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8"/>
  </p:notesMasterIdLst>
  <p:sldIdLst>
    <p:sldId id="256" r:id="rId2"/>
    <p:sldId id="267" r:id="rId3"/>
    <p:sldId id="268" r:id="rId4"/>
    <p:sldId id="258" r:id="rId5"/>
    <p:sldId id="260" r:id="rId6"/>
    <p:sldId id="257" r:id="rId7"/>
    <p:sldId id="292" r:id="rId8"/>
    <p:sldId id="259" r:id="rId9"/>
    <p:sldId id="261" r:id="rId10"/>
    <p:sldId id="262" r:id="rId11"/>
    <p:sldId id="403" r:id="rId12"/>
    <p:sldId id="263" r:id="rId13"/>
    <p:sldId id="266" r:id="rId14"/>
    <p:sldId id="264" r:id="rId15"/>
    <p:sldId id="265" r:id="rId16"/>
    <p:sldId id="269" r:id="rId17"/>
    <p:sldId id="270" r:id="rId18"/>
    <p:sldId id="289" r:id="rId19"/>
    <p:sldId id="272" r:id="rId20"/>
    <p:sldId id="311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402" r:id="rId43"/>
    <p:sldId id="378" r:id="rId44"/>
    <p:sldId id="379" r:id="rId45"/>
    <p:sldId id="380" r:id="rId46"/>
    <p:sldId id="381" r:id="rId47"/>
    <p:sldId id="386" r:id="rId48"/>
    <p:sldId id="387" r:id="rId49"/>
    <p:sldId id="388" r:id="rId50"/>
    <p:sldId id="382" r:id="rId51"/>
    <p:sldId id="383" r:id="rId52"/>
    <p:sldId id="384" r:id="rId53"/>
    <p:sldId id="385" r:id="rId54"/>
    <p:sldId id="389" r:id="rId55"/>
    <p:sldId id="390" r:id="rId56"/>
    <p:sldId id="391" r:id="rId57"/>
    <p:sldId id="392" r:id="rId58"/>
    <p:sldId id="393" r:id="rId59"/>
    <p:sldId id="394" r:id="rId60"/>
    <p:sldId id="395" r:id="rId61"/>
    <p:sldId id="399" r:id="rId62"/>
    <p:sldId id="293" r:id="rId63"/>
    <p:sldId id="294" r:id="rId64"/>
    <p:sldId id="295" r:id="rId65"/>
    <p:sldId id="401" r:id="rId66"/>
    <p:sldId id="400" r:id="rId67"/>
    <p:sldId id="296" r:id="rId68"/>
    <p:sldId id="297" r:id="rId69"/>
    <p:sldId id="298" r:id="rId70"/>
    <p:sldId id="299" r:id="rId71"/>
    <p:sldId id="300" r:id="rId72"/>
    <p:sldId id="301" r:id="rId73"/>
    <p:sldId id="302" r:id="rId74"/>
    <p:sldId id="303" r:id="rId75"/>
    <p:sldId id="304" r:id="rId76"/>
    <p:sldId id="305" r:id="rId77"/>
    <p:sldId id="335" r:id="rId78"/>
    <p:sldId id="336" r:id="rId79"/>
    <p:sldId id="338" r:id="rId80"/>
    <p:sldId id="306" r:id="rId81"/>
    <p:sldId id="337" r:id="rId82"/>
    <p:sldId id="307" r:id="rId83"/>
    <p:sldId id="308" r:id="rId84"/>
    <p:sldId id="398" r:id="rId85"/>
    <p:sldId id="340" r:id="rId86"/>
    <p:sldId id="341" r:id="rId87"/>
    <p:sldId id="339" r:id="rId88"/>
    <p:sldId id="343" r:id="rId89"/>
    <p:sldId id="373" r:id="rId90"/>
    <p:sldId id="344" r:id="rId91"/>
    <p:sldId id="345" r:id="rId92"/>
    <p:sldId id="346" r:id="rId93"/>
    <p:sldId id="348" r:id="rId94"/>
    <p:sldId id="349" r:id="rId95"/>
    <p:sldId id="360" r:id="rId96"/>
    <p:sldId id="361" r:id="rId97"/>
    <p:sldId id="362" r:id="rId98"/>
    <p:sldId id="363" r:id="rId99"/>
    <p:sldId id="364" r:id="rId100"/>
    <p:sldId id="374" r:id="rId101"/>
    <p:sldId id="375" r:id="rId102"/>
    <p:sldId id="376" r:id="rId103"/>
    <p:sldId id="377" r:id="rId104"/>
    <p:sldId id="396" r:id="rId105"/>
    <p:sldId id="397" r:id="rId106"/>
    <p:sldId id="290" r:id="rId10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193" autoAdjust="0"/>
  </p:normalViewPr>
  <p:slideViewPr>
    <p:cSldViewPr>
      <p:cViewPr varScale="1">
        <p:scale>
          <a:sx n="77" d="100"/>
          <a:sy n="77" d="100"/>
        </p:scale>
        <p:origin x="-105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536128-A2BE-4281-A428-58D606D455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848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530E31-208E-41F4-9C32-90A8D9EB9E8A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F8750E-A1A4-40F0-9A3E-19E1BEAE44C5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141FCF-4DCB-4B3B-B9C5-C800793B6CB3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08CC45-EC33-4D5B-AE7F-26351EB802FF}" type="slidenum">
              <a:rPr lang="cs-CZ" altLang="cs-CZ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A69FB4-7C4A-41EF-A38E-05D6D8B02C18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11A154-893C-4727-A928-80B38DC8DC32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D2B6AF-36BA-4264-A1BF-7FF3AD2DBA1C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D0DBAA-CF12-44E8-9D07-F62C9C72168C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5C31FB-66E3-45C5-92B3-F1B34E6584C7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84F874-1421-4421-9B9B-806DA38BA15A}" type="slidenum">
              <a:rPr lang="cs-CZ" altLang="cs-CZ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6CAEFB-9886-446F-8F62-AE0F54D4B142}" type="slidenum">
              <a:rPr lang="cs-CZ" altLang="cs-CZ" smtClean="0"/>
              <a:pPr eaLnBrk="1" hangingPunct="1">
                <a:spcBef>
                  <a:spcPct val="0"/>
                </a:spcBef>
              </a:pPr>
              <a:t>20</a:t>
            </a:fld>
            <a:endParaRPr lang="cs-CZ" altLang="cs-CZ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6DFA92-80B8-4D58-8B1C-61A6C3E81C78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8A7E70-27C6-47F8-89FF-A66DC8AE4958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CB8FD0-09DE-4267-80E5-473BBAA4E94D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3B85BA-ECD8-4E5D-B5DE-0A7D42E795B0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CDC9AF-D6A2-486E-813C-C2D981C0F465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466251-79C3-4E18-B0A8-6320AA405706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35FE21-EA66-4C48-BA33-DDE5BA7FB3B4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CF02D5-9037-4D65-B006-8CEDD9367096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32EC4B-CA86-44B5-976D-4AD7419D4B64}" type="slidenum">
              <a:rPr lang="cs-CZ" altLang="cs-CZ" smtClean="0"/>
              <a:pPr eaLnBrk="1" hangingPunct="1">
                <a:spcBef>
                  <a:spcPct val="0"/>
                </a:spcBef>
              </a:pPr>
              <a:t>28</a:t>
            </a:fld>
            <a:endParaRPr lang="cs-CZ" altLang="cs-CZ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335E9-0066-4E79-A251-1649E88FF659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1A6FBD-A739-4DC5-8545-1CD202026BBE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595B90-B941-4A11-BD00-BC986163893E}" type="slidenum">
              <a:rPr lang="cs-CZ" altLang="cs-CZ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6AAD04-036D-4377-A7A4-2175C520656C}" type="slidenum">
              <a:rPr lang="cs-CZ" altLang="cs-CZ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cs-CZ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D48DAE-29D1-44B1-96A2-03C2219B0535}" type="slidenum">
              <a:rPr lang="cs-CZ" altLang="cs-CZ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cs-CZ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AB14D8-B7B6-4E3C-90F6-03433A221B7A}" type="slidenum">
              <a:rPr lang="cs-CZ" altLang="cs-CZ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cs-CZ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882421-77A8-43A6-BA1C-B6E786FDD0DC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4495F8-8F53-4F43-B570-147EA8B8B91A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DE5F7B-5682-4972-A269-478550AA5478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FF6609-AC61-480A-8B24-489334D6776C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7B37E6-D236-4309-91A7-74E701556E46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F44C29-4220-486A-A3AE-A7144820041F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7EC191-4ECA-45C9-BEAB-BE34561E3F7F}" type="slidenum">
              <a:rPr lang="cs-CZ" altLang="cs-CZ" smtClean="0"/>
              <a:pPr eaLnBrk="1" hangingPunct="1">
                <a:spcBef>
                  <a:spcPct val="0"/>
                </a:spcBef>
              </a:pPr>
              <a:t>41</a:t>
            </a:fld>
            <a:endParaRPr lang="cs-CZ" altLang="cs-CZ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2BFDCA-A6B9-41BC-AC23-618E10BFEEDF}" type="slidenum">
              <a:rPr lang="cs-CZ" altLang="cs-CZ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28EAD7-B92C-436B-8EA8-F9CCA01BC4B8}" type="slidenum">
              <a:rPr lang="cs-CZ" altLang="cs-CZ" smtClean="0"/>
              <a:pPr eaLnBrk="1" hangingPunct="1">
                <a:spcBef>
                  <a:spcPct val="0"/>
                </a:spcBef>
              </a:pPr>
              <a:t>43</a:t>
            </a:fld>
            <a:endParaRPr lang="cs-CZ" altLang="cs-CZ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6F2127-6CD6-4411-9862-768306E97919}" type="slidenum">
              <a:rPr lang="cs-CZ" altLang="cs-CZ" smtClean="0"/>
              <a:pPr eaLnBrk="1" hangingPunct="1">
                <a:spcBef>
                  <a:spcPct val="0"/>
                </a:spcBef>
              </a:pPr>
              <a:t>44</a:t>
            </a:fld>
            <a:endParaRPr lang="cs-CZ" altLang="cs-CZ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2AB842-A43E-4E49-A068-101517D186D5}" type="slidenum">
              <a:rPr lang="cs-CZ" altLang="cs-CZ" smtClean="0"/>
              <a:pPr eaLnBrk="1" hangingPunct="1">
                <a:spcBef>
                  <a:spcPct val="0"/>
                </a:spcBef>
              </a:pPr>
              <a:t>45</a:t>
            </a:fld>
            <a:endParaRPr lang="cs-CZ" altLang="cs-CZ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3112FB-F0CC-4611-A4A3-D711C8D4F406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324FBF-4D78-4158-8F99-CB7A41AF2E2B}" type="slidenum">
              <a:rPr lang="cs-CZ" altLang="cs-CZ" smtClean="0"/>
              <a:pPr eaLnBrk="1" hangingPunct="1">
                <a:spcBef>
                  <a:spcPct val="0"/>
                </a:spcBef>
              </a:pPr>
              <a:t>47</a:t>
            </a:fld>
            <a:endParaRPr lang="cs-CZ" altLang="cs-CZ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30233-18C8-4CFB-9C66-A7F48CD6ECF0}" type="slidenum">
              <a:rPr lang="cs-CZ" altLang="cs-CZ" smtClean="0"/>
              <a:pPr eaLnBrk="1" hangingPunct="1">
                <a:spcBef>
                  <a:spcPct val="0"/>
                </a:spcBef>
              </a:pPr>
              <a:t>48</a:t>
            </a:fld>
            <a:endParaRPr lang="cs-CZ" altLang="cs-CZ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47F354-2B0F-4C73-BB04-6FE553D04DD0}" type="slidenum">
              <a:rPr lang="cs-CZ" altLang="cs-CZ" smtClean="0"/>
              <a:pPr eaLnBrk="1" hangingPunct="1">
                <a:spcBef>
                  <a:spcPct val="0"/>
                </a:spcBef>
              </a:pPr>
              <a:t>49</a:t>
            </a:fld>
            <a:endParaRPr lang="cs-CZ" altLang="cs-CZ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D9B56C-27B3-4BE1-A015-A625DD91037E}" type="slidenum">
              <a:rPr lang="cs-CZ" altLang="cs-CZ" smtClean="0"/>
              <a:pPr eaLnBrk="1" hangingPunct="1">
                <a:spcBef>
                  <a:spcPct val="0"/>
                </a:spcBef>
              </a:pPr>
              <a:t>50</a:t>
            </a:fld>
            <a:endParaRPr lang="cs-CZ" altLang="cs-CZ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B00397-2BAB-409C-9131-26BD5B6AA7A2}" type="slidenum">
              <a:rPr lang="cs-CZ" altLang="cs-CZ" smtClean="0"/>
              <a:pPr eaLnBrk="1" hangingPunct="1">
                <a:spcBef>
                  <a:spcPct val="0"/>
                </a:spcBef>
              </a:pPr>
              <a:t>51</a:t>
            </a:fld>
            <a:endParaRPr lang="cs-CZ" altLang="cs-CZ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1CFD5F-6CBA-4815-8FD7-5ED40474ED19}" type="slidenum">
              <a:rPr lang="cs-CZ" altLang="cs-CZ" smtClean="0"/>
              <a:pPr eaLnBrk="1" hangingPunct="1">
                <a:spcBef>
                  <a:spcPct val="0"/>
                </a:spcBef>
              </a:pPr>
              <a:t>52</a:t>
            </a:fld>
            <a:endParaRPr lang="cs-CZ" altLang="cs-CZ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D61F0F-69EC-48A9-9DAB-A801BD69E2B2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F8E643-CA68-4CFE-BD71-1F33439AFB57}" type="slidenum">
              <a:rPr lang="cs-CZ" altLang="cs-CZ" smtClean="0"/>
              <a:pPr eaLnBrk="1" hangingPunct="1">
                <a:spcBef>
                  <a:spcPct val="0"/>
                </a:spcBef>
              </a:pPr>
              <a:t>53</a:t>
            </a:fld>
            <a:endParaRPr lang="cs-CZ" altLang="cs-CZ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BA6A5E-6FEC-402E-A617-B0EF31DACEA0}" type="slidenum">
              <a:rPr lang="cs-CZ" altLang="cs-CZ" smtClean="0"/>
              <a:pPr eaLnBrk="1" hangingPunct="1">
                <a:spcBef>
                  <a:spcPct val="0"/>
                </a:spcBef>
              </a:pPr>
              <a:t>54</a:t>
            </a:fld>
            <a:endParaRPr lang="cs-CZ" altLang="cs-CZ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CAD255-B5CB-4D5C-9877-24C83FE6EB29}" type="slidenum">
              <a:rPr lang="cs-CZ" altLang="cs-CZ" smtClean="0"/>
              <a:pPr eaLnBrk="1" hangingPunct="1">
                <a:spcBef>
                  <a:spcPct val="0"/>
                </a:spcBef>
              </a:pPr>
              <a:t>55</a:t>
            </a:fld>
            <a:endParaRPr lang="cs-CZ" altLang="cs-CZ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E76B81-5CC5-4A46-BABC-34EC634DD3A9}" type="slidenum">
              <a:rPr lang="cs-CZ" altLang="cs-CZ" smtClean="0"/>
              <a:pPr eaLnBrk="1" hangingPunct="1">
                <a:spcBef>
                  <a:spcPct val="0"/>
                </a:spcBef>
              </a:pPr>
              <a:t>56</a:t>
            </a:fld>
            <a:endParaRPr lang="cs-CZ" altLang="cs-CZ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54EC1A-9CE5-4A25-94BA-4663D7ACFBE0}" type="slidenum">
              <a:rPr lang="cs-CZ" altLang="cs-CZ" smtClean="0"/>
              <a:pPr eaLnBrk="1" hangingPunct="1">
                <a:spcBef>
                  <a:spcPct val="0"/>
                </a:spcBef>
              </a:pPr>
              <a:t>57</a:t>
            </a:fld>
            <a:endParaRPr lang="cs-CZ" altLang="cs-CZ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E79484-EDE4-4548-8086-E6CFECE56732}" type="slidenum">
              <a:rPr lang="cs-CZ" altLang="cs-CZ" smtClean="0"/>
              <a:pPr eaLnBrk="1" hangingPunct="1">
                <a:spcBef>
                  <a:spcPct val="0"/>
                </a:spcBef>
              </a:pPr>
              <a:t>58</a:t>
            </a:fld>
            <a:endParaRPr lang="cs-CZ" altLang="cs-CZ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BE31D3-1E43-48E7-ABAD-DD5FAED5DDF5}" type="slidenum">
              <a:rPr lang="cs-CZ" altLang="cs-CZ" smtClean="0"/>
              <a:pPr eaLnBrk="1" hangingPunct="1">
                <a:spcBef>
                  <a:spcPct val="0"/>
                </a:spcBef>
              </a:pPr>
              <a:t>59</a:t>
            </a:fld>
            <a:endParaRPr lang="cs-CZ" altLang="cs-CZ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36E0F9-B3F7-4AF5-B8CE-A2DDE12A53AA}" type="slidenum">
              <a:rPr lang="cs-CZ" altLang="cs-CZ" smtClean="0"/>
              <a:pPr eaLnBrk="1" hangingPunct="1">
                <a:spcBef>
                  <a:spcPct val="0"/>
                </a:spcBef>
              </a:pPr>
              <a:t>60</a:t>
            </a:fld>
            <a:endParaRPr lang="cs-CZ" altLang="cs-CZ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193E09-5F25-4C1C-BE6C-99F1A7B5A90B}" type="slidenum">
              <a:rPr lang="cs-CZ" altLang="cs-CZ" smtClean="0"/>
              <a:pPr eaLnBrk="1" hangingPunct="1">
                <a:spcBef>
                  <a:spcPct val="0"/>
                </a:spcBef>
              </a:pPr>
              <a:t>61</a:t>
            </a:fld>
            <a:endParaRPr lang="cs-CZ" altLang="cs-CZ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4786EF-0F1F-47F2-B52A-3FA494BD0B8B}" type="slidenum">
              <a:rPr lang="cs-CZ" altLang="cs-CZ" smtClean="0"/>
              <a:pPr eaLnBrk="1" hangingPunct="1">
                <a:spcBef>
                  <a:spcPct val="0"/>
                </a:spcBef>
              </a:pPr>
              <a:t>62</a:t>
            </a:fld>
            <a:endParaRPr lang="cs-CZ" altLang="cs-CZ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9D4225-7789-4EEE-8115-178BDCB58994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9C9373-CF43-4269-AE53-B4EED1829174}" type="slidenum">
              <a:rPr lang="cs-CZ" altLang="cs-CZ" smtClean="0"/>
              <a:pPr eaLnBrk="1" hangingPunct="1">
                <a:spcBef>
                  <a:spcPct val="0"/>
                </a:spcBef>
              </a:pPr>
              <a:t>63</a:t>
            </a:fld>
            <a:endParaRPr lang="cs-CZ" altLang="cs-CZ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B41871-7546-41A4-8FBC-A9F763071353}" type="slidenum">
              <a:rPr lang="cs-CZ" altLang="cs-CZ" smtClean="0"/>
              <a:pPr eaLnBrk="1" hangingPunct="1">
                <a:spcBef>
                  <a:spcPct val="0"/>
                </a:spcBef>
              </a:pPr>
              <a:t>64</a:t>
            </a:fld>
            <a:endParaRPr lang="cs-CZ" altLang="cs-CZ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D9260C-3AB7-4C2C-92DF-35C7791E1C5F}" type="slidenum">
              <a:rPr lang="cs-CZ" altLang="cs-CZ" smtClean="0"/>
              <a:pPr eaLnBrk="1" hangingPunct="1">
                <a:spcBef>
                  <a:spcPct val="0"/>
                </a:spcBef>
              </a:pPr>
              <a:t>65</a:t>
            </a:fld>
            <a:endParaRPr lang="cs-CZ" altLang="cs-CZ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C7D82E-EB85-43D1-925C-B96ABAFF4069}" type="slidenum">
              <a:rPr lang="cs-CZ" altLang="cs-CZ" smtClean="0"/>
              <a:pPr eaLnBrk="1" hangingPunct="1">
                <a:spcBef>
                  <a:spcPct val="0"/>
                </a:spcBef>
              </a:pPr>
              <a:t>67</a:t>
            </a:fld>
            <a:endParaRPr lang="cs-CZ" altLang="cs-CZ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25409F-A75D-4291-9798-F80841665C68}" type="slidenum">
              <a:rPr lang="cs-CZ" altLang="cs-CZ" smtClean="0"/>
              <a:pPr eaLnBrk="1" hangingPunct="1">
                <a:spcBef>
                  <a:spcPct val="0"/>
                </a:spcBef>
              </a:pPr>
              <a:t>70</a:t>
            </a:fld>
            <a:endParaRPr lang="cs-CZ" altLang="cs-CZ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1CE925-1C66-4A9A-BBD4-6572250CD930}" type="slidenum">
              <a:rPr lang="cs-CZ" altLang="cs-CZ" smtClean="0"/>
              <a:pPr eaLnBrk="1" hangingPunct="1">
                <a:spcBef>
                  <a:spcPct val="0"/>
                </a:spcBef>
              </a:pPr>
              <a:t>71</a:t>
            </a:fld>
            <a:endParaRPr lang="cs-CZ" altLang="cs-CZ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6B7A2D-E821-40D0-A997-3DD72F0307E3}" type="slidenum">
              <a:rPr lang="cs-CZ" altLang="cs-CZ" smtClean="0"/>
              <a:pPr eaLnBrk="1" hangingPunct="1">
                <a:spcBef>
                  <a:spcPct val="0"/>
                </a:spcBef>
              </a:pPr>
              <a:t>73</a:t>
            </a:fld>
            <a:endParaRPr lang="cs-CZ" altLang="cs-CZ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B34C00-9111-4CB7-933A-B32149A96D76}" type="slidenum">
              <a:rPr lang="cs-CZ" altLang="cs-CZ" smtClean="0"/>
              <a:pPr eaLnBrk="1" hangingPunct="1">
                <a:spcBef>
                  <a:spcPct val="0"/>
                </a:spcBef>
              </a:pPr>
              <a:t>74</a:t>
            </a:fld>
            <a:endParaRPr lang="cs-CZ" altLang="cs-CZ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D697D9-D8D4-443E-9842-D17E61CC0FF3}" type="slidenum">
              <a:rPr lang="cs-CZ" altLang="cs-CZ" smtClean="0"/>
              <a:pPr eaLnBrk="1" hangingPunct="1">
                <a:spcBef>
                  <a:spcPct val="0"/>
                </a:spcBef>
              </a:pPr>
              <a:t>75</a:t>
            </a:fld>
            <a:endParaRPr lang="cs-CZ" altLang="cs-CZ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F6CCF5-530F-46AD-B5A9-8F1678924ECC}" type="slidenum">
              <a:rPr lang="cs-CZ" altLang="cs-CZ" smtClean="0"/>
              <a:pPr eaLnBrk="1" hangingPunct="1">
                <a:spcBef>
                  <a:spcPct val="0"/>
                </a:spcBef>
              </a:pPr>
              <a:t>76</a:t>
            </a:fld>
            <a:endParaRPr lang="cs-CZ" altLang="cs-CZ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06DD89-9499-4604-840A-EE611AA2EBC5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7965E1-7240-48A8-887F-69F63A7B7E01}" type="slidenum">
              <a:rPr lang="cs-CZ" altLang="cs-CZ" smtClean="0"/>
              <a:pPr eaLnBrk="1" hangingPunct="1">
                <a:spcBef>
                  <a:spcPct val="0"/>
                </a:spcBef>
              </a:pPr>
              <a:t>77</a:t>
            </a:fld>
            <a:endParaRPr lang="cs-CZ" altLang="cs-CZ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526721-4D28-4985-95FA-3B0EB953B2E4}" type="slidenum">
              <a:rPr lang="cs-CZ" altLang="cs-CZ" smtClean="0"/>
              <a:pPr eaLnBrk="1" hangingPunct="1">
                <a:spcBef>
                  <a:spcPct val="0"/>
                </a:spcBef>
              </a:pPr>
              <a:t>78</a:t>
            </a:fld>
            <a:endParaRPr lang="cs-CZ" altLang="cs-CZ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A8F80D-0CC9-4B77-BBA5-5E82BAC6E68F}" type="slidenum">
              <a:rPr lang="cs-CZ" altLang="cs-CZ" smtClean="0"/>
              <a:pPr eaLnBrk="1" hangingPunct="1">
                <a:spcBef>
                  <a:spcPct val="0"/>
                </a:spcBef>
              </a:pPr>
              <a:t>79</a:t>
            </a:fld>
            <a:endParaRPr lang="cs-CZ" altLang="cs-CZ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681E94-9CB5-4109-BD35-C509ACDC9683}" type="slidenum">
              <a:rPr lang="cs-CZ" altLang="cs-CZ" smtClean="0"/>
              <a:pPr eaLnBrk="1" hangingPunct="1">
                <a:spcBef>
                  <a:spcPct val="0"/>
                </a:spcBef>
              </a:pPr>
              <a:t>80</a:t>
            </a:fld>
            <a:endParaRPr lang="cs-CZ" alt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E16AA3-D2D1-46A1-B631-2F4973EFB6D8}" type="slidenum">
              <a:rPr lang="cs-CZ" altLang="cs-CZ" smtClean="0"/>
              <a:pPr eaLnBrk="1" hangingPunct="1">
                <a:spcBef>
                  <a:spcPct val="0"/>
                </a:spcBef>
              </a:pPr>
              <a:t>83</a:t>
            </a:fld>
            <a:endParaRPr lang="cs-CZ" altLang="cs-CZ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4B7F26-54C2-4993-B1BD-0BF610FC2C45}" type="slidenum">
              <a:rPr lang="cs-CZ" altLang="cs-CZ" smtClean="0"/>
              <a:pPr eaLnBrk="1" hangingPunct="1">
                <a:spcBef>
                  <a:spcPct val="0"/>
                </a:spcBef>
              </a:pPr>
              <a:t>85</a:t>
            </a:fld>
            <a:endParaRPr lang="cs-CZ" altLang="cs-CZ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9E08C0-D75E-4318-8B11-392971AB7BCD}" type="slidenum">
              <a:rPr lang="cs-CZ" altLang="cs-CZ" smtClean="0"/>
              <a:pPr eaLnBrk="1" hangingPunct="1">
                <a:spcBef>
                  <a:spcPct val="0"/>
                </a:spcBef>
              </a:pPr>
              <a:t>86</a:t>
            </a:fld>
            <a:endParaRPr lang="cs-CZ" altLang="cs-CZ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168FD2-B060-46B6-AB5D-C92928B9CABD}" type="slidenum">
              <a:rPr lang="cs-CZ" altLang="cs-CZ" smtClean="0"/>
              <a:pPr eaLnBrk="1" hangingPunct="1">
                <a:spcBef>
                  <a:spcPct val="0"/>
                </a:spcBef>
              </a:pPr>
              <a:t>87</a:t>
            </a:fld>
            <a:endParaRPr lang="cs-CZ" altLang="cs-CZ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38761E-4ADF-4745-8FA8-C90B6CA61B35}" type="slidenum">
              <a:rPr lang="cs-CZ" altLang="cs-CZ" smtClean="0"/>
              <a:pPr eaLnBrk="1" hangingPunct="1">
                <a:spcBef>
                  <a:spcPct val="0"/>
                </a:spcBef>
              </a:pPr>
              <a:t>88</a:t>
            </a:fld>
            <a:endParaRPr lang="cs-CZ" altLang="cs-CZ" smtClean="0"/>
          </a:p>
        </p:txBody>
      </p:sp>
      <p:sp>
        <p:nvSpPr>
          <p:cNvPr id="19251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251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25656B-C66C-4DB4-9A37-5131E07647E7}" type="slidenum">
              <a:rPr lang="cs-CZ" altLang="cs-CZ" smtClean="0"/>
              <a:pPr eaLnBrk="1" hangingPunct="1">
                <a:spcBef>
                  <a:spcPct val="0"/>
                </a:spcBef>
              </a:pPr>
              <a:t>89</a:t>
            </a:fld>
            <a:endParaRPr lang="cs-CZ" altLang="cs-CZ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EACA87-90BD-433D-87D8-7664C83CD358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767E81-2D04-4869-95BD-C1A81F9647DB}" type="slidenum">
              <a:rPr lang="cs-CZ" altLang="cs-CZ" smtClean="0"/>
              <a:pPr eaLnBrk="1" hangingPunct="1">
                <a:spcBef>
                  <a:spcPct val="0"/>
                </a:spcBef>
              </a:pPr>
              <a:t>90</a:t>
            </a:fld>
            <a:endParaRPr lang="cs-CZ" altLang="cs-CZ" smtClean="0"/>
          </a:p>
        </p:txBody>
      </p:sp>
      <p:sp>
        <p:nvSpPr>
          <p:cNvPr id="19456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456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1D6794-758B-4570-BBFD-BFC5C5D637A2}" type="slidenum">
              <a:rPr lang="cs-CZ" altLang="cs-CZ" smtClean="0"/>
              <a:pPr eaLnBrk="1" hangingPunct="1">
                <a:spcBef>
                  <a:spcPct val="0"/>
                </a:spcBef>
              </a:pPr>
              <a:t>91</a:t>
            </a:fld>
            <a:endParaRPr lang="cs-CZ" altLang="cs-CZ" smtClean="0"/>
          </a:p>
        </p:txBody>
      </p:sp>
      <p:sp>
        <p:nvSpPr>
          <p:cNvPr id="1955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558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45E949-A1E6-4150-B33D-D3B24466ECC4}" type="slidenum">
              <a:rPr lang="cs-CZ" altLang="cs-CZ" smtClean="0"/>
              <a:pPr eaLnBrk="1" hangingPunct="1">
                <a:spcBef>
                  <a:spcPct val="0"/>
                </a:spcBef>
              </a:pPr>
              <a:t>92</a:t>
            </a:fld>
            <a:endParaRPr lang="cs-CZ" altLang="cs-CZ" smtClean="0"/>
          </a:p>
        </p:txBody>
      </p:sp>
      <p:sp>
        <p:nvSpPr>
          <p:cNvPr id="1966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661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CEE1A8-F29A-4E9E-9C88-A7DF8715028A}" type="slidenum">
              <a:rPr lang="cs-CZ" altLang="cs-CZ" smtClean="0"/>
              <a:pPr eaLnBrk="1" hangingPunct="1">
                <a:spcBef>
                  <a:spcPct val="0"/>
                </a:spcBef>
              </a:pPr>
              <a:t>93</a:t>
            </a:fld>
            <a:endParaRPr lang="cs-CZ" altLang="cs-CZ" smtClean="0"/>
          </a:p>
        </p:txBody>
      </p:sp>
      <p:sp>
        <p:nvSpPr>
          <p:cNvPr id="19763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763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A298AE-B0C0-41B3-876C-44FA1C505BF2}" type="slidenum">
              <a:rPr lang="cs-CZ" altLang="cs-CZ" smtClean="0"/>
              <a:pPr eaLnBrk="1" hangingPunct="1">
                <a:spcBef>
                  <a:spcPct val="0"/>
                </a:spcBef>
              </a:pPr>
              <a:t>94</a:t>
            </a:fld>
            <a:endParaRPr lang="cs-CZ" altLang="cs-CZ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C5DB53-1988-45D9-99E2-165C30334E92}" type="slidenum">
              <a:rPr lang="cs-CZ" altLang="cs-CZ" smtClean="0"/>
              <a:pPr eaLnBrk="1" hangingPunct="1">
                <a:spcBef>
                  <a:spcPct val="0"/>
                </a:spcBef>
              </a:pPr>
              <a:t>95</a:t>
            </a:fld>
            <a:endParaRPr lang="cs-CZ" altLang="cs-CZ" smtClean="0"/>
          </a:p>
        </p:txBody>
      </p:sp>
      <p:sp>
        <p:nvSpPr>
          <p:cNvPr id="19968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968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E70D40-50CD-4C17-AA0A-03341E58E8B1}" type="slidenum">
              <a:rPr lang="cs-CZ" altLang="cs-CZ" smtClean="0"/>
              <a:pPr eaLnBrk="1" hangingPunct="1">
                <a:spcBef>
                  <a:spcPct val="0"/>
                </a:spcBef>
              </a:pPr>
              <a:t>96</a:t>
            </a:fld>
            <a:endParaRPr lang="cs-CZ" altLang="cs-CZ" smtClean="0"/>
          </a:p>
        </p:txBody>
      </p:sp>
      <p:sp>
        <p:nvSpPr>
          <p:cNvPr id="2007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2007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8FDF5E-562E-48B9-8502-E951663994F3}" type="slidenum">
              <a:rPr lang="cs-CZ" altLang="cs-CZ" smtClean="0"/>
              <a:pPr eaLnBrk="1" hangingPunct="1">
                <a:spcBef>
                  <a:spcPct val="0"/>
                </a:spcBef>
              </a:pPr>
              <a:t>97</a:t>
            </a:fld>
            <a:endParaRPr lang="cs-CZ" altLang="cs-CZ" smtClean="0"/>
          </a:p>
        </p:txBody>
      </p:sp>
      <p:sp>
        <p:nvSpPr>
          <p:cNvPr id="20173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20173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5A5B91-AFA7-4CFC-9A5F-5383F2462FFE}" type="slidenum">
              <a:rPr lang="cs-CZ" altLang="cs-CZ" smtClean="0"/>
              <a:pPr eaLnBrk="1" hangingPunct="1">
                <a:spcBef>
                  <a:spcPct val="0"/>
                </a:spcBef>
              </a:pPr>
              <a:t>98</a:t>
            </a:fld>
            <a:endParaRPr lang="cs-CZ" altLang="cs-CZ" smtClean="0"/>
          </a:p>
        </p:txBody>
      </p:sp>
      <p:sp>
        <p:nvSpPr>
          <p:cNvPr id="2027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2027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21C296-AB64-4B8F-845F-3599092245D0}" type="slidenum">
              <a:rPr lang="cs-CZ" altLang="cs-CZ" smtClean="0"/>
              <a:pPr eaLnBrk="1" hangingPunct="1">
                <a:spcBef>
                  <a:spcPct val="0"/>
                </a:spcBef>
              </a:pPr>
              <a:t>99</a:t>
            </a:fld>
            <a:endParaRPr lang="cs-CZ" altLang="cs-CZ" smtClean="0"/>
          </a:p>
        </p:txBody>
      </p:sp>
      <p:sp>
        <p:nvSpPr>
          <p:cNvPr id="20377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20378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BC2F89-FEFD-44AD-B415-6D23FBDD01E1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CCD7E6-4563-4EA9-8A99-61E32AC29348}" type="slidenum">
              <a:rPr lang="cs-CZ" altLang="cs-CZ" smtClean="0"/>
              <a:pPr eaLnBrk="1" hangingPunct="1">
                <a:spcBef>
                  <a:spcPct val="0"/>
                </a:spcBef>
              </a:pPr>
              <a:t>105</a:t>
            </a:fld>
            <a:endParaRPr lang="cs-CZ" altLang="cs-CZ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8E4B7B-1398-4814-AD34-2EBCE18867A5}" type="slidenum">
              <a:rPr lang="cs-CZ" altLang="cs-CZ" smtClean="0"/>
              <a:pPr eaLnBrk="1" hangingPunct="1">
                <a:spcBef>
                  <a:spcPct val="0"/>
                </a:spcBef>
              </a:pPr>
              <a:t>106</a:t>
            </a:fld>
            <a:endParaRPr lang="cs-CZ" altLang="cs-CZ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D21E-2D25-432E-9B5A-64ADB6A1B5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67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C1D9C-60A8-4442-9B64-8CC877275F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95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9EFC3-4C06-4DC2-87CD-DD126A7B75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51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A6EF8-2078-42BE-A712-A5669BE992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09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B793A-7CFC-4129-95D4-1CF12035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72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1D461-6A21-4452-8F56-BC474D661A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37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939C7-407A-4355-A802-7A5495540F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27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E2CB-3CF9-47FF-B62C-024ADFAE84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12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01021-556E-4882-ACC5-8E5668BB8A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07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B2262-8163-4862-9786-89E76694CD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2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12A6-4E52-4B77-B490-09C5009CB5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22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173E146-1F31-4D36-ADA2-60536372A0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8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5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altLang="cs-CZ" smtClean="0"/>
              <a:t>ARTERIES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0"/>
            <a:ext cx="3146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305300"/>
            <a:ext cx="31686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925"/>
            <a:ext cx="34925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8750" y="63500"/>
            <a:ext cx="329128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THYROIDEA SUP.: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laryngea</a:t>
            </a:r>
            <a:r>
              <a:rPr lang="cs-CZ" altLang="cs-CZ" sz="2400" b="1" dirty="0"/>
              <a:t> sup.</a:t>
            </a:r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 smtClean="0"/>
              <a:t>glandulares</a:t>
            </a:r>
            <a:endParaRPr lang="cs-CZ" altLang="cs-CZ" sz="2400" b="1" dirty="0" smtClean="0"/>
          </a:p>
          <a:p>
            <a:pPr eaLnBrk="1" hangingPunct="1"/>
            <a:endParaRPr lang="cs-CZ" altLang="cs-CZ" sz="2400" b="1" dirty="0"/>
          </a:p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LINGUALIS: </a:t>
            </a:r>
            <a:endParaRPr lang="cs-CZ" altLang="cs-CZ" sz="2400" b="1" dirty="0" smtClean="0"/>
          </a:p>
          <a:p>
            <a:pPr marL="0" indent="0" eaLnBrk="1" hangingPunct="1"/>
            <a:r>
              <a:rPr lang="cs-CZ" altLang="cs-CZ" sz="2400" b="1" dirty="0"/>
              <a:t> </a:t>
            </a:r>
            <a:r>
              <a:rPr lang="cs-CZ" altLang="cs-CZ" sz="2400" b="1" dirty="0" smtClean="0"/>
              <a:t>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sublingualis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dorsales</a:t>
            </a:r>
            <a:r>
              <a:rPr lang="cs-CZ" altLang="cs-CZ" sz="2400" b="1" dirty="0"/>
              <a:t> linguae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profunda</a:t>
            </a:r>
            <a:r>
              <a:rPr lang="cs-CZ" altLang="cs-CZ" sz="2400" b="1" dirty="0"/>
              <a:t> linguae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7" descr="angiography_cerebral_integrati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0038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8"/>
          <p:cNvSpPr txBox="1">
            <a:spLocks noChangeArrowheads="1"/>
          </p:cNvSpPr>
          <p:nvPr/>
        </p:nvSpPr>
        <p:spPr bwMode="auto">
          <a:xfrm>
            <a:off x="1403350" y="188913"/>
            <a:ext cx="683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Digital subtraction arteriogram</a:t>
            </a:r>
            <a:r>
              <a:rPr lang="cs-CZ" altLang="cs-CZ"/>
              <a:t> </a:t>
            </a:r>
            <a:r>
              <a:rPr lang="cs-CZ" altLang="cs-CZ" sz="2400" b="1"/>
              <a:t>– a. carotis int.</a:t>
            </a:r>
          </a:p>
        </p:txBody>
      </p:sp>
      <p:pic>
        <p:nvPicPr>
          <p:cNvPr id="105476" name="Picture 11" descr="angio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420938"/>
            <a:ext cx="41529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ANd9GcS1GOFBeFtzcY0-vbrzn-fNn4lnw8MzUJL-F7HNNsX5JtaKlqB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96975"/>
            <a:ext cx="404336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6"/>
          <p:cNvSpPr txBox="1">
            <a:spLocks noChangeArrowheads="1"/>
          </p:cNvSpPr>
          <p:nvPr/>
        </p:nvSpPr>
        <p:spPr bwMode="auto">
          <a:xfrm>
            <a:off x="2771775" y="333375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Pulmonary angiography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200px-M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28763"/>
            <a:ext cx="5329238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7"/>
          <p:cNvSpPr txBox="1">
            <a:spLocks noChangeArrowheads="1"/>
          </p:cNvSpPr>
          <p:nvPr/>
        </p:nvSpPr>
        <p:spPr bwMode="auto">
          <a:xfrm>
            <a:off x="2051050" y="333375"/>
            <a:ext cx="502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Magnetic resonance angiography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908050"/>
            <a:ext cx="59166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3563938" y="333375"/>
            <a:ext cx="250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CT angiography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300px-SADDLE_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17613"/>
            <a:ext cx="676751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6"/>
          <p:cNvSpPr txBox="1">
            <a:spLocks noChangeArrowheads="1"/>
          </p:cNvSpPr>
          <p:nvPr/>
        </p:nvSpPr>
        <p:spPr bwMode="auto">
          <a:xfrm>
            <a:off x="4048125" y="207963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CTPA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45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03213" y="279400"/>
            <a:ext cx="65595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FETAL CIRCULATION</a:t>
            </a:r>
          </a:p>
          <a:p>
            <a:pPr eaLnBrk="1" hangingPunct="1"/>
            <a:r>
              <a:rPr lang="cs-CZ" altLang="cs-CZ" sz="2400" b="1"/>
              <a:t> - v. umbilicalis – lig. teres hepatis</a:t>
            </a:r>
          </a:p>
          <a:p>
            <a:pPr eaLnBrk="1" hangingPunct="1"/>
            <a:r>
              <a:rPr lang="cs-CZ" altLang="cs-CZ" sz="2400" b="1"/>
              <a:t> - ductus venosus – lig. venosum</a:t>
            </a:r>
          </a:p>
          <a:p>
            <a:pPr eaLnBrk="1" hangingPunct="1"/>
            <a:r>
              <a:rPr lang="cs-CZ" altLang="cs-CZ" sz="2400" b="1"/>
              <a:t> - foramen ovale – fossa ovalis</a:t>
            </a:r>
          </a:p>
          <a:p>
            <a:pPr eaLnBrk="1" hangingPunct="1"/>
            <a:r>
              <a:rPr lang="cs-CZ" altLang="cs-CZ" sz="2400" b="1"/>
              <a:t> - ductus arteriosus – lig. arteriosum</a:t>
            </a:r>
          </a:p>
          <a:p>
            <a:pPr eaLnBrk="1" hangingPunct="1"/>
            <a:r>
              <a:rPr lang="cs-CZ" altLang="cs-CZ" sz="2400" b="1"/>
              <a:t> - aa. umbilicales – ligg. umbilicalia med./lat.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4"/>
          <p:cNvSpPr txBox="1">
            <a:spLocks noChangeArrowheads="1"/>
          </p:cNvSpPr>
          <p:nvPr/>
        </p:nvSpPr>
        <p:spPr bwMode="auto">
          <a:xfrm>
            <a:off x="376238" y="423863"/>
            <a:ext cx="749458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/>
              <a:t>Illustrations were copied</a:t>
            </a:r>
            <a:r>
              <a:rPr lang="en-US" altLang="cs-CZ" sz="2400"/>
              <a:t> </a:t>
            </a:r>
            <a:r>
              <a:rPr lang="cs-CZ" altLang="cs-CZ" sz="2400"/>
              <a:t>from:</a:t>
            </a:r>
          </a:p>
          <a:p>
            <a:pPr eaLnBrk="1" hangingPunct="1"/>
            <a:r>
              <a:rPr lang="cs-CZ" altLang="cs-CZ" sz="2400" b="1"/>
              <a:t>Atlas der Anatomie des Menschen/Sobotta.</a:t>
            </a:r>
          </a:p>
          <a:p>
            <a:pPr eaLnBrk="1" hangingPunct="1"/>
            <a:r>
              <a:rPr lang="cs-CZ" altLang="cs-CZ" sz="2400" b="1"/>
              <a:t>Putz,R., und Pabst,R. 20. Auflage. M</a:t>
            </a:r>
            <a:r>
              <a:rPr lang="en-US" altLang="cs-CZ" sz="2400" b="1"/>
              <a:t>ü</a:t>
            </a:r>
            <a:r>
              <a:rPr lang="cs-CZ" altLang="cs-CZ" sz="2400" b="1"/>
              <a:t>nchen: </a:t>
            </a:r>
          </a:p>
          <a:p>
            <a:pPr eaLnBrk="1" hangingPunct="1"/>
            <a:r>
              <a:rPr lang="cs-CZ" altLang="cs-CZ" sz="2400" b="1"/>
              <a:t>Urban </a:t>
            </a:r>
            <a:r>
              <a:rPr lang="en-US" altLang="cs-CZ" sz="2400" b="1"/>
              <a:t>&amp;</a:t>
            </a:r>
            <a:r>
              <a:rPr lang="cs-CZ" altLang="cs-CZ" sz="2400" b="1"/>
              <a:t> Schwarzenberg, 1993)</a:t>
            </a:r>
          </a:p>
          <a:p>
            <a:pPr eaLnBrk="1" hangingPunct="1"/>
            <a:r>
              <a:rPr lang="cs-CZ" altLang="cs-CZ" sz="2400" b="1"/>
              <a:t>Netter: Interactive Atlas of Human Anatomy. </a:t>
            </a:r>
          </a:p>
          <a:p>
            <a:pPr eaLnBrk="1" hangingPunct="1"/>
            <a:r>
              <a:rPr lang="cs-CZ" altLang="cs-CZ" sz="2400" b="1"/>
              <a:t>Windows Version 2.0</a:t>
            </a:r>
          </a:p>
          <a:p>
            <a:pPr eaLnBrk="1" hangingPunct="1"/>
            <a:r>
              <a:rPr lang="en-US" altLang="cs-CZ" sz="2400" b="1"/>
              <a:t>Čihák R: Anatomie 2 (Splanchnologia). Avicenum, </a:t>
            </a:r>
            <a:endParaRPr lang="cs-CZ" altLang="cs-CZ" sz="2400" b="1"/>
          </a:p>
          <a:p>
            <a:pPr eaLnBrk="1" hangingPunct="1"/>
            <a:r>
              <a:rPr lang="en-US" altLang="cs-CZ" sz="2400" b="1"/>
              <a:t>zdravotnické nakladatelství,</a:t>
            </a:r>
            <a:r>
              <a:rPr lang="cs-CZ" altLang="cs-CZ" sz="2400" b="1"/>
              <a:t> </a:t>
            </a:r>
            <a:r>
              <a:rPr lang="en-US" altLang="cs-CZ" sz="2400" b="1"/>
              <a:t>Praha, 1988.</a:t>
            </a:r>
            <a:endParaRPr lang="cs-CZ" altLang="cs-CZ" sz="24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260350"/>
            <a:ext cx="543242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260350"/>
            <a:ext cx="41328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AutoNum type="alphaUcPeriod"/>
            </a:pPr>
            <a:r>
              <a:rPr lang="cs-CZ" altLang="cs-CZ" sz="2400" b="1" dirty="0" smtClean="0"/>
              <a:t>FACIALIS:</a:t>
            </a:r>
          </a:p>
          <a:p>
            <a:pPr eaLnBrk="1" hangingPunct="1"/>
            <a:r>
              <a:rPr lang="cs-CZ" altLang="cs-CZ" sz="2400" b="1" dirty="0" smtClean="0"/>
              <a:t> - a. </a:t>
            </a:r>
            <a:r>
              <a:rPr lang="cs-CZ" altLang="cs-CZ" sz="2400" b="1" dirty="0" err="1" smtClean="0"/>
              <a:t>palatina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ascendens</a:t>
            </a:r>
            <a:endParaRPr lang="cs-CZ" altLang="cs-CZ" sz="2400" b="1" dirty="0" smtClean="0"/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 smtClean="0"/>
              <a:t>a. </a:t>
            </a:r>
            <a:r>
              <a:rPr lang="cs-CZ" altLang="cs-CZ" sz="2400" b="1" dirty="0" err="1" smtClean="0"/>
              <a:t>submentalis</a:t>
            </a:r>
            <a:endParaRPr lang="cs-CZ" altLang="cs-CZ" sz="2400" b="1" dirty="0" smtClean="0"/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 smtClean="0"/>
              <a:t>a. </a:t>
            </a:r>
            <a:r>
              <a:rPr lang="cs-CZ" altLang="cs-CZ" sz="2400" b="1" dirty="0" err="1" smtClean="0"/>
              <a:t>labialis</a:t>
            </a:r>
            <a:r>
              <a:rPr lang="cs-CZ" altLang="cs-CZ" sz="2400" b="1" dirty="0" smtClean="0"/>
              <a:t> sup. et </a:t>
            </a:r>
            <a:r>
              <a:rPr lang="cs-CZ" altLang="cs-CZ" sz="2400" b="1" dirty="0" err="1" smtClean="0"/>
              <a:t>inf</a:t>
            </a:r>
            <a:r>
              <a:rPr lang="cs-CZ" altLang="cs-CZ" sz="2400" b="1" dirty="0" smtClean="0"/>
              <a:t>.</a:t>
            </a:r>
          </a:p>
          <a:p>
            <a:pPr eaLnBrk="1" hangingPunct="1"/>
            <a:r>
              <a:rPr lang="cs-CZ" altLang="cs-CZ" sz="2400" b="1" dirty="0" smtClean="0"/>
              <a:t>    (circulus </a:t>
            </a:r>
            <a:r>
              <a:rPr lang="cs-CZ" altLang="cs-CZ" sz="2400" b="1" dirty="0" err="1" smtClean="0"/>
              <a:t>arteriosus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oris</a:t>
            </a:r>
            <a:r>
              <a:rPr lang="cs-CZ" altLang="cs-CZ" sz="2400" b="1" dirty="0" smtClean="0"/>
              <a:t>)</a:t>
            </a:r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 smtClean="0"/>
              <a:t>a. </a:t>
            </a:r>
            <a:r>
              <a:rPr lang="cs-CZ" altLang="cs-CZ" sz="2400" b="1" dirty="0" err="1" smtClean="0"/>
              <a:t>angularis</a:t>
            </a:r>
            <a:endParaRPr lang="cs-CZ" altLang="cs-CZ" sz="2400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529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0"/>
            <a:ext cx="5178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87313" y="207963"/>
            <a:ext cx="36872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 b="1" dirty="0"/>
          </a:p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TEMPORALIS SPF.:</a:t>
            </a:r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transversa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faciei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zygomaticoorbitalis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/>
              <a:t>r. </a:t>
            </a:r>
            <a:r>
              <a:rPr lang="cs-CZ" altLang="cs-CZ" sz="2400" b="1" dirty="0" err="1"/>
              <a:t>frontalis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r. </a:t>
            </a:r>
            <a:r>
              <a:rPr lang="cs-CZ" altLang="cs-CZ" sz="2400" b="1" dirty="0" err="1"/>
              <a:t>parietalis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0"/>
            <a:ext cx="553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58750" y="476672"/>
            <a:ext cx="33884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PHARYNGEA ASC.:</a:t>
            </a:r>
          </a:p>
          <a:p>
            <a:pPr eaLnBrk="1" hangingPunct="1"/>
            <a:r>
              <a:rPr lang="cs-CZ" altLang="cs-CZ" sz="2400" b="1" dirty="0"/>
              <a:t> 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pharyngei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</a:t>
            </a:r>
            <a:r>
              <a:rPr lang="cs-CZ" altLang="cs-CZ" sz="2400" b="1" dirty="0" smtClean="0"/>
              <a:t> 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meningea</a:t>
            </a:r>
            <a:r>
              <a:rPr lang="cs-CZ" altLang="cs-CZ" sz="2400" b="1" dirty="0"/>
              <a:t> post</a:t>
            </a:r>
            <a:r>
              <a:rPr lang="cs-CZ" altLang="cs-CZ" sz="2400" b="1" dirty="0" smtClean="0"/>
              <a:t>.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543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611560" y="764704"/>
            <a:ext cx="25625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OCCIPITALIS:</a:t>
            </a:r>
          </a:p>
          <a:p>
            <a:pPr eaLnBrk="1" hangingPunct="1"/>
            <a:r>
              <a:rPr lang="cs-CZ" altLang="cs-CZ" sz="2400" b="1" dirty="0" smtClean="0"/>
              <a:t> </a:t>
            </a:r>
            <a:r>
              <a:rPr lang="cs-CZ" altLang="cs-CZ" sz="2400" b="1" dirty="0"/>
              <a:t>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musculares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occipitales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0"/>
            <a:ext cx="5349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31774" y="764704"/>
            <a:ext cx="48630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AURICULARIS POST.:</a:t>
            </a:r>
          </a:p>
          <a:p>
            <a:pPr eaLnBrk="1" hangingPunct="1"/>
            <a:r>
              <a:rPr lang="cs-CZ" altLang="cs-CZ" sz="2400" b="1" dirty="0" smtClean="0"/>
              <a:t> </a:t>
            </a:r>
            <a:r>
              <a:rPr lang="cs-CZ" altLang="cs-CZ" sz="2400" b="1" dirty="0"/>
              <a:t>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musculares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stylomastoidea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 smtClean="0"/>
          </a:p>
          <a:p>
            <a:pPr eaLnBrk="1" hangingPunct="1"/>
            <a:r>
              <a:rPr lang="cs-CZ" altLang="cs-CZ" sz="2400" b="1" dirty="0" smtClean="0"/>
              <a:t>A</a:t>
            </a:r>
            <a:r>
              <a:rPr lang="cs-CZ" altLang="cs-CZ" sz="2400" b="1" dirty="0"/>
              <a:t>. STERNOCLEIDOMASTOIDEA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0"/>
            <a:ext cx="607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88913"/>
            <a:ext cx="338105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MAXILLARIS: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</a:t>
            </a:r>
            <a:r>
              <a:rPr lang="cs-CZ" altLang="cs-CZ" sz="2400" b="1" i="1" dirty="0" err="1"/>
              <a:t>Pars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mandibularis</a:t>
            </a:r>
            <a:r>
              <a:rPr lang="cs-CZ" altLang="cs-CZ" sz="2400" b="1" i="1" dirty="0"/>
              <a:t>: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meningea</a:t>
            </a:r>
            <a:r>
              <a:rPr lang="cs-CZ" altLang="cs-CZ" sz="2400" b="1" dirty="0"/>
              <a:t> media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alveolaris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/>
            <a:r>
              <a:rPr lang="cs-CZ" altLang="cs-CZ" sz="2400" b="1" dirty="0" smtClean="0"/>
              <a:t>      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dentales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       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mentalis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Pars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pterygoidea</a:t>
            </a:r>
            <a:r>
              <a:rPr lang="cs-CZ" altLang="cs-CZ" sz="2400" b="1" i="1" dirty="0"/>
              <a:t>: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masseterica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temporales</a:t>
            </a:r>
            <a:r>
              <a:rPr lang="cs-CZ" altLang="cs-CZ" sz="2400" b="1" dirty="0"/>
              <a:t> prof.</a:t>
            </a:r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pterygoidei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bucalis</a:t>
            </a:r>
            <a:endParaRPr lang="cs-CZ" altLang="cs-CZ" sz="2400" b="1" i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765175"/>
            <a:ext cx="5237162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87313" y="134938"/>
            <a:ext cx="464742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MAXILLARIS (</a:t>
            </a:r>
            <a:r>
              <a:rPr lang="cs-CZ" altLang="cs-CZ" sz="2400" b="1" dirty="0" err="1"/>
              <a:t>continuation</a:t>
            </a:r>
            <a:r>
              <a:rPr lang="cs-CZ" altLang="cs-CZ" sz="2400" b="1" dirty="0"/>
              <a:t>):</a:t>
            </a:r>
          </a:p>
          <a:p>
            <a:pPr eaLnBrk="1" hangingPunct="1"/>
            <a:endParaRPr lang="cs-CZ" altLang="cs-CZ" sz="2400" b="1" i="1" dirty="0"/>
          </a:p>
          <a:p>
            <a:pPr eaLnBrk="1" hangingPunct="1"/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Pars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pterygopalatina</a:t>
            </a:r>
            <a:r>
              <a:rPr lang="cs-CZ" altLang="cs-CZ" sz="2400" b="1" i="1" dirty="0"/>
              <a:t>: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alveolaris</a:t>
            </a:r>
            <a:r>
              <a:rPr lang="cs-CZ" altLang="cs-CZ" sz="2400" b="1" dirty="0"/>
              <a:t> sup. post.</a:t>
            </a:r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infraorbitalis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alveolares</a:t>
            </a:r>
            <a:r>
              <a:rPr lang="cs-CZ" altLang="cs-CZ" sz="2400" b="1" dirty="0"/>
              <a:t> sup. ant.</a:t>
            </a:r>
          </a:p>
          <a:p>
            <a:pPr eaLnBrk="1" hangingPunct="1"/>
            <a:r>
              <a:rPr lang="cs-CZ" altLang="cs-CZ" sz="2400" b="1" dirty="0" smtClean="0"/>
              <a:t>  </a:t>
            </a:r>
            <a:endParaRPr lang="cs-CZ" altLang="cs-CZ" sz="2400" b="1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952500"/>
            <a:ext cx="5710237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0"/>
            <a:ext cx="536416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 b="1" dirty="0"/>
          </a:p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MAXILLARIS (</a:t>
            </a:r>
            <a:r>
              <a:rPr lang="cs-CZ" altLang="cs-CZ" sz="2400" b="1" dirty="0" err="1"/>
              <a:t>continuation</a:t>
            </a:r>
            <a:r>
              <a:rPr lang="cs-CZ" altLang="cs-CZ" sz="2400" b="1" dirty="0"/>
              <a:t>):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palatina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descendens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- a. </a:t>
            </a:r>
            <a:r>
              <a:rPr lang="cs-CZ" altLang="cs-CZ" sz="2400" b="1" dirty="0" err="1"/>
              <a:t>palatina</a:t>
            </a:r>
            <a:r>
              <a:rPr lang="cs-CZ" altLang="cs-CZ" sz="2400" b="1" dirty="0"/>
              <a:t> major</a:t>
            </a:r>
          </a:p>
          <a:p>
            <a:pPr eaLnBrk="1" hangingPunct="1"/>
            <a:r>
              <a:rPr lang="cs-CZ" altLang="cs-CZ" sz="2400" b="1" dirty="0"/>
              <a:t>      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palatinae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minores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sphenopalatina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2708920"/>
            <a:ext cx="24399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latin typeface="+mj-lt"/>
                <a:cs typeface="Times New Roman" pitchFamily="18" charset="0"/>
              </a:rPr>
              <a:t>Carotid</a:t>
            </a:r>
            <a:r>
              <a:rPr lang="cs-CZ" sz="2400" b="1" dirty="0">
                <a:latin typeface="+mj-lt"/>
                <a:cs typeface="Times New Roman" pitchFamily="18" charset="0"/>
              </a:rPr>
              <a:t> </a:t>
            </a:r>
            <a:r>
              <a:rPr lang="cs-CZ" sz="2400" b="1" dirty="0" err="1">
                <a:latin typeface="+mj-lt"/>
                <a:cs typeface="Times New Roman" pitchFamily="18" charset="0"/>
              </a:rPr>
              <a:t>syphon</a:t>
            </a:r>
            <a:endParaRPr lang="cs-CZ" sz="2400" b="1" dirty="0">
              <a:latin typeface="+mj-lt"/>
              <a:cs typeface="Times New Roman" pitchFamily="18" charset="0"/>
            </a:endParaRPr>
          </a:p>
        </p:txBody>
      </p:sp>
      <p:pic>
        <p:nvPicPr>
          <p:cNvPr id="1028" name="Picture 4" descr="http://www.zdravosil.ru/uploads/posts/2015-04/148-3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96" y="10104"/>
            <a:ext cx="6368408" cy="68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3793" y="116632"/>
            <a:ext cx="34724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CAROTIS INTERNA:</a:t>
            </a:r>
          </a:p>
          <a:p>
            <a:pPr eaLnBrk="1" hangingPunct="1"/>
            <a:r>
              <a:rPr lang="cs-CZ" altLang="cs-CZ" sz="2400" b="1" dirty="0"/>
              <a:t> </a:t>
            </a:r>
          </a:p>
          <a:p>
            <a:pPr eaLnBrk="1" hangingPunct="1"/>
            <a:r>
              <a:rPr lang="cs-CZ" altLang="cs-CZ" sz="2400" b="1" dirty="0" smtClean="0"/>
              <a:t>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hypophysiales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ophthalmica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cerebri</a:t>
            </a:r>
            <a:r>
              <a:rPr lang="cs-CZ" altLang="cs-CZ" sz="2400" b="1" dirty="0"/>
              <a:t> ant.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cerebri</a:t>
            </a:r>
            <a:r>
              <a:rPr lang="cs-CZ" altLang="cs-CZ" sz="2400" b="1" dirty="0"/>
              <a:t> media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07504" y="3429000"/>
            <a:ext cx="28860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Sinus </a:t>
            </a:r>
            <a:r>
              <a:rPr lang="cs-CZ" altLang="cs-CZ" sz="2400" b="1" dirty="0" err="1"/>
              <a:t>caroticus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err="1"/>
              <a:t>Glomus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caroticum</a:t>
            </a:r>
            <a:endParaRPr lang="cs-CZ" alt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900"/>
            <a:ext cx="91440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31775" y="279400"/>
            <a:ext cx="71453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Arteriae                     Venulae     Tunica intima</a:t>
            </a:r>
          </a:p>
          <a:p>
            <a:pPr eaLnBrk="1" hangingPunct="1"/>
            <a:r>
              <a:rPr lang="cs-CZ" altLang="cs-CZ" sz="2400" b="1"/>
              <a:t>Arteriolae                  Venae        Tunica media</a:t>
            </a:r>
          </a:p>
          <a:p>
            <a:pPr eaLnBrk="1" hangingPunct="1"/>
            <a:r>
              <a:rPr lang="cs-CZ" altLang="cs-CZ" sz="2400" b="1"/>
              <a:t>Vasa capillaria                            Tunica adventitia</a:t>
            </a:r>
          </a:p>
          <a:p>
            <a:pPr eaLnBrk="1" hangingPunct="1"/>
            <a:r>
              <a:rPr lang="cs-CZ" altLang="cs-CZ" sz="2400" b="1"/>
              <a:t>(sinusoids)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Collaterals</a:t>
            </a:r>
          </a:p>
          <a:p>
            <a:pPr eaLnBrk="1" hangingPunct="1"/>
            <a:r>
              <a:rPr lang="cs-CZ" altLang="cs-CZ" sz="2400" b="1"/>
              <a:t>Anastomoses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65735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3255963" y="1647825"/>
            <a:ext cx="2252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Vasa vasorum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0"/>
            <a:ext cx="3727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03213" y="350838"/>
            <a:ext cx="448468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ARCUS AORTAE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truncus brachiocephalicus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a. carotis communis sinistra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a. subclavia sinistra</a:t>
            </a:r>
          </a:p>
          <a:p>
            <a:pPr eaLnBrk="1" hangingPunct="1">
              <a:buFontTx/>
              <a:buChar char="-"/>
            </a:pPr>
            <a:endParaRPr lang="cs-CZ" altLang="cs-CZ" sz="2400" b="1"/>
          </a:p>
          <a:p>
            <a:pPr eaLnBrk="1" hangingPunct="1"/>
            <a:r>
              <a:rPr lang="cs-CZ" altLang="cs-CZ" sz="2400" b="1"/>
              <a:t>Truncus brachiocephalicus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a. carotis communis dextra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a. subclavia dextra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6130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3213" y="207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7313" y="207963"/>
            <a:ext cx="30638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SUBCLAVIA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Cupula pleurae</a:t>
            </a:r>
          </a:p>
          <a:p>
            <a:pPr eaLnBrk="1" hangingPunct="1"/>
            <a:r>
              <a:rPr lang="cs-CZ" altLang="cs-CZ" sz="2400" b="1"/>
              <a:t>Fissura scalenorum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1125538"/>
            <a:ext cx="4586287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6038"/>
            <a:ext cx="8101013" cy="681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30337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Pars intr</a:t>
            </a:r>
            <a:r>
              <a:rPr lang="en-US" altLang="cs-CZ" sz="2400" b="1"/>
              <a:t>a</a:t>
            </a:r>
            <a:r>
              <a:rPr lang="cs-CZ" altLang="cs-CZ" sz="2400" b="1"/>
              <a:t>scalenica</a:t>
            </a:r>
          </a:p>
          <a:p>
            <a:pPr eaLnBrk="1" hangingPunct="1"/>
            <a:r>
              <a:rPr lang="cs-CZ" altLang="cs-CZ" sz="2400" b="1"/>
              <a:t>        (medial)</a:t>
            </a:r>
          </a:p>
          <a:p>
            <a:pPr eaLnBrk="1" hangingPunct="1"/>
            <a:r>
              <a:rPr lang="cs-CZ" altLang="cs-CZ" sz="2400" b="1"/>
              <a:t>Pars int</a:t>
            </a:r>
            <a:r>
              <a:rPr lang="en-US" altLang="cs-CZ" sz="2400" b="1"/>
              <a:t>e</a:t>
            </a:r>
            <a:r>
              <a:rPr lang="cs-CZ" altLang="cs-CZ" sz="2400" b="1"/>
              <a:t>rscalenica</a:t>
            </a:r>
          </a:p>
          <a:p>
            <a:pPr eaLnBrk="1" hangingPunct="1"/>
            <a:r>
              <a:rPr lang="cs-CZ" altLang="cs-CZ" sz="2400" b="1"/>
              <a:t>        (posterior)</a:t>
            </a:r>
          </a:p>
          <a:p>
            <a:pPr eaLnBrk="1" hangingPunct="1"/>
            <a:r>
              <a:rPr lang="cs-CZ" altLang="cs-CZ" sz="2400" b="1"/>
              <a:t>Pars extrascalenica</a:t>
            </a:r>
          </a:p>
          <a:p>
            <a:pPr eaLnBrk="1" hangingPunct="1"/>
            <a:r>
              <a:rPr lang="cs-CZ" altLang="cs-CZ" sz="2400" b="1"/>
              <a:t>        (lateral)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4221163"/>
            <a:ext cx="35639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Sulcus a. subclaviae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0"/>
            <a:ext cx="401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03213" y="423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47675" y="423863"/>
            <a:ext cx="319350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SUBCLAVIA</a:t>
            </a:r>
          </a:p>
          <a:p>
            <a:pPr eaLnBrk="1" hangingPunct="1"/>
            <a:r>
              <a:rPr lang="cs-CZ" altLang="cs-CZ" sz="2400" b="1" dirty="0" smtClean="0"/>
              <a:t>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vertebralis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thoracica</a:t>
            </a:r>
            <a:r>
              <a:rPr lang="cs-CZ" altLang="cs-CZ" sz="2400" b="1" dirty="0"/>
              <a:t> interna</a:t>
            </a:r>
          </a:p>
          <a:p>
            <a:pPr eaLnBrk="1" hangingPunct="1"/>
            <a:r>
              <a:rPr lang="cs-CZ" altLang="cs-CZ" sz="2400" b="1" dirty="0"/>
              <a:t>- </a:t>
            </a:r>
            <a:r>
              <a:rPr lang="cs-CZ" altLang="cs-CZ" sz="2400" b="1" dirty="0" err="1"/>
              <a:t>tr</a:t>
            </a:r>
            <a:r>
              <a:rPr lang="cs-CZ" altLang="cs-CZ" sz="2400" b="1" dirty="0"/>
              <a:t>. </a:t>
            </a:r>
            <a:r>
              <a:rPr lang="cs-CZ" altLang="cs-CZ" sz="2400" b="1" dirty="0" err="1" smtClean="0"/>
              <a:t>thyrocervicalis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- </a:t>
            </a:r>
            <a:r>
              <a:rPr lang="cs-CZ" altLang="cs-CZ" sz="2400" b="1" dirty="0" err="1"/>
              <a:t>tr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costocervicalis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76238" y="566738"/>
            <a:ext cx="27241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VERTEBRALIS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- rr. spinales</a:t>
            </a:r>
          </a:p>
          <a:p>
            <a:pPr eaLnBrk="1" hangingPunct="1"/>
            <a:r>
              <a:rPr lang="cs-CZ" altLang="cs-CZ" sz="2400" b="1"/>
              <a:t>- rr. musculares</a:t>
            </a:r>
          </a:p>
          <a:p>
            <a:pPr eaLnBrk="1" hangingPunct="1"/>
            <a:endParaRPr lang="cs-CZ" altLang="cs-CZ" sz="2400" b="1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0" y="3663950"/>
            <a:ext cx="3148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 err="1"/>
              <a:t>Sulcus</a:t>
            </a:r>
            <a:r>
              <a:rPr lang="cs-CZ" altLang="cs-CZ" sz="2400" b="1" dirty="0"/>
              <a:t> a. </a:t>
            </a:r>
            <a:r>
              <a:rPr lang="cs-CZ" altLang="cs-CZ" sz="2400" b="1" dirty="0" err="1"/>
              <a:t>vertebralis</a:t>
            </a:r>
            <a:endParaRPr lang="cs-CZ" altLang="cs-CZ" sz="2400" b="1" dirty="0"/>
          </a:p>
        </p:txBody>
      </p:sp>
      <p:pic>
        <p:nvPicPr>
          <p:cNvPr id="7" name="Picture 4" descr="http://www.zdravosil.ru/uploads/posts/2015-04/148-3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69" y="0"/>
            <a:ext cx="6000933" cy="64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438"/>
            <a:ext cx="4211638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827088" y="4149725"/>
            <a:ext cx="288925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708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3295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a. cerebelli inf. post.</a:t>
            </a:r>
          </a:p>
          <a:p>
            <a:pPr eaLnBrk="1" hangingPunct="1"/>
            <a:r>
              <a:rPr lang="cs-CZ" altLang="cs-CZ" sz="2400" b="1"/>
              <a:t>- a. basilaris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47675" y="495300"/>
            <a:ext cx="421525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THORACICA INTERNA</a:t>
            </a:r>
          </a:p>
          <a:p>
            <a:pPr eaLnBrk="1" hangingPunct="1"/>
            <a:r>
              <a:rPr lang="cs-CZ" altLang="cs-CZ" sz="2400" b="1" dirty="0" smtClean="0"/>
              <a:t>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mediastinales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pericardiacophrenica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ant.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musculophrenica</a:t>
            </a:r>
            <a:r>
              <a:rPr lang="cs-CZ" altLang="cs-CZ" sz="2400" b="1" dirty="0"/>
              <a:t> </a:t>
            </a:r>
          </a:p>
          <a:p>
            <a:pPr eaLnBrk="1" hangingPunct="1"/>
            <a:r>
              <a:rPr lang="cs-CZ" altLang="cs-CZ" sz="2400" b="1" dirty="0"/>
              <a:t>          –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ant.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epigastrica</a:t>
            </a:r>
            <a:r>
              <a:rPr lang="cs-CZ" altLang="cs-CZ" sz="2400" b="1" dirty="0"/>
              <a:t> sup.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70" y="1"/>
            <a:ext cx="6441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260350"/>
            <a:ext cx="365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</a:t>
            </a:r>
            <a:r>
              <a:rPr lang="cs-CZ" altLang="cs-CZ" sz="2400" b="1" dirty="0" err="1"/>
              <a:t>pericardiacophrenica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5191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836613"/>
            <a:ext cx="506901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TRUNCUS </a:t>
            </a:r>
            <a:r>
              <a:rPr lang="cs-CZ" altLang="cs-CZ" sz="2400" b="1" dirty="0" smtClean="0"/>
              <a:t>THYROCERVICALIS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- 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thyroidea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 - a. </a:t>
            </a:r>
            <a:r>
              <a:rPr lang="cs-CZ" altLang="cs-CZ" sz="2400" b="1" dirty="0" err="1"/>
              <a:t>laryngea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/>
            <a:r>
              <a:rPr lang="cs-CZ" altLang="cs-CZ" sz="2400" b="1" dirty="0" smtClean="0"/>
              <a:t>- 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cervicalis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ascendens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- 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transversa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colli</a:t>
            </a:r>
            <a:r>
              <a:rPr lang="en-US" altLang="cs-CZ" sz="2400" b="1" dirty="0" smtClean="0"/>
              <a:t> </a:t>
            </a:r>
            <a:endParaRPr lang="cs-CZ" altLang="cs-CZ" sz="2400" b="1" dirty="0" smtClean="0"/>
          </a:p>
          <a:p>
            <a:pPr eaLnBrk="1" hangingPunct="1"/>
            <a:r>
              <a:rPr lang="cs-CZ" altLang="cs-CZ" sz="2400" b="1" dirty="0" smtClean="0"/>
              <a:t>- </a:t>
            </a:r>
            <a:r>
              <a:rPr lang="cs-CZ" altLang="cs-CZ" sz="2400" b="1" dirty="0" smtClean="0"/>
              <a:t>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suprascapularis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922713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341438"/>
            <a:ext cx="370522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58750" y="-7938"/>
            <a:ext cx="7545388" cy="8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TRUNCUS PULMONALIS – a. pulmonalis dx. et sin.</a:t>
            </a:r>
          </a:p>
          <a:p>
            <a:pPr eaLnBrk="1" hangingPunct="1"/>
            <a:r>
              <a:rPr lang="cs-CZ" altLang="cs-CZ" sz="2400" b="1"/>
              <a:t>Lig. arteriosum</a:t>
            </a:r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4813"/>
            <a:ext cx="1811338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476250"/>
            <a:ext cx="1789112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52475"/>
            <a:ext cx="7885112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76238" y="495300"/>
            <a:ext cx="291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suprascapularis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zdravosil.ru/uploads/posts/2015-04/148-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15" y="408277"/>
            <a:ext cx="6000933" cy="64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0689" y="0"/>
            <a:ext cx="46894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TRUNCUS COSTOCERVICALIS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cervicalis</a:t>
            </a:r>
            <a:r>
              <a:rPr lang="cs-CZ" altLang="cs-CZ" sz="2400" b="1" dirty="0"/>
              <a:t> prof.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intercostalis</a:t>
            </a:r>
            <a:r>
              <a:rPr lang="cs-CZ" altLang="cs-CZ" sz="2400" b="1" dirty="0"/>
              <a:t> suprema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0"/>
            <a:ext cx="5589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31775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19113" y="3508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 b="1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03213" y="495300"/>
            <a:ext cx="396775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 A. CERVICALIS PROF.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A. TRANSVERSA COLLI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r. </a:t>
            </a:r>
            <a:r>
              <a:rPr lang="en-US" altLang="cs-CZ" sz="2400" b="1" dirty="0" err="1" smtClean="0"/>
              <a:t>superficialis</a:t>
            </a:r>
            <a:r>
              <a:rPr lang="cs-CZ" altLang="cs-CZ" sz="2400" b="1" dirty="0" smtClean="0"/>
              <a:t> 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r. </a:t>
            </a:r>
            <a:r>
              <a:rPr lang="en-US" altLang="cs-CZ" sz="2400" b="1" dirty="0" err="1" smtClean="0"/>
              <a:t>profundus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= a. dorsalis </a:t>
            </a:r>
            <a:r>
              <a:rPr lang="cs-CZ" altLang="cs-CZ" sz="2400" b="1" dirty="0" err="1"/>
              <a:t>scapulae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2047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92138" y="639763"/>
            <a:ext cx="41449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axillaris – a. brachialis – </a:t>
            </a:r>
          </a:p>
          <a:p>
            <a:pPr eaLnBrk="1" hangingPunct="1"/>
            <a:r>
              <a:rPr lang="cs-CZ" altLang="cs-CZ" sz="2400" b="1"/>
              <a:t>a. radialis + a. ulnaris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71500"/>
            <a:ext cx="7019925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76238" y="350838"/>
            <a:ext cx="5807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Pars infraclavicularis plexus brachialis</a:t>
            </a:r>
          </a:p>
          <a:p>
            <a:pPr eaLnBrk="1" hangingPunct="1"/>
            <a:r>
              <a:rPr lang="cs-CZ" altLang="cs-CZ" sz="2400" b="1"/>
              <a:t>- fasciculus medialis</a:t>
            </a:r>
          </a:p>
          <a:p>
            <a:pPr eaLnBrk="1" hangingPunct="1"/>
            <a:r>
              <a:rPr lang="cs-CZ" altLang="cs-CZ" sz="2400" b="1"/>
              <a:t>- fasciculus lateralis</a:t>
            </a:r>
          </a:p>
          <a:p>
            <a:pPr eaLnBrk="1" hangingPunct="1"/>
            <a:r>
              <a:rPr lang="cs-CZ" altLang="cs-CZ" sz="2400" b="1"/>
              <a:t>- fasciculus posterior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20713"/>
            <a:ext cx="6564312" cy="526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188913"/>
            <a:ext cx="437331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AXILLARIS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- </a:t>
            </a:r>
            <a:r>
              <a:rPr lang="cs-CZ" altLang="cs-CZ" sz="2400" b="1" dirty="0"/>
              <a:t>a. </a:t>
            </a:r>
            <a:r>
              <a:rPr lang="cs-CZ" altLang="cs-CZ" sz="2400" b="1" dirty="0" err="1" smtClean="0"/>
              <a:t>thoracica</a:t>
            </a:r>
            <a:r>
              <a:rPr lang="cs-CZ" altLang="cs-CZ" sz="2400" b="1" dirty="0" smtClean="0"/>
              <a:t> superior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thoracoacromialis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r. </a:t>
            </a:r>
            <a:r>
              <a:rPr lang="cs-CZ" altLang="cs-CZ" sz="2400" b="1" dirty="0" err="1"/>
              <a:t>deltoideus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r. </a:t>
            </a:r>
            <a:r>
              <a:rPr lang="cs-CZ" altLang="cs-CZ" sz="2400" b="1" dirty="0" err="1"/>
              <a:t>acromialis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pectorales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thoracica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lateralis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mammarii</a:t>
            </a:r>
            <a:r>
              <a:rPr lang="cs-CZ" altLang="cs-CZ" sz="2400" b="1" dirty="0"/>
              <a:t> lat.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subscapularis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a. </a:t>
            </a:r>
            <a:r>
              <a:rPr lang="cs-CZ" altLang="cs-CZ" sz="2400" b="1" dirty="0" err="1"/>
              <a:t>thoracodorsalis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a. </a:t>
            </a:r>
            <a:r>
              <a:rPr lang="cs-CZ" altLang="cs-CZ" sz="2400" b="1" dirty="0" err="1"/>
              <a:t>circumflexa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scapulae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circumflexa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humeri</a:t>
            </a:r>
            <a:r>
              <a:rPr lang="cs-CZ" altLang="cs-CZ" sz="2400" b="1" dirty="0"/>
              <a:t> ant.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circumflexa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humeri</a:t>
            </a:r>
            <a:r>
              <a:rPr lang="cs-CZ" altLang="cs-CZ" sz="2400" b="1" dirty="0"/>
              <a:t> post.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46225"/>
            <a:ext cx="7092950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260350"/>
            <a:ext cx="91884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CIRCUMFLEXA SCAPULAE </a:t>
            </a:r>
          </a:p>
          <a:p>
            <a:pPr eaLnBrk="1" hangingPunct="1"/>
            <a:r>
              <a:rPr lang="cs-CZ" altLang="cs-CZ" sz="2400" b="1"/>
              <a:t>– foramen omotricipitale (trilaterum): m. teres minor</a:t>
            </a:r>
          </a:p>
          <a:p>
            <a:pPr eaLnBrk="1" hangingPunct="1"/>
            <a:r>
              <a:rPr lang="cs-CZ" altLang="cs-CZ" sz="2400" b="1"/>
              <a:t>                                                                m. teres major</a:t>
            </a:r>
          </a:p>
          <a:p>
            <a:pPr eaLnBrk="1" hangingPunct="1"/>
            <a:r>
              <a:rPr lang="cs-CZ" altLang="cs-CZ" sz="2400" b="1"/>
              <a:t>                                                               caput longum m. tricipitis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-92075" y="1935163"/>
            <a:ext cx="507682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CIRCUMFLEXA HUMERI POST.</a:t>
            </a:r>
          </a:p>
          <a:p>
            <a:pPr eaLnBrk="1" hangingPunct="1"/>
            <a:r>
              <a:rPr lang="cs-CZ" altLang="cs-CZ" sz="2400" b="1"/>
              <a:t> - for. humerotricipitale</a:t>
            </a:r>
          </a:p>
          <a:p>
            <a:pPr eaLnBrk="1" hangingPunct="1"/>
            <a:r>
              <a:rPr lang="cs-CZ" altLang="cs-CZ" sz="2400" b="1"/>
              <a:t>    (quadrilaterum):</a:t>
            </a:r>
          </a:p>
          <a:p>
            <a:pPr eaLnBrk="1" hangingPunct="1"/>
            <a:r>
              <a:rPr lang="cs-CZ" altLang="cs-CZ" sz="2400" b="1"/>
              <a:t>     m. teres minor</a:t>
            </a:r>
          </a:p>
          <a:p>
            <a:pPr eaLnBrk="1" hangingPunct="1"/>
            <a:r>
              <a:rPr lang="cs-CZ" altLang="cs-CZ" sz="2400" b="1"/>
              <a:t>     m. teres major</a:t>
            </a:r>
          </a:p>
          <a:p>
            <a:pPr eaLnBrk="1" hangingPunct="1"/>
            <a:r>
              <a:rPr lang="cs-CZ" altLang="cs-CZ" sz="2400" b="1"/>
              <a:t>     caput longum m. tricipitis</a:t>
            </a:r>
          </a:p>
          <a:p>
            <a:pPr eaLnBrk="1" hangingPunct="1"/>
            <a:r>
              <a:rPr lang="cs-CZ" altLang="cs-CZ" sz="2400" b="1"/>
              <a:t>     humerus</a:t>
            </a:r>
          </a:p>
        </p:txBody>
      </p:sp>
      <p:sp>
        <p:nvSpPr>
          <p:cNvPr id="174085" name="AutoShape 5"/>
          <p:cNvSpPr>
            <a:spLocks noChangeArrowheads="1"/>
          </p:cNvSpPr>
          <p:nvPr/>
        </p:nvSpPr>
        <p:spPr bwMode="auto">
          <a:xfrm rot="1925660">
            <a:off x="5292725" y="4508500"/>
            <a:ext cx="433388" cy="144463"/>
          </a:xfrm>
          <a:prstGeom prst="rtTriangle">
            <a:avLst/>
          </a:prstGeom>
          <a:solidFill>
            <a:srgbClr val="3ABD3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 rot="-2858295">
            <a:off x="4749800" y="3898900"/>
            <a:ext cx="280988" cy="204788"/>
          </a:xfrm>
          <a:prstGeom prst="rect">
            <a:avLst/>
          </a:prstGeom>
          <a:solidFill>
            <a:srgbClr val="3ABD3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5" grpId="0" animBg="1"/>
      <p:bldP spid="17408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98563"/>
            <a:ext cx="7308850" cy="565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03213" y="350838"/>
            <a:ext cx="38687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Fossa infraspinata:</a:t>
            </a:r>
          </a:p>
          <a:p>
            <a:pPr eaLnBrk="1" hangingPunct="1"/>
            <a:r>
              <a:rPr lang="cs-CZ" altLang="cs-CZ" sz="2400" b="1"/>
              <a:t> </a:t>
            </a:r>
          </a:p>
          <a:p>
            <a:pPr eaLnBrk="1" hangingPunct="1"/>
            <a:r>
              <a:rPr lang="cs-CZ" altLang="cs-CZ" sz="2400" b="1"/>
              <a:t>anastomosis</a:t>
            </a:r>
          </a:p>
          <a:p>
            <a:pPr eaLnBrk="1" hangingPunct="1"/>
            <a:r>
              <a:rPr lang="cs-CZ" altLang="cs-CZ" sz="2400" b="1"/>
              <a:t>a. suprascapularis </a:t>
            </a:r>
          </a:p>
          <a:p>
            <a:pPr eaLnBrk="1" hangingPunct="1"/>
            <a:r>
              <a:rPr lang="cs-CZ" altLang="cs-CZ" sz="2400" b="1"/>
              <a:t>+ a. circumflexa scapulae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0350"/>
            <a:ext cx="7058025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31775" y="63500"/>
            <a:ext cx="78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ARTERIAL ANASTOMOSES AROUND THE SCAPULA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775" y="927100"/>
            <a:ext cx="3657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transversa colli</a:t>
            </a:r>
          </a:p>
          <a:p>
            <a:pPr eaLnBrk="1" hangingPunct="1"/>
            <a:r>
              <a:rPr lang="cs-CZ" altLang="cs-CZ" sz="2400" b="1"/>
              <a:t>A. suprascapularis</a:t>
            </a:r>
          </a:p>
          <a:p>
            <a:pPr eaLnBrk="1" hangingPunct="1"/>
            <a:r>
              <a:rPr lang="cs-CZ" altLang="cs-CZ" sz="2400" b="1"/>
              <a:t>A. circumflexa scapulae</a:t>
            </a:r>
          </a:p>
          <a:p>
            <a:pPr eaLnBrk="1" hangingPunct="1"/>
            <a:r>
              <a:rPr lang="cs-CZ" altLang="cs-CZ" sz="2400" b="1"/>
              <a:t>Aa. intercostales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418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3502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76238" y="639763"/>
            <a:ext cx="40925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BRACHIALIS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- a. profunda brachii</a:t>
            </a:r>
          </a:p>
          <a:p>
            <a:pPr eaLnBrk="1" hangingPunct="1"/>
            <a:r>
              <a:rPr lang="cs-CZ" altLang="cs-CZ" sz="2400" b="1"/>
              <a:t>- a. collateralis ulnaris sup.</a:t>
            </a:r>
          </a:p>
          <a:p>
            <a:pPr eaLnBrk="1" hangingPunct="1"/>
            <a:r>
              <a:rPr lang="cs-CZ" altLang="cs-CZ" sz="2400" b="1"/>
              <a:t>- a. collateralis ulnaris inf.</a:t>
            </a:r>
          </a:p>
          <a:p>
            <a:pPr eaLnBrk="1" hangingPunct="1"/>
            <a:r>
              <a:rPr lang="cs-CZ" altLang="cs-CZ" sz="2400" b="1"/>
              <a:t>- a. radialis</a:t>
            </a:r>
          </a:p>
          <a:p>
            <a:pPr eaLnBrk="1" hangingPunct="1"/>
            <a:r>
              <a:rPr lang="cs-CZ" altLang="cs-CZ" sz="2400" b="1"/>
              <a:t>- a. ulnaris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0"/>
            <a:ext cx="4486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19113" y="423863"/>
            <a:ext cx="357346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</a:t>
            </a:r>
          </a:p>
          <a:p>
            <a:pPr eaLnBrk="1" hangingPunct="1"/>
            <a:endParaRPr lang="cs-CZ" altLang="cs-CZ" sz="2400" b="1"/>
          </a:p>
          <a:p>
            <a:pPr eaLnBrk="1" hangingPunct="1">
              <a:buFontTx/>
              <a:buChar char="-"/>
            </a:pPr>
            <a:r>
              <a:rPr lang="cs-CZ" altLang="cs-CZ" sz="2400" b="1"/>
              <a:t>AORTA ASCENDENS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ARCUS AORTAE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AORTA DESCENDENS</a:t>
            </a:r>
          </a:p>
          <a:p>
            <a:pPr eaLnBrk="1" hangingPunct="1"/>
            <a:r>
              <a:rPr lang="cs-CZ" altLang="cs-CZ" sz="2400" b="1"/>
              <a:t>      - Aorta thoracica</a:t>
            </a:r>
          </a:p>
          <a:p>
            <a:pPr eaLnBrk="1" hangingPunct="1"/>
            <a:r>
              <a:rPr lang="cs-CZ" altLang="cs-CZ" sz="2400" b="1"/>
              <a:t>      - Aorta abdominalis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0"/>
            <a:ext cx="2716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03213" y="784225"/>
            <a:ext cx="36576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PROFUNDA BRACHII</a:t>
            </a:r>
          </a:p>
          <a:p>
            <a:pPr eaLnBrk="1" hangingPunct="1"/>
            <a:r>
              <a:rPr lang="cs-CZ" altLang="cs-CZ" sz="2400" b="1" dirty="0"/>
              <a:t>- r. </a:t>
            </a:r>
            <a:r>
              <a:rPr lang="cs-CZ" altLang="cs-CZ" sz="2400" b="1" dirty="0" err="1"/>
              <a:t>deltoideus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- a. </a:t>
            </a:r>
            <a:r>
              <a:rPr lang="cs-CZ" altLang="cs-CZ" sz="2400" b="1" dirty="0" err="1" smtClean="0"/>
              <a:t>nutricia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humeri</a:t>
            </a:r>
            <a:endParaRPr lang="cs-CZ" altLang="cs-CZ" sz="2400" b="1" dirty="0" smtClean="0"/>
          </a:p>
          <a:p>
            <a:pPr eaLnBrk="1" hangingPunct="1"/>
            <a:r>
              <a:rPr lang="cs-CZ" altLang="cs-CZ" sz="2400" b="1" dirty="0" smtClean="0"/>
              <a:t>- </a:t>
            </a:r>
            <a:r>
              <a:rPr lang="cs-CZ" altLang="cs-CZ" sz="2400" b="1" dirty="0"/>
              <a:t>a. </a:t>
            </a:r>
            <a:r>
              <a:rPr lang="cs-CZ" altLang="cs-CZ" sz="2400" b="1" dirty="0" err="1"/>
              <a:t>collateralis</a:t>
            </a:r>
            <a:r>
              <a:rPr lang="cs-CZ" altLang="cs-CZ" sz="2400" b="1" dirty="0"/>
              <a:t> media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collateralis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radialis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Rete </a:t>
            </a:r>
            <a:r>
              <a:rPr lang="cs-CZ" altLang="cs-CZ" sz="2400" b="1" dirty="0" err="1"/>
              <a:t>articulare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cubiti</a:t>
            </a:r>
            <a:endParaRPr lang="cs-CZ" altLang="cs-CZ" sz="2400" b="1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0"/>
            <a:ext cx="2657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0"/>
            <a:ext cx="2887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47675" y="350838"/>
            <a:ext cx="39576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collateralis ulnaris sup.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A. collateralis ulnaris inf.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Rete articulare cubiti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openi.nlm.nih.gov/imgs/512/387/2580020/2580020_jkms-23-884-g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31963"/>
            <a:ext cx="89344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ovéPole 1"/>
          <p:cNvSpPr txBox="1">
            <a:spLocks noChangeArrowheads="1"/>
          </p:cNvSpPr>
          <p:nvPr/>
        </p:nvSpPr>
        <p:spPr bwMode="auto">
          <a:xfrm>
            <a:off x="2555875" y="765175"/>
            <a:ext cx="480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brachialis superficialis (12%)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1997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848350" y="855663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RADIALIS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435600" y="3429000"/>
            <a:ext cx="34178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 pronator teres</a:t>
            </a:r>
          </a:p>
          <a:p>
            <a:pPr eaLnBrk="1" hangingPunct="1"/>
            <a:r>
              <a:rPr lang="cs-CZ" altLang="cs-CZ" sz="2400" b="1"/>
              <a:t>m. brachioradialis</a:t>
            </a:r>
          </a:p>
          <a:p>
            <a:pPr eaLnBrk="1" hangingPunct="1"/>
            <a:r>
              <a:rPr lang="cs-CZ" altLang="cs-CZ" sz="2400" b="1"/>
              <a:t>m. flexor carpi radialis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2046288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059113" y="333375"/>
            <a:ext cx="5784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Posteriorly: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tendon of m. biceps brachii</a:t>
            </a:r>
          </a:p>
          <a:p>
            <a:pPr eaLnBrk="1" hangingPunct="1"/>
            <a:r>
              <a:rPr lang="cs-CZ" altLang="cs-CZ" sz="2400" b="1"/>
              <a:t>m. supinator</a:t>
            </a:r>
          </a:p>
          <a:p>
            <a:pPr eaLnBrk="1" hangingPunct="1"/>
            <a:r>
              <a:rPr lang="cs-CZ" altLang="cs-CZ" sz="2400" b="1"/>
              <a:t>insertion of m. pronator teres</a:t>
            </a:r>
          </a:p>
          <a:p>
            <a:pPr eaLnBrk="1" hangingPunct="1"/>
            <a:r>
              <a:rPr lang="cs-CZ" altLang="cs-CZ" sz="2400" b="1"/>
              <a:t>caput radiale m. flexoris digitorum spf.</a:t>
            </a:r>
          </a:p>
          <a:p>
            <a:pPr eaLnBrk="1" hangingPunct="1"/>
            <a:r>
              <a:rPr lang="cs-CZ" altLang="cs-CZ" sz="2400" b="1"/>
              <a:t>m. flexor pollicis longus</a:t>
            </a:r>
          </a:p>
          <a:p>
            <a:pPr eaLnBrk="1" hangingPunct="1"/>
            <a:r>
              <a:rPr lang="cs-CZ" altLang="cs-CZ" sz="2400" b="1"/>
              <a:t>m. pronator quadratus</a:t>
            </a:r>
          </a:p>
          <a:p>
            <a:pPr eaLnBrk="1" hangingPunct="1"/>
            <a:r>
              <a:rPr lang="cs-CZ" altLang="cs-CZ" sz="2400" b="1"/>
              <a:t>distal end of the radius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r. superficialis n. radialis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3790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708400" y="765175"/>
            <a:ext cx="41084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m.abductor pollicis longus</a:t>
            </a:r>
          </a:p>
          <a:p>
            <a:pPr eaLnBrk="1" hangingPunct="1"/>
            <a:r>
              <a:rPr lang="cs-CZ" altLang="cs-CZ" sz="2400" b="1"/>
              <a:t>m. extensor pollicis brevis</a:t>
            </a:r>
          </a:p>
          <a:p>
            <a:pPr eaLnBrk="1" hangingPunct="1"/>
            <a:r>
              <a:rPr lang="cs-CZ" altLang="cs-CZ" sz="2400" b="1"/>
              <a:t>foveola radialis</a:t>
            </a:r>
          </a:p>
          <a:p>
            <a:pPr eaLnBrk="1" hangingPunct="1"/>
            <a:r>
              <a:rPr lang="cs-CZ" altLang="cs-CZ" sz="2400" b="1"/>
              <a:t>m. extensor pollicis longus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708400" y="2420938"/>
            <a:ext cx="384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 interosseus dorsalis I.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228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36941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RADIALIS - branches: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a. recurrens radialis</a:t>
            </a:r>
          </a:p>
          <a:p>
            <a:pPr eaLnBrk="1" hangingPunct="1"/>
            <a:r>
              <a:rPr lang="cs-CZ" altLang="cs-CZ" sz="2400" b="1"/>
              <a:t>   (rete articulare cubiti)</a:t>
            </a:r>
          </a:p>
          <a:p>
            <a:pPr eaLnBrk="1" hangingPunct="1"/>
            <a:r>
              <a:rPr lang="cs-CZ" altLang="cs-CZ" sz="2400" b="1"/>
              <a:t> - rr. musculares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63575" y="1289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260350"/>
            <a:ext cx="380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RADIALIS – branches: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9913"/>
            <a:ext cx="5832475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0" y="620713"/>
            <a:ext cx="327977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400" b="1"/>
              <a:t>r. carpalis palmaris</a:t>
            </a:r>
          </a:p>
          <a:p>
            <a:pPr eaLnBrk="1" hangingPunct="1"/>
            <a:r>
              <a:rPr lang="cs-CZ" altLang="cs-CZ" sz="2400" b="1"/>
              <a:t> (rete carpi palmare)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r. palmaris spf.</a:t>
            </a:r>
          </a:p>
          <a:p>
            <a:pPr eaLnBrk="1" hangingPunct="1"/>
            <a:r>
              <a:rPr lang="cs-CZ" altLang="cs-CZ" sz="2400" b="1"/>
              <a:t> (arcus palmaris spf.)</a:t>
            </a:r>
          </a:p>
          <a:p>
            <a:pPr eaLnBrk="1" hangingPunct="1"/>
            <a:endParaRPr lang="cs-CZ" altLang="cs-CZ" sz="2400"/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897437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916113"/>
            <a:ext cx="34226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268413"/>
            <a:ext cx="3089275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23850" y="620713"/>
            <a:ext cx="745648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400" b="1"/>
              <a:t>r. carpalis dorsalis</a:t>
            </a:r>
          </a:p>
          <a:p>
            <a:pPr eaLnBrk="1" hangingPunct="1"/>
            <a:r>
              <a:rPr lang="cs-CZ" altLang="cs-CZ" sz="2400" b="1"/>
              <a:t> (rete carpi dorsale – 3 aa. metacarpales dorsales </a:t>
            </a:r>
          </a:p>
          <a:p>
            <a:pPr eaLnBrk="1" hangingPunct="1"/>
            <a:r>
              <a:rPr lang="cs-CZ" altLang="cs-CZ" sz="2400" b="1"/>
              <a:t>– aa. digitales dorsales)</a:t>
            </a:r>
          </a:p>
          <a:p>
            <a:pPr eaLnBrk="1" hangingPunct="1"/>
            <a:r>
              <a:rPr lang="cs-CZ" altLang="cs-CZ" sz="2400" b="1"/>
              <a:t>- a. metacarpalis dorsalis I.</a:t>
            </a:r>
          </a:p>
          <a:p>
            <a:pPr eaLnBrk="1" hangingPunct="1"/>
            <a:r>
              <a:rPr lang="cs-CZ" altLang="cs-CZ" sz="2400" b="1"/>
              <a:t> 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68313" y="188913"/>
            <a:ext cx="380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RADIALIS – branches: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111125"/>
            <a:ext cx="8101012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95288" y="908050"/>
            <a:ext cx="42529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a. princeps pollicis</a:t>
            </a:r>
          </a:p>
          <a:p>
            <a:pPr eaLnBrk="1" hangingPunct="1"/>
            <a:r>
              <a:rPr lang="cs-CZ" altLang="cs-CZ" sz="2400" b="1"/>
              <a:t>- arcus palmaris profundus</a:t>
            </a:r>
          </a:p>
          <a:p>
            <a:pPr eaLnBrk="1" hangingPunct="1"/>
            <a:endParaRPr lang="cs-CZ" altLang="cs-CZ" sz="240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03213" y="350838"/>
            <a:ext cx="380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RADIALIS – branches: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03213" y="134938"/>
            <a:ext cx="37877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ASCENDENS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Bulbus aortae</a:t>
            </a:r>
          </a:p>
          <a:p>
            <a:pPr eaLnBrk="1" hangingPunct="1"/>
            <a:r>
              <a:rPr lang="cs-CZ" altLang="cs-CZ" sz="2400" b="1"/>
              <a:t> - a. coronaria cordis dx.</a:t>
            </a:r>
          </a:p>
          <a:p>
            <a:pPr eaLnBrk="1" hangingPunct="1"/>
            <a:r>
              <a:rPr lang="cs-CZ" altLang="cs-CZ" sz="2400" b="1"/>
              <a:t> - a. coronaria cordis sin.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0"/>
            <a:ext cx="2046287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132138" y="188913"/>
            <a:ext cx="23034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ULNARIS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484438" y="981075"/>
            <a:ext cx="37020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Anteriorly:</a:t>
            </a:r>
          </a:p>
          <a:p>
            <a:pPr eaLnBrk="1" hangingPunct="1"/>
            <a:r>
              <a:rPr lang="cs-CZ" altLang="cs-CZ" sz="2400" b="1"/>
              <a:t>m. pronator teres</a:t>
            </a:r>
          </a:p>
          <a:p>
            <a:pPr eaLnBrk="1" hangingPunct="1"/>
            <a:r>
              <a:rPr lang="cs-CZ" altLang="cs-CZ" sz="2400" b="1"/>
              <a:t>m. flexor carpi radialis</a:t>
            </a:r>
          </a:p>
          <a:p>
            <a:pPr eaLnBrk="1" hangingPunct="1"/>
            <a:r>
              <a:rPr lang="cs-CZ" altLang="cs-CZ" sz="2400" b="1"/>
              <a:t>m. palmaris longus</a:t>
            </a:r>
          </a:p>
          <a:p>
            <a:pPr eaLnBrk="1" hangingPunct="1"/>
            <a:r>
              <a:rPr lang="cs-CZ" altLang="cs-CZ" sz="2400" b="1"/>
              <a:t>m. flexor digitorum spf.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m. flexor carpi ulnaris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Posteriorly:</a:t>
            </a:r>
          </a:p>
          <a:p>
            <a:pPr eaLnBrk="1" hangingPunct="1"/>
            <a:r>
              <a:rPr lang="cs-CZ" altLang="cs-CZ" sz="2400" b="1"/>
              <a:t>m. brachialis</a:t>
            </a:r>
          </a:p>
          <a:p>
            <a:pPr eaLnBrk="1" hangingPunct="1"/>
            <a:r>
              <a:rPr lang="cs-CZ" altLang="cs-CZ" sz="2400" b="1"/>
              <a:t>m. flexor digitorum prof.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506663" y="5295900"/>
            <a:ext cx="1960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n. medianus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2555875" y="6021388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n. ulnaris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50825" y="90805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400" b="1"/>
              <a:t>a. recurrens ulnaris</a:t>
            </a:r>
          </a:p>
          <a:p>
            <a:pPr eaLnBrk="1" hangingPunct="1"/>
            <a:r>
              <a:rPr lang="cs-CZ" altLang="cs-CZ" sz="2400" b="1"/>
              <a:t> (rete articulare cubiti)</a:t>
            </a:r>
          </a:p>
          <a:p>
            <a:pPr eaLnBrk="1" hangingPunct="1"/>
            <a:r>
              <a:rPr lang="cs-CZ" altLang="cs-CZ" sz="2400" b="1"/>
              <a:t> 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03213" y="350838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44688"/>
            <a:ext cx="3427412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0"/>
            <a:ext cx="2046288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192588" y="2439988"/>
            <a:ext cx="247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rr. musculares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908050"/>
            <a:ext cx="651668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a. interossea communis</a:t>
            </a:r>
          </a:p>
          <a:p>
            <a:pPr eaLnBrk="1" hangingPunct="1"/>
            <a:r>
              <a:rPr lang="cs-CZ" altLang="cs-CZ" sz="2400" b="1"/>
              <a:t>       - a. interossea ant. (n.  interosseus 	anterior)</a:t>
            </a:r>
          </a:p>
          <a:p>
            <a:pPr eaLnBrk="1" hangingPunct="1"/>
            <a:r>
              <a:rPr lang="cs-CZ" altLang="cs-CZ" sz="2400" b="1"/>
              <a:t>            - a. mediana (n. medianus)</a:t>
            </a:r>
          </a:p>
          <a:p>
            <a:pPr eaLnBrk="1" hangingPunct="1"/>
            <a:r>
              <a:rPr lang="cs-CZ" altLang="cs-CZ" sz="2400" b="1"/>
              <a:t>       - a. interossea post.</a:t>
            </a:r>
          </a:p>
          <a:p>
            <a:pPr eaLnBrk="1" hangingPunct="1"/>
            <a:r>
              <a:rPr lang="cs-CZ" altLang="cs-CZ" sz="2400" b="1"/>
              <a:t>           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76238" y="350838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0"/>
            <a:ext cx="3105150" cy="1012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539750" y="692150"/>
            <a:ext cx="3725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interossea post.</a:t>
            </a:r>
          </a:p>
          <a:p>
            <a:pPr eaLnBrk="1" hangingPunct="1"/>
            <a:r>
              <a:rPr lang="cs-CZ" altLang="cs-CZ" sz="2400" b="1"/>
              <a:t>- a. recurrens interossea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0"/>
            <a:ext cx="2444750" cy="73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47675" y="207963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11188" y="3357563"/>
            <a:ext cx="3481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r. profundus n. radialis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11188" y="1916113"/>
            <a:ext cx="4140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 supinator</a:t>
            </a:r>
          </a:p>
          <a:p>
            <a:pPr eaLnBrk="1" hangingPunct="1"/>
            <a:r>
              <a:rPr lang="cs-CZ" altLang="cs-CZ" sz="2400" b="1"/>
              <a:t>m. abductor pollicis longus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4654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76238" y="350838"/>
            <a:ext cx="192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03213" y="1574800"/>
            <a:ext cx="3282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retinaculum flexorum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47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76238" y="495300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95288" y="3860800"/>
            <a:ext cx="39528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 abductor digiti minimi</a:t>
            </a:r>
          </a:p>
          <a:p>
            <a:pPr eaLnBrk="1" hangingPunct="1"/>
            <a:r>
              <a:rPr lang="cs-CZ" altLang="cs-CZ" sz="2400" b="1"/>
              <a:t>m. flexor digiti minimi</a:t>
            </a:r>
          </a:p>
          <a:p>
            <a:pPr eaLnBrk="1" hangingPunct="1"/>
            <a:r>
              <a:rPr lang="cs-CZ" altLang="cs-CZ" sz="2400" b="1"/>
              <a:t>m. opponens digiti minimi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95288" y="1196975"/>
            <a:ext cx="4572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400" b="1"/>
              <a:t>r. carpalis palmaris</a:t>
            </a:r>
          </a:p>
          <a:p>
            <a:pPr eaLnBrk="1" hangingPunct="1"/>
            <a:r>
              <a:rPr lang="cs-CZ" altLang="cs-CZ" sz="2400" b="1"/>
              <a:t> (rete carpi palmare)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r. carpalis dorsalis</a:t>
            </a:r>
          </a:p>
          <a:p>
            <a:pPr eaLnBrk="1" hangingPunct="1"/>
            <a:r>
              <a:rPr lang="cs-CZ" altLang="cs-CZ" sz="2400" b="1"/>
              <a:t> (rete carpi dorsale)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r. palmaris prof.</a:t>
            </a:r>
          </a:p>
          <a:p>
            <a:pPr eaLnBrk="1" hangingPunct="1"/>
            <a:r>
              <a:rPr lang="cs-CZ" altLang="cs-CZ" sz="2400" b="1"/>
              <a:t>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-242888"/>
            <a:ext cx="481965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31775" y="134938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231775" y="639763"/>
            <a:ext cx="32797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cs-CZ" sz="2400" b="1"/>
              <a:t>- arcus palmaris spf.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03213" y="207963"/>
            <a:ext cx="56213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ARCUS PALMARIS SUPERFICIALIS: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- 3 aa. digitales palmares communes</a:t>
            </a:r>
          </a:p>
          <a:p>
            <a:pPr eaLnBrk="1" hangingPunct="1"/>
            <a:r>
              <a:rPr lang="cs-CZ" altLang="cs-CZ" sz="2400" b="1"/>
              <a:t>    - 2 aa. dig. palmares propriae</a:t>
            </a:r>
          </a:p>
          <a:p>
            <a:pPr eaLnBrk="1" hangingPunct="1"/>
            <a:r>
              <a:rPr lang="cs-CZ" altLang="cs-CZ" sz="2400" b="1"/>
              <a:t> - a. palmaris digiti quinti ulnaris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ARCUS PALMARIS PROFUNDUS: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aa. metacarpales palmares</a:t>
            </a:r>
          </a:p>
          <a:p>
            <a:pPr eaLnBrk="1" hangingPunct="1"/>
            <a:r>
              <a:rPr lang="cs-CZ" altLang="cs-CZ" sz="2400" b="1"/>
              <a:t> - rr. perforantes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260350"/>
            <a:ext cx="677227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RETE ARTICULARE CUBITI: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a. collateralis media et rad. (a. prof. brachii)</a:t>
            </a:r>
          </a:p>
          <a:p>
            <a:pPr eaLnBrk="1" hangingPunct="1"/>
            <a:r>
              <a:rPr lang="cs-CZ" altLang="cs-CZ" sz="2400" b="1"/>
              <a:t> - a. collateralis ulnaris sup. (a. brachialis)</a:t>
            </a:r>
          </a:p>
          <a:p>
            <a:pPr eaLnBrk="1" hangingPunct="1"/>
            <a:r>
              <a:rPr lang="cs-CZ" altLang="cs-CZ" sz="2400" b="1"/>
              <a:t> - a. collateralis ulnaris inf. (a. brachialis)</a:t>
            </a:r>
          </a:p>
          <a:p>
            <a:pPr eaLnBrk="1" hangingPunct="1"/>
            <a:r>
              <a:rPr lang="cs-CZ" altLang="cs-CZ" sz="2400" b="1"/>
              <a:t> - a. recurrens radialis (a. radialis)</a:t>
            </a:r>
          </a:p>
          <a:p>
            <a:pPr eaLnBrk="1" hangingPunct="1"/>
            <a:r>
              <a:rPr lang="cs-CZ" altLang="cs-CZ" sz="2400" b="1"/>
              <a:t> - a. recurrens interossea (a. interossea post.)</a:t>
            </a:r>
          </a:p>
          <a:p>
            <a:pPr eaLnBrk="1" hangingPunct="1"/>
            <a:r>
              <a:rPr lang="cs-CZ" altLang="cs-CZ" sz="2400" b="1"/>
              <a:t> - a. recurrens ulnaris (a. ulnaris)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657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47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476726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RETE CARPI PALMARE: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r. carpalis palmaris a. ulnaris</a:t>
            </a:r>
          </a:p>
          <a:p>
            <a:pPr eaLnBrk="1" hangingPunct="1"/>
            <a:r>
              <a:rPr lang="cs-CZ" altLang="cs-CZ" sz="2400" b="1"/>
              <a:t> - r. carpalis palmaris a. radialis</a:t>
            </a:r>
          </a:p>
          <a:p>
            <a:pPr eaLnBrk="1" hangingPunct="1"/>
            <a:r>
              <a:rPr lang="cs-CZ" altLang="cs-CZ" sz="2400" b="1"/>
              <a:t> - a. interossea ant.</a:t>
            </a:r>
          </a:p>
          <a:p>
            <a:pPr eaLnBrk="1" hangingPunct="1"/>
            <a:r>
              <a:rPr lang="cs-CZ" altLang="cs-CZ" sz="2400" b="1"/>
              <a:t> - arcus palmaris prof.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0"/>
            <a:ext cx="3727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03213" y="207963"/>
            <a:ext cx="43307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ARCUS AORTAE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truncus brachiocephalicus</a:t>
            </a:r>
          </a:p>
          <a:p>
            <a:pPr eaLnBrk="1" hangingPunct="1"/>
            <a:r>
              <a:rPr lang="cs-CZ" altLang="cs-CZ" sz="2400" b="1"/>
              <a:t> - a. carotis communis sin.</a:t>
            </a:r>
          </a:p>
          <a:p>
            <a:pPr eaLnBrk="1" hangingPunct="1"/>
            <a:r>
              <a:rPr lang="cs-CZ" altLang="cs-CZ" sz="2400" b="1"/>
              <a:t> - a. subclavia sin.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0"/>
            <a:ext cx="4494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31775" y="207963"/>
            <a:ext cx="487045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RETE CARPI DORSALE: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r. carpalis dorsalis a. radialis</a:t>
            </a:r>
          </a:p>
          <a:p>
            <a:pPr eaLnBrk="1" hangingPunct="1"/>
            <a:r>
              <a:rPr lang="cs-CZ" altLang="cs-CZ" sz="2400" b="1"/>
              <a:t> - r. carpalis dorsalis a. ulnaris</a:t>
            </a:r>
          </a:p>
          <a:p>
            <a:pPr eaLnBrk="1" hangingPunct="1"/>
            <a:r>
              <a:rPr lang="cs-CZ" altLang="cs-CZ" sz="2400" b="1"/>
              <a:t> - a. interossea ant. et post.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      3 aa. metacarpales dorsales</a:t>
            </a:r>
          </a:p>
          <a:p>
            <a:pPr eaLnBrk="1" hangingPunct="1"/>
            <a:r>
              <a:rPr lang="cs-CZ" altLang="cs-CZ" sz="2400" b="1"/>
              <a:t>       2 aa. digitales dorsales</a:t>
            </a: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250825" y="26368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260350"/>
            <a:ext cx="3178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THORACICA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0"/>
            <a:ext cx="4486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0825" y="620713"/>
            <a:ext cx="4611688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THORACICA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Parietal branches:</a:t>
            </a:r>
            <a:endParaRPr lang="cs-CZ" altLang="cs-CZ" sz="2400" b="1"/>
          </a:p>
          <a:p>
            <a:pPr eaLnBrk="1" hangingPunct="1"/>
            <a:r>
              <a:rPr lang="cs-CZ" altLang="cs-CZ" sz="2400" b="1"/>
              <a:t> - aa. intercostales post. (9)</a:t>
            </a:r>
          </a:p>
          <a:p>
            <a:pPr eaLnBrk="1" hangingPunct="1"/>
            <a:r>
              <a:rPr lang="cs-CZ" altLang="cs-CZ" sz="2400" b="1"/>
              <a:t>      - r. dorsalis</a:t>
            </a:r>
          </a:p>
          <a:p>
            <a:pPr eaLnBrk="1" hangingPunct="1"/>
            <a:r>
              <a:rPr lang="cs-CZ" altLang="cs-CZ" sz="2400" b="1"/>
              <a:t>             - rr. musculares</a:t>
            </a:r>
          </a:p>
          <a:p>
            <a:pPr eaLnBrk="1" hangingPunct="1"/>
            <a:r>
              <a:rPr lang="cs-CZ" altLang="cs-CZ" sz="2400" b="1"/>
              <a:t>             - r. spinalis</a:t>
            </a:r>
          </a:p>
          <a:p>
            <a:pPr eaLnBrk="1" hangingPunct="1"/>
            <a:r>
              <a:rPr lang="cs-CZ" altLang="cs-CZ" sz="2400" b="1"/>
              <a:t>             - rr. cutanei med. et lat.</a:t>
            </a:r>
          </a:p>
          <a:p>
            <a:pPr eaLnBrk="1" hangingPunct="1"/>
            <a:r>
              <a:rPr lang="cs-CZ" altLang="cs-CZ" sz="2400" b="1"/>
              <a:t>      - rr. musculares</a:t>
            </a:r>
          </a:p>
          <a:p>
            <a:pPr eaLnBrk="1" hangingPunct="1"/>
            <a:r>
              <a:rPr lang="cs-CZ" altLang="cs-CZ" sz="2400" b="1"/>
              <a:t>      - r. collateralis</a:t>
            </a:r>
          </a:p>
          <a:p>
            <a:pPr eaLnBrk="1" hangingPunct="1"/>
            <a:r>
              <a:rPr lang="cs-CZ" altLang="cs-CZ" sz="2400" b="1"/>
              <a:t>      - r. cutaneus lat.</a:t>
            </a:r>
          </a:p>
          <a:p>
            <a:pPr eaLnBrk="1" hangingPunct="1"/>
            <a:r>
              <a:rPr lang="cs-CZ" altLang="cs-CZ" sz="2400" b="1" i="1"/>
              <a:t>             - </a:t>
            </a:r>
            <a:r>
              <a:rPr lang="cs-CZ" altLang="cs-CZ" sz="2400" b="1"/>
              <a:t>rr. mammarii lat.</a:t>
            </a:r>
          </a:p>
          <a:p>
            <a:pPr eaLnBrk="1" hangingPunct="1"/>
            <a:r>
              <a:rPr lang="cs-CZ" altLang="cs-CZ" sz="2400" b="1"/>
              <a:t> - a. subcostalis</a:t>
            </a:r>
          </a:p>
          <a:p>
            <a:pPr eaLnBrk="1" hangingPunct="1"/>
            <a:r>
              <a:rPr lang="cs-CZ" altLang="cs-CZ" sz="2400" b="1"/>
              <a:t> - a. phrenica sup.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92150"/>
            <a:ext cx="5721350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50825" y="0"/>
            <a:ext cx="46116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r. dorsalis</a:t>
            </a:r>
          </a:p>
          <a:p>
            <a:pPr eaLnBrk="1" hangingPunct="1"/>
            <a:r>
              <a:rPr lang="cs-CZ" altLang="cs-CZ" sz="2400" b="1"/>
              <a:t>             - rr. musculares</a:t>
            </a:r>
          </a:p>
          <a:p>
            <a:pPr eaLnBrk="1" hangingPunct="1"/>
            <a:r>
              <a:rPr lang="cs-CZ" altLang="cs-CZ" sz="2400" b="1"/>
              <a:t>             - r. spinalis</a:t>
            </a:r>
          </a:p>
          <a:p>
            <a:pPr eaLnBrk="1" hangingPunct="1"/>
            <a:r>
              <a:rPr lang="cs-CZ" altLang="cs-CZ" sz="2400" b="1"/>
              <a:t>             - rr. cutanei med. et lat.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260350"/>
            <a:ext cx="318293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THORACICA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Visceral branches:</a:t>
            </a:r>
            <a:endParaRPr lang="cs-CZ" altLang="cs-CZ" sz="2400" b="1"/>
          </a:p>
          <a:p>
            <a:pPr eaLnBrk="1" hangingPunct="1"/>
            <a:r>
              <a:rPr lang="cs-CZ" altLang="cs-CZ" sz="2400" b="1"/>
              <a:t> - rr. bronchiales</a:t>
            </a:r>
          </a:p>
          <a:p>
            <a:pPr eaLnBrk="1" hangingPunct="1"/>
            <a:r>
              <a:rPr lang="cs-CZ" altLang="cs-CZ" sz="2400" b="1"/>
              <a:t> - rr. oesophagei</a:t>
            </a:r>
          </a:p>
          <a:p>
            <a:pPr eaLnBrk="1" hangingPunct="1"/>
            <a:r>
              <a:rPr lang="cs-CZ" altLang="cs-CZ" sz="2400" b="1"/>
              <a:t> - rr. pericardiaci</a:t>
            </a:r>
            <a:endParaRPr lang="cs-CZ" altLang="cs-CZ" sz="2400" b="1" i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92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34909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05130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81075"/>
            <a:ext cx="425767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03213" y="-793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/>
          </a:p>
        </p:txBody>
      </p:sp>
      <p:sp>
        <p:nvSpPr>
          <p:cNvPr id="70661" name="TextovéPole 1"/>
          <p:cNvSpPr txBox="1">
            <a:spLocks noChangeArrowheads="1"/>
          </p:cNvSpPr>
          <p:nvPr/>
        </p:nvSpPr>
        <p:spPr bwMode="auto">
          <a:xfrm>
            <a:off x="433388" y="449263"/>
            <a:ext cx="34909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</a:t>
            </a:r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92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417353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Parietal branches</a:t>
            </a:r>
          </a:p>
          <a:p>
            <a:pPr eaLnBrk="1" hangingPunct="1"/>
            <a:r>
              <a:rPr lang="cs-CZ" altLang="cs-CZ" sz="2400" b="1" i="1"/>
              <a:t> - </a:t>
            </a:r>
            <a:r>
              <a:rPr lang="cs-CZ" altLang="cs-CZ" sz="2400" b="1"/>
              <a:t>a. phrenica inf.</a:t>
            </a:r>
          </a:p>
          <a:p>
            <a:pPr eaLnBrk="1" hangingPunct="1"/>
            <a:r>
              <a:rPr lang="cs-CZ" altLang="cs-CZ" sz="2400" b="1"/>
              <a:t>       - a. suprarenalis sup.</a:t>
            </a:r>
          </a:p>
          <a:p>
            <a:pPr eaLnBrk="1" hangingPunct="1"/>
            <a:r>
              <a:rPr lang="cs-CZ" altLang="cs-CZ" sz="2400" b="1"/>
              <a:t> - aa. lumbales (4)</a:t>
            </a:r>
          </a:p>
          <a:p>
            <a:pPr eaLnBrk="1" hangingPunct="1"/>
            <a:r>
              <a:rPr lang="cs-CZ" altLang="cs-CZ" sz="2400" b="1"/>
              <a:t>       - r. dorsalis – r. spinalis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15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31775" y="496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19113" y="495300"/>
            <a:ext cx="5467350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</a:t>
            </a:r>
          </a:p>
          <a:p>
            <a:pPr eaLnBrk="1" hangingPunct="1"/>
            <a:endParaRPr lang="cs-CZ" altLang="cs-CZ" sz="2400" b="1" i="1"/>
          </a:p>
          <a:p>
            <a:pPr eaLnBrk="1" hangingPunct="1"/>
            <a:r>
              <a:rPr lang="cs-CZ" altLang="cs-CZ" sz="2400" b="1" i="1"/>
              <a:t>Visceral branches - paired</a:t>
            </a:r>
            <a:endParaRPr lang="cs-CZ" altLang="cs-CZ" sz="2400" b="1"/>
          </a:p>
          <a:p>
            <a:pPr eaLnBrk="1" hangingPunct="1"/>
            <a:r>
              <a:rPr lang="cs-CZ" altLang="cs-CZ" sz="2400" b="1"/>
              <a:t> - a. suprarenalis media</a:t>
            </a:r>
          </a:p>
          <a:p>
            <a:pPr eaLnBrk="1" hangingPunct="1"/>
            <a:r>
              <a:rPr lang="cs-CZ" altLang="cs-CZ" sz="2400" b="1"/>
              <a:t> - a. renalis</a:t>
            </a:r>
          </a:p>
          <a:p>
            <a:pPr eaLnBrk="1" hangingPunct="1"/>
            <a:r>
              <a:rPr lang="cs-CZ" altLang="cs-CZ" sz="2400" b="1"/>
              <a:t>       - r. uretericus</a:t>
            </a:r>
          </a:p>
          <a:p>
            <a:pPr eaLnBrk="1" hangingPunct="1"/>
            <a:r>
              <a:rPr lang="cs-CZ" altLang="cs-CZ" sz="2400" b="1"/>
              <a:t>       - a. suprarenalis inf.</a:t>
            </a:r>
          </a:p>
          <a:p>
            <a:pPr eaLnBrk="1" hangingPunct="1"/>
            <a:r>
              <a:rPr lang="cs-CZ" altLang="cs-CZ" sz="2400" b="1"/>
              <a:t>       - rr. praepelvici</a:t>
            </a:r>
          </a:p>
          <a:p>
            <a:pPr eaLnBrk="1" hangingPunct="1"/>
            <a:r>
              <a:rPr lang="cs-CZ" altLang="cs-CZ" sz="2400" b="1"/>
              <a:t>       - r. retropelvicus</a:t>
            </a:r>
          </a:p>
          <a:p>
            <a:pPr eaLnBrk="1" hangingPunct="1"/>
            <a:r>
              <a:rPr lang="cs-CZ" altLang="cs-CZ" sz="2400" b="1"/>
              <a:t> - a. testicularis and a. ovarica, resp.</a:t>
            </a:r>
          </a:p>
          <a:p>
            <a:pPr eaLnBrk="1" hangingPunct="1"/>
            <a:r>
              <a:rPr lang="cs-CZ" altLang="cs-CZ" sz="2400" b="1"/>
              <a:t>                  -  rr. ureterici</a:t>
            </a:r>
          </a:p>
          <a:p>
            <a:pPr eaLnBrk="1" hangingPunct="1"/>
            <a:r>
              <a:rPr lang="cs-CZ" altLang="cs-CZ" sz="2400" b="1"/>
              <a:t>                  - r. tubarius</a:t>
            </a:r>
            <a:endParaRPr lang="cs-CZ" altLang="cs-CZ" sz="2400" b="1" i="1"/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836613"/>
            <a:ext cx="4227512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195763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331913" y="333375"/>
            <a:ext cx="218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testicularis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84888" y="188913"/>
            <a:ext cx="164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ovarica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425"/>
            <a:ext cx="91440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476375" y="508476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70%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35463" y="29448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13%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380288" y="2924175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9%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408488" y="5392738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3%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359650" y="54657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b="1"/>
              <a:t>&lt;1%</a:t>
            </a:r>
            <a:endParaRPr lang="cs-CZ" altLang="cs-CZ" b="1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58750" y="279400"/>
            <a:ext cx="45688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 – cont.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Visceral branches – unpaired</a:t>
            </a:r>
          </a:p>
          <a:p>
            <a:pPr eaLnBrk="1" hangingPunct="1"/>
            <a:r>
              <a:rPr lang="cs-CZ" altLang="cs-CZ" sz="2400" b="1"/>
              <a:t> - truncus coeliacus</a:t>
            </a:r>
          </a:p>
          <a:p>
            <a:pPr eaLnBrk="1" hangingPunct="1"/>
            <a:r>
              <a:rPr lang="cs-CZ" altLang="cs-CZ" sz="2400" b="1"/>
              <a:t> - a. mesenterica sup.</a:t>
            </a:r>
          </a:p>
          <a:p>
            <a:pPr eaLnBrk="1" hangingPunct="1"/>
            <a:r>
              <a:rPr lang="cs-CZ" altLang="cs-CZ" sz="2400" b="1"/>
              <a:t> - a. mesenterica inf.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15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0"/>
            <a:ext cx="538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31775" y="134938"/>
            <a:ext cx="4298950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TRUNCUS COELIACUS</a:t>
            </a:r>
          </a:p>
          <a:p>
            <a:pPr eaLnBrk="1" hangingPunct="1"/>
            <a:r>
              <a:rPr lang="cs-CZ" altLang="cs-CZ" sz="2400" b="1"/>
              <a:t> 1. a. gastrica sin.</a:t>
            </a:r>
          </a:p>
          <a:p>
            <a:pPr eaLnBrk="1" hangingPunct="1"/>
            <a:r>
              <a:rPr lang="cs-CZ" altLang="cs-CZ" sz="2400" b="1"/>
              <a:t>    - rr. oesophageales</a:t>
            </a:r>
          </a:p>
          <a:p>
            <a:pPr eaLnBrk="1" hangingPunct="1"/>
            <a:r>
              <a:rPr lang="cs-CZ" altLang="cs-CZ" sz="2400" b="1"/>
              <a:t> 2. a. hepatica communis</a:t>
            </a:r>
          </a:p>
          <a:p>
            <a:pPr eaLnBrk="1" hangingPunct="1"/>
            <a:r>
              <a:rPr lang="cs-CZ" altLang="cs-CZ" sz="2400" b="1"/>
              <a:t>    - a. hepatica propria</a:t>
            </a:r>
          </a:p>
          <a:p>
            <a:pPr eaLnBrk="1" hangingPunct="1"/>
            <a:r>
              <a:rPr lang="cs-CZ" altLang="cs-CZ" sz="2400" b="1"/>
              <a:t>        - a. gastrica dx.</a:t>
            </a:r>
          </a:p>
          <a:p>
            <a:pPr eaLnBrk="1" hangingPunct="1"/>
            <a:r>
              <a:rPr lang="cs-CZ" altLang="cs-CZ" sz="2400" b="1"/>
              <a:t>        - r. dexter</a:t>
            </a:r>
          </a:p>
          <a:p>
            <a:pPr eaLnBrk="1" hangingPunct="1"/>
            <a:r>
              <a:rPr lang="cs-CZ" altLang="cs-CZ" sz="2400" b="1"/>
              <a:t>              - a. cystica</a:t>
            </a:r>
          </a:p>
          <a:p>
            <a:pPr eaLnBrk="1" hangingPunct="1"/>
            <a:r>
              <a:rPr lang="cs-CZ" altLang="cs-CZ" sz="2400" b="1"/>
              <a:t>        - r. sinister</a:t>
            </a:r>
          </a:p>
          <a:p>
            <a:pPr eaLnBrk="1" hangingPunct="1"/>
            <a:r>
              <a:rPr lang="cs-CZ" altLang="cs-CZ" sz="2400" b="1"/>
              <a:t>    - a. gastroduodenalis</a:t>
            </a:r>
          </a:p>
          <a:p>
            <a:pPr eaLnBrk="1" hangingPunct="1"/>
            <a:r>
              <a:rPr lang="cs-CZ" altLang="cs-CZ" sz="2400" b="1"/>
              <a:t>        - a. gastroomentalis dx.</a:t>
            </a:r>
          </a:p>
          <a:p>
            <a:pPr eaLnBrk="1" hangingPunct="1"/>
            <a:r>
              <a:rPr lang="cs-CZ" altLang="cs-CZ" sz="2400" b="1"/>
              <a:t>        - aa. pancreatico-</a:t>
            </a:r>
          </a:p>
          <a:p>
            <a:pPr eaLnBrk="1" hangingPunct="1"/>
            <a:r>
              <a:rPr lang="cs-CZ" altLang="cs-CZ" sz="2400" b="1"/>
              <a:t>              duodenales sup.</a:t>
            </a:r>
          </a:p>
          <a:p>
            <a:pPr eaLnBrk="1" hangingPunct="1"/>
            <a:r>
              <a:rPr lang="cs-CZ" altLang="cs-CZ" sz="2400" b="1"/>
              <a:t> 3. a. splenica</a:t>
            </a:r>
          </a:p>
          <a:p>
            <a:pPr eaLnBrk="1" hangingPunct="1"/>
            <a:r>
              <a:rPr lang="cs-CZ" altLang="cs-CZ" sz="2400" b="1"/>
              <a:t>        </a:t>
            </a:r>
          </a:p>
          <a:p>
            <a:pPr eaLnBrk="1" hangingPunct="1"/>
            <a:r>
              <a:rPr lang="cs-CZ" altLang="cs-CZ" sz="2400" b="1"/>
              <a:t>        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05130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81075"/>
            <a:ext cx="425767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03213" y="-793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03213" y="63500"/>
            <a:ext cx="43846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SPLENICA/LIENALIS</a:t>
            </a:r>
          </a:p>
          <a:p>
            <a:pPr eaLnBrk="1" hangingPunct="1"/>
            <a:r>
              <a:rPr lang="cs-CZ" altLang="cs-CZ" sz="2400" b="1"/>
              <a:t>        - rr. pancreatici</a:t>
            </a:r>
          </a:p>
          <a:p>
            <a:pPr eaLnBrk="1" hangingPunct="1"/>
            <a:r>
              <a:rPr lang="cs-CZ" altLang="cs-CZ" sz="2400" b="1"/>
              <a:t>        - a. gastroomentalis sin.</a:t>
            </a:r>
          </a:p>
          <a:p>
            <a:pPr eaLnBrk="1" hangingPunct="1"/>
            <a:r>
              <a:rPr lang="cs-CZ" altLang="cs-CZ" sz="2400" b="1"/>
              <a:t>        - aa. gastricae breves</a:t>
            </a:r>
          </a:p>
          <a:p>
            <a:pPr eaLnBrk="1" hangingPunct="1"/>
            <a:r>
              <a:rPr lang="cs-CZ" altLang="cs-CZ" sz="2400" b="1"/>
              <a:t>        - rr. splenici</a:t>
            </a:r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0" y="188913"/>
            <a:ext cx="485140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MESENTERICA SUP.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a. pancreaticoduodenalis inf.</a:t>
            </a:r>
          </a:p>
          <a:p>
            <a:pPr eaLnBrk="1" hangingPunct="1"/>
            <a:r>
              <a:rPr lang="cs-CZ" altLang="cs-CZ" sz="2400" b="1"/>
              <a:t> - aa. jejunales et ileales (10-18)</a:t>
            </a:r>
          </a:p>
          <a:p>
            <a:pPr eaLnBrk="1" hangingPunct="1"/>
            <a:r>
              <a:rPr lang="cs-CZ" altLang="cs-CZ" sz="2400" b="1"/>
              <a:t> - a. ileocolica </a:t>
            </a:r>
          </a:p>
          <a:p>
            <a:pPr eaLnBrk="1" hangingPunct="1"/>
            <a:r>
              <a:rPr lang="cs-CZ" altLang="cs-CZ" sz="2400" b="1"/>
              <a:t>       - r. ilealis</a:t>
            </a:r>
          </a:p>
          <a:p>
            <a:pPr eaLnBrk="1" hangingPunct="1"/>
            <a:r>
              <a:rPr lang="cs-CZ" altLang="cs-CZ" sz="2400" b="1"/>
              <a:t>       - r. colicus</a:t>
            </a:r>
          </a:p>
          <a:p>
            <a:pPr eaLnBrk="1" hangingPunct="1"/>
            <a:r>
              <a:rPr lang="cs-CZ" altLang="cs-CZ" sz="2400" b="1"/>
              <a:t>       - r. appendicularis</a:t>
            </a:r>
          </a:p>
          <a:p>
            <a:pPr eaLnBrk="1" hangingPunct="1"/>
            <a:r>
              <a:rPr lang="cs-CZ" altLang="cs-CZ" sz="2400" b="1"/>
              <a:t> - a. colica dx.</a:t>
            </a:r>
          </a:p>
          <a:p>
            <a:pPr eaLnBrk="1" hangingPunct="1"/>
            <a:r>
              <a:rPr lang="cs-CZ" altLang="cs-CZ" sz="2400" b="1"/>
              <a:t> - a. colica media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0"/>
            <a:ext cx="5246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31775" y="207963"/>
            <a:ext cx="34051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MESENTERICA INF.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/>
              <a:t> - a. colica sinistra</a:t>
            </a:r>
          </a:p>
          <a:p>
            <a:pPr eaLnBrk="1" hangingPunct="1"/>
            <a:r>
              <a:rPr lang="cs-CZ" altLang="cs-CZ" sz="2400" b="1"/>
              <a:t> - aa. sigmoideae</a:t>
            </a:r>
          </a:p>
          <a:p>
            <a:pPr eaLnBrk="1" hangingPunct="1"/>
            <a:r>
              <a:rPr lang="cs-CZ" altLang="cs-CZ" sz="2400" b="1"/>
              <a:t> - a. rectalis sup.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92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0" y="115888"/>
            <a:ext cx="45656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 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Terminal branches</a:t>
            </a:r>
          </a:p>
          <a:p>
            <a:pPr eaLnBrk="1" hangingPunct="1"/>
            <a:r>
              <a:rPr lang="cs-CZ" altLang="cs-CZ" sz="2400" b="1"/>
              <a:t>(bifurcatio aortae)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- a. iliaca communis dx. et sin.</a:t>
            </a:r>
          </a:p>
          <a:p>
            <a:pPr eaLnBrk="1" hangingPunct="1"/>
            <a:r>
              <a:rPr lang="cs-CZ" altLang="cs-CZ" sz="2400" b="1"/>
              <a:t>   - a. iliaca externa</a:t>
            </a:r>
          </a:p>
          <a:p>
            <a:pPr eaLnBrk="1" hangingPunct="1"/>
            <a:r>
              <a:rPr lang="cs-CZ" altLang="cs-CZ" sz="2400" b="1"/>
              <a:t>   - a. iliaca interna</a:t>
            </a:r>
          </a:p>
          <a:p>
            <a:pPr eaLnBrk="1" hangingPunct="1"/>
            <a:r>
              <a:rPr lang="cs-CZ" altLang="cs-CZ" sz="2400" b="1"/>
              <a:t>- a. sacralis mediana</a:t>
            </a:r>
          </a:p>
          <a:p>
            <a:pPr eaLnBrk="1" hangingPunct="1"/>
            <a:r>
              <a:rPr lang="cs-CZ" altLang="cs-CZ" sz="2400" b="1"/>
              <a:t>   - a. lumbalis ima</a:t>
            </a:r>
          </a:p>
          <a:p>
            <a:pPr eaLnBrk="1" hangingPunct="1"/>
            <a:r>
              <a:rPr lang="cs-CZ" altLang="cs-CZ" sz="2400" b="1"/>
              <a:t>   - rr. sacrales</a:t>
            </a:r>
          </a:p>
          <a:p>
            <a:pPr eaLnBrk="1" hangingPunct="1"/>
            <a:r>
              <a:rPr lang="cs-CZ" altLang="cs-CZ" sz="2400" b="1"/>
              <a:t> (glomus coccygeum)</a:t>
            </a:r>
          </a:p>
          <a:p>
            <a:pPr eaLnBrk="1" hangingPunct="1"/>
            <a:endParaRPr lang="cs-CZ" altLang="cs-CZ" sz="24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0"/>
            <a:ext cx="5965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58750" y="635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 b="1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58750" y="63500"/>
            <a:ext cx="4862513" cy="821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ILIACA INTERNA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 i="1"/>
              <a:t>Parietal branches</a:t>
            </a:r>
          </a:p>
          <a:p>
            <a:pPr eaLnBrk="1" hangingPunct="1"/>
            <a:r>
              <a:rPr lang="cs-CZ" altLang="cs-CZ" sz="2400" b="1" i="1"/>
              <a:t> </a:t>
            </a:r>
            <a:r>
              <a:rPr lang="cs-CZ" altLang="cs-CZ" sz="2400" b="1"/>
              <a:t>- a. iliolumbalis</a:t>
            </a:r>
          </a:p>
          <a:p>
            <a:pPr eaLnBrk="1" hangingPunct="1"/>
            <a:r>
              <a:rPr lang="cs-CZ" altLang="cs-CZ" sz="2400" b="1"/>
              <a:t>       - r. iliacus</a:t>
            </a:r>
          </a:p>
          <a:p>
            <a:pPr eaLnBrk="1" hangingPunct="1"/>
            <a:r>
              <a:rPr lang="cs-CZ" altLang="cs-CZ" sz="2400" b="1"/>
              <a:t>       - r. lumbalis</a:t>
            </a:r>
          </a:p>
          <a:p>
            <a:pPr eaLnBrk="1" hangingPunct="1"/>
            <a:r>
              <a:rPr lang="cs-CZ" altLang="cs-CZ" sz="2400" b="1"/>
              <a:t>       - r. sacralis</a:t>
            </a:r>
          </a:p>
          <a:p>
            <a:pPr eaLnBrk="1" hangingPunct="1"/>
            <a:r>
              <a:rPr lang="cs-CZ" altLang="cs-CZ" sz="2400" b="1"/>
              <a:t> - aa. sacrales lat. – rr. spinales</a:t>
            </a:r>
          </a:p>
          <a:p>
            <a:pPr eaLnBrk="1" hangingPunct="1"/>
            <a:r>
              <a:rPr lang="cs-CZ" altLang="cs-CZ" sz="2400" b="1"/>
              <a:t> - a. obturatoria – r. pubicus</a:t>
            </a:r>
          </a:p>
          <a:p>
            <a:pPr eaLnBrk="1" hangingPunct="1"/>
            <a:r>
              <a:rPr lang="cs-CZ" altLang="cs-CZ" sz="2400" b="1"/>
              <a:t>   (corona mortis)</a:t>
            </a:r>
          </a:p>
          <a:p>
            <a:pPr eaLnBrk="1" hangingPunct="1"/>
            <a:r>
              <a:rPr lang="cs-CZ" altLang="cs-CZ" sz="2400" b="1"/>
              <a:t>        - r. anterior</a:t>
            </a:r>
          </a:p>
          <a:p>
            <a:pPr eaLnBrk="1" hangingPunct="1"/>
            <a:r>
              <a:rPr lang="cs-CZ" altLang="cs-CZ" sz="2400" b="1"/>
              <a:t>        - r. posterior</a:t>
            </a:r>
          </a:p>
          <a:p>
            <a:pPr eaLnBrk="1" hangingPunct="1"/>
            <a:r>
              <a:rPr lang="cs-CZ" altLang="cs-CZ" sz="2400" b="1"/>
              <a:t>            - r. acetabularis</a:t>
            </a:r>
          </a:p>
          <a:p>
            <a:pPr eaLnBrk="1" hangingPunct="1"/>
            <a:r>
              <a:rPr lang="cs-CZ" altLang="cs-CZ" sz="2400" b="1"/>
              <a:t> - a. glutea sup.</a:t>
            </a:r>
          </a:p>
          <a:p>
            <a:pPr eaLnBrk="1" hangingPunct="1"/>
            <a:r>
              <a:rPr lang="cs-CZ" altLang="cs-CZ" sz="2400" b="1"/>
              <a:t>        - r. superficialis</a:t>
            </a:r>
          </a:p>
          <a:p>
            <a:pPr eaLnBrk="1" hangingPunct="1"/>
            <a:r>
              <a:rPr lang="cs-CZ" altLang="cs-CZ" sz="2400" b="1"/>
              <a:t>        - r. profundus</a:t>
            </a:r>
          </a:p>
          <a:p>
            <a:pPr eaLnBrk="1" hangingPunct="1"/>
            <a:r>
              <a:rPr lang="cs-CZ" altLang="cs-CZ" sz="2400" b="1"/>
              <a:t> - a. glutea inf.</a:t>
            </a:r>
          </a:p>
          <a:p>
            <a:pPr eaLnBrk="1" hangingPunct="1"/>
            <a:r>
              <a:rPr lang="cs-CZ" altLang="cs-CZ" sz="2400" b="1"/>
              <a:t>        - a. commitans n. ischiadici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188913"/>
            <a:ext cx="6240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3376613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ILIACA INTERNA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Parietal branches:</a:t>
            </a:r>
          </a:p>
          <a:p>
            <a:pPr eaLnBrk="1" hangingPunct="1"/>
            <a:r>
              <a:rPr lang="cs-CZ" altLang="cs-CZ" sz="2400" b="1"/>
              <a:t>A. iliolumbalis</a:t>
            </a:r>
          </a:p>
          <a:p>
            <a:pPr eaLnBrk="1" hangingPunct="1"/>
            <a:r>
              <a:rPr lang="cs-CZ" altLang="cs-CZ" sz="2400" b="1"/>
              <a:t>Aa. sacrales laterales</a:t>
            </a:r>
          </a:p>
          <a:p>
            <a:pPr eaLnBrk="1" hangingPunct="1"/>
            <a:r>
              <a:rPr lang="cs-CZ" altLang="cs-CZ" sz="2400" b="1"/>
              <a:t>A. glutea sup.</a:t>
            </a:r>
          </a:p>
          <a:p>
            <a:pPr eaLnBrk="1" hangingPunct="1"/>
            <a:r>
              <a:rPr lang="cs-CZ" altLang="cs-CZ" sz="2400" b="1"/>
              <a:t>A. glutea inf.</a:t>
            </a:r>
          </a:p>
          <a:p>
            <a:pPr eaLnBrk="1" hangingPunct="1"/>
            <a:r>
              <a:rPr lang="cs-CZ" altLang="cs-CZ" sz="2400" b="1"/>
              <a:t>A. obturatoria</a:t>
            </a:r>
          </a:p>
          <a:p>
            <a:pPr eaLnBrk="1" hangingPunct="1"/>
            <a:r>
              <a:rPr lang="cs-CZ" altLang="cs-CZ" sz="2400" b="1"/>
              <a:t>   - r. pubicus (corona </a:t>
            </a:r>
          </a:p>
          <a:p>
            <a:pPr eaLnBrk="1" hangingPunct="1"/>
            <a:r>
              <a:rPr lang="cs-CZ" altLang="cs-CZ" sz="2400" b="1"/>
              <a:t>   mortis)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0" y="260350"/>
            <a:ext cx="3948113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GLUTEA SUP.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A. GLUTEA INF.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- A. comitans n. ischiadici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0"/>
            <a:ext cx="5157787" cy="132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3"/>
          <p:cNvSpPr txBox="1">
            <a:spLocks noChangeArrowheads="1"/>
          </p:cNvSpPr>
          <p:nvPr/>
        </p:nvSpPr>
        <p:spPr bwMode="auto">
          <a:xfrm>
            <a:off x="376238" y="350838"/>
            <a:ext cx="28257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OBTURATORIA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R. anterior</a:t>
            </a:r>
          </a:p>
          <a:p>
            <a:pPr eaLnBrk="1" hangingPunct="1"/>
            <a:r>
              <a:rPr lang="cs-CZ" altLang="cs-CZ" sz="2400" b="1"/>
              <a:t>R. posterior</a:t>
            </a:r>
          </a:p>
          <a:p>
            <a:pPr eaLnBrk="1" hangingPunct="1"/>
            <a:r>
              <a:rPr lang="cs-CZ" altLang="cs-CZ" sz="2400" b="1"/>
              <a:t>R. acetabularis</a:t>
            </a: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2663"/>
            <a:ext cx="4356100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775200" cy="1279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1210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268413"/>
            <a:ext cx="4359275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63575" y="134938"/>
            <a:ext cx="810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CAROTIS COMMUNIS – a. carotis interna et externa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188913"/>
            <a:ext cx="6240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115888"/>
            <a:ext cx="5172075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ILIACA INTERNA – continuation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 i="1"/>
              <a:t>Visceral branches</a:t>
            </a:r>
          </a:p>
          <a:p>
            <a:pPr eaLnBrk="1" hangingPunct="1"/>
            <a:r>
              <a:rPr lang="cs-CZ" altLang="cs-CZ" sz="2400" b="1" i="1"/>
              <a:t> </a:t>
            </a:r>
            <a:r>
              <a:rPr lang="cs-CZ" altLang="cs-CZ" sz="2400" b="1"/>
              <a:t>- a. umbilicalis</a:t>
            </a:r>
          </a:p>
          <a:p>
            <a:pPr eaLnBrk="1" hangingPunct="1"/>
            <a:r>
              <a:rPr lang="cs-CZ" altLang="cs-CZ" sz="2400" b="1"/>
              <a:t>      - aa. vesicales sup.</a:t>
            </a:r>
          </a:p>
          <a:p>
            <a:pPr eaLnBrk="1" hangingPunct="1"/>
            <a:r>
              <a:rPr lang="cs-CZ" altLang="cs-CZ" sz="2400" b="1"/>
              <a:t>      - a. ductus deferentis</a:t>
            </a:r>
          </a:p>
          <a:p>
            <a:pPr eaLnBrk="1" hangingPunct="1"/>
            <a:r>
              <a:rPr lang="cs-CZ" altLang="cs-CZ" sz="2400" b="1"/>
              <a:t>      - rr. ureterici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(lig. umbilicale lat./med.)</a:t>
            </a:r>
          </a:p>
          <a:p>
            <a:pPr eaLnBrk="1" hangingPunct="1"/>
            <a:r>
              <a:rPr lang="cs-CZ" altLang="cs-CZ" sz="2400" b="1"/>
              <a:t> </a:t>
            </a:r>
            <a:endParaRPr lang="cs-CZ" altLang="cs-CZ" sz="2400" b="1" i="1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-458788"/>
            <a:ext cx="5170487" cy="73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31775" y="-793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/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0" y="115888"/>
            <a:ext cx="4994275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ILIACA INTERNA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 i="1"/>
              <a:t>Visceral branches </a:t>
            </a:r>
            <a:r>
              <a:rPr lang="cs-CZ" altLang="cs-CZ" sz="2400" b="1"/>
              <a:t>– continuation</a:t>
            </a:r>
            <a:endParaRPr lang="cs-CZ" altLang="cs-CZ" sz="2400" b="1" i="1"/>
          </a:p>
          <a:p>
            <a:pPr eaLnBrk="1" hangingPunct="1"/>
            <a:r>
              <a:rPr lang="cs-CZ" altLang="cs-CZ" sz="2400" b="1"/>
              <a:t> - a. vesicalis inf.</a:t>
            </a:r>
          </a:p>
          <a:p>
            <a:pPr eaLnBrk="1" hangingPunct="1"/>
            <a:r>
              <a:rPr lang="cs-CZ" altLang="cs-CZ" sz="2400" b="1"/>
              <a:t> - a. rectalis media</a:t>
            </a:r>
          </a:p>
          <a:p>
            <a:pPr eaLnBrk="1" hangingPunct="1"/>
            <a:r>
              <a:rPr lang="cs-CZ" altLang="cs-CZ" sz="2400" b="1"/>
              <a:t> - a. uterina</a:t>
            </a:r>
          </a:p>
          <a:p>
            <a:pPr eaLnBrk="1" hangingPunct="1"/>
            <a:r>
              <a:rPr lang="cs-CZ" altLang="cs-CZ" sz="2400" b="1"/>
              <a:t> - a. vaginalis</a:t>
            </a:r>
          </a:p>
          <a:p>
            <a:pPr eaLnBrk="1" hangingPunct="1"/>
            <a:r>
              <a:rPr lang="cs-CZ" altLang="cs-CZ" sz="2400" b="1"/>
              <a:t> - a. pudenda interna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-458788"/>
            <a:ext cx="5170487" cy="73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63575" y="495300"/>
            <a:ext cx="2338388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UTERINA</a:t>
            </a:r>
          </a:p>
          <a:p>
            <a:pPr eaLnBrk="1" hangingPunct="1"/>
            <a:r>
              <a:rPr lang="cs-CZ" altLang="cs-CZ" sz="2400" b="1"/>
              <a:t>     </a:t>
            </a:r>
          </a:p>
          <a:p>
            <a:pPr eaLnBrk="1" hangingPunct="1"/>
            <a:r>
              <a:rPr lang="cs-CZ" altLang="cs-CZ" sz="2400" b="1"/>
              <a:t> - r. uretericus</a:t>
            </a:r>
          </a:p>
          <a:p>
            <a:pPr eaLnBrk="1" hangingPunct="1"/>
            <a:r>
              <a:rPr lang="cs-CZ" altLang="cs-CZ" sz="2400" b="1"/>
              <a:t> - rr. vaginales </a:t>
            </a:r>
          </a:p>
          <a:p>
            <a:pPr eaLnBrk="1" hangingPunct="1"/>
            <a:r>
              <a:rPr lang="cs-CZ" altLang="cs-CZ" sz="2400" b="1"/>
              <a:t> - rr. helicini</a:t>
            </a:r>
          </a:p>
          <a:p>
            <a:pPr eaLnBrk="1" hangingPunct="1"/>
            <a:r>
              <a:rPr lang="cs-CZ" altLang="cs-CZ" sz="2400" b="1"/>
              <a:t> - r. tubarius</a:t>
            </a:r>
          </a:p>
          <a:p>
            <a:pPr eaLnBrk="1" hangingPunct="1"/>
            <a:r>
              <a:rPr lang="cs-CZ" altLang="cs-CZ" sz="2400" b="1"/>
              <a:t> - r. ovaricus</a:t>
            </a:r>
          </a:p>
          <a:p>
            <a:pPr eaLnBrk="1" hangingPunct="1"/>
            <a:endParaRPr lang="cs-CZ" altLang="cs-CZ" sz="2400"/>
          </a:p>
        </p:txBody>
      </p:sp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38500"/>
            <a:ext cx="36861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563938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2995613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4038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0" y="0"/>
            <a:ext cx="46894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cs-CZ" altLang="cs-CZ" sz="2400" b="1" dirty="0" smtClean="0"/>
              <a:t>PUDENDA INTERNA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- a. </a:t>
            </a:r>
            <a:r>
              <a:rPr lang="cs-CZ" altLang="cs-CZ" sz="2400" b="1" dirty="0" err="1" smtClean="0"/>
              <a:t>rectalis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inf</a:t>
            </a:r>
            <a:r>
              <a:rPr lang="cs-CZ" altLang="cs-CZ" sz="2400" b="1" dirty="0" smtClean="0"/>
              <a:t>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- a. </a:t>
            </a:r>
            <a:r>
              <a:rPr lang="cs-CZ" altLang="cs-CZ" sz="2400" b="1" dirty="0" err="1" smtClean="0"/>
              <a:t>perinealis</a:t>
            </a:r>
            <a:r>
              <a:rPr lang="cs-CZ" altLang="cs-CZ" sz="2400" b="1" dirty="0" smtClean="0"/>
              <a:t>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- a. </a:t>
            </a:r>
            <a:r>
              <a:rPr lang="cs-CZ" altLang="cs-CZ" sz="2400" b="1" dirty="0" err="1" smtClean="0"/>
              <a:t>urethralis</a:t>
            </a:r>
            <a:r>
              <a:rPr lang="cs-CZ" altLang="cs-CZ" sz="2400" b="1" dirty="0" smtClean="0"/>
              <a:t> (male)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- </a:t>
            </a:r>
            <a:r>
              <a:rPr lang="cs-CZ" altLang="cs-CZ" sz="2400" b="1" dirty="0" err="1" smtClean="0"/>
              <a:t>rr</a:t>
            </a:r>
            <a:r>
              <a:rPr lang="cs-CZ" altLang="cs-CZ" sz="2400" b="1" dirty="0" smtClean="0"/>
              <a:t>. </a:t>
            </a:r>
            <a:r>
              <a:rPr lang="cs-CZ" altLang="cs-CZ" sz="2400" b="1" dirty="0" err="1" smtClean="0"/>
              <a:t>scrotales</a:t>
            </a:r>
            <a:r>
              <a:rPr lang="cs-CZ" altLang="cs-CZ" sz="2400" b="1" dirty="0" smtClean="0"/>
              <a:t> (</a:t>
            </a:r>
            <a:r>
              <a:rPr lang="cs-CZ" altLang="cs-CZ" sz="2400" b="1" dirty="0" err="1" smtClean="0"/>
              <a:t>labiales</a:t>
            </a:r>
            <a:r>
              <a:rPr lang="cs-CZ" altLang="cs-CZ" sz="2400" b="1" dirty="0" smtClean="0"/>
              <a:t>) post.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- a. </a:t>
            </a:r>
            <a:r>
              <a:rPr lang="cs-CZ" altLang="cs-CZ" sz="2400" b="1" dirty="0" err="1" smtClean="0"/>
              <a:t>bulbi</a:t>
            </a:r>
            <a:r>
              <a:rPr lang="cs-CZ" altLang="cs-CZ" sz="2400" b="1" dirty="0" smtClean="0"/>
              <a:t> penis (</a:t>
            </a:r>
            <a:r>
              <a:rPr lang="cs-CZ" altLang="cs-CZ" sz="2400" b="1" dirty="0" err="1" smtClean="0"/>
              <a:t>bulbi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vestibuli</a:t>
            </a:r>
            <a:r>
              <a:rPr lang="cs-CZ" altLang="cs-CZ" sz="2400" b="1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- a. dorsalis penis (</a:t>
            </a:r>
            <a:r>
              <a:rPr lang="cs-CZ" altLang="cs-CZ" sz="2400" b="1" dirty="0" err="1" smtClean="0"/>
              <a:t>clitoridis</a:t>
            </a:r>
            <a:r>
              <a:rPr lang="cs-CZ" altLang="cs-CZ" sz="2400" b="1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- a. </a:t>
            </a:r>
            <a:r>
              <a:rPr lang="cs-CZ" altLang="cs-CZ" sz="2400" b="1" dirty="0" err="1" smtClean="0"/>
              <a:t>profunda</a:t>
            </a:r>
            <a:r>
              <a:rPr lang="cs-CZ" altLang="cs-CZ" sz="2400" b="1" dirty="0" smtClean="0"/>
              <a:t> penis (</a:t>
            </a:r>
            <a:r>
              <a:rPr lang="cs-CZ" altLang="cs-CZ" sz="2400" b="1" dirty="0" err="1" smtClean="0"/>
              <a:t>clitoridis</a:t>
            </a:r>
            <a:r>
              <a:rPr lang="cs-CZ" altLang="cs-CZ" sz="2400" b="1" dirty="0" smtClean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         - </a:t>
            </a:r>
            <a:r>
              <a:rPr lang="cs-CZ" altLang="cs-CZ" sz="2400" b="1" dirty="0" err="1" smtClean="0"/>
              <a:t>aa</a:t>
            </a:r>
            <a:r>
              <a:rPr lang="cs-CZ" altLang="cs-CZ" sz="2400" b="1" dirty="0" smtClean="0"/>
              <a:t>. </a:t>
            </a:r>
            <a:r>
              <a:rPr lang="cs-CZ" altLang="cs-CZ" sz="2400" b="1" dirty="0" err="1" smtClean="0"/>
              <a:t>helicinae</a:t>
            </a:r>
            <a:endParaRPr lang="cs-CZ" altLang="cs-CZ" sz="2400" b="1" dirty="0" smtClean="0"/>
          </a:p>
        </p:txBody>
      </p:sp>
      <p:pic>
        <p:nvPicPr>
          <p:cNvPr id="88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16338"/>
            <a:ext cx="2125663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36613"/>
            <a:ext cx="7164387" cy="620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303213" y="63500"/>
            <a:ext cx="52974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rectalis sup. (a. mesenterica inf.)</a:t>
            </a:r>
          </a:p>
          <a:p>
            <a:pPr eaLnBrk="1" hangingPunct="1"/>
            <a:r>
              <a:rPr lang="cs-CZ" altLang="cs-CZ" sz="2400" b="1"/>
              <a:t>A. rectalis media (a. iliaca int.)</a:t>
            </a:r>
          </a:p>
          <a:p>
            <a:pPr eaLnBrk="1" hangingPunct="1"/>
            <a:r>
              <a:rPr lang="cs-CZ" altLang="cs-CZ" sz="2400" b="1"/>
              <a:t>A. rectalis inf. (a. pudenda int.)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0"/>
            <a:ext cx="5915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47675" y="423863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2400" b="1"/>
              <a:t>A. iliaca ext.</a:t>
            </a:r>
            <a:endParaRPr lang="cs-CZ" altLang="cs-CZ" sz="2400" b="1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0275"/>
            <a:ext cx="4859337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8688"/>
            <a:ext cx="4787900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5484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*Lacuna vasorum – anulus femoralis</a:t>
            </a:r>
          </a:p>
          <a:p>
            <a:pPr eaLnBrk="1" hangingPunct="1"/>
            <a:r>
              <a:rPr lang="cs-CZ" altLang="cs-CZ" sz="2400" b="1"/>
              <a:t>Lacuna musculorum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835150" y="3500438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4000" b="1"/>
              <a:t>*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609975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0" y="115888"/>
            <a:ext cx="71469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ILIACA EXTERNA</a:t>
            </a:r>
          </a:p>
          <a:p>
            <a:pPr eaLnBrk="1" hangingPunct="1"/>
            <a:r>
              <a:rPr lang="cs-CZ" altLang="cs-CZ" sz="2400" b="1"/>
              <a:t>- A. epigastrica inf. (ligamentum interfoveolare</a:t>
            </a:r>
            <a:r>
              <a:rPr lang="cs-CZ" altLang="cs-CZ" sz="2400"/>
              <a:t> )</a:t>
            </a:r>
            <a:endParaRPr lang="cs-CZ" altLang="cs-CZ" sz="2400" b="1"/>
          </a:p>
          <a:p>
            <a:pPr eaLnBrk="1" hangingPunct="1"/>
            <a:r>
              <a:rPr lang="cs-CZ" altLang="cs-CZ" sz="2400" b="1"/>
              <a:t>       - r. pubicus</a:t>
            </a:r>
          </a:p>
          <a:p>
            <a:pPr eaLnBrk="1" hangingPunct="1"/>
            <a:r>
              <a:rPr lang="cs-CZ" altLang="cs-CZ" sz="2400" b="1"/>
              <a:t>       - a. cremasterica (ligamenti teretis)</a:t>
            </a:r>
          </a:p>
          <a:p>
            <a:pPr eaLnBrk="1" hangingPunct="1"/>
            <a:r>
              <a:rPr lang="cs-CZ" altLang="cs-CZ" sz="2400" b="1"/>
              <a:t>- A. circumflexa ilium profunda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81300"/>
            <a:ext cx="3595687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0"/>
            <a:ext cx="2136775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0"/>
            <a:ext cx="2428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79388" y="476250"/>
            <a:ext cx="37211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FEMORALIS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Trigonum femorale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adductorius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Lamina vastoadductoria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Hiatus tendineus/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adductorius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N. saphenus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325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2136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AutoShape 3"/>
          <p:cNvSpPr>
            <a:spLocks noChangeArrowheads="1"/>
          </p:cNvSpPr>
          <p:nvPr/>
        </p:nvSpPr>
        <p:spPr bwMode="auto">
          <a:xfrm rot="-1712405">
            <a:off x="6827838" y="3492500"/>
            <a:ext cx="1004887" cy="257175"/>
          </a:xfrm>
          <a:prstGeom prst="leftArrow">
            <a:avLst>
              <a:gd name="adj1" fmla="val 50000"/>
              <a:gd name="adj2" fmla="val 9768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303213" y="639763"/>
            <a:ext cx="4465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Hiatus tendineus/adductorius</a:t>
            </a:r>
          </a:p>
          <a:p>
            <a:pPr eaLnBrk="1" hangingPunct="1"/>
            <a:r>
              <a:rPr lang="cs-CZ" altLang="cs-CZ" sz="2400" b="1"/>
              <a:t>(Hunter)</a:t>
            </a:r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844675"/>
            <a:ext cx="2719387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4" name="AutoShape 6"/>
          <p:cNvSpPr>
            <a:spLocks noChangeArrowheads="1"/>
          </p:cNvSpPr>
          <p:nvPr/>
        </p:nvSpPr>
        <p:spPr bwMode="auto">
          <a:xfrm rot="-9047966">
            <a:off x="1547813" y="2997200"/>
            <a:ext cx="1004887" cy="257175"/>
          </a:xfrm>
          <a:prstGeom prst="leftArrow">
            <a:avLst>
              <a:gd name="adj1" fmla="val 50000"/>
              <a:gd name="adj2" fmla="val 9768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260350"/>
            <a:ext cx="543242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58750" y="63500"/>
            <a:ext cx="41116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CAROTIS EXTERNA: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 i="1"/>
              <a:t>ventral branches:</a:t>
            </a:r>
          </a:p>
          <a:p>
            <a:pPr eaLnBrk="1" hangingPunct="1"/>
            <a:r>
              <a:rPr lang="cs-CZ" altLang="cs-CZ" sz="2400" b="1"/>
              <a:t> - a. thyroidea sup.</a:t>
            </a:r>
          </a:p>
          <a:p>
            <a:pPr eaLnBrk="1" hangingPunct="1"/>
            <a:r>
              <a:rPr lang="cs-CZ" altLang="cs-CZ" sz="2400" b="1"/>
              <a:t> - a. lingualis</a:t>
            </a:r>
          </a:p>
          <a:p>
            <a:pPr eaLnBrk="1" hangingPunct="1"/>
            <a:r>
              <a:rPr lang="cs-CZ" altLang="cs-CZ" sz="2400" b="1"/>
              <a:t> - a. facialis</a:t>
            </a:r>
          </a:p>
          <a:p>
            <a:pPr eaLnBrk="1" hangingPunct="1"/>
            <a:r>
              <a:rPr lang="cs-CZ" altLang="cs-CZ" sz="2400" b="1" i="1"/>
              <a:t>dorsal branches:</a:t>
            </a:r>
          </a:p>
          <a:p>
            <a:pPr eaLnBrk="1" hangingPunct="1"/>
            <a:r>
              <a:rPr lang="cs-CZ" altLang="cs-CZ" sz="2400" b="1"/>
              <a:t> - a. occipitalis</a:t>
            </a:r>
          </a:p>
          <a:p>
            <a:pPr eaLnBrk="1" hangingPunct="1"/>
            <a:r>
              <a:rPr lang="cs-CZ" altLang="cs-CZ" sz="2400" b="1"/>
              <a:t> - a. auricularis post.</a:t>
            </a:r>
          </a:p>
          <a:p>
            <a:pPr eaLnBrk="1" hangingPunct="1"/>
            <a:r>
              <a:rPr lang="cs-CZ" altLang="cs-CZ" sz="2400" b="1" i="1"/>
              <a:t>medial branch:</a:t>
            </a:r>
          </a:p>
          <a:p>
            <a:pPr eaLnBrk="1" hangingPunct="1"/>
            <a:r>
              <a:rPr lang="cs-CZ" altLang="cs-CZ" sz="2400" b="1"/>
              <a:t> - a. pharyngea asc.</a:t>
            </a:r>
          </a:p>
          <a:p>
            <a:pPr eaLnBrk="1" hangingPunct="1"/>
            <a:r>
              <a:rPr lang="cs-CZ" altLang="cs-CZ" sz="2400" b="1" i="1"/>
              <a:t>lateral branch:</a:t>
            </a:r>
          </a:p>
          <a:p>
            <a:pPr eaLnBrk="1" hangingPunct="1"/>
            <a:r>
              <a:rPr lang="cs-CZ" altLang="cs-CZ" sz="2400" b="1"/>
              <a:t> - a. sternocleidomastoidea</a:t>
            </a:r>
          </a:p>
          <a:p>
            <a:pPr eaLnBrk="1" hangingPunct="1"/>
            <a:r>
              <a:rPr lang="cs-CZ" altLang="cs-CZ" sz="2400" b="1" i="1"/>
              <a:t>terminal branches</a:t>
            </a:r>
          </a:p>
          <a:p>
            <a:pPr eaLnBrk="1" hangingPunct="1"/>
            <a:r>
              <a:rPr lang="cs-CZ" altLang="cs-CZ" sz="2400" b="1"/>
              <a:t> - a. maxillaris</a:t>
            </a:r>
          </a:p>
          <a:p>
            <a:pPr eaLnBrk="1" hangingPunct="1"/>
            <a:r>
              <a:rPr lang="cs-CZ" altLang="cs-CZ" sz="2400" b="1"/>
              <a:t> - a. temporalis spf.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0"/>
            <a:ext cx="2439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2428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-41275" y="179388"/>
            <a:ext cx="4845050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FEMORALIS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epigastrica superficialis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circumflexa ilium spf.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Aa. pudendae ext.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- rr. scrotales (labiales) ant.  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profunda femoris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Rr. musculares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descendens genus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25606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-47625" y="207963"/>
            <a:ext cx="4414838" cy="526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PROFUNDA FEMORIS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circumflexa femoris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medialis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r. spf.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r. prof.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circumflexa femoris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r. ascendens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r. descendens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perforans prima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a. nutricia femoris sup.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perforans secunda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perforans tertia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a. nutricia femoris inf.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88913"/>
            <a:ext cx="2600325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361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20938"/>
            <a:ext cx="2622550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0"/>
            <a:ext cx="3500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0" y="0"/>
            <a:ext cx="4859338" cy="30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POPLITEA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Aa. surales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sup. med. et lat. genus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media genus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inf. med. et lat. genus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tibialis ant.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tibialis post.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0"/>
            <a:ext cx="20399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025525" y="855663"/>
            <a:ext cx="32813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Rete articulare genus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0"/>
            <a:ext cx="2006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471487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TIBIALIS ANT.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recurrens tibialis post.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recurrens tibialis ant.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musculares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malleolaris ant. med. et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dorsalis pedis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92375"/>
            <a:ext cx="222885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0"/>
            <a:ext cx="20399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0"/>
            <a:ext cx="2578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1750" y="207963"/>
            <a:ext cx="4970463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DORSALIS PEDIS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tarsales med.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tarsalis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arcuata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- 3 aa. metatarsales dorsales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- 2 aa. digitales dorsales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a. digitalis dorsalis V.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metatarsalis dorsalis prima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aa. digitales dorsales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plantaris prof.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0"/>
            <a:ext cx="20526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0"/>
            <a:ext cx="2193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31775" y="134938"/>
            <a:ext cx="4340225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TIBIALIS POST.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R. circumflexus fibularis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fibularis/peronea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musculares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nutricia tibiae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malleolares med.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calcanei 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plantaris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plantaris med.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FIBULARIS/PERONEA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musculares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nutricia fibulae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R. communicans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R. perforans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malleolares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calcanei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275"/>
            <a:ext cx="68580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0"/>
            <a:ext cx="296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0" y="115888"/>
            <a:ext cx="600551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PLANTARIS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arcus plantaris prof.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- 4 aa. metatarsales plantares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a. digitalis plantaris communis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- 2 aa. digitales plantares propriae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rr. perforantes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PLANTARIS MED.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r. spf.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r. prof.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468313" y="549275"/>
            <a:ext cx="8229600" cy="45259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 smtClean="0">
                <a:solidFill>
                  <a:schemeClr val="tx1"/>
                </a:solidFill>
              </a:rPr>
              <a:t>Rete articulare genus</a:t>
            </a:r>
          </a:p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 smtClean="0">
                <a:solidFill>
                  <a:schemeClr val="tx1"/>
                </a:solidFill>
              </a:rPr>
              <a:t>Rete malleolare mediale</a:t>
            </a:r>
          </a:p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 smtClean="0">
                <a:solidFill>
                  <a:schemeClr val="tx1"/>
                </a:solidFill>
              </a:rPr>
              <a:t>Rete malleolare laterale</a:t>
            </a:r>
          </a:p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 smtClean="0">
                <a:solidFill>
                  <a:schemeClr val="tx1"/>
                </a:solidFill>
              </a:rPr>
              <a:t>Rete calcaneum</a:t>
            </a:r>
          </a:p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 smtClean="0">
                <a:solidFill>
                  <a:schemeClr val="tx1"/>
                </a:solidFill>
              </a:rPr>
              <a:t>Rete dorsale pedis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3307</TotalTime>
  <Words>3014</Words>
  <Application>Microsoft Office PowerPoint</Application>
  <PresentationFormat>Předvádění na obrazovce (4:3)</PresentationFormat>
  <Paragraphs>757</Paragraphs>
  <Slides>106</Slides>
  <Notes>91</Notes>
  <HiddenSlides>2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106</vt:i4>
      </vt:variant>
    </vt:vector>
  </HeadingPairs>
  <TitlesOfParts>
    <vt:vector size="107" baseType="lpstr">
      <vt:lpstr>Aerodynamika</vt:lpstr>
      <vt:lpstr>ARTERIES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Anatomický ústav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ARTERIES I.</dc:title>
  <dc:creator>Masarykova universita v Brně</dc:creator>
  <cp:lastModifiedBy>Svizenska</cp:lastModifiedBy>
  <cp:revision>176</cp:revision>
  <dcterms:created xsi:type="dcterms:W3CDTF">2006-04-18T13:13:09Z</dcterms:created>
  <dcterms:modified xsi:type="dcterms:W3CDTF">2016-02-23T10:26:03Z</dcterms:modified>
</cp:coreProperties>
</file>