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56" r:id="rId3"/>
    <p:sldId id="259" r:id="rId4"/>
    <p:sldId id="257" r:id="rId5"/>
    <p:sldId id="258" r:id="rId6"/>
    <p:sldId id="262" r:id="rId7"/>
    <p:sldId id="271" r:id="rId8"/>
    <p:sldId id="272" r:id="rId9"/>
    <p:sldId id="263" r:id="rId10"/>
    <p:sldId id="264" r:id="rId11"/>
    <p:sldId id="274" r:id="rId12"/>
    <p:sldId id="265" r:id="rId13"/>
    <p:sldId id="266" r:id="rId14"/>
    <p:sldId id="267" r:id="rId15"/>
    <p:sldId id="275" r:id="rId16"/>
    <p:sldId id="276" r:id="rId17"/>
    <p:sldId id="277" r:id="rId18"/>
    <p:sldId id="268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123512F-1DD9-4E97-B033-E755CBE26DC4}" type="datetimeFigureOut">
              <a:rPr lang="cs-CZ"/>
              <a:pPr>
                <a:defRPr/>
              </a:pPr>
              <a:t>15.4.2016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AE48F1-A254-43F3-A910-BF3218E465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672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978E7B-4B4A-46E5-8CEA-FBEE92939D99}" type="slidenum">
              <a:rPr lang="cs-CZ" altLang="cs-CZ"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eaLnBrk="1" hangingPunct="1"/>
              <a:t>21</a:t>
            </a:fld>
            <a:endParaRPr lang="cs-CZ" altLang="cs-CZ" sz="120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5677738-6408-47D1-9FD5-2D06D8DE91BE}" type="slidenum">
              <a:rPr lang="cs-CZ" altLang="cs-CZ"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/>
              <a:t>21</a:t>
            </a:fld>
            <a:endParaRPr lang="cs-CZ" altLang="cs-CZ" sz="120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sz="120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sz="120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cs-CZ" altLang="cs-CZ" sz="120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5607" name="Rectangle 5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8" name="Rectangle 6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1F21-ACBC-4BE6-B381-8C75BF15C0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864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50FA6-EBB5-4E79-AF6D-8EE3CC27FD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870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95DFB-4984-4FA1-808B-D7A8A071DD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578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CF8B-785A-4CE6-8CA4-70CD9E64ED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078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A922-9FEB-49C7-98DA-D5131A0AE5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541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BD978-4BAD-4E40-AE31-8D9286F36A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060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FAC69-89BA-416E-AD31-E347C07777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884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C586C-4237-48B5-992E-2EBB8CAEBD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095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9AD7-B8C2-44E9-B398-1991D36767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495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1098E-5B52-4EBA-9FF4-20CC324D2F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498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E272-A860-423F-B362-5D68B9643D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44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671DFB1C-7B47-48E1-A4DB-417D233709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557338"/>
            <a:ext cx="8497887" cy="3240087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PROJECTION OF ORGANS</a:t>
            </a:r>
            <a:br>
              <a:rPr lang="cs-CZ" altLang="cs-CZ" b="1" smtClean="0"/>
            </a:br>
            <a:r>
              <a:rPr lang="cs-CZ" altLang="cs-CZ" b="1" smtClean="0"/>
              <a:t/>
            </a:r>
            <a:br>
              <a:rPr lang="cs-CZ" altLang="cs-CZ" b="1" smtClean="0"/>
            </a:br>
            <a:r>
              <a:rPr lang="cs-CZ" altLang="cs-CZ" b="1" smtClean="0"/>
              <a:t> ONTO THE THORACIC WALL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2781300"/>
            <a:ext cx="3557587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5625" cy="48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211638" y="188913"/>
            <a:ext cx="414020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Cupula pleurae</a:t>
            </a:r>
          </a:p>
          <a:p>
            <a:pPr eaLnBrk="1" hangingPunct="1"/>
            <a:r>
              <a:rPr lang="cs-CZ" altLang="cs-CZ"/>
              <a:t> = Apex pulmonis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Area interpleuralis sup.</a:t>
            </a:r>
          </a:p>
          <a:p>
            <a:pPr eaLnBrk="1" hangingPunct="1"/>
            <a:r>
              <a:rPr lang="cs-CZ" altLang="cs-CZ"/>
              <a:t>(thymica)</a:t>
            </a:r>
          </a:p>
          <a:p>
            <a:pPr eaLnBrk="1" hangingPunct="1"/>
            <a:r>
              <a:rPr lang="cs-CZ" altLang="cs-CZ"/>
              <a:t>Area interpleuralis inf.</a:t>
            </a:r>
          </a:p>
          <a:p>
            <a:pPr eaLnBrk="1" hangingPunct="1"/>
            <a:r>
              <a:rPr lang="cs-CZ" altLang="cs-CZ"/>
              <a:t>(pericardiaca)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11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0"/>
            <a:ext cx="4816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5288" y="476250"/>
            <a:ext cx="3546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Fissura obliqua</a:t>
            </a:r>
          </a:p>
          <a:p>
            <a:pPr eaLnBrk="1" hangingPunct="1"/>
            <a:r>
              <a:rPr lang="cs-CZ" altLang="cs-CZ"/>
              <a:t>Fissura horizontalis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125538"/>
            <a:ext cx="45513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8725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0"/>
            <a:ext cx="4556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ie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836613"/>
            <a:ext cx="5084762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3363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MEDIASTINUM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mediasti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0"/>
            <a:ext cx="591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4937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030663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0"/>
            <a:ext cx="5133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6300788" y="1557338"/>
            <a:ext cx="600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T8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3175" cy="168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189413" y="260350"/>
            <a:ext cx="495458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/>
              <a:t>Regio infraclavicularis</a:t>
            </a:r>
          </a:p>
          <a:p>
            <a:pPr eaLnBrk="1" hangingPunct="1"/>
            <a:r>
              <a:rPr lang="cs-CZ" altLang="cs-CZ" sz="2400"/>
              <a:t>(trig. deltopectorale)</a:t>
            </a:r>
          </a:p>
          <a:p>
            <a:pPr eaLnBrk="1" hangingPunct="1"/>
            <a:r>
              <a:rPr lang="cs-CZ" altLang="cs-CZ" sz="2400"/>
              <a:t>Regio pectoralis</a:t>
            </a:r>
          </a:p>
          <a:p>
            <a:pPr eaLnBrk="1" hangingPunct="1"/>
            <a:r>
              <a:rPr lang="cs-CZ" altLang="cs-CZ" sz="2400"/>
              <a:t>Regio axillaris</a:t>
            </a:r>
          </a:p>
          <a:p>
            <a:pPr eaLnBrk="1" hangingPunct="1"/>
            <a:r>
              <a:rPr lang="cs-CZ" altLang="cs-CZ" sz="2400"/>
              <a:t>Regio mammaria</a:t>
            </a:r>
          </a:p>
          <a:p>
            <a:pPr eaLnBrk="1" hangingPunct="1"/>
            <a:r>
              <a:rPr lang="cs-CZ" altLang="cs-CZ" sz="2400"/>
              <a:t>Regio sternalis</a:t>
            </a:r>
          </a:p>
          <a:p>
            <a:pPr eaLnBrk="1" hangingPunct="1"/>
            <a:r>
              <a:rPr lang="cs-CZ" altLang="cs-CZ" sz="2400"/>
              <a:t>Regio hypochondriaca dx. et sin.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657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611188" y="476250"/>
            <a:ext cx="7345362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Illustrations were copied</a:t>
            </a:r>
            <a:r>
              <a:rPr lang="en-US" altLang="cs-CZ" sz="24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sz="24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from:</a:t>
            </a:r>
          </a:p>
          <a:p>
            <a:pPr eaLnBrk="1" hangingPunct="1"/>
            <a:r>
              <a:rPr lang="cs-CZ" altLang="cs-CZ" sz="24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Atlas der Anatomie des Menschen/Sobotta.</a:t>
            </a:r>
          </a:p>
          <a:p>
            <a:pPr eaLnBrk="1" hangingPunct="1"/>
            <a:r>
              <a:rPr lang="cs-CZ" altLang="cs-CZ" sz="24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Putz,R., und Pabst,R. 20. Auflage. M</a:t>
            </a:r>
            <a:r>
              <a:rPr lang="en-US" altLang="cs-CZ" sz="24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ü</a:t>
            </a:r>
            <a:r>
              <a:rPr lang="cs-CZ" altLang="cs-CZ" sz="24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nchen: </a:t>
            </a:r>
          </a:p>
          <a:p>
            <a:pPr eaLnBrk="1" hangingPunct="1"/>
            <a:r>
              <a:rPr lang="cs-CZ" altLang="cs-CZ" sz="24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Urban </a:t>
            </a:r>
            <a:r>
              <a:rPr lang="en-US" altLang="cs-CZ" sz="24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&amp;</a:t>
            </a:r>
            <a:r>
              <a:rPr lang="cs-CZ" altLang="cs-CZ" sz="24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Schwarzenberg, 1993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5864225" cy="155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840288" y="495300"/>
            <a:ext cx="34528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/>
              <a:t>Regio vertebralis</a:t>
            </a:r>
          </a:p>
          <a:p>
            <a:pPr eaLnBrk="1" hangingPunct="1"/>
            <a:r>
              <a:rPr lang="cs-CZ" altLang="cs-CZ" sz="2400"/>
              <a:t>Regio suprascapularis</a:t>
            </a:r>
          </a:p>
          <a:p>
            <a:pPr eaLnBrk="1" hangingPunct="1"/>
            <a:r>
              <a:rPr lang="cs-CZ" altLang="cs-CZ" sz="2400"/>
              <a:t>Regio scapularis</a:t>
            </a:r>
          </a:p>
          <a:p>
            <a:pPr eaLnBrk="1" hangingPunct="1"/>
            <a:r>
              <a:rPr lang="cs-CZ" altLang="cs-CZ" sz="2400"/>
              <a:t>Regio infrascapularis</a:t>
            </a:r>
          </a:p>
          <a:p>
            <a:pPr eaLnBrk="1" hangingPunct="1"/>
            <a:r>
              <a:rPr lang="cs-CZ" altLang="cs-CZ" sz="2400"/>
              <a:t>Regio axillaris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8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695825" y="350838"/>
            <a:ext cx="36210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/>
              <a:t>Linea mediana anterior</a:t>
            </a:r>
          </a:p>
          <a:p>
            <a:pPr eaLnBrk="1" hangingPunct="1"/>
            <a:r>
              <a:rPr lang="cs-CZ" altLang="cs-CZ" sz="2400"/>
              <a:t>Linea sternalis</a:t>
            </a:r>
          </a:p>
          <a:p>
            <a:pPr eaLnBrk="1" hangingPunct="1"/>
            <a:r>
              <a:rPr lang="cs-CZ" altLang="cs-CZ" sz="2400"/>
              <a:t>Linea parasternalis</a:t>
            </a:r>
          </a:p>
          <a:p>
            <a:pPr eaLnBrk="1" hangingPunct="1"/>
            <a:r>
              <a:rPr lang="cs-CZ" altLang="cs-CZ" sz="2400"/>
              <a:t>Linea medioclavicularis</a:t>
            </a:r>
          </a:p>
          <a:p>
            <a:pPr eaLnBrk="1" hangingPunct="1"/>
            <a:r>
              <a:rPr lang="cs-CZ" altLang="cs-CZ" sz="2400"/>
              <a:t>Linea axillaris ant.</a:t>
            </a:r>
          </a:p>
          <a:p>
            <a:pPr eaLnBrk="1" hangingPunct="1"/>
            <a:r>
              <a:rPr lang="cs-CZ" altLang="cs-CZ" sz="2400"/>
              <a:t>Linea axillaris media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0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408488" y="423863"/>
            <a:ext cx="3251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/>
              <a:t>Linea axillaris post.</a:t>
            </a:r>
          </a:p>
          <a:p>
            <a:pPr eaLnBrk="1" hangingPunct="1"/>
            <a:r>
              <a:rPr lang="cs-CZ" altLang="cs-CZ" sz="2400"/>
              <a:t>Linea scapularis</a:t>
            </a:r>
          </a:p>
          <a:p>
            <a:pPr eaLnBrk="1" hangingPunct="1"/>
            <a:r>
              <a:rPr lang="cs-CZ" altLang="cs-CZ" sz="2400"/>
              <a:t>Linea paravertebralis</a:t>
            </a:r>
          </a:p>
          <a:p>
            <a:pPr eaLnBrk="1" hangingPunct="1"/>
            <a:r>
              <a:rPr lang="cs-CZ" altLang="cs-CZ" sz="2400"/>
              <a:t>Linea mediana post.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0"/>
            <a:ext cx="6692900" cy="522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492375"/>
            <a:ext cx="2751138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750"/>
            <a:ext cx="82804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988"/>
            <a:ext cx="78486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0"/>
            <a:ext cx="64801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751138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331913" y="1700213"/>
            <a:ext cx="935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121</Words>
  <Application>Microsoft Office PowerPoint</Application>
  <PresentationFormat>Předvádění na obrazovce (4:3)</PresentationFormat>
  <Paragraphs>41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Lucida Sans Unicode</vt:lpstr>
      <vt:lpstr>Times New Roman</vt:lpstr>
      <vt:lpstr>Výchozí návrh</vt:lpstr>
      <vt:lpstr>PROJECTION OF ORGANS   ONTO THE THORACIC WALL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MEDIASTINUM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Masarykova universita v Brně</dc:creator>
  <cp:lastModifiedBy>Svizenska</cp:lastModifiedBy>
  <cp:revision>21</cp:revision>
  <dcterms:created xsi:type="dcterms:W3CDTF">2005-10-25T08:34:00Z</dcterms:created>
  <dcterms:modified xsi:type="dcterms:W3CDTF">2016-04-15T14:00:36Z</dcterms:modified>
</cp:coreProperties>
</file>