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71" r:id="rId4"/>
    <p:sldId id="275" r:id="rId5"/>
    <p:sldId id="277" r:id="rId6"/>
    <p:sldId id="286" r:id="rId7"/>
    <p:sldId id="289" r:id="rId8"/>
    <p:sldId id="287" r:id="rId9"/>
    <p:sldId id="288" r:id="rId10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9" autoAdjust="0"/>
    <p:restoredTop sz="94434" autoAdjust="0"/>
  </p:normalViewPr>
  <p:slideViewPr>
    <p:cSldViewPr>
      <p:cViewPr>
        <p:scale>
          <a:sx n="77" d="100"/>
          <a:sy n="77" d="100"/>
        </p:scale>
        <p:origin x="-468" y="198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24.2.2016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586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24.2.2016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593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F100C-D4DB-435B-BBE5-B5BD6364A45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6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6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44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4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smtClean="0"/>
              <a:t>Čeština: 1. lekce</a:t>
            </a:r>
            <a:br>
              <a:rPr lang="cs-CZ" smtClean="0"/>
            </a:br>
            <a:r>
              <a:rPr lang="cs-CZ" smtClean="0"/>
              <a:t>Czech language: 1</a:t>
            </a:r>
            <a:r>
              <a:rPr lang="cs-CZ" baseline="30000" smtClean="0"/>
              <a:t>st</a:t>
            </a:r>
            <a:r>
              <a:rPr lang="cs-CZ" smtClean="0"/>
              <a:t> lesson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Martin Punčochář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54084@mail.muni.cz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467850" cy="1020762"/>
          </a:xfrm>
        </p:spPr>
        <p:txBody>
          <a:bodyPr/>
          <a:lstStyle/>
          <a:p>
            <a:r>
              <a:rPr lang="cs-CZ" dirty="0" err="1" smtClean="0"/>
              <a:t>Ordinal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I. — </a:t>
            </a:r>
            <a:r>
              <a:rPr lang="en-GB" dirty="0" smtClean="0"/>
              <a:t>IREGULAR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Ordinal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are </a:t>
            </a:r>
            <a:r>
              <a:rPr lang="cs-CZ" i="1" dirty="0" err="1"/>
              <a:t>adjectives</a:t>
            </a:r>
            <a:r>
              <a:rPr lang="cs-CZ" i="1" dirty="0"/>
              <a:t> (= to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used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nouns</a:t>
            </a:r>
            <a:r>
              <a:rPr lang="cs-CZ" i="1" dirty="0"/>
              <a:t>) </a:t>
            </a:r>
            <a:r>
              <a:rPr lang="cs-CZ" i="1" dirty="0" err="1"/>
              <a:t>that</a:t>
            </a:r>
            <a:r>
              <a:rPr lang="cs-CZ" i="1" dirty="0"/>
              <a:t> are </a:t>
            </a:r>
            <a:r>
              <a:rPr lang="cs-CZ" i="1" dirty="0" err="1"/>
              <a:t>created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regular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to express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b="1" dirty="0" smtClean="0"/>
              <a:t>IREGULAR</a:t>
            </a:r>
            <a:endParaRPr lang="cs-CZ" dirty="0"/>
          </a:p>
          <a:p>
            <a:pPr lvl="0"/>
            <a:r>
              <a:rPr lang="cs-CZ" dirty="0"/>
              <a:t>1</a:t>
            </a:r>
            <a:r>
              <a:rPr lang="cs-CZ" baseline="30000" dirty="0"/>
              <a:t>st</a:t>
            </a:r>
            <a:r>
              <a:rPr lang="cs-CZ" dirty="0"/>
              <a:t>: prvn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2</a:t>
            </a:r>
            <a:r>
              <a:rPr lang="cs-CZ" baseline="30000" dirty="0"/>
              <a:t>nd</a:t>
            </a:r>
            <a:r>
              <a:rPr lang="cs-CZ" dirty="0"/>
              <a:t>: druh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pPr lvl="0"/>
            <a:r>
              <a:rPr lang="cs-CZ" dirty="0"/>
              <a:t>3</a:t>
            </a:r>
            <a:r>
              <a:rPr lang="cs-CZ" baseline="30000" dirty="0"/>
              <a:t>rd</a:t>
            </a:r>
            <a:r>
              <a:rPr lang="cs-CZ" dirty="0"/>
              <a:t>: třet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4</a:t>
            </a:r>
            <a:r>
              <a:rPr lang="cs-CZ" baseline="30000" dirty="0"/>
              <a:t>th</a:t>
            </a:r>
            <a:r>
              <a:rPr lang="cs-CZ" dirty="0"/>
              <a:t>: čtvrt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/>
              <a:t>Ordinal</a:t>
            </a:r>
            <a:r>
              <a:rPr lang="cs-CZ" dirty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II. — SEMIREGULAR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SEMIREGULAR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-E- (p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dvac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třic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čtyřic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 &gt; Á + Ý (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end = „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adjectivisation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“)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cs-CZ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cs-CZ" dirty="0" smtClean="0"/>
              <a:t>I</a:t>
            </a:r>
            <a:r>
              <a:rPr lang="en-US" dirty="0" smtClean="0"/>
              <a:t>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42284" y="3861048"/>
            <a:ext cx="6092825" cy="17793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SzPct val="80000"/>
              <a:buFont typeface="Symbol" panose="05050102010706020507" pitchFamily="18" charset="2"/>
              <a:buChar char="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dvac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dvac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sz="2400" dirty="0">
              <a:solidFill>
                <a:prstClr val="white"/>
              </a:solidFill>
              <a:latin typeface="Corbe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SzPct val="80000"/>
              <a:buFont typeface="Symbol" panose="05050102010706020507" pitchFamily="18" charset="2"/>
              <a:buChar char="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třic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sz="2400" dirty="0">
              <a:solidFill>
                <a:prstClr val="white"/>
              </a:solidFill>
              <a:latin typeface="Corbe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3050" lvl="0" indent="-273050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čtyřic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čtyřic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en-GB" sz="2400" dirty="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Ordinal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III. — REGULAR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5000"/>
            <a:ext cx="6659562" cy="4267200"/>
          </a:xfrm>
        </p:spPr>
        <p:txBody>
          <a:bodyPr rtlCol="0"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(6, 7, 8, 11–19)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+ Ý (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end = „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adjectivisation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“)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šest &gt; šest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theory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Kolikát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je dneska? –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Dneska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šestnáct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únor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Czech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use a)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 genitive case) and b)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genitive case).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šestnáct</a:t>
            </a: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únor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sixteenth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whole</a:t>
            </a:r>
            <a:r>
              <a:rPr lang="cs-CZ" b="1" dirty="0" smtClean="0"/>
              <a:t> </a:t>
            </a:r>
            <a:r>
              <a:rPr lang="cs-CZ" b="1" dirty="0" err="1" smtClean="0"/>
              <a:t>months</a:t>
            </a:r>
            <a:r>
              <a:rPr lang="cs-CZ" b="1" dirty="0" smtClean="0"/>
              <a:t>‘ table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</a:t>
            </a:r>
            <a:r>
              <a:rPr lang="cs-CZ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ledna.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led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února.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&lt; únor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Třet</a:t>
            </a:r>
            <a:r>
              <a:rPr lang="cs-CZ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března.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břez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Čtvrt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dubna.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dub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května.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květ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června.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červ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Sedm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července.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+E | -E &lt; červen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Osm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srpna.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srp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Devát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září.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=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září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Desát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října.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říj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Jedenáct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listopadu.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+U &lt; 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listopad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Dvanáct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prosince.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+E | -E &lt; prosin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146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numbers</a:t>
            </a:r>
            <a:r>
              <a:rPr lang="cs-CZ" b="1" dirty="0" smtClean="0"/>
              <a:t> 20+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Usual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21 = 20 + 1 = dvacet jedna &gt; dvacát</a:t>
            </a:r>
            <a:r>
              <a:rPr lang="cs-CZ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prvn</a:t>
            </a:r>
            <a:r>
              <a:rPr lang="cs-CZ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ího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German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“: 21 = 1 + 20 = jednadvacet &gt; jednadvac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át</a:t>
            </a:r>
            <a:r>
              <a:rPr lang="cs-CZ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301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Personal</a:t>
            </a:r>
            <a:r>
              <a:rPr lang="cs-CZ" b="1" dirty="0" smtClean="0"/>
              <a:t> </a:t>
            </a:r>
            <a:r>
              <a:rPr lang="cs-CZ" b="1" dirty="0" err="1" smtClean="0"/>
              <a:t>pronouns</a:t>
            </a:r>
            <a:r>
              <a:rPr lang="cs-CZ" b="1" dirty="0" smtClean="0"/>
              <a:t> in </a:t>
            </a:r>
            <a:r>
              <a:rPr lang="cs-CZ" b="1" dirty="0" err="1" smtClean="0"/>
              <a:t>accusative</a:t>
            </a:r>
            <a:endParaRPr lang="cs-CZ" dirty="0" smtClean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959156"/>
              </p:ext>
            </p:extLst>
          </p:nvPr>
        </p:nvGraphicFramePr>
        <p:xfrm>
          <a:off x="2494012" y="2780928"/>
          <a:ext cx="6588222" cy="322157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96074"/>
                <a:gridCol w="2196074"/>
                <a:gridCol w="2196074"/>
              </a:tblGrid>
              <a:tr h="63653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Pronoun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subject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short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form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(</a:t>
                      </a:r>
                      <a:r>
                        <a:rPr lang="cs-CZ" baseline="0" dirty="0" err="1" smtClean="0"/>
                        <a:t>object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after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preposition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object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já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mě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tebe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 + ono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něho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ni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my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vy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vás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3812" y="1700808"/>
            <a:ext cx="9426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Pronouns </a:t>
            </a:r>
            <a:r>
              <a:rPr lang="en-US" sz="2400" dirty="0">
                <a:latin typeface="+mn-lt"/>
              </a:rPr>
              <a:t>are words we use in the place of a full noun.</a:t>
            </a:r>
          </a:p>
          <a:p>
            <a:r>
              <a:rPr lang="en-US" sz="2400" dirty="0">
                <a:latin typeface="+mn-lt"/>
              </a:rPr>
              <a:t>We have both </a:t>
            </a:r>
            <a:r>
              <a:rPr lang="en-US" sz="2400" b="1" dirty="0">
                <a:latin typeface="+mn-lt"/>
              </a:rPr>
              <a:t>subject </a:t>
            </a:r>
            <a:r>
              <a:rPr lang="en-US" sz="2400" dirty="0">
                <a:latin typeface="+mn-lt"/>
              </a:rPr>
              <a:t>and </a:t>
            </a:r>
            <a:r>
              <a:rPr lang="en-US" sz="2400" b="1" dirty="0">
                <a:latin typeface="+mn-lt"/>
              </a:rPr>
              <a:t>object </a:t>
            </a:r>
            <a:r>
              <a:rPr lang="en-US" sz="2400" dirty="0">
                <a:latin typeface="+mn-lt"/>
              </a:rPr>
              <a:t>pronouns:</a:t>
            </a:r>
          </a:p>
        </p:txBody>
      </p:sp>
    </p:spTree>
    <p:extLst>
      <p:ext uri="{BB962C8B-B14F-4D97-AF65-F5344CB8AC3E}">
        <p14:creationId xmlns:p14="http://schemas.microsoft.com/office/powerpoint/2010/main" val="7545120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2" y="274638"/>
            <a:ext cx="9900591" cy="1020762"/>
          </a:xfrm>
        </p:spPr>
        <p:txBody>
          <a:bodyPr/>
          <a:lstStyle/>
          <a:p>
            <a:r>
              <a:rPr lang="cs-CZ" b="1" dirty="0" err="1" smtClean="0"/>
              <a:t>Personal</a:t>
            </a:r>
            <a:r>
              <a:rPr lang="cs-CZ" b="1" dirty="0" smtClean="0"/>
              <a:t> </a:t>
            </a:r>
            <a:r>
              <a:rPr lang="cs-CZ" b="1" dirty="0" err="1" smtClean="0"/>
              <a:t>pronouns</a:t>
            </a:r>
            <a:r>
              <a:rPr lang="cs-CZ" b="1" dirty="0" smtClean="0"/>
              <a:t> in </a:t>
            </a:r>
            <a:r>
              <a:rPr lang="cs-CZ" b="1" dirty="0" err="1" smtClean="0"/>
              <a:t>accusative</a:t>
            </a:r>
            <a:r>
              <a:rPr lang="cs-CZ" b="1" dirty="0" smtClean="0"/>
              <a:t> in </a:t>
            </a:r>
            <a:r>
              <a:rPr lang="cs-CZ" b="1" dirty="0" err="1" smtClean="0"/>
              <a:t>medicine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164" y="1620971"/>
            <a:ext cx="4677862" cy="4804564"/>
          </a:xfrm>
        </p:spPr>
      </p:pic>
    </p:spTree>
    <p:extLst>
      <p:ext uri="{BB962C8B-B14F-4D97-AF65-F5344CB8AC3E}">
        <p14:creationId xmlns:p14="http://schemas.microsoft.com/office/powerpoint/2010/main" val="22988634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361</Words>
  <Application>Microsoft Office PowerPoint</Application>
  <PresentationFormat>Vlastní</PresentationFormat>
  <Paragraphs>92</Paragraphs>
  <Slides>9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Chalkboard_16x9</vt:lpstr>
      <vt:lpstr>Čeština: 1. lekce Czech language: 1st lesson</vt:lpstr>
      <vt:lpstr>Ordinal numbers I. — IREGULAR</vt:lpstr>
      <vt:lpstr>Ordinal numbers II. — SEMIREGULAR</vt:lpstr>
      <vt:lpstr>Ordinal numbers III. — REGULAR</vt:lpstr>
      <vt:lpstr>Expressing date: theory</vt:lpstr>
      <vt:lpstr>Expressing date: whole months‘ table</vt:lpstr>
      <vt:lpstr>Expressing date: numbers 20+</vt:lpstr>
      <vt:lpstr>Personal pronouns in accusative</vt:lpstr>
      <vt:lpstr>Personal pronouns in accusative in medicine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2016-02-24T07:44:50Z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