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9"/>
  </p:notesMasterIdLst>
  <p:handoutMasterIdLst>
    <p:handoutMasterId r:id="rId10"/>
  </p:handoutMasterIdLst>
  <p:sldIdLst>
    <p:sldId id="257" r:id="rId3"/>
    <p:sldId id="277" r:id="rId4"/>
    <p:sldId id="281" r:id="rId5"/>
    <p:sldId id="280" r:id="rId6"/>
    <p:sldId id="278" r:id="rId7"/>
    <p:sldId id="279" r:id="rId8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2496">
          <p15:clr>
            <a:srgbClr val="A4A3A4"/>
          </p15:clr>
        </p15:guide>
        <p15:guide id="3" orient="horz" pos="2880">
          <p15:clr>
            <a:srgbClr val="A4A3A4"/>
          </p15:clr>
        </p15:guide>
        <p15:guide id="4" orient="horz" pos="1056">
          <p15:clr>
            <a:srgbClr val="A4A3A4"/>
          </p15:clr>
        </p15:guide>
        <p15:guide id="5" orient="horz" pos="3888">
          <p15:clr>
            <a:srgbClr val="A4A3A4"/>
          </p15:clr>
        </p15:guide>
        <p15:guide id="6" orient="horz" pos="240">
          <p15:clr>
            <a:srgbClr val="A4A3A4"/>
          </p15:clr>
        </p15:guide>
        <p15:guide id="7" pos="3839">
          <p15:clr>
            <a:srgbClr val="A4A3A4"/>
          </p15:clr>
        </p15:guide>
        <p15:guide id="8" pos="527">
          <p15:clr>
            <a:srgbClr val="A4A3A4"/>
          </p15:clr>
        </p15:guide>
        <p15:guide id="9" pos="815">
          <p15:clr>
            <a:srgbClr val="A4A3A4"/>
          </p15:clr>
        </p15:guide>
        <p15:guide id="10" pos="6863">
          <p15:clr>
            <a:srgbClr val="A4A3A4"/>
          </p15:clr>
        </p15:guide>
        <p15:guide id="11" pos="6143">
          <p15:clr>
            <a:srgbClr val="A4A3A4"/>
          </p15:clr>
        </p15:guide>
        <p15:guide id="12" pos="47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>
        <p:scale>
          <a:sx n="81" d="100"/>
          <a:sy n="81" d="100"/>
        </p:scale>
        <p:origin x="-78" y="-66"/>
      </p:cViewPr>
      <p:guideLst>
        <p:guide orient="horz" pos="2160"/>
        <p:guide orient="horz" pos="2496"/>
        <p:guide orient="horz" pos="2880"/>
        <p:guide orient="horz" pos="1056"/>
        <p:guide orient="horz" pos="3888"/>
        <p:guide orient="horz" pos="240"/>
        <p:guide pos="3839"/>
        <p:guide pos="527"/>
        <p:guide pos="815"/>
        <p:guide pos="6863"/>
        <p:guide pos="6143"/>
        <p:guide pos="470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141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cs-CZ" smtClean="0"/>
              <a:t>8.3.2016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cs-CZ" smtClean="0"/>
              <a:t>8.3.2016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noProof="0" smtClean="0"/>
              <a:t>Kliknutím lze upravit styl předlohy.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cs-CZ" noProof="0" smtClean="0"/>
              <a:t>8.3.2016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cs-CZ" noProof="0" smtClean="0"/>
              <a:t>8.3.2016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cs-CZ" noProof="0" smtClean="0"/>
              <a:t>8.3.2016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cs-CZ" noProof="0" smtClean="0"/>
              <a:t>8.3.2016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anchor="b"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cs-CZ" noProof="0" smtClean="0"/>
              <a:t>8.3.2016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cs-CZ" noProof="0" smtClean="0"/>
              <a:t>8.3.2016</a:t>
            </a:fld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cs-CZ" noProof="0" smtClean="0"/>
              <a:t>8.3.2016</a:t>
            </a:fld>
            <a:endParaRPr lang="cs-CZ" noProof="0" dirty="0"/>
          </a:p>
        </p:txBody>
      </p:sp>
      <p:sp>
        <p:nvSpPr>
          <p:cNvPr id="8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cs-CZ" noProof="0" smtClean="0"/>
              <a:t>8.3.2016</a:t>
            </a:fld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cs-CZ" noProof="0" smtClean="0"/>
              <a:t>8.3.2016</a:t>
            </a:fld>
            <a:endParaRPr lang="cs-CZ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cs-CZ" noProof="0" smtClean="0"/>
              <a:t>8.3.2016</a:t>
            </a:fld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noProof="0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noProof="0" dirty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dirty="0" smtClean="0"/>
              <a:t>Kliknutím lze upravit styly předlohy textu.</a:t>
            </a:r>
          </a:p>
          <a:p>
            <a:pPr lvl="1"/>
            <a:r>
              <a:rPr lang="cs-CZ" noProof="0" dirty="0" smtClean="0"/>
              <a:t>Druhá úroveň</a:t>
            </a:r>
          </a:p>
          <a:p>
            <a:pPr lvl="2"/>
            <a:r>
              <a:rPr lang="cs-CZ" noProof="0" dirty="0" smtClean="0"/>
              <a:t>Třetí úroveň</a:t>
            </a:r>
          </a:p>
          <a:p>
            <a:pPr lvl="3"/>
            <a:r>
              <a:rPr lang="cs-CZ" noProof="0" dirty="0" smtClean="0"/>
              <a:t>Čtvrtá úroveň</a:t>
            </a:r>
          </a:p>
          <a:p>
            <a:pPr lvl="4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3CD9712D-992A-4AB1-A5C2-575F75921AA2}" type="datetimeFigureOut">
              <a:rPr lang="cs-CZ" noProof="0" smtClean="0"/>
              <a:pPr/>
              <a:t>8.3.2016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1FEFA0A-2F20-4B60-98C6-5FFDA469AA1C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dirty="0" smtClean="0">
                <a:solidFill>
                  <a:srgbClr val="164B4F"/>
                </a:solidFill>
                <a:latin typeface="Euphemia"/>
              </a:rPr>
              <a:t>PAST TENSE IN CZECH</a:t>
            </a:r>
            <a:endParaRPr lang="cs-CZ" sz="6000" b="0" i="0" dirty="0">
              <a:solidFill>
                <a:srgbClr val="164B4F"/>
              </a:solidFill>
              <a:latin typeface="Euphemia"/>
              <a:ea typeface="+mj-ea"/>
              <a:cs typeface="+mj-cs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r>
              <a:rPr lang="cs-CZ" dirty="0" smtClean="0">
                <a:solidFill>
                  <a:srgbClr val="164B4F"/>
                </a:solidFill>
              </a:rPr>
              <a:t>CZECH FOR FOREIGNERS </a:t>
            </a:r>
            <a:r>
              <a:rPr lang="cs-CZ" dirty="0" err="1" smtClean="0">
                <a:solidFill>
                  <a:srgbClr val="164B4F"/>
                </a:solidFill>
              </a:rPr>
              <a:t>II_Ivana</a:t>
            </a:r>
            <a:r>
              <a:rPr lang="cs-CZ" dirty="0" smtClean="0">
                <a:solidFill>
                  <a:srgbClr val="164B4F"/>
                </a:solidFill>
              </a:rPr>
              <a:t> Rešková, 2016</a:t>
            </a:r>
            <a:endParaRPr lang="cs-CZ" sz="2400" b="0" i="0" dirty="0">
              <a:solidFill>
                <a:srgbClr val="164B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PAST TENSE</a:t>
            </a:r>
            <a:endParaRPr lang="cs-CZ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i="1" dirty="0"/>
              <a:t>Co jsi dělal/a včera? Co jste </a:t>
            </a:r>
            <a:r>
              <a:rPr lang="cs-CZ" b="1" i="1" dirty="0" smtClean="0"/>
              <a:t>dělal/a včera</a:t>
            </a:r>
            <a:r>
              <a:rPr lang="cs-CZ" b="1" i="1" dirty="0"/>
              <a:t>?</a:t>
            </a:r>
            <a:endParaRPr lang="cs-CZ" i="1" dirty="0"/>
          </a:p>
          <a:p>
            <a:r>
              <a:rPr lang="cs-CZ" b="1" dirty="0"/>
              <a:t>SG</a:t>
            </a:r>
            <a:endParaRPr lang="cs-CZ" dirty="0"/>
          </a:p>
          <a:p>
            <a:pPr marL="0" indent="0">
              <a:buNone/>
            </a:pPr>
            <a:r>
              <a:rPr lang="cs-CZ" b="1" dirty="0" smtClean="0"/>
              <a:t>1. studoval/a </a:t>
            </a:r>
            <a:r>
              <a:rPr lang="cs-CZ" b="1" dirty="0"/>
              <a:t>jsem   studova</a:t>
            </a:r>
            <a:r>
              <a:rPr lang="cs-CZ" b="1" strike="sngStrike" dirty="0"/>
              <a:t>t +</a:t>
            </a:r>
            <a:r>
              <a:rPr lang="cs-CZ" b="1" dirty="0"/>
              <a:t>l anatomii x nestudoval jsem</a:t>
            </a:r>
            <a:endParaRPr lang="cs-CZ" dirty="0"/>
          </a:p>
          <a:p>
            <a:pPr marL="0" indent="0">
              <a:buNone/>
            </a:pPr>
            <a:r>
              <a:rPr lang="cs-CZ" b="1" dirty="0" smtClean="0"/>
              <a:t>2. studoval/a </a:t>
            </a:r>
            <a:r>
              <a:rPr lang="cs-CZ" b="1" dirty="0"/>
              <a:t>jsi</a:t>
            </a:r>
            <a:endParaRPr lang="cs-CZ" dirty="0"/>
          </a:p>
          <a:p>
            <a:pPr marL="0" indent="0">
              <a:buNone/>
            </a:pPr>
            <a:r>
              <a:rPr lang="cs-CZ" b="1" dirty="0" smtClean="0"/>
              <a:t>3. studoval </a:t>
            </a:r>
            <a:r>
              <a:rPr lang="cs-CZ" b="1" dirty="0"/>
              <a:t>/</a:t>
            </a:r>
            <a:r>
              <a:rPr lang="cs-CZ" b="1" dirty="0" smtClean="0"/>
              <a:t>a  </a:t>
            </a:r>
            <a:endParaRPr lang="cs-CZ" dirty="0"/>
          </a:p>
          <a:p>
            <a:r>
              <a:rPr lang="cs-CZ" b="1" dirty="0"/>
              <a:t>PL</a:t>
            </a:r>
            <a:endParaRPr lang="cs-CZ" dirty="0"/>
          </a:p>
          <a:p>
            <a:pPr marL="0" indent="0">
              <a:buNone/>
            </a:pPr>
            <a:r>
              <a:rPr lang="cs-CZ" b="1" dirty="0" smtClean="0"/>
              <a:t>1. studovali/y </a:t>
            </a:r>
            <a:r>
              <a:rPr lang="cs-CZ" b="1" dirty="0"/>
              <a:t>jsme</a:t>
            </a:r>
            <a:endParaRPr lang="cs-CZ" dirty="0"/>
          </a:p>
          <a:p>
            <a:pPr marL="0" indent="0">
              <a:buNone/>
            </a:pPr>
            <a:r>
              <a:rPr lang="cs-CZ" b="1" dirty="0" smtClean="0"/>
              <a:t>2. studovali/y </a:t>
            </a:r>
            <a:r>
              <a:rPr lang="cs-CZ" b="1" dirty="0"/>
              <a:t>jste  1 </a:t>
            </a:r>
            <a:r>
              <a:rPr lang="cs-CZ" b="1" dirty="0" smtClean="0"/>
              <a:t>person(</a:t>
            </a:r>
            <a:r>
              <a:rPr lang="cs-CZ" b="1" dirty="0" err="1" smtClean="0"/>
              <a:t>formal</a:t>
            </a:r>
            <a:r>
              <a:rPr lang="cs-CZ" b="1" dirty="0" smtClean="0"/>
              <a:t>): studoval/a </a:t>
            </a:r>
            <a:r>
              <a:rPr lang="cs-CZ" b="1" dirty="0"/>
              <a:t>jste</a:t>
            </a:r>
            <a:endParaRPr lang="cs-CZ" dirty="0"/>
          </a:p>
          <a:p>
            <a:pPr marL="0" indent="0">
              <a:buNone/>
            </a:pPr>
            <a:r>
              <a:rPr lang="cs-CZ" b="1" dirty="0" smtClean="0"/>
              <a:t>3. studovali/y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137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THE VERB „</a:t>
            </a:r>
            <a:r>
              <a:rPr lang="cs-CZ" b="1" dirty="0" smtClean="0"/>
              <a:t>BÝT</a:t>
            </a:r>
            <a:r>
              <a:rPr lang="cs-CZ" dirty="0" smtClean="0"/>
              <a:t>“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1. </a:t>
            </a:r>
            <a:r>
              <a:rPr lang="cs-CZ" dirty="0"/>
              <a:t>BYL/</a:t>
            </a:r>
            <a:r>
              <a:rPr lang="cs-CZ" dirty="0">
                <a:solidFill>
                  <a:srgbClr val="FF0000"/>
                </a:solidFill>
              </a:rPr>
              <a:t>A</a:t>
            </a:r>
            <a:r>
              <a:rPr lang="cs-CZ" dirty="0"/>
              <a:t> JSEM</a:t>
            </a:r>
          </a:p>
          <a:p>
            <a:pPr marL="0" indent="0">
              <a:buNone/>
            </a:pPr>
            <a:r>
              <a:rPr lang="cs-CZ" dirty="0"/>
              <a:t>2. BYL/</a:t>
            </a:r>
            <a:r>
              <a:rPr lang="cs-CZ" dirty="0">
                <a:solidFill>
                  <a:srgbClr val="FF0000"/>
                </a:solidFill>
              </a:rPr>
              <a:t>A</a:t>
            </a:r>
            <a:r>
              <a:rPr lang="cs-CZ" dirty="0"/>
              <a:t> JSI</a:t>
            </a:r>
          </a:p>
          <a:p>
            <a:pPr marL="0" indent="0">
              <a:buNone/>
            </a:pPr>
            <a:r>
              <a:rPr lang="cs-CZ" dirty="0"/>
              <a:t>3. Martin </a:t>
            </a:r>
            <a:r>
              <a:rPr lang="cs-CZ" dirty="0" smtClean="0">
                <a:solidFill>
                  <a:srgbClr val="0070C0"/>
                </a:solidFill>
              </a:rPr>
              <a:t>BYL</a:t>
            </a:r>
          </a:p>
          <a:p>
            <a:pPr marL="0" indent="0">
              <a:buNone/>
            </a:pPr>
            <a:r>
              <a:rPr lang="cs-CZ" dirty="0" smtClean="0"/>
              <a:t>   Ivana </a:t>
            </a:r>
            <a:r>
              <a:rPr lang="cs-CZ" dirty="0" smtClean="0">
                <a:solidFill>
                  <a:srgbClr val="FF0000"/>
                </a:solidFill>
              </a:rPr>
              <a:t>BYLA</a:t>
            </a:r>
          </a:p>
          <a:p>
            <a:pPr marL="0" indent="0">
              <a:buNone/>
            </a:pPr>
            <a:r>
              <a:rPr lang="cs-CZ" dirty="0" smtClean="0"/>
              <a:t>´   Brno 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BYLO</a:t>
            </a:r>
          </a:p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1. BYLI/</a:t>
            </a:r>
            <a:r>
              <a:rPr lang="cs-CZ" b="1" dirty="0" smtClean="0">
                <a:solidFill>
                  <a:srgbClr val="FF0000"/>
                </a:solidFill>
              </a:rPr>
              <a:t>Y</a:t>
            </a:r>
            <a:r>
              <a:rPr lang="cs-CZ" b="1" dirty="0" smtClean="0"/>
              <a:t> </a:t>
            </a:r>
            <a:r>
              <a:rPr lang="cs-CZ" b="1" dirty="0"/>
              <a:t>JSME</a:t>
            </a:r>
            <a:endParaRPr lang="cs-CZ" dirty="0"/>
          </a:p>
          <a:p>
            <a:pPr marL="0" indent="0">
              <a:buNone/>
            </a:pPr>
            <a:r>
              <a:rPr lang="cs-CZ" b="1" dirty="0" smtClean="0"/>
              <a:t>2. BYLI/</a:t>
            </a:r>
            <a:r>
              <a:rPr lang="cs-CZ" b="1" dirty="0" smtClean="0">
                <a:solidFill>
                  <a:srgbClr val="FF0000"/>
                </a:solidFill>
              </a:rPr>
              <a:t>Y</a:t>
            </a:r>
            <a:r>
              <a:rPr lang="cs-CZ" b="1" dirty="0" smtClean="0"/>
              <a:t> JSTE  </a:t>
            </a:r>
          </a:p>
          <a:p>
            <a:pPr marL="0" indent="0">
              <a:buNone/>
            </a:pPr>
            <a:r>
              <a:rPr lang="cs-CZ" b="1" dirty="0" smtClean="0"/>
              <a:t>   </a:t>
            </a:r>
            <a:r>
              <a:rPr lang="cs-CZ" b="1" dirty="0" err="1" smtClean="0"/>
              <a:t>sg</a:t>
            </a:r>
            <a:r>
              <a:rPr lang="cs-CZ" b="1" dirty="0" smtClean="0"/>
              <a:t>. </a:t>
            </a:r>
            <a:r>
              <a:rPr lang="cs-CZ" b="1" dirty="0"/>
              <a:t>BYL/</a:t>
            </a:r>
            <a:r>
              <a:rPr lang="cs-CZ" b="1" dirty="0">
                <a:solidFill>
                  <a:srgbClr val="FF0000"/>
                </a:solidFill>
              </a:rPr>
              <a:t>A</a:t>
            </a:r>
            <a:r>
              <a:rPr lang="cs-CZ" b="1" dirty="0"/>
              <a:t> JSTE</a:t>
            </a:r>
            <a:endParaRPr lang="cs-CZ" dirty="0"/>
          </a:p>
          <a:p>
            <a:pPr marL="0" indent="0">
              <a:buNone/>
            </a:pPr>
            <a:r>
              <a:rPr lang="cs-CZ" b="1" dirty="0" smtClean="0"/>
              <a:t>3. BYLI/</a:t>
            </a:r>
            <a:r>
              <a:rPr lang="cs-CZ" b="1" dirty="0" smtClean="0">
                <a:solidFill>
                  <a:srgbClr val="FF0000"/>
                </a:solidFill>
              </a:rPr>
              <a:t>Y</a:t>
            </a:r>
          </a:p>
          <a:p>
            <a:pPr marL="0" indent="0">
              <a:buNone/>
            </a:pPr>
            <a:r>
              <a:rPr lang="cs-CZ" b="1" dirty="0" smtClean="0"/>
              <a:t>Erik a </a:t>
            </a:r>
            <a:r>
              <a:rPr lang="cs-CZ" b="1" dirty="0" err="1" smtClean="0"/>
              <a:t>Olve</a:t>
            </a:r>
            <a:r>
              <a:rPr lang="cs-CZ" b="1" dirty="0" smtClean="0"/>
              <a:t> </a:t>
            </a:r>
            <a:r>
              <a:rPr lang="cs-CZ" b="1" dirty="0" smtClean="0">
                <a:solidFill>
                  <a:srgbClr val="0070C0"/>
                </a:solidFill>
              </a:rPr>
              <a:t>byli </a:t>
            </a:r>
            <a:r>
              <a:rPr lang="cs-CZ" b="1" dirty="0" smtClean="0"/>
              <a:t>v Norsku.</a:t>
            </a:r>
          </a:p>
          <a:p>
            <a:pPr marL="0" indent="0">
              <a:buNone/>
            </a:pPr>
            <a:r>
              <a:rPr lang="cs-CZ" b="1" dirty="0" smtClean="0"/>
              <a:t>Andrea a Brigit </a:t>
            </a:r>
            <a:r>
              <a:rPr lang="cs-CZ" b="1" dirty="0" smtClean="0">
                <a:solidFill>
                  <a:srgbClr val="FF0000"/>
                </a:solidFill>
              </a:rPr>
              <a:t>byly</a:t>
            </a:r>
            <a:r>
              <a:rPr lang="cs-CZ" b="1" dirty="0" smtClean="0"/>
              <a:t> v Německu.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330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THE VERB „BÝT“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1. </a:t>
            </a:r>
            <a:r>
              <a:rPr lang="cs-CZ" dirty="0" smtClean="0"/>
              <a:t>BYL/A </a:t>
            </a:r>
            <a:r>
              <a:rPr lang="cs-CZ" dirty="0"/>
              <a:t>JSEM</a:t>
            </a:r>
          </a:p>
          <a:p>
            <a:pPr marL="0" indent="0">
              <a:buNone/>
            </a:pPr>
            <a:r>
              <a:rPr lang="cs-CZ" dirty="0" smtClean="0"/>
              <a:t>2. BYL/A </a:t>
            </a:r>
            <a:r>
              <a:rPr lang="cs-CZ" dirty="0"/>
              <a:t>JSI</a:t>
            </a:r>
          </a:p>
          <a:p>
            <a:pPr marL="0" indent="0">
              <a:buNone/>
            </a:pPr>
            <a:r>
              <a:rPr lang="cs-CZ" dirty="0" smtClean="0"/>
              <a:t>3. Martin </a:t>
            </a:r>
            <a:r>
              <a:rPr lang="cs-CZ" dirty="0"/>
              <a:t>BYL, Ivana BYLA, Brno BYLO</a:t>
            </a:r>
          </a:p>
          <a:p>
            <a:pPr marL="0" indent="0">
              <a:buNone/>
            </a:pPr>
            <a:r>
              <a:rPr lang="cs-CZ" b="1" dirty="0" smtClean="0"/>
              <a:t>1. BYLI/Y </a:t>
            </a:r>
            <a:r>
              <a:rPr lang="cs-CZ" b="1" dirty="0"/>
              <a:t>JSME</a:t>
            </a:r>
            <a:endParaRPr lang="cs-CZ" dirty="0"/>
          </a:p>
          <a:p>
            <a:r>
              <a:rPr lang="cs-CZ" b="1" dirty="0"/>
              <a:t>BYL/I JSTE  SG  BYL/A JSTE</a:t>
            </a:r>
            <a:endParaRPr lang="cs-CZ" dirty="0"/>
          </a:p>
          <a:p>
            <a:r>
              <a:rPr lang="cs-CZ" b="1" dirty="0"/>
              <a:t>BYLI/Y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201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IRREGULAR VERBS</a:t>
            </a:r>
            <a:endParaRPr lang="cs-CZ" b="1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Jíst-jím-JEDL</a:t>
            </a:r>
            <a:endParaRPr lang="cs-CZ" dirty="0"/>
          </a:p>
          <a:p>
            <a:r>
              <a:rPr lang="cs-CZ" b="1" dirty="0"/>
              <a:t>Pít-piju-PIL</a:t>
            </a:r>
            <a:endParaRPr lang="cs-CZ" dirty="0"/>
          </a:p>
          <a:p>
            <a:r>
              <a:rPr lang="cs-CZ" b="1" dirty="0"/>
              <a:t>PSÁT-píšu-PSAL</a:t>
            </a:r>
            <a:endParaRPr lang="cs-CZ" dirty="0"/>
          </a:p>
          <a:p>
            <a:r>
              <a:rPr lang="cs-CZ" b="1" dirty="0"/>
              <a:t>ČÍST-čtu-ČETL</a:t>
            </a:r>
            <a:endParaRPr lang="cs-CZ" dirty="0"/>
          </a:p>
          <a:p>
            <a:r>
              <a:rPr lang="cs-CZ" b="1" dirty="0"/>
              <a:t>MÍT-mám-MĚL: Neměl jsem včera čas.</a:t>
            </a:r>
            <a:endParaRPr lang="cs-CZ" dirty="0"/>
          </a:p>
          <a:p>
            <a:r>
              <a:rPr lang="cs-CZ" b="1" dirty="0"/>
              <a:t>JÍT-jdu-ŠEL/ŠLA/ŠLI</a:t>
            </a:r>
            <a:endParaRPr lang="cs-CZ" dirty="0"/>
          </a:p>
          <a:p>
            <a:r>
              <a:rPr lang="cs-CZ" b="1" dirty="0"/>
              <a:t>MOCT-můžu-MOHL</a:t>
            </a:r>
            <a:endParaRPr lang="cs-CZ" dirty="0"/>
          </a:p>
          <a:p>
            <a:r>
              <a:rPr lang="cs-CZ" b="1" dirty="0"/>
              <a:t>CHTÍT-chci-CHTĚL</a:t>
            </a:r>
            <a:endParaRPr lang="cs-CZ" dirty="0"/>
          </a:p>
          <a:p>
            <a:r>
              <a:rPr lang="cs-CZ" b="1" dirty="0"/>
              <a:t>BÝT-jsem-BYL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097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WORD ORDER</a:t>
            </a:r>
            <a:endParaRPr lang="cs-CZ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Díval </a:t>
            </a:r>
            <a:r>
              <a:rPr lang="cs-CZ" b="1" dirty="0">
                <a:solidFill>
                  <a:srgbClr val="FF0000"/>
                </a:solidFill>
              </a:rPr>
              <a:t>jsem</a:t>
            </a:r>
            <a:r>
              <a:rPr lang="cs-CZ" b="1" dirty="0"/>
              <a:t> se na film.</a:t>
            </a:r>
            <a:endParaRPr lang="cs-CZ" dirty="0"/>
          </a:p>
          <a:p>
            <a:r>
              <a:rPr lang="cs-CZ" b="1" dirty="0"/>
              <a:t>Včera </a:t>
            </a:r>
            <a:r>
              <a:rPr lang="cs-CZ" dirty="0">
                <a:solidFill>
                  <a:srgbClr val="FF0000"/>
                </a:solidFill>
              </a:rPr>
              <a:t>jsem </a:t>
            </a:r>
            <a:r>
              <a:rPr lang="cs-CZ" b="1" dirty="0"/>
              <a:t>se díval na film.</a:t>
            </a:r>
            <a:endParaRPr lang="cs-CZ" dirty="0"/>
          </a:p>
          <a:p>
            <a:r>
              <a:rPr lang="cs-CZ" b="1" dirty="0"/>
              <a:t>Ráno </a:t>
            </a:r>
            <a:r>
              <a:rPr lang="cs-CZ" b="1" dirty="0">
                <a:solidFill>
                  <a:srgbClr val="FF0000"/>
                </a:solidFill>
              </a:rPr>
              <a:t>jsem </a:t>
            </a:r>
            <a:r>
              <a:rPr lang="cs-CZ" b="1" dirty="0"/>
              <a:t>snídal. </a:t>
            </a:r>
            <a:endParaRPr lang="cs-CZ" b="1" dirty="0" smtClean="0"/>
          </a:p>
          <a:p>
            <a:r>
              <a:rPr lang="cs-CZ" b="1" dirty="0" smtClean="0"/>
              <a:t>Co </a:t>
            </a:r>
            <a:r>
              <a:rPr lang="cs-CZ" b="1" dirty="0" smtClean="0">
                <a:solidFill>
                  <a:srgbClr val="FF0000"/>
                </a:solidFill>
              </a:rPr>
              <a:t>jsi </a:t>
            </a:r>
            <a:r>
              <a:rPr lang="cs-CZ" b="1" dirty="0" smtClean="0"/>
              <a:t>pil? Pil </a:t>
            </a:r>
            <a:r>
              <a:rPr lang="cs-CZ" b="1" dirty="0">
                <a:solidFill>
                  <a:srgbClr val="FF0000"/>
                </a:solidFill>
              </a:rPr>
              <a:t>jsem </a:t>
            </a:r>
            <a:r>
              <a:rPr lang="cs-CZ" b="1" dirty="0"/>
              <a:t>čaj.</a:t>
            </a:r>
            <a:endParaRPr lang="cs-CZ" dirty="0"/>
          </a:p>
          <a:p>
            <a:r>
              <a:rPr lang="cs-CZ" b="1" dirty="0"/>
              <a:t>Kde j</a:t>
            </a:r>
            <a:r>
              <a:rPr lang="cs-CZ" b="1" dirty="0">
                <a:solidFill>
                  <a:srgbClr val="FF0000"/>
                </a:solidFill>
              </a:rPr>
              <a:t>ste </a:t>
            </a:r>
            <a:r>
              <a:rPr lang="cs-CZ" b="1" dirty="0"/>
              <a:t>byl včera? Včera </a:t>
            </a:r>
            <a:r>
              <a:rPr lang="cs-CZ" b="1" dirty="0">
                <a:solidFill>
                  <a:srgbClr val="FF0000"/>
                </a:solidFill>
              </a:rPr>
              <a:t>jsem</a:t>
            </a:r>
            <a:r>
              <a:rPr lang="cs-CZ" b="1" dirty="0"/>
              <a:t> byl doma.</a:t>
            </a:r>
            <a:br>
              <a:rPr lang="cs-CZ" b="1" dirty="0"/>
            </a:br>
            <a:r>
              <a:rPr lang="cs-CZ" b="1" dirty="0"/>
              <a:t>Kam </a:t>
            </a:r>
            <a:r>
              <a:rPr lang="cs-CZ" b="1" dirty="0">
                <a:solidFill>
                  <a:srgbClr val="FF0000"/>
                </a:solidFill>
              </a:rPr>
              <a:t>jsi </a:t>
            </a:r>
            <a:r>
              <a:rPr lang="cs-CZ" b="1" dirty="0"/>
              <a:t>šla včera? Šla </a:t>
            </a:r>
            <a:r>
              <a:rPr lang="cs-CZ" b="1" dirty="0">
                <a:solidFill>
                  <a:srgbClr val="FF0000"/>
                </a:solidFill>
              </a:rPr>
              <a:t>jsem</a:t>
            </a:r>
            <a:r>
              <a:rPr lang="cs-CZ" b="1" dirty="0"/>
              <a:t> do </a:t>
            </a:r>
            <a:r>
              <a:rPr lang="cs-CZ" b="1" dirty="0" smtClean="0"/>
              <a:t>Tesca.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264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renity_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Serenity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Serenity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Serenity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1386025-D567-4608-B896-B3B1A6D81AB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 navozující pocit klidu (širokoúhlá)</Template>
  <TotalTime>0</TotalTime>
  <Words>201</Words>
  <Application>Microsoft Office PowerPoint</Application>
  <PresentationFormat>Vlastní</PresentationFormat>
  <Paragraphs>47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Serenity_16x9</vt:lpstr>
      <vt:lpstr>PAST TENSE IN CZECH</vt:lpstr>
      <vt:lpstr>PAST TENSE</vt:lpstr>
      <vt:lpstr>THE VERB „BÝT“</vt:lpstr>
      <vt:lpstr>THE VERB „BÝT“</vt:lpstr>
      <vt:lpstr>IRREGULAR VERBS</vt:lpstr>
      <vt:lpstr>WORD ORDER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2016-02-23T23:55:10Z</dcterms:created>
  <dcterms:modified xsi:type="dcterms:W3CDTF">2016-03-08T15:35:28Z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TC028011099991</vt:lpwstr>
  </property>
</Properties>
</file>