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0" r:id="rId3"/>
    <p:sldId id="266" r:id="rId4"/>
    <p:sldId id="261" r:id="rId5"/>
    <p:sldId id="262" r:id="rId6"/>
    <p:sldId id="263" r:id="rId7"/>
    <p:sldId id="264" r:id="rId8"/>
    <p:sldId id="265" r:id="rId9"/>
    <p:sldId id="268" r:id="rId10"/>
    <p:sldId id="267" r:id="rId11"/>
    <p:sldId id="258" r:id="rId12"/>
    <p:sldId id="259" r:id="rId13"/>
  </p:sldIdLst>
  <p:sldSz cx="9144000" cy="6858000" type="screen4x3"/>
  <p:notesSz cx="9928225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882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E39A33-4F98-4FF3-83AE-52998E8E9FE3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48772B-BA21-436B-8E09-C9B3068E6B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870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45AA0E-5D82-4C10-BEB3-CC3945BB57B8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57721-3FF0-4A0C-8217-F9775B9F43A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416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9E3F56-18FB-834D-83D9-E9ADF949C7F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49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36C89-7BA2-41F9-9DD6-563D3F3D8964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413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os </a:t>
            </a:r>
            <a:r>
              <a:rPr lang="cs-CZ" dirty="0" err="1" smtClean="0"/>
              <a:t>cuboideum</a:t>
            </a:r>
            <a:r>
              <a:rPr lang="cs-CZ" baseline="0" dirty="0" smtClean="0"/>
              <a:t> - </a:t>
            </a:r>
            <a:r>
              <a:rPr lang="cs-CZ" dirty="0" smtClean="0"/>
              <a:t>kost krychlová. Jedna z kostí zánártí. Proximálně je spojena s kostí patní.</a:t>
            </a:r>
          </a:p>
          <a:p>
            <a:r>
              <a:rPr lang="cs-CZ" dirty="0" smtClean="0"/>
              <a:t>os </a:t>
            </a:r>
            <a:r>
              <a:rPr lang="cs-CZ" dirty="0" err="1" smtClean="0"/>
              <a:t>naviculare</a:t>
            </a:r>
            <a:r>
              <a:rPr lang="cs-CZ" dirty="0" smtClean="0"/>
              <a:t> – lat. 1. kost člunkovitá loďkovitá. Jedna z kůstek zánártí. Proximálně má kloubní spojení s kostí hlezenní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36C89-7BA2-41F9-9DD6-563D3F3D896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413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12A02-C9CA-4EC2-ABB7-9A8B1232E1B2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931FA9-6D6C-4487-856B-0EA971CA432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12A02-C9CA-4EC2-ABB7-9A8B1232E1B2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1FA9-6D6C-4487-856B-0EA971CA432C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4931FA9-6D6C-4487-856B-0EA971CA432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12A02-C9CA-4EC2-ABB7-9A8B1232E1B2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12A02-C9CA-4EC2-ABB7-9A8B1232E1B2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4931FA9-6D6C-4487-856B-0EA971CA432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12A02-C9CA-4EC2-ABB7-9A8B1232E1B2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931FA9-6D6C-4487-856B-0EA971CA432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9B12A02-C9CA-4EC2-ABB7-9A8B1232E1B2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31FA9-6D6C-4487-856B-0EA971CA432C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12A02-C9CA-4EC2-ABB7-9A8B1232E1B2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4931FA9-6D6C-4487-856B-0EA971CA432C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12A02-C9CA-4EC2-ABB7-9A8B1232E1B2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4931FA9-6D6C-4487-856B-0EA971CA43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12A02-C9CA-4EC2-ABB7-9A8B1232E1B2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4931FA9-6D6C-4487-856B-0EA971CA43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931FA9-6D6C-4487-856B-0EA971CA432C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12A02-C9CA-4EC2-ABB7-9A8B1232E1B2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4931FA9-6D6C-4487-856B-0EA971CA432C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9B12A02-C9CA-4EC2-ABB7-9A8B1232E1B2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9B12A02-C9CA-4EC2-ABB7-9A8B1232E1B2}" type="datetimeFigureOut">
              <a:rPr lang="cs-CZ" smtClean="0"/>
              <a:t>22.2.2016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4931FA9-6D6C-4487-856B-0EA971CA432C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381000"/>
            <a:ext cx="8712968" cy="1752600"/>
          </a:xfrm>
        </p:spPr>
        <p:txBody>
          <a:bodyPr/>
          <a:lstStyle/>
          <a:p>
            <a:r>
              <a:rPr lang="cs-CZ" sz="4400" b="1" dirty="0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en-US" sz="4400" b="1" dirty="0" err="1" smtClean="0">
                <a:solidFill>
                  <a:schemeClr val="accent3">
                    <a:lumMod val="75000"/>
                  </a:schemeClr>
                </a:solidFill>
              </a:rPr>
              <a:t>djectives</a:t>
            </a: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 of 3</a:t>
            </a:r>
            <a:r>
              <a:rPr lang="en-US" sz="4400" b="1" baseline="30000" dirty="0" smtClean="0">
                <a:solidFill>
                  <a:schemeClr val="accent3">
                    <a:lumMod val="75000"/>
                  </a:schemeClr>
                </a:solidFill>
              </a:rPr>
              <a:t>rd</a:t>
            </a:r>
            <a:r>
              <a:rPr lang="en-US" sz="4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cs-CZ" sz="4400" b="1" dirty="0" smtClean="0">
                <a:solidFill>
                  <a:schemeClr val="accent3">
                    <a:lumMod val="75000"/>
                  </a:schemeClr>
                </a:solidFill>
              </a:rPr>
              <a:t>D</a:t>
            </a:r>
            <a:r>
              <a:rPr lang="en-US" sz="4400" b="1" dirty="0" err="1" smtClean="0">
                <a:solidFill>
                  <a:schemeClr val="accent3">
                    <a:lumMod val="75000"/>
                  </a:schemeClr>
                </a:solidFill>
              </a:rPr>
              <a:t>eclension</a:t>
            </a:r>
            <a:endParaRPr lang="cs-CZ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330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24136"/>
          </a:xfrm>
        </p:spPr>
        <p:txBody>
          <a:bodyPr>
            <a:normAutofit/>
          </a:bodyPr>
          <a:lstStyle/>
          <a:p>
            <a:r>
              <a:rPr lang="cs-CZ" altLang="cs-CZ" dirty="0" err="1" smtClean="0"/>
              <a:t>Form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required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cases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from</a:t>
            </a:r>
            <a:r>
              <a:rPr lang="cs-CZ" altLang="cs-CZ" dirty="0" smtClean="0"/>
              <a:t> these </a:t>
            </a:r>
            <a:r>
              <a:rPr lang="cs-CZ" altLang="cs-CZ" dirty="0" err="1" smtClean="0"/>
              <a:t>expressions</a:t>
            </a:r>
            <a:r>
              <a:rPr lang="cs-CZ" alt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altLang="cs-CZ" i="1" dirty="0" err="1" smtClean="0"/>
              <a:t>dolor</a:t>
            </a:r>
            <a:r>
              <a:rPr lang="cs-CZ" altLang="cs-CZ" i="1" dirty="0" smtClean="0"/>
              <a:t> acer			</a:t>
            </a:r>
            <a:r>
              <a:rPr lang="cs-CZ" altLang="cs-CZ" i="1" dirty="0" err="1" smtClean="0"/>
              <a:t>acc</a:t>
            </a:r>
            <a:r>
              <a:rPr lang="cs-CZ" altLang="cs-CZ" i="1" dirty="0" smtClean="0"/>
              <a:t>. </a:t>
            </a:r>
            <a:r>
              <a:rPr lang="cs-CZ" altLang="cs-CZ" i="1" dirty="0" err="1" smtClean="0"/>
              <a:t>sg</a:t>
            </a:r>
            <a:r>
              <a:rPr lang="cs-CZ" altLang="cs-CZ" i="1" dirty="0" smtClean="0"/>
              <a:t>. and </a:t>
            </a:r>
            <a:r>
              <a:rPr lang="cs-CZ" altLang="cs-CZ" i="1" dirty="0" err="1" smtClean="0"/>
              <a:t>nom</a:t>
            </a:r>
            <a:r>
              <a:rPr lang="cs-CZ" altLang="cs-CZ" i="1" dirty="0" smtClean="0"/>
              <a:t>. </a:t>
            </a:r>
            <a:r>
              <a:rPr lang="cs-CZ" altLang="cs-CZ" i="1" dirty="0" err="1" smtClean="0"/>
              <a:t>pl</a:t>
            </a:r>
            <a:r>
              <a:rPr lang="cs-CZ" altLang="cs-CZ" i="1" dirty="0" smtClean="0"/>
              <a:t>.	</a:t>
            </a:r>
            <a:endParaRPr lang="cs-CZ" altLang="cs-CZ" i="1" dirty="0"/>
          </a:p>
          <a:p>
            <a:pPr>
              <a:lnSpc>
                <a:spcPct val="150000"/>
              </a:lnSpc>
            </a:pPr>
            <a:r>
              <a:rPr lang="cs-CZ" altLang="cs-CZ" i="1" dirty="0" err="1"/>
              <a:t>nervus</a:t>
            </a:r>
            <a:r>
              <a:rPr lang="cs-CZ" altLang="cs-CZ" i="1" dirty="0"/>
              <a:t> </a:t>
            </a:r>
            <a:r>
              <a:rPr lang="cs-CZ" altLang="cs-CZ" i="1" dirty="0" err="1" smtClean="0"/>
              <a:t>cranialis</a:t>
            </a:r>
            <a:r>
              <a:rPr lang="cs-CZ" altLang="cs-CZ" i="1" dirty="0" smtClean="0"/>
              <a:t>		</a:t>
            </a:r>
            <a:r>
              <a:rPr lang="cs-CZ" altLang="cs-CZ" i="1" dirty="0" err="1" smtClean="0"/>
              <a:t>abl</a:t>
            </a:r>
            <a:r>
              <a:rPr lang="cs-CZ" altLang="cs-CZ" i="1" dirty="0" smtClean="0"/>
              <a:t>. </a:t>
            </a:r>
            <a:r>
              <a:rPr lang="cs-CZ" altLang="cs-CZ" i="1" dirty="0" err="1" smtClean="0"/>
              <a:t>sg</a:t>
            </a:r>
            <a:r>
              <a:rPr lang="cs-CZ" altLang="cs-CZ" i="1" dirty="0" smtClean="0"/>
              <a:t>. and gen. </a:t>
            </a:r>
            <a:r>
              <a:rPr lang="cs-CZ" altLang="cs-CZ" i="1" dirty="0" err="1" smtClean="0"/>
              <a:t>pl</a:t>
            </a:r>
            <a:r>
              <a:rPr lang="cs-CZ" altLang="cs-CZ" i="1" dirty="0" smtClean="0"/>
              <a:t>.</a:t>
            </a:r>
            <a:endParaRPr lang="cs-CZ" altLang="cs-CZ" i="1" dirty="0"/>
          </a:p>
          <a:p>
            <a:pPr>
              <a:lnSpc>
                <a:spcPct val="150000"/>
              </a:lnSpc>
            </a:pPr>
            <a:r>
              <a:rPr lang="cs-CZ" altLang="cs-CZ" i="1" dirty="0" err="1"/>
              <a:t>vertebra</a:t>
            </a:r>
            <a:r>
              <a:rPr lang="cs-CZ" altLang="cs-CZ" i="1" dirty="0"/>
              <a:t> </a:t>
            </a:r>
            <a:r>
              <a:rPr lang="cs-CZ" altLang="cs-CZ" i="1" dirty="0" err="1" smtClean="0"/>
              <a:t>cervicalis</a:t>
            </a:r>
            <a:r>
              <a:rPr lang="cs-CZ" altLang="cs-CZ" i="1" dirty="0" smtClean="0"/>
              <a:t>		</a:t>
            </a:r>
            <a:r>
              <a:rPr lang="cs-CZ" altLang="cs-CZ" i="1" dirty="0" err="1" smtClean="0"/>
              <a:t>nom</a:t>
            </a:r>
            <a:r>
              <a:rPr lang="cs-CZ" altLang="cs-CZ" i="1" dirty="0" smtClean="0"/>
              <a:t>. </a:t>
            </a:r>
            <a:r>
              <a:rPr lang="cs-CZ" altLang="cs-CZ" i="1" dirty="0" err="1" smtClean="0"/>
              <a:t>pl</a:t>
            </a:r>
            <a:r>
              <a:rPr lang="cs-CZ" altLang="cs-CZ" i="1" dirty="0" smtClean="0"/>
              <a:t>. and gen. </a:t>
            </a:r>
            <a:r>
              <a:rPr lang="cs-CZ" altLang="cs-CZ" i="1" dirty="0" err="1" smtClean="0"/>
              <a:t>pl</a:t>
            </a:r>
            <a:r>
              <a:rPr lang="cs-CZ" altLang="cs-CZ" i="1" dirty="0" smtClean="0"/>
              <a:t>.</a:t>
            </a:r>
            <a:endParaRPr lang="cs-CZ" altLang="cs-CZ" i="1" dirty="0"/>
          </a:p>
          <a:p>
            <a:pPr>
              <a:lnSpc>
                <a:spcPct val="150000"/>
              </a:lnSpc>
            </a:pPr>
            <a:r>
              <a:rPr lang="cs-CZ" altLang="cs-CZ" i="1" dirty="0" err="1"/>
              <a:t>caput</a:t>
            </a:r>
            <a:r>
              <a:rPr lang="cs-CZ" altLang="cs-CZ" i="1" dirty="0"/>
              <a:t> </a:t>
            </a:r>
            <a:r>
              <a:rPr lang="cs-CZ" altLang="cs-CZ" i="1" dirty="0" smtClean="0"/>
              <a:t>breve			 gen. </a:t>
            </a:r>
            <a:r>
              <a:rPr lang="cs-CZ" altLang="cs-CZ" i="1" dirty="0" err="1" smtClean="0"/>
              <a:t>sg</a:t>
            </a:r>
            <a:r>
              <a:rPr lang="cs-CZ" altLang="cs-CZ" i="1" dirty="0" smtClean="0"/>
              <a:t>. and </a:t>
            </a:r>
            <a:r>
              <a:rPr lang="cs-CZ" altLang="cs-CZ" i="1" dirty="0" err="1" smtClean="0"/>
              <a:t>abl</a:t>
            </a:r>
            <a:r>
              <a:rPr lang="cs-CZ" altLang="cs-CZ" i="1" dirty="0" smtClean="0"/>
              <a:t>. </a:t>
            </a:r>
            <a:r>
              <a:rPr lang="cs-CZ" altLang="cs-CZ" i="1" dirty="0" err="1" smtClean="0"/>
              <a:t>sg</a:t>
            </a:r>
            <a:r>
              <a:rPr lang="cs-CZ" altLang="cs-CZ" i="1" dirty="0" smtClean="0"/>
              <a:t>.</a:t>
            </a:r>
            <a:endParaRPr lang="cs-CZ" altLang="cs-CZ" i="1" dirty="0"/>
          </a:p>
          <a:p>
            <a:pPr>
              <a:lnSpc>
                <a:spcPct val="150000"/>
              </a:lnSpc>
            </a:pPr>
            <a:r>
              <a:rPr lang="cs-CZ" altLang="cs-CZ" i="1" dirty="0" err="1" smtClean="0"/>
              <a:t>musculus</a:t>
            </a:r>
            <a:r>
              <a:rPr lang="cs-CZ" altLang="cs-CZ" i="1" dirty="0" smtClean="0"/>
              <a:t> </a:t>
            </a:r>
            <a:r>
              <a:rPr lang="cs-CZ" altLang="cs-CZ" i="1" dirty="0"/>
              <a:t>biceps </a:t>
            </a:r>
            <a:r>
              <a:rPr lang="cs-CZ" altLang="cs-CZ" i="1" dirty="0" smtClean="0"/>
              <a:t>		gen. </a:t>
            </a:r>
            <a:r>
              <a:rPr lang="cs-CZ" altLang="cs-CZ" i="1" dirty="0" err="1" smtClean="0"/>
              <a:t>sg</a:t>
            </a:r>
            <a:r>
              <a:rPr lang="cs-CZ" altLang="cs-CZ" i="1" dirty="0" smtClean="0"/>
              <a:t>. and </a:t>
            </a:r>
            <a:r>
              <a:rPr lang="cs-CZ" altLang="cs-CZ" i="1" dirty="0" err="1" smtClean="0"/>
              <a:t>acc</a:t>
            </a:r>
            <a:r>
              <a:rPr lang="cs-CZ" altLang="cs-CZ" i="1" dirty="0" smtClean="0"/>
              <a:t>. </a:t>
            </a:r>
            <a:r>
              <a:rPr lang="cs-CZ" altLang="cs-CZ" i="1" dirty="0" err="1" smtClean="0"/>
              <a:t>pl</a:t>
            </a:r>
            <a:r>
              <a:rPr lang="cs-CZ" altLang="cs-CZ" i="1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cs-CZ" i="1" dirty="0" err="1" smtClean="0"/>
              <a:t>margo</a:t>
            </a:r>
            <a:r>
              <a:rPr lang="cs-CZ" i="1" dirty="0" smtClean="0"/>
              <a:t> </a:t>
            </a:r>
            <a:r>
              <a:rPr lang="cs-CZ" i="1" dirty="0" err="1" smtClean="0"/>
              <a:t>occipitalis</a:t>
            </a:r>
            <a:r>
              <a:rPr lang="cs-CZ" i="1" dirty="0" smtClean="0"/>
              <a:t>		</a:t>
            </a:r>
            <a:r>
              <a:rPr lang="cs-CZ" i="1" dirty="0" err="1" smtClean="0"/>
              <a:t>acc</a:t>
            </a:r>
            <a:r>
              <a:rPr lang="cs-CZ" i="1" dirty="0" smtClean="0"/>
              <a:t>. </a:t>
            </a:r>
            <a:r>
              <a:rPr lang="cs-CZ" i="1" dirty="0" err="1" smtClean="0"/>
              <a:t>sg</a:t>
            </a:r>
            <a:r>
              <a:rPr lang="cs-CZ" i="1" dirty="0" smtClean="0"/>
              <a:t>. and </a:t>
            </a:r>
            <a:r>
              <a:rPr lang="cs-CZ" i="1" dirty="0" err="1" smtClean="0"/>
              <a:t>abl</a:t>
            </a:r>
            <a:r>
              <a:rPr lang="cs-CZ" i="1" dirty="0" smtClean="0"/>
              <a:t>. </a:t>
            </a:r>
            <a:r>
              <a:rPr lang="cs-CZ" i="1" dirty="0" err="1" smtClean="0"/>
              <a:t>sg</a:t>
            </a:r>
            <a:r>
              <a:rPr lang="cs-CZ" i="1" dirty="0" smtClean="0"/>
              <a:t>.</a:t>
            </a:r>
            <a:endParaRPr lang="cs-CZ" dirty="0"/>
          </a:p>
        </p:txBody>
      </p:sp>
      <p:sp>
        <p:nvSpPr>
          <p:cNvPr id="4" name="Šipka doprava 3"/>
          <p:cNvSpPr/>
          <p:nvPr/>
        </p:nvSpPr>
        <p:spPr>
          <a:xfrm>
            <a:off x="3725657" y="1878603"/>
            <a:ext cx="100811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prava 4"/>
          <p:cNvSpPr/>
          <p:nvPr/>
        </p:nvSpPr>
        <p:spPr>
          <a:xfrm>
            <a:off x="3782867" y="2564904"/>
            <a:ext cx="100811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3778921" y="3284984"/>
            <a:ext cx="100811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3781881" y="3943169"/>
            <a:ext cx="100811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3800618" y="4664237"/>
            <a:ext cx="100811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3778921" y="5373216"/>
            <a:ext cx="1008112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562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92088"/>
          </a:xfrm>
        </p:spPr>
        <p:txBody>
          <a:bodyPr/>
          <a:lstStyle/>
          <a:p>
            <a:r>
              <a:rPr lang="en-GB" dirty="0" smtClean="0"/>
              <a:t>Examples of authentic diagnoses</a:t>
            </a:r>
            <a:endParaRPr lang="en-GB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004465"/>
              </p:ext>
            </p:extLst>
          </p:nvPr>
        </p:nvGraphicFramePr>
        <p:xfrm>
          <a:off x="0" y="1196752"/>
          <a:ext cx="9108504" cy="5275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664"/>
                <a:gridCol w="7560840"/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code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diagnosis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K928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Corpus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intestini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tenuis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perforans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C259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Carcinoma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capitis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pancreatis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inoperabile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metastases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hepatis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multiplices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Vulnera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lacera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frontalis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dorsi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labii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superioris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vestibuli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C348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Tumor 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lobi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medii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pulmonis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ad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pericardium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diaphragma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nervum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phrenicum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increscens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C186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St. p.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colectomiam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subtotalem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propter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carcinoma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coli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descendentis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M4795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Vulnus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punctum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cubiti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sin., corpus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vitreum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loci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vulneris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S5250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Fractura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intraarticularis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distalis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radii sin.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dislocata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comminutiva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S9220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Fractura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ossis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cuboidei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navicularis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sine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dislocatione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S863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Ruptura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musculi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tricipitis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surae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suspecta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46323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K928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Corpora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vitrea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multiplicia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antebrachii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dirty="0"/>
                    </a:p>
                  </a:txBody>
                  <a:tcPr/>
                </a:tc>
              </a:tr>
              <a:tr h="50405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Contusio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dorsi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lumbalis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gravis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780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92088"/>
          </a:xfrm>
        </p:spPr>
        <p:txBody>
          <a:bodyPr/>
          <a:lstStyle/>
          <a:p>
            <a:r>
              <a:rPr lang="en-GB" dirty="0" smtClean="0"/>
              <a:t>Examples of authentic diagnoses</a:t>
            </a:r>
            <a:endParaRPr lang="en-GB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90285"/>
              </p:ext>
            </p:extLst>
          </p:nvPr>
        </p:nvGraphicFramePr>
        <p:xfrm>
          <a:off x="0" y="1196752"/>
          <a:ext cx="9108504" cy="52753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664"/>
                <a:gridCol w="7560840"/>
              </a:tblGrid>
              <a:tr h="432047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code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/>
                        <a:t>diagnosis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K928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Corpus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intestini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tenuis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perforans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C259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Carcinoma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capitis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pancreatis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inoperabile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metastases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hepatis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multiplices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Vulnera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lacera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frontalis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dorsi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nasi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labii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superioris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vestibuli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C348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Tumor 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lobi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pulmonis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ad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pericardium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diaphragma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nervum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phrenicum</a:t>
                      </a:r>
                      <a:r>
                        <a:rPr kumimoji="0" lang="cs-CZ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increscens</a:t>
                      </a:r>
                      <a:r>
                        <a:rPr kumimoji="0" lang="cs-CZ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C186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St. p.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colectomiam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subtotalem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propter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carcinoma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coli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descendentis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M4795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Vulnus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punctum</a:t>
                      </a:r>
                      <a:r>
                        <a:rPr kumimoji="0" lang="cs-CZ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cubiti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sin.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corpus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alienum</a:t>
                      </a:r>
                      <a:r>
                        <a:rPr kumimoji="0" lang="cs-CZ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vitreum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loci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vulneris</a:t>
                      </a:r>
                      <a:endParaRPr kumimoji="0" lang="cs-CZ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S5250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Fractura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intraarticularis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distalis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radii </a:t>
                      </a:r>
                      <a:r>
                        <a:rPr kumimoji="0" lang="cs-CZ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sin.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dislocata</a:t>
                      </a:r>
                      <a:r>
                        <a:rPr kumimoji="0" lang="cs-CZ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comminutiva</a:t>
                      </a:r>
                      <a:r>
                        <a:rPr kumimoji="0" lang="cs-CZ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S9220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Fractura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ossis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cuboidei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navicularis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sine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dislocatione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S863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Ruptura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musculi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tricipitis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surae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suspecta</a:t>
                      </a:r>
                      <a:r>
                        <a:rPr kumimoji="0" lang="cs-CZ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463233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K928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Corpora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aliena</a:t>
                      </a:r>
                      <a:r>
                        <a:rPr kumimoji="0" lang="cs-CZ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vitrea</a:t>
                      </a:r>
                      <a:r>
                        <a:rPr kumimoji="0" lang="cs-CZ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multiplicia</a:t>
                      </a:r>
                      <a:r>
                        <a:rPr kumimoji="0" lang="cs-CZ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antebrachii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l.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dx</a:t>
                      </a:r>
                      <a:r>
                        <a:rPr kumimoji="0" lang="cs-CZ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04057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S300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Contusio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dorsi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regionis</a:t>
                      </a:r>
                      <a:r>
                        <a:rPr kumimoji="0" lang="cs-CZ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cs-CZ" sz="180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lumbalis</a:t>
                      </a:r>
                      <a:r>
                        <a:rPr kumimoji="0" lang="cs-CZ" sz="180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gravis</a:t>
                      </a:r>
                      <a:endParaRPr lang="cs-CZ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81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ADJECTIVES of 3</a:t>
            </a:r>
            <a:r>
              <a:rPr lang="en-US" sz="2000" b="1" baseline="30000" dirty="0" smtClean="0">
                <a:solidFill>
                  <a:schemeClr val="accent3">
                    <a:lumMod val="75000"/>
                  </a:schemeClr>
                </a:solidFill>
              </a:rPr>
              <a:t>RD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 DECLENSION /DICTIONARY ENTRY</a:t>
            </a:r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/>
              <a:t>ADJECTIVES OF 1</a:t>
            </a:r>
            <a:r>
              <a:rPr lang="en-US" baseline="30000" dirty="0"/>
              <a:t>st</a:t>
            </a:r>
            <a:r>
              <a:rPr lang="en-US" dirty="0"/>
              <a:t> and 2</a:t>
            </a:r>
            <a:r>
              <a:rPr lang="en-US" baseline="30000" dirty="0"/>
              <a:t>nd</a:t>
            </a:r>
            <a:r>
              <a:rPr lang="en-US" dirty="0"/>
              <a:t> DECLENSION        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alb</a:t>
            </a:r>
            <a:r>
              <a:rPr lang="en-US" dirty="0" err="1" smtClean="0">
                <a:solidFill>
                  <a:srgbClr val="3366FF"/>
                </a:solidFill>
              </a:rPr>
              <a:t>us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, </a:t>
            </a:r>
            <a:r>
              <a:rPr lang="en-US" dirty="0">
                <a:solidFill>
                  <a:srgbClr val="99CC66"/>
                </a:solidFill>
              </a:rPr>
              <a:t>um</a:t>
            </a:r>
            <a:r>
              <a:rPr lang="en-US" dirty="0"/>
              <a:t>// </a:t>
            </a:r>
            <a:r>
              <a:rPr lang="en-US" dirty="0" err="1"/>
              <a:t>nig</a:t>
            </a:r>
            <a:r>
              <a:rPr lang="en-US" dirty="0" err="1">
                <a:solidFill>
                  <a:srgbClr val="3366FF"/>
                </a:solidFill>
              </a:rPr>
              <a:t>er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a</a:t>
            </a:r>
            <a:r>
              <a:rPr lang="en-US" dirty="0"/>
              <a:t>, </a:t>
            </a:r>
            <a:r>
              <a:rPr lang="en-US" dirty="0">
                <a:solidFill>
                  <a:srgbClr val="99CC66"/>
                </a:solidFill>
              </a:rPr>
              <a:t>um</a:t>
            </a:r>
          </a:p>
          <a:p>
            <a:pPr>
              <a:spcBef>
                <a:spcPts val="1200"/>
              </a:spcBef>
            </a:pPr>
            <a:r>
              <a:rPr lang="en-US" dirty="0"/>
              <a:t>ADJECTIVES OF 3</a:t>
            </a:r>
            <a:r>
              <a:rPr lang="en-US" baseline="30000" dirty="0"/>
              <a:t>rd</a:t>
            </a:r>
            <a:r>
              <a:rPr lang="en-US" dirty="0"/>
              <a:t> DECLENSION                        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ac</a:t>
            </a:r>
            <a:r>
              <a:rPr lang="en-US" dirty="0" smtClean="0">
                <a:solidFill>
                  <a:srgbClr val="3366FF"/>
                </a:solidFill>
              </a:rPr>
              <a:t>er</a:t>
            </a:r>
            <a:r>
              <a:rPr lang="en-US" dirty="0"/>
              <a:t>, </a:t>
            </a:r>
            <a:r>
              <a:rPr lang="en-US" dirty="0">
                <a:solidFill>
                  <a:srgbClr val="FF0000"/>
                </a:solidFill>
              </a:rPr>
              <a:t>is</a:t>
            </a:r>
            <a:r>
              <a:rPr lang="en-US" dirty="0"/>
              <a:t>, </a:t>
            </a:r>
            <a:r>
              <a:rPr lang="en-US" dirty="0">
                <a:solidFill>
                  <a:srgbClr val="99CC66"/>
                </a:solidFill>
              </a:rPr>
              <a:t>e</a:t>
            </a:r>
            <a:r>
              <a:rPr lang="en-US" dirty="0"/>
              <a:t>// </a:t>
            </a:r>
            <a:r>
              <a:rPr lang="en-US" dirty="0" err="1"/>
              <a:t>brev</a:t>
            </a:r>
            <a:r>
              <a:rPr lang="en-US" dirty="0" err="1">
                <a:solidFill>
                  <a:srgbClr val="3366FF"/>
                </a:solidFill>
              </a:rPr>
              <a:t>i</a:t>
            </a:r>
            <a:r>
              <a:rPr lang="en-US" dirty="0" err="1">
                <a:solidFill>
                  <a:srgbClr val="FF0000"/>
                </a:solidFill>
              </a:rPr>
              <a:t>s</a:t>
            </a:r>
            <a:r>
              <a:rPr lang="en-US" dirty="0"/>
              <a:t>, </a:t>
            </a:r>
            <a:r>
              <a:rPr lang="en-US" dirty="0">
                <a:solidFill>
                  <a:srgbClr val="99CC66"/>
                </a:solidFill>
              </a:rPr>
              <a:t>e</a:t>
            </a:r>
            <a:r>
              <a:rPr lang="en-US" dirty="0"/>
              <a:t>// simp</a:t>
            </a:r>
            <a:r>
              <a:rPr lang="en-US" dirty="0">
                <a:solidFill>
                  <a:srgbClr val="3366FF"/>
                </a:solidFill>
              </a:rPr>
              <a:t>l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>
                <a:solidFill>
                  <a:srgbClr val="99CC66"/>
                </a:solidFill>
              </a:rPr>
              <a:t>x</a:t>
            </a:r>
            <a:r>
              <a:rPr lang="en-US" dirty="0"/>
              <a:t>, </a:t>
            </a:r>
            <a:r>
              <a:rPr lang="en-US" dirty="0" err="1"/>
              <a:t>cis</a:t>
            </a:r>
            <a:r>
              <a:rPr lang="en-US" dirty="0"/>
              <a:t>  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 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en-US" b="1" dirty="0" smtClean="0"/>
              <a:t>–ER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M</a:t>
            </a:r>
            <a:r>
              <a:rPr lang="en-US" dirty="0" smtClean="0"/>
              <a:t>), </a:t>
            </a:r>
            <a:r>
              <a:rPr lang="en-US" b="1" dirty="0" smtClean="0"/>
              <a:t>-IS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), </a:t>
            </a:r>
            <a:r>
              <a:rPr lang="en-US" b="1" dirty="0" smtClean="0"/>
              <a:t>-E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99CC66"/>
                </a:solidFill>
              </a:rPr>
              <a:t>N</a:t>
            </a:r>
            <a:r>
              <a:rPr lang="en-US" dirty="0" smtClean="0"/>
              <a:t>): </a:t>
            </a:r>
            <a:r>
              <a:rPr lang="en-US" dirty="0" smtClean="0">
                <a:solidFill>
                  <a:srgbClr val="BC0000"/>
                </a:solidFill>
              </a:rPr>
              <a:t>very rare in med. terminology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: </a:t>
            </a:r>
            <a:r>
              <a:rPr lang="en-US" b="1" dirty="0" smtClean="0">
                <a:solidFill>
                  <a:srgbClr val="000000"/>
                </a:solidFill>
              </a:rPr>
              <a:t>-IS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M</a:t>
            </a:r>
            <a:r>
              <a:rPr lang="en-US" dirty="0" smtClean="0"/>
              <a:t>+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), </a:t>
            </a:r>
            <a:r>
              <a:rPr lang="en-US" b="1" dirty="0" smtClean="0">
                <a:solidFill>
                  <a:srgbClr val="000000"/>
                </a:solidFill>
              </a:rPr>
              <a:t>-E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99CC66"/>
                </a:solidFill>
              </a:rPr>
              <a:t>N</a:t>
            </a:r>
            <a:r>
              <a:rPr lang="en-US" dirty="0" smtClean="0"/>
              <a:t>): </a:t>
            </a:r>
            <a:r>
              <a:rPr lang="en-US" dirty="0" smtClean="0">
                <a:solidFill>
                  <a:srgbClr val="BC0000"/>
                </a:solidFill>
              </a:rPr>
              <a:t>extremely frequent</a:t>
            </a:r>
            <a:endParaRPr lang="en-US" i="1" dirty="0" smtClean="0">
              <a:solidFill>
                <a:srgbClr val="BC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1 : </a:t>
            </a:r>
            <a:r>
              <a:rPr lang="en-US" b="1" dirty="0" smtClean="0"/>
              <a:t>-X, -NS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smtClean="0">
                <a:solidFill>
                  <a:srgbClr val="0070C0"/>
                </a:solidFill>
              </a:rPr>
              <a:t>M</a:t>
            </a:r>
            <a:r>
              <a:rPr lang="en-US" dirty="0"/>
              <a:t>+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000000"/>
                </a:solidFill>
              </a:rPr>
              <a:t>+</a:t>
            </a:r>
            <a:r>
              <a:rPr lang="en-US" dirty="0" smtClean="0">
                <a:solidFill>
                  <a:srgbClr val="99CC66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): </a:t>
            </a:r>
            <a:r>
              <a:rPr lang="en-US" dirty="0" smtClean="0">
                <a:solidFill>
                  <a:srgbClr val="BC0000"/>
                </a:solidFill>
              </a:rPr>
              <a:t>some types are frequent</a:t>
            </a:r>
            <a:endParaRPr lang="en-US" b="1" dirty="0">
              <a:solidFill>
                <a:srgbClr val="BC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08104" y="3068960"/>
            <a:ext cx="665238" cy="53219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5961675" y="3345334"/>
            <a:ext cx="423334" cy="12095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ovéPole 1"/>
          <p:cNvSpPr txBox="1"/>
          <p:nvPr/>
        </p:nvSpPr>
        <p:spPr>
          <a:xfrm>
            <a:off x="6300192" y="3166715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!genitive </a:t>
            </a:r>
            <a:r>
              <a:rPr lang="cs-CZ" dirty="0" err="1" smtClean="0"/>
              <a:t>sg</a:t>
            </a:r>
            <a:r>
              <a:rPr lang="cs-CZ" dirty="0" smtClean="0"/>
              <a:t>.!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4330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Zástupný symbol obsahu 2"/>
          <p:cNvSpPr>
            <a:spLocks noGrp="1"/>
          </p:cNvSpPr>
          <p:nvPr>
            <p:ph idx="4294967295"/>
          </p:nvPr>
        </p:nvSpPr>
        <p:spPr>
          <a:xfrm>
            <a:off x="4716017" y="692150"/>
            <a:ext cx="4427984" cy="5832475"/>
          </a:xfrm>
        </p:spPr>
        <p:txBody>
          <a:bodyPr>
            <a:normAutofit fontScale="92500"/>
          </a:bodyPr>
          <a:lstStyle/>
          <a:p>
            <a:r>
              <a:rPr lang="cs-CZ" sz="2800" b="1" dirty="0" err="1" smtClean="0">
                <a:latin typeface="+mj-lt"/>
                <a:ea typeface="ＭＳ Ｐゴシック" pitchFamily="34" charset="-128"/>
                <a:cs typeface="Times New Roman" pitchFamily="18" charset="0"/>
              </a:rPr>
              <a:t>musculus</a:t>
            </a:r>
            <a:r>
              <a:rPr lang="cs-CZ" sz="2800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+ </a:t>
            </a:r>
            <a:r>
              <a:rPr lang="cs-CZ" sz="2800" dirty="0" err="1" smtClean="0">
                <a:latin typeface="+mj-lt"/>
                <a:ea typeface="ＭＳ Ｐゴシック" pitchFamily="34" charset="-128"/>
                <a:cs typeface="Times New Roman" pitchFamily="18" charset="0"/>
              </a:rPr>
              <a:t>biventer</a:t>
            </a:r>
            <a:r>
              <a:rPr lang="cs-CZ" sz="2800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+mj-lt"/>
                <a:ea typeface="ＭＳ Ｐゴシック" pitchFamily="34" charset="-128"/>
                <a:cs typeface="Times New Roman" pitchFamily="18" charset="0"/>
              </a:rPr>
              <a:t>is</a:t>
            </a:r>
            <a:r>
              <a:rPr lang="cs-CZ" sz="2800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, e</a:t>
            </a:r>
          </a:p>
          <a:p>
            <a:r>
              <a:rPr lang="cs-CZ" sz="2800" b="1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!</a:t>
            </a:r>
            <a:r>
              <a:rPr lang="cs-CZ" sz="2800" b="1" dirty="0" err="1" smtClean="0">
                <a:latin typeface="+mj-lt"/>
                <a:ea typeface="ＭＳ Ｐゴシック" pitchFamily="34" charset="-128"/>
                <a:cs typeface="Times New Roman" pitchFamily="18" charset="0"/>
              </a:rPr>
              <a:t>fossa</a:t>
            </a:r>
            <a:r>
              <a:rPr lang="cs-CZ" sz="2800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 + </a:t>
            </a:r>
            <a:r>
              <a:rPr lang="cs-CZ" sz="2800" dirty="0" err="1" smtClean="0">
                <a:latin typeface="+mj-lt"/>
                <a:ea typeface="ＭＳ Ｐゴシック" pitchFamily="34" charset="-128"/>
                <a:cs typeface="Times New Roman" pitchFamily="18" charset="0"/>
              </a:rPr>
              <a:t>biventer</a:t>
            </a:r>
            <a:r>
              <a:rPr lang="cs-CZ" sz="2800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+mj-lt"/>
                <a:ea typeface="ＭＳ Ｐゴシック" pitchFamily="34" charset="-128"/>
                <a:cs typeface="Times New Roman" pitchFamily="18" charset="0"/>
              </a:rPr>
              <a:t>is</a:t>
            </a:r>
            <a:r>
              <a:rPr lang="cs-CZ" sz="2800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, e</a:t>
            </a:r>
          </a:p>
          <a:p>
            <a:r>
              <a:rPr lang="cs-CZ" sz="2800" b="1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!ganglion </a:t>
            </a:r>
            <a:r>
              <a:rPr lang="cs-CZ" sz="2800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+ </a:t>
            </a:r>
            <a:r>
              <a:rPr lang="cs-CZ" sz="2800" dirty="0" err="1" smtClean="0">
                <a:latin typeface="+mj-lt"/>
                <a:ea typeface="ＭＳ Ｐゴシック" pitchFamily="34" charset="-128"/>
                <a:cs typeface="Times New Roman" pitchFamily="18" charset="0"/>
              </a:rPr>
              <a:t>biventer</a:t>
            </a:r>
            <a:r>
              <a:rPr lang="cs-CZ" sz="2800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cs-CZ" sz="2800" dirty="0" err="1" smtClean="0">
                <a:latin typeface="+mj-lt"/>
                <a:ea typeface="ＭＳ Ｐゴシック" pitchFamily="34" charset="-128"/>
                <a:cs typeface="Times New Roman" pitchFamily="18" charset="0"/>
              </a:rPr>
              <a:t>is</a:t>
            </a:r>
            <a:r>
              <a:rPr lang="cs-CZ" sz="2800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, e</a:t>
            </a:r>
          </a:p>
          <a:p>
            <a:endParaRPr lang="cs-CZ" sz="2800" dirty="0" smtClean="0">
              <a:latin typeface="+mj-lt"/>
              <a:ea typeface="ＭＳ Ｐゴシック" pitchFamily="34" charset="-128"/>
              <a:cs typeface="Times New Roman" pitchFamily="18" charset="0"/>
            </a:endParaRPr>
          </a:p>
          <a:p>
            <a:r>
              <a:rPr lang="cs-CZ" sz="2800" b="1" dirty="0" err="1" smtClean="0">
                <a:latin typeface="+mj-lt"/>
                <a:ea typeface="ＭＳ Ｐゴシック" pitchFamily="34" charset="-128"/>
                <a:cs typeface="Times New Roman" pitchFamily="18" charset="0"/>
              </a:rPr>
              <a:t>musculus</a:t>
            </a:r>
            <a:r>
              <a:rPr lang="cs-CZ" sz="2800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 + </a:t>
            </a:r>
            <a:r>
              <a:rPr lang="cs-CZ" sz="2800" dirty="0" err="1" smtClean="0">
                <a:latin typeface="+mj-lt"/>
                <a:ea typeface="ＭＳ Ｐゴシック" pitchFamily="34" charset="-128"/>
                <a:cs typeface="Times New Roman" pitchFamily="18" charset="0"/>
              </a:rPr>
              <a:t>communis</a:t>
            </a:r>
            <a:r>
              <a:rPr lang="cs-CZ" sz="2800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, e</a:t>
            </a:r>
          </a:p>
          <a:p>
            <a:r>
              <a:rPr lang="cs-CZ" sz="2800" b="1" dirty="0" err="1" smtClean="0">
                <a:latin typeface="+mj-lt"/>
                <a:ea typeface="ＭＳ Ｐゴシック" pitchFamily="34" charset="-128"/>
                <a:cs typeface="Times New Roman" pitchFamily="18" charset="0"/>
              </a:rPr>
              <a:t>arteria</a:t>
            </a:r>
            <a:r>
              <a:rPr lang="cs-CZ" sz="2800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 + </a:t>
            </a:r>
            <a:r>
              <a:rPr lang="cs-CZ" sz="2800" dirty="0" err="1" smtClean="0">
                <a:latin typeface="+mj-lt"/>
                <a:ea typeface="ＭＳ Ｐゴシック" pitchFamily="34" charset="-128"/>
                <a:cs typeface="Times New Roman" pitchFamily="18" charset="0"/>
              </a:rPr>
              <a:t>communis</a:t>
            </a:r>
            <a:r>
              <a:rPr lang="cs-CZ" sz="2800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, e</a:t>
            </a:r>
          </a:p>
          <a:p>
            <a:r>
              <a:rPr lang="cs-CZ" sz="2800" b="1" dirty="0" err="1" smtClean="0">
                <a:latin typeface="+mj-lt"/>
                <a:ea typeface="ＭＳ Ｐゴシック" pitchFamily="34" charset="-128"/>
                <a:cs typeface="Times New Roman" pitchFamily="18" charset="0"/>
              </a:rPr>
              <a:t>crus</a:t>
            </a:r>
            <a:r>
              <a:rPr lang="cs-CZ" sz="2800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 + </a:t>
            </a:r>
            <a:r>
              <a:rPr lang="cs-CZ" sz="2800" dirty="0" err="1" smtClean="0">
                <a:latin typeface="+mj-lt"/>
                <a:ea typeface="ＭＳ Ｐゴシック" pitchFamily="34" charset="-128"/>
                <a:cs typeface="Times New Roman" pitchFamily="18" charset="0"/>
              </a:rPr>
              <a:t>communis</a:t>
            </a:r>
            <a:r>
              <a:rPr lang="cs-CZ" sz="2800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, e</a:t>
            </a:r>
          </a:p>
          <a:p>
            <a:endParaRPr lang="cs-CZ" sz="2800" dirty="0" smtClean="0">
              <a:latin typeface="+mj-lt"/>
              <a:ea typeface="ＭＳ Ｐゴシック" pitchFamily="34" charset="-128"/>
              <a:cs typeface="Times New Roman" pitchFamily="18" charset="0"/>
            </a:endParaRPr>
          </a:p>
          <a:p>
            <a:r>
              <a:rPr lang="cs-CZ" sz="2800" b="1" dirty="0" err="1" smtClean="0">
                <a:latin typeface="+mj-lt"/>
                <a:ea typeface="ＭＳ Ｐゴシック" pitchFamily="34" charset="-128"/>
                <a:cs typeface="Times New Roman" pitchFamily="18" charset="0"/>
              </a:rPr>
              <a:t>lobulus</a:t>
            </a:r>
            <a:r>
              <a:rPr lang="cs-CZ" sz="2800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 + simplex, cis</a:t>
            </a:r>
          </a:p>
          <a:p>
            <a:r>
              <a:rPr lang="cs-CZ" sz="2800" b="1" dirty="0" err="1" smtClean="0">
                <a:latin typeface="+mj-lt"/>
                <a:ea typeface="ＭＳ Ｐゴシック" pitchFamily="34" charset="-128"/>
                <a:cs typeface="Times New Roman" pitchFamily="18" charset="0"/>
              </a:rPr>
              <a:t>articulatio</a:t>
            </a:r>
            <a:r>
              <a:rPr lang="cs-CZ" sz="2800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 + simplex, cis</a:t>
            </a:r>
          </a:p>
          <a:p>
            <a:r>
              <a:rPr lang="cs-CZ" sz="2800" b="1" dirty="0" err="1" smtClean="0">
                <a:latin typeface="+mj-lt"/>
                <a:ea typeface="ＭＳ Ｐゴシック" pitchFamily="34" charset="-128"/>
                <a:cs typeface="Times New Roman" pitchFamily="18" charset="0"/>
              </a:rPr>
              <a:t>crus</a:t>
            </a:r>
            <a:r>
              <a:rPr lang="cs-CZ" sz="2800" dirty="0" smtClean="0">
                <a:latin typeface="+mj-lt"/>
                <a:ea typeface="ＭＳ Ｐゴシック" pitchFamily="34" charset="-128"/>
                <a:cs typeface="Times New Roman" pitchFamily="18" charset="0"/>
              </a:rPr>
              <a:t> + simplex, cis</a:t>
            </a:r>
          </a:p>
          <a:p>
            <a:endParaRPr lang="cs-CZ" sz="2800" dirty="0" smtClean="0">
              <a:latin typeface="+mj-lt"/>
              <a:ea typeface="ＭＳ Ｐゴシック" pitchFamily="34" charset="-128"/>
              <a:cs typeface="Times New Roman" pitchFamily="18" charset="0"/>
            </a:endParaRPr>
          </a:p>
          <a:p>
            <a:endParaRPr lang="cs-CZ" sz="2800" dirty="0" smtClean="0">
              <a:latin typeface="+mj-lt"/>
              <a:ea typeface="ＭＳ Ｐゴシック" pitchFamily="34" charset="-128"/>
              <a:cs typeface="Times New Roman" pitchFamily="18" charset="0"/>
            </a:endParaRPr>
          </a:p>
          <a:p>
            <a:endParaRPr lang="cs-CZ" sz="2800" dirty="0" smtClean="0">
              <a:latin typeface="+mj-lt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4" name="Ovál 3"/>
          <p:cNvSpPr/>
          <p:nvPr/>
        </p:nvSpPr>
        <p:spPr>
          <a:xfrm>
            <a:off x="7879821" y="699064"/>
            <a:ext cx="431800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atin typeface="+mj-lt"/>
            </a:endParaRPr>
          </a:p>
        </p:txBody>
      </p:sp>
      <p:sp>
        <p:nvSpPr>
          <p:cNvPr id="5" name="Ovál 4"/>
          <p:cNvSpPr/>
          <p:nvPr/>
        </p:nvSpPr>
        <p:spPr>
          <a:xfrm>
            <a:off x="7735065" y="1233580"/>
            <a:ext cx="431800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atin typeface="+mj-lt"/>
            </a:endParaRPr>
          </a:p>
        </p:txBody>
      </p:sp>
      <p:sp>
        <p:nvSpPr>
          <p:cNvPr id="6" name="Ovál 5"/>
          <p:cNvSpPr/>
          <p:nvPr/>
        </p:nvSpPr>
        <p:spPr>
          <a:xfrm>
            <a:off x="8696567" y="1735138"/>
            <a:ext cx="431800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atin typeface="+mj-lt"/>
            </a:endParaRPr>
          </a:p>
        </p:txBody>
      </p:sp>
      <p:sp>
        <p:nvSpPr>
          <p:cNvPr id="7" name="Ovál 6"/>
          <p:cNvSpPr/>
          <p:nvPr/>
        </p:nvSpPr>
        <p:spPr>
          <a:xfrm>
            <a:off x="8295935" y="2636912"/>
            <a:ext cx="431800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atin typeface="+mj-lt"/>
            </a:endParaRPr>
          </a:p>
        </p:txBody>
      </p:sp>
      <p:sp>
        <p:nvSpPr>
          <p:cNvPr id="8" name="Ovál 7"/>
          <p:cNvSpPr/>
          <p:nvPr/>
        </p:nvSpPr>
        <p:spPr>
          <a:xfrm>
            <a:off x="7864135" y="3096918"/>
            <a:ext cx="431800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atin typeface="+mj-lt"/>
            </a:endParaRPr>
          </a:p>
        </p:txBody>
      </p:sp>
      <p:sp>
        <p:nvSpPr>
          <p:cNvPr id="9" name="Ovál 8"/>
          <p:cNvSpPr/>
          <p:nvPr/>
        </p:nvSpPr>
        <p:spPr>
          <a:xfrm>
            <a:off x="7752931" y="3571119"/>
            <a:ext cx="431800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atin typeface="+mj-lt"/>
            </a:endParaRPr>
          </a:p>
        </p:txBody>
      </p:sp>
      <p:sp>
        <p:nvSpPr>
          <p:cNvPr id="10" name="Ovál 9"/>
          <p:cNvSpPr/>
          <p:nvPr/>
        </p:nvSpPr>
        <p:spPr>
          <a:xfrm>
            <a:off x="7462258" y="4577256"/>
            <a:ext cx="431800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atin typeface="+mj-lt"/>
            </a:endParaRPr>
          </a:p>
        </p:txBody>
      </p:sp>
      <p:sp>
        <p:nvSpPr>
          <p:cNvPr id="11" name="Ovál 10"/>
          <p:cNvSpPr/>
          <p:nvPr/>
        </p:nvSpPr>
        <p:spPr>
          <a:xfrm>
            <a:off x="8078448" y="5043981"/>
            <a:ext cx="433387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atin typeface="+mj-lt"/>
            </a:endParaRPr>
          </a:p>
        </p:txBody>
      </p:sp>
      <p:sp>
        <p:nvSpPr>
          <p:cNvPr id="12" name="Ovál 11"/>
          <p:cNvSpPr/>
          <p:nvPr/>
        </p:nvSpPr>
        <p:spPr>
          <a:xfrm>
            <a:off x="7009751" y="5517704"/>
            <a:ext cx="431800" cy="466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latin typeface="+mj-lt"/>
            </a:endParaRPr>
          </a:p>
        </p:txBody>
      </p:sp>
      <p:sp>
        <p:nvSpPr>
          <p:cNvPr id="16397" name="BlokTextu 12"/>
          <p:cNvSpPr txBox="1">
            <a:spLocks noChangeArrowheads="1"/>
          </p:cNvSpPr>
          <p:nvPr/>
        </p:nvSpPr>
        <p:spPr bwMode="auto">
          <a:xfrm>
            <a:off x="2472552" y="1075611"/>
            <a:ext cx="2121732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4000" dirty="0" smtClean="0">
                <a:solidFill>
                  <a:srgbClr val="FF0000"/>
                </a:solidFill>
                <a:latin typeface="+mj-lt"/>
              </a:rPr>
              <a:t>3-</a:t>
            </a:r>
            <a:r>
              <a:rPr lang="cs-CZ" sz="4000" dirty="0" err="1" smtClean="0">
                <a:solidFill>
                  <a:srgbClr val="FF0000"/>
                </a:solidFill>
                <a:latin typeface="+mj-lt"/>
              </a:rPr>
              <a:t>forms</a:t>
            </a:r>
            <a:endParaRPr lang="cs-CZ" sz="4000" dirty="0">
              <a:solidFill>
                <a:srgbClr val="FF0000"/>
              </a:solidFill>
              <a:latin typeface="+mj-lt"/>
            </a:endParaRPr>
          </a:p>
          <a:p>
            <a:endParaRPr lang="cs-CZ" sz="1200" dirty="0">
              <a:solidFill>
                <a:srgbClr val="FF0000"/>
              </a:solidFill>
              <a:latin typeface="+mj-lt"/>
            </a:endParaRPr>
          </a:p>
          <a:p>
            <a:endParaRPr lang="cs-CZ" sz="4000" dirty="0">
              <a:solidFill>
                <a:srgbClr val="FF0000"/>
              </a:solidFill>
              <a:latin typeface="+mj-lt"/>
            </a:endParaRPr>
          </a:p>
          <a:p>
            <a:endParaRPr lang="cs-CZ" sz="4000" dirty="0" smtClean="0">
              <a:solidFill>
                <a:srgbClr val="FF0000"/>
              </a:solidFill>
              <a:latin typeface="+mj-lt"/>
            </a:endParaRPr>
          </a:p>
          <a:p>
            <a:r>
              <a:rPr lang="cs-CZ" sz="4000" dirty="0" smtClean="0">
                <a:solidFill>
                  <a:srgbClr val="FF0000"/>
                </a:solidFill>
                <a:latin typeface="+mj-lt"/>
              </a:rPr>
              <a:t>2-</a:t>
            </a:r>
            <a:r>
              <a:rPr lang="cs-CZ" sz="4000" dirty="0" err="1" smtClean="0">
                <a:solidFill>
                  <a:srgbClr val="FF0000"/>
                </a:solidFill>
                <a:latin typeface="+mj-lt"/>
              </a:rPr>
              <a:t>forms</a:t>
            </a:r>
            <a:endParaRPr lang="cs-CZ" sz="4000" dirty="0">
              <a:solidFill>
                <a:srgbClr val="FF0000"/>
              </a:solidFill>
              <a:latin typeface="+mj-lt"/>
            </a:endParaRPr>
          </a:p>
          <a:p>
            <a:endParaRPr lang="cs-CZ" sz="4000" dirty="0">
              <a:solidFill>
                <a:srgbClr val="FF0000"/>
              </a:solidFill>
              <a:latin typeface="+mj-lt"/>
            </a:endParaRPr>
          </a:p>
          <a:p>
            <a:endParaRPr lang="cs-CZ" sz="1400" dirty="0">
              <a:solidFill>
                <a:srgbClr val="FF0000"/>
              </a:solidFill>
              <a:latin typeface="+mj-lt"/>
            </a:endParaRPr>
          </a:p>
          <a:p>
            <a:endParaRPr lang="cs-CZ" sz="4000" dirty="0" smtClean="0">
              <a:solidFill>
                <a:srgbClr val="FF0000"/>
              </a:solidFill>
              <a:latin typeface="+mj-lt"/>
            </a:endParaRPr>
          </a:p>
          <a:p>
            <a:r>
              <a:rPr lang="cs-CZ" sz="4000" dirty="0" smtClean="0">
                <a:solidFill>
                  <a:srgbClr val="FF0000"/>
                </a:solidFill>
                <a:latin typeface="+mj-lt"/>
              </a:rPr>
              <a:t>1-</a:t>
            </a:r>
            <a:r>
              <a:rPr lang="cs-CZ" sz="4000" dirty="0" err="1" smtClean="0">
                <a:solidFill>
                  <a:srgbClr val="FF0000"/>
                </a:solidFill>
                <a:latin typeface="+mj-lt"/>
              </a:rPr>
              <a:t>form</a:t>
            </a:r>
            <a:endParaRPr lang="cs-CZ" sz="4000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" name="BlokTextu 13"/>
          <p:cNvSpPr txBox="1"/>
          <p:nvPr/>
        </p:nvSpPr>
        <p:spPr>
          <a:xfrm>
            <a:off x="84869" y="2540728"/>
            <a:ext cx="222824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err="1" smtClean="0">
                <a:latin typeface="+mj-lt"/>
                <a:cs typeface="Times New Roman" pitchFamily="18" charset="0"/>
              </a:rPr>
              <a:t>Number</a:t>
            </a:r>
            <a:r>
              <a:rPr lang="cs-CZ" sz="2800" b="1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+mj-lt"/>
                <a:cs typeface="Times New Roman" pitchFamily="18" charset="0"/>
              </a:rPr>
              <a:t>of</a:t>
            </a:r>
            <a:r>
              <a:rPr lang="cs-CZ" sz="2800" b="1" dirty="0" smtClean="0">
                <a:latin typeface="+mj-lt"/>
                <a:cs typeface="Times New Roman" pitchFamily="18" charset="0"/>
              </a:rPr>
              <a:t> </a:t>
            </a:r>
            <a:r>
              <a:rPr lang="cs-CZ" sz="2800" b="1" dirty="0" err="1" smtClean="0">
                <a:latin typeface="+mj-lt"/>
                <a:cs typeface="Times New Roman" pitchFamily="18" charset="0"/>
              </a:rPr>
              <a:t>forms</a:t>
            </a:r>
            <a:r>
              <a:rPr lang="cs-CZ" sz="2800" b="1" dirty="0" smtClean="0">
                <a:latin typeface="+mj-lt"/>
                <a:cs typeface="Times New Roman" pitchFamily="18" charset="0"/>
              </a:rPr>
              <a:t> in </a:t>
            </a:r>
            <a:r>
              <a:rPr lang="cs-CZ" sz="2800" b="1" dirty="0" err="1" smtClean="0">
                <a:latin typeface="+mj-lt"/>
                <a:cs typeface="Times New Roman" pitchFamily="18" charset="0"/>
              </a:rPr>
              <a:t>nom</a:t>
            </a:r>
            <a:r>
              <a:rPr lang="cs-CZ" sz="2800" b="1" dirty="0" smtClean="0">
                <a:latin typeface="+mj-lt"/>
                <a:cs typeface="Times New Roman" pitchFamily="18" charset="0"/>
              </a:rPr>
              <a:t>. </a:t>
            </a:r>
            <a:r>
              <a:rPr lang="cs-CZ" sz="2800" b="1" dirty="0" err="1" smtClean="0">
                <a:latin typeface="+mj-lt"/>
                <a:cs typeface="Times New Roman" pitchFamily="18" charset="0"/>
              </a:rPr>
              <a:t>sg</a:t>
            </a:r>
            <a:r>
              <a:rPr lang="cs-CZ" sz="2800" b="1" dirty="0" smtClean="0">
                <a:latin typeface="+mj-lt"/>
                <a:cs typeface="Times New Roman" pitchFamily="18" charset="0"/>
              </a:rPr>
              <a:t>.</a:t>
            </a:r>
            <a:endParaRPr lang="cs-CZ" sz="2800" b="1" dirty="0">
              <a:latin typeface="+mj-lt"/>
              <a:cs typeface="Times New Roman" pitchFamily="18" charset="0"/>
            </a:endParaRPr>
          </a:p>
        </p:txBody>
      </p:sp>
      <p:cxnSp>
        <p:nvCxnSpPr>
          <p:cNvPr id="16" name="Rovná spojovacia šípka 15"/>
          <p:cNvCxnSpPr/>
          <p:nvPr/>
        </p:nvCxnSpPr>
        <p:spPr>
          <a:xfrm flipV="1">
            <a:off x="1639231" y="1735138"/>
            <a:ext cx="833321" cy="10461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ovná spojovacia šípka 17"/>
          <p:cNvCxnSpPr/>
          <p:nvPr/>
        </p:nvCxnSpPr>
        <p:spPr>
          <a:xfrm>
            <a:off x="1639231" y="3284538"/>
            <a:ext cx="833321" cy="2615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ovná spojovacia šípka 19"/>
          <p:cNvCxnSpPr/>
          <p:nvPr/>
        </p:nvCxnSpPr>
        <p:spPr>
          <a:xfrm>
            <a:off x="1483112" y="3789363"/>
            <a:ext cx="989440" cy="17639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Nadpis 1"/>
          <p:cNvSpPr txBox="1">
            <a:spLocks/>
          </p:cNvSpPr>
          <p:nvPr/>
        </p:nvSpPr>
        <p:spPr>
          <a:xfrm>
            <a:off x="700951" y="85110"/>
            <a:ext cx="8229600" cy="569108"/>
          </a:xfrm>
          <a:prstGeom prst="rect">
            <a:avLst/>
          </a:prstGeom>
        </p:spPr>
        <p:txBody>
          <a:bodyPr anchor="ctr"/>
          <a:lstStyle>
            <a:lvl1pPr algn="r" defTabSz="914400" rtl="0" eaLnBrk="1" latinLnBrk="0" hangingPunct="1">
              <a:spcBef>
                <a:spcPct val="0"/>
              </a:spcBef>
              <a:buNone/>
              <a:defRPr sz="4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2000" b="1" dirty="0" smtClean="0">
                <a:solidFill>
                  <a:schemeClr val="accent3">
                    <a:lumMod val="75000"/>
                  </a:schemeClr>
                </a:solidFill>
                <a:ea typeface="ＭＳ Ｐゴシック" pitchFamily="34" charset="-128"/>
                <a:cs typeface="Times New Roman" pitchFamily="18" charset="0"/>
              </a:rPr>
              <a:t>FORM CLOSE ATTRIBUTE</a:t>
            </a:r>
          </a:p>
        </p:txBody>
      </p:sp>
    </p:spTree>
    <p:extLst>
      <p:ext uri="{BB962C8B-B14F-4D97-AF65-F5344CB8AC3E}">
        <p14:creationId xmlns:p14="http://schemas.microsoft.com/office/powerpoint/2010/main" val="181589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FFFFFF">
              <a:alpha val="70000"/>
            </a:srgbClr>
          </a:solidFill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ADJECTIVES of 3</a:t>
            </a:r>
            <a:r>
              <a:rPr lang="en-US" sz="2000" b="1" baseline="30000" dirty="0" smtClean="0">
                <a:solidFill>
                  <a:schemeClr val="accent3">
                    <a:lumMod val="75000"/>
                  </a:schemeClr>
                </a:solidFill>
              </a:rPr>
              <a:t>RD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 DECLENSION</a:t>
            </a:r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3 terminations</a:t>
            </a:r>
            <a:r>
              <a:rPr lang="en-US" sz="2800" dirty="0" smtClean="0"/>
              <a:t> in nominative </a:t>
            </a:r>
            <a:r>
              <a:rPr lang="en-US" sz="2800" dirty="0" err="1" smtClean="0"/>
              <a:t>sg</a:t>
            </a:r>
            <a:r>
              <a:rPr lang="en-US" sz="2800" dirty="0" smtClean="0"/>
              <a:t>. which are always: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      </a:t>
            </a:r>
            <a:r>
              <a:rPr lang="en-US" b="1" dirty="0" smtClean="0"/>
              <a:t>-ER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M</a:t>
            </a:r>
            <a:r>
              <a:rPr lang="en-US" dirty="0" smtClean="0"/>
              <a:t>), </a:t>
            </a:r>
            <a:r>
              <a:rPr lang="en-US" b="1" dirty="0" smtClean="0"/>
              <a:t>-IS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n-US" dirty="0" smtClean="0"/>
              <a:t>), </a:t>
            </a:r>
            <a:r>
              <a:rPr lang="en-US" b="1" dirty="0" smtClean="0"/>
              <a:t>-E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99CC66"/>
                </a:solidFill>
              </a:rPr>
              <a:t>N</a:t>
            </a:r>
            <a:r>
              <a:rPr lang="en-US" dirty="0" smtClean="0"/>
              <a:t>) </a:t>
            </a:r>
          </a:p>
          <a:p>
            <a:pPr marL="0" indent="0">
              <a:buNone/>
            </a:pPr>
            <a:r>
              <a:rPr lang="en-US" dirty="0" smtClean="0"/>
              <a:t>e. g.: </a:t>
            </a:r>
          </a:p>
          <a:p>
            <a:r>
              <a:rPr lang="en-US" dirty="0" err="1" smtClean="0"/>
              <a:t>bivent</a:t>
            </a:r>
            <a:r>
              <a:rPr lang="en-US" b="1" dirty="0" err="1" smtClean="0"/>
              <a:t>er</a:t>
            </a:r>
            <a:r>
              <a:rPr lang="en-US" dirty="0" smtClean="0"/>
              <a:t>, </a:t>
            </a:r>
            <a:r>
              <a:rPr lang="en-US" b="1" dirty="0" smtClean="0"/>
              <a:t>is</a:t>
            </a:r>
            <a:r>
              <a:rPr lang="en-US" dirty="0" smtClean="0"/>
              <a:t>, </a:t>
            </a:r>
            <a:r>
              <a:rPr lang="en-US" b="1" dirty="0" smtClean="0"/>
              <a:t>e</a:t>
            </a:r>
            <a:r>
              <a:rPr lang="en-US" i="1" dirty="0"/>
              <a:t> </a:t>
            </a:r>
            <a:r>
              <a:rPr lang="en-US" i="1" dirty="0" smtClean="0"/>
              <a:t>  having two bellies </a:t>
            </a:r>
          </a:p>
          <a:p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ac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er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is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         </a:t>
            </a:r>
            <a:r>
              <a:rPr lang="en-US" i="1" dirty="0" smtClean="0">
                <a:solidFill>
                  <a:schemeClr val="accent3">
                    <a:lumMod val="50000"/>
                  </a:schemeClr>
                </a:solidFill>
              </a:rPr>
              <a:t>sharp, violent, drastic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el</a:t>
            </a:r>
            <a:r>
              <a:rPr lang="en-US" b="1" dirty="0" err="1" smtClean="0"/>
              <a:t>er</a:t>
            </a:r>
            <a:r>
              <a:rPr lang="en-US" b="1" dirty="0" smtClean="0"/>
              <a:t>, is, e         </a:t>
            </a:r>
            <a:r>
              <a:rPr lang="en-US" i="1" dirty="0" smtClean="0"/>
              <a:t>fast, quick</a:t>
            </a:r>
            <a:endParaRPr lang="en-US" dirty="0" smtClean="0"/>
          </a:p>
          <a:p>
            <a:pPr marL="0" indent="0">
              <a:buNone/>
            </a:pP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60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FF">
              <a:alpha val="70000"/>
            </a:srgbClr>
          </a:solidFill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ADJECTIVES of 3</a:t>
            </a:r>
            <a:r>
              <a:rPr lang="en-US" sz="2000" b="1" baseline="30000" dirty="0">
                <a:solidFill>
                  <a:schemeClr val="accent3">
                    <a:lumMod val="75000"/>
                  </a:schemeClr>
                </a:solidFill>
              </a:rPr>
              <a:t>RD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 DECLENSION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85428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3600" b="1" dirty="0" smtClean="0">
                <a:solidFill>
                  <a:srgbClr val="BC0000"/>
                </a:solidFill>
              </a:rPr>
              <a:t>2 terminations</a:t>
            </a:r>
            <a:r>
              <a:rPr lang="en-US" sz="3600" dirty="0" smtClean="0">
                <a:solidFill>
                  <a:srgbClr val="BC0000"/>
                </a:solidFill>
              </a:rPr>
              <a:t> </a:t>
            </a:r>
            <a:r>
              <a:rPr lang="en-US" sz="3000" dirty="0"/>
              <a:t>in nominative </a:t>
            </a:r>
            <a:r>
              <a:rPr lang="en-US" sz="3000" dirty="0" err="1"/>
              <a:t>sg</a:t>
            </a:r>
            <a:r>
              <a:rPr lang="en-US" sz="3000" dirty="0"/>
              <a:t>. which are always: </a:t>
            </a:r>
            <a:endParaRPr lang="en-US" sz="3000" dirty="0" smtClean="0"/>
          </a:p>
          <a:p>
            <a:pPr marL="0" indent="0">
              <a:lnSpc>
                <a:spcPct val="120000"/>
              </a:lnSpc>
              <a:buNone/>
            </a:pPr>
            <a:r>
              <a:rPr lang="en-US" b="1" dirty="0">
                <a:solidFill>
                  <a:srgbClr val="000000"/>
                </a:solidFill>
              </a:rPr>
              <a:t>	</a:t>
            </a:r>
            <a:r>
              <a:rPr lang="en-US" b="1" dirty="0" smtClean="0">
                <a:solidFill>
                  <a:srgbClr val="000000"/>
                </a:solidFill>
              </a:rPr>
              <a:t>					</a:t>
            </a:r>
            <a:endParaRPr lang="cs-CZ" b="1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cs-CZ" b="1" dirty="0">
                <a:solidFill>
                  <a:srgbClr val="000000"/>
                </a:solidFill>
              </a:rPr>
              <a:t>	</a:t>
            </a:r>
            <a:r>
              <a:rPr lang="cs-CZ" b="1" dirty="0" smtClean="0">
                <a:solidFill>
                  <a:srgbClr val="000000"/>
                </a:solidFill>
              </a:rPr>
              <a:t>	</a:t>
            </a:r>
            <a:r>
              <a:rPr lang="en-US" sz="3900" b="1" dirty="0" smtClean="0">
                <a:solidFill>
                  <a:srgbClr val="000000"/>
                </a:solidFill>
              </a:rPr>
              <a:t>             -</a:t>
            </a:r>
            <a:r>
              <a:rPr lang="en-US" sz="3900" b="1" dirty="0">
                <a:solidFill>
                  <a:srgbClr val="000000"/>
                </a:solidFill>
              </a:rPr>
              <a:t>IS</a:t>
            </a:r>
            <a:r>
              <a:rPr lang="en-US" sz="3900" dirty="0"/>
              <a:t> (</a:t>
            </a:r>
            <a:r>
              <a:rPr lang="en-US" sz="3900" dirty="0">
                <a:solidFill>
                  <a:srgbClr val="0070C0"/>
                </a:solidFill>
              </a:rPr>
              <a:t>M</a:t>
            </a:r>
            <a:r>
              <a:rPr lang="en-US" sz="3900" dirty="0"/>
              <a:t>+</a:t>
            </a:r>
            <a:r>
              <a:rPr lang="en-US" sz="3900" dirty="0">
                <a:solidFill>
                  <a:srgbClr val="FF0000"/>
                </a:solidFill>
              </a:rPr>
              <a:t>F</a:t>
            </a:r>
            <a:r>
              <a:rPr lang="en-US" sz="3900" dirty="0"/>
              <a:t>), </a:t>
            </a:r>
            <a:r>
              <a:rPr lang="en-US" sz="3900" b="1" dirty="0">
                <a:solidFill>
                  <a:srgbClr val="000000"/>
                </a:solidFill>
              </a:rPr>
              <a:t>-E</a:t>
            </a:r>
            <a:r>
              <a:rPr lang="en-US" sz="3900" dirty="0"/>
              <a:t> (</a:t>
            </a:r>
            <a:r>
              <a:rPr lang="en-US" sz="3900" dirty="0">
                <a:solidFill>
                  <a:srgbClr val="99CC66"/>
                </a:solidFill>
              </a:rPr>
              <a:t>N</a:t>
            </a:r>
            <a:r>
              <a:rPr lang="en-US" sz="3900" dirty="0"/>
              <a:t>) </a:t>
            </a:r>
            <a:r>
              <a:rPr lang="en-US" sz="3900" dirty="0" smtClean="0"/>
              <a:t>: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/>
              <a:t>e. g.:</a:t>
            </a:r>
            <a:endParaRPr lang="en-US" dirty="0" smtClean="0"/>
          </a:p>
          <a:p>
            <a:pPr>
              <a:lnSpc>
                <a:spcPct val="120000"/>
              </a:lnSpc>
            </a:pPr>
            <a:r>
              <a:rPr lang="en-US" dirty="0" err="1" smtClean="0"/>
              <a:t>Underived</a:t>
            </a:r>
            <a:r>
              <a:rPr lang="en-US" dirty="0" smtClean="0"/>
              <a:t> adjectives like: 	</a:t>
            </a:r>
            <a:r>
              <a:rPr lang="en-US" dirty="0" err="1" smtClean="0"/>
              <a:t>brev</a:t>
            </a:r>
            <a:r>
              <a:rPr lang="en-US" b="1" dirty="0" err="1" smtClean="0"/>
              <a:t>is</a:t>
            </a:r>
            <a:r>
              <a:rPr lang="en-US" dirty="0"/>
              <a:t>, </a:t>
            </a:r>
            <a:r>
              <a:rPr lang="en-US" b="1" dirty="0" smtClean="0"/>
              <a:t>e</a:t>
            </a:r>
            <a:r>
              <a:rPr lang="en-US" dirty="0"/>
              <a:t> </a:t>
            </a:r>
            <a:r>
              <a:rPr lang="en-US" i="1" dirty="0" smtClean="0"/>
              <a:t>short</a:t>
            </a:r>
            <a:r>
              <a:rPr lang="en-US" dirty="0"/>
              <a:t>;</a:t>
            </a:r>
            <a:r>
              <a:rPr lang="en-US" i="1" dirty="0" smtClean="0"/>
              <a:t> </a:t>
            </a:r>
            <a:r>
              <a:rPr lang="en-US" dirty="0" smtClean="0"/>
              <a:t>grav</a:t>
            </a:r>
            <a:r>
              <a:rPr lang="en-US" b="1" dirty="0" smtClean="0"/>
              <a:t>is</a:t>
            </a:r>
            <a:r>
              <a:rPr lang="en-US" dirty="0" smtClean="0"/>
              <a:t>, </a:t>
            </a:r>
            <a:r>
              <a:rPr lang="en-US" b="1" dirty="0" smtClean="0"/>
              <a:t>e</a:t>
            </a:r>
            <a:r>
              <a:rPr lang="en-US" dirty="0" smtClean="0"/>
              <a:t>  </a:t>
            </a:r>
            <a:r>
              <a:rPr lang="en-US" i="1" dirty="0" smtClean="0"/>
              <a:t>heavy, difficult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dirty="0" smtClean="0"/>
              <a:t>				lev</a:t>
            </a:r>
            <a:r>
              <a:rPr lang="en-US" b="1" dirty="0" smtClean="0"/>
              <a:t>is</a:t>
            </a:r>
            <a:r>
              <a:rPr lang="en-US" dirty="0" smtClean="0"/>
              <a:t>, </a:t>
            </a:r>
            <a:r>
              <a:rPr lang="en-US" b="1" dirty="0" smtClean="0"/>
              <a:t>e</a:t>
            </a:r>
            <a:r>
              <a:rPr lang="en-US" dirty="0" smtClean="0"/>
              <a:t> 	</a:t>
            </a:r>
            <a:r>
              <a:rPr lang="en-US" i="1" dirty="0" smtClean="0"/>
              <a:t>light</a:t>
            </a:r>
            <a:r>
              <a:rPr lang="en-US" dirty="0" smtClean="0"/>
              <a:t>;</a:t>
            </a:r>
            <a:r>
              <a:rPr lang="en-US" i="1" dirty="0"/>
              <a:t> </a:t>
            </a:r>
            <a:r>
              <a:rPr lang="en-US" i="1" dirty="0" smtClean="0"/>
              <a:t>  </a:t>
            </a:r>
            <a:r>
              <a:rPr lang="en-US" dirty="0" err="1" smtClean="0"/>
              <a:t>tenu</a:t>
            </a:r>
            <a:r>
              <a:rPr lang="en-US" b="1" dirty="0" err="1" smtClean="0"/>
              <a:t>is</a:t>
            </a:r>
            <a:r>
              <a:rPr lang="en-US" dirty="0" smtClean="0"/>
              <a:t>, </a:t>
            </a:r>
            <a:r>
              <a:rPr lang="en-US" b="1" dirty="0" smtClean="0"/>
              <a:t>e</a:t>
            </a:r>
            <a:r>
              <a:rPr lang="en-US" dirty="0" smtClean="0"/>
              <a:t> 	 </a:t>
            </a:r>
            <a:r>
              <a:rPr lang="en-US" i="1" dirty="0" smtClean="0"/>
              <a:t>thin, slender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 smtClean="0"/>
              <a:t>Derived adjectives ending on </a:t>
            </a:r>
            <a:r>
              <a:rPr lang="en-US" b="1" dirty="0">
                <a:solidFill>
                  <a:srgbClr val="BC0000"/>
                </a:solidFill>
              </a:rPr>
              <a:t>-</a:t>
            </a:r>
            <a:r>
              <a:rPr lang="en-US" b="1" dirty="0" err="1" smtClean="0">
                <a:solidFill>
                  <a:srgbClr val="BC0000"/>
                </a:solidFill>
              </a:rPr>
              <a:t>alis</a:t>
            </a:r>
            <a:r>
              <a:rPr lang="en-US" b="1" dirty="0" smtClean="0">
                <a:solidFill>
                  <a:srgbClr val="BC0000"/>
                </a:solidFill>
              </a:rPr>
              <a:t>, e/-</a:t>
            </a:r>
            <a:r>
              <a:rPr lang="en-US" b="1" dirty="0" err="1" smtClean="0">
                <a:solidFill>
                  <a:srgbClr val="BC0000"/>
                </a:solidFill>
              </a:rPr>
              <a:t>aris</a:t>
            </a:r>
            <a:r>
              <a:rPr lang="en-US" b="1" dirty="0" smtClean="0">
                <a:solidFill>
                  <a:srgbClr val="BC0000"/>
                </a:solidFill>
              </a:rPr>
              <a:t>, e</a:t>
            </a:r>
            <a:r>
              <a:rPr lang="en-US" b="1" dirty="0" smtClean="0"/>
              <a:t>     </a:t>
            </a:r>
            <a:r>
              <a:rPr lang="en-US" dirty="0" err="1" smtClean="0"/>
              <a:t>cranialis</a:t>
            </a:r>
            <a:r>
              <a:rPr lang="en-US" dirty="0"/>
              <a:t>, e; </a:t>
            </a:r>
            <a:r>
              <a:rPr lang="en-US" dirty="0" err="1"/>
              <a:t>muscularis</a:t>
            </a:r>
            <a:r>
              <a:rPr lang="en-US" dirty="0"/>
              <a:t>, </a:t>
            </a:r>
            <a:r>
              <a:rPr lang="en-US" dirty="0" smtClean="0"/>
              <a:t>e</a:t>
            </a: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dirty="0"/>
              <a:t>	</a:t>
            </a:r>
            <a:r>
              <a:rPr lang="en-US" dirty="0" smtClean="0"/>
              <a:t>		            </a:t>
            </a:r>
            <a:r>
              <a:rPr lang="en-US" i="1" dirty="0" smtClean="0">
                <a:solidFill>
                  <a:srgbClr val="BC0000"/>
                </a:solidFill>
              </a:rPr>
              <a:t>(means relation, pertaining to </a:t>
            </a:r>
            <a:r>
              <a:rPr lang="en-US" dirty="0" smtClean="0">
                <a:solidFill>
                  <a:srgbClr val="BC0000"/>
                </a:solidFill>
              </a:rPr>
              <a:t>or </a:t>
            </a:r>
            <a:r>
              <a:rPr lang="en-US" i="1" dirty="0" smtClean="0">
                <a:solidFill>
                  <a:srgbClr val="BC0000"/>
                </a:solidFill>
              </a:rPr>
              <a:t>belonging to)</a:t>
            </a:r>
            <a:r>
              <a:rPr lang="en-US" dirty="0" smtClean="0"/>
              <a:t> 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Derived adjectives ending </a:t>
            </a:r>
            <a:r>
              <a:rPr lang="en-US" dirty="0" smtClean="0"/>
              <a:t>on </a:t>
            </a:r>
            <a:r>
              <a:rPr lang="en-US" b="1" dirty="0">
                <a:solidFill>
                  <a:srgbClr val="BC0000"/>
                </a:solidFill>
              </a:rPr>
              <a:t>-</a:t>
            </a:r>
            <a:r>
              <a:rPr lang="en-US" b="1" dirty="0" err="1" smtClean="0">
                <a:solidFill>
                  <a:srgbClr val="BC0000"/>
                </a:solidFill>
              </a:rPr>
              <a:t>bilis</a:t>
            </a:r>
            <a:r>
              <a:rPr lang="en-US" b="1" dirty="0" smtClean="0">
                <a:solidFill>
                  <a:srgbClr val="BC0000"/>
                </a:solidFill>
              </a:rPr>
              <a:t>, e</a:t>
            </a:r>
            <a:r>
              <a:rPr lang="en-US" dirty="0" smtClean="0">
                <a:solidFill>
                  <a:srgbClr val="BC0000"/>
                </a:solidFill>
              </a:rPr>
              <a:t>                   </a:t>
            </a:r>
            <a:r>
              <a:rPr lang="en-US" dirty="0" err="1" smtClean="0">
                <a:solidFill>
                  <a:srgbClr val="000000"/>
                </a:solidFill>
              </a:rPr>
              <a:t>operabilis</a:t>
            </a:r>
            <a:r>
              <a:rPr lang="en-US" dirty="0" smtClean="0">
                <a:solidFill>
                  <a:srgbClr val="000000"/>
                </a:solidFill>
              </a:rPr>
              <a:t>, e</a:t>
            </a:r>
            <a:r>
              <a:rPr lang="en-US" dirty="0" smtClean="0"/>
              <a:t>; </a:t>
            </a:r>
            <a:r>
              <a:rPr lang="en-US" dirty="0" err="1" smtClean="0"/>
              <a:t>sanabilis</a:t>
            </a:r>
            <a:r>
              <a:rPr lang="en-US" dirty="0" smtClean="0"/>
              <a:t>, 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i="1" dirty="0" smtClean="0">
                <a:solidFill>
                  <a:srgbClr val="BC0000"/>
                </a:solidFill>
              </a:rPr>
              <a:t>			   (</a:t>
            </a:r>
            <a:r>
              <a:rPr lang="en-US" i="1" dirty="0">
                <a:solidFill>
                  <a:srgbClr val="BC0000"/>
                </a:solidFill>
              </a:rPr>
              <a:t>means </a:t>
            </a:r>
            <a:r>
              <a:rPr lang="en-US" i="1" dirty="0" smtClean="0">
                <a:solidFill>
                  <a:srgbClr val="BC0000"/>
                </a:solidFill>
              </a:rPr>
              <a:t>capable or susceptible of a specified action)</a:t>
            </a:r>
            <a:r>
              <a:rPr lang="en-US" dirty="0" smtClean="0"/>
              <a:t> </a:t>
            </a:r>
            <a:endParaRPr lang="en-US" dirty="0">
              <a:solidFill>
                <a:srgbClr val="BC0000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dirty="0"/>
              <a:t>Derived adjectives </a:t>
            </a:r>
            <a:r>
              <a:rPr lang="en-US" dirty="0" smtClean="0">
                <a:solidFill>
                  <a:srgbClr val="000000"/>
                </a:solidFill>
              </a:rPr>
              <a:t>ending on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BC0000"/>
                </a:solidFill>
              </a:rPr>
              <a:t>-</a:t>
            </a:r>
            <a:r>
              <a:rPr lang="en-US" b="1" dirty="0" err="1" smtClean="0">
                <a:solidFill>
                  <a:srgbClr val="BC0000"/>
                </a:solidFill>
              </a:rPr>
              <a:t>formis</a:t>
            </a:r>
            <a:r>
              <a:rPr lang="en-US" b="1" dirty="0" smtClean="0">
                <a:solidFill>
                  <a:srgbClr val="BC0000"/>
                </a:solidFill>
              </a:rPr>
              <a:t>, e        </a:t>
            </a:r>
            <a:r>
              <a:rPr lang="en-US" dirty="0" err="1" smtClean="0">
                <a:solidFill>
                  <a:srgbClr val="000000"/>
                </a:solidFill>
              </a:rPr>
              <a:t>pisiformis</a:t>
            </a:r>
            <a:r>
              <a:rPr lang="en-US" dirty="0" smtClean="0">
                <a:solidFill>
                  <a:srgbClr val="000000"/>
                </a:solidFill>
              </a:rPr>
              <a:t>, e</a:t>
            </a:r>
            <a:r>
              <a:rPr lang="en-US" dirty="0"/>
              <a:t>;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vermiformis</a:t>
            </a:r>
            <a:r>
              <a:rPr lang="en-US" dirty="0" smtClean="0">
                <a:solidFill>
                  <a:srgbClr val="000000"/>
                </a:solidFill>
              </a:rPr>
              <a:t>, e</a:t>
            </a:r>
            <a:endParaRPr lang="en-US" dirty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i="1" dirty="0" smtClean="0">
                <a:solidFill>
                  <a:srgbClr val="BC0000"/>
                </a:solidFill>
              </a:rPr>
              <a:t>      (</a:t>
            </a:r>
            <a:r>
              <a:rPr lang="en-US" i="1" dirty="0">
                <a:solidFill>
                  <a:srgbClr val="BC0000"/>
                </a:solidFill>
              </a:rPr>
              <a:t>means </a:t>
            </a:r>
            <a:r>
              <a:rPr lang="en-US" i="1" dirty="0" smtClean="0">
                <a:solidFill>
                  <a:srgbClr val="BC0000"/>
                </a:solidFill>
              </a:rPr>
              <a:t>shaped like, looking like, </a:t>
            </a:r>
            <a:r>
              <a:rPr lang="en-US" dirty="0" err="1" smtClean="0">
                <a:solidFill>
                  <a:srgbClr val="BC0000"/>
                </a:solidFill>
              </a:rPr>
              <a:t>latin</a:t>
            </a:r>
            <a:r>
              <a:rPr lang="en-US" dirty="0" smtClean="0">
                <a:solidFill>
                  <a:srgbClr val="BC0000"/>
                </a:solidFill>
              </a:rPr>
              <a:t> equivalent to ending </a:t>
            </a:r>
            <a:r>
              <a:rPr lang="en-US" i="1" dirty="0">
                <a:solidFill>
                  <a:srgbClr val="BC0000"/>
                </a:solidFill>
              </a:rPr>
              <a:t>-</a:t>
            </a:r>
            <a:r>
              <a:rPr lang="en-US" i="1" dirty="0" err="1" smtClean="0">
                <a:solidFill>
                  <a:srgbClr val="BC0000"/>
                </a:solidFill>
              </a:rPr>
              <a:t>oideus</a:t>
            </a:r>
            <a:r>
              <a:rPr lang="en-US" i="1" dirty="0" smtClean="0">
                <a:solidFill>
                  <a:srgbClr val="BC0000"/>
                </a:solidFill>
              </a:rPr>
              <a:t>, a, um)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21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FF">
              <a:alpha val="70000"/>
            </a:srgbClr>
          </a:solidFill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ADJECTIVES of 3</a:t>
            </a:r>
            <a:r>
              <a:rPr lang="en-US" sz="2000" b="1" baseline="30000" dirty="0">
                <a:solidFill>
                  <a:schemeClr val="accent3">
                    <a:lumMod val="75000"/>
                  </a:schemeClr>
                </a:solidFill>
              </a:rPr>
              <a:t>RD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</a:rPr>
              <a:t> DECLENSION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412776"/>
            <a:ext cx="8784976" cy="5040560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sz="1900" b="1" dirty="0">
                <a:solidFill>
                  <a:srgbClr val="BC0000"/>
                </a:solidFill>
              </a:rPr>
              <a:t>1 </a:t>
            </a:r>
            <a:r>
              <a:rPr lang="en-US" sz="1900" b="1" dirty="0" smtClean="0">
                <a:solidFill>
                  <a:srgbClr val="BC0000"/>
                </a:solidFill>
              </a:rPr>
              <a:t>termination </a:t>
            </a:r>
            <a:r>
              <a:rPr lang="en-US" sz="1900" dirty="0"/>
              <a:t>in nominative </a:t>
            </a:r>
            <a:r>
              <a:rPr lang="en-US" sz="1900" dirty="0" err="1"/>
              <a:t>sg</a:t>
            </a:r>
            <a:r>
              <a:rPr lang="en-US" sz="1900" dirty="0"/>
              <a:t>. which </a:t>
            </a:r>
            <a:r>
              <a:rPr lang="en-US" sz="1900" dirty="0" smtClean="0">
                <a:solidFill>
                  <a:srgbClr val="BC0000"/>
                </a:solidFill>
              </a:rPr>
              <a:t>usually</a:t>
            </a:r>
            <a:r>
              <a:rPr lang="en-US" sz="1900" dirty="0" smtClean="0"/>
              <a:t> is:</a:t>
            </a:r>
            <a:r>
              <a:rPr lang="en-US" sz="1900" b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2500" b="1" dirty="0" smtClean="0"/>
              <a:t>-</a:t>
            </a:r>
            <a:r>
              <a:rPr lang="en-US" sz="2500" b="1" dirty="0"/>
              <a:t>X, -NS</a:t>
            </a:r>
            <a:r>
              <a:rPr lang="en-US" sz="2500" b="1" dirty="0">
                <a:solidFill>
                  <a:srgbClr val="FF0000"/>
                </a:solidFill>
              </a:rPr>
              <a:t> </a:t>
            </a:r>
            <a:r>
              <a:rPr lang="en-US" sz="2500" dirty="0">
                <a:solidFill>
                  <a:srgbClr val="000000"/>
                </a:solidFill>
              </a:rPr>
              <a:t>(</a:t>
            </a:r>
            <a:r>
              <a:rPr lang="en-US" sz="25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</a:t>
            </a:r>
            <a:r>
              <a:rPr lang="en-US" sz="2500" dirty="0"/>
              <a:t>+</a:t>
            </a:r>
            <a:r>
              <a:rPr lang="en-US" sz="2500" dirty="0">
                <a:solidFill>
                  <a:srgbClr val="FF0000"/>
                </a:solidFill>
              </a:rPr>
              <a:t>F</a:t>
            </a:r>
            <a:r>
              <a:rPr lang="en-US" sz="2500" dirty="0">
                <a:solidFill>
                  <a:srgbClr val="000000"/>
                </a:solidFill>
              </a:rPr>
              <a:t>+</a:t>
            </a:r>
            <a:r>
              <a:rPr lang="en-US" sz="2500" dirty="0">
                <a:solidFill>
                  <a:srgbClr val="99CC66"/>
                </a:solidFill>
              </a:rPr>
              <a:t>N</a:t>
            </a:r>
            <a:r>
              <a:rPr lang="en-US" sz="2500" dirty="0">
                <a:solidFill>
                  <a:srgbClr val="000000"/>
                </a:solidFill>
              </a:rPr>
              <a:t>) </a:t>
            </a:r>
            <a:r>
              <a:rPr lang="cs-CZ" sz="2500" dirty="0" smtClean="0">
                <a:solidFill>
                  <a:srgbClr val="000000"/>
                </a:solidFill>
              </a:rPr>
              <a:t>   </a:t>
            </a:r>
            <a:r>
              <a:rPr lang="en-US" sz="1900" dirty="0" smtClean="0">
                <a:solidFill>
                  <a:srgbClr val="BC0000"/>
                </a:solidFill>
              </a:rPr>
              <a:t>and is always accompanied with the genitive ending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900" dirty="0"/>
              <a:t>e. g.</a:t>
            </a:r>
            <a:r>
              <a:rPr lang="en-US" sz="1900" dirty="0" smtClean="0"/>
              <a:t>:</a:t>
            </a:r>
            <a:endParaRPr lang="en-US" sz="1900" dirty="0" smtClean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900" dirty="0" err="1" smtClean="0">
                <a:solidFill>
                  <a:srgbClr val="000000"/>
                </a:solidFill>
              </a:rPr>
              <a:t>Underived</a:t>
            </a:r>
            <a:r>
              <a:rPr lang="en-US" sz="1900" dirty="0" smtClean="0">
                <a:solidFill>
                  <a:srgbClr val="000000"/>
                </a:solidFill>
              </a:rPr>
              <a:t> adjectives like:  </a:t>
            </a:r>
            <a:r>
              <a:rPr lang="en-US" sz="1900" dirty="0" err="1" smtClean="0">
                <a:solidFill>
                  <a:srgbClr val="000000"/>
                </a:solidFill>
              </a:rPr>
              <a:t>recens</a:t>
            </a:r>
            <a:r>
              <a:rPr lang="en-US" sz="1900" dirty="0">
                <a:solidFill>
                  <a:srgbClr val="000000"/>
                </a:solidFill>
              </a:rPr>
              <a:t>, </a:t>
            </a:r>
            <a:r>
              <a:rPr lang="en-US" sz="1900" dirty="0" err="1">
                <a:solidFill>
                  <a:srgbClr val="000000"/>
                </a:solidFill>
              </a:rPr>
              <a:t>recentis</a:t>
            </a:r>
            <a:r>
              <a:rPr lang="en-US" sz="1900" dirty="0">
                <a:solidFill>
                  <a:srgbClr val="000000"/>
                </a:solidFill>
              </a:rPr>
              <a:t>  </a:t>
            </a:r>
            <a:r>
              <a:rPr lang="en-US" sz="1900" i="1" dirty="0">
                <a:solidFill>
                  <a:srgbClr val="000000"/>
                </a:solidFill>
              </a:rPr>
              <a:t>recent, </a:t>
            </a:r>
            <a:r>
              <a:rPr lang="en-US" sz="1900" i="1" dirty="0" smtClean="0">
                <a:solidFill>
                  <a:srgbClr val="000000"/>
                </a:solidFill>
              </a:rPr>
              <a:t>new</a:t>
            </a:r>
            <a:r>
              <a:rPr lang="en-US" sz="1900" dirty="0"/>
              <a:t>;</a:t>
            </a:r>
            <a:r>
              <a:rPr lang="en-US" sz="1900" i="1" dirty="0" smtClean="0">
                <a:solidFill>
                  <a:srgbClr val="000000"/>
                </a:solidFill>
              </a:rPr>
              <a:t>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900" i="1" dirty="0">
                <a:solidFill>
                  <a:srgbClr val="000000"/>
                </a:solidFill>
              </a:rPr>
              <a:t>	</a:t>
            </a:r>
            <a:r>
              <a:rPr lang="en-US" sz="1900" i="1" dirty="0" smtClean="0">
                <a:solidFill>
                  <a:srgbClr val="000000"/>
                </a:solidFill>
              </a:rPr>
              <a:t>		           </a:t>
            </a:r>
            <a:r>
              <a:rPr lang="en-US" sz="1900" dirty="0" err="1" smtClean="0">
                <a:solidFill>
                  <a:srgbClr val="000000"/>
                </a:solidFill>
              </a:rPr>
              <a:t>latens</a:t>
            </a:r>
            <a:r>
              <a:rPr lang="en-US" sz="1900" dirty="0">
                <a:solidFill>
                  <a:srgbClr val="000000"/>
                </a:solidFill>
              </a:rPr>
              <a:t>, </a:t>
            </a:r>
            <a:r>
              <a:rPr lang="en-US" sz="1900" dirty="0" err="1">
                <a:solidFill>
                  <a:srgbClr val="000000"/>
                </a:solidFill>
              </a:rPr>
              <a:t>latentis</a:t>
            </a:r>
            <a:r>
              <a:rPr lang="en-US" sz="1900" i="1" dirty="0">
                <a:solidFill>
                  <a:srgbClr val="000000"/>
                </a:solidFill>
              </a:rPr>
              <a:t>  </a:t>
            </a:r>
            <a:r>
              <a:rPr lang="en-US" sz="1900" i="1" dirty="0" smtClean="0">
                <a:solidFill>
                  <a:srgbClr val="000000"/>
                </a:solidFill>
              </a:rPr>
              <a:t>  latent</a:t>
            </a:r>
            <a:r>
              <a:rPr lang="en-US" sz="1900" i="1" dirty="0">
                <a:solidFill>
                  <a:srgbClr val="000000"/>
                </a:solidFill>
              </a:rPr>
              <a:t>, not manifested</a:t>
            </a:r>
            <a:endParaRPr lang="en-US" sz="1900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1900" dirty="0"/>
              <a:t>Derived adjectives ending </a:t>
            </a:r>
            <a:r>
              <a:rPr lang="en-US" sz="1900" dirty="0" smtClean="0"/>
              <a:t>  </a:t>
            </a:r>
            <a:r>
              <a:rPr lang="en-US" sz="1900" dirty="0" smtClean="0">
                <a:solidFill>
                  <a:srgbClr val="BC0000"/>
                </a:solidFill>
              </a:rPr>
              <a:t>-</a:t>
            </a:r>
            <a:r>
              <a:rPr lang="en-US" sz="1900" dirty="0" err="1" smtClean="0">
                <a:solidFill>
                  <a:srgbClr val="BC0000"/>
                </a:solidFill>
              </a:rPr>
              <a:t>plex</a:t>
            </a:r>
            <a:r>
              <a:rPr lang="en-US" sz="1900" dirty="0" smtClean="0">
                <a:solidFill>
                  <a:srgbClr val="BC0000"/>
                </a:solidFill>
              </a:rPr>
              <a:t>, </a:t>
            </a:r>
            <a:r>
              <a:rPr lang="en-US" sz="1900" dirty="0" err="1" smtClean="0">
                <a:solidFill>
                  <a:srgbClr val="BC0000"/>
                </a:solidFill>
              </a:rPr>
              <a:t>plicis</a:t>
            </a:r>
            <a:r>
              <a:rPr lang="en-US" sz="1900" dirty="0" smtClean="0">
                <a:solidFill>
                  <a:srgbClr val="BC0000"/>
                </a:solidFill>
              </a:rPr>
              <a:t>          </a:t>
            </a:r>
            <a:r>
              <a:rPr lang="en-US" sz="1900" i="1" dirty="0" smtClean="0">
                <a:solidFill>
                  <a:srgbClr val="000000"/>
                </a:solidFill>
              </a:rPr>
              <a:t>simplex</a:t>
            </a:r>
            <a:r>
              <a:rPr lang="en-US" sz="1900" i="1" dirty="0">
                <a:solidFill>
                  <a:srgbClr val="000000"/>
                </a:solidFill>
              </a:rPr>
              <a:t>, </a:t>
            </a:r>
            <a:r>
              <a:rPr lang="en-US" sz="1900" i="1" dirty="0" err="1" smtClean="0">
                <a:solidFill>
                  <a:srgbClr val="000000"/>
                </a:solidFill>
              </a:rPr>
              <a:t>cis</a:t>
            </a:r>
            <a:r>
              <a:rPr lang="en-US" sz="1900" i="1" dirty="0" smtClean="0"/>
              <a:t>; </a:t>
            </a:r>
            <a:r>
              <a:rPr lang="en-US" sz="1900" i="1" dirty="0" smtClean="0">
                <a:solidFill>
                  <a:srgbClr val="000000"/>
                </a:solidFill>
              </a:rPr>
              <a:t>duplex, </a:t>
            </a:r>
            <a:r>
              <a:rPr lang="en-US" sz="1900" i="1" dirty="0" err="1" smtClean="0">
                <a:solidFill>
                  <a:srgbClr val="000000"/>
                </a:solidFill>
              </a:rPr>
              <a:t>cis</a:t>
            </a:r>
            <a:endParaRPr lang="en-US" sz="1900" i="1" dirty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sz="1900" dirty="0" smtClean="0"/>
              <a:t> 			         </a:t>
            </a:r>
            <a:r>
              <a:rPr lang="en-US" sz="1900" i="1" dirty="0" smtClean="0">
                <a:solidFill>
                  <a:srgbClr val="BC0000"/>
                </a:solidFill>
              </a:rPr>
              <a:t>(refers to number, multiplicity)</a:t>
            </a:r>
            <a:r>
              <a:rPr lang="en-US" sz="1900" dirty="0" smtClean="0"/>
              <a:t> </a:t>
            </a:r>
            <a:endParaRPr lang="en-US" sz="1900" i="1" dirty="0" smtClean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1900" dirty="0"/>
              <a:t>Derived adjectives ending on </a:t>
            </a:r>
            <a:r>
              <a:rPr lang="en-US" sz="1900" dirty="0" smtClean="0">
                <a:solidFill>
                  <a:srgbClr val="BC0000"/>
                </a:solidFill>
              </a:rPr>
              <a:t>-</a:t>
            </a:r>
            <a:r>
              <a:rPr lang="en-US" sz="1900" dirty="0" err="1" smtClean="0">
                <a:solidFill>
                  <a:srgbClr val="BC0000"/>
                </a:solidFill>
              </a:rPr>
              <a:t>ceps</a:t>
            </a:r>
            <a:r>
              <a:rPr lang="en-US" sz="1900" dirty="0" smtClean="0">
                <a:solidFill>
                  <a:srgbClr val="BC0000"/>
                </a:solidFill>
              </a:rPr>
              <a:t>, </a:t>
            </a:r>
            <a:r>
              <a:rPr lang="en-US" sz="1900" dirty="0" err="1" smtClean="0">
                <a:solidFill>
                  <a:srgbClr val="BC0000"/>
                </a:solidFill>
              </a:rPr>
              <a:t>cipitis</a:t>
            </a:r>
            <a:r>
              <a:rPr lang="en-US" sz="1900" dirty="0" smtClean="0">
                <a:solidFill>
                  <a:srgbClr val="BC0000"/>
                </a:solidFill>
              </a:rPr>
              <a:t>                 </a:t>
            </a:r>
            <a:r>
              <a:rPr lang="en-US" sz="1900" i="1" dirty="0" smtClean="0">
                <a:solidFill>
                  <a:srgbClr val="000000"/>
                </a:solidFill>
              </a:rPr>
              <a:t>biceps, </a:t>
            </a:r>
            <a:r>
              <a:rPr lang="en-US" sz="1900" i="1" dirty="0" err="1" smtClean="0">
                <a:solidFill>
                  <a:srgbClr val="000000"/>
                </a:solidFill>
              </a:rPr>
              <a:t>bicipitis</a:t>
            </a:r>
            <a:endParaRPr lang="en-US" sz="1900" i="1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200"/>
              </a:spcBef>
              <a:buNone/>
            </a:pPr>
            <a:r>
              <a:rPr lang="en-US" sz="1900" i="1" dirty="0" smtClean="0">
                <a:solidFill>
                  <a:srgbClr val="BC0000"/>
                </a:solidFill>
              </a:rPr>
              <a:t>			         (</a:t>
            </a:r>
            <a:r>
              <a:rPr lang="en-US" sz="1900" i="1" dirty="0">
                <a:solidFill>
                  <a:srgbClr val="BC0000"/>
                </a:solidFill>
              </a:rPr>
              <a:t>refers to </a:t>
            </a:r>
            <a:r>
              <a:rPr lang="en-US" sz="1900" i="1" dirty="0" smtClean="0">
                <a:solidFill>
                  <a:srgbClr val="BC0000"/>
                </a:solidFill>
              </a:rPr>
              <a:t>head-like </a:t>
            </a:r>
            <a:r>
              <a:rPr lang="en-US" sz="1900" i="1" dirty="0" err="1" smtClean="0">
                <a:solidFill>
                  <a:srgbClr val="BC0000"/>
                </a:solidFill>
              </a:rPr>
              <a:t>strucutres</a:t>
            </a:r>
            <a:r>
              <a:rPr lang="en-US" sz="1900" i="1" dirty="0" smtClean="0">
                <a:solidFill>
                  <a:srgbClr val="BC0000"/>
                </a:solidFill>
              </a:rPr>
              <a:t>)</a:t>
            </a:r>
            <a:r>
              <a:rPr lang="en-US" sz="1900" dirty="0" smtClean="0"/>
              <a:t> </a:t>
            </a:r>
            <a:endParaRPr lang="en-US" sz="1900" i="1" dirty="0" smtClean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sz="1900" dirty="0" smtClean="0">
                <a:solidFill>
                  <a:srgbClr val="000000"/>
                </a:solidFill>
              </a:rPr>
              <a:t>Originally participles having meaning of action ending on</a:t>
            </a:r>
            <a:endParaRPr lang="cs-CZ" sz="190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1900" dirty="0" smtClean="0">
                <a:solidFill>
                  <a:srgbClr val="BC0000"/>
                </a:solidFill>
              </a:rPr>
              <a:t>-</a:t>
            </a:r>
            <a:r>
              <a:rPr lang="en-US" sz="1900" dirty="0" err="1" smtClean="0">
                <a:solidFill>
                  <a:srgbClr val="BC0000"/>
                </a:solidFill>
              </a:rPr>
              <a:t>ans</a:t>
            </a:r>
            <a:r>
              <a:rPr lang="en-US" sz="1900" dirty="0" smtClean="0">
                <a:solidFill>
                  <a:srgbClr val="BC0000"/>
                </a:solidFill>
              </a:rPr>
              <a:t>, antis </a:t>
            </a:r>
            <a:r>
              <a:rPr lang="en-US" sz="1900" dirty="0" smtClean="0">
                <a:solidFill>
                  <a:srgbClr val="000000"/>
                </a:solidFill>
              </a:rPr>
              <a:t>and </a:t>
            </a:r>
            <a:r>
              <a:rPr lang="en-US" sz="1900" dirty="0" smtClean="0">
                <a:solidFill>
                  <a:srgbClr val="BC0000"/>
                </a:solidFill>
              </a:rPr>
              <a:t>-</a:t>
            </a:r>
            <a:r>
              <a:rPr lang="en-US" sz="1900" dirty="0" err="1" smtClean="0">
                <a:solidFill>
                  <a:srgbClr val="BC0000"/>
                </a:solidFill>
              </a:rPr>
              <a:t>ens</a:t>
            </a:r>
            <a:r>
              <a:rPr lang="en-US" sz="1900" dirty="0" smtClean="0">
                <a:solidFill>
                  <a:srgbClr val="BC0000"/>
                </a:solidFill>
              </a:rPr>
              <a:t>, </a:t>
            </a:r>
            <a:r>
              <a:rPr lang="en-US" sz="1900" dirty="0" err="1" smtClean="0">
                <a:solidFill>
                  <a:srgbClr val="BC0000"/>
                </a:solidFill>
              </a:rPr>
              <a:t>entis</a:t>
            </a:r>
            <a:r>
              <a:rPr lang="en-US" sz="1900" dirty="0" smtClean="0">
                <a:solidFill>
                  <a:srgbClr val="BC0000"/>
                </a:solidFill>
              </a:rPr>
              <a:t>  	</a:t>
            </a:r>
            <a:r>
              <a:rPr lang="en-US" sz="1900" i="1" dirty="0" err="1" smtClean="0"/>
              <a:t>migrans</a:t>
            </a:r>
            <a:r>
              <a:rPr lang="en-US" sz="1900" i="1" dirty="0" smtClean="0"/>
              <a:t>, antis; </a:t>
            </a:r>
            <a:r>
              <a:rPr lang="en-US" sz="1900" i="1" dirty="0" err="1" smtClean="0"/>
              <a:t>ascendens</a:t>
            </a:r>
            <a:r>
              <a:rPr lang="en-US" sz="1900" i="1" dirty="0" smtClean="0"/>
              <a:t>, </a:t>
            </a:r>
            <a:r>
              <a:rPr lang="en-US" sz="1900" i="1" dirty="0" err="1" smtClean="0"/>
              <a:t>entis</a:t>
            </a:r>
            <a:endParaRPr lang="en-US" sz="1900" dirty="0">
              <a:solidFill>
                <a:srgbClr val="B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653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FF">
              <a:alpha val="70000"/>
            </a:srgbClr>
          </a:solidFill>
        </p:spPr>
        <p:txBody>
          <a:bodyPr>
            <a:normAutofit/>
          </a:bodyPr>
          <a:lstStyle/>
          <a:p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INFLECTION</a:t>
            </a:r>
            <a:endParaRPr lang="en-US" sz="2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ADJECTIVES of 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declension depending on their gender inflect </a:t>
            </a:r>
            <a:r>
              <a:rPr lang="en-US" i="1" dirty="0" smtClean="0"/>
              <a:t>like</a:t>
            </a:r>
            <a:r>
              <a:rPr lang="en-US" dirty="0" smtClean="0"/>
              <a:t> paradigms: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3366FF"/>
                </a:solidFill>
              </a:rPr>
              <a:t>      </a:t>
            </a:r>
            <a:r>
              <a:rPr lang="en-US" dirty="0" err="1" smtClean="0">
                <a:solidFill>
                  <a:srgbClr val="3366FF"/>
                </a:solidFill>
              </a:rPr>
              <a:t>nervus</a:t>
            </a:r>
            <a:r>
              <a:rPr lang="en-US" dirty="0" smtClean="0">
                <a:solidFill>
                  <a:srgbClr val="3366FF"/>
                </a:solidFill>
              </a:rPr>
              <a:t> (M)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vena (F)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99CC66"/>
                </a:solidFill>
              </a:rPr>
              <a:t>septum (N)</a:t>
            </a:r>
          </a:p>
          <a:p>
            <a:endParaRPr lang="en-US" dirty="0" smtClean="0">
              <a:solidFill>
                <a:srgbClr val="99CC66"/>
              </a:solidFill>
            </a:endParaRPr>
          </a:p>
          <a:p>
            <a:r>
              <a:rPr lang="en-US" dirty="0" smtClean="0"/>
              <a:t>ADJECTIVES of 3</a:t>
            </a:r>
            <a:r>
              <a:rPr lang="en-US" baseline="30000" dirty="0" smtClean="0"/>
              <a:t>rd</a:t>
            </a:r>
            <a:r>
              <a:rPr lang="en-US" dirty="0" smtClean="0"/>
              <a:t> declension depending on their gender inflect </a:t>
            </a:r>
            <a:r>
              <a:rPr lang="en-US" i="1" dirty="0" smtClean="0"/>
              <a:t>like </a:t>
            </a:r>
            <a:r>
              <a:rPr lang="en-US" dirty="0" smtClean="0"/>
              <a:t>paradigms: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3366FF"/>
                </a:solidFill>
              </a:rPr>
              <a:t>      </a:t>
            </a:r>
            <a:r>
              <a:rPr lang="en-US" dirty="0" smtClean="0">
                <a:solidFill>
                  <a:schemeClr val="tx1"/>
                </a:solidFill>
              </a:rPr>
              <a:t>1. </a:t>
            </a:r>
            <a:r>
              <a:rPr lang="en-US" dirty="0" smtClean="0">
                <a:solidFill>
                  <a:srgbClr val="3366FF"/>
                </a:solidFill>
              </a:rPr>
              <a:t>pel</a:t>
            </a:r>
            <a:r>
              <a:rPr lang="en-US" dirty="0" smtClean="0">
                <a:solidFill>
                  <a:srgbClr val="FF0000"/>
                </a:solidFill>
              </a:rPr>
              <a:t>vis</a:t>
            </a:r>
            <a:r>
              <a:rPr lang="en-US" dirty="0" smtClean="0"/>
              <a:t> </a:t>
            </a:r>
            <a:r>
              <a:rPr lang="en-US" dirty="0">
                <a:solidFill>
                  <a:srgbClr val="3366FF"/>
                </a:solidFill>
              </a:rPr>
              <a:t>(</a:t>
            </a:r>
            <a:r>
              <a:rPr lang="en-US" dirty="0" smtClean="0">
                <a:solidFill>
                  <a:srgbClr val="3366FF"/>
                </a:solidFill>
              </a:rPr>
              <a:t>M+</a:t>
            </a:r>
            <a:r>
              <a:rPr lang="en-US" dirty="0">
                <a:solidFill>
                  <a:srgbClr val="FF0000"/>
                </a:solidFill>
              </a:rPr>
              <a:t>(F</a:t>
            </a:r>
            <a:r>
              <a:rPr lang="en-US" dirty="0" smtClean="0">
                <a:solidFill>
                  <a:srgbClr val="FF0000"/>
                </a:solidFill>
              </a:rPr>
              <a:t>)     BUT!!!</a:t>
            </a:r>
            <a:r>
              <a:rPr lang="en-US" dirty="0" smtClean="0"/>
              <a:t> </a:t>
            </a:r>
            <a:r>
              <a:rPr lang="en-US" dirty="0"/>
              <a:t>a</a:t>
            </a:r>
            <a:r>
              <a:rPr lang="en-US" dirty="0" smtClean="0"/>
              <a:t>bl. </a:t>
            </a:r>
            <a:r>
              <a:rPr lang="en-US" dirty="0"/>
              <a:t>s</a:t>
            </a:r>
            <a:r>
              <a:rPr lang="en-US" dirty="0" smtClean="0"/>
              <a:t>g. </a:t>
            </a:r>
            <a:r>
              <a:rPr lang="cs-CZ" dirty="0" smtClean="0"/>
              <a:t>i</a:t>
            </a:r>
            <a:r>
              <a:rPr lang="en-US" dirty="0" smtClean="0"/>
              <a:t>s always on </a:t>
            </a:r>
            <a:r>
              <a:rPr lang="en-US" dirty="0" smtClean="0">
                <a:solidFill>
                  <a:srgbClr val="FF0000"/>
                </a:solidFill>
              </a:rPr>
              <a:t>-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/>
              <a:t> </a:t>
            </a:r>
          </a:p>
          <a:p>
            <a:pPr marL="363538" indent="-363538">
              <a:buNone/>
            </a:pPr>
            <a:r>
              <a:rPr lang="en-US" dirty="0"/>
              <a:t>	</a:t>
            </a:r>
            <a:r>
              <a:rPr lang="en-US" dirty="0" smtClean="0"/>
              <a:t> 2. </a:t>
            </a:r>
            <a:r>
              <a:rPr lang="en-US" dirty="0">
                <a:solidFill>
                  <a:srgbClr val="99CC66"/>
                </a:solidFill>
              </a:rPr>
              <a:t>rete (N)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961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ENDINGS PHOT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792" y="526219"/>
            <a:ext cx="8830264" cy="587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6876256" y="5508619"/>
            <a:ext cx="605416" cy="837991"/>
          </a:xfrm>
          <a:prstGeom prst="rect">
            <a:avLst/>
          </a:prstGeom>
          <a:noFill/>
          <a:ln w="571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411761" y="5517229"/>
            <a:ext cx="504056" cy="837991"/>
          </a:xfrm>
          <a:prstGeom prst="rect">
            <a:avLst/>
          </a:prstGeom>
          <a:noFill/>
          <a:ln w="5715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910881" y="5517230"/>
            <a:ext cx="504056" cy="837991"/>
          </a:xfrm>
          <a:prstGeom prst="rect">
            <a:avLst/>
          </a:prstGeom>
          <a:noFill/>
          <a:ln w="5715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899592" y="5517228"/>
            <a:ext cx="504056" cy="837991"/>
          </a:xfrm>
          <a:prstGeom prst="rect">
            <a:avLst/>
          </a:prstGeom>
          <a:noFill/>
          <a:ln w="57150">
            <a:solidFill>
              <a:srgbClr val="00B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5622381" y="5510826"/>
            <a:ext cx="605416" cy="837991"/>
          </a:xfrm>
          <a:prstGeom prst="rect">
            <a:avLst/>
          </a:prstGeom>
          <a:noFill/>
          <a:ln w="57150">
            <a:solidFill>
              <a:srgbClr val="C0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1" name="Přímá spojnice se šipkou 10"/>
          <p:cNvCxnSpPr/>
          <p:nvPr/>
        </p:nvCxnSpPr>
        <p:spPr>
          <a:xfrm>
            <a:off x="6084168" y="3717032"/>
            <a:ext cx="72008" cy="2016224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5925089" y="3465768"/>
            <a:ext cx="231087" cy="251264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646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Adjectives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3rd </a:t>
            </a:r>
            <a:r>
              <a:rPr lang="cs-CZ" dirty="0" err="1" smtClean="0"/>
              <a:t>declension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7441462"/>
              </p:ext>
            </p:extLst>
          </p:nvPr>
        </p:nvGraphicFramePr>
        <p:xfrm>
          <a:off x="237585" y="1628800"/>
          <a:ext cx="8662734" cy="4582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8634"/>
                <a:gridCol w="3494626"/>
                <a:gridCol w="3669474"/>
              </a:tblGrid>
              <a:tr h="409109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smtClean="0"/>
                        <a:t>two forms:</a:t>
                      </a:r>
                      <a:r>
                        <a:rPr lang="cs-CZ" sz="2000" baseline="0" smtClean="0"/>
                        <a:t> m+f/n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one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form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baseline="0" dirty="0" err="1" smtClean="0"/>
                        <a:t>for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baseline="0" dirty="0" err="1" smtClean="0"/>
                        <a:t>all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baseline="0" dirty="0" err="1" smtClean="0"/>
                        <a:t>genders</a:t>
                      </a:r>
                      <a:endParaRPr lang="cs-CZ" sz="2000" dirty="0"/>
                    </a:p>
                  </a:txBody>
                  <a:tcPr/>
                </a:tc>
              </a:tr>
              <a:tr h="464442">
                <a:tc>
                  <a:txBody>
                    <a:bodyPr/>
                    <a:lstStyle/>
                    <a:p>
                      <a:r>
                        <a:rPr lang="cs-CZ" sz="2000" smtClean="0"/>
                        <a:t>1. singular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smtClean="0"/>
                        <a:t>brev</a:t>
                      </a:r>
                      <a:r>
                        <a:rPr lang="cs-CZ" sz="2000" b="1" smtClean="0">
                          <a:solidFill>
                            <a:srgbClr val="FF0000"/>
                          </a:solidFill>
                        </a:rPr>
                        <a:t>is</a:t>
                      </a:r>
                      <a:r>
                        <a:rPr lang="cs-CZ" sz="2000" b="1" smtClean="0"/>
                        <a:t>                          brev</a:t>
                      </a:r>
                      <a:r>
                        <a:rPr lang="cs-CZ" sz="2000" b="1" smtClean="0">
                          <a:solidFill>
                            <a:srgbClr val="FF0000"/>
                          </a:solidFill>
                        </a:rPr>
                        <a:t>e</a:t>
                      </a:r>
                      <a:endParaRPr lang="cs-CZ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simplex</a:t>
                      </a:r>
                      <a:endParaRPr lang="cs-CZ" sz="2000" b="1" dirty="0"/>
                    </a:p>
                  </a:txBody>
                  <a:tcPr/>
                </a:tc>
              </a:tr>
              <a:tr h="464442">
                <a:tc>
                  <a:txBody>
                    <a:bodyPr/>
                    <a:lstStyle/>
                    <a:p>
                      <a:r>
                        <a:rPr lang="cs-CZ" sz="2000" smtClean="0"/>
                        <a:t>2.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smtClean="0"/>
                        <a:t>brev-is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 smtClean="0"/>
                        <a:t>simplic</a:t>
                      </a:r>
                      <a:r>
                        <a:rPr lang="cs-CZ" sz="2000" dirty="0" smtClean="0"/>
                        <a:t>-</a:t>
                      </a:r>
                      <a:r>
                        <a:rPr lang="cs-CZ" sz="2000" dirty="0" err="1" smtClean="0"/>
                        <a:t>is</a:t>
                      </a:r>
                      <a:endParaRPr lang="cs-CZ" sz="2000" dirty="0"/>
                    </a:p>
                  </a:txBody>
                  <a:tcPr/>
                </a:tc>
              </a:tr>
              <a:tr h="464442">
                <a:tc>
                  <a:txBody>
                    <a:bodyPr/>
                    <a:lstStyle/>
                    <a:p>
                      <a:r>
                        <a:rPr lang="cs-CZ" sz="2000" smtClean="0"/>
                        <a:t>4.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smtClean="0"/>
                        <a:t>brev-em                       breve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simplic</a:t>
                      </a:r>
                      <a:r>
                        <a:rPr lang="cs-CZ" sz="2000" dirty="0" smtClean="0"/>
                        <a:t>-</a:t>
                      </a:r>
                      <a:r>
                        <a:rPr lang="cs-CZ" sz="2000" dirty="0" err="1" smtClean="0"/>
                        <a:t>em</a:t>
                      </a:r>
                      <a:r>
                        <a:rPr lang="cs-CZ" sz="2000" dirty="0" smtClean="0"/>
                        <a:t>                  simplex</a:t>
                      </a:r>
                      <a:endParaRPr lang="cs-CZ" sz="2000" dirty="0"/>
                    </a:p>
                  </a:txBody>
                  <a:tcPr/>
                </a:tc>
              </a:tr>
              <a:tr h="464442">
                <a:tc>
                  <a:txBody>
                    <a:bodyPr/>
                    <a:lstStyle/>
                    <a:p>
                      <a:r>
                        <a:rPr lang="cs-CZ" sz="2000" smtClean="0"/>
                        <a:t>6.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smtClean="0"/>
                        <a:t>brev-i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 smtClean="0"/>
                        <a:t>simplic</a:t>
                      </a:r>
                      <a:r>
                        <a:rPr lang="cs-CZ" sz="2000" dirty="0" smtClean="0"/>
                        <a:t>-i</a:t>
                      </a:r>
                    </a:p>
                  </a:txBody>
                  <a:tcPr/>
                </a:tc>
              </a:tr>
              <a:tr h="464442"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/>
                </a:tc>
              </a:tr>
              <a:tr h="458080">
                <a:tc>
                  <a:txBody>
                    <a:bodyPr/>
                    <a:lstStyle/>
                    <a:p>
                      <a:r>
                        <a:rPr lang="cs-CZ" sz="2000" smtClean="0"/>
                        <a:t>1. plural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smtClean="0"/>
                        <a:t>brev-es                      brev-ia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simplic</a:t>
                      </a:r>
                      <a:r>
                        <a:rPr lang="cs-CZ" sz="2000" dirty="0" smtClean="0"/>
                        <a:t>-es                 </a:t>
                      </a:r>
                      <a:r>
                        <a:rPr lang="cs-CZ" sz="2000" dirty="0" err="1" smtClean="0"/>
                        <a:t>simplic</a:t>
                      </a:r>
                      <a:r>
                        <a:rPr lang="cs-CZ" sz="2000" dirty="0" smtClean="0"/>
                        <a:t>-</a:t>
                      </a:r>
                      <a:r>
                        <a:rPr lang="cs-CZ" sz="2000" dirty="0" err="1" smtClean="0"/>
                        <a:t>ia</a:t>
                      </a:r>
                      <a:endParaRPr lang="cs-CZ" sz="2000" dirty="0"/>
                    </a:p>
                  </a:txBody>
                  <a:tcPr/>
                </a:tc>
              </a:tr>
              <a:tr h="464442">
                <a:tc>
                  <a:txBody>
                    <a:bodyPr/>
                    <a:lstStyle/>
                    <a:p>
                      <a:r>
                        <a:rPr lang="cs-CZ" sz="2000" smtClean="0"/>
                        <a:t>2.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smtClean="0"/>
                        <a:t>brev-ium   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 smtClean="0"/>
                        <a:t>simplic</a:t>
                      </a:r>
                      <a:r>
                        <a:rPr lang="cs-CZ" sz="2000" dirty="0" smtClean="0"/>
                        <a:t>-</a:t>
                      </a:r>
                      <a:r>
                        <a:rPr lang="cs-CZ" sz="2000" dirty="0" err="1" smtClean="0"/>
                        <a:t>ium</a:t>
                      </a:r>
                      <a:endParaRPr lang="cs-CZ" sz="2000" dirty="0"/>
                    </a:p>
                  </a:txBody>
                  <a:tcPr/>
                </a:tc>
              </a:tr>
              <a:tr h="464442">
                <a:tc>
                  <a:txBody>
                    <a:bodyPr/>
                    <a:lstStyle/>
                    <a:p>
                      <a:r>
                        <a:rPr lang="cs-CZ" sz="2000" smtClean="0"/>
                        <a:t>4.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smtClean="0"/>
                        <a:t>brev-es                      brev-ia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simplic</a:t>
                      </a:r>
                      <a:r>
                        <a:rPr lang="cs-CZ" sz="2000" dirty="0" smtClean="0"/>
                        <a:t>-es                 </a:t>
                      </a:r>
                      <a:r>
                        <a:rPr lang="cs-CZ" sz="2000" dirty="0" err="1" smtClean="0"/>
                        <a:t>simplic</a:t>
                      </a:r>
                      <a:r>
                        <a:rPr lang="cs-CZ" sz="2000" dirty="0" smtClean="0"/>
                        <a:t>-</a:t>
                      </a:r>
                      <a:r>
                        <a:rPr lang="cs-CZ" sz="2000" dirty="0" err="1" smtClean="0"/>
                        <a:t>ia</a:t>
                      </a:r>
                      <a:endParaRPr lang="cs-CZ" sz="2000" dirty="0"/>
                    </a:p>
                  </a:txBody>
                  <a:tcPr/>
                </a:tc>
              </a:tr>
              <a:tr h="464442">
                <a:tc>
                  <a:txBody>
                    <a:bodyPr/>
                    <a:lstStyle/>
                    <a:p>
                      <a:r>
                        <a:rPr lang="cs-CZ" sz="2000" smtClean="0"/>
                        <a:t>6.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 smtClean="0"/>
                        <a:t>brev-ibus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dirty="0" err="1" smtClean="0"/>
                        <a:t>simplic</a:t>
                      </a:r>
                      <a:r>
                        <a:rPr lang="cs-CZ" sz="2000" dirty="0" smtClean="0"/>
                        <a:t>-</a:t>
                      </a:r>
                      <a:r>
                        <a:rPr lang="cs-CZ" sz="2000" dirty="0" err="1" smtClean="0"/>
                        <a:t>ibus</a:t>
                      </a:r>
                      <a:endParaRPr lang="cs-CZ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79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140</TotalTime>
  <Words>661</Words>
  <Application>Microsoft Office PowerPoint</Application>
  <PresentationFormat>Předvádění na obrazovce (4:3)</PresentationFormat>
  <Paragraphs>162</Paragraphs>
  <Slides>12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Administrativní</vt:lpstr>
      <vt:lpstr>Adjectives of 3rd Declension</vt:lpstr>
      <vt:lpstr>ADJECTIVES of 3RD DECLENSION /DICTIONARY ENTRY</vt:lpstr>
      <vt:lpstr>Prezentace aplikace PowerPoint</vt:lpstr>
      <vt:lpstr>ADJECTIVES of 3RD DECLENSION</vt:lpstr>
      <vt:lpstr>ADJECTIVES of 3RD DECLENSION</vt:lpstr>
      <vt:lpstr>ADJECTIVES of 3RD DECLENSION</vt:lpstr>
      <vt:lpstr>INFLECTION</vt:lpstr>
      <vt:lpstr>Prezentace aplikace PowerPoint</vt:lpstr>
      <vt:lpstr>Adjectives of 3rd declension</vt:lpstr>
      <vt:lpstr>Form required cases from these expressions:</vt:lpstr>
      <vt:lpstr>Examples of authentic diagnoses</vt:lpstr>
      <vt:lpstr>Examples of authentic diagnoses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Ševčíková Tereza</dc:creator>
  <cp:lastModifiedBy>Ševčíková Tereza</cp:lastModifiedBy>
  <cp:revision>8</cp:revision>
  <cp:lastPrinted>2016-02-22T06:12:57Z</cp:lastPrinted>
  <dcterms:created xsi:type="dcterms:W3CDTF">2016-02-19T14:16:24Z</dcterms:created>
  <dcterms:modified xsi:type="dcterms:W3CDTF">2016-02-22T08:59:53Z</dcterms:modified>
</cp:coreProperties>
</file>