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6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58" r:id="rId12"/>
    <p:sldId id="259" r:id="rId13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39A33-4F98-4FF3-83AE-52998E8E9FE3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8772B-BA21-436B-8E09-C9B3068E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70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AA0E-5D82-4C10-BEB3-CC3945BB57B8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57721-3FF0-4A0C-8217-F9775B9F4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1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3F56-18FB-834D-83D9-E9ADF949C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1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 </a:t>
            </a:r>
            <a:r>
              <a:rPr lang="cs-CZ" dirty="0" err="1" smtClean="0"/>
              <a:t>cuboideum</a:t>
            </a:r>
            <a:r>
              <a:rPr lang="cs-CZ" baseline="0" dirty="0" smtClean="0"/>
              <a:t> - </a:t>
            </a:r>
            <a:r>
              <a:rPr lang="cs-CZ" dirty="0" smtClean="0"/>
              <a:t>kost krychlová. Jedna z kostí zánártí. Proximálně je spojena s kostí patní.</a:t>
            </a:r>
          </a:p>
          <a:p>
            <a:r>
              <a:rPr lang="cs-CZ" dirty="0" smtClean="0"/>
              <a:t>os </a:t>
            </a:r>
            <a:r>
              <a:rPr lang="cs-CZ" dirty="0" err="1" smtClean="0"/>
              <a:t>naviculare</a:t>
            </a:r>
            <a:r>
              <a:rPr lang="cs-CZ" dirty="0" smtClean="0"/>
              <a:t> – lat. 1. kost člunkovitá loďkovitá. Jedna z kůstek zánártí. Proximálně má kloubní spojení s kostí hlezenní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1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B12A02-C9CA-4EC2-ABB7-9A8B1232E1B2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31FA9-6D6C-4487-856B-0EA971CA432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752600"/>
          </a:xfrm>
        </p:spPr>
        <p:txBody>
          <a:bodyPr/>
          <a:lstStyle/>
          <a:p>
            <a:r>
              <a:rPr lang="cs-CZ" sz="4400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djectives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of 3</a:t>
            </a:r>
            <a:r>
              <a:rPr lang="en-US" sz="4400" b="1" baseline="30000" dirty="0" smtClean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44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eclension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3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cs-CZ" altLang="cs-CZ" dirty="0" err="1" smtClean="0"/>
              <a:t>Form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required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cases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from</a:t>
            </a:r>
            <a:r>
              <a:rPr lang="cs-CZ" altLang="cs-CZ" dirty="0" smtClean="0"/>
              <a:t> these </a:t>
            </a:r>
            <a:r>
              <a:rPr lang="cs-CZ" altLang="cs-CZ" dirty="0" err="1" smtClean="0"/>
              <a:t>expressions</a:t>
            </a:r>
            <a:r>
              <a:rPr lang="cs-CZ" alt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i="1" dirty="0" err="1" smtClean="0"/>
              <a:t>dolor</a:t>
            </a:r>
            <a:r>
              <a:rPr lang="cs-CZ" altLang="cs-CZ" i="1" dirty="0" smtClean="0"/>
              <a:t> acer			</a:t>
            </a:r>
            <a:r>
              <a:rPr lang="cs-CZ" altLang="cs-CZ" i="1" dirty="0" err="1" smtClean="0"/>
              <a:t>acc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sg</a:t>
            </a:r>
            <a:r>
              <a:rPr lang="cs-CZ" altLang="cs-CZ" i="1" dirty="0" smtClean="0"/>
              <a:t>. and </a:t>
            </a:r>
            <a:r>
              <a:rPr lang="cs-CZ" altLang="cs-CZ" i="1" dirty="0" err="1" smtClean="0"/>
              <a:t>nom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pl</a:t>
            </a:r>
            <a:r>
              <a:rPr lang="cs-CZ" altLang="cs-CZ" i="1" dirty="0" smtClean="0"/>
              <a:t>.	</a:t>
            </a:r>
            <a:endParaRPr lang="cs-CZ" altLang="cs-CZ" i="1" dirty="0"/>
          </a:p>
          <a:p>
            <a:pPr>
              <a:lnSpc>
                <a:spcPct val="150000"/>
              </a:lnSpc>
            </a:pPr>
            <a:r>
              <a:rPr lang="cs-CZ" altLang="cs-CZ" i="1" dirty="0" err="1"/>
              <a:t>nervus</a:t>
            </a:r>
            <a:r>
              <a:rPr lang="cs-CZ" altLang="cs-CZ" i="1" dirty="0"/>
              <a:t> </a:t>
            </a:r>
            <a:r>
              <a:rPr lang="cs-CZ" altLang="cs-CZ" i="1" dirty="0" err="1" smtClean="0"/>
              <a:t>cranialis</a:t>
            </a:r>
            <a:r>
              <a:rPr lang="cs-CZ" altLang="cs-CZ" i="1" dirty="0" smtClean="0"/>
              <a:t>		</a:t>
            </a:r>
            <a:r>
              <a:rPr lang="cs-CZ" altLang="cs-CZ" i="1" dirty="0" err="1" smtClean="0"/>
              <a:t>abl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sg</a:t>
            </a:r>
            <a:r>
              <a:rPr lang="cs-CZ" altLang="cs-CZ" i="1" dirty="0" smtClean="0"/>
              <a:t>. and gen. </a:t>
            </a:r>
            <a:r>
              <a:rPr lang="cs-CZ" altLang="cs-CZ" i="1" dirty="0" err="1" smtClean="0"/>
              <a:t>pl</a:t>
            </a:r>
            <a:r>
              <a:rPr lang="cs-CZ" altLang="cs-CZ" i="1" dirty="0" smtClean="0"/>
              <a:t>.</a:t>
            </a:r>
            <a:endParaRPr lang="cs-CZ" altLang="cs-CZ" i="1" dirty="0"/>
          </a:p>
          <a:p>
            <a:pPr>
              <a:lnSpc>
                <a:spcPct val="150000"/>
              </a:lnSpc>
            </a:pPr>
            <a:r>
              <a:rPr lang="cs-CZ" altLang="cs-CZ" i="1" dirty="0" err="1"/>
              <a:t>vertebra</a:t>
            </a:r>
            <a:r>
              <a:rPr lang="cs-CZ" altLang="cs-CZ" i="1" dirty="0"/>
              <a:t> </a:t>
            </a:r>
            <a:r>
              <a:rPr lang="cs-CZ" altLang="cs-CZ" i="1" dirty="0" err="1" smtClean="0"/>
              <a:t>cervicalis</a:t>
            </a:r>
            <a:r>
              <a:rPr lang="cs-CZ" altLang="cs-CZ" i="1" dirty="0" smtClean="0"/>
              <a:t>		</a:t>
            </a:r>
            <a:r>
              <a:rPr lang="cs-CZ" altLang="cs-CZ" i="1" dirty="0" err="1" smtClean="0"/>
              <a:t>nom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pl</a:t>
            </a:r>
            <a:r>
              <a:rPr lang="cs-CZ" altLang="cs-CZ" i="1" dirty="0" smtClean="0"/>
              <a:t>. and gen. </a:t>
            </a:r>
            <a:r>
              <a:rPr lang="cs-CZ" altLang="cs-CZ" i="1" dirty="0" err="1" smtClean="0"/>
              <a:t>pl</a:t>
            </a:r>
            <a:r>
              <a:rPr lang="cs-CZ" altLang="cs-CZ" i="1" dirty="0" smtClean="0"/>
              <a:t>.</a:t>
            </a:r>
            <a:endParaRPr lang="cs-CZ" altLang="cs-CZ" i="1" dirty="0"/>
          </a:p>
          <a:p>
            <a:pPr>
              <a:lnSpc>
                <a:spcPct val="150000"/>
              </a:lnSpc>
            </a:pPr>
            <a:r>
              <a:rPr lang="cs-CZ" altLang="cs-CZ" i="1" dirty="0" err="1"/>
              <a:t>caput</a:t>
            </a:r>
            <a:r>
              <a:rPr lang="cs-CZ" altLang="cs-CZ" i="1" dirty="0"/>
              <a:t> </a:t>
            </a:r>
            <a:r>
              <a:rPr lang="cs-CZ" altLang="cs-CZ" i="1" dirty="0" smtClean="0"/>
              <a:t>breve			 gen. </a:t>
            </a:r>
            <a:r>
              <a:rPr lang="cs-CZ" altLang="cs-CZ" i="1" dirty="0" err="1" smtClean="0"/>
              <a:t>sg</a:t>
            </a:r>
            <a:r>
              <a:rPr lang="cs-CZ" altLang="cs-CZ" i="1" dirty="0" smtClean="0"/>
              <a:t>. and </a:t>
            </a:r>
            <a:r>
              <a:rPr lang="cs-CZ" altLang="cs-CZ" i="1" dirty="0" err="1" smtClean="0"/>
              <a:t>abl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sg</a:t>
            </a:r>
            <a:r>
              <a:rPr lang="cs-CZ" altLang="cs-CZ" i="1" dirty="0" smtClean="0"/>
              <a:t>.</a:t>
            </a:r>
            <a:endParaRPr lang="cs-CZ" altLang="cs-CZ" i="1" dirty="0"/>
          </a:p>
          <a:p>
            <a:pPr>
              <a:lnSpc>
                <a:spcPct val="150000"/>
              </a:lnSpc>
            </a:pPr>
            <a:r>
              <a:rPr lang="cs-CZ" altLang="cs-CZ" i="1" dirty="0" err="1" smtClean="0"/>
              <a:t>musculus</a:t>
            </a:r>
            <a:r>
              <a:rPr lang="cs-CZ" altLang="cs-CZ" i="1" dirty="0" smtClean="0"/>
              <a:t> </a:t>
            </a:r>
            <a:r>
              <a:rPr lang="cs-CZ" altLang="cs-CZ" i="1" dirty="0"/>
              <a:t>biceps </a:t>
            </a:r>
            <a:r>
              <a:rPr lang="cs-CZ" altLang="cs-CZ" i="1" dirty="0" smtClean="0"/>
              <a:t>		gen. </a:t>
            </a:r>
            <a:r>
              <a:rPr lang="cs-CZ" altLang="cs-CZ" i="1" dirty="0" err="1" smtClean="0"/>
              <a:t>sg</a:t>
            </a:r>
            <a:r>
              <a:rPr lang="cs-CZ" altLang="cs-CZ" i="1" dirty="0" smtClean="0"/>
              <a:t>. and </a:t>
            </a:r>
            <a:r>
              <a:rPr lang="cs-CZ" altLang="cs-CZ" i="1" dirty="0" err="1" smtClean="0"/>
              <a:t>acc</a:t>
            </a:r>
            <a:r>
              <a:rPr lang="cs-CZ" altLang="cs-CZ" i="1" dirty="0" smtClean="0"/>
              <a:t>. </a:t>
            </a:r>
            <a:r>
              <a:rPr lang="cs-CZ" altLang="cs-CZ" i="1" dirty="0" err="1" smtClean="0"/>
              <a:t>pl</a:t>
            </a:r>
            <a:r>
              <a:rPr lang="cs-CZ" altLang="cs-CZ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i="1" dirty="0" err="1" smtClean="0"/>
              <a:t>margo</a:t>
            </a:r>
            <a:r>
              <a:rPr lang="cs-CZ" i="1" dirty="0" smtClean="0"/>
              <a:t> </a:t>
            </a:r>
            <a:r>
              <a:rPr lang="cs-CZ" i="1" dirty="0" err="1" smtClean="0"/>
              <a:t>occipitalis</a:t>
            </a:r>
            <a:r>
              <a:rPr lang="cs-CZ" i="1" dirty="0" smtClean="0"/>
              <a:t>		</a:t>
            </a:r>
            <a:r>
              <a:rPr lang="cs-CZ" i="1" dirty="0" err="1" smtClean="0"/>
              <a:t>acc</a:t>
            </a:r>
            <a:r>
              <a:rPr lang="cs-CZ" i="1" dirty="0" smtClean="0"/>
              <a:t>. </a:t>
            </a:r>
            <a:r>
              <a:rPr lang="cs-CZ" i="1" dirty="0" err="1" smtClean="0"/>
              <a:t>sg</a:t>
            </a:r>
            <a:r>
              <a:rPr lang="cs-CZ" i="1" dirty="0" smtClean="0"/>
              <a:t>. and </a:t>
            </a:r>
            <a:r>
              <a:rPr lang="cs-CZ" i="1" dirty="0" err="1" smtClean="0"/>
              <a:t>abl</a:t>
            </a:r>
            <a:r>
              <a:rPr lang="cs-CZ" i="1" dirty="0" smtClean="0"/>
              <a:t>. </a:t>
            </a:r>
            <a:r>
              <a:rPr lang="cs-CZ" i="1" dirty="0" err="1" smtClean="0"/>
              <a:t>sg</a:t>
            </a:r>
            <a:r>
              <a:rPr lang="cs-CZ" i="1" dirty="0" smtClean="0"/>
              <a:t>.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725657" y="1878603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782867" y="2564904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778921" y="3284984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781881" y="3943169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800618" y="4664237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778921" y="5373216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r>
              <a:rPr lang="en-GB" dirty="0" smtClean="0"/>
              <a:t>Examples of authentic diagnoses</a:t>
            </a:r>
            <a:endParaRPr lang="en-GB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04465"/>
              </p:ext>
            </p:extLst>
          </p:nvPr>
        </p:nvGraphicFramePr>
        <p:xfrm>
          <a:off x="0" y="1196752"/>
          <a:ext cx="9108504" cy="527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sin., 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 sin.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gravis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8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r>
              <a:rPr lang="en-GB" dirty="0" smtClean="0"/>
              <a:t>Examples of authentic diagnoses</a:t>
            </a:r>
            <a:endParaRPr lang="en-GB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0285"/>
              </p:ext>
            </p:extLst>
          </p:nvPr>
        </p:nvGraphicFramePr>
        <p:xfrm>
          <a:off x="0" y="1196752"/>
          <a:ext cx="9108504" cy="527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corpus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 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gravis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 smtClean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DECLENSION /DICTIONARY ENTRY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ADJECTIVES OF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DECLENSION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alb</a:t>
            </a:r>
            <a:r>
              <a:rPr lang="en-US" dirty="0" err="1" smtClean="0">
                <a:solidFill>
                  <a:srgbClr val="3366FF"/>
                </a:solidFill>
              </a:rPr>
              <a:t>us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99CC66"/>
                </a:solidFill>
              </a:rPr>
              <a:t>um</a:t>
            </a:r>
            <a:r>
              <a:rPr lang="en-US" dirty="0"/>
              <a:t>// </a:t>
            </a:r>
            <a:r>
              <a:rPr lang="en-US" dirty="0" err="1"/>
              <a:t>nig</a:t>
            </a:r>
            <a:r>
              <a:rPr lang="en-US" dirty="0" err="1">
                <a:solidFill>
                  <a:srgbClr val="3366FF"/>
                </a:solidFill>
              </a:rPr>
              <a:t>er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99CC66"/>
                </a:solidFill>
              </a:rPr>
              <a:t>um</a:t>
            </a:r>
          </a:p>
          <a:p>
            <a:pPr>
              <a:spcBef>
                <a:spcPts val="1200"/>
              </a:spcBef>
            </a:pPr>
            <a:r>
              <a:rPr lang="en-US" dirty="0"/>
              <a:t>ADJECTIVES OF 3</a:t>
            </a:r>
            <a:r>
              <a:rPr lang="en-US" baseline="30000" dirty="0"/>
              <a:t>rd</a:t>
            </a:r>
            <a:r>
              <a:rPr lang="en-US" dirty="0"/>
              <a:t> DECLENSION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ac</a:t>
            </a:r>
            <a:r>
              <a:rPr lang="en-US" dirty="0" smtClean="0">
                <a:solidFill>
                  <a:srgbClr val="3366FF"/>
                </a:solidFill>
              </a:rPr>
              <a:t>er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, </a:t>
            </a:r>
            <a:r>
              <a:rPr lang="en-US" dirty="0">
                <a:solidFill>
                  <a:srgbClr val="99CC66"/>
                </a:solidFill>
              </a:rPr>
              <a:t>e</a:t>
            </a:r>
            <a:r>
              <a:rPr lang="en-US" dirty="0"/>
              <a:t>// </a:t>
            </a:r>
            <a:r>
              <a:rPr lang="en-US" dirty="0" err="1"/>
              <a:t>brev</a:t>
            </a:r>
            <a:r>
              <a:rPr lang="en-US" dirty="0" err="1">
                <a:solidFill>
                  <a:srgbClr val="3366FF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dirty="0">
                <a:solidFill>
                  <a:srgbClr val="99CC66"/>
                </a:solidFill>
              </a:rPr>
              <a:t>e</a:t>
            </a:r>
            <a:r>
              <a:rPr lang="en-US" dirty="0"/>
              <a:t>// simp</a:t>
            </a:r>
            <a:r>
              <a:rPr lang="en-US" dirty="0">
                <a:solidFill>
                  <a:srgbClr val="3366FF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99CC66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/>
              <a:t>cis</a:t>
            </a:r>
            <a:r>
              <a:rPr lang="en-US" dirty="0"/>
              <a:t>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 smtClean="0"/>
              <a:t>–ER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), </a:t>
            </a:r>
            <a:r>
              <a:rPr lang="en-US" b="1" dirty="0" smtClean="0"/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/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): </a:t>
            </a:r>
            <a:r>
              <a:rPr lang="en-US" dirty="0" smtClean="0">
                <a:solidFill>
                  <a:srgbClr val="BC0000"/>
                </a:solidFill>
              </a:rPr>
              <a:t>very rare in med. terminology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000000"/>
                </a:solidFill>
              </a:rPr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000000"/>
                </a:solidFill>
              </a:rPr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): </a:t>
            </a:r>
            <a:r>
              <a:rPr lang="en-US" dirty="0" smtClean="0">
                <a:solidFill>
                  <a:srgbClr val="BC0000"/>
                </a:solidFill>
              </a:rPr>
              <a:t>extremely frequent</a:t>
            </a:r>
            <a:endParaRPr lang="en-US" i="1" dirty="0" smtClean="0">
              <a:solidFill>
                <a:srgbClr val="BC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 : </a:t>
            </a:r>
            <a:r>
              <a:rPr lang="en-US" b="1" dirty="0" smtClean="0"/>
              <a:t>-X, -NS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): </a:t>
            </a:r>
            <a:r>
              <a:rPr lang="en-US" dirty="0" smtClean="0">
                <a:solidFill>
                  <a:srgbClr val="BC0000"/>
                </a:solidFill>
              </a:rPr>
              <a:t>some types are frequent</a:t>
            </a:r>
            <a:endParaRPr lang="en-US" b="1" dirty="0">
              <a:solidFill>
                <a:srgbClr val="BC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3068960"/>
            <a:ext cx="665238" cy="532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61675" y="3345334"/>
            <a:ext cx="423334" cy="1209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6300192" y="316671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!genitive </a:t>
            </a:r>
            <a:r>
              <a:rPr lang="cs-CZ" dirty="0" err="1" smtClean="0"/>
              <a:t>sg</a:t>
            </a:r>
            <a:r>
              <a:rPr lang="cs-CZ" dirty="0" smtClean="0"/>
              <a:t>.!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3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obsahu 2"/>
          <p:cNvSpPr>
            <a:spLocks noGrp="1"/>
          </p:cNvSpPr>
          <p:nvPr>
            <p:ph idx="4294967295"/>
          </p:nvPr>
        </p:nvSpPr>
        <p:spPr>
          <a:xfrm>
            <a:off x="4716017" y="692150"/>
            <a:ext cx="4427984" cy="5832475"/>
          </a:xfrm>
        </p:spPr>
        <p:txBody>
          <a:bodyPr>
            <a:normAutofit fontScale="92500"/>
          </a:bodyPr>
          <a:lstStyle/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musculus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!</a:t>
            </a:r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fossa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!ganglion 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endParaRPr lang="cs-CZ" sz="28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musculus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arteria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endParaRPr lang="cs-CZ" sz="28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lobulus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articulatio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 smtClean="0">
                <a:latin typeface="+mj-lt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endParaRPr lang="cs-CZ" sz="28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7879821" y="699064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5" name="Ovál 4"/>
          <p:cNvSpPr/>
          <p:nvPr/>
        </p:nvSpPr>
        <p:spPr>
          <a:xfrm>
            <a:off x="7735065" y="1233580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696567" y="1735138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7" name="Ovál 6"/>
          <p:cNvSpPr/>
          <p:nvPr/>
        </p:nvSpPr>
        <p:spPr>
          <a:xfrm>
            <a:off x="8295935" y="2636912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8" name="Ovál 7"/>
          <p:cNvSpPr/>
          <p:nvPr/>
        </p:nvSpPr>
        <p:spPr>
          <a:xfrm>
            <a:off x="7864135" y="3096918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9" name="Ovál 8"/>
          <p:cNvSpPr/>
          <p:nvPr/>
        </p:nvSpPr>
        <p:spPr>
          <a:xfrm>
            <a:off x="7752931" y="3571119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7462258" y="4577256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8078448" y="5043981"/>
            <a:ext cx="433387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7009751" y="5517704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+mj-lt"/>
            </a:endParaRPr>
          </a:p>
        </p:txBody>
      </p:sp>
      <p:sp>
        <p:nvSpPr>
          <p:cNvPr id="16397" name="BlokTextu 12"/>
          <p:cNvSpPr txBox="1">
            <a:spLocks noChangeArrowheads="1"/>
          </p:cNvSpPr>
          <p:nvPr/>
        </p:nvSpPr>
        <p:spPr bwMode="auto">
          <a:xfrm>
            <a:off x="2472552" y="1075611"/>
            <a:ext cx="212173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latin typeface="+mj-lt"/>
              </a:rPr>
              <a:t>3-</a:t>
            </a:r>
            <a:r>
              <a:rPr lang="cs-CZ" sz="4000" dirty="0" err="1" smtClean="0">
                <a:solidFill>
                  <a:srgbClr val="FF0000"/>
                </a:solidFill>
                <a:latin typeface="+mj-lt"/>
              </a:rPr>
              <a:t>forms</a:t>
            </a:r>
            <a:endParaRPr lang="cs-CZ" sz="4000" dirty="0">
              <a:solidFill>
                <a:srgbClr val="FF0000"/>
              </a:solidFill>
              <a:latin typeface="+mj-lt"/>
            </a:endParaRPr>
          </a:p>
          <a:p>
            <a:endParaRPr lang="cs-CZ" sz="1200" dirty="0">
              <a:solidFill>
                <a:srgbClr val="FF0000"/>
              </a:solidFill>
              <a:latin typeface="+mj-lt"/>
            </a:endParaRPr>
          </a:p>
          <a:p>
            <a:endParaRPr lang="cs-CZ" sz="4000" dirty="0">
              <a:solidFill>
                <a:srgbClr val="FF0000"/>
              </a:solidFill>
              <a:latin typeface="+mj-lt"/>
            </a:endParaRPr>
          </a:p>
          <a:p>
            <a:endParaRPr lang="cs-CZ" sz="4000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4000" dirty="0" smtClean="0">
                <a:solidFill>
                  <a:srgbClr val="FF0000"/>
                </a:solidFill>
                <a:latin typeface="+mj-lt"/>
              </a:rPr>
              <a:t>2-</a:t>
            </a:r>
            <a:r>
              <a:rPr lang="cs-CZ" sz="4000" dirty="0" err="1" smtClean="0">
                <a:solidFill>
                  <a:srgbClr val="FF0000"/>
                </a:solidFill>
                <a:latin typeface="+mj-lt"/>
              </a:rPr>
              <a:t>forms</a:t>
            </a:r>
            <a:endParaRPr lang="cs-CZ" sz="4000" dirty="0">
              <a:solidFill>
                <a:srgbClr val="FF0000"/>
              </a:solidFill>
              <a:latin typeface="+mj-lt"/>
            </a:endParaRPr>
          </a:p>
          <a:p>
            <a:endParaRPr lang="cs-CZ" sz="4000" dirty="0">
              <a:solidFill>
                <a:srgbClr val="FF0000"/>
              </a:solidFill>
              <a:latin typeface="+mj-lt"/>
            </a:endParaRPr>
          </a:p>
          <a:p>
            <a:endParaRPr lang="cs-CZ" sz="1400" dirty="0">
              <a:solidFill>
                <a:srgbClr val="FF0000"/>
              </a:solidFill>
              <a:latin typeface="+mj-lt"/>
            </a:endParaRPr>
          </a:p>
          <a:p>
            <a:endParaRPr lang="cs-CZ" sz="4000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4000" dirty="0" smtClean="0">
                <a:solidFill>
                  <a:srgbClr val="FF0000"/>
                </a:solidFill>
                <a:latin typeface="+mj-lt"/>
              </a:rPr>
              <a:t>1-</a:t>
            </a:r>
            <a:r>
              <a:rPr lang="cs-CZ" sz="4000" dirty="0" err="1" smtClean="0">
                <a:solidFill>
                  <a:srgbClr val="FF0000"/>
                </a:solidFill>
                <a:latin typeface="+mj-lt"/>
              </a:rPr>
              <a:t>form</a:t>
            </a:r>
            <a:endParaRPr lang="cs-CZ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84869" y="2540728"/>
            <a:ext cx="2228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+mj-lt"/>
                <a:cs typeface="Times New Roman" pitchFamily="18" charset="0"/>
              </a:rPr>
              <a:t>Number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+mj-lt"/>
                <a:cs typeface="Times New Roman" pitchFamily="18" charset="0"/>
              </a:rPr>
              <a:t>of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+mj-lt"/>
                <a:cs typeface="Times New Roman" pitchFamily="18" charset="0"/>
              </a:rPr>
              <a:t>forms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 in </a:t>
            </a:r>
            <a:r>
              <a:rPr lang="cs-CZ" sz="2800" b="1" dirty="0" err="1" smtClean="0">
                <a:latin typeface="+mj-lt"/>
                <a:cs typeface="Times New Roman" pitchFamily="18" charset="0"/>
              </a:rPr>
              <a:t>nom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. </a:t>
            </a:r>
            <a:r>
              <a:rPr lang="cs-CZ" sz="2800" b="1" dirty="0" err="1" smtClean="0">
                <a:latin typeface="+mj-lt"/>
                <a:cs typeface="Times New Roman" pitchFamily="18" charset="0"/>
              </a:rPr>
              <a:t>sg</a:t>
            </a:r>
            <a:r>
              <a:rPr lang="cs-CZ" sz="2800" b="1" dirty="0" smtClean="0">
                <a:latin typeface="+mj-lt"/>
                <a:cs typeface="Times New Roman" pitchFamily="18" charset="0"/>
              </a:rPr>
              <a:t>.</a:t>
            </a:r>
            <a:endParaRPr lang="cs-CZ" sz="28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 flipV="1">
            <a:off x="1639231" y="1735138"/>
            <a:ext cx="833321" cy="10461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1639231" y="3284538"/>
            <a:ext cx="833321" cy="261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1483112" y="3789363"/>
            <a:ext cx="989440" cy="1763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700951" y="85110"/>
            <a:ext cx="8229600" cy="56910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FORM CLOSE ATTRIBUTE</a:t>
            </a:r>
          </a:p>
        </p:txBody>
      </p:sp>
    </p:spTree>
    <p:extLst>
      <p:ext uri="{BB962C8B-B14F-4D97-AF65-F5344CB8AC3E}">
        <p14:creationId xmlns:p14="http://schemas.microsoft.com/office/powerpoint/2010/main" val="18158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 smtClean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DECLENSION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3 terminations</a:t>
            </a:r>
            <a:r>
              <a:rPr lang="en-US" sz="2800" dirty="0" smtClean="0"/>
              <a:t> in nominative </a:t>
            </a:r>
            <a:r>
              <a:rPr lang="en-US" sz="2800" dirty="0" err="1" smtClean="0"/>
              <a:t>sg</a:t>
            </a:r>
            <a:r>
              <a:rPr lang="en-US" sz="2800" dirty="0" smtClean="0"/>
              <a:t>. which are always: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</a:t>
            </a:r>
            <a:r>
              <a:rPr lang="en-US" b="1" dirty="0" smtClean="0"/>
              <a:t>-ER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), </a:t>
            </a:r>
            <a:r>
              <a:rPr lang="en-US" b="1" dirty="0" smtClean="0"/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/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e. g.: </a:t>
            </a:r>
          </a:p>
          <a:p>
            <a:r>
              <a:rPr lang="en-US" dirty="0" err="1" smtClean="0"/>
              <a:t>bivent</a:t>
            </a:r>
            <a:r>
              <a:rPr lang="en-US" b="1" dirty="0" err="1" smtClean="0"/>
              <a:t>er</a:t>
            </a:r>
            <a:r>
              <a:rPr lang="en-US" dirty="0" smtClean="0"/>
              <a:t>, 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i="1" dirty="0"/>
              <a:t> </a:t>
            </a:r>
            <a:r>
              <a:rPr lang="en-US" i="1" dirty="0" smtClean="0"/>
              <a:t>  having two bellies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sharp, violent, drastic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el</a:t>
            </a:r>
            <a:r>
              <a:rPr lang="en-US" b="1" dirty="0" err="1" smtClean="0"/>
              <a:t>er</a:t>
            </a:r>
            <a:r>
              <a:rPr lang="en-US" b="1" dirty="0" smtClean="0"/>
              <a:t>, is, e         </a:t>
            </a:r>
            <a:r>
              <a:rPr lang="en-US" i="1" dirty="0" smtClean="0"/>
              <a:t>fast, quick</a:t>
            </a:r>
            <a:endParaRPr lang="en-US" dirty="0" smtClean="0"/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="1" dirty="0" smtClean="0">
                <a:solidFill>
                  <a:srgbClr val="BC0000"/>
                </a:solidFill>
              </a:rPr>
              <a:t>2 terminations</a:t>
            </a:r>
            <a:r>
              <a:rPr lang="en-US" sz="3600" dirty="0" smtClean="0">
                <a:solidFill>
                  <a:srgbClr val="BC0000"/>
                </a:solidFill>
              </a:rPr>
              <a:t> </a:t>
            </a:r>
            <a:r>
              <a:rPr lang="en-US" sz="3000" dirty="0"/>
              <a:t>in nominative </a:t>
            </a:r>
            <a:r>
              <a:rPr lang="en-US" sz="3000" dirty="0" err="1"/>
              <a:t>sg</a:t>
            </a:r>
            <a:r>
              <a:rPr lang="en-US" sz="3000" dirty="0"/>
              <a:t>. which are always: </a:t>
            </a:r>
            <a:endParaRPr lang="en-US" sz="3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				</a:t>
            </a:r>
            <a:endParaRPr lang="cs-CZ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000000"/>
                </a:solidFill>
              </a:rPr>
              <a:t>	</a:t>
            </a:r>
            <a:r>
              <a:rPr lang="cs-CZ" b="1" dirty="0" smtClean="0">
                <a:solidFill>
                  <a:srgbClr val="000000"/>
                </a:solidFill>
              </a:rPr>
              <a:t>	</a:t>
            </a:r>
            <a:r>
              <a:rPr lang="en-US" sz="3900" b="1" dirty="0" smtClean="0">
                <a:solidFill>
                  <a:srgbClr val="000000"/>
                </a:solidFill>
              </a:rPr>
              <a:t>             -</a:t>
            </a:r>
            <a:r>
              <a:rPr lang="en-US" sz="3900" b="1" dirty="0">
                <a:solidFill>
                  <a:srgbClr val="000000"/>
                </a:solidFill>
              </a:rPr>
              <a:t>IS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0070C0"/>
                </a:solidFill>
              </a:rPr>
              <a:t>M</a:t>
            </a:r>
            <a:r>
              <a:rPr lang="en-US" sz="3900" dirty="0"/>
              <a:t>+</a:t>
            </a:r>
            <a:r>
              <a:rPr lang="en-US" sz="3900" dirty="0">
                <a:solidFill>
                  <a:srgbClr val="FF0000"/>
                </a:solidFill>
              </a:rPr>
              <a:t>F</a:t>
            </a:r>
            <a:r>
              <a:rPr lang="en-US" sz="3900" dirty="0"/>
              <a:t>), </a:t>
            </a:r>
            <a:r>
              <a:rPr lang="en-US" sz="3900" b="1" dirty="0">
                <a:solidFill>
                  <a:srgbClr val="000000"/>
                </a:solidFill>
              </a:rPr>
              <a:t>-E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99CC66"/>
                </a:solidFill>
              </a:rPr>
              <a:t>N</a:t>
            </a:r>
            <a:r>
              <a:rPr lang="en-US" sz="3900" dirty="0"/>
              <a:t>) </a:t>
            </a:r>
            <a:r>
              <a:rPr lang="en-US" sz="3900" dirty="0" smtClean="0"/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e. g.: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Underived</a:t>
            </a:r>
            <a:r>
              <a:rPr lang="en-US" dirty="0" smtClean="0"/>
              <a:t> adjectives like: 	</a:t>
            </a:r>
            <a:r>
              <a:rPr lang="en-US" dirty="0" err="1" smtClean="0"/>
              <a:t>brev</a:t>
            </a:r>
            <a:r>
              <a:rPr lang="en-US" b="1" dirty="0" err="1" smtClean="0"/>
              <a:t>is</a:t>
            </a:r>
            <a:r>
              <a:rPr lang="en-US" dirty="0"/>
              <a:t>, </a:t>
            </a:r>
            <a:r>
              <a:rPr lang="en-US" b="1" dirty="0" smtClean="0"/>
              <a:t>e</a:t>
            </a:r>
            <a:r>
              <a:rPr lang="en-US" dirty="0"/>
              <a:t> </a:t>
            </a:r>
            <a:r>
              <a:rPr lang="en-US" i="1" dirty="0" smtClean="0"/>
              <a:t>short</a:t>
            </a:r>
            <a:r>
              <a:rPr lang="en-US" dirty="0"/>
              <a:t>;</a:t>
            </a:r>
            <a:r>
              <a:rPr lang="en-US" i="1" dirty="0" smtClean="0"/>
              <a:t> </a:t>
            </a:r>
            <a:r>
              <a:rPr lang="en-US" dirty="0" smtClean="0"/>
              <a:t>grav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 </a:t>
            </a:r>
            <a:r>
              <a:rPr lang="en-US" i="1" dirty="0" smtClean="0"/>
              <a:t>heavy, difficult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			lev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</a:t>
            </a:r>
            <a:r>
              <a:rPr lang="en-US" i="1" dirty="0" smtClean="0"/>
              <a:t>light</a:t>
            </a:r>
            <a:r>
              <a:rPr lang="en-US" dirty="0" smtClean="0"/>
              <a:t>;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err="1" smtClean="0"/>
              <a:t>tenu</a:t>
            </a:r>
            <a:r>
              <a:rPr lang="en-US" b="1" dirty="0" err="1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 </a:t>
            </a:r>
            <a:r>
              <a:rPr lang="en-US" i="1" dirty="0" smtClean="0"/>
              <a:t>thin, slender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Derived adjectives ending 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alis</a:t>
            </a:r>
            <a:r>
              <a:rPr lang="en-US" b="1" dirty="0" smtClean="0">
                <a:solidFill>
                  <a:srgbClr val="BC0000"/>
                </a:solidFill>
              </a:rPr>
              <a:t>, e/-</a:t>
            </a:r>
            <a:r>
              <a:rPr lang="en-US" b="1" dirty="0" err="1" smtClean="0">
                <a:solidFill>
                  <a:srgbClr val="BC0000"/>
                </a:solidFill>
              </a:rPr>
              <a:t>aris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b="1" dirty="0" smtClean="0"/>
              <a:t>     </a:t>
            </a:r>
            <a:r>
              <a:rPr lang="en-US" dirty="0" err="1" smtClean="0"/>
              <a:t>cranialis</a:t>
            </a:r>
            <a:r>
              <a:rPr lang="en-US" dirty="0"/>
              <a:t>, e; </a:t>
            </a:r>
            <a:r>
              <a:rPr lang="en-US" dirty="0" err="1"/>
              <a:t>muscularis</a:t>
            </a:r>
            <a:r>
              <a:rPr lang="en-US" dirty="0"/>
              <a:t>, </a:t>
            </a:r>
            <a:r>
              <a:rPr lang="en-US" dirty="0" smtClean="0"/>
              <a:t>e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         </a:t>
            </a:r>
            <a:r>
              <a:rPr lang="en-US" i="1" dirty="0" smtClean="0">
                <a:solidFill>
                  <a:srgbClr val="BC0000"/>
                </a:solidFill>
              </a:rPr>
              <a:t>(means relation, pertaining to </a:t>
            </a:r>
            <a:r>
              <a:rPr lang="en-US" dirty="0" smtClean="0">
                <a:solidFill>
                  <a:srgbClr val="BC0000"/>
                </a:solidFill>
              </a:rPr>
              <a:t>or </a:t>
            </a:r>
            <a:r>
              <a:rPr lang="en-US" i="1" dirty="0" smtClean="0">
                <a:solidFill>
                  <a:srgbClr val="BC0000"/>
                </a:solidFill>
              </a:rPr>
              <a:t>belonging to)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ending </a:t>
            </a:r>
            <a:r>
              <a:rPr lang="en-US" dirty="0" smtClean="0"/>
              <a:t>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bilis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dirty="0" smtClean="0">
                <a:solidFill>
                  <a:srgbClr val="BC0000"/>
                </a:solidFill>
              </a:rPr>
              <a:t>                   </a:t>
            </a:r>
            <a:r>
              <a:rPr lang="en-US" dirty="0" err="1" smtClean="0">
                <a:solidFill>
                  <a:srgbClr val="000000"/>
                </a:solidFill>
              </a:rPr>
              <a:t>operabilis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 smtClean="0"/>
              <a:t>; </a:t>
            </a:r>
            <a:r>
              <a:rPr lang="en-US" dirty="0" err="1" smtClean="0"/>
              <a:t>sanabilis</a:t>
            </a:r>
            <a:r>
              <a:rPr lang="en-US" dirty="0" smtClean="0"/>
              <a:t>,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			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capable or susceptible of a specified action)</a:t>
            </a:r>
            <a:r>
              <a:rPr lang="en-US" dirty="0" smtClean="0"/>
              <a:t> </a:t>
            </a:r>
            <a:endParaRPr lang="en-US" dirty="0">
              <a:solidFill>
                <a:srgbClr val="BC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</a:t>
            </a:r>
            <a:r>
              <a:rPr lang="en-US" dirty="0" smtClean="0">
                <a:solidFill>
                  <a:srgbClr val="000000"/>
                </a:solidFill>
              </a:rPr>
              <a:t>ending 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formis</a:t>
            </a:r>
            <a:r>
              <a:rPr lang="en-US" b="1" dirty="0" smtClean="0">
                <a:solidFill>
                  <a:srgbClr val="BC0000"/>
                </a:solidFill>
              </a:rPr>
              <a:t>, e        </a:t>
            </a:r>
            <a:r>
              <a:rPr lang="en-US" dirty="0" err="1" smtClean="0">
                <a:solidFill>
                  <a:srgbClr val="000000"/>
                </a:solidFill>
              </a:rPr>
              <a:t>pisiformis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/>
              <a:t>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vermiformis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   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shaped like, looking like, </a:t>
            </a:r>
            <a:r>
              <a:rPr lang="en-US" dirty="0" err="1" smtClean="0">
                <a:solidFill>
                  <a:srgbClr val="BC0000"/>
                </a:solidFill>
              </a:rPr>
              <a:t>latin</a:t>
            </a:r>
            <a:r>
              <a:rPr lang="en-US" dirty="0" smtClean="0">
                <a:solidFill>
                  <a:srgbClr val="BC0000"/>
                </a:solidFill>
              </a:rPr>
              <a:t> equivalent to ending </a:t>
            </a:r>
            <a:r>
              <a:rPr lang="en-US" i="1" dirty="0">
                <a:solidFill>
                  <a:srgbClr val="BC0000"/>
                </a:solidFill>
              </a:rPr>
              <a:t>-</a:t>
            </a:r>
            <a:r>
              <a:rPr lang="en-US" i="1" dirty="0" err="1" smtClean="0">
                <a:solidFill>
                  <a:srgbClr val="BC0000"/>
                </a:solidFill>
              </a:rPr>
              <a:t>oideus</a:t>
            </a:r>
            <a:r>
              <a:rPr lang="en-US" i="1" dirty="0" smtClean="0">
                <a:solidFill>
                  <a:srgbClr val="BC0000"/>
                </a:solidFill>
              </a:rPr>
              <a:t>, a, um)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900" b="1" dirty="0">
                <a:solidFill>
                  <a:srgbClr val="BC0000"/>
                </a:solidFill>
              </a:rPr>
              <a:t>1 </a:t>
            </a:r>
            <a:r>
              <a:rPr lang="en-US" sz="1900" b="1" dirty="0" smtClean="0">
                <a:solidFill>
                  <a:srgbClr val="BC0000"/>
                </a:solidFill>
              </a:rPr>
              <a:t>termination </a:t>
            </a:r>
            <a:r>
              <a:rPr lang="en-US" sz="1900" dirty="0"/>
              <a:t>in nominative </a:t>
            </a:r>
            <a:r>
              <a:rPr lang="en-US" sz="1900" dirty="0" err="1"/>
              <a:t>sg</a:t>
            </a:r>
            <a:r>
              <a:rPr lang="en-US" sz="1900" dirty="0"/>
              <a:t>. which </a:t>
            </a:r>
            <a:r>
              <a:rPr lang="en-US" sz="1900" dirty="0" smtClean="0">
                <a:solidFill>
                  <a:srgbClr val="BC0000"/>
                </a:solidFill>
              </a:rPr>
              <a:t>usually</a:t>
            </a:r>
            <a:r>
              <a:rPr lang="en-US" sz="1900" dirty="0" smtClean="0"/>
              <a:t> is: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500" b="1" dirty="0" smtClean="0"/>
              <a:t>-</a:t>
            </a:r>
            <a:r>
              <a:rPr lang="en-US" sz="2500" b="1" dirty="0"/>
              <a:t>X, -NS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(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500" dirty="0"/>
              <a:t>+</a:t>
            </a:r>
            <a:r>
              <a:rPr lang="en-US" sz="2500" dirty="0">
                <a:solidFill>
                  <a:srgbClr val="FF0000"/>
                </a:solidFill>
              </a:rPr>
              <a:t>F</a:t>
            </a:r>
            <a:r>
              <a:rPr lang="en-US" sz="2500" dirty="0">
                <a:solidFill>
                  <a:srgbClr val="000000"/>
                </a:solidFill>
              </a:rPr>
              <a:t>+</a:t>
            </a:r>
            <a:r>
              <a:rPr lang="en-US" sz="2500" dirty="0">
                <a:solidFill>
                  <a:srgbClr val="99CC66"/>
                </a:solidFill>
              </a:rPr>
              <a:t>N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cs-CZ" sz="2500" dirty="0" smtClean="0">
                <a:solidFill>
                  <a:srgbClr val="000000"/>
                </a:solidFill>
              </a:rPr>
              <a:t>   </a:t>
            </a:r>
            <a:r>
              <a:rPr lang="en-US" sz="1900" dirty="0" smtClean="0">
                <a:solidFill>
                  <a:srgbClr val="BC0000"/>
                </a:solidFill>
              </a:rPr>
              <a:t>and is always accompanied with the genitive ending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dirty="0"/>
              <a:t>e. g.</a:t>
            </a:r>
            <a:r>
              <a:rPr lang="en-US" sz="1900" dirty="0" smtClean="0"/>
              <a:t>:</a:t>
            </a:r>
            <a:endParaRPr lang="en-US" sz="19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dirty="0" err="1" smtClean="0">
                <a:solidFill>
                  <a:srgbClr val="000000"/>
                </a:solidFill>
              </a:rPr>
              <a:t>Underived</a:t>
            </a:r>
            <a:r>
              <a:rPr lang="en-US" sz="1900" dirty="0" smtClean="0">
                <a:solidFill>
                  <a:srgbClr val="000000"/>
                </a:solidFill>
              </a:rPr>
              <a:t> adjectives like:  </a:t>
            </a:r>
            <a:r>
              <a:rPr lang="en-US" sz="1900" dirty="0" err="1" smtClean="0">
                <a:solidFill>
                  <a:srgbClr val="000000"/>
                </a:solidFill>
              </a:rPr>
              <a:t>recens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recentis</a:t>
            </a:r>
            <a:r>
              <a:rPr lang="en-US" sz="1900" dirty="0">
                <a:solidFill>
                  <a:srgbClr val="000000"/>
                </a:solidFill>
              </a:rPr>
              <a:t>  </a:t>
            </a:r>
            <a:r>
              <a:rPr lang="en-US" sz="1900" i="1" dirty="0">
                <a:solidFill>
                  <a:srgbClr val="000000"/>
                </a:solidFill>
              </a:rPr>
              <a:t>recent, </a:t>
            </a:r>
            <a:r>
              <a:rPr lang="en-US" sz="1900" i="1" dirty="0" smtClean="0">
                <a:solidFill>
                  <a:srgbClr val="000000"/>
                </a:solidFill>
              </a:rPr>
              <a:t>new</a:t>
            </a:r>
            <a:r>
              <a:rPr lang="en-US" sz="1900" dirty="0"/>
              <a:t>;</a:t>
            </a:r>
            <a:r>
              <a:rPr lang="en-US" sz="1900" i="1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i="1" dirty="0">
                <a:solidFill>
                  <a:srgbClr val="000000"/>
                </a:solidFill>
              </a:rPr>
              <a:t>	</a:t>
            </a:r>
            <a:r>
              <a:rPr lang="en-US" sz="1900" i="1" dirty="0" smtClean="0">
                <a:solidFill>
                  <a:srgbClr val="000000"/>
                </a:solidFill>
              </a:rPr>
              <a:t>		           </a:t>
            </a:r>
            <a:r>
              <a:rPr lang="en-US" sz="1900" dirty="0" err="1" smtClean="0">
                <a:solidFill>
                  <a:srgbClr val="000000"/>
                </a:solidFill>
              </a:rPr>
              <a:t>latens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latentis</a:t>
            </a:r>
            <a:r>
              <a:rPr lang="en-US" sz="1900" i="1" dirty="0">
                <a:solidFill>
                  <a:srgbClr val="000000"/>
                </a:solidFill>
              </a:rPr>
              <a:t>  </a:t>
            </a:r>
            <a:r>
              <a:rPr lang="en-US" sz="1900" i="1" dirty="0" smtClean="0">
                <a:solidFill>
                  <a:srgbClr val="000000"/>
                </a:solidFill>
              </a:rPr>
              <a:t>  latent</a:t>
            </a:r>
            <a:r>
              <a:rPr lang="en-US" sz="1900" i="1" dirty="0">
                <a:solidFill>
                  <a:srgbClr val="000000"/>
                </a:solidFill>
              </a:rPr>
              <a:t>, not manifested</a:t>
            </a:r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plex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plicis</a:t>
            </a:r>
            <a:r>
              <a:rPr lang="en-US" sz="1900" dirty="0" smtClean="0">
                <a:solidFill>
                  <a:srgbClr val="BC0000"/>
                </a:solidFill>
              </a:rPr>
              <a:t>          </a:t>
            </a:r>
            <a:r>
              <a:rPr lang="en-US" sz="1900" i="1" dirty="0" smtClean="0">
                <a:solidFill>
                  <a:srgbClr val="000000"/>
                </a:solidFill>
              </a:rPr>
              <a:t>simplex</a:t>
            </a:r>
            <a:r>
              <a:rPr lang="en-US" sz="1900" i="1" dirty="0">
                <a:solidFill>
                  <a:srgbClr val="000000"/>
                </a:solidFill>
              </a:rPr>
              <a:t>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r>
              <a:rPr lang="en-US" sz="1900" i="1" dirty="0" smtClean="0"/>
              <a:t>; </a:t>
            </a:r>
            <a:r>
              <a:rPr lang="en-US" sz="1900" i="1" dirty="0" smtClean="0">
                <a:solidFill>
                  <a:srgbClr val="000000"/>
                </a:solidFill>
              </a:rPr>
              <a:t>duplex,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endParaRPr lang="en-US" sz="1900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dirty="0" smtClean="0"/>
              <a:t> 			         </a:t>
            </a:r>
            <a:r>
              <a:rPr lang="en-US" sz="1900" i="1" dirty="0" smtClean="0">
                <a:solidFill>
                  <a:srgbClr val="BC0000"/>
                </a:solidFill>
              </a:rPr>
              <a:t>(refers to number, multiplicity)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on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ceps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cipitis</a:t>
            </a:r>
            <a:r>
              <a:rPr lang="en-US" sz="1900" dirty="0" smtClean="0">
                <a:solidFill>
                  <a:srgbClr val="BC0000"/>
                </a:solidFill>
              </a:rPr>
              <a:t>                 </a:t>
            </a:r>
            <a:r>
              <a:rPr lang="en-US" sz="1900" i="1" dirty="0" smtClean="0">
                <a:solidFill>
                  <a:srgbClr val="000000"/>
                </a:solidFill>
              </a:rPr>
              <a:t>biceps, </a:t>
            </a:r>
            <a:r>
              <a:rPr lang="en-US" sz="1900" i="1" dirty="0" err="1" smtClean="0">
                <a:solidFill>
                  <a:srgbClr val="000000"/>
                </a:solidFill>
              </a:rPr>
              <a:t>bicipitis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i="1" dirty="0" smtClean="0">
                <a:solidFill>
                  <a:srgbClr val="BC0000"/>
                </a:solidFill>
              </a:rPr>
              <a:t>			         (</a:t>
            </a:r>
            <a:r>
              <a:rPr lang="en-US" sz="1900" i="1" dirty="0">
                <a:solidFill>
                  <a:srgbClr val="BC0000"/>
                </a:solidFill>
              </a:rPr>
              <a:t>refers to </a:t>
            </a:r>
            <a:r>
              <a:rPr lang="en-US" sz="1900" i="1" dirty="0" smtClean="0">
                <a:solidFill>
                  <a:srgbClr val="BC0000"/>
                </a:solidFill>
              </a:rPr>
              <a:t>head-like </a:t>
            </a:r>
            <a:r>
              <a:rPr lang="en-US" sz="1900" i="1" dirty="0" err="1" smtClean="0">
                <a:solidFill>
                  <a:srgbClr val="BC0000"/>
                </a:solidFill>
              </a:rPr>
              <a:t>strucutres</a:t>
            </a:r>
            <a:r>
              <a:rPr lang="en-US" sz="1900" i="1" dirty="0" smtClean="0">
                <a:solidFill>
                  <a:srgbClr val="BC0000"/>
                </a:solidFill>
              </a:rPr>
              <a:t>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 smtClean="0">
                <a:solidFill>
                  <a:srgbClr val="000000"/>
                </a:solidFill>
              </a:rPr>
              <a:t>Originally participles having meaning of action ending on</a:t>
            </a:r>
            <a:endParaRPr lang="cs-CZ" sz="19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ans</a:t>
            </a:r>
            <a:r>
              <a:rPr lang="en-US" sz="1900" dirty="0" smtClean="0">
                <a:solidFill>
                  <a:srgbClr val="BC0000"/>
                </a:solidFill>
              </a:rPr>
              <a:t>, antis </a:t>
            </a:r>
            <a:r>
              <a:rPr lang="en-US" sz="1900" dirty="0" smtClean="0">
                <a:solidFill>
                  <a:srgbClr val="000000"/>
                </a:solidFill>
              </a:rPr>
              <a:t>and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ens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entis</a:t>
            </a:r>
            <a:r>
              <a:rPr lang="en-US" sz="1900" dirty="0" smtClean="0">
                <a:solidFill>
                  <a:srgbClr val="BC0000"/>
                </a:solidFill>
              </a:rPr>
              <a:t>  	</a:t>
            </a:r>
            <a:r>
              <a:rPr lang="en-US" sz="1900" i="1" dirty="0" err="1" smtClean="0"/>
              <a:t>migrans</a:t>
            </a:r>
            <a:r>
              <a:rPr lang="en-US" sz="1900" i="1" dirty="0" smtClean="0"/>
              <a:t>, antis; </a:t>
            </a:r>
            <a:r>
              <a:rPr lang="en-US" sz="1900" i="1" dirty="0" err="1" smtClean="0"/>
              <a:t>ascendens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entis</a:t>
            </a:r>
            <a:endParaRPr lang="en-US" sz="1900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ADJECTIVES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depending on their gender inflect </a:t>
            </a:r>
            <a:r>
              <a:rPr lang="en-US" i="1" dirty="0" smtClean="0"/>
              <a:t>like</a:t>
            </a:r>
            <a:r>
              <a:rPr lang="en-US" dirty="0" smtClean="0"/>
              <a:t> paradigms: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</a:t>
            </a:r>
            <a:r>
              <a:rPr lang="en-US" dirty="0" err="1" smtClean="0">
                <a:solidFill>
                  <a:srgbClr val="3366FF"/>
                </a:solidFill>
              </a:rPr>
              <a:t>nervus</a:t>
            </a:r>
            <a:r>
              <a:rPr lang="en-US" dirty="0" smtClean="0">
                <a:solidFill>
                  <a:srgbClr val="3366FF"/>
                </a:solidFill>
              </a:rPr>
              <a:t> (M)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vena (F)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septum (N)</a:t>
            </a:r>
          </a:p>
          <a:p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 depending on their gender inflect </a:t>
            </a:r>
            <a:r>
              <a:rPr lang="en-US" i="1" dirty="0" smtClean="0"/>
              <a:t>like </a:t>
            </a:r>
            <a:r>
              <a:rPr lang="en-US" dirty="0" smtClean="0"/>
              <a:t>paradigms: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smtClean="0">
                <a:solidFill>
                  <a:srgbClr val="3366FF"/>
                </a:solidFill>
              </a:rPr>
              <a:t>pel</a:t>
            </a:r>
            <a:r>
              <a:rPr lang="en-US" dirty="0" smtClean="0">
                <a:solidFill>
                  <a:srgbClr val="FF0000"/>
                </a:solidFill>
              </a:rPr>
              <a:t>vis</a:t>
            </a:r>
            <a:r>
              <a:rPr lang="en-US" dirty="0" smtClean="0"/>
              <a:t> </a:t>
            </a:r>
            <a:r>
              <a:rPr lang="en-US" dirty="0">
                <a:solidFill>
                  <a:srgbClr val="3366FF"/>
                </a:solidFill>
              </a:rPr>
              <a:t>(</a:t>
            </a:r>
            <a:r>
              <a:rPr lang="en-US" dirty="0" smtClean="0">
                <a:solidFill>
                  <a:srgbClr val="3366FF"/>
                </a:solidFill>
              </a:rPr>
              <a:t>M+</a:t>
            </a:r>
            <a:r>
              <a:rPr lang="en-US" dirty="0">
                <a:solidFill>
                  <a:srgbClr val="FF0000"/>
                </a:solidFill>
              </a:rPr>
              <a:t>(F</a:t>
            </a:r>
            <a:r>
              <a:rPr lang="en-US" dirty="0" smtClean="0">
                <a:solidFill>
                  <a:srgbClr val="FF0000"/>
                </a:solidFill>
              </a:rPr>
              <a:t>)     BUT!!!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bl. </a:t>
            </a:r>
            <a:r>
              <a:rPr lang="en-US" dirty="0"/>
              <a:t>s</a:t>
            </a:r>
            <a:r>
              <a:rPr lang="en-US" dirty="0" smtClean="0"/>
              <a:t>g. </a:t>
            </a:r>
            <a:r>
              <a:rPr lang="cs-CZ" dirty="0" smtClean="0"/>
              <a:t>i</a:t>
            </a:r>
            <a:r>
              <a:rPr lang="en-US" dirty="0" smtClean="0"/>
              <a:t>s always on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</a:p>
          <a:p>
            <a:pPr marL="363538" indent="-363538">
              <a:buNone/>
            </a:pPr>
            <a:r>
              <a:rPr lang="en-US" dirty="0"/>
              <a:t>	</a:t>
            </a:r>
            <a:r>
              <a:rPr lang="en-US" dirty="0" smtClean="0"/>
              <a:t> 2. </a:t>
            </a:r>
            <a:r>
              <a:rPr lang="en-US" dirty="0">
                <a:solidFill>
                  <a:srgbClr val="99CC66"/>
                </a:solidFill>
              </a:rPr>
              <a:t>rete (N)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96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2" y="526219"/>
            <a:ext cx="8830264" cy="587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876256" y="5508619"/>
            <a:ext cx="605416" cy="837991"/>
          </a:xfrm>
          <a:prstGeom prst="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411761" y="5517229"/>
            <a:ext cx="504056" cy="837991"/>
          </a:xfrm>
          <a:prstGeom prst="rect">
            <a:avLst/>
          </a:prstGeom>
          <a:noFill/>
          <a:ln w="571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0881" y="5517230"/>
            <a:ext cx="504056" cy="837991"/>
          </a:xfrm>
          <a:prstGeom prst="rect">
            <a:avLst/>
          </a:prstGeom>
          <a:noFill/>
          <a:ln w="571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99592" y="5517228"/>
            <a:ext cx="504056" cy="837991"/>
          </a:xfrm>
          <a:prstGeom prst="rect">
            <a:avLst/>
          </a:prstGeom>
          <a:noFill/>
          <a:ln w="571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622381" y="5510826"/>
            <a:ext cx="605416" cy="837991"/>
          </a:xfrm>
          <a:prstGeom prst="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6084168" y="3717032"/>
            <a:ext cx="72008" cy="201622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5925089" y="3465768"/>
            <a:ext cx="231087" cy="25126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441462"/>
              </p:ext>
            </p:extLst>
          </p:nvPr>
        </p:nvGraphicFramePr>
        <p:xfrm>
          <a:off x="237585" y="1628800"/>
          <a:ext cx="8662734" cy="45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34"/>
                <a:gridCol w="3494626"/>
                <a:gridCol w="3669474"/>
              </a:tblGrid>
              <a:tr h="409109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mtClean="0"/>
                        <a:t>two forms:</a:t>
                      </a:r>
                      <a:r>
                        <a:rPr lang="cs-CZ" sz="2000" baseline="0" smtClean="0"/>
                        <a:t> m+f/n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one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form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for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all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genders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1. singular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smtClean="0"/>
                        <a:t>brev</a:t>
                      </a:r>
                      <a:r>
                        <a:rPr lang="cs-CZ" sz="2000" b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sz="2000" b="1" smtClean="0"/>
                        <a:t>                          brev</a:t>
                      </a:r>
                      <a:r>
                        <a:rPr lang="cs-CZ" sz="2000" b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simplex</a:t>
                      </a:r>
                      <a:endParaRPr lang="cs-CZ" sz="2000" b="1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2.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brev-is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is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4.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mtClean="0"/>
                        <a:t>brev-em                       breve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em</a:t>
                      </a:r>
                      <a:r>
                        <a:rPr lang="cs-CZ" sz="2000" dirty="0" smtClean="0"/>
                        <a:t>                  simplex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6.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brev-i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-i</a:t>
                      </a:r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458080">
                <a:tc>
                  <a:txBody>
                    <a:bodyPr/>
                    <a:lstStyle/>
                    <a:p>
                      <a:r>
                        <a:rPr lang="cs-CZ" sz="2000" smtClean="0"/>
                        <a:t>1. plural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mtClean="0"/>
                        <a:t>brev-es                      brev-ia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-es                 </a:t>
                      </a:r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ia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2.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brev-ium  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ium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4.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mtClean="0"/>
                        <a:t>brev-es                      brev-ia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-es                 </a:t>
                      </a:r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ia</a:t>
                      </a:r>
                      <a:endParaRPr lang="cs-CZ" sz="2000" dirty="0"/>
                    </a:p>
                  </a:txBody>
                  <a:tcPr/>
                </a:tc>
              </a:tr>
              <a:tr h="464442">
                <a:tc>
                  <a:txBody>
                    <a:bodyPr/>
                    <a:lstStyle/>
                    <a:p>
                      <a:r>
                        <a:rPr lang="cs-CZ" sz="2000" smtClean="0"/>
                        <a:t>6.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brev-ibus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simplic</a:t>
                      </a:r>
                      <a:r>
                        <a:rPr lang="cs-CZ" sz="2000" dirty="0" smtClean="0"/>
                        <a:t>-</a:t>
                      </a:r>
                      <a:r>
                        <a:rPr lang="cs-CZ" sz="2000" dirty="0" err="1" smtClean="0"/>
                        <a:t>ibus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7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661</Words>
  <Application>Microsoft Office PowerPoint</Application>
  <PresentationFormat>Předvádění na obrazovce (4:3)</PresentationFormat>
  <Paragraphs>162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Adjectives of 3rd Declension</vt:lpstr>
      <vt:lpstr>ADJECTIVES of 3RD DECLENSION /DICTIONARY ENTRY</vt:lpstr>
      <vt:lpstr>Prezentace aplikace PowerPoint</vt:lpstr>
      <vt:lpstr>ADJECTIVES of 3RD DECLENSION</vt:lpstr>
      <vt:lpstr>ADJECTIVES of 3RD DECLENSION</vt:lpstr>
      <vt:lpstr>ADJECTIVES of 3RD DECLENSION</vt:lpstr>
      <vt:lpstr>INFLECTION</vt:lpstr>
      <vt:lpstr>Prezentace aplikace PowerPoint</vt:lpstr>
      <vt:lpstr>Adjectives of 3rd declension</vt:lpstr>
      <vt:lpstr>Form required cases from these expressions:</vt:lpstr>
      <vt:lpstr>Examples of authentic diagnoses</vt:lpstr>
      <vt:lpstr>Examples of authentic diagnoses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Ševčíková Tereza</dc:creator>
  <cp:lastModifiedBy>Ševčíková Tereza</cp:lastModifiedBy>
  <cp:revision>8</cp:revision>
  <cp:lastPrinted>2016-02-22T06:12:57Z</cp:lastPrinted>
  <dcterms:created xsi:type="dcterms:W3CDTF">2016-02-19T14:16:24Z</dcterms:created>
  <dcterms:modified xsi:type="dcterms:W3CDTF">2016-02-22T08:59:53Z</dcterms:modified>
</cp:coreProperties>
</file>