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76" r:id="rId3"/>
    <p:sldId id="258" r:id="rId4"/>
    <p:sldId id="273" r:id="rId5"/>
    <p:sldId id="277" r:id="rId6"/>
    <p:sldId id="260" r:id="rId7"/>
    <p:sldId id="261" r:id="rId8"/>
    <p:sldId id="263" r:id="rId9"/>
    <p:sldId id="264" r:id="rId10"/>
    <p:sldId id="265" r:id="rId11"/>
    <p:sldId id="279" r:id="rId12"/>
    <p:sldId id="262" r:id="rId13"/>
    <p:sldId id="267" r:id="rId14"/>
    <p:sldId id="281" r:id="rId15"/>
    <p:sldId id="292" r:id="rId16"/>
    <p:sldId id="282" r:id="rId17"/>
    <p:sldId id="283" r:id="rId18"/>
    <p:sldId id="284" r:id="rId19"/>
    <p:sldId id="285" r:id="rId20"/>
    <p:sldId id="286" r:id="rId21"/>
    <p:sldId id="269" r:id="rId22"/>
    <p:sldId id="290" r:id="rId23"/>
    <p:sldId id="287" r:id="rId24"/>
    <p:sldId id="288" r:id="rId25"/>
    <p:sldId id="289" r:id="rId26"/>
    <p:sldId id="274" r:id="rId27"/>
    <p:sldId id="291" r:id="rId28"/>
    <p:sldId id="268" r:id="rId29"/>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85" autoAdjust="0"/>
  </p:normalViewPr>
  <p:slideViewPr>
    <p:cSldViewPr snapToGrid="0" snapToObjects="1">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28. 2. 2016</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2/28/2016</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a:t>
            </a:r>
            <a:r>
              <a:rPr lang="en-US" baseline="0" dirty="0" smtClean="0"/>
              <a:t> by </a:t>
            </a:r>
            <a:r>
              <a:rPr lang="en-US" baseline="0" dirty="0" err="1" smtClean="0"/>
              <a:t>snáď</a:t>
            </a:r>
            <a:r>
              <a:rPr lang="en-US" baseline="0" dirty="0" smtClean="0"/>
              <a:t> </a:t>
            </a:r>
            <a:r>
              <a:rPr lang="en-US" baseline="0" dirty="0" err="1" smtClean="0"/>
              <a:t>mohlo</a:t>
            </a:r>
            <a:r>
              <a:rPr lang="en-US" baseline="0" dirty="0" smtClean="0"/>
              <a:t> </a:t>
            </a:r>
            <a:r>
              <a:rPr lang="en-US" baseline="0" dirty="0" err="1" smtClean="0"/>
              <a:t>byť</a:t>
            </a:r>
            <a:r>
              <a:rPr lang="en-US" baseline="0" dirty="0" smtClean="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11</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smtClean="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smtClean="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prox.epimetafýza</a:t>
            </a:r>
            <a:r>
              <a:rPr lang="cs-CZ" sz="1200" b="0" i="0" u="none" strike="noStrike" kern="1200" baseline="0" dirty="0" smtClean="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epimetafýza</a:t>
            </a:r>
            <a:r>
              <a:rPr lang="cs-CZ" sz="1200" b="0" i="0" u="none" strike="noStrike" kern="1200" baseline="0" dirty="0" smtClean="0">
                <a:solidFill>
                  <a:schemeClr val="tx1"/>
                </a:solidFill>
                <a:latin typeface="+mn-lt"/>
                <a:ea typeface="+mn-ea"/>
                <a:cs typeface="+mn-cs"/>
              </a:rPr>
              <a:t>)</a:t>
            </a:r>
          </a:p>
          <a:p>
            <a:pPr rtl="0"/>
            <a:r>
              <a:rPr lang="cs-CZ" sz="1200" b="0" i="0" u="none" strike="noStrike" kern="1200" baseline="0" dirty="0" smtClean="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16</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a medical procedure to restore </a:t>
            </a:r>
            <a:r>
              <a:rPr lang="en-US" sz="1200" kern="1200" dirty="0" smtClean="0">
                <a:solidFill>
                  <a:schemeClr val="tx1"/>
                </a:solidFill>
                <a:latin typeface="+mn-lt"/>
                <a:ea typeface="+mn-ea"/>
                <a:cs typeface="+mn-cs"/>
                <a:hlinkClick r:id="rId3"/>
              </a:rPr>
              <a:t>fracture or </a:t>
            </a:r>
            <a:r>
              <a:rPr lang="en-US" sz="1200" kern="1200" dirty="0" smtClean="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smtClean="0">
                <a:solidFill>
                  <a:schemeClr val="tx1"/>
                </a:solidFill>
                <a:latin typeface="+mn-lt"/>
                <a:ea typeface="+mn-ea"/>
                <a:cs typeface="+mn-cs"/>
                <a:hlinkClick r:id="rId4"/>
              </a:rPr>
              <a:t>re</a:t>
            </a:r>
            <a:r>
              <a:rPr lang="en-US" sz="1200" i="0" kern="1200" dirty="0" smtClean="0">
                <a:solidFill>
                  <a:schemeClr val="tx1"/>
                </a:solidFill>
                <a:latin typeface="+mn-lt"/>
                <a:ea typeface="+mn-ea"/>
                <a:cs typeface="+mn-cs"/>
                <a:hlinkClick r:id="rId4"/>
              </a:rPr>
              <a:t> ("back [to normal]") + </a:t>
            </a:r>
            <a:r>
              <a:rPr lang="en-US" sz="1200" i="1" kern="1200" dirty="0" smtClean="0">
                <a:solidFill>
                  <a:schemeClr val="tx1"/>
                </a:solidFill>
                <a:latin typeface="+mn-lt"/>
                <a:ea typeface="+mn-ea"/>
                <a:cs typeface="+mn-cs"/>
                <a:hlinkClick r:id="rId4"/>
              </a:rPr>
              <a:t>ducere</a:t>
            </a:r>
            <a:r>
              <a:rPr lang="en-US" sz="1200" i="0" kern="1200" dirty="0" smtClean="0">
                <a:solidFill>
                  <a:schemeClr val="tx1"/>
                </a:solidFill>
                <a:latin typeface="+mn-lt"/>
                <a:ea typeface="+mn-ea"/>
                <a:cs typeface="+mn-cs"/>
                <a:hlinkClick r:id="rId4"/>
              </a:rPr>
              <a:t> ("lead"/"bring"), </a:t>
            </a:r>
            <a:r>
              <a:rPr lang="en-US" sz="1200" i="1" kern="1200" dirty="0" smtClean="0">
                <a:solidFill>
                  <a:schemeClr val="tx1"/>
                </a:solidFill>
                <a:latin typeface="+mn-lt"/>
                <a:ea typeface="+mn-ea"/>
                <a:cs typeface="+mn-cs"/>
                <a:hlinkClick r:id="rId4"/>
              </a:rPr>
              <a:t>i.e.</a:t>
            </a:r>
            <a:r>
              <a:rPr lang="en-US" sz="1200" i="0" kern="1200" dirty="0" smtClean="0">
                <a:solidFill>
                  <a:schemeClr val="tx1"/>
                </a:solidFill>
                <a:latin typeface="+mn-lt"/>
                <a:ea typeface="+mn-ea"/>
                <a:cs typeface="+mn-cs"/>
                <a:hlinkClick r:id="rId4"/>
              </a:rPr>
              <a:t>, "bringing back to normal." </a:t>
            </a:r>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smtClean="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mbria"/>
                <a:cs typeface="Cambria"/>
              </a:rPr>
              <a:t>(mechanical stability)</a:t>
            </a:r>
            <a:br>
              <a:rPr lang="en-US" sz="1200" dirty="0" smtClean="0">
                <a:latin typeface="Cambria"/>
                <a:cs typeface="Cambria"/>
              </a:rPr>
            </a:br>
            <a:r>
              <a:rPr lang="en-US" sz="1200" dirty="0" err="1" smtClean="0">
                <a:latin typeface="Cambria"/>
                <a:cs typeface="Cambria"/>
              </a:rPr>
              <a:t>intramedullar</a:t>
            </a:r>
            <a:r>
              <a:rPr lang="en-US" sz="1200" dirty="0" smtClean="0">
                <a:latin typeface="Cambria"/>
                <a:cs typeface="Cambria"/>
              </a:rPr>
              <a:t> rods/ Internal plates and screws</a:t>
            </a:r>
          </a:p>
          <a:p>
            <a:r>
              <a:rPr lang="en-US" sz="1200" dirty="0" smtClean="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Kirschner</a:t>
            </a:r>
            <a:r>
              <a:rPr lang="en-US" dirty="0" smtClean="0"/>
              <a: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pathologica</a:t>
            </a:r>
            <a:endParaRPr lang="en-US" dirty="0" smtClean="0"/>
          </a:p>
          <a:p>
            <a:r>
              <a:rPr lang="en-US" dirty="0" smtClean="0"/>
              <a:t>B,</a:t>
            </a:r>
            <a:r>
              <a:rPr lang="en-US" baseline="0" dirty="0" smtClean="0"/>
              <a:t> </a:t>
            </a:r>
            <a:r>
              <a:rPr lang="en-US" baseline="0" dirty="0" err="1" smtClean="0"/>
              <a:t>spiralis</a:t>
            </a:r>
            <a:endParaRPr lang="en-US" baseline="0" dirty="0" smtClean="0"/>
          </a:p>
          <a:p>
            <a:r>
              <a:rPr lang="en-US" baseline="0" dirty="0" smtClean="0"/>
              <a:t>C, </a:t>
            </a:r>
            <a:r>
              <a:rPr lang="en-US" baseline="0" dirty="0" err="1" smtClean="0"/>
              <a:t>infractio</a:t>
            </a:r>
            <a:r>
              <a:rPr lang="en-US" baseline="0" dirty="0" smtClean="0"/>
              <a:t>, </a:t>
            </a:r>
            <a:r>
              <a:rPr lang="en-US" baseline="0" dirty="0" err="1" smtClean="0"/>
              <a:t>incompleta</a:t>
            </a:r>
            <a:endParaRPr lang="en-US" baseline="0" dirty="0" smtClean="0"/>
          </a:p>
          <a:p>
            <a:r>
              <a:rPr lang="en-US" baseline="0" dirty="0" smtClean="0"/>
              <a:t>D, </a:t>
            </a:r>
            <a:r>
              <a:rPr lang="en-US" baseline="0" dirty="0" err="1" smtClean="0"/>
              <a:t>obliqua</a:t>
            </a:r>
            <a:endParaRPr lang="en-US" baseline="0" dirty="0" smtClean="0"/>
          </a:p>
          <a:p>
            <a:r>
              <a:rPr lang="en-US" baseline="0" dirty="0" smtClean="0"/>
              <a:t>E, </a:t>
            </a:r>
            <a:r>
              <a:rPr lang="en-US" baseline="0" dirty="0" err="1" smtClean="0"/>
              <a:t>aperta</a:t>
            </a:r>
            <a:r>
              <a:rPr lang="en-US" baseline="0" dirty="0" smtClean="0"/>
              <a:t>/</a:t>
            </a:r>
            <a:r>
              <a:rPr lang="en-US" baseline="0" dirty="0" err="1" smtClean="0"/>
              <a:t>complicata</a:t>
            </a:r>
            <a:endParaRPr lang="en-US" baseline="0" dirty="0" smtClean="0"/>
          </a:p>
          <a:p>
            <a:r>
              <a:rPr lang="en-US" baseline="0" dirty="0" smtClean="0"/>
              <a:t>F, </a:t>
            </a:r>
            <a:r>
              <a:rPr lang="en-US" baseline="0" dirty="0" err="1" smtClean="0"/>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21</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Cvičení</a:t>
            </a:r>
            <a:r>
              <a:rPr lang="en-US" dirty="0" smtClean="0"/>
              <a:t> </a:t>
            </a:r>
            <a:r>
              <a:rPr lang="en-US" dirty="0" err="1" smtClean="0"/>
              <a:t>primárně</a:t>
            </a:r>
            <a:r>
              <a:rPr lang="en-US" dirty="0" smtClean="0"/>
              <a:t> </a:t>
            </a:r>
            <a:r>
              <a:rPr lang="en-US" dirty="0" err="1" smtClean="0"/>
              <a:t>slouží</a:t>
            </a:r>
            <a:r>
              <a:rPr lang="en-US" dirty="0" smtClean="0"/>
              <a:t> </a:t>
            </a:r>
            <a:r>
              <a:rPr lang="en-US" dirty="0" err="1" smtClean="0"/>
              <a:t>jako</a:t>
            </a:r>
            <a:r>
              <a:rPr lang="en-US" dirty="0" smtClean="0"/>
              <a:t> </a:t>
            </a:r>
            <a:r>
              <a:rPr lang="en-US" dirty="0" err="1" smtClean="0"/>
              <a:t>opakování</a:t>
            </a:r>
            <a:r>
              <a:rPr lang="en-US" dirty="0" smtClean="0"/>
              <a:t> </a:t>
            </a:r>
            <a:r>
              <a:rPr lang="en-US" dirty="0" err="1" smtClean="0"/>
              <a:t>názvú</a:t>
            </a:r>
            <a:r>
              <a:rPr lang="en-US" dirty="0" smtClean="0"/>
              <a:t> </a:t>
            </a:r>
            <a:r>
              <a:rPr lang="en-US" dirty="0" err="1" smtClean="0"/>
              <a:t>kostí</a:t>
            </a:r>
            <a:r>
              <a:rPr lang="en-US" dirty="0" smtClean="0"/>
              <a:t> </a:t>
            </a:r>
            <a:r>
              <a:rPr lang="en-US" dirty="0" err="1" smtClean="0"/>
              <a:t>lidského</a:t>
            </a:r>
            <a:r>
              <a:rPr lang="en-US" dirty="0" smtClean="0"/>
              <a:t> </a:t>
            </a:r>
            <a:r>
              <a:rPr lang="en-US" dirty="0" err="1" smtClean="0"/>
              <a:t>těla</a:t>
            </a:r>
            <a:r>
              <a:rPr lang="en-US" dirty="0" smtClean="0"/>
              <a:t>, (</a:t>
            </a:r>
            <a:r>
              <a:rPr lang="en-US" dirty="0" err="1" smtClean="0"/>
              <a:t>kosti</a:t>
            </a:r>
            <a:r>
              <a:rPr lang="en-US" dirty="0" smtClean="0"/>
              <a:t> </a:t>
            </a:r>
            <a:r>
              <a:rPr lang="en-US" dirty="0" err="1" smtClean="0"/>
              <a:t>pojmenovat</a:t>
            </a:r>
            <a:r>
              <a:rPr lang="en-US" dirty="0" smtClean="0"/>
              <a:t>, </a:t>
            </a:r>
            <a:r>
              <a:rPr lang="en-US" dirty="0" err="1" smtClean="0"/>
              <a:t>zařadit</a:t>
            </a:r>
            <a:r>
              <a:rPr lang="en-US" dirty="0" smtClean="0"/>
              <a:t> do </a:t>
            </a:r>
            <a:r>
              <a:rPr lang="en-US" dirty="0" err="1" smtClean="0"/>
              <a:t>deklinace</a:t>
            </a:r>
            <a:r>
              <a:rPr lang="en-US" dirty="0" smtClean="0"/>
              <a:t>, </a:t>
            </a:r>
            <a:r>
              <a:rPr lang="en-US" dirty="0" err="1" smtClean="0"/>
              <a:t>určit</a:t>
            </a:r>
            <a:r>
              <a:rPr lang="en-US" dirty="0" smtClean="0"/>
              <a:t> gen. </a:t>
            </a:r>
            <a:r>
              <a:rPr lang="en-US" dirty="0" err="1" smtClean="0"/>
              <a:t>základ</a:t>
            </a:r>
            <a:r>
              <a:rPr lang="en-US" dirty="0" smtClean="0"/>
              <a:t> </a:t>
            </a:r>
            <a:r>
              <a:rPr lang="en-US" dirty="0" err="1" smtClean="0"/>
              <a:t>slova</a:t>
            </a:r>
            <a:r>
              <a:rPr lang="en-US" dirty="0" smtClean="0"/>
              <a:t>,</a:t>
            </a:r>
            <a:r>
              <a:rPr lang="en-US" baseline="0" dirty="0" smtClean="0"/>
              <a:t> </a:t>
            </a:r>
            <a:r>
              <a:rPr lang="en-US" baseline="0" dirty="0" err="1" smtClean="0"/>
              <a:t>případně</a:t>
            </a:r>
            <a:r>
              <a:rPr lang="en-US" baseline="0" dirty="0" smtClean="0"/>
              <a:t> </a:t>
            </a:r>
            <a:r>
              <a:rPr lang="en-US" baseline="0" dirty="0" err="1" smtClean="0"/>
              <a:t>odvodit</a:t>
            </a:r>
            <a:r>
              <a:rPr lang="en-US" baseline="0" dirty="0" smtClean="0"/>
              <a:t> adj.</a:t>
            </a:r>
          </a:p>
          <a:p>
            <a:r>
              <a:rPr lang="en-US" baseline="0" dirty="0" err="1" smtClean="0"/>
              <a:t>Sekundárně</a:t>
            </a:r>
            <a:r>
              <a:rPr lang="en-US" baseline="0" dirty="0" smtClean="0"/>
              <a:t> </a:t>
            </a:r>
            <a:r>
              <a:rPr lang="en-US" baseline="0" dirty="0" err="1" smtClean="0"/>
              <a:t>jej</a:t>
            </a:r>
            <a:r>
              <a:rPr lang="en-US" baseline="0" dirty="0" smtClean="0"/>
              <a:t> </a:t>
            </a:r>
            <a:r>
              <a:rPr lang="en-US" baseline="0" dirty="0" err="1" smtClean="0"/>
              <a:t>možno</a:t>
            </a:r>
            <a:r>
              <a:rPr lang="en-US" baseline="0" dirty="0" smtClean="0"/>
              <a:t> </a:t>
            </a:r>
            <a:r>
              <a:rPr lang="en-US" baseline="0" dirty="0" err="1" smtClean="0"/>
              <a:t>použít</a:t>
            </a:r>
            <a:r>
              <a:rPr lang="en-US" baseline="0" dirty="0" smtClean="0"/>
              <a:t> </a:t>
            </a:r>
            <a:r>
              <a:rPr lang="en-US" baseline="0" dirty="0" err="1" smtClean="0"/>
              <a:t>jako</a:t>
            </a:r>
            <a:r>
              <a:rPr lang="en-US" baseline="0" dirty="0" smtClean="0"/>
              <a:t> </a:t>
            </a:r>
            <a:r>
              <a:rPr lang="en-US" baseline="0" dirty="0" err="1" smtClean="0"/>
              <a:t>cvičení</a:t>
            </a:r>
            <a:r>
              <a:rPr lang="en-US" baseline="0" dirty="0" smtClean="0"/>
              <a:t> pro </a:t>
            </a:r>
            <a:r>
              <a:rPr lang="en-US" baseline="0" dirty="0" err="1" smtClean="0"/>
              <a:t>zopakování</a:t>
            </a:r>
            <a:r>
              <a:rPr lang="en-US" baseline="0" dirty="0" smtClean="0"/>
              <a:t> </a:t>
            </a:r>
            <a:r>
              <a:rPr lang="en-US" baseline="0" dirty="0" err="1" smtClean="0"/>
              <a:t>typu</a:t>
            </a:r>
            <a:r>
              <a:rPr lang="en-US" baseline="0" dirty="0" smtClean="0"/>
              <a:t> </a:t>
            </a:r>
            <a:r>
              <a:rPr lang="en-US" baseline="0" dirty="0" err="1" smtClean="0"/>
              <a:t>zlomenin</a:t>
            </a:r>
            <a:r>
              <a:rPr lang="en-US" baseline="0" dirty="0" smtClean="0"/>
              <a:t>, student </a:t>
            </a:r>
            <a:r>
              <a:rPr lang="en-US" baseline="0" dirty="0" err="1" smtClean="0"/>
              <a:t>si</a:t>
            </a:r>
            <a:r>
              <a:rPr lang="en-US" baseline="0" dirty="0" smtClean="0"/>
              <a:t> </a:t>
            </a:r>
            <a:r>
              <a:rPr lang="en-US" baseline="0" dirty="0" err="1" smtClean="0"/>
              <a:t>vybere</a:t>
            </a:r>
            <a:r>
              <a:rPr lang="en-US" baseline="0" dirty="0" smtClean="0"/>
              <a:t>, </a:t>
            </a:r>
            <a:r>
              <a:rPr lang="en-US" baseline="0" dirty="0" err="1" smtClean="0"/>
              <a:t>kterou</a:t>
            </a:r>
            <a:r>
              <a:rPr lang="en-US" baseline="0" dirty="0" smtClean="0"/>
              <a:t> </a:t>
            </a:r>
            <a:r>
              <a:rPr lang="en-US" baseline="0" dirty="0" err="1" smtClean="0"/>
              <a:t>kost</a:t>
            </a:r>
            <a:r>
              <a:rPr lang="en-US" baseline="0" dirty="0" smtClean="0"/>
              <a:t> a </a:t>
            </a:r>
            <a:r>
              <a:rPr lang="en-US" baseline="0" dirty="0" err="1" smtClean="0"/>
              <a:t>jak</a:t>
            </a:r>
            <a:r>
              <a:rPr lang="en-US" baseline="0" dirty="0" smtClean="0"/>
              <a:t> “</a:t>
            </a:r>
            <a:r>
              <a:rPr lang="en-US" baseline="0" dirty="0" err="1" smtClean="0"/>
              <a:t>zlomí</a:t>
            </a:r>
            <a:r>
              <a:rPr lang="en-US" baseline="0" dirty="0" smtClean="0"/>
              <a:t>” a </a:t>
            </a:r>
            <a:r>
              <a:rPr lang="en-US" baseline="0" dirty="0" err="1" smtClean="0"/>
              <a:t>pokusí</a:t>
            </a:r>
            <a:r>
              <a:rPr lang="en-US" baseline="0" dirty="0" smtClean="0"/>
              <a:t> se to </a:t>
            </a:r>
            <a:r>
              <a:rPr lang="en-US" baseline="0" dirty="0" err="1" smtClean="0"/>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22</a:t>
            </a:fld>
            <a:endParaRPr lang="en-US"/>
          </a:p>
        </p:txBody>
      </p:sp>
    </p:spTree>
    <p:extLst>
      <p:ext uri="{BB962C8B-B14F-4D97-AF65-F5344CB8AC3E}">
        <p14:creationId xmlns:p14="http://schemas.microsoft.com/office/powerpoint/2010/main" val="12606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26</a:t>
            </a:fld>
            <a:endParaRPr lang="en-US"/>
          </a:p>
        </p:txBody>
      </p:sp>
    </p:spTree>
    <p:extLst>
      <p:ext uri="{BB962C8B-B14F-4D97-AF65-F5344CB8AC3E}">
        <p14:creationId xmlns:p14="http://schemas.microsoft.com/office/powerpoint/2010/main" val="12391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27</a:t>
            </a:fld>
            <a:endParaRPr lang="en-US"/>
          </a:p>
        </p:txBody>
      </p:sp>
    </p:spTree>
    <p:extLst>
      <p:ext uri="{BB962C8B-B14F-4D97-AF65-F5344CB8AC3E}">
        <p14:creationId xmlns:p14="http://schemas.microsoft.com/office/powerpoint/2010/main" val="37741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677F9F11-5D96-9A41-88CD-4137441388A1}" type="datetimeFigureOut">
              <a:rPr lang="en-US" smtClean="0"/>
              <a:pPr/>
              <a:t>2/28/2016</a:t>
            </a:fld>
            <a:endParaRPr lang="en-US"/>
          </a:p>
        </p:txBody>
      </p:sp>
      <p:sp>
        <p:nvSpPr>
          <p:cNvPr id="17" name="Zástupný symbol pro zápatí 16"/>
          <p:cNvSpPr>
            <a:spLocks noGrp="1"/>
          </p:cNvSpPr>
          <p:nvPr>
            <p:ph type="ftr" sz="quarter" idx="11"/>
          </p:nvPr>
        </p:nvSpPr>
        <p:spPr/>
        <p:txBody>
          <a:bodyPr/>
          <a:lstStyle/>
          <a:p>
            <a:endParaRPr lang="en-US"/>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2/28/2016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0F6BC58-2FDF-B649-ADCB-48FE7D32F7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40F6BC58-2FDF-B649-ADCB-48FE7D32F7D0}" type="slidenum">
              <a:rPr lang="en-US" smtClean="0"/>
              <a:pPr/>
              <a:t>‹#›</a:t>
            </a:fld>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2/28/2016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2/28/2016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a:xfrm>
            <a:off x="4361688" y="1026372"/>
            <a:ext cx="457200" cy="441325"/>
          </a:xfrm>
        </p:spPr>
        <p:txBody>
          <a:bodyPr/>
          <a:lstStyle/>
          <a:p>
            <a:fld id="{40F6BC58-2FDF-B649-ADCB-48FE7D32F7D0}" type="slidenum">
              <a:rPr lang="en-US" smtClean="0"/>
              <a:pPr/>
              <a:t>‹#›</a:t>
            </a:fld>
            <a:endParaRPr lang="en-US"/>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2/28/2016</a:t>
            </a:fld>
            <a:endParaRPr lang="en-US"/>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77F9F11-5D96-9A41-88CD-4137441388A1}" type="datetimeFigureOut">
              <a:rPr lang="en-US" smtClean="0"/>
              <a:pPr/>
              <a:t>2/28/2016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0F6BC58-2FDF-B649-ADCB-48FE7D32F7D0}" type="slidenum">
              <a:rPr lang="en-US" smtClean="0"/>
              <a:pPr/>
              <a:t>‹#›</a:t>
            </a:fld>
            <a:endParaRPr lang="en-US"/>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677F9F11-5D96-9A41-88CD-4137441388A1}" type="datetimeFigureOut">
              <a:rPr lang="en-US" smtClean="0"/>
              <a:pPr/>
              <a:t>2/28/2016</a:t>
            </a:fld>
            <a:endParaRPr lang="en-US"/>
          </a:p>
        </p:txBody>
      </p:sp>
      <p:sp>
        <p:nvSpPr>
          <p:cNvPr id="8" name="Zástupný symbol pro zápatí 7"/>
          <p:cNvSpPr>
            <a:spLocks noGrp="1"/>
          </p:cNvSpPr>
          <p:nvPr>
            <p:ph type="ftr" sz="quarter" idx="11"/>
          </p:nvPr>
        </p:nvSpPr>
        <p:spPr>
          <a:xfrm>
            <a:off x="304800" y="6409944"/>
            <a:ext cx="3581400" cy="365760"/>
          </a:xfrm>
        </p:spPr>
        <p:txBody>
          <a:bodyPr/>
          <a:lstStyle/>
          <a:p>
            <a:endParaRPr lang="en-US"/>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40F6BC58-2FDF-B649-ADCB-48FE7D32F7D0}" type="slidenum">
              <a:rPr lang="en-US" smtClean="0"/>
              <a:pPr/>
              <a:t>‹#›</a:t>
            </a:fld>
            <a:endParaRPr lang="en-US"/>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677F9F11-5D96-9A41-88CD-4137441388A1}" type="datetimeFigureOut">
              <a:rPr lang="en-US" smtClean="0"/>
              <a:pPr/>
              <a:t>2/28/2016</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a:xfrm>
            <a:off x="4343400" y="1036020"/>
            <a:ext cx="457200" cy="441325"/>
          </a:xfrm>
        </p:spPr>
        <p:txBody>
          <a:bodyPr/>
          <a:lstStyle/>
          <a:p>
            <a:fld id="{40F6BC58-2FDF-B649-ADCB-48FE7D32F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77F9F11-5D96-9A41-88CD-4137441388A1}" type="datetimeFigureOut">
              <a:rPr lang="en-US" smtClean="0"/>
              <a:pPr/>
              <a:t>2/28/2016</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F6BC58-2FDF-B649-ADCB-48FE7D32F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77F9F11-5D96-9A41-88CD-4137441388A1}" type="datetimeFigureOut">
              <a:rPr lang="en-US" smtClean="0"/>
              <a:pPr/>
              <a:t>2/28/2016</a:t>
            </a:fld>
            <a:endParaRPr lang="en-US"/>
          </a:p>
        </p:txBody>
      </p:sp>
      <p:sp>
        <p:nvSpPr>
          <p:cNvPr id="6" name="Zástupný symbol pro zápatí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40F6BC58-2FDF-B649-ADCB-48FE7D32F7D0}" type="slidenum">
              <a:rPr lang="en-US" smtClean="0"/>
              <a:pPr/>
              <a:t>‹#›</a:t>
            </a:fld>
            <a:endParaRPr lang="en-US"/>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77F9F11-5D96-9A41-88CD-4137441388A1}" type="datetimeFigureOut">
              <a:rPr lang="en-US" smtClean="0"/>
              <a:pPr/>
              <a:t>2/28/2016</a:t>
            </a:fld>
            <a:endParaRPr lang="en-US"/>
          </a:p>
        </p:txBody>
      </p:sp>
      <p:sp>
        <p:nvSpPr>
          <p:cNvPr id="6" name="Zástupný symbol pro zápatí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7F9F11-5D96-9A41-88CD-4137441388A1}" type="datetimeFigureOut">
              <a:rPr lang="en-US" smtClean="0"/>
              <a:pPr/>
              <a:t>2/28/2016</a:t>
            </a:fld>
            <a:endParaRPr lang="en-US"/>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F6BC58-2FDF-B649-ADCB-48FE7D32F7D0}" type="slidenum">
              <a:rPr lang="en-US" smtClean="0"/>
              <a:pPr/>
              <a:t>‹#›</a:t>
            </a:fld>
            <a:endParaRPr lang="en-US"/>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nthropology.si.edu/" TargetMode="External"/><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Fractures</a:t>
            </a:r>
            <a:endParaRPr lang="en-US" dirty="0"/>
          </a:p>
        </p:txBody>
      </p:sp>
    </p:spTree>
    <p:extLst>
      <p:ext uri="{BB962C8B-B14F-4D97-AF65-F5344CB8AC3E}">
        <p14:creationId xmlns:p14="http://schemas.microsoft.com/office/powerpoint/2010/main" val="184459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228600"/>
            <a:ext cx="8693539" cy="758952"/>
          </a:xfrm>
        </p:spPr>
        <p:txBody>
          <a:bodyPr/>
          <a:lstStyle/>
          <a:p>
            <a:pPr algn="l"/>
            <a:r>
              <a:rPr lang="en-US" dirty="0" err="1" smtClean="0"/>
              <a:t>Fractura</a:t>
            </a:r>
            <a:r>
              <a:rPr lang="en-US" dirty="0" smtClean="0"/>
              <a:t> </a:t>
            </a:r>
            <a:r>
              <a:rPr lang="en-US" dirty="0" err="1" smtClean="0"/>
              <a:t>compressiva</a:t>
            </a:r>
            <a:r>
              <a:rPr lang="cs-CZ" dirty="0" smtClean="0"/>
              <a:t>	</a:t>
            </a:r>
            <a:r>
              <a:rPr lang="en-US" dirty="0" smtClean="0"/>
              <a:t>/</a:t>
            </a:r>
            <a:r>
              <a:rPr lang="cs-CZ" dirty="0" smtClean="0"/>
              <a:t>	</a:t>
            </a:r>
            <a:r>
              <a:rPr lang="en-US" dirty="0" err="1" smtClean="0"/>
              <a:t>impressiva</a:t>
            </a:r>
            <a:endParaRPr lang="en-US" dirty="0"/>
          </a:p>
        </p:txBody>
      </p:sp>
      <p:pic>
        <p:nvPicPr>
          <p:cNvPr id="6" name="Content Placeholder 5" descr="Snímka obrazovky 2014-02-10 o 17.17.32.p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2613" y="2968845"/>
            <a:ext cx="2851150" cy="3465512"/>
          </a:xfrm>
        </p:spPr>
      </p:pic>
      <p:pic>
        <p:nvPicPr>
          <p:cNvPr id="5"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3"/>
          <a:srcRect l="3856" t="5610" r="2534" b="2699"/>
          <a:stretch/>
        </p:blipFill>
        <p:spPr bwMode="auto">
          <a:xfrm>
            <a:off x="2147582" y="1398080"/>
            <a:ext cx="2407641" cy="2323752"/>
          </a:xfrm>
          <a:prstGeom prst="rect">
            <a:avLst/>
          </a:prstGeom>
          <a:noFill/>
        </p:spPr>
      </p:pic>
      <p:pic>
        <p:nvPicPr>
          <p:cNvPr id="8"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4"/>
          <a:srcRect l="9680" t="11305" r="16401" b="6160"/>
          <a:stretch/>
        </p:blipFill>
        <p:spPr bwMode="auto">
          <a:xfrm>
            <a:off x="6920918" y="5189062"/>
            <a:ext cx="2062934" cy="1538909"/>
          </a:xfrm>
          <a:prstGeom prst="rect">
            <a:avLst/>
          </a:prstGeom>
          <a:noFill/>
        </p:spPr>
      </p:pic>
      <p:pic>
        <p:nvPicPr>
          <p:cNvPr id="7" name="Content Placeholder 6"/>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tretch>
            <a:fillRect/>
          </a:stretch>
        </p:blipFill>
        <p:spPr bwMode="auto">
          <a:xfrm>
            <a:off x="4838454" y="1292821"/>
            <a:ext cx="3318362" cy="398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88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incuneata</a:t>
            </a:r>
            <a:endParaRPr lang="en-US" dirty="0">
              <a:latin typeface="Cambria"/>
              <a:cs typeface="Cambria"/>
            </a:endParaRPr>
          </a:p>
        </p:txBody>
      </p:sp>
      <p:pic>
        <p:nvPicPr>
          <p:cNvPr id="5" name="Picture 4" descr="sternum fracture.png"/>
          <p:cNvPicPr>
            <a:picLocks noChangeAspect="1"/>
          </p:cNvPicPr>
          <p:nvPr/>
        </p:nvPicPr>
        <p:blipFill rotWithShape="1">
          <a:blip r:embed="rId3">
            <a:extLst>
              <a:ext uri="{28A0092B-C50C-407E-A947-70E740481C1C}">
                <a14:useLocalDpi xmlns:a14="http://schemas.microsoft.com/office/drawing/2010/main" val="0"/>
              </a:ext>
            </a:extLst>
          </a:blip>
          <a:srcRect t="15043"/>
          <a:stretch/>
        </p:blipFill>
        <p:spPr>
          <a:xfrm>
            <a:off x="226502" y="1702256"/>
            <a:ext cx="8743703" cy="4189029"/>
          </a:xfrm>
          <a:prstGeom prst="rect">
            <a:avLst/>
          </a:prstGeom>
        </p:spPr>
      </p:pic>
    </p:spTree>
    <p:extLst>
      <p:ext uri="{BB962C8B-B14F-4D97-AF65-F5344CB8AC3E}">
        <p14:creationId xmlns:p14="http://schemas.microsoft.com/office/powerpoint/2010/main" val="250776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Infractio</a:t>
            </a:r>
            <a:r>
              <a:rPr lang="en-US" dirty="0" smtClean="0"/>
              <a:t> = f. </a:t>
            </a:r>
            <a:r>
              <a:rPr lang="en-US" dirty="0" err="1" smtClean="0"/>
              <a:t>partialis</a:t>
            </a:r>
            <a:r>
              <a:rPr lang="en-US" dirty="0" smtClean="0"/>
              <a:t> = f. </a:t>
            </a:r>
            <a:r>
              <a:rPr lang="en-US" dirty="0" err="1" smtClean="0"/>
              <a:t>incompleta</a:t>
            </a:r>
            <a:endParaRPr lang="en-US" dirty="0"/>
          </a:p>
        </p:txBody>
      </p:sp>
      <p:pic>
        <p:nvPicPr>
          <p:cNvPr id="4" name="Content Placeholder 3"/>
          <p:cNvPicPr>
            <a:picLocks noGrp="1" noChangeAspect="1"/>
          </p:cNvPicPr>
          <p:nvPr>
            <p:ph sz="quarter" idx="1"/>
          </p:nvPr>
        </p:nvPicPr>
        <p:blipFill>
          <a:blip r:embed="rId2"/>
          <a:srcRect l="-10500" r="-10500"/>
          <a:stretch>
            <a:fillRect/>
          </a:stretch>
        </p:blipFill>
        <p:spPr>
          <a:xfrm>
            <a:off x="-286559" y="1910087"/>
            <a:ext cx="6316334" cy="3473740"/>
          </a:xfrm>
        </p:spPr>
      </p:pic>
      <p:pic>
        <p:nvPicPr>
          <p:cNvPr id="5" name="Picture 2" descr="C:\Users\Veronika\Desktop\11007669_918817728136495_1321728752_n.jpg"/>
          <p:cNvPicPr>
            <a:picLocks noChangeAspect="1" noChangeArrowheads="1"/>
          </p:cNvPicPr>
          <p:nvPr/>
        </p:nvPicPr>
        <p:blipFill>
          <a:blip r:embed="rId3"/>
          <a:srcRect/>
          <a:stretch>
            <a:fillRect/>
          </a:stretch>
        </p:blipFill>
        <p:spPr bwMode="auto">
          <a:xfrm>
            <a:off x="6931152" y="1432395"/>
            <a:ext cx="1905000" cy="4429125"/>
          </a:xfrm>
          <a:prstGeom prst="rect">
            <a:avLst/>
          </a:prstGeom>
          <a:noFill/>
        </p:spPr>
      </p:pic>
    </p:spTree>
    <p:extLst>
      <p:ext uri="{BB962C8B-B14F-4D97-AF65-F5344CB8AC3E}">
        <p14:creationId xmlns:p14="http://schemas.microsoft.com/office/powerpoint/2010/main" val="286168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363490"/>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Fractura</a:t>
            </a:r>
            <a:r>
              <a:rPr lang="en-US" dirty="0" smtClean="0"/>
              <a:t> cum </a:t>
            </a:r>
            <a:r>
              <a:rPr lang="en-US" dirty="0" err="1" smtClean="0"/>
              <a:t>dislocatione</a:t>
            </a:r>
            <a:endParaRPr lang="en-US" dirty="0"/>
          </a:p>
        </p:txBody>
      </p:sp>
      <p:pic>
        <p:nvPicPr>
          <p:cNvPr id="6" name="Content Placeholder 5" descr="Snímka obrazovky 2014-02-10 o 19.13.25.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72369" y="1755775"/>
            <a:ext cx="6762750" cy="4114800"/>
          </a:xfrm>
        </p:spPr>
      </p:pic>
      <p:sp>
        <p:nvSpPr>
          <p:cNvPr id="7" name="TextBox 6"/>
          <p:cNvSpPr txBox="1"/>
          <p:nvPr/>
        </p:nvSpPr>
        <p:spPr>
          <a:xfrm>
            <a:off x="1183197" y="3147869"/>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787065" y="3137013"/>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1187988" y="6046434"/>
            <a:ext cx="342037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contractione</a:t>
            </a:r>
            <a:endParaRPr lang="en-US" dirty="0"/>
          </a:p>
        </p:txBody>
      </p:sp>
      <p:sp>
        <p:nvSpPr>
          <p:cNvPr id="12" name="TextBox 11"/>
          <p:cNvSpPr txBox="1"/>
          <p:nvPr/>
        </p:nvSpPr>
        <p:spPr>
          <a:xfrm>
            <a:off x="4792285" y="6035578"/>
            <a:ext cx="334429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distractione</a:t>
            </a:r>
            <a:endParaRPr lang="en-US" dirty="0"/>
          </a:p>
        </p:txBody>
      </p:sp>
    </p:spTree>
    <p:extLst>
      <p:ext uri="{BB962C8B-B14F-4D97-AF65-F5344CB8AC3E}">
        <p14:creationId xmlns:p14="http://schemas.microsoft.com/office/powerpoint/2010/main" val="68796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:1</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a:extLst>
              <a:ext uri="{28A0092B-C50C-407E-A947-70E740481C1C}">
                <a14:useLocalDpi xmlns:a14="http://schemas.microsoft.com/office/drawing/2010/main"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r>
              <a:rPr lang="en-US" sz="2000" dirty="0" smtClean="0">
                <a:latin typeface="Cambria"/>
                <a:cs typeface="Cambria"/>
              </a:rPr>
              <a:t>-  negligible bacterial contamination</a:t>
            </a:r>
          </a:p>
          <a:p>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 into open and closed. The most important is for him the degree of the soft tissues damage.	 </a:t>
            </a:r>
          </a:p>
        </p:txBody>
      </p:sp>
      <p:pic>
        <p:nvPicPr>
          <p:cNvPr id="6" name="Picture 5"/>
          <p:cNvPicPr>
            <a:picLocks noChangeAspect="1"/>
          </p:cNvPicPr>
          <p:nvPr/>
        </p:nvPicPr>
        <p:blipFill>
          <a:blip r:embed="rId3"/>
          <a:stretch>
            <a:fillRect/>
          </a:stretch>
        </p:blipFill>
        <p:spPr>
          <a:xfrm>
            <a:off x="200558" y="4228621"/>
            <a:ext cx="1409700" cy="2032000"/>
          </a:xfrm>
          <a:prstGeom prst="rect">
            <a:avLst/>
          </a:prstGeom>
        </p:spPr>
      </p:pic>
    </p:spTree>
    <p:extLst>
      <p:ext uri="{BB962C8B-B14F-4D97-AF65-F5344CB8AC3E}">
        <p14:creationId xmlns:p14="http://schemas.microsoft.com/office/powerpoint/2010/main" val="336631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Pelvic girdle illustra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80061"/>
            <a:ext cx="4445000" cy="3205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3/3e/Acetabulum_%28model%29.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414963" y="2982601"/>
            <a:ext cx="3596481" cy="337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01752" y="5100638"/>
            <a:ext cx="4941761" cy="1323439"/>
          </a:xfrm>
          <a:prstGeom prst="rect">
            <a:avLst/>
          </a:prstGeom>
          <a:noFill/>
        </p:spPr>
        <p:txBody>
          <a:bodyPr wrap="square" rtlCol="0">
            <a:spAutoFit/>
          </a:bodyPr>
          <a:lstStyle/>
          <a:p>
            <a:r>
              <a:rPr lang="en-US" sz="2000" dirty="0"/>
              <a:t>The </a:t>
            </a:r>
            <a:r>
              <a:rPr lang="en-US" sz="2000" b="1" dirty="0"/>
              <a:t>acetabulum</a:t>
            </a:r>
            <a:r>
              <a:rPr lang="en-US" sz="2000" dirty="0"/>
              <a:t> </a:t>
            </a:r>
            <a:r>
              <a:rPr lang="en-US" sz="2000" dirty="0" smtClean="0"/>
              <a:t>(</a:t>
            </a:r>
            <a:r>
              <a:rPr lang="en-US" sz="2000" dirty="0" err="1"/>
              <a:t>cotyloid</a:t>
            </a:r>
            <a:r>
              <a:rPr lang="en-US" sz="2000" dirty="0"/>
              <a:t> cavity) is a concave surface of the pelvis. The head of the femur meets with the pelvis at the acetabulum, forming the hip joint.</a:t>
            </a:r>
            <a:endParaRPr lang="cs-CZ" sz="2000" dirty="0"/>
          </a:p>
        </p:txBody>
      </p:sp>
    </p:spTree>
    <p:extLst>
      <p:ext uri="{BB962C8B-B14F-4D97-AF65-F5344CB8AC3E}">
        <p14:creationId xmlns:p14="http://schemas.microsoft.com/office/powerpoint/2010/main" val="245459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quarter" idx="1"/>
          </p:nvPr>
        </p:nvPicPr>
        <p:blipFill>
          <a:blip r:embed="rId3">
            <a:extLst>
              <a:ext uri="{28A0092B-C50C-407E-A947-70E740481C1C}">
                <a14:useLocalDpi xmlns:a14="http://schemas.microsoft.com/office/drawing/2010/main"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a14="http://schemas.microsoft.com/office/drawing/2010/main"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S 4220      </a:t>
            </a:r>
            <a:r>
              <a:rPr lang="en-US" dirty="0" err="1" smtClean="0">
                <a:solidFill>
                  <a:schemeClr val="tx1"/>
                </a:solidFill>
              </a:rPr>
              <a:t>Fractura</a:t>
            </a:r>
            <a:r>
              <a:rPr lang="en-US" dirty="0" smtClean="0">
                <a:solidFill>
                  <a:schemeClr val="tx1"/>
                </a:solidFill>
              </a:rPr>
              <a:t> </a:t>
            </a:r>
            <a:r>
              <a:rPr lang="en-US" dirty="0" err="1" smtClean="0">
                <a:solidFill>
                  <a:schemeClr val="tx1"/>
                </a:solidFill>
              </a:rPr>
              <a:t>colli</a:t>
            </a:r>
            <a:r>
              <a:rPr lang="en-US" dirty="0" smtClean="0">
                <a:solidFill>
                  <a:schemeClr val="tx1"/>
                </a:solidFill>
              </a:rPr>
              <a:t> </a:t>
            </a:r>
            <a:r>
              <a:rPr lang="en-US" dirty="0" err="1" smtClean="0">
                <a:solidFill>
                  <a:schemeClr val="tx1"/>
                </a:solidFill>
              </a:rPr>
              <a:t>chirurgici</a:t>
            </a:r>
            <a:r>
              <a:rPr lang="en-US" dirty="0" smtClean="0">
                <a:solidFill>
                  <a:schemeClr val="tx1"/>
                </a:solidFill>
              </a:rPr>
              <a:t> humeri l. dx. </a:t>
            </a:r>
            <a:r>
              <a:rPr lang="en-US" dirty="0" err="1">
                <a:solidFill>
                  <a:schemeClr val="tx1"/>
                </a:solidFill>
              </a:rPr>
              <a:t>c</a:t>
            </a:r>
            <a:r>
              <a:rPr lang="en-US" dirty="0" err="1" smtClean="0">
                <a:solidFill>
                  <a:schemeClr val="tx1"/>
                </a:solidFill>
              </a:rPr>
              <a:t>omminutiva</a:t>
            </a:r>
            <a:r>
              <a:rPr lang="en-US" dirty="0" smtClean="0">
                <a:solidFill>
                  <a:schemeClr val="tx1"/>
                </a:solidFill>
              </a:rPr>
              <a:t> AO 11-C3</a:t>
            </a:r>
            <a:endParaRPr lang="en-US" dirty="0">
              <a:solidFill>
                <a:schemeClr val="tx1"/>
              </a:solidFill>
            </a:endParaRP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latin typeface="Cambria"/>
              <a:cs typeface="Cambria"/>
            </a:endParaRPr>
          </a:p>
        </p:txBody>
      </p:sp>
      <p:sp>
        <p:nvSpPr>
          <p:cNvPr id="3" name="Nadpis 2"/>
          <p:cNvSpPr>
            <a:spLocks noGrp="1"/>
          </p:cNvSpPr>
          <p:nvPr>
            <p:ph type="title"/>
          </p:nvPr>
        </p:nvSpPr>
        <p:spPr/>
        <p:txBody>
          <a:bodyPr/>
          <a:lstStyle/>
          <a:p>
            <a:r>
              <a:rPr lang="en-US" dirty="0">
                <a:latin typeface="Cambria"/>
                <a:cs typeface="Cambria"/>
              </a:rPr>
              <a:t>AO Classification of fractures</a:t>
            </a:r>
            <a:endParaRPr lang="en-US" dirty="0">
              <a:latin typeface="Cambria"/>
              <a:cs typeface="Cambria"/>
            </a:endParaRP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2490"/>
            <a:ext cx="8534400" cy="758952"/>
          </a:xfrm>
        </p:spPr>
        <p:txBody>
          <a:bodyPr>
            <a:noAutofit/>
          </a:bodyPr>
          <a:lstStyle/>
          <a:p>
            <a:pPr algn="l"/>
            <a:r>
              <a:rPr lang="en-US" sz="3200" dirty="0" smtClean="0">
                <a:latin typeface="Cambria"/>
                <a:cs typeface="Cambria"/>
              </a:rPr>
              <a:t>Fracture Healing:  </a:t>
            </a:r>
            <a:br>
              <a:rPr lang="en-US" sz="3200" dirty="0" smtClean="0">
                <a:latin typeface="Cambria"/>
                <a:cs typeface="Cambria"/>
              </a:rPr>
            </a:br>
            <a:r>
              <a:rPr lang="en-US" sz="3200" dirty="0" smtClean="0">
                <a:latin typeface="Cambria"/>
                <a:cs typeface="Cambria"/>
              </a:rPr>
              <a:t>1:   REPOSITIO </a:t>
            </a:r>
            <a:r>
              <a:rPr lang="en-US" sz="3200" dirty="0">
                <a:latin typeface="Cambria"/>
                <a:cs typeface="Cambria"/>
              </a:rPr>
              <a:t>= </a:t>
            </a:r>
            <a:r>
              <a:rPr lang="en-US" sz="3200" dirty="0" smtClean="0">
                <a:latin typeface="Cambria"/>
                <a:cs typeface="Cambria"/>
              </a:rPr>
              <a:t>REDUCTIO </a:t>
            </a:r>
            <a:r>
              <a:rPr lang="en-US" sz="3200" dirty="0" err="1" smtClean="0">
                <a:latin typeface="Cambria"/>
                <a:cs typeface="Cambria"/>
              </a:rPr>
              <a:t>fragmentorum</a:t>
            </a:r>
            <a:endParaRPr lang="en-US" sz="3200" dirty="0">
              <a:latin typeface="Cambria"/>
              <a:cs typeface="Cambria"/>
            </a:endParaRPr>
          </a:p>
        </p:txBody>
      </p:sp>
      <p:sp>
        <p:nvSpPr>
          <p:cNvPr id="3" name="Content Placeholder 2"/>
          <p:cNvSpPr>
            <a:spLocks noGrp="1"/>
          </p:cNvSpPr>
          <p:nvPr>
            <p:ph sz="quarter" idx="1"/>
          </p:nvPr>
        </p:nvSpPr>
        <p:spPr/>
        <p:txBody>
          <a:bodyPr/>
          <a:lstStyle/>
          <a:p>
            <a:pPr marL="0" lvl="1" indent="0">
              <a:buNone/>
            </a:pPr>
            <a:r>
              <a:rPr lang="en-US" dirty="0" smtClean="0">
                <a:latin typeface="Cambria"/>
                <a:cs typeface="Cambria"/>
              </a:rPr>
              <a:t>CLOSED (short /long term)</a:t>
            </a:r>
          </a:p>
          <a:p>
            <a:pPr marL="0" lvl="1" indent="0">
              <a:buNone/>
            </a:pPr>
            <a:endParaRPr lang="en-US" dirty="0" smtClean="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101"/>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sp>
        <p:nvSpPr>
          <p:cNvPr id="3" name="Content Placeholder 2"/>
          <p:cNvSpPr>
            <a:spLocks noGrp="1"/>
          </p:cNvSpPr>
          <p:nvPr>
            <p:ph sz="quarter" idx="1"/>
          </p:nvPr>
        </p:nvSpPr>
        <p:spPr>
          <a:xfrm>
            <a:off x="457200" y="1600201"/>
            <a:ext cx="8379410" cy="804574"/>
          </a:xfrm>
        </p:spPr>
        <p:txBody>
          <a:bodyPr numCol="2">
            <a:normAutofit/>
          </a:bodyPr>
          <a:lstStyle/>
          <a:p>
            <a:pPr marL="0" lvl="1" indent="0">
              <a:buNone/>
            </a:pPr>
            <a:r>
              <a:rPr lang="en-US" dirty="0" smtClean="0">
                <a:latin typeface="Cambria"/>
                <a:cs typeface="Cambria"/>
              </a:rPr>
              <a:t>PLASTER CAST</a:t>
            </a:r>
          </a:p>
          <a:p>
            <a:pPr marL="0" lvl="1" indent="0">
              <a:buNone/>
            </a:pPr>
            <a:r>
              <a:rPr lang="en-US" dirty="0" smtClean="0">
                <a:latin typeface="Cambria"/>
                <a:cs typeface="Cambria"/>
              </a:rPr>
              <a:t>INTERNAL FIXATION</a:t>
            </a:r>
            <a:endParaRPr lang="en-US" dirty="0">
              <a:latin typeface="Cambria"/>
              <a:cs typeface="Cambria"/>
            </a:endParaRPr>
          </a:p>
        </p:txBody>
      </p:sp>
      <p:pic>
        <p:nvPicPr>
          <p:cNvPr id="4" name="Picture 3"/>
          <p:cNvPicPr>
            <a:picLocks noChangeAspect="1"/>
          </p:cNvPicPr>
          <p:nvPr/>
        </p:nvPicPr>
        <p:blipFill rotWithShape="1">
          <a:blip r:embed="rId3"/>
          <a:srcRect t="19095" b="23349"/>
          <a:stretch/>
        </p:blipFill>
        <p:spPr>
          <a:xfrm rot="5400000">
            <a:off x="-644250" y="3290693"/>
            <a:ext cx="3768953" cy="1443537"/>
          </a:xfrm>
          <a:prstGeom prst="rect">
            <a:avLst/>
          </a:prstGeom>
        </p:spPr>
      </p:pic>
      <p:grpSp>
        <p:nvGrpSpPr>
          <p:cNvPr id="5" name="Group 10"/>
          <p:cNvGrpSpPr/>
          <p:nvPr/>
        </p:nvGrpSpPr>
        <p:grpSpPr>
          <a:xfrm>
            <a:off x="2963969" y="2163440"/>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391456" y="1594858"/>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89358" y="5234600"/>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93126" y="5003161"/>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85614" y="3125275"/>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614791" y="2895606"/>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149929"/>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4" y="2128711"/>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7349" y="329268"/>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sp>
        <p:nvSpPr>
          <p:cNvPr id="3" name="Content Placeholder 2"/>
          <p:cNvSpPr>
            <a:spLocks noGrp="1"/>
          </p:cNvSpPr>
          <p:nvPr>
            <p:ph sz="quarter" idx="1"/>
          </p:nvPr>
        </p:nvSpPr>
        <p:spPr/>
        <p:txBody>
          <a:bodyPr/>
          <a:lstStyle/>
          <a:p>
            <a:pPr marL="0" indent="0">
              <a:buNone/>
            </a:pPr>
            <a:r>
              <a:rPr lang="en-US" dirty="0" smtClean="0">
                <a:latin typeface="Cambria"/>
                <a:cs typeface="Cambria"/>
              </a:rPr>
              <a:t>INTERNAL FIXATION</a:t>
            </a:r>
            <a:endParaRPr lang="en-US" dirty="0">
              <a:latin typeface="Cambria"/>
              <a:cs typeface="Cambria"/>
            </a:endParaRP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428"/>
            <a:ext cx="8229600" cy="786274"/>
          </a:xfrm>
        </p:spPr>
        <p:txBody>
          <a:bodyPr/>
          <a:lstStyle/>
          <a:p>
            <a:r>
              <a:rPr lang="en-US" i="1" dirty="0" smtClean="0">
                <a:solidFill>
                  <a:srgbClr val="DB0013"/>
                </a:solidFill>
                <a:latin typeface="Cambria"/>
                <a:cs typeface="Cambria"/>
              </a:rPr>
              <a:t>Authentic medical reports</a:t>
            </a:r>
            <a:endParaRPr lang="en-US" i="1" dirty="0">
              <a:solidFill>
                <a:srgbClr val="DB0013"/>
              </a:solidFill>
              <a:latin typeface="Cambria"/>
              <a:cs typeface="Cambria"/>
            </a:endParaRPr>
          </a:p>
        </p:txBody>
      </p:sp>
      <p:pic>
        <p:nvPicPr>
          <p:cNvPr id="4" name="Content Placeholder 3" descr="1.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865580"/>
            <a:ext cx="8504238" cy="3895189"/>
          </a:xfrm>
        </p:spPr>
      </p:pic>
      <p:cxnSp>
        <p:nvCxnSpPr>
          <p:cNvPr id="5" name="Straight Connector 4"/>
          <p:cNvCxnSpPr/>
          <p:nvPr/>
        </p:nvCxnSpPr>
        <p:spPr>
          <a:xfrm>
            <a:off x="1803803" y="2531048"/>
            <a:ext cx="337791"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825830" y="2472325"/>
            <a:ext cx="860970"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6881" y="2903226"/>
            <a:ext cx="5644089"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239529" y="3087854"/>
            <a:ext cx="860970"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03179" y="3470275"/>
            <a:ext cx="337791"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86395" y="3282280"/>
            <a:ext cx="337791"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803803" y="3640871"/>
            <a:ext cx="1297117"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sp>
        <p:nvSpPr>
          <p:cNvPr id="14" name="TextBox 7"/>
          <p:cNvSpPr txBox="1"/>
          <p:nvPr/>
        </p:nvSpPr>
        <p:spPr>
          <a:xfrm>
            <a:off x="844343" y="6334254"/>
            <a:ext cx="4945585" cy="369332"/>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p:txBody>
      </p:sp>
    </p:spTree>
    <p:extLst>
      <p:ext uri="{BB962C8B-B14F-4D97-AF65-F5344CB8AC3E}">
        <p14:creationId xmlns:p14="http://schemas.microsoft.com/office/powerpoint/2010/main" val="8065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320879"/>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type of fracture</a:t>
            </a:r>
            <a:endParaRPr lang="en-US" dirty="0"/>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smtClean="0"/>
              <a:t>B</a:t>
            </a:r>
            <a:endParaRPr lang="en-US" dirty="0"/>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smtClean="0"/>
              <a:t>C</a:t>
            </a:r>
            <a:endParaRPr lang="en-US" dirty="0"/>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smtClean="0"/>
              <a:t>D</a:t>
            </a:r>
            <a:endParaRPr lang="en-US" dirty="0"/>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smtClean="0"/>
              <a:t>E</a:t>
            </a:r>
            <a:endParaRPr lang="en-US" dirty="0"/>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p14="http://schemas.microsoft.com/office/powerpoint/2010/main" val="217717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A) Name different bones</a:t>
            </a:r>
            <a:r>
              <a:rPr lang="en-US" sz="2800" dirty="0"/>
              <a:t> </a:t>
            </a:r>
            <a:r>
              <a:rPr lang="en-US" sz="2800" dirty="0" smtClean="0"/>
              <a:t>of the human body</a:t>
            </a:r>
            <a:br>
              <a:rPr lang="en-US" sz="2800" dirty="0" smtClean="0"/>
            </a:br>
            <a:r>
              <a:rPr lang="en-US" sz="2800" dirty="0" smtClean="0"/>
              <a:t>B) Write down different types of fractures of named bones</a:t>
            </a:r>
            <a:endParaRPr lang="en-US" sz="2800" dirty="0"/>
          </a:p>
        </p:txBody>
      </p:sp>
      <p:pic>
        <p:nvPicPr>
          <p:cNvPr id="4" name="Content Placeholder 3"/>
          <p:cNvPicPr>
            <a:picLocks noGrp="1" noChangeAspect="1"/>
          </p:cNvPicPr>
          <p:nvPr>
            <p:ph sz="quarter" idx="1"/>
          </p:nvPr>
        </p:nvPicPr>
        <p:blipFill>
          <a:blip r:embed="rId3">
            <a:clrChange>
              <a:clrFrom>
                <a:srgbClr val="FFFFFF"/>
              </a:clrFrom>
              <a:clrTo>
                <a:srgbClr val="FFFFFF">
                  <a:alpha val="0"/>
                </a:srgbClr>
              </a:clrTo>
            </a:clrChange>
          </a:blip>
          <a:srcRect l="-53148" r="-53148"/>
          <a:stretch>
            <a:fillRect/>
          </a:stretch>
        </p:blipFill>
        <p:spPr>
          <a:xfrm>
            <a:off x="-416306" y="1317029"/>
            <a:ext cx="9560306" cy="5540971"/>
          </a:xfrm>
        </p:spPr>
      </p:pic>
    </p:spTree>
    <p:extLst>
      <p:ext uri="{BB962C8B-B14F-4D97-AF65-F5344CB8AC3E}">
        <p14:creationId xmlns:p14="http://schemas.microsoft.com/office/powerpoint/2010/main" val="332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smtClean="0">
                <a:solidFill>
                  <a:srgbClr val="DB0013"/>
                </a:solidFill>
                <a:latin typeface="Cambria"/>
                <a:cs typeface="Cambria"/>
              </a:rPr>
              <a:t>1</a:t>
            </a:r>
            <a:endParaRPr lang="en-US" sz="5400" dirty="0">
              <a:solidFill>
                <a:srgbClr val="DB0013"/>
              </a:solidFill>
              <a:latin typeface="Cambria"/>
              <a:cs typeface="Cambria"/>
            </a:endParaRPr>
          </a:p>
        </p:txBody>
      </p:sp>
      <p:sp>
        <p:nvSpPr>
          <p:cNvPr id="6" name="Content Placeholder 5"/>
          <p:cNvSpPr>
            <a:spLocks noGrp="1"/>
          </p:cNvSpPr>
          <p:nvPr>
            <p:ph sz="quarter"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a:t>
            </a:r>
            <a:r>
              <a:rPr lang="en-US" sz="2400" dirty="0" smtClean="0">
                <a:latin typeface="Cambria"/>
                <a:cs typeface="Cambria"/>
              </a:rPr>
              <a:t>of generalized </a:t>
            </a:r>
            <a:r>
              <a:rPr lang="en-US" sz="2400" dirty="0">
                <a:latin typeface="Cambria"/>
                <a:cs typeface="Cambria"/>
              </a:rPr>
              <a:t>body pains nonresponsive to analgesic agents. </a:t>
            </a:r>
            <a:r>
              <a:rPr lang="en-US" sz="2400" dirty="0" smtClean="0">
                <a:latin typeface="Cambria"/>
                <a:cs typeface="Cambria"/>
              </a:rPr>
              <a:t>Along </a:t>
            </a:r>
            <a:r>
              <a:rPr lang="en-US" sz="2400" dirty="0">
                <a:latin typeface="Cambria"/>
                <a:cs typeface="Cambria"/>
              </a:rPr>
              <a:t>with low back pain, she had progressive difficulty in </a:t>
            </a:r>
            <a:r>
              <a:rPr lang="en-US" sz="2400" dirty="0" smtClean="0">
                <a:latin typeface="Cambria"/>
                <a:cs typeface="Cambria"/>
              </a:rPr>
              <a:t>getting </a:t>
            </a:r>
            <a:r>
              <a:rPr lang="en-US" sz="2400" dirty="0">
                <a:latin typeface="Cambria"/>
                <a:cs typeface="Cambria"/>
              </a:rPr>
              <a:t>up from sitting and supine positions and in walking. </a:t>
            </a:r>
            <a:r>
              <a:rPr lang="en-US" sz="2400" u="sng" dirty="0">
                <a:latin typeface="Cambria"/>
                <a:cs typeface="Cambria"/>
              </a:rPr>
              <a:t>There was </a:t>
            </a:r>
            <a:r>
              <a:rPr lang="en-US" sz="2400" u="sng" dirty="0" smtClean="0">
                <a:latin typeface="Cambria"/>
                <a:cs typeface="Cambria"/>
              </a:rPr>
              <a:t>no </a:t>
            </a:r>
            <a:r>
              <a:rPr lang="en-US" sz="2400" u="sng" dirty="0">
                <a:latin typeface="Cambria"/>
                <a:cs typeface="Cambria"/>
              </a:rPr>
              <a:t>history of trauma</a:t>
            </a:r>
            <a:r>
              <a:rPr lang="en-US" sz="2400" dirty="0">
                <a:latin typeface="Cambria"/>
                <a:cs typeface="Cambria"/>
              </a:rPr>
              <a:t> or any medication intake. </a:t>
            </a:r>
            <a:r>
              <a:rPr lang="en-US" sz="2400" dirty="0" smtClean="0">
                <a:latin typeface="Cambria"/>
                <a:cs typeface="Cambria"/>
              </a:rPr>
              <a:t>She </a:t>
            </a:r>
            <a:r>
              <a:rPr lang="en-US" sz="2400" dirty="0">
                <a:latin typeface="Cambria"/>
                <a:cs typeface="Cambria"/>
              </a:rPr>
              <a:t>is an </a:t>
            </a:r>
            <a:r>
              <a:rPr lang="en-US" sz="2400" dirty="0" smtClean="0">
                <a:latin typeface="Cambria"/>
                <a:cs typeface="Cambria"/>
              </a:rPr>
              <a:t>orthodox believer who </a:t>
            </a:r>
            <a:r>
              <a:rPr lang="en-US" sz="2400" dirty="0">
                <a:latin typeface="Cambria"/>
                <a:cs typeface="Cambria"/>
              </a:rPr>
              <a:t>wears a black veil outdoors and is completely covered, with little exposure to the </a:t>
            </a:r>
            <a:r>
              <a:rPr lang="en-US" sz="2400" dirty="0" smtClean="0">
                <a:latin typeface="Cambria"/>
                <a:cs typeface="Cambria"/>
              </a:rPr>
              <a:t>sun. An </a:t>
            </a:r>
            <a:r>
              <a:rPr lang="en-US" sz="2400" dirty="0" err="1">
                <a:latin typeface="Cambria"/>
                <a:cs typeface="Cambria"/>
              </a:rPr>
              <a:t>anteroposterior</a:t>
            </a:r>
            <a:r>
              <a:rPr lang="en-US" sz="2400" dirty="0">
                <a:latin typeface="Cambria"/>
                <a:cs typeface="Cambria"/>
              </a:rPr>
              <a:t> </a:t>
            </a:r>
            <a:r>
              <a:rPr lang="en-US" sz="2400" dirty="0" smtClean="0">
                <a:latin typeface="Cambria"/>
                <a:cs typeface="Cambria"/>
              </a:rPr>
              <a:t>radio-graph </a:t>
            </a:r>
            <a:r>
              <a:rPr lang="en-US" sz="2400" dirty="0">
                <a:latin typeface="Cambria"/>
                <a:cs typeface="Cambria"/>
              </a:rPr>
              <a:t>of the pelvis showed an </a:t>
            </a:r>
            <a:r>
              <a:rPr lang="en-US" sz="2400" i="1" dirty="0" err="1" smtClean="0">
                <a:solidFill>
                  <a:srgbClr val="DB0013"/>
                </a:solidFill>
                <a:latin typeface="Cambria"/>
                <a:cs typeface="Cambria"/>
              </a:rPr>
              <a:t>undisplaced</a:t>
            </a:r>
            <a:r>
              <a:rPr lang="en-US" sz="2400" i="1" dirty="0" smtClean="0">
                <a:solidFill>
                  <a:srgbClr val="DB0013"/>
                </a:solidFill>
                <a:latin typeface="Cambria"/>
                <a:cs typeface="Cambria"/>
              </a:rPr>
              <a:t> </a:t>
            </a:r>
            <a:r>
              <a:rPr lang="en-US" sz="2400" i="1" dirty="0">
                <a:solidFill>
                  <a:srgbClr val="DB0013"/>
                </a:solidFill>
                <a:latin typeface="Cambria"/>
                <a:cs typeface="Cambria"/>
              </a:rPr>
              <a:t>transverse fracture of the shaft of both femurs</a:t>
            </a:r>
            <a:r>
              <a:rPr lang="en-US" sz="2400" dirty="0" smtClean="0">
                <a:latin typeface="Cambria"/>
                <a:cs typeface="Cambria"/>
              </a:rPr>
              <a:t>. </a:t>
            </a:r>
            <a:r>
              <a:rPr lang="en-US" sz="2400" dirty="0">
                <a:latin typeface="Cambria"/>
                <a:cs typeface="Cambria"/>
              </a:rPr>
              <a:t>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val="2764349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smtClean="0">
                <a:solidFill>
                  <a:srgbClr val="DB0013"/>
                </a:solidFill>
                <a:latin typeface="Cambria"/>
                <a:cs typeface="Cambria"/>
              </a:rPr>
              <a:t>2</a:t>
            </a:r>
            <a:endParaRPr lang="en-US" sz="5400" dirty="0">
              <a:solidFill>
                <a:srgbClr val="DB0013"/>
              </a:solidFill>
              <a:latin typeface="Cambria"/>
              <a:cs typeface="Cambria"/>
            </a:endParaRPr>
          </a:p>
        </p:txBody>
      </p:sp>
      <p:sp>
        <p:nvSpPr>
          <p:cNvPr id="3" name="Content Placeholder 2"/>
          <p:cNvSpPr>
            <a:spLocks noGrp="1"/>
          </p:cNvSpPr>
          <p:nvPr>
            <p:ph sz="quarter" idx="1"/>
          </p:nvPr>
        </p:nvSpPr>
        <p:spPr>
          <a:xfrm>
            <a:off x="376127" y="3134314"/>
            <a:ext cx="8602630" cy="3518739"/>
          </a:xfrm>
        </p:spPr>
        <p:txBody>
          <a:bodyPr>
            <a:normAutofit/>
          </a:bodyPr>
          <a:lstStyle/>
          <a:p>
            <a:pPr marL="0" indent="0" algn="just">
              <a:buNone/>
            </a:pPr>
            <a:r>
              <a:rPr lang="en-US" sz="2400" dirty="0">
                <a:latin typeface="Cambria"/>
                <a:cs typeface="Cambria"/>
              </a:rPr>
              <a:t>An 18-year-old </a:t>
            </a:r>
            <a:r>
              <a:rPr lang="en-US" sz="2400" dirty="0" smtClean="0">
                <a:latin typeface="Cambria"/>
                <a:cs typeface="Cambria"/>
              </a:rPr>
              <a:t>slightly intoxicated </a:t>
            </a:r>
            <a:r>
              <a:rPr lang="en-US" sz="2400" dirty="0">
                <a:latin typeface="Cambria"/>
                <a:cs typeface="Cambria"/>
              </a:rPr>
              <a:t>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a:t>
            </a:r>
            <a:r>
              <a:rPr lang="en-US" sz="2400" dirty="0" smtClean="0">
                <a:latin typeface="Cambria"/>
                <a:cs typeface="Cambria"/>
              </a:rPr>
              <a:t>was presented </a:t>
            </a:r>
            <a:r>
              <a:rPr lang="en-US" sz="2400" dirty="0">
                <a:latin typeface="Cambria"/>
                <a:cs typeface="Cambria"/>
              </a:rPr>
              <a:t>to a local emergency with severe headache, nausea, and </a:t>
            </a:r>
            <a:r>
              <a:rPr lang="en-US" sz="2400" dirty="0" smtClean="0">
                <a:latin typeface="Cambria"/>
                <a:cs typeface="Cambria"/>
              </a:rPr>
              <a:t>repeated vomiting</a:t>
            </a:r>
            <a:r>
              <a:rPr lang="en-US" sz="2400" dirty="0">
                <a:latin typeface="Cambria"/>
                <a:cs typeface="Cambria"/>
              </a:rPr>
              <a:t>.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a:t>
            </a:r>
            <a:r>
              <a:rPr lang="en-US" sz="2400" i="1" dirty="0">
                <a:solidFill>
                  <a:srgbClr val="DB0013"/>
                </a:solidFill>
                <a:latin typeface="Cambria"/>
                <a:cs typeface="Cambria"/>
              </a:rPr>
              <a:t>underlying</a:t>
            </a:r>
            <a:r>
              <a:rPr lang="en-US" sz="2400" i="1" dirty="0">
                <a:solidFill>
                  <a:srgbClr val="FFFFFF"/>
                </a:solidFill>
                <a:latin typeface="Cambria"/>
                <a:cs typeface="Cambria"/>
              </a:rPr>
              <a:t> </a:t>
            </a:r>
            <a:r>
              <a:rPr lang="en-US" sz="2400" i="1" dirty="0">
                <a:latin typeface="Cambria"/>
                <a:cs typeface="Cambria"/>
              </a:rPr>
              <a:t>a </a:t>
            </a:r>
            <a:r>
              <a:rPr lang="en-US" sz="2400" i="1" dirty="0" smtClean="0">
                <a:latin typeface="Cambria"/>
                <a:cs typeface="Cambria"/>
              </a:rPr>
              <a:t>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val="137564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smtClean="0">
                <a:solidFill>
                  <a:srgbClr val="DB0013"/>
                </a:solidFill>
                <a:latin typeface="Cambria"/>
                <a:cs typeface="Cambria"/>
              </a:rPr>
              <a:t>3</a:t>
            </a:r>
            <a:endParaRPr lang="en-US" sz="5400" dirty="0">
              <a:solidFill>
                <a:srgbClr val="DB0013"/>
              </a:solidFill>
              <a:latin typeface="Cambria"/>
              <a:cs typeface="Cambria"/>
            </a:endParaRPr>
          </a:p>
        </p:txBody>
      </p:sp>
      <p:sp>
        <p:nvSpPr>
          <p:cNvPr id="10" name="Content Placeholder 2"/>
          <p:cNvSpPr>
            <a:spLocks noGrp="1"/>
          </p:cNvSpPr>
          <p:nvPr>
            <p:ph sz="quarter"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a:t>
            </a:r>
            <a:r>
              <a:rPr lang="en-US" sz="2400" dirty="0" smtClean="0">
                <a:latin typeface="Cambria"/>
                <a:cs typeface="Cambria"/>
              </a:rPr>
              <a:t>man </a:t>
            </a:r>
          </a:p>
          <a:p>
            <a:pPr marL="0" indent="0">
              <a:buNone/>
            </a:pPr>
            <a:r>
              <a:rPr lang="en-US" sz="2400" dirty="0" smtClean="0">
                <a:latin typeface="Cambria"/>
                <a:cs typeface="Cambria"/>
              </a:rPr>
              <a:t>presented </a:t>
            </a:r>
            <a:r>
              <a:rPr lang="en-US" sz="2400" dirty="0">
                <a:latin typeface="Cambria"/>
                <a:cs typeface="Cambria"/>
              </a:rPr>
              <a:t>after being </a:t>
            </a:r>
            <a:endParaRPr lang="en-US" sz="2400" dirty="0" smtClean="0">
              <a:latin typeface="Cambria"/>
              <a:cs typeface="Cambria"/>
            </a:endParaRPr>
          </a:p>
          <a:p>
            <a:pPr marL="0" indent="0">
              <a:buNone/>
            </a:pPr>
            <a:r>
              <a:rPr lang="en-US" sz="2400" u="sng" dirty="0" smtClean="0">
                <a:latin typeface="Cambria"/>
                <a:cs typeface="Cambria"/>
              </a:rPr>
              <a:t>struck </a:t>
            </a:r>
            <a:r>
              <a:rPr lang="en-US" sz="2400" u="sng" dirty="0">
                <a:latin typeface="Cambria"/>
                <a:cs typeface="Cambria"/>
              </a:rPr>
              <a:t>with a gun on </a:t>
            </a:r>
            <a:endParaRPr lang="en-US" sz="2400" u="sng" dirty="0" smtClean="0">
              <a:latin typeface="Cambria"/>
              <a:cs typeface="Cambria"/>
            </a:endParaRPr>
          </a:p>
          <a:p>
            <a:pPr marL="0" indent="0">
              <a:buNone/>
            </a:pPr>
            <a:r>
              <a:rPr lang="en-US" sz="2400" u="sng" dirty="0" smtClean="0">
                <a:latin typeface="Cambria"/>
                <a:cs typeface="Cambria"/>
              </a:rPr>
              <a:t>his </a:t>
            </a:r>
            <a:r>
              <a:rPr lang="en-US" sz="2400" u="sng" dirty="0">
                <a:latin typeface="Cambria"/>
                <a:cs typeface="Cambria"/>
              </a:rPr>
              <a:t>right lower jaw</a:t>
            </a:r>
            <a:r>
              <a:rPr lang="en-US" sz="2400" dirty="0">
                <a:latin typeface="Cambria"/>
                <a:cs typeface="Cambria"/>
              </a:rPr>
              <a:t>. </a:t>
            </a:r>
            <a:endParaRPr lang="en-US" sz="2400" dirty="0" smtClean="0">
              <a:latin typeface="Cambria"/>
              <a:cs typeface="Cambria"/>
            </a:endParaRPr>
          </a:p>
          <a:p>
            <a:pPr marL="0" indent="0">
              <a:buNone/>
            </a:pPr>
            <a:r>
              <a:rPr lang="en-US" sz="2400" dirty="0" smtClean="0">
                <a:latin typeface="Cambria"/>
                <a:cs typeface="Cambria"/>
              </a:rPr>
              <a:t>Examination </a:t>
            </a:r>
            <a:r>
              <a:rPr lang="en-US" sz="2400" dirty="0">
                <a:latin typeface="Cambria"/>
                <a:cs typeface="Cambria"/>
              </a:rPr>
              <a:t>revealed </a:t>
            </a:r>
            <a:endParaRPr lang="en-US" sz="2400" dirty="0" smtClean="0">
              <a:latin typeface="Cambria"/>
              <a:cs typeface="Cambria"/>
            </a:endParaRPr>
          </a:p>
          <a:p>
            <a:pPr marL="0" indent="0">
              <a:buNone/>
            </a:pPr>
            <a:r>
              <a:rPr lang="en-US" sz="2400" dirty="0" smtClean="0">
                <a:latin typeface="Cambria"/>
                <a:cs typeface="Cambria"/>
              </a:rPr>
              <a:t>displacement </a:t>
            </a:r>
            <a:r>
              <a:rPr lang="en-US" sz="2400" dirty="0">
                <a:latin typeface="Cambria"/>
                <a:cs typeface="Cambria"/>
              </a:rPr>
              <a:t>of the </a:t>
            </a:r>
            <a:endParaRPr lang="en-US" sz="2400" dirty="0" smtClean="0">
              <a:latin typeface="Cambria"/>
              <a:cs typeface="Cambria"/>
            </a:endParaRPr>
          </a:p>
          <a:p>
            <a:pPr marL="0" indent="0" algn="just">
              <a:buNone/>
            </a:pPr>
            <a:r>
              <a:rPr lang="en-US" sz="2400" dirty="0" smtClean="0">
                <a:latin typeface="Cambria"/>
                <a:cs typeface="Cambria"/>
              </a:rPr>
              <a:t>left </a:t>
            </a:r>
            <a:r>
              <a:rPr lang="en-US" sz="2400" dirty="0">
                <a:latin typeface="Cambria"/>
                <a:cs typeface="Cambria"/>
              </a:rPr>
              <a:t>half of his mandible with malocclusion on biting </a:t>
            </a:r>
            <a:r>
              <a:rPr lang="en-US" sz="2400" dirty="0" smtClean="0">
                <a:latin typeface="Cambria"/>
                <a:cs typeface="Cambria"/>
              </a:rPr>
              <a:t>(</a:t>
            </a:r>
            <a:r>
              <a:rPr lang="en-US" sz="2400" dirty="0">
                <a:latin typeface="Cambria"/>
                <a:cs typeface="Cambria"/>
              </a:rPr>
              <a:t>Panel A). </a:t>
            </a:r>
            <a:r>
              <a:rPr lang="en-US" sz="2400" dirty="0" smtClean="0">
                <a:latin typeface="Cambria"/>
                <a:cs typeface="Cambria"/>
              </a:rPr>
              <a:t>Computed </a:t>
            </a:r>
            <a:r>
              <a:rPr lang="en-US" sz="2400" dirty="0">
                <a:latin typeface="Cambria"/>
                <a:cs typeface="Cambria"/>
              </a:rPr>
              <a:t>tomography showed a </a:t>
            </a:r>
            <a:r>
              <a:rPr lang="en-US" sz="2400" dirty="0" smtClean="0">
                <a:solidFill>
                  <a:srgbClr val="DB0013"/>
                </a:solidFill>
                <a:latin typeface="Cambria"/>
                <a:cs typeface="Cambria"/>
              </a:rPr>
              <a:t>fracture </a:t>
            </a:r>
            <a:r>
              <a:rPr lang="en-US" sz="2400" dirty="0">
                <a:solidFill>
                  <a:srgbClr val="DB0013"/>
                </a:solidFill>
                <a:latin typeface="Cambria"/>
                <a:cs typeface="Cambria"/>
              </a:rPr>
              <a:t>of the left mandible </a:t>
            </a:r>
            <a:r>
              <a:rPr lang="en-US" sz="2400" dirty="0" smtClean="0">
                <a:solidFill>
                  <a:srgbClr val="DB0013"/>
                </a:solidFill>
                <a:latin typeface="Cambria"/>
                <a:cs typeface="Cambria"/>
              </a:rPr>
              <a:t>and </a:t>
            </a:r>
            <a:r>
              <a:rPr lang="en-US" sz="2400" dirty="0">
                <a:solidFill>
                  <a:srgbClr val="DB0013"/>
                </a:solidFill>
                <a:latin typeface="Cambria"/>
                <a:cs typeface="Cambria"/>
              </a:rPr>
              <a:t>a </a:t>
            </a:r>
            <a:r>
              <a:rPr lang="en-US" sz="2400" dirty="0" smtClean="0">
                <a:solidFill>
                  <a:srgbClr val="DB0013"/>
                </a:solidFill>
                <a:latin typeface="Cambria"/>
                <a:cs typeface="Cambria"/>
              </a:rPr>
              <a:t>fracture </a:t>
            </a:r>
            <a:r>
              <a:rPr lang="en-US" sz="2400" dirty="0">
                <a:solidFill>
                  <a:srgbClr val="DB0013"/>
                </a:solidFill>
                <a:latin typeface="Cambria"/>
                <a:cs typeface="Cambria"/>
              </a:rPr>
              <a:t>of the right mandibular body and </a:t>
            </a:r>
            <a:r>
              <a:rPr lang="en-US" sz="2400" dirty="0" smtClean="0">
                <a:solidFill>
                  <a:srgbClr val="DB0013"/>
                </a:solidFill>
                <a:latin typeface="Cambria"/>
                <a:cs typeface="Cambria"/>
              </a:rPr>
              <a:t>angle </a:t>
            </a:r>
            <a:r>
              <a:rPr lang="en-US" sz="2400" dirty="0" smtClean="0">
                <a:latin typeface="Cambria"/>
                <a:cs typeface="Cambria"/>
              </a:rPr>
              <a:t>(Panel B). </a:t>
            </a:r>
            <a:r>
              <a:rPr lang="en-US" sz="2400" dirty="0">
                <a:latin typeface="Cambria"/>
                <a:cs typeface="Cambria"/>
              </a:rPr>
              <a:t>Given the U shape of the mandible, it is common for contralateral fractures to result from major </a:t>
            </a:r>
            <a:r>
              <a:rPr lang="en-US" sz="2400" dirty="0" smtClean="0">
                <a:latin typeface="Cambria"/>
                <a:cs typeface="Cambria"/>
              </a:rPr>
              <a:t>injury. </a:t>
            </a:r>
            <a:r>
              <a:rPr lang="en-US" sz="2400" dirty="0">
                <a:latin typeface="Cambria"/>
                <a:cs typeface="Cambria"/>
              </a:rPr>
              <a:t>Intravenous analgesics and antibiotics were given; the patient </a:t>
            </a:r>
            <a:r>
              <a:rPr lang="en-US" sz="2400" dirty="0" smtClean="0">
                <a:latin typeface="Cambria"/>
                <a:cs typeface="Cambria"/>
              </a:rPr>
              <a:t>underwent </a:t>
            </a:r>
            <a:r>
              <a:rPr lang="en-US" sz="2400" i="1" dirty="0">
                <a:solidFill>
                  <a:schemeClr val="bg1"/>
                </a:solidFill>
                <a:latin typeface="Cambria"/>
                <a:cs typeface="Cambria"/>
              </a:rPr>
              <a:t>open reduction with internal fixation of his fractures. </a:t>
            </a:r>
          </a:p>
        </p:txBody>
      </p:sp>
      <p:pic>
        <p:nvPicPr>
          <p:cNvPr id="9" name="Picture 8"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Tree>
    <p:extLst>
      <p:ext uri="{BB962C8B-B14F-4D97-AF65-F5344CB8AC3E}">
        <p14:creationId xmlns:p14="http://schemas.microsoft.com/office/powerpoint/2010/main" val="932203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 reports :1</a:t>
            </a:r>
            <a:endParaRPr lang="en-US" dirty="0"/>
          </a:p>
        </p:txBody>
      </p:sp>
      <p:pic>
        <p:nvPicPr>
          <p:cNvPr id="7" name="Picture 6" descr="Ukážka 1.png"/>
          <p:cNvPicPr>
            <a:picLocks noChangeAspect="1"/>
          </p:cNvPicPr>
          <p:nvPr/>
        </p:nvPicPr>
        <p:blipFill rotWithShape="1">
          <a:blip r:embed="rId3">
            <a:extLst>
              <a:ext uri="{28A0092B-C50C-407E-A947-70E740481C1C}">
                <a14:useLocalDpi xmlns:a14="http://schemas.microsoft.com/office/drawing/2010/main" val="0"/>
              </a:ext>
            </a:extLst>
          </a:blip>
          <a:srcRect l="1921" r="11784"/>
          <a:stretch/>
        </p:blipFill>
        <p:spPr>
          <a:xfrm>
            <a:off x="108090" y="1283733"/>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a:p>
            <a:endParaRPr lang="en-US" dirty="0"/>
          </a:p>
        </p:txBody>
      </p:sp>
    </p:spTree>
    <p:extLst>
      <p:ext uri="{BB962C8B-B14F-4D97-AF65-F5344CB8AC3E}">
        <p14:creationId xmlns:p14="http://schemas.microsoft.com/office/powerpoint/2010/main" val="197021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authentic medical report</a:t>
            </a:r>
            <a:endParaRPr lang="en-US" dirty="0"/>
          </a:p>
        </p:txBody>
      </p:sp>
      <p:sp>
        <p:nvSpPr>
          <p:cNvPr id="3" name="Content Placeholder 2"/>
          <p:cNvSpPr>
            <a:spLocks noGrp="1"/>
          </p:cNvSpPr>
          <p:nvPr>
            <p:ph sz="quarter" idx="1"/>
          </p:nvPr>
        </p:nvSpPr>
        <p:spPr/>
        <p:txBody>
          <a:bodyPr/>
          <a:lstStyle/>
          <a:p>
            <a:pPr marL="0" indent="0">
              <a:buNone/>
            </a:pPr>
            <a:endParaRPr lang="cs-CZ"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19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34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sz="quarter" idx="1"/>
          </p:nvPr>
        </p:nvSpPr>
        <p:spPr/>
        <p:txBody>
          <a:bodyPr>
            <a:normAutofit/>
          </a:bodyPr>
          <a:lstStyle/>
          <a:p>
            <a:r>
              <a:rPr lang="en-US" dirty="0" err="1" smtClean="0"/>
              <a:t>Mazánek</a:t>
            </a:r>
            <a:r>
              <a:rPr lang="en-US" dirty="0" smtClean="0"/>
              <a:t>, J.: </a:t>
            </a:r>
            <a:r>
              <a:rPr lang="en-US" dirty="0" err="1" smtClean="0"/>
              <a:t>Traumatologie</a:t>
            </a:r>
            <a:r>
              <a:rPr lang="en-US" dirty="0" smtClean="0"/>
              <a:t> </a:t>
            </a:r>
            <a:r>
              <a:rPr lang="en-US" dirty="0" err="1" smtClean="0"/>
              <a:t>orofaciální</a:t>
            </a:r>
            <a:r>
              <a:rPr lang="en-US" dirty="0" smtClean="0"/>
              <a:t> </a:t>
            </a:r>
            <a:r>
              <a:rPr lang="en-US" dirty="0" err="1" smtClean="0"/>
              <a:t>oblasti</a:t>
            </a:r>
            <a:r>
              <a:rPr lang="en-US" dirty="0" smtClean="0"/>
              <a:t>. </a:t>
            </a:r>
            <a:r>
              <a:rPr lang="en-US" dirty="0" err="1" smtClean="0"/>
              <a:t>Praha</a:t>
            </a:r>
            <a:r>
              <a:rPr lang="en-US" dirty="0" smtClean="0"/>
              <a:t> : </a:t>
            </a:r>
            <a:r>
              <a:rPr lang="en-US" dirty="0" err="1" smtClean="0"/>
              <a:t>Grada</a:t>
            </a:r>
            <a:r>
              <a:rPr lang="en-US" dirty="0" smtClean="0"/>
              <a:t>, p. 24</a:t>
            </a:r>
          </a:p>
          <a:p>
            <a:endParaRPr lang="en-US" dirty="0" smtClean="0"/>
          </a:p>
          <a:p>
            <a:r>
              <a:rPr lang="en-US" dirty="0" smtClean="0">
                <a:hlinkClick r:id="rId2"/>
              </a:rPr>
              <a:t>http://radiologymasterclass.co.uk</a:t>
            </a:r>
            <a:endParaRPr lang="en-US" dirty="0" smtClean="0"/>
          </a:p>
          <a:p>
            <a:r>
              <a:rPr lang="en-US" dirty="0" smtClean="0">
                <a:hlinkClick r:id="rId3"/>
              </a:rPr>
              <a:t>http://anthropology.si.edu</a:t>
            </a:r>
            <a:endParaRPr lang="cs-CZ" dirty="0" smtClean="0"/>
          </a:p>
          <a:p>
            <a:r>
              <a:rPr lang="en-US" dirty="0" smtClean="0">
                <a:solidFill>
                  <a:srgbClr val="DB0013"/>
                </a:solidFill>
                <a:hlinkClick r:id="rId2"/>
              </a:rPr>
              <a:t>http://</a:t>
            </a:r>
            <a:r>
              <a:rPr lang="en-US" u="sng" dirty="0" smtClean="0">
                <a:solidFill>
                  <a:srgbClr val="DB0013"/>
                </a:solidFill>
              </a:rPr>
              <a:t>nejm.org</a:t>
            </a:r>
            <a:r>
              <a:rPr lang="en-US" dirty="0" smtClean="0">
                <a:solidFill>
                  <a:srgbClr val="DB0013"/>
                </a:solidFill>
              </a:rPr>
              <a:t> </a:t>
            </a:r>
            <a:r>
              <a:rPr lang="en-US" dirty="0" smtClean="0"/>
              <a:t>(The New England Journal of Medicine)</a:t>
            </a:r>
          </a:p>
          <a:p>
            <a:endParaRPr lang="en-US" dirty="0" smtClean="0"/>
          </a:p>
        </p:txBody>
      </p:sp>
    </p:spTree>
    <p:extLst>
      <p:ext uri="{BB962C8B-B14F-4D97-AF65-F5344CB8AC3E}">
        <p14:creationId xmlns:p14="http://schemas.microsoft.com/office/powerpoint/2010/main" val="277137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Fractura</a:t>
            </a:r>
            <a:r>
              <a:rPr lang="en-US" dirty="0" smtClean="0"/>
              <a:t> </a:t>
            </a:r>
            <a:r>
              <a:rPr lang="en-US" dirty="0" err="1" smtClean="0"/>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24426"/>
            <a:ext cx="4038600" cy="4575886"/>
          </a:xfrm>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9644" y="1371600"/>
            <a:ext cx="3940512" cy="4681538"/>
          </a:xfrm>
        </p:spPr>
      </p:pic>
      <p:sp>
        <p:nvSpPr>
          <p:cNvPr id="9" name="TextBox 8"/>
          <p:cNvSpPr txBox="1"/>
          <p:nvPr/>
        </p:nvSpPr>
        <p:spPr>
          <a:xfrm>
            <a:off x="4462817" y="6396149"/>
            <a:ext cx="4555347" cy="369332"/>
          </a:xfrm>
          <a:prstGeom prst="rect">
            <a:avLst/>
          </a:prstGeom>
          <a:noFill/>
        </p:spPr>
        <p:txBody>
          <a:bodyPr wrap="square" rtlCol="0">
            <a:spAutoFit/>
          </a:bodyPr>
          <a:lstStyle/>
          <a:p>
            <a:r>
              <a:rPr lang="en-US" b="1" dirty="0" smtClean="0"/>
              <a:t>Myeloma</a:t>
            </a:r>
            <a:r>
              <a:rPr lang="cs-CZ" dirty="0" smtClean="0"/>
              <a:t> </a:t>
            </a:r>
            <a:r>
              <a:rPr lang="cs-CZ" sz="1400" dirty="0" smtClean="0"/>
              <a:t>-</a:t>
            </a:r>
            <a:r>
              <a:rPr lang="en-US" sz="1400" dirty="0"/>
              <a:t>The plasma membrane of a muscle </a:t>
            </a:r>
            <a:r>
              <a:rPr lang="en-US" sz="1400" dirty="0" smtClean="0"/>
              <a:t>fiber</a:t>
            </a:r>
            <a:endParaRPr lang="en-US" sz="1400" dirty="0"/>
          </a:p>
        </p:txBody>
      </p:sp>
    </p:spTree>
    <p:extLst>
      <p:ext uri="{BB962C8B-B14F-4D97-AF65-F5344CB8AC3E}">
        <p14:creationId xmlns:p14="http://schemas.microsoft.com/office/powerpoint/2010/main" val="189808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traumatica</a:t>
            </a:r>
            <a:endParaRPr lang="en-US" dirty="0"/>
          </a:p>
        </p:txBody>
      </p:sp>
      <p:pic>
        <p:nvPicPr>
          <p:cNvPr id="6" name="Content Placeholder 5"/>
          <p:cNvPicPr>
            <a:picLocks noGrp="1" noChangeAspect="1"/>
          </p:cNvPicPr>
          <p:nvPr>
            <p:ph sz="half" idx="1"/>
          </p:nvPr>
        </p:nvPicPr>
        <p:blipFill>
          <a:blip r:embed="rId2"/>
          <a:stretch>
            <a:fillRect/>
          </a:stretch>
        </p:blipFill>
        <p:spPr>
          <a:xfrm>
            <a:off x="565348" y="1371600"/>
            <a:ext cx="3511153" cy="4681538"/>
          </a:xfrm>
        </p:spPr>
      </p:pic>
      <p:pic>
        <p:nvPicPr>
          <p:cNvPr id="10" name="Content Placeholder 9"/>
          <p:cNvPicPr>
            <a:picLocks noGrp="1" noChangeAspect="1"/>
          </p:cNvPicPr>
          <p:nvPr>
            <p:ph sz="half" idx="2"/>
          </p:nvPr>
        </p:nvPicPr>
        <p:blipFill>
          <a:blip r:embed="rId3"/>
          <a:stretch>
            <a:fillRect/>
          </a:stretch>
        </p:blipFill>
        <p:spPr>
          <a:xfrm>
            <a:off x="4859859" y="1371600"/>
            <a:ext cx="3920082" cy="4681538"/>
          </a:xfrm>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aperta</a:t>
            </a:r>
            <a:r>
              <a:rPr lang="en-US" dirty="0" smtClean="0">
                <a:latin typeface="Cambria"/>
                <a:cs typeface="Cambria"/>
              </a:rPr>
              <a:t>/</a:t>
            </a:r>
            <a:r>
              <a:rPr lang="en-US" dirty="0" err="1" smtClean="0">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773662"/>
            <a:ext cx="4038600" cy="3877414"/>
          </a:xfrm>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val="6738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Fractura</a:t>
            </a:r>
            <a:r>
              <a:rPr lang="en-US" dirty="0" smtClean="0"/>
              <a:t> simplex/multiplex</a:t>
            </a:r>
            <a:endParaRPr lang="en-US" dirty="0"/>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354256"/>
            <a:ext cx="4038600" cy="2716226"/>
          </a:xfrm>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376578"/>
            <a:ext cx="4038600" cy="4671581"/>
          </a:xfrm>
        </p:spPr>
      </p:pic>
    </p:spTree>
    <p:extLst>
      <p:ext uri="{BB962C8B-B14F-4D97-AF65-F5344CB8AC3E}">
        <p14:creationId xmlns:p14="http://schemas.microsoft.com/office/powerpoint/2010/main" val="1400250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comminutiva</a:t>
            </a:r>
            <a:endParaRPr lang="en-US" dirty="0"/>
          </a:p>
        </p:txBody>
      </p:sp>
      <p:pic>
        <p:nvPicPr>
          <p:cNvPr id="4" name="Content Placeholder 3" descr="Snímka obrazovky 2014-02-10 o 17.03.59.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57858" y="1527175"/>
            <a:ext cx="4191772" cy="4572000"/>
          </a:xfrm>
        </p:spPr>
      </p:pic>
    </p:spTree>
    <p:extLst>
      <p:ext uri="{BB962C8B-B14F-4D97-AF65-F5344CB8AC3E}">
        <p14:creationId xmlns:p14="http://schemas.microsoft.com/office/powerpoint/2010/main" val="26076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cs-CZ" dirty="0" smtClean="0"/>
              <a:t>r</a:t>
            </a:r>
            <a:r>
              <a:rPr lang="en-US" dirty="0" err="1" smtClean="0"/>
              <a:t>actura</a:t>
            </a:r>
            <a:r>
              <a:rPr lang="en-US" dirty="0" smtClean="0"/>
              <a:t> </a:t>
            </a:r>
            <a:r>
              <a:rPr lang="en-US" dirty="0" err="1" smtClean="0"/>
              <a:t>transversa</a:t>
            </a:r>
            <a:r>
              <a:rPr lang="en-US" dirty="0" smtClean="0"/>
              <a:t>/</a:t>
            </a:r>
            <a:r>
              <a:rPr lang="en-US" dirty="0" err="1" smtClean="0"/>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665842"/>
            <a:ext cx="4038600" cy="4093053"/>
          </a:xfrm>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3933" y="1371600"/>
            <a:ext cx="3771934" cy="4681538"/>
          </a:xfrm>
        </p:spPr>
      </p:pic>
    </p:spTree>
    <p:extLst>
      <p:ext uri="{BB962C8B-B14F-4D97-AF65-F5344CB8AC3E}">
        <p14:creationId xmlns:p14="http://schemas.microsoft.com/office/powerpoint/2010/main" val="1371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spiralis</a:t>
            </a:r>
            <a:r>
              <a:rPr lang="cs-CZ" smtClean="0"/>
              <a:t>	</a:t>
            </a:r>
            <a:r>
              <a:rPr lang="en-US" smtClean="0"/>
              <a:t>/</a:t>
            </a:r>
            <a:r>
              <a:rPr lang="cs-CZ" dirty="0" smtClean="0"/>
              <a:t>	</a:t>
            </a:r>
            <a:r>
              <a:rPr lang="en-US" dirty="0" err="1" smtClean="0"/>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012" y="1374087"/>
            <a:ext cx="4038600" cy="4070368"/>
          </a:xfrm>
        </p:spPr>
      </p:pic>
      <p:pic>
        <p:nvPicPr>
          <p:cNvPr id="10" name="Content Placeholder 9"/>
          <p:cNvPicPr>
            <a:picLocks noGrp="1" noChangeAspect="1"/>
          </p:cNvPicPr>
          <p:nvPr>
            <p:ph sz="half" idx="2"/>
          </p:nvPr>
        </p:nvPicPr>
        <p:blipFill rotWithShape="1">
          <a:blip r:embed="rId3"/>
          <a:stretch/>
        </p:blipFill>
        <p:spPr>
          <a:xfrm>
            <a:off x="4800600" y="1686187"/>
            <a:ext cx="4038600" cy="4152551"/>
          </a:xfrm>
          <a:prstGeom prst="rect">
            <a:avLst/>
          </a:prstGeom>
        </p:spPr>
      </p:pic>
      <p:cxnSp>
        <p:nvCxnSpPr>
          <p:cNvPr id="12" name="Straight Connector 11"/>
          <p:cNvCxnSpPr/>
          <p:nvPr/>
        </p:nvCxnSpPr>
        <p:spPr>
          <a:xfrm flipV="1">
            <a:off x="7481704" y="1827093"/>
            <a:ext cx="491640" cy="2652562"/>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7" name="Obrázok 3"/>
          <p:cNvPicPr>
            <a:picLocks noChangeAspect="1"/>
          </p:cNvPicPr>
          <p:nvPr/>
        </p:nvPicPr>
        <p:blipFill rotWithShape="1">
          <a:blip r:embed="rId4">
            <a:extLst>
              <a:ext uri="{28A0092B-C50C-407E-A947-70E740481C1C}">
                <a14:useLocalDpi xmlns:a14="http://schemas.microsoft.com/office/drawing/2010/main" val="0"/>
              </a:ext>
            </a:extLst>
          </a:blip>
          <a:srcRect l="4597" r="28908"/>
          <a:stretch/>
        </p:blipFill>
        <p:spPr>
          <a:xfrm>
            <a:off x="3288484" y="3276295"/>
            <a:ext cx="1266738" cy="3370020"/>
          </a:xfrm>
          <a:prstGeom prst="rect">
            <a:avLst/>
          </a:prstGeom>
        </p:spPr>
      </p:pic>
    </p:spTree>
    <p:extLst>
      <p:ext uri="{BB962C8B-B14F-4D97-AF65-F5344CB8AC3E}">
        <p14:creationId xmlns:p14="http://schemas.microsoft.com/office/powerpoint/2010/main" val="249505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1860</TotalTime>
  <Words>881</Words>
  <Application>Microsoft Office PowerPoint</Application>
  <PresentationFormat>Předvádění na obrazovce (4:3)</PresentationFormat>
  <Paragraphs>93</Paragraphs>
  <Slides>28</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Calibri</vt:lpstr>
      <vt:lpstr>Cambria</vt:lpstr>
      <vt:lpstr>Georgia</vt:lpstr>
      <vt:lpstr>Wingdings</vt:lpstr>
      <vt:lpstr>Wingdings 2</vt:lpstr>
      <vt:lpstr>Administrativní</vt:lpstr>
      <vt:lpstr>Fractures</vt:lpstr>
      <vt:lpstr>Authentic medical reports</vt:lpstr>
      <vt:lpstr>Fractura pathologica</vt:lpstr>
      <vt:lpstr>Fractura traumatica</vt:lpstr>
      <vt:lpstr>Fractura aperta/clausa</vt:lpstr>
      <vt:lpstr>Fractura simplex/multiplex</vt:lpstr>
      <vt:lpstr>Fractura comminutiva</vt:lpstr>
      <vt:lpstr>Fractura transversa/obliqua</vt:lpstr>
      <vt:lpstr>Fractura spiralis / longitudinalis</vt:lpstr>
      <vt:lpstr>Fractura compressiva / impressiva</vt:lpstr>
      <vt:lpstr>Fractura incuneata</vt:lpstr>
      <vt:lpstr>Infractio = f. partialis = f. incompleta</vt:lpstr>
      <vt:lpstr>Fractura cum dislocatione</vt:lpstr>
      <vt:lpstr>Authentic reports :1</vt:lpstr>
      <vt:lpstr>Prezentace aplikace PowerPoint</vt:lpstr>
      <vt:lpstr>AO Classification of fractures</vt:lpstr>
      <vt:lpstr>Fracture Healing:   1:   REPOSITIO = REDUCTIO fragmentorum</vt:lpstr>
      <vt:lpstr>Fracture Healing:   2: FIXATIO = STABILISATIO fragmentorum</vt:lpstr>
      <vt:lpstr>Fracture Healing:   2: FIXATIO = STABILISATIO fragmentorum</vt:lpstr>
      <vt:lpstr>Fracture Healing:   2: FIXATIO = STABILISATIO fragmentorum</vt:lpstr>
      <vt:lpstr>Name the type of fracture</vt:lpstr>
      <vt:lpstr>A) Name different bones of the human body B) Write down different types of fractures of named bones</vt:lpstr>
      <vt:lpstr>1</vt:lpstr>
      <vt:lpstr>2</vt:lpstr>
      <vt:lpstr>3</vt:lpstr>
      <vt:lpstr>Authentic reports :1</vt:lpstr>
      <vt:lpstr>Check the authentic medical report</vt:lpstr>
      <vt:lpstr>Literature</vt:lpstr>
    </vt:vector>
  </TitlesOfParts>
  <Company>Hokkaido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test</cp:lastModifiedBy>
  <cp:revision>30</cp:revision>
  <cp:lastPrinted>2015-02-11T09:50:46Z</cp:lastPrinted>
  <dcterms:created xsi:type="dcterms:W3CDTF">2014-02-10T15:46:14Z</dcterms:created>
  <dcterms:modified xsi:type="dcterms:W3CDTF">2016-02-28T21:40:18Z</dcterms:modified>
</cp:coreProperties>
</file>