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284" r:id="rId3"/>
    <p:sldId id="300" r:id="rId4"/>
    <p:sldId id="285" r:id="rId5"/>
    <p:sldId id="286" r:id="rId6"/>
    <p:sldId id="287" r:id="rId7"/>
    <p:sldId id="288" r:id="rId8"/>
    <p:sldId id="289" r:id="rId9"/>
    <p:sldId id="301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49D16-2743-49AB-A5DD-095BA66C375E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1CFA6-1724-4E15-9AC8-0A96331C46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81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Musculus</a:t>
            </a:r>
            <a:r>
              <a:rPr lang="en-US" dirty="0" smtClean="0"/>
              <a:t> gluteus </a:t>
            </a:r>
            <a:r>
              <a:rPr lang="en-US" dirty="0" err="1" smtClean="0"/>
              <a:t>maximus</a:t>
            </a:r>
            <a:r>
              <a:rPr lang="en-US" dirty="0" smtClean="0"/>
              <a:t>  // </a:t>
            </a:r>
            <a:r>
              <a:rPr lang="en-US" dirty="0" err="1" smtClean="0"/>
              <a:t>Cartilago</a:t>
            </a:r>
            <a:r>
              <a:rPr lang="en-US" dirty="0" smtClean="0"/>
              <a:t> </a:t>
            </a:r>
            <a:r>
              <a:rPr lang="en-US" dirty="0" err="1" smtClean="0"/>
              <a:t>alaris</a:t>
            </a:r>
            <a:r>
              <a:rPr lang="en-US" dirty="0" smtClean="0"/>
              <a:t> major  //</a:t>
            </a:r>
            <a:r>
              <a:rPr lang="en-US" baseline="0" dirty="0" smtClean="0"/>
              <a:t> </a:t>
            </a:r>
            <a:r>
              <a:rPr lang="en-US" dirty="0" err="1" smtClean="0"/>
              <a:t>Digitus</a:t>
            </a:r>
            <a:r>
              <a:rPr lang="en-US" dirty="0" smtClean="0"/>
              <a:t> </a:t>
            </a:r>
            <a:r>
              <a:rPr lang="en-US" dirty="0" err="1" smtClean="0"/>
              <a:t>minimus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r>
              <a:rPr lang="en-US" dirty="0" smtClean="0"/>
              <a:t> //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palpebra</a:t>
            </a:r>
            <a:r>
              <a:rPr lang="en-US" baseline="0" dirty="0" smtClean="0"/>
              <a:t> superior //   </a:t>
            </a:r>
            <a:r>
              <a:rPr lang="en-US" baseline="0" dirty="0" err="1" smtClean="0"/>
              <a:t>musculus</a:t>
            </a:r>
            <a:r>
              <a:rPr lang="en-US" baseline="0" dirty="0" smtClean="0"/>
              <a:t> abductor </a:t>
            </a:r>
            <a:r>
              <a:rPr lang="en-US" baseline="0" dirty="0" err="1" smtClean="0"/>
              <a:t>pollicis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brevis</a:t>
            </a:r>
            <a:r>
              <a:rPr lang="en-US" baseline="0" dirty="0" smtClean="0"/>
              <a:t> //  </a:t>
            </a:r>
            <a:r>
              <a:rPr lang="en-US" dirty="0" err="1" smtClean="0"/>
              <a:t>Arcus</a:t>
            </a:r>
            <a:r>
              <a:rPr lang="en-US" dirty="0" smtClean="0"/>
              <a:t> anterior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atlantis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7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corpus </a:t>
            </a:r>
            <a:r>
              <a:rPr lang="cs-CZ" dirty="0" err="1" smtClean="0"/>
              <a:t>alienum</a:t>
            </a:r>
            <a:r>
              <a:rPr lang="cs-CZ" dirty="0" smtClean="0"/>
              <a:t> in margine </a:t>
            </a:r>
            <a:r>
              <a:rPr lang="cs-CZ" dirty="0" err="1" smtClean="0"/>
              <a:t>sinistro</a:t>
            </a:r>
            <a:r>
              <a:rPr lang="cs-CZ" dirty="0" smtClean="0"/>
              <a:t> </a:t>
            </a:r>
            <a:r>
              <a:rPr lang="cs-CZ" dirty="0" err="1" smtClean="0"/>
              <a:t>foraminis</a:t>
            </a:r>
            <a:r>
              <a:rPr lang="cs-CZ" dirty="0" smtClean="0"/>
              <a:t> </a:t>
            </a:r>
            <a:r>
              <a:rPr lang="cs-CZ" dirty="0" err="1" smtClean="0"/>
              <a:t>magni</a:t>
            </a:r>
            <a:r>
              <a:rPr lang="cs-CZ" dirty="0" smtClean="0"/>
              <a:t> sine </a:t>
            </a:r>
            <a:r>
              <a:rPr lang="cs-CZ" dirty="0" err="1" smtClean="0"/>
              <a:t>laesione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1CFA6-1724-4E15-9AC8-0A96331C460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75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diaphyseos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r>
              <a:rPr lang="cs-CZ" dirty="0" smtClean="0"/>
              <a:t> </a:t>
            </a:r>
            <a:r>
              <a:rPr lang="cs-CZ" dirty="0" err="1" smtClean="0"/>
              <a:t>lateris</a:t>
            </a:r>
            <a:r>
              <a:rPr lang="cs-CZ" dirty="0" smtClean="0"/>
              <a:t> </a:t>
            </a:r>
            <a:r>
              <a:rPr lang="cs-CZ" dirty="0" err="1" smtClean="0"/>
              <a:t>utriusque</a:t>
            </a:r>
            <a:r>
              <a:rPr lang="cs-CZ" baseline="0" dirty="0" smtClean="0"/>
              <a:t> (l. </a:t>
            </a:r>
            <a:r>
              <a:rPr lang="cs-CZ" baseline="0" dirty="0" err="1" smtClean="0"/>
              <a:t>utrq</a:t>
            </a:r>
            <a:r>
              <a:rPr lang="cs-CZ" baseline="0" dirty="0" smtClean="0"/>
              <a:t>.) sine </a:t>
            </a:r>
            <a:r>
              <a:rPr lang="cs-CZ" baseline="0" dirty="0" err="1" smtClean="0"/>
              <a:t>dislocatione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1CFA6-1724-4E15-9AC8-0A96331C460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42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sectio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caesarea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propter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hypoxiam</a:t>
            </a:r>
            <a:r>
              <a:rPr lang="cs-CZ" baseline="0" dirty="0" smtClean="0"/>
              <a:t> fetus </a:t>
            </a:r>
            <a:r>
              <a:rPr lang="cs-CZ" baseline="0" dirty="0" err="1" smtClean="0"/>
              <a:t>imminentem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funiculus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umbilicalis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circum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collum</a:t>
            </a:r>
            <a:r>
              <a:rPr lang="cs-CZ" baseline="0" dirty="0" smtClean="0"/>
              <a:t> fetus bis, nodus </a:t>
            </a:r>
            <a:r>
              <a:rPr lang="cs-CZ" baseline="0" dirty="0" err="1" smtClean="0"/>
              <a:t>compositus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funiculi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umbilicalis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1CFA6-1724-4E15-9AC8-0A96331C460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59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err="1" smtClean="0"/>
              <a:t>alienum</a:t>
            </a:r>
            <a:r>
              <a:rPr lang="en-US" dirty="0" smtClean="0"/>
              <a:t> </a:t>
            </a:r>
            <a:r>
              <a:rPr lang="en-US" dirty="0" err="1" smtClean="0"/>
              <a:t>sphaeroideum</a:t>
            </a:r>
            <a:r>
              <a:rPr lang="en-US" dirty="0" smtClean="0"/>
              <a:t> </a:t>
            </a:r>
            <a:r>
              <a:rPr lang="en-US" dirty="0" err="1" smtClean="0"/>
              <a:t>oropharyngis</a:t>
            </a:r>
            <a:endParaRPr lang="en-US" dirty="0" smtClean="0"/>
          </a:p>
          <a:p>
            <a:r>
              <a:rPr lang="en-US" dirty="0" smtClean="0"/>
              <a:t>Oropharynx</a:t>
            </a:r>
            <a:r>
              <a:rPr lang="en-US" dirty="0" smtClean="0"/>
              <a:t>, </a:t>
            </a:r>
            <a:r>
              <a:rPr lang="en-US" dirty="0" err="1" smtClean="0"/>
              <a:t>gis</a:t>
            </a:r>
            <a:r>
              <a:rPr lang="en-US" dirty="0" smtClean="0"/>
              <a:t>, m.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oris</a:t>
            </a:r>
            <a:r>
              <a:rPr lang="en-US" baseline="0" dirty="0" smtClean="0"/>
              <a:t>, n. + pharynx, </a:t>
            </a:r>
            <a:r>
              <a:rPr lang="en-US" baseline="0" dirty="0" err="1" smtClean="0"/>
              <a:t>gis</a:t>
            </a:r>
            <a:r>
              <a:rPr lang="en-US" baseline="0" dirty="0" smtClean="0"/>
              <a:t>, 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Haematoma</a:t>
            </a:r>
            <a:r>
              <a:rPr lang="en-US" dirty="0" smtClean="0"/>
              <a:t> </a:t>
            </a:r>
            <a:r>
              <a:rPr lang="en-US" dirty="0" err="1" smtClean="0"/>
              <a:t>epidurale</a:t>
            </a:r>
            <a:r>
              <a:rPr lang="en-US" dirty="0" smtClean="0"/>
              <a:t> </a:t>
            </a:r>
            <a:r>
              <a:rPr lang="en-US" dirty="0" err="1" smtClean="0"/>
              <a:t>regionis</a:t>
            </a:r>
            <a:r>
              <a:rPr lang="en-US" dirty="0" smtClean="0"/>
              <a:t> pa</a:t>
            </a:r>
            <a:r>
              <a:rPr lang="cs-CZ" dirty="0" smtClean="0"/>
              <a:t>r</a:t>
            </a:r>
            <a:r>
              <a:rPr lang="en-US" dirty="0" err="1" smtClean="0"/>
              <a:t>ietalis</a:t>
            </a:r>
            <a:r>
              <a:rPr lang="en-US" dirty="0" smtClean="0"/>
              <a:t> l. </a:t>
            </a:r>
            <a:r>
              <a:rPr lang="en-US" dirty="0" smtClean="0"/>
              <a:t>dx.</a:t>
            </a:r>
            <a:endParaRPr lang="cs-CZ" dirty="0" smtClean="0"/>
          </a:p>
          <a:p>
            <a:r>
              <a:rPr lang="en-US" dirty="0" err="1" smtClean="0"/>
              <a:t>Fractura</a:t>
            </a:r>
            <a:r>
              <a:rPr lang="en-US" dirty="0" smtClean="0"/>
              <a:t> </a:t>
            </a:r>
            <a:r>
              <a:rPr lang="en-US" dirty="0" err="1" smtClean="0"/>
              <a:t>cranii</a:t>
            </a:r>
            <a:r>
              <a:rPr lang="en-US" dirty="0" smtClean="0"/>
              <a:t> sine </a:t>
            </a:r>
            <a:r>
              <a:rPr lang="en-US" dirty="0" err="1" smtClean="0"/>
              <a:t>dislocatione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8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Perforatio</a:t>
            </a:r>
            <a:r>
              <a:rPr lang="en-US" dirty="0" smtClean="0"/>
              <a:t> (per)magna </a:t>
            </a:r>
            <a:r>
              <a:rPr lang="en-US" dirty="0" err="1" smtClean="0"/>
              <a:t>septi</a:t>
            </a:r>
            <a:r>
              <a:rPr lang="en-US" dirty="0" smtClean="0"/>
              <a:t> </a:t>
            </a:r>
            <a:r>
              <a:rPr lang="en-US" dirty="0" err="1" smtClean="0"/>
              <a:t>nasi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partis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medialis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duri</a:t>
            </a:r>
            <a:endParaRPr lang="en-US" baseline="0" dirty="0" smtClean="0"/>
          </a:p>
          <a:p>
            <a:r>
              <a:rPr lang="en-US" baseline="0" dirty="0" err="1" smtClean="0"/>
              <a:t>Cocainismus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Abusus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cocaini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anamnesi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Praesenti</a:t>
            </a:r>
            <a:r>
              <a:rPr lang="en-US" baseline="0" dirty="0" smtClean="0"/>
              <a:t> tempore </a:t>
            </a:r>
            <a:r>
              <a:rPr lang="en-US" baseline="0" dirty="0" err="1" smtClean="0"/>
              <a:t>abstinentia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cocaini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Perforatio</a:t>
            </a:r>
            <a:r>
              <a:rPr lang="en-US" dirty="0" smtClean="0"/>
              <a:t> </a:t>
            </a:r>
            <a:r>
              <a:rPr lang="en-US" dirty="0" err="1" smtClean="0"/>
              <a:t>partis</a:t>
            </a:r>
            <a:r>
              <a:rPr lang="en-US" dirty="0" smtClean="0"/>
              <a:t> </a:t>
            </a:r>
            <a:r>
              <a:rPr lang="en-US" dirty="0" err="1" smtClean="0"/>
              <a:t>distalis</a:t>
            </a:r>
            <a:r>
              <a:rPr lang="en-US" dirty="0" smtClean="0"/>
              <a:t> (</a:t>
            </a:r>
            <a:r>
              <a:rPr lang="en-US" dirty="0" err="1" smtClean="0"/>
              <a:t>junctio</a:t>
            </a:r>
            <a:r>
              <a:rPr lang="en-US" dirty="0" smtClean="0"/>
              <a:t> </a:t>
            </a:r>
            <a:r>
              <a:rPr lang="en-US" dirty="0" err="1" smtClean="0"/>
              <a:t>rectosigmoidea</a:t>
            </a:r>
            <a:r>
              <a:rPr lang="en-US" dirty="0" smtClean="0"/>
              <a:t>) coli </a:t>
            </a:r>
            <a:r>
              <a:rPr lang="en-US" dirty="0" err="1" smtClean="0"/>
              <a:t>sigmoidei</a:t>
            </a:r>
            <a:endParaRPr lang="en-US" dirty="0" smtClean="0"/>
          </a:p>
          <a:p>
            <a:r>
              <a:rPr lang="en-US" dirty="0" err="1" smtClean="0"/>
              <a:t>Junctio</a:t>
            </a:r>
            <a:r>
              <a:rPr lang="en-US" dirty="0" smtClean="0"/>
              <a:t> </a:t>
            </a:r>
            <a:r>
              <a:rPr lang="en-US" dirty="0" err="1" smtClean="0"/>
              <a:t>rectosigmoidea</a:t>
            </a:r>
            <a:r>
              <a:rPr lang="en-US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term,sometimes</a:t>
            </a:r>
            <a:r>
              <a:rPr lang="cs-CZ" dirty="0" smtClean="0"/>
              <a:t> </a:t>
            </a:r>
            <a:r>
              <a:rPr lang="cs-CZ" dirty="0" err="1" smtClean="0"/>
              <a:t>substtantive</a:t>
            </a:r>
            <a:r>
              <a:rPr lang="cs-CZ" dirty="0" smtClean="0"/>
              <a:t> </a:t>
            </a:r>
            <a:r>
              <a:rPr lang="en-US" dirty="0" err="1" smtClean="0"/>
              <a:t>rectosigmoideum</a:t>
            </a:r>
            <a:r>
              <a:rPr lang="en-US" dirty="0" smtClean="0"/>
              <a:t>, </a:t>
            </a:r>
            <a:r>
              <a:rPr lang="cs-CZ" dirty="0" smtClean="0"/>
              <a:t>i</a:t>
            </a:r>
            <a:r>
              <a:rPr lang="en-US" dirty="0" smtClean="0"/>
              <a:t>, </a:t>
            </a:r>
            <a:r>
              <a:rPr lang="en-US" dirty="0" smtClean="0"/>
              <a:t>n. 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smtClean="0"/>
              <a:t>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51E92A-792F-4B20-B4E6-B9A4B511ACAD}" type="datetimeFigureOut">
              <a:rPr lang="cs-CZ" smtClean="0"/>
              <a:t>26. 3. 2016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949656"/>
            <a:ext cx="7808976" cy="1088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mbria"/>
                <a:cs typeface="Cambria"/>
              </a:rPr>
              <a:t>ADJECTIVES OF THE 3</a:t>
            </a:r>
            <a:r>
              <a:rPr lang="en-US" sz="3200" baseline="30000" dirty="0" smtClean="0">
                <a:latin typeface="Cambria"/>
                <a:cs typeface="Cambria"/>
              </a:rPr>
              <a:t>rd</a:t>
            </a:r>
            <a:r>
              <a:rPr lang="en-US" sz="3200" dirty="0" smtClean="0">
                <a:latin typeface="Cambria"/>
                <a:cs typeface="Cambria"/>
              </a:rPr>
              <a:t> DECLENSION</a:t>
            </a:r>
            <a:br>
              <a:rPr lang="en-US" sz="3200" dirty="0" smtClean="0">
                <a:latin typeface="Cambria"/>
                <a:cs typeface="Cambria"/>
              </a:rPr>
            </a:br>
            <a:r>
              <a:rPr lang="en-US" sz="3200" dirty="0" smtClean="0">
                <a:latin typeface="Cambria"/>
                <a:cs typeface="Cambria"/>
              </a:rPr>
              <a:t>COMPARISON OF ADJECTIVES</a:t>
            </a:r>
            <a:br>
              <a:rPr lang="en-US" sz="3200" dirty="0" smtClean="0">
                <a:latin typeface="Cambria"/>
                <a:cs typeface="Cambria"/>
              </a:rPr>
            </a:br>
            <a:r>
              <a:rPr lang="en-US" sz="3200" dirty="0" smtClean="0">
                <a:latin typeface="Cambria"/>
                <a:cs typeface="Cambria"/>
              </a:rPr>
              <a:t>NUMERALS </a:t>
            </a:r>
            <a:endParaRPr lang="en-US" sz="3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944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971" y="3429000"/>
            <a:ext cx="90578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Cranial computed tomographic imaging revealed a metal </a:t>
            </a:r>
            <a:r>
              <a:rPr lang="en-US" sz="2400" i="1" dirty="0">
                <a:solidFill>
                  <a:schemeClr val="accent4"/>
                </a:solidFill>
                <a:latin typeface="Cambria"/>
                <a:cs typeface="Cambria"/>
              </a:rPr>
              <a:t>foreign </a:t>
            </a:r>
            <a:endParaRPr lang="en-US" sz="2400" i="1" dirty="0" smtClean="0">
              <a:solidFill>
                <a:schemeClr val="accent4"/>
              </a:solidFill>
              <a:latin typeface="Cambria"/>
              <a:cs typeface="Cambria"/>
            </a:endParaRPr>
          </a:p>
          <a:p>
            <a:r>
              <a:rPr lang="en-US" sz="2400" i="1" dirty="0" smtClean="0">
                <a:solidFill>
                  <a:schemeClr val="accent4"/>
                </a:solidFill>
                <a:latin typeface="Cambria"/>
                <a:cs typeface="Cambria"/>
              </a:rPr>
              <a:t>body</a:t>
            </a:r>
            <a:r>
              <a:rPr lang="en-US" sz="2400" dirty="0">
                <a:latin typeface="Cambria"/>
                <a:cs typeface="Cambria"/>
              </a:rPr>
              <a:t>, 1.2×0.7 cm, </a:t>
            </a:r>
            <a:r>
              <a:rPr lang="en-US" sz="2400" i="1" dirty="0">
                <a:solidFill>
                  <a:schemeClr val="accent4"/>
                </a:solidFill>
                <a:latin typeface="Cambria"/>
                <a:cs typeface="Cambria"/>
              </a:rPr>
              <a:t>at the left edge of the foramen magnum</a:t>
            </a:r>
            <a:r>
              <a:rPr lang="en-US" sz="2400" i="1" dirty="0">
                <a:latin typeface="Cambria"/>
                <a:cs typeface="Cambria"/>
              </a:rPr>
              <a:t> </a:t>
            </a:r>
            <a:endParaRPr lang="en-US" sz="2400" i="1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in </a:t>
            </a:r>
            <a:r>
              <a:rPr lang="en-US" sz="2400" dirty="0">
                <a:latin typeface="Cambria"/>
                <a:cs typeface="Cambria"/>
              </a:rPr>
              <a:t>this 85-year-old </a:t>
            </a:r>
            <a:r>
              <a:rPr lang="en-US" sz="2400" dirty="0" smtClean="0">
                <a:latin typeface="Cambria"/>
                <a:cs typeface="Cambria"/>
              </a:rPr>
              <a:t>man. </a:t>
            </a:r>
            <a:r>
              <a:rPr lang="en-US" sz="2400" dirty="0">
                <a:latin typeface="Cambria"/>
                <a:cs typeface="Cambria"/>
              </a:rPr>
              <a:t>There was </a:t>
            </a:r>
            <a:r>
              <a:rPr lang="en-US" sz="2400" i="1" dirty="0">
                <a:solidFill>
                  <a:schemeClr val="accent4"/>
                </a:solidFill>
                <a:latin typeface="Cambria"/>
                <a:cs typeface="Cambria"/>
              </a:rPr>
              <a:t>no</a:t>
            </a:r>
            <a:r>
              <a:rPr lang="en-US" sz="2400" dirty="0">
                <a:latin typeface="Cambria"/>
                <a:cs typeface="Cambria"/>
              </a:rPr>
              <a:t> clinical or radiographic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evidence </a:t>
            </a:r>
            <a:r>
              <a:rPr lang="en-US" sz="2400" dirty="0">
                <a:latin typeface="Cambria"/>
                <a:cs typeface="Cambria"/>
              </a:rPr>
              <a:t>of neural </a:t>
            </a:r>
            <a:r>
              <a:rPr lang="en-US" sz="2400" i="1" dirty="0">
                <a:solidFill>
                  <a:schemeClr val="accent4"/>
                </a:solidFill>
                <a:latin typeface="Cambria"/>
                <a:cs typeface="Cambria"/>
              </a:rPr>
              <a:t>damage</a:t>
            </a:r>
            <a:r>
              <a:rPr lang="en-US" sz="2400" dirty="0">
                <a:latin typeface="Cambria"/>
                <a:cs typeface="Cambria"/>
              </a:rPr>
              <a:t>. The patient revealed that at the age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of </a:t>
            </a:r>
            <a:r>
              <a:rPr lang="en-US" sz="2400" dirty="0">
                <a:latin typeface="Cambria"/>
                <a:cs typeface="Cambria"/>
              </a:rPr>
              <a:t>3 he had been accidentally shot with a pistol by his older brother.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The </a:t>
            </a:r>
            <a:r>
              <a:rPr lang="en-US" sz="2400" dirty="0">
                <a:latin typeface="Cambria"/>
                <a:cs typeface="Cambria"/>
              </a:rPr>
              <a:t>bullet had struck him just inferior to the nose, and he had lost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consciousness </a:t>
            </a:r>
            <a:r>
              <a:rPr lang="en-US" sz="2400" dirty="0">
                <a:latin typeface="Cambria"/>
                <a:cs typeface="Cambria"/>
              </a:rPr>
              <a:t>for several hours, recovering completely without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specific </a:t>
            </a:r>
            <a:r>
              <a:rPr lang="en-US" sz="2400" dirty="0">
                <a:latin typeface="Cambria"/>
                <a:cs typeface="Cambria"/>
              </a:rPr>
              <a:t>therapy.</a:t>
            </a:r>
          </a:p>
        </p:txBody>
      </p:sp>
      <p:pic>
        <p:nvPicPr>
          <p:cNvPr id="3" name="Picture 2" descr="gun 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80" y="404664"/>
            <a:ext cx="5739071" cy="31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523" y="3440667"/>
            <a:ext cx="8479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39-year-old man was found in a </a:t>
            </a:r>
            <a:r>
              <a:rPr lang="en-US" sz="2200" dirty="0" err="1">
                <a:latin typeface="Cambria"/>
                <a:cs typeface="Cambria"/>
              </a:rPr>
              <a:t>snowbank</a:t>
            </a:r>
            <a:r>
              <a:rPr lang="en-US" sz="2200" dirty="0">
                <a:latin typeface="Cambria"/>
                <a:cs typeface="Cambria"/>
              </a:rPr>
              <a:t>, with the ambient </a:t>
            </a:r>
            <a:endParaRPr lang="en-US" sz="2200" dirty="0" smtClean="0">
              <a:latin typeface="Cambria"/>
              <a:cs typeface="Cambria"/>
            </a:endParaRPr>
          </a:p>
          <a:p>
            <a:r>
              <a:rPr lang="en-US" sz="2200" dirty="0" smtClean="0">
                <a:latin typeface="Cambria"/>
                <a:cs typeface="Cambria"/>
              </a:rPr>
              <a:t>Temperature 34°</a:t>
            </a:r>
            <a:r>
              <a:rPr lang="en-US" sz="2200" dirty="0">
                <a:latin typeface="Cambria"/>
                <a:cs typeface="Cambria"/>
              </a:rPr>
              <a:t>C. </a:t>
            </a:r>
            <a:r>
              <a:rPr lang="en-US" sz="2200" dirty="0" smtClean="0">
                <a:latin typeface="Cambria"/>
                <a:cs typeface="Cambria"/>
              </a:rPr>
              <a:t>He </a:t>
            </a:r>
            <a:r>
              <a:rPr lang="en-US" sz="2200" dirty="0">
                <a:latin typeface="Cambria"/>
                <a:cs typeface="Cambria"/>
              </a:rPr>
              <a:t>had been reported missing </a:t>
            </a:r>
            <a:r>
              <a:rPr lang="en-US" sz="2200" dirty="0" smtClean="0">
                <a:latin typeface="Cambria"/>
                <a:cs typeface="Cambria"/>
              </a:rPr>
              <a:t>the previous </a:t>
            </a:r>
          </a:p>
          <a:p>
            <a:r>
              <a:rPr lang="en-US" sz="2200" dirty="0" smtClean="0">
                <a:latin typeface="Cambria"/>
                <a:cs typeface="Cambria"/>
              </a:rPr>
              <a:t>evening, after and argument with his girlfriend. </a:t>
            </a:r>
            <a:r>
              <a:rPr lang="en-US" sz="2200" dirty="0">
                <a:latin typeface="Cambria"/>
                <a:cs typeface="Cambria"/>
              </a:rPr>
              <a:t>The emergency </a:t>
            </a:r>
            <a:endParaRPr lang="en-US" sz="2200" dirty="0" smtClean="0">
              <a:latin typeface="Cambria"/>
              <a:cs typeface="Cambria"/>
            </a:endParaRPr>
          </a:p>
          <a:p>
            <a:r>
              <a:rPr lang="en-US" sz="2200" dirty="0" smtClean="0">
                <a:latin typeface="Cambria"/>
                <a:cs typeface="Cambria"/>
              </a:rPr>
              <a:t>services </a:t>
            </a:r>
            <a:r>
              <a:rPr lang="en-US" sz="2200" dirty="0">
                <a:latin typeface="Cambria"/>
                <a:cs typeface="Cambria"/>
              </a:rPr>
              <a:t>crew noticed the odor of alcohol in his </a:t>
            </a:r>
            <a:r>
              <a:rPr lang="en-US" sz="2200" dirty="0" smtClean="0">
                <a:latin typeface="Cambria"/>
                <a:cs typeface="Cambria"/>
              </a:rPr>
              <a:t>breath. </a:t>
            </a:r>
            <a:r>
              <a:rPr lang="en-US" sz="2200" i="1" dirty="0" smtClean="0">
                <a:solidFill>
                  <a:schemeClr val="accent4"/>
                </a:solidFill>
                <a:latin typeface="Cambria"/>
                <a:cs typeface="Cambria"/>
              </a:rPr>
              <a:t>Large</a:t>
            </a:r>
            <a:r>
              <a:rPr lang="en-US" sz="2200" dirty="0">
                <a:latin typeface="Cambria"/>
                <a:cs typeface="Cambria"/>
              </a:rPr>
              <a:t>, clear </a:t>
            </a:r>
            <a:r>
              <a:rPr lang="en-US" sz="2200" i="1" dirty="0">
                <a:solidFill>
                  <a:schemeClr val="accent4"/>
                </a:solidFill>
                <a:latin typeface="Cambria"/>
                <a:cs typeface="Cambria"/>
              </a:rPr>
              <a:t>blisters</a:t>
            </a:r>
            <a:r>
              <a:rPr lang="en-US" sz="2200" dirty="0">
                <a:solidFill>
                  <a:schemeClr val="accent4"/>
                </a:solidFill>
                <a:latin typeface="Cambria"/>
                <a:cs typeface="Cambria"/>
              </a:rPr>
              <a:t> </a:t>
            </a:r>
            <a:r>
              <a:rPr lang="en-US" sz="2200" dirty="0" smtClean="0">
                <a:latin typeface="Cambria"/>
                <a:cs typeface="Cambria"/>
              </a:rPr>
              <a:t>characteristic </a:t>
            </a:r>
            <a:r>
              <a:rPr lang="en-US" sz="2200" dirty="0">
                <a:latin typeface="Cambria"/>
                <a:cs typeface="Cambria"/>
              </a:rPr>
              <a:t>of severe frostbite were noted </a:t>
            </a:r>
            <a:r>
              <a:rPr lang="en-US" sz="2200" i="1" dirty="0" smtClean="0">
                <a:solidFill>
                  <a:schemeClr val="accent4"/>
                </a:solidFill>
                <a:latin typeface="Cambria"/>
                <a:cs typeface="Cambria"/>
              </a:rPr>
              <a:t>on the hands </a:t>
            </a:r>
            <a:r>
              <a:rPr lang="en-US" sz="2200" i="1" dirty="0">
                <a:solidFill>
                  <a:schemeClr val="accent4"/>
                </a:solidFill>
                <a:latin typeface="Cambria"/>
                <a:cs typeface="Cambria"/>
              </a:rPr>
              <a:t>and feet</a:t>
            </a:r>
            <a:r>
              <a:rPr lang="en-US" sz="2200" dirty="0">
                <a:latin typeface="Cambria"/>
                <a:cs typeface="Cambria"/>
              </a:rPr>
              <a:t>. </a:t>
            </a:r>
            <a:r>
              <a:rPr lang="en-US" sz="2200" dirty="0" smtClean="0">
                <a:latin typeface="Cambria"/>
                <a:cs typeface="Cambria"/>
              </a:rPr>
              <a:t>Of </a:t>
            </a:r>
            <a:r>
              <a:rPr lang="en-US" sz="2200" dirty="0">
                <a:latin typeface="Cambria"/>
                <a:cs typeface="Cambria"/>
              </a:rPr>
              <a:t>particular note were the </a:t>
            </a:r>
            <a:r>
              <a:rPr lang="en-US" sz="2200" i="1" dirty="0" smtClean="0">
                <a:solidFill>
                  <a:schemeClr val="accent4"/>
                </a:solidFill>
                <a:latin typeface="Cambria"/>
                <a:cs typeface="Cambria"/>
              </a:rPr>
              <a:t>left </a:t>
            </a:r>
            <a:r>
              <a:rPr lang="en-US" sz="2200" i="1" dirty="0">
                <a:solidFill>
                  <a:schemeClr val="accent4"/>
                </a:solidFill>
                <a:latin typeface="Cambria"/>
                <a:cs typeface="Cambria"/>
              </a:rPr>
              <a:t>great toe</a:t>
            </a:r>
            <a:r>
              <a:rPr lang="en-US" sz="2200" i="1" dirty="0" smtClean="0">
                <a:solidFill>
                  <a:schemeClr val="accent4"/>
                </a:solidFill>
                <a:latin typeface="Cambria"/>
                <a:cs typeface="Cambria"/>
              </a:rPr>
              <a:t> </a:t>
            </a:r>
            <a:r>
              <a:rPr lang="en-US" sz="2200" i="1" dirty="0">
                <a:solidFill>
                  <a:schemeClr val="accent4"/>
                </a:solidFill>
                <a:latin typeface="Cambria"/>
                <a:cs typeface="Cambria"/>
              </a:rPr>
              <a:t>and right </a:t>
            </a:r>
            <a:r>
              <a:rPr lang="en-US" sz="2200" i="1" dirty="0" smtClean="0">
                <a:solidFill>
                  <a:schemeClr val="accent4"/>
                </a:solidFill>
                <a:latin typeface="Cambria"/>
                <a:cs typeface="Cambria"/>
              </a:rPr>
              <a:t>thumb with frostbite of the third grade</a:t>
            </a:r>
            <a:r>
              <a:rPr lang="en-US" sz="2200" dirty="0" smtClean="0">
                <a:latin typeface="Cambria"/>
                <a:cs typeface="Cambria"/>
              </a:rPr>
              <a:t>. </a:t>
            </a:r>
            <a:r>
              <a:rPr lang="en-US" sz="2200" dirty="0">
                <a:latin typeface="Cambria"/>
                <a:cs typeface="Cambria"/>
              </a:rPr>
              <a:t>Subsequently, the </a:t>
            </a:r>
            <a:r>
              <a:rPr lang="en-US" sz="2200" dirty="0" smtClean="0">
                <a:latin typeface="Cambria"/>
                <a:cs typeface="Cambria"/>
              </a:rPr>
              <a:t>patient’s </a:t>
            </a:r>
            <a:r>
              <a:rPr lang="en-US" sz="2200" i="1" dirty="0">
                <a:solidFill>
                  <a:schemeClr val="accent4"/>
                </a:solidFill>
                <a:latin typeface="Cambria"/>
                <a:cs typeface="Cambria"/>
              </a:rPr>
              <a:t>left great toe </a:t>
            </a:r>
            <a:r>
              <a:rPr lang="en-US" sz="2200" dirty="0" smtClean="0">
                <a:solidFill>
                  <a:schemeClr val="accent4"/>
                </a:solidFill>
                <a:latin typeface="Cambria"/>
                <a:cs typeface="Cambria"/>
              </a:rPr>
              <a:t>was</a:t>
            </a:r>
            <a:r>
              <a:rPr lang="en-US" sz="2200" i="1" dirty="0" smtClean="0">
                <a:solidFill>
                  <a:schemeClr val="accent4"/>
                </a:solidFill>
                <a:latin typeface="Cambria"/>
                <a:cs typeface="Cambria"/>
              </a:rPr>
              <a:t> </a:t>
            </a:r>
            <a:r>
              <a:rPr lang="en-US" sz="2200" i="1" dirty="0">
                <a:solidFill>
                  <a:schemeClr val="accent4"/>
                </a:solidFill>
                <a:latin typeface="Cambria"/>
                <a:cs typeface="Cambria"/>
              </a:rPr>
              <a:t>amputated</a:t>
            </a:r>
            <a:r>
              <a:rPr lang="en-US" sz="2200" dirty="0">
                <a:solidFill>
                  <a:schemeClr val="accent4"/>
                </a:solidFill>
                <a:latin typeface="Cambria"/>
                <a:cs typeface="Cambria"/>
              </a:rPr>
              <a:t>.</a:t>
            </a:r>
          </a:p>
        </p:txBody>
      </p:sp>
      <p:pic>
        <p:nvPicPr>
          <p:cNvPr id="7" name="Picture 6" descr="Frostb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1551"/>
            <a:ext cx="7315200" cy="26162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25694" y="6302989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blister</a:t>
            </a:r>
            <a:r>
              <a:rPr lang="cs-CZ" sz="2000" dirty="0" smtClean="0"/>
              <a:t> = </a:t>
            </a:r>
            <a:r>
              <a:rPr lang="cs-CZ" sz="2000" dirty="0" err="1" smtClean="0"/>
              <a:t>bulla</a:t>
            </a:r>
            <a:r>
              <a:rPr lang="cs-CZ" sz="2000" dirty="0" smtClean="0"/>
              <a:t>, </a:t>
            </a:r>
            <a:r>
              <a:rPr lang="cs-CZ" sz="2000" dirty="0" err="1" smtClean="0"/>
              <a:t>ae</a:t>
            </a:r>
            <a:r>
              <a:rPr lang="cs-CZ" sz="2000" dirty="0" smtClean="0"/>
              <a:t>, f.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5072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736256"/>
            <a:ext cx="88152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45-year-old woman presented with a 3-month history of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generalized </a:t>
            </a:r>
            <a:r>
              <a:rPr lang="en-US" sz="2400" dirty="0">
                <a:latin typeface="Cambria"/>
                <a:cs typeface="Cambria"/>
              </a:rPr>
              <a:t>body pains </a:t>
            </a:r>
            <a:r>
              <a:rPr lang="en-US" sz="2400" dirty="0" smtClean="0">
                <a:latin typeface="Cambria"/>
                <a:cs typeface="Cambria"/>
              </a:rPr>
              <a:t>nonresponsive </a:t>
            </a:r>
            <a:r>
              <a:rPr lang="en-US" sz="2400" dirty="0">
                <a:latin typeface="Cambria"/>
                <a:cs typeface="Cambria"/>
              </a:rPr>
              <a:t>to analgesic agents.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Along </a:t>
            </a:r>
            <a:r>
              <a:rPr lang="en-US" sz="2400" dirty="0">
                <a:latin typeface="Cambria"/>
                <a:cs typeface="Cambria"/>
              </a:rPr>
              <a:t>with low back pain, she had progressive difficulty in </a:t>
            </a:r>
            <a:r>
              <a:rPr lang="en-US" sz="2400" dirty="0" smtClean="0">
                <a:latin typeface="Cambria"/>
                <a:cs typeface="Cambria"/>
              </a:rPr>
              <a:t>getting</a:t>
            </a:r>
          </a:p>
          <a:p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up from sitting and supine positions and in walking. There was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no </a:t>
            </a:r>
            <a:r>
              <a:rPr lang="en-US" sz="2400" dirty="0">
                <a:latin typeface="Cambria"/>
                <a:cs typeface="Cambria"/>
              </a:rPr>
              <a:t>history of trauma or any medication intake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</a:p>
          <a:p>
            <a:r>
              <a:rPr lang="en-US" sz="2400" dirty="0" smtClean="0">
                <a:latin typeface="Cambria"/>
                <a:cs typeface="Cambria"/>
              </a:rPr>
              <a:t>An </a:t>
            </a:r>
            <a:r>
              <a:rPr lang="en-US" sz="2400" dirty="0" err="1">
                <a:latin typeface="Cambria"/>
                <a:cs typeface="Cambria"/>
              </a:rPr>
              <a:t>anteroposterior</a:t>
            </a:r>
            <a:r>
              <a:rPr lang="en-US" sz="2400" dirty="0">
                <a:latin typeface="Cambria"/>
                <a:cs typeface="Cambria"/>
              </a:rPr>
              <a:t> radiograph of the pelvis showed an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i="1" dirty="0" err="1" smtClean="0">
                <a:solidFill>
                  <a:schemeClr val="accent4"/>
                </a:solidFill>
                <a:latin typeface="Cambria"/>
                <a:cs typeface="Cambria"/>
              </a:rPr>
              <a:t>undisplaced</a:t>
            </a:r>
            <a:r>
              <a:rPr lang="en-US" sz="2400" i="1" dirty="0" smtClean="0">
                <a:solidFill>
                  <a:schemeClr val="accent4"/>
                </a:solidFill>
                <a:latin typeface="Cambria"/>
                <a:cs typeface="Cambria"/>
              </a:rPr>
              <a:t> </a:t>
            </a:r>
            <a:r>
              <a:rPr lang="en-US" sz="2400" i="1" dirty="0">
                <a:solidFill>
                  <a:schemeClr val="accent4"/>
                </a:solidFill>
                <a:latin typeface="Cambria"/>
                <a:cs typeface="Cambria"/>
              </a:rPr>
              <a:t>transverse fracture of the shaft of both </a:t>
            </a:r>
            <a:r>
              <a:rPr lang="en-US" sz="2400" i="1" dirty="0" smtClean="0">
                <a:solidFill>
                  <a:schemeClr val="accent4"/>
                </a:solidFill>
                <a:latin typeface="Cambria"/>
                <a:cs typeface="Cambria"/>
              </a:rPr>
              <a:t>femurs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shaft fra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3025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94" y="3864116"/>
            <a:ext cx="8547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23 years old woman </a:t>
            </a:r>
            <a:r>
              <a:rPr lang="en-US" sz="2400" dirty="0">
                <a:latin typeface="Cambria"/>
                <a:cs typeface="Cambria"/>
              </a:rPr>
              <a:t>(</a:t>
            </a:r>
            <a:r>
              <a:rPr lang="en-US" sz="2400" dirty="0" err="1">
                <a:latin typeface="Cambria"/>
                <a:cs typeface="Cambria"/>
              </a:rPr>
              <a:t>gravida</a:t>
            </a:r>
            <a:r>
              <a:rPr lang="en-US" sz="2400" dirty="0">
                <a:latin typeface="Cambria"/>
                <a:cs typeface="Cambria"/>
              </a:rPr>
              <a:t> 1, </a:t>
            </a:r>
            <a:r>
              <a:rPr lang="en-US" sz="2400" dirty="0" err="1">
                <a:latin typeface="Cambria"/>
                <a:cs typeface="Cambria"/>
              </a:rPr>
              <a:t>para</a:t>
            </a:r>
            <a:r>
              <a:rPr lang="en-US" sz="2400" dirty="0">
                <a:latin typeface="Cambria"/>
                <a:cs typeface="Cambria"/>
              </a:rPr>
              <a:t> 0)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was admitted at </a:t>
            </a:r>
            <a:r>
              <a:rPr lang="en-US" sz="2400" dirty="0" smtClean="0">
                <a:latin typeface="Cambria"/>
                <a:cs typeface="Cambria"/>
              </a:rPr>
              <a:t>40+1 weeks gestation and underwent an </a:t>
            </a:r>
            <a:r>
              <a:rPr lang="en-US" sz="2400" i="1" dirty="0" smtClean="0">
                <a:solidFill>
                  <a:schemeClr val="accent4"/>
                </a:solidFill>
                <a:latin typeface="Cambria"/>
                <a:cs typeface="Cambria"/>
              </a:rPr>
              <a:t>emergency caesarian section </a:t>
            </a:r>
            <a:r>
              <a:rPr lang="en-US" sz="2400" dirty="0" smtClean="0">
                <a:solidFill>
                  <a:schemeClr val="accent4"/>
                </a:solidFill>
                <a:latin typeface="Cambria"/>
                <a:cs typeface="Cambria"/>
              </a:rPr>
              <a:t>due to </a:t>
            </a:r>
            <a:r>
              <a:rPr lang="en-US" sz="2400" i="1" dirty="0" smtClean="0">
                <a:solidFill>
                  <a:schemeClr val="accent4"/>
                </a:solidFill>
                <a:latin typeface="Cambria"/>
                <a:cs typeface="Cambria"/>
              </a:rPr>
              <a:t>imminent hypoxia of the fetus</a:t>
            </a:r>
            <a:r>
              <a:rPr lang="en-US" sz="2400" dirty="0" smtClean="0">
                <a:latin typeface="Cambria"/>
                <a:cs typeface="Cambria"/>
              </a:rPr>
              <a:t>. As revealed during the section the </a:t>
            </a:r>
            <a:r>
              <a:rPr lang="en-US" sz="2400" i="1" dirty="0" smtClean="0">
                <a:solidFill>
                  <a:schemeClr val="accent4"/>
                </a:solidFill>
                <a:latin typeface="Cambria"/>
                <a:cs typeface="Cambria"/>
              </a:rPr>
              <a:t>umbilical cord was twisted twice around the neck of the neonate</a:t>
            </a:r>
            <a:r>
              <a:rPr lang="en-US" sz="2400" dirty="0" smtClean="0">
                <a:solidFill>
                  <a:schemeClr val="accent4"/>
                </a:solidFill>
                <a:latin typeface="Cambria"/>
                <a:cs typeface="Cambria"/>
              </a:rPr>
              <a:t>, </a:t>
            </a:r>
            <a:r>
              <a:rPr lang="en-US" sz="2400" dirty="0" smtClean="0">
                <a:latin typeface="Cambria"/>
                <a:cs typeface="Cambria"/>
              </a:rPr>
              <a:t>furthermore the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umbilical cord </a:t>
            </a:r>
            <a:r>
              <a:rPr lang="en-US" sz="2400" dirty="0">
                <a:latin typeface="Cambria"/>
                <a:cs typeface="Cambria"/>
              </a:rPr>
              <a:t>was noted to </a:t>
            </a:r>
            <a:r>
              <a:rPr lang="en-US" sz="2400" dirty="0">
                <a:solidFill>
                  <a:srgbClr val="0070C0"/>
                </a:solidFill>
                <a:latin typeface="Cambria"/>
                <a:cs typeface="Cambria"/>
              </a:rPr>
              <a:t>have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a compound </a:t>
            </a:r>
            <a:r>
              <a:rPr lang="en-US" sz="2400" i="1" dirty="0" smtClean="0">
                <a:solidFill>
                  <a:srgbClr val="0070C0"/>
                </a:solidFill>
                <a:latin typeface="Cambria"/>
                <a:cs typeface="Cambria"/>
              </a:rPr>
              <a:t>knot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>
                <a:latin typeface="Cambria"/>
                <a:cs typeface="Cambria"/>
              </a:rPr>
              <a:t>Compound knots, as in this case, are </a:t>
            </a:r>
            <a:r>
              <a:rPr lang="en-US" sz="2400" dirty="0" smtClean="0">
                <a:latin typeface="Cambria"/>
                <a:cs typeface="Cambria"/>
              </a:rPr>
              <a:t>rare.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vinculatio funiculi umbilicali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93"/>
          <a:stretch/>
        </p:blipFill>
        <p:spPr>
          <a:xfrm>
            <a:off x="5129978" y="1086938"/>
            <a:ext cx="3528409" cy="2646307"/>
          </a:xfrm>
          <a:prstGeom prst="rect">
            <a:avLst/>
          </a:prstGeom>
        </p:spPr>
      </p:pic>
      <p:pic>
        <p:nvPicPr>
          <p:cNvPr id="4" name="Picture 3" descr="nodus funiculi umbilicali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3" y="1074486"/>
            <a:ext cx="4787775" cy="26269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5694" y="6302989"/>
            <a:ext cx="863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hypoxia</a:t>
            </a:r>
            <a:r>
              <a:rPr lang="cs-CZ" sz="2000" dirty="0" smtClean="0"/>
              <a:t>, </a:t>
            </a:r>
            <a:r>
              <a:rPr lang="cs-CZ" sz="2000" dirty="0" err="1" smtClean="0"/>
              <a:t>ae</a:t>
            </a:r>
            <a:r>
              <a:rPr lang="cs-CZ" sz="2000" dirty="0" smtClean="0"/>
              <a:t>, f. =a </a:t>
            </a:r>
            <a:r>
              <a:rPr lang="en-US" sz="2000" dirty="0"/>
              <a:t>diminished availability of </a:t>
            </a:r>
            <a:r>
              <a:rPr lang="cs-CZ" sz="2000" dirty="0" smtClean="0"/>
              <a:t>oxygen </a:t>
            </a:r>
            <a:r>
              <a:rPr lang="en-US" sz="2000" dirty="0" smtClean="0"/>
              <a:t>to </a:t>
            </a:r>
            <a:r>
              <a:rPr lang="en-US" sz="2000" dirty="0"/>
              <a:t>the body </a:t>
            </a:r>
            <a:r>
              <a:rPr lang="en-US" sz="2000" dirty="0" smtClean="0"/>
              <a:t>tissues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539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46" y="225612"/>
            <a:ext cx="88553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accent4"/>
                </a:solidFill>
              </a:rPr>
              <a:t>HOW MANY PREGNANCIES, HOW MANY CHILDBIRTHS?</a:t>
            </a:r>
            <a:endParaRPr lang="en-US" sz="2500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484" y="928577"/>
            <a:ext cx="7769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Cambria"/>
                <a:cs typeface="Cambria"/>
              </a:rPr>
              <a:t>GRAVIDA</a:t>
            </a:r>
            <a:r>
              <a:rPr lang="en-US" sz="2400" dirty="0" smtClean="0">
                <a:latin typeface="Cambria"/>
                <a:cs typeface="Cambria"/>
              </a:rPr>
              <a:t> 	- number of pregnancies, </a:t>
            </a:r>
            <a:r>
              <a:rPr lang="en-US" sz="2400" dirty="0" err="1" smtClean="0">
                <a:latin typeface="Cambria"/>
                <a:cs typeface="Cambria"/>
              </a:rPr>
              <a:t>regardles</a:t>
            </a:r>
            <a:r>
              <a:rPr lang="en-US" sz="2400" dirty="0" smtClean="0">
                <a:latin typeface="Cambria"/>
                <a:cs typeface="Cambria"/>
              </a:rPr>
              <a:t> of result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488" y="1327604"/>
            <a:ext cx="8292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Cambria"/>
                <a:cs typeface="Cambria"/>
              </a:rPr>
              <a:t>PARA</a:t>
            </a:r>
            <a:r>
              <a:rPr lang="en-US" sz="2400" dirty="0" smtClean="0">
                <a:latin typeface="Cambria"/>
                <a:cs typeface="Cambria"/>
              </a:rPr>
              <a:t> 	             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- number of births after 20 weeks of pregnancy, </a:t>
            </a:r>
          </a:p>
          <a:p>
            <a:r>
              <a:rPr lang="en-US" sz="2400" dirty="0">
                <a:latin typeface="Cambria"/>
                <a:cs typeface="Cambria"/>
              </a:rPr>
              <a:t>	</a:t>
            </a:r>
            <a:r>
              <a:rPr lang="en-US" sz="2400" dirty="0" smtClean="0">
                <a:latin typeface="Cambria"/>
                <a:cs typeface="Cambria"/>
              </a:rPr>
              <a:t>	   regardless of result, </a:t>
            </a:r>
          </a:p>
          <a:p>
            <a:r>
              <a:rPr lang="en-US" sz="2400" dirty="0" smtClean="0">
                <a:latin typeface="Cambria"/>
                <a:cs typeface="Cambria"/>
              </a:rPr>
              <a:t>		   stillbirth counted as 1, </a:t>
            </a:r>
          </a:p>
          <a:p>
            <a:r>
              <a:rPr lang="en-US" sz="2400" dirty="0">
                <a:latin typeface="Cambria"/>
                <a:cs typeface="Cambria"/>
              </a:rPr>
              <a:t>	</a:t>
            </a:r>
            <a:r>
              <a:rPr lang="en-US" sz="2400" dirty="0" smtClean="0">
                <a:latin typeface="Cambria"/>
                <a:cs typeface="Cambria"/>
              </a:rPr>
              <a:t>	   multiple births /twins et. al./ counted as 1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488" y="3015721"/>
            <a:ext cx="773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ambria"/>
                <a:cs typeface="Cambria"/>
              </a:rPr>
              <a:t>ABORTION</a:t>
            </a:r>
            <a:r>
              <a:rPr lang="en-US" sz="2400" dirty="0" smtClean="0">
                <a:latin typeface="Cambria"/>
                <a:cs typeface="Cambria"/>
              </a:rPr>
              <a:t>	- miscarriage before 20 weeks of pregnancy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759" y="4237812"/>
            <a:ext cx="83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2</a:t>
            </a:r>
            <a:r>
              <a:rPr lang="en-US" sz="2800" dirty="0"/>
              <a:t>P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00208" y="4237812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4</a:t>
            </a:r>
            <a:r>
              <a:rPr lang="en-US" sz="2800" dirty="0"/>
              <a:t>P</a:t>
            </a:r>
            <a:r>
              <a:rPr lang="en-US" sz="2800" baseline="-25000" dirty="0"/>
              <a:t>3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92218" y="4237812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75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88640"/>
            <a:ext cx="4453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-PARA AND -GRAVIDA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1101584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0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1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2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3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4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5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6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7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8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9</a:t>
            </a:r>
            <a:r>
              <a:rPr lang="cs-CZ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10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MANY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3104" y="1048971"/>
            <a:ext cx="3693640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NULLI-PARA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UNI/PRIMI-PARA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SECUNDI-PARA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TERTI-PARA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QUARTI/QUADRI-PARA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QUINTI-PARA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SEXTI-PARA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SEPTI-PARA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OCTI-PARA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NONI-PARA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DECI-PARA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6600"/>
                </a:solidFill>
              </a:rPr>
              <a:t>MULTI/PLURI-PARA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6744" y="1048971"/>
            <a:ext cx="3810659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6600"/>
                </a:solidFill>
              </a:rPr>
              <a:t>NULLI-GRAVIDA</a:t>
            </a:r>
            <a:endParaRPr lang="cs-CZ" sz="2400" dirty="0" smtClean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6600"/>
                </a:solidFill>
              </a:rPr>
              <a:t>PRIMI-GRAVIDA</a:t>
            </a:r>
            <a:endParaRPr lang="cs-CZ" sz="2400" dirty="0" smtClean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6600"/>
                </a:solidFill>
              </a:rPr>
              <a:t>SECUNDI-GRAVIDA</a:t>
            </a:r>
            <a:endParaRPr lang="cs-CZ" sz="2400" dirty="0" smtClean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6600"/>
                </a:solidFill>
              </a:rPr>
              <a:t>TERTI-GRAVIDA</a:t>
            </a:r>
            <a:endParaRPr lang="cs-CZ" sz="2400" dirty="0" smtClean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/>
              <a:t>QUARTI-GRAVIDA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QUINTI-GRAVIDA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SEXTI-GRAVIDA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SEPTI-GRAVIDA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OCTI-GRAVIDA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NONI-GRAVIDA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DECI-GRAVIDA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6600"/>
                </a:solidFill>
              </a:rPr>
              <a:t>MULTI/PLURI-GRAVIDA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02" y="3371501"/>
            <a:ext cx="88921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three-year-old boy was playing with a </a:t>
            </a:r>
            <a:r>
              <a:rPr lang="en-US" sz="2400" dirty="0" smtClean="0">
                <a:latin typeface="Cambria"/>
                <a:cs typeface="Cambria"/>
              </a:rPr>
              <a:t>plastic </a:t>
            </a:r>
            <a:r>
              <a:rPr lang="en-US" sz="2400" dirty="0">
                <a:latin typeface="Cambria"/>
                <a:cs typeface="Cambria"/>
              </a:rPr>
              <a:t>ball while </a:t>
            </a:r>
            <a:r>
              <a:rPr lang="en-US" sz="2400" dirty="0" smtClean="0">
                <a:latin typeface="Cambria"/>
                <a:cs typeface="Cambria"/>
              </a:rPr>
              <a:t>in </a:t>
            </a:r>
            <a:r>
              <a:rPr lang="en-US" sz="2400" dirty="0">
                <a:latin typeface="Cambria"/>
                <a:cs typeface="Cambria"/>
              </a:rPr>
              <a:t>the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backseat </a:t>
            </a:r>
            <a:r>
              <a:rPr lang="en-US" sz="2400" dirty="0">
                <a:latin typeface="Cambria"/>
                <a:cs typeface="Cambria"/>
              </a:rPr>
              <a:t>of a </a:t>
            </a:r>
            <a:r>
              <a:rPr lang="en-US" sz="2400" dirty="0" smtClean="0">
                <a:latin typeface="Cambria"/>
                <a:cs typeface="Cambria"/>
              </a:rPr>
              <a:t>car. </a:t>
            </a:r>
            <a:r>
              <a:rPr lang="en-US" sz="2400" dirty="0">
                <a:latin typeface="Cambria"/>
                <a:cs typeface="Cambria"/>
              </a:rPr>
              <a:t>The father heard a gasp, </a:t>
            </a:r>
            <a:r>
              <a:rPr lang="en-US" sz="2400" dirty="0" smtClean="0">
                <a:latin typeface="Cambria"/>
                <a:cs typeface="Cambria"/>
              </a:rPr>
              <a:t>saw </a:t>
            </a:r>
            <a:r>
              <a:rPr lang="en-US" sz="2400" dirty="0">
                <a:latin typeface="Cambria"/>
                <a:cs typeface="Cambria"/>
              </a:rPr>
              <a:t>that the child was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unconscious</a:t>
            </a:r>
            <a:r>
              <a:rPr lang="en-US" sz="2400" dirty="0">
                <a:latin typeface="Cambria"/>
                <a:cs typeface="Cambria"/>
              </a:rPr>
              <a:t>, </a:t>
            </a:r>
            <a:r>
              <a:rPr lang="en-US" sz="2400" dirty="0" smtClean="0">
                <a:latin typeface="Cambria"/>
                <a:cs typeface="Cambria"/>
              </a:rPr>
              <a:t>and suspected </a:t>
            </a:r>
            <a:r>
              <a:rPr lang="en-US" sz="2400" dirty="0">
                <a:latin typeface="Cambria"/>
                <a:cs typeface="Cambria"/>
              </a:rPr>
              <a:t>the child </a:t>
            </a:r>
            <a:r>
              <a:rPr lang="en-US" sz="2400" dirty="0" smtClean="0">
                <a:latin typeface="Cambria"/>
                <a:cs typeface="Cambria"/>
              </a:rPr>
              <a:t>to aspirate </a:t>
            </a:r>
            <a:r>
              <a:rPr lang="en-US" sz="2400" dirty="0">
                <a:latin typeface="Cambria"/>
                <a:cs typeface="Cambria"/>
              </a:rPr>
              <a:t>the toy </a:t>
            </a:r>
            <a:r>
              <a:rPr lang="en-US" sz="2400" dirty="0" smtClean="0">
                <a:latin typeface="Cambria"/>
                <a:cs typeface="Cambria"/>
              </a:rPr>
              <a:t>ball. </a:t>
            </a:r>
          </a:p>
          <a:p>
            <a:r>
              <a:rPr lang="en-US" sz="2400" dirty="0" smtClean="0">
                <a:latin typeface="Cambria"/>
                <a:cs typeface="Cambria"/>
              </a:rPr>
              <a:t>Emergency </a:t>
            </a:r>
            <a:r>
              <a:rPr lang="en-US" sz="2400" dirty="0">
                <a:latin typeface="Cambria"/>
                <a:cs typeface="Cambria"/>
              </a:rPr>
              <a:t>personnel intubated the </a:t>
            </a:r>
            <a:r>
              <a:rPr lang="en-US" sz="2400" dirty="0" smtClean="0">
                <a:latin typeface="Cambria"/>
                <a:cs typeface="Cambria"/>
              </a:rPr>
              <a:t>child, no </a:t>
            </a:r>
            <a:r>
              <a:rPr lang="en-US" sz="2400" dirty="0">
                <a:latin typeface="Cambria"/>
                <a:cs typeface="Cambria"/>
              </a:rPr>
              <a:t>foreign body was 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visualized then. The </a:t>
            </a:r>
            <a:r>
              <a:rPr lang="en-US" sz="2400" dirty="0">
                <a:latin typeface="Cambria"/>
                <a:cs typeface="Cambria"/>
              </a:rPr>
              <a:t>child was dead on arrival at </a:t>
            </a:r>
            <a:r>
              <a:rPr lang="en-US" sz="2400" dirty="0" smtClean="0">
                <a:latin typeface="Cambria"/>
                <a:cs typeface="Cambria"/>
              </a:rPr>
              <a:t>the hospital. </a:t>
            </a:r>
          </a:p>
          <a:p>
            <a:r>
              <a:rPr lang="en-US" sz="2400" dirty="0" smtClean="0">
                <a:latin typeface="Cambria"/>
                <a:cs typeface="Cambria"/>
              </a:rPr>
              <a:t>During </a:t>
            </a:r>
            <a:r>
              <a:rPr lang="en-US" sz="2400" dirty="0">
                <a:latin typeface="Cambria"/>
                <a:cs typeface="Cambria"/>
              </a:rPr>
              <a:t>the postmortem examination, a radiograph </a:t>
            </a:r>
            <a:r>
              <a:rPr lang="en-US" sz="2400" dirty="0" smtClean="0">
                <a:latin typeface="Cambria"/>
                <a:cs typeface="Cambria"/>
              </a:rPr>
              <a:t>of </a:t>
            </a:r>
            <a:r>
              <a:rPr lang="en-US" sz="2400" dirty="0">
                <a:latin typeface="Cambria"/>
                <a:cs typeface="Cambria"/>
              </a:rPr>
              <a:t>the head </a:t>
            </a:r>
            <a:r>
              <a:rPr lang="en-US" sz="2400" dirty="0" smtClean="0">
                <a:latin typeface="Cambria"/>
                <a:cs typeface="Cambria"/>
              </a:rPr>
              <a:t>and </a:t>
            </a:r>
          </a:p>
          <a:p>
            <a:r>
              <a:rPr lang="en-US" sz="2400" dirty="0" smtClean="0">
                <a:latin typeface="Cambria"/>
                <a:cs typeface="Cambria"/>
              </a:rPr>
              <a:t>neck </a:t>
            </a:r>
            <a:r>
              <a:rPr lang="en-US" sz="2400" dirty="0">
                <a:latin typeface="Cambria"/>
                <a:cs typeface="Cambria"/>
              </a:rPr>
              <a:t>showed a </a:t>
            </a:r>
            <a:r>
              <a:rPr lang="en-US" sz="2400" i="1" dirty="0">
                <a:solidFill>
                  <a:schemeClr val="accent4"/>
                </a:solidFill>
                <a:latin typeface="Cambria"/>
                <a:cs typeface="Cambria"/>
              </a:rPr>
              <a:t>spherical foreign body located in </a:t>
            </a:r>
            <a:r>
              <a:rPr lang="en-US" sz="2400" i="1" dirty="0" smtClean="0">
                <a:solidFill>
                  <a:schemeClr val="accent4"/>
                </a:solidFill>
                <a:latin typeface="Cambria"/>
                <a:cs typeface="Cambria"/>
              </a:rPr>
              <a:t>the oropharynx</a:t>
            </a:r>
            <a:r>
              <a:rPr lang="en-US" sz="2400" dirty="0" smtClean="0">
                <a:solidFill>
                  <a:schemeClr val="accent4"/>
                </a:solidFill>
                <a:latin typeface="Cambria"/>
                <a:cs typeface="Cambria"/>
              </a:rPr>
              <a:t>. </a:t>
            </a:r>
          </a:p>
          <a:p>
            <a:r>
              <a:rPr lang="en-US" sz="2400" dirty="0" smtClean="0">
                <a:latin typeface="Cambria"/>
                <a:cs typeface="Cambria"/>
              </a:rPr>
              <a:t>The </a:t>
            </a:r>
            <a:r>
              <a:rPr lang="en-US" sz="2400" dirty="0">
                <a:latin typeface="Cambria"/>
                <a:cs typeface="Cambria"/>
              </a:rPr>
              <a:t>oropharynx contained a toy soccer ball 2.5 cm in </a:t>
            </a:r>
            <a:r>
              <a:rPr lang="en-US" sz="2400" dirty="0" smtClean="0">
                <a:latin typeface="Cambria"/>
                <a:cs typeface="Cambria"/>
              </a:rPr>
              <a:t>diameter.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foreign bo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332173" cy="329836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5694" y="6302530"/>
            <a:ext cx="863879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000" dirty="0" err="1" smtClean="0"/>
              <a:t>spherical</a:t>
            </a:r>
            <a:r>
              <a:rPr lang="cs-CZ" sz="2000" dirty="0" smtClean="0"/>
              <a:t> = </a:t>
            </a:r>
            <a:r>
              <a:rPr lang="cs-CZ" sz="2000" dirty="0" err="1" smtClean="0"/>
              <a:t>spheroideus</a:t>
            </a:r>
            <a:r>
              <a:rPr lang="cs-CZ" sz="2000" dirty="0" smtClean="0"/>
              <a:t>, a, um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6376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84" y="3699931"/>
            <a:ext cx="8560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An 18-year-old intoxicated man was assaulted with a glass bottle on the left parietal region of his head and had a 5-minute loss of consciousness. Two hours after the injury he presented to a local emergency with severe headache, nausea, and vomiting. Computed tomography of the head revealed a 2.5-cm </a:t>
            </a:r>
            <a:r>
              <a:rPr lang="en-US" sz="2400" i="1" dirty="0" smtClean="0">
                <a:solidFill>
                  <a:schemeClr val="accent4"/>
                </a:solidFill>
                <a:latin typeface="Cambria"/>
                <a:cs typeface="Cambria"/>
              </a:rPr>
              <a:t>epidural hematoma in the left parietal region </a:t>
            </a:r>
            <a:r>
              <a:rPr lang="en-US" sz="2400" dirty="0" smtClean="0">
                <a:latin typeface="Cambria"/>
                <a:cs typeface="Cambria"/>
              </a:rPr>
              <a:t>(Panels A and B) underlying a linear, </a:t>
            </a:r>
            <a:r>
              <a:rPr lang="en-US" sz="2400" i="1" dirty="0" err="1" smtClean="0">
                <a:solidFill>
                  <a:schemeClr val="accent4"/>
                </a:solidFill>
                <a:latin typeface="Cambria"/>
                <a:cs typeface="Cambria"/>
              </a:rPr>
              <a:t>nondisplaced</a:t>
            </a:r>
            <a:r>
              <a:rPr lang="en-US" sz="2400" i="1" dirty="0" smtClean="0">
                <a:solidFill>
                  <a:schemeClr val="accent4"/>
                </a:solidFill>
                <a:latin typeface="Cambria"/>
                <a:cs typeface="Cambria"/>
              </a:rPr>
              <a:t> skull fracture </a:t>
            </a:r>
            <a:r>
              <a:rPr lang="en-US" sz="2400" dirty="0" smtClean="0">
                <a:latin typeface="Cambria"/>
                <a:cs typeface="Cambria"/>
              </a:rPr>
              <a:t>(Panel C, arrows). 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Hematom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4" y="736600"/>
            <a:ext cx="72898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520241"/>
            <a:ext cx="86707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healthy 25-year-old man presented to the surgical clinic with a hole in the roof of his </a:t>
            </a:r>
            <a:r>
              <a:rPr lang="en-US" sz="2200" dirty="0" smtClean="0">
                <a:latin typeface="Cambria"/>
                <a:cs typeface="Cambria"/>
              </a:rPr>
              <a:t>mouth, present </a:t>
            </a:r>
            <a:r>
              <a:rPr lang="en-US" sz="2200" dirty="0">
                <a:latin typeface="Cambria"/>
                <a:cs typeface="Cambria"/>
              </a:rPr>
              <a:t>for a year, and he requested surgical correction. The patient reported a 5-year history of nasal cocaine use from which he had recently abstained. </a:t>
            </a:r>
            <a:r>
              <a:rPr lang="en-US" sz="2200" dirty="0" smtClean="0">
                <a:latin typeface="Cambria"/>
                <a:cs typeface="Cambria"/>
              </a:rPr>
              <a:t>Examination </a:t>
            </a:r>
            <a:r>
              <a:rPr lang="en-US" sz="2200" dirty="0">
                <a:latin typeface="Cambria"/>
                <a:cs typeface="Cambria"/>
              </a:rPr>
              <a:t>revealed a </a:t>
            </a:r>
            <a:r>
              <a:rPr lang="en-US" sz="2200" i="1" dirty="0">
                <a:solidFill>
                  <a:schemeClr val="accent4"/>
                </a:solidFill>
                <a:latin typeface="Cambria"/>
                <a:cs typeface="Cambria"/>
              </a:rPr>
              <a:t>large perforation of the nasal septum and midline palate</a:t>
            </a:r>
            <a:r>
              <a:rPr lang="en-US" sz="2200" dirty="0">
                <a:latin typeface="Cambria"/>
                <a:cs typeface="Cambria"/>
              </a:rPr>
              <a:t>. Local complications of intranasal cocaine abuse include chronic rhinitis, sinusitis, epistaxis, ossification or necrosis of the nasal septum, and in rare cases, palatal perforation.</a:t>
            </a:r>
          </a:p>
        </p:txBody>
      </p:sp>
      <p:pic>
        <p:nvPicPr>
          <p:cNvPr id="4" name="Picture 3" descr="perfo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3042287" cy="32595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5694" y="6302530"/>
            <a:ext cx="863879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000" dirty="0" err="1" smtClean="0"/>
              <a:t>epistaxis</a:t>
            </a:r>
            <a:r>
              <a:rPr lang="cs-CZ" sz="2000" dirty="0" smtClean="0"/>
              <a:t> = </a:t>
            </a:r>
            <a:r>
              <a:rPr lang="cs-CZ" sz="2000" dirty="0" err="1" smtClean="0"/>
              <a:t>nosebleed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190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08" y="3521903"/>
            <a:ext cx="8475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74-year-old woman was undergoing a screening colonoscopy when it became apparent that the </a:t>
            </a:r>
            <a:r>
              <a:rPr lang="en-US" sz="2400" dirty="0" err="1">
                <a:latin typeface="Cambria"/>
                <a:cs typeface="Cambria"/>
              </a:rPr>
              <a:t>rectosigmoid</a:t>
            </a:r>
            <a:r>
              <a:rPr lang="en-US" sz="2400" dirty="0">
                <a:latin typeface="Cambria"/>
                <a:cs typeface="Cambria"/>
              </a:rPr>
              <a:t> junction might have become perforated. </a:t>
            </a:r>
            <a:r>
              <a:rPr lang="en-US" sz="2400" dirty="0" smtClean="0">
                <a:latin typeface="Cambria"/>
                <a:cs typeface="Cambria"/>
              </a:rPr>
              <a:t>Radiographs obtained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revealed revealed </a:t>
            </a:r>
            <a:r>
              <a:rPr lang="en-US" sz="2400" dirty="0">
                <a:latin typeface="Cambria"/>
                <a:cs typeface="Cambria"/>
              </a:rPr>
              <a:t>retroperitoneal free air outlining the right kidney (white asterisk) and psoas muscles (black asterisks</a:t>
            </a:r>
            <a:r>
              <a:rPr lang="en-US" sz="2400" dirty="0" smtClean="0">
                <a:latin typeface="Cambria"/>
                <a:cs typeface="Cambria"/>
              </a:rPr>
              <a:t>). A 1</a:t>
            </a:r>
            <a:r>
              <a:rPr lang="en-US" sz="2400" dirty="0">
                <a:latin typeface="Cambria"/>
                <a:cs typeface="Cambria"/>
              </a:rPr>
              <a:t>-cm </a:t>
            </a:r>
            <a:r>
              <a:rPr lang="en-US" sz="2400" i="1" dirty="0">
                <a:solidFill>
                  <a:schemeClr val="accent4"/>
                </a:solidFill>
                <a:latin typeface="Cambria"/>
                <a:cs typeface="Cambria"/>
              </a:rPr>
              <a:t>perforation in the distal sigmoid, near the </a:t>
            </a:r>
            <a:r>
              <a:rPr lang="en-US" sz="2400" i="1" dirty="0" err="1">
                <a:solidFill>
                  <a:schemeClr val="accent4"/>
                </a:solidFill>
                <a:latin typeface="Cambria"/>
                <a:cs typeface="Cambria"/>
              </a:rPr>
              <a:t>rectosigmoid</a:t>
            </a:r>
            <a:r>
              <a:rPr lang="en-US" sz="2400" i="1" dirty="0">
                <a:solidFill>
                  <a:schemeClr val="accent4"/>
                </a:solidFill>
                <a:latin typeface="Cambria"/>
                <a:cs typeface="Cambria"/>
              </a:rPr>
              <a:t> junction</a:t>
            </a:r>
            <a:r>
              <a:rPr lang="en-US" sz="2400" i="1" dirty="0">
                <a:latin typeface="Cambria"/>
                <a:cs typeface="Cambria"/>
              </a:rPr>
              <a:t>, </a:t>
            </a:r>
            <a:r>
              <a:rPr lang="en-US" sz="2400" dirty="0">
                <a:latin typeface="Cambria"/>
                <a:cs typeface="Cambria"/>
              </a:rPr>
              <a:t>allowed air to track into the </a:t>
            </a:r>
            <a:r>
              <a:rPr lang="en-US" sz="2400" dirty="0" err="1">
                <a:latin typeface="Cambria"/>
                <a:cs typeface="Cambria"/>
              </a:rPr>
              <a:t>intraperitoneal</a:t>
            </a:r>
            <a:r>
              <a:rPr lang="en-US" sz="2400" dirty="0">
                <a:latin typeface="Cambria"/>
                <a:cs typeface="Cambria"/>
              </a:rPr>
              <a:t> and retroperitoneal </a:t>
            </a:r>
            <a:r>
              <a:rPr lang="en-US" sz="2400" dirty="0" smtClean="0">
                <a:latin typeface="Cambria"/>
                <a:cs typeface="Cambria"/>
              </a:rPr>
              <a:t>spaces. 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sigmo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6031864" cy="31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52" y="1286429"/>
            <a:ext cx="8389887" cy="553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400" dirty="0">
                <a:latin typeface="Cambria"/>
                <a:cs typeface="Cambria"/>
              </a:rPr>
              <a:t>linea	</a:t>
            </a:r>
            <a:r>
              <a:rPr lang="cs-CZ" sz="2400" dirty="0" smtClean="0">
                <a:latin typeface="Cambria"/>
                <a:cs typeface="Cambria"/>
              </a:rPr>
              <a:t>	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gluteus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a, um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inferior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ius</a:t>
            </a: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>
                <a:latin typeface="Cambria"/>
                <a:cs typeface="Cambria"/>
              </a:rPr>
              <a:t>foramen</a:t>
            </a:r>
            <a:r>
              <a:rPr lang="cs-CZ" sz="2400" dirty="0">
                <a:latin typeface="Cambria"/>
                <a:cs typeface="Cambria"/>
              </a:rPr>
              <a:t> (</a:t>
            </a:r>
            <a:r>
              <a:rPr lang="cs-CZ" sz="2400" dirty="0" err="1">
                <a:latin typeface="Cambria"/>
                <a:cs typeface="Cambria"/>
              </a:rPr>
              <a:t>pl</a:t>
            </a:r>
            <a:r>
              <a:rPr lang="cs-CZ" sz="2400" dirty="0">
                <a:latin typeface="Cambria"/>
                <a:cs typeface="Cambria"/>
              </a:rPr>
              <a:t>.)	</a:t>
            </a:r>
            <a:r>
              <a:rPr lang="cs-CZ" sz="2400" dirty="0" smtClean="0">
                <a:latin typeface="Cambria"/>
                <a:cs typeface="Cambria"/>
              </a:rPr>
              <a:t>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sacralis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e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anterior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ius</a:t>
            </a: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>
                <a:latin typeface="Cambria"/>
                <a:cs typeface="Cambria"/>
              </a:rPr>
              <a:t>arteria</a:t>
            </a:r>
            <a:r>
              <a:rPr lang="cs-CZ" sz="2400" dirty="0">
                <a:latin typeface="Cambria"/>
                <a:cs typeface="Cambria"/>
              </a:rPr>
              <a:t>	</a:t>
            </a:r>
            <a:r>
              <a:rPr lang="cs-CZ" sz="2400" dirty="0" smtClean="0">
                <a:latin typeface="Cambria"/>
                <a:cs typeface="Cambria"/>
              </a:rPr>
              <a:t>	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iliacus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a, um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communis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e </a:t>
            </a: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>
                <a:latin typeface="Cambria"/>
                <a:cs typeface="Cambria"/>
              </a:rPr>
              <a:t>musculus</a:t>
            </a:r>
            <a:r>
              <a:rPr lang="cs-CZ" sz="2400" dirty="0">
                <a:latin typeface="Cambria"/>
                <a:cs typeface="Cambria"/>
              </a:rPr>
              <a:t> (</a:t>
            </a:r>
            <a:r>
              <a:rPr lang="cs-CZ" sz="2400" dirty="0" err="1">
                <a:latin typeface="Cambria"/>
                <a:cs typeface="Cambria"/>
              </a:rPr>
              <a:t>pl</a:t>
            </a:r>
            <a:r>
              <a:rPr lang="cs-CZ" sz="2400" dirty="0">
                <a:latin typeface="Cambria"/>
                <a:cs typeface="Cambria"/>
              </a:rPr>
              <a:t>.</a:t>
            </a:r>
            <a:r>
              <a:rPr lang="cs-CZ" sz="2400" dirty="0" smtClean="0">
                <a:latin typeface="Cambria"/>
                <a:cs typeface="Cambria"/>
              </a:rPr>
              <a:t>)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regio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	 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urogenitalis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e</a:t>
            </a: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>
                <a:latin typeface="Cambria"/>
                <a:cs typeface="Cambria"/>
              </a:rPr>
              <a:t>glandula</a:t>
            </a:r>
            <a:r>
              <a:rPr lang="cs-CZ" sz="2400" dirty="0">
                <a:latin typeface="Cambria"/>
                <a:cs typeface="Cambria"/>
              </a:rPr>
              <a:t> (</a:t>
            </a:r>
            <a:r>
              <a:rPr lang="cs-CZ" sz="2400" dirty="0" err="1">
                <a:latin typeface="Cambria"/>
                <a:cs typeface="Cambria"/>
              </a:rPr>
              <a:t>pl</a:t>
            </a:r>
            <a:r>
              <a:rPr lang="cs-CZ" sz="2400" dirty="0">
                <a:latin typeface="Cambria"/>
                <a:cs typeface="Cambria"/>
              </a:rPr>
              <a:t>.)	</a:t>
            </a:r>
            <a:r>
              <a:rPr lang="cs-CZ" sz="2400" dirty="0" smtClean="0">
                <a:latin typeface="Cambria"/>
                <a:cs typeface="Cambria"/>
              </a:rPr>
              <a:t>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vestibularis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e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minor, minus</a:t>
            </a: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>
                <a:latin typeface="Cambria"/>
                <a:cs typeface="Cambria"/>
              </a:rPr>
              <a:t>pars</a:t>
            </a:r>
            <a:r>
              <a:rPr lang="cs-CZ" sz="2400" dirty="0">
                <a:latin typeface="Cambria"/>
                <a:cs typeface="Cambria"/>
              </a:rPr>
              <a:t>	</a:t>
            </a:r>
            <a:r>
              <a:rPr lang="cs-CZ" sz="2400" dirty="0" smtClean="0">
                <a:latin typeface="Cambria"/>
                <a:cs typeface="Cambria"/>
              </a:rPr>
              <a:t>	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proximalis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e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urethra</a:t>
            </a:r>
            <a:endParaRPr lang="cs-CZ" sz="2400" dirty="0">
              <a:latin typeface="Cambria"/>
              <a:cs typeface="Cambria"/>
              <a:sym typeface="Wingdings 2"/>
            </a:endParaRP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>
                <a:latin typeface="Cambria"/>
                <a:cs typeface="Cambria"/>
              </a:rPr>
              <a:t>arteria</a:t>
            </a:r>
            <a:r>
              <a:rPr lang="cs-CZ" sz="2400" dirty="0">
                <a:latin typeface="Cambria"/>
                <a:cs typeface="Cambria"/>
              </a:rPr>
              <a:t> (</a:t>
            </a:r>
            <a:r>
              <a:rPr lang="cs-CZ" sz="2400" dirty="0" err="1">
                <a:latin typeface="Cambria"/>
                <a:cs typeface="Cambria"/>
              </a:rPr>
              <a:t>pl</a:t>
            </a:r>
            <a:r>
              <a:rPr lang="cs-CZ" sz="2400" dirty="0">
                <a:latin typeface="Cambria"/>
                <a:cs typeface="Cambria"/>
              </a:rPr>
              <a:t>.)	</a:t>
            </a:r>
            <a:r>
              <a:rPr lang="cs-CZ" sz="2400" dirty="0" smtClean="0">
                <a:latin typeface="Cambria"/>
                <a:cs typeface="Cambria"/>
              </a:rPr>
              <a:t>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perforans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ntis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anterior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, ius</a:t>
            </a:r>
            <a:endParaRPr lang="cs-CZ" sz="2400" dirty="0">
              <a:latin typeface="Cambria"/>
              <a:cs typeface="Cambria"/>
              <a:sym typeface="Wingdings 2"/>
            </a:endParaRP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>
                <a:latin typeface="Cambria"/>
                <a:cs typeface="Cambria"/>
              </a:rPr>
              <a:t>paries</a:t>
            </a:r>
            <a:r>
              <a:rPr lang="cs-CZ" sz="2400" dirty="0">
                <a:latin typeface="Cambria"/>
                <a:cs typeface="Cambria"/>
              </a:rPr>
              <a:t>	</a:t>
            </a:r>
            <a:r>
              <a:rPr lang="cs-CZ" sz="2400" dirty="0" smtClean="0">
                <a:latin typeface="Cambria"/>
                <a:cs typeface="Cambria"/>
              </a:rPr>
              <a:t>	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posterior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ius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orbita</a:t>
            </a:r>
            <a:endParaRPr lang="cs-CZ" sz="2400" dirty="0">
              <a:latin typeface="Cambria"/>
              <a:cs typeface="Cambria"/>
              <a:sym typeface="Wingdings 2"/>
            </a:endParaRP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 smtClean="0">
                <a:latin typeface="Cambria"/>
                <a:cs typeface="Cambria"/>
              </a:rPr>
              <a:t>arteria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>
                <a:latin typeface="Cambria"/>
                <a:cs typeface="Cambria"/>
              </a:rPr>
              <a:t>(</a:t>
            </a:r>
            <a:r>
              <a:rPr lang="cs-CZ" sz="2400" dirty="0" err="1">
                <a:latin typeface="Cambria"/>
                <a:cs typeface="Cambria"/>
              </a:rPr>
              <a:t>pl</a:t>
            </a:r>
            <a:r>
              <a:rPr lang="cs-CZ" sz="2400" dirty="0">
                <a:latin typeface="Cambria"/>
                <a:cs typeface="Cambria"/>
              </a:rPr>
              <a:t>.)	</a:t>
            </a:r>
            <a:r>
              <a:rPr lang="cs-CZ" sz="2400" dirty="0" smtClean="0">
                <a:latin typeface="Cambria"/>
                <a:cs typeface="Cambria"/>
              </a:rPr>
              <a:t>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sacralis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e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lateralis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e</a:t>
            </a: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>
                <a:latin typeface="Cambria"/>
                <a:cs typeface="Cambria"/>
              </a:rPr>
              <a:t>ligamentum</a:t>
            </a:r>
            <a:r>
              <a:rPr lang="cs-CZ" sz="2400" dirty="0">
                <a:latin typeface="Cambria"/>
                <a:cs typeface="Cambria"/>
              </a:rPr>
              <a:t>	</a:t>
            </a:r>
            <a:r>
              <a:rPr lang="cs-CZ" sz="2400" dirty="0" smtClean="0">
                <a:latin typeface="Cambria"/>
                <a:cs typeface="Cambria"/>
              </a:rPr>
              <a:t>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teres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etis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 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uterus</a:t>
            </a:r>
          </a:p>
          <a:p>
            <a:pPr>
              <a:lnSpc>
                <a:spcPct val="70000"/>
              </a:lnSpc>
            </a:pPr>
            <a:endParaRPr lang="cs-CZ" sz="2400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cs-CZ" sz="2400" dirty="0" err="1">
                <a:latin typeface="Cambria"/>
                <a:cs typeface="Cambria"/>
              </a:rPr>
              <a:t>nervus</a:t>
            </a:r>
            <a:r>
              <a:rPr lang="cs-CZ" sz="2400" dirty="0">
                <a:latin typeface="Cambria"/>
                <a:cs typeface="Cambria"/>
              </a:rPr>
              <a:t> (</a:t>
            </a:r>
            <a:r>
              <a:rPr lang="cs-CZ" sz="2400" dirty="0" err="1">
                <a:latin typeface="Cambria"/>
                <a:cs typeface="Cambria"/>
              </a:rPr>
              <a:t>pl</a:t>
            </a:r>
            <a:r>
              <a:rPr lang="cs-CZ" sz="2400" dirty="0">
                <a:latin typeface="Cambria"/>
                <a:cs typeface="Cambria"/>
              </a:rPr>
              <a:t>.)	</a:t>
            </a:r>
            <a:r>
              <a:rPr lang="cs-CZ" sz="2400" dirty="0" smtClean="0">
                <a:latin typeface="Cambria"/>
                <a:cs typeface="Cambria"/>
              </a:rPr>
              <a:t>  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</a:t>
            </a:r>
            <a:r>
              <a:rPr lang="cs-CZ" sz="2400" dirty="0">
                <a:latin typeface="Cambria"/>
                <a:cs typeface="Cambria"/>
                <a:sym typeface="Wingdings 2"/>
              </a:rPr>
              <a:t>	</a:t>
            </a:r>
            <a:r>
              <a:rPr lang="cs-CZ" sz="2400" dirty="0" err="1" smtClean="0">
                <a:latin typeface="Cambria"/>
                <a:cs typeface="Cambria"/>
                <a:sym typeface="Wingdings 2"/>
              </a:rPr>
              <a:t>analis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, e	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  </a:t>
            </a:r>
            <a:r>
              <a:rPr lang="cs-CZ" sz="2400" dirty="0">
                <a:latin typeface="Cambria"/>
                <a:cs typeface="Cambria"/>
                <a:sym typeface="Wingdings 2"/>
              </a:rPr>
              <a:t>	superior, ius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mbria"/>
                <a:cs typeface="Cambria"/>
              </a:rPr>
              <a:t>COMBINE WORDS IN LINES TO </a:t>
            </a:r>
            <a:r>
              <a:rPr lang="en-US" sz="2800" dirty="0" smtClean="0">
                <a:latin typeface="Cambria"/>
                <a:cs typeface="Cambria"/>
              </a:rPr>
              <a:t>FORM</a:t>
            </a:r>
            <a:r>
              <a:rPr lang="cs-CZ" sz="2800" dirty="0" smtClean="0">
                <a:latin typeface="Cambria"/>
                <a:cs typeface="Cambria"/>
              </a:rPr>
              <a:t/>
            </a:r>
            <a:br>
              <a:rPr lang="cs-CZ" sz="2800" dirty="0" smtClean="0">
                <a:latin typeface="Cambria"/>
                <a:cs typeface="Cambria"/>
              </a:rPr>
            </a:br>
            <a:r>
              <a:rPr lang="en-US" sz="2800" b="1" dirty="0" smtClean="0">
                <a:latin typeface="Cambria"/>
                <a:cs typeface="Cambria"/>
              </a:rPr>
              <a:t>ANATOMICAL </a:t>
            </a:r>
            <a:r>
              <a:rPr lang="en-US" sz="2800" dirty="0">
                <a:latin typeface="Cambria"/>
                <a:cs typeface="Cambria"/>
              </a:rPr>
              <a:t>TERMS, DO NOT CHANGE ORDER 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0645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52" y="1286429"/>
            <a:ext cx="838988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500" dirty="0" smtClean="0">
                <a:latin typeface="Cambria"/>
                <a:cs typeface="Cambria"/>
              </a:rPr>
              <a:t>linea </a:t>
            </a:r>
            <a:r>
              <a:rPr lang="cs-CZ" sz="2500" dirty="0" err="1" smtClean="0">
                <a:latin typeface="Cambria"/>
                <a:cs typeface="Cambria"/>
              </a:rPr>
              <a:t>glutea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inferior</a:t>
            </a:r>
            <a:endParaRPr lang="cs-CZ" sz="2500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cs-CZ" sz="2500" dirty="0" err="1" smtClean="0">
                <a:latin typeface="Cambria"/>
                <a:cs typeface="Cambria"/>
              </a:rPr>
              <a:t>foramina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  <a:sym typeface="Wingdings 2"/>
              </a:rPr>
              <a:t>sacralia</a:t>
            </a:r>
            <a:r>
              <a:rPr lang="cs-CZ" sz="2500" dirty="0" smtClean="0">
                <a:latin typeface="Cambria"/>
                <a:cs typeface="Cambria"/>
                <a:sym typeface="Wingdings 2"/>
              </a:rPr>
              <a:t> </a:t>
            </a:r>
            <a:r>
              <a:rPr lang="cs-CZ" sz="2500" dirty="0" err="1" smtClean="0">
                <a:latin typeface="Cambria"/>
                <a:cs typeface="Cambria"/>
                <a:sym typeface="Wingdings 2"/>
              </a:rPr>
              <a:t>anteriora</a:t>
            </a:r>
            <a:endParaRPr lang="cs-CZ" sz="2500" dirty="0">
              <a:latin typeface="Cambria"/>
              <a:cs typeface="Cambria"/>
              <a:sym typeface="Wingdings 2"/>
            </a:endParaRPr>
          </a:p>
          <a:p>
            <a:pPr>
              <a:spcBef>
                <a:spcPts val="600"/>
              </a:spcBef>
            </a:pPr>
            <a:r>
              <a:rPr lang="cs-CZ" sz="2500" dirty="0" err="1" smtClean="0">
                <a:latin typeface="Cambria"/>
                <a:cs typeface="Cambria"/>
              </a:rPr>
              <a:t>arteria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iliaca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communis</a:t>
            </a:r>
            <a:endParaRPr lang="cs-CZ" sz="2500" dirty="0">
              <a:latin typeface="Cambria"/>
              <a:cs typeface="Cambria"/>
              <a:sym typeface="Wingdings 2"/>
            </a:endParaRPr>
          </a:p>
          <a:p>
            <a:pPr>
              <a:spcBef>
                <a:spcPts val="600"/>
              </a:spcBef>
            </a:pPr>
            <a:r>
              <a:rPr lang="cs-CZ" sz="2500" dirty="0" err="1" smtClean="0">
                <a:latin typeface="Cambria"/>
                <a:cs typeface="Cambria"/>
              </a:rPr>
              <a:t>musculi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  <a:sym typeface="Wingdings 2"/>
              </a:rPr>
              <a:t>regionis</a:t>
            </a:r>
            <a:r>
              <a:rPr lang="cs-CZ" sz="2500" dirty="0" smtClean="0">
                <a:latin typeface="Cambria"/>
                <a:cs typeface="Cambria"/>
                <a:sym typeface="Wingdings 2"/>
              </a:rPr>
              <a:t> </a:t>
            </a:r>
            <a:r>
              <a:rPr lang="cs-CZ" sz="2500" dirty="0" err="1" smtClean="0">
                <a:latin typeface="Cambria"/>
                <a:cs typeface="Cambria"/>
                <a:sym typeface="Wingdings 2"/>
              </a:rPr>
              <a:t>urogenitalis</a:t>
            </a:r>
            <a:endParaRPr lang="cs-CZ" sz="2500" dirty="0">
              <a:latin typeface="Cambria"/>
              <a:cs typeface="Cambria"/>
              <a:sym typeface="Wingdings 2"/>
            </a:endParaRPr>
          </a:p>
          <a:p>
            <a:pPr>
              <a:spcBef>
                <a:spcPts val="600"/>
              </a:spcBef>
            </a:pPr>
            <a:r>
              <a:rPr lang="cs-CZ" sz="2500" dirty="0" err="1" smtClean="0">
                <a:latin typeface="Cambria"/>
                <a:cs typeface="Cambria"/>
              </a:rPr>
              <a:t>glandulae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  <a:sym typeface="Wingdings 2"/>
              </a:rPr>
              <a:t>vestibulares</a:t>
            </a:r>
            <a:r>
              <a:rPr lang="cs-CZ" sz="2500" dirty="0" smtClean="0">
                <a:latin typeface="Cambria"/>
                <a:cs typeface="Cambria"/>
                <a:sym typeface="Wingdings 2"/>
              </a:rPr>
              <a:t> </a:t>
            </a:r>
            <a:r>
              <a:rPr lang="cs-CZ" sz="2500" dirty="0" err="1" smtClean="0">
                <a:latin typeface="Cambria"/>
                <a:cs typeface="Cambria"/>
                <a:sym typeface="Wingdings 2"/>
              </a:rPr>
              <a:t>minores</a:t>
            </a:r>
            <a:endParaRPr lang="cs-CZ" sz="2500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cs-CZ" sz="2500" dirty="0" err="1" smtClean="0">
                <a:latin typeface="Cambria"/>
                <a:cs typeface="Cambria"/>
              </a:rPr>
              <a:t>pars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proximalis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urethrae</a:t>
            </a:r>
            <a:endParaRPr lang="cs-CZ" sz="2500" dirty="0">
              <a:latin typeface="Cambria"/>
              <a:cs typeface="Cambria"/>
              <a:sym typeface="Wingdings 2"/>
            </a:endParaRPr>
          </a:p>
          <a:p>
            <a:pPr>
              <a:spcBef>
                <a:spcPts val="600"/>
              </a:spcBef>
            </a:pPr>
            <a:r>
              <a:rPr lang="cs-CZ" sz="2500" dirty="0" err="1" smtClean="0">
                <a:latin typeface="Cambria"/>
                <a:cs typeface="Cambria"/>
              </a:rPr>
              <a:t>arteriae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perforantes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anteriores</a:t>
            </a:r>
            <a:endParaRPr lang="cs-CZ" sz="2500" dirty="0">
              <a:latin typeface="Cambria"/>
              <a:cs typeface="Cambria"/>
              <a:sym typeface="Wingdings 2"/>
            </a:endParaRPr>
          </a:p>
          <a:p>
            <a:pPr>
              <a:spcBef>
                <a:spcPts val="600"/>
              </a:spcBef>
            </a:pPr>
            <a:r>
              <a:rPr lang="cs-CZ" sz="2500" dirty="0" err="1" smtClean="0">
                <a:latin typeface="Cambria"/>
                <a:cs typeface="Cambria"/>
              </a:rPr>
              <a:t>paries</a:t>
            </a:r>
            <a:r>
              <a:rPr lang="cs-CZ" sz="2500" dirty="0">
                <a:latin typeface="Cambria"/>
                <a:cs typeface="Cambria"/>
              </a:rPr>
              <a:t>	</a:t>
            </a:r>
            <a:r>
              <a:rPr lang="cs-CZ" sz="2500" dirty="0" err="1" smtClean="0">
                <a:latin typeface="Cambria"/>
                <a:cs typeface="Cambria"/>
              </a:rPr>
              <a:t>posterior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orbitae</a:t>
            </a:r>
            <a:endParaRPr lang="cs-CZ" sz="2500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cs-CZ" sz="2500" dirty="0" err="1" smtClean="0">
                <a:latin typeface="Cambria"/>
                <a:cs typeface="Cambria"/>
              </a:rPr>
              <a:t>arteriae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sacrales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laterales</a:t>
            </a:r>
            <a:endParaRPr lang="cs-CZ" sz="2500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cs-CZ" sz="2500" dirty="0" err="1" smtClean="0">
                <a:latin typeface="Cambria"/>
                <a:cs typeface="Cambria"/>
              </a:rPr>
              <a:t>ligamenta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teretis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uteri</a:t>
            </a:r>
            <a:endParaRPr lang="cs-CZ" sz="2500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cs-CZ" sz="2500" dirty="0" smtClean="0">
                <a:latin typeface="Cambria"/>
                <a:cs typeface="Cambria"/>
              </a:rPr>
              <a:t>nervi </a:t>
            </a:r>
            <a:r>
              <a:rPr lang="cs-CZ" sz="2500" dirty="0" err="1" smtClean="0">
                <a:latin typeface="Cambria"/>
                <a:cs typeface="Cambria"/>
              </a:rPr>
              <a:t>anales</a:t>
            </a:r>
            <a:r>
              <a:rPr lang="cs-CZ" sz="2500" dirty="0" smtClean="0">
                <a:latin typeface="Cambria"/>
                <a:cs typeface="Cambria"/>
              </a:rPr>
              <a:t> </a:t>
            </a:r>
            <a:r>
              <a:rPr lang="cs-CZ" sz="2500" dirty="0" err="1" smtClean="0">
                <a:latin typeface="Cambria"/>
                <a:cs typeface="Cambria"/>
              </a:rPr>
              <a:t>superiores</a:t>
            </a:r>
            <a:endParaRPr lang="cs-CZ" sz="2500" dirty="0">
              <a:latin typeface="Cambria"/>
              <a:cs typeface="Cambria"/>
              <a:sym typeface="Wingdings 2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mbria"/>
                <a:cs typeface="Cambria"/>
              </a:rPr>
              <a:t>COMBINE WORDS IN LINES TO </a:t>
            </a:r>
            <a:r>
              <a:rPr lang="en-US" sz="2800" dirty="0" smtClean="0">
                <a:latin typeface="Cambria"/>
                <a:cs typeface="Cambria"/>
              </a:rPr>
              <a:t>FORM</a:t>
            </a:r>
            <a:r>
              <a:rPr lang="cs-CZ" sz="2800" dirty="0" smtClean="0">
                <a:latin typeface="Cambria"/>
                <a:cs typeface="Cambria"/>
              </a:rPr>
              <a:t/>
            </a:r>
            <a:br>
              <a:rPr lang="cs-CZ" sz="2800" dirty="0" smtClean="0">
                <a:latin typeface="Cambria"/>
                <a:cs typeface="Cambria"/>
              </a:rPr>
            </a:br>
            <a:r>
              <a:rPr lang="en-US" sz="2800" b="1" dirty="0" smtClean="0">
                <a:latin typeface="Cambria"/>
                <a:cs typeface="Cambria"/>
              </a:rPr>
              <a:t>ANATOMICAL </a:t>
            </a:r>
            <a:r>
              <a:rPr lang="en-US" sz="2800" dirty="0">
                <a:latin typeface="Cambria"/>
                <a:cs typeface="Cambria"/>
              </a:rPr>
              <a:t>TERMS, DO NOT CHANGE ORDER 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1894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31" y="557314"/>
            <a:ext cx="8499798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err="1">
                <a:latin typeface="Cambria"/>
                <a:cs typeface="Cambria"/>
              </a:rPr>
              <a:t>musculi</a:t>
            </a:r>
            <a:r>
              <a:rPr lang="pt-BR" sz="2400" dirty="0">
                <a:latin typeface="Cambria"/>
                <a:cs typeface="Cambria"/>
              </a:rPr>
              <a:t> </a:t>
            </a:r>
            <a:r>
              <a:rPr lang="pt-BR" sz="2400" dirty="0" err="1">
                <a:latin typeface="Cambria"/>
                <a:cs typeface="Cambria"/>
              </a:rPr>
              <a:t>membrorum</a:t>
            </a:r>
            <a:r>
              <a:rPr lang="pt-BR" sz="2400" dirty="0">
                <a:latin typeface="Cambria"/>
                <a:cs typeface="Cambria"/>
              </a:rPr>
              <a:t> </a:t>
            </a:r>
            <a:r>
              <a:rPr lang="pt-BR" sz="2400" u="sng" dirty="0" err="1">
                <a:latin typeface="Cambria"/>
                <a:cs typeface="Cambria"/>
              </a:rPr>
              <a:t>inferiorum</a:t>
            </a:r>
            <a:r>
              <a:rPr lang="pt-BR" sz="2400" dirty="0">
                <a:latin typeface="Cambria"/>
                <a:cs typeface="Cambria"/>
              </a:rPr>
              <a:t>	</a:t>
            </a:r>
            <a:r>
              <a:rPr lang="es-ES_tradnl" sz="2400" dirty="0">
                <a:latin typeface="Cambria"/>
                <a:cs typeface="Cambria"/>
              </a:rPr>
              <a:t>			</a:t>
            </a:r>
            <a:endParaRPr lang="es-ES_tradnl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err="1" smtClean="0">
                <a:latin typeface="Cambria"/>
                <a:cs typeface="Cambria"/>
              </a:rPr>
              <a:t>foramen</a:t>
            </a:r>
            <a:r>
              <a:rPr lang="pt-BR" sz="2400" dirty="0" smtClean="0">
                <a:latin typeface="Cambria"/>
                <a:cs typeface="Cambria"/>
              </a:rPr>
              <a:t> </a:t>
            </a:r>
            <a:r>
              <a:rPr lang="pt-BR" sz="2400" dirty="0" err="1">
                <a:latin typeface="Cambria"/>
                <a:cs typeface="Cambria"/>
              </a:rPr>
              <a:t>palatinum</a:t>
            </a:r>
            <a:r>
              <a:rPr lang="pt-BR" sz="2400" dirty="0">
                <a:latin typeface="Cambria"/>
                <a:cs typeface="Cambria"/>
              </a:rPr>
              <a:t> </a:t>
            </a:r>
            <a:r>
              <a:rPr lang="pt-BR" sz="2400" u="sng" dirty="0" err="1">
                <a:latin typeface="Cambria"/>
                <a:cs typeface="Cambria"/>
              </a:rPr>
              <a:t>majus</a:t>
            </a:r>
            <a:r>
              <a:rPr lang="pt-BR" sz="2400" dirty="0">
                <a:latin typeface="Cambria"/>
                <a:cs typeface="Cambria"/>
              </a:rPr>
              <a:t>		</a:t>
            </a:r>
            <a:endParaRPr lang="pt-BR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err="1" smtClean="0">
                <a:latin typeface="Cambria"/>
                <a:cs typeface="Cambria"/>
              </a:rPr>
              <a:t>pollex</a:t>
            </a:r>
            <a:r>
              <a:rPr lang="fr-FR" sz="2400" dirty="0" smtClean="0">
                <a:latin typeface="Cambria"/>
                <a:cs typeface="Cambria"/>
              </a:rPr>
              <a:t> </a:t>
            </a:r>
            <a:r>
              <a:rPr lang="fr-FR" sz="2400" dirty="0" err="1">
                <a:latin typeface="Cambria"/>
                <a:cs typeface="Cambria"/>
              </a:rPr>
              <a:t>lateris</a:t>
            </a:r>
            <a:r>
              <a:rPr lang="fr-FR" sz="2400" dirty="0">
                <a:latin typeface="Cambria"/>
                <a:cs typeface="Cambria"/>
              </a:rPr>
              <a:t> </a:t>
            </a:r>
            <a:r>
              <a:rPr lang="fr-FR" sz="2400" u="sng" dirty="0" err="1">
                <a:latin typeface="Cambria"/>
                <a:cs typeface="Cambria"/>
              </a:rPr>
              <a:t>dextri</a:t>
            </a:r>
            <a:r>
              <a:rPr lang="fr-FR" sz="2400" dirty="0">
                <a:latin typeface="Cambria"/>
                <a:cs typeface="Cambria"/>
              </a:rPr>
              <a:t>			</a:t>
            </a:r>
            <a:endParaRPr lang="fr-FR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err="1" smtClean="0">
                <a:latin typeface="Cambria"/>
                <a:cs typeface="Cambria"/>
              </a:rPr>
              <a:t>musculus</a:t>
            </a:r>
            <a:r>
              <a:rPr lang="fr-FR" sz="2400" dirty="0" smtClean="0">
                <a:latin typeface="Cambria"/>
                <a:cs typeface="Cambria"/>
              </a:rPr>
              <a:t> </a:t>
            </a:r>
            <a:r>
              <a:rPr lang="fr-FR" sz="2400" dirty="0" err="1">
                <a:latin typeface="Cambria"/>
                <a:cs typeface="Cambria"/>
              </a:rPr>
              <a:t>gluteus</a:t>
            </a:r>
            <a:r>
              <a:rPr lang="fr-FR" sz="2400" dirty="0">
                <a:latin typeface="Cambria"/>
                <a:cs typeface="Cambria"/>
              </a:rPr>
              <a:t> </a:t>
            </a:r>
            <a:r>
              <a:rPr lang="fr-FR" sz="2400" u="sng" dirty="0" err="1">
                <a:latin typeface="Cambria"/>
                <a:cs typeface="Cambria"/>
              </a:rPr>
              <a:t>minimus</a:t>
            </a:r>
            <a:r>
              <a:rPr lang="fr-FR" sz="2400" dirty="0">
                <a:latin typeface="Cambria"/>
                <a:cs typeface="Cambria"/>
              </a:rPr>
              <a:t>		</a:t>
            </a:r>
            <a:endParaRPr lang="fr-FR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sz="2400" dirty="0" smtClean="0">
                <a:latin typeface="Cambria"/>
                <a:cs typeface="Cambria"/>
              </a:rPr>
              <a:t>palatum </a:t>
            </a:r>
            <a:r>
              <a:rPr lang="is-IS" sz="2400" u="sng" dirty="0">
                <a:latin typeface="Cambria"/>
                <a:cs typeface="Cambria"/>
              </a:rPr>
              <a:t>molle</a:t>
            </a:r>
            <a:r>
              <a:rPr lang="is-IS" sz="2400" dirty="0">
                <a:latin typeface="Cambria"/>
                <a:cs typeface="Cambria"/>
              </a:rPr>
              <a:t>				</a:t>
            </a:r>
            <a:endParaRPr lang="is-IS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2400" dirty="0" err="1" smtClean="0">
                <a:latin typeface="Cambria"/>
                <a:cs typeface="Cambria"/>
              </a:rPr>
              <a:t>tunica</a:t>
            </a:r>
            <a:r>
              <a:rPr lang="sv-SE" sz="2400" dirty="0" smtClean="0">
                <a:latin typeface="Cambria"/>
                <a:cs typeface="Cambria"/>
              </a:rPr>
              <a:t> </a:t>
            </a:r>
            <a:r>
              <a:rPr lang="sv-SE" sz="2400" u="sng" dirty="0">
                <a:latin typeface="Cambria"/>
                <a:cs typeface="Cambria"/>
              </a:rPr>
              <a:t>externa</a:t>
            </a:r>
            <a:r>
              <a:rPr lang="sv-SE" sz="2400" dirty="0">
                <a:latin typeface="Cambria"/>
                <a:cs typeface="Cambria"/>
              </a:rPr>
              <a:t> </a:t>
            </a:r>
            <a:r>
              <a:rPr lang="sv-SE" sz="2400" dirty="0" err="1">
                <a:latin typeface="Cambria"/>
                <a:cs typeface="Cambria"/>
              </a:rPr>
              <a:t>arteriae</a:t>
            </a:r>
            <a:r>
              <a:rPr lang="sv-SE" sz="2400" dirty="0">
                <a:latin typeface="Cambria"/>
                <a:cs typeface="Cambria"/>
              </a:rPr>
              <a:t>					</a:t>
            </a:r>
            <a:endParaRPr lang="sv-SE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mbria"/>
                <a:cs typeface="Cambria"/>
              </a:rPr>
              <a:t>articulatio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u="sng" dirty="0" err="1" smtClean="0">
                <a:latin typeface="Cambria"/>
                <a:cs typeface="Cambria"/>
              </a:rPr>
              <a:t>composita</a:t>
            </a:r>
            <a:r>
              <a:rPr lang="en-US" sz="2400" dirty="0">
                <a:latin typeface="Cambria"/>
                <a:cs typeface="Cambria"/>
              </a:rPr>
              <a:t>			</a:t>
            </a:r>
            <a:endParaRPr lang="en-US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err="1" smtClean="0">
                <a:latin typeface="Cambria"/>
                <a:cs typeface="Cambria"/>
              </a:rPr>
              <a:t>arteria</a:t>
            </a:r>
            <a:r>
              <a:rPr lang="pt-BR" sz="2400" dirty="0" smtClean="0">
                <a:latin typeface="Cambria"/>
                <a:cs typeface="Cambria"/>
              </a:rPr>
              <a:t> </a:t>
            </a:r>
            <a:r>
              <a:rPr lang="pt-BR" sz="2400" dirty="0" err="1">
                <a:latin typeface="Cambria"/>
                <a:cs typeface="Cambria"/>
              </a:rPr>
              <a:t>temporalis</a:t>
            </a:r>
            <a:r>
              <a:rPr lang="pt-BR" sz="2400" dirty="0">
                <a:latin typeface="Cambria"/>
                <a:cs typeface="Cambria"/>
              </a:rPr>
              <a:t> </a:t>
            </a:r>
            <a:r>
              <a:rPr lang="pt-BR" sz="2400" u="sng" dirty="0">
                <a:latin typeface="Cambria"/>
                <a:cs typeface="Cambria"/>
              </a:rPr>
              <a:t>anterior</a:t>
            </a:r>
            <a:r>
              <a:rPr lang="pt-BR" sz="2400" dirty="0">
                <a:latin typeface="Cambria"/>
                <a:cs typeface="Cambria"/>
              </a:rPr>
              <a:t>		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mbria"/>
                <a:cs typeface="Cambria"/>
              </a:rPr>
              <a:t>m</a:t>
            </a:r>
            <a:r>
              <a:rPr lang="cs-CZ" sz="2400" dirty="0" smtClean="0">
                <a:latin typeface="Cambria"/>
                <a:cs typeface="Cambria"/>
              </a:rPr>
              <a:t>. </a:t>
            </a:r>
            <a:r>
              <a:rPr lang="cs-CZ" sz="2400" dirty="0" err="1">
                <a:latin typeface="Cambria"/>
                <a:cs typeface="Cambria"/>
              </a:rPr>
              <a:t>transversus</a:t>
            </a:r>
            <a:r>
              <a:rPr lang="cs-CZ" sz="2400" dirty="0">
                <a:latin typeface="Cambria"/>
                <a:cs typeface="Cambria"/>
              </a:rPr>
              <a:t> perinei </a:t>
            </a:r>
            <a:r>
              <a:rPr lang="cs-CZ" sz="2400" u="sng" dirty="0" err="1" smtClean="0">
                <a:latin typeface="Cambria"/>
                <a:cs typeface="Cambria"/>
              </a:rPr>
              <a:t>profundus</a:t>
            </a:r>
            <a:endParaRPr lang="cs-CZ" sz="2400" u="sng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Cambria"/>
                <a:cs typeface="Cambria"/>
                <a:sym typeface="Wingdings 2"/>
              </a:rPr>
              <a:t>organa 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genitalia</a:t>
            </a:r>
            <a:r>
              <a:rPr lang="cs-CZ" sz="2400" dirty="0">
                <a:latin typeface="Cambria"/>
                <a:cs typeface="Cambria"/>
                <a:sym typeface="Wingdings 2"/>
              </a:rPr>
              <a:t> </a:t>
            </a:r>
            <a:r>
              <a:rPr lang="cs-CZ" sz="2400" u="sng" dirty="0">
                <a:latin typeface="Cambria"/>
                <a:cs typeface="Cambria"/>
                <a:sym typeface="Wingdings 2"/>
              </a:rPr>
              <a:t>feminina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>
                <a:latin typeface="Cambria"/>
                <a:cs typeface="Cambria"/>
                <a:sym typeface="Wingdings 2"/>
              </a:rPr>
              <a:t>fascia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</a:t>
            </a:r>
            <a:r>
              <a:rPr lang="cs-CZ" sz="2400" u="sng" dirty="0">
                <a:latin typeface="Cambria"/>
                <a:cs typeface="Cambria"/>
                <a:sym typeface="Wingdings 2"/>
              </a:rPr>
              <a:t>superior</a:t>
            </a:r>
            <a:r>
              <a:rPr lang="cs-CZ" sz="2400" dirty="0">
                <a:latin typeface="Cambria"/>
                <a:cs typeface="Cambria"/>
                <a:sym typeface="Wingdings 2"/>
              </a:rPr>
              <a:t> 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diaphragmatis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 pelvis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>
                <a:latin typeface="Cambria"/>
                <a:cs typeface="Cambria"/>
              </a:rPr>
              <a:t>commissura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labiorum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u="sng" dirty="0" err="1" smtClean="0">
                <a:latin typeface="Cambria"/>
                <a:cs typeface="Cambria"/>
              </a:rPr>
              <a:t>anterior</a:t>
            </a:r>
            <a:endParaRPr lang="cs-CZ" sz="2400" u="sng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>
                <a:latin typeface="Cambria"/>
                <a:cs typeface="Cambria"/>
                <a:sym typeface="Wingdings 2"/>
              </a:rPr>
              <a:t>incisura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ischiadica</a:t>
            </a:r>
            <a:r>
              <a:rPr lang="cs-CZ" sz="2400" dirty="0">
                <a:latin typeface="Cambria"/>
                <a:cs typeface="Cambria"/>
                <a:sym typeface="Wingdings 2"/>
              </a:rPr>
              <a:t> </a:t>
            </a:r>
            <a:r>
              <a:rPr lang="cs-CZ" sz="2400" u="sng" dirty="0">
                <a:latin typeface="Cambria"/>
                <a:cs typeface="Cambria"/>
                <a:sym typeface="Wingdings 2"/>
              </a:rPr>
              <a:t>minor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mbria"/>
                <a:cs typeface="Cambria"/>
              </a:rPr>
              <a:t>spina </a:t>
            </a:r>
            <a:r>
              <a:rPr lang="cs-CZ" sz="2400" dirty="0" err="1">
                <a:latin typeface="Cambria"/>
                <a:cs typeface="Cambria"/>
              </a:rPr>
              <a:t>iliaca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u="sng" dirty="0" err="1">
                <a:latin typeface="Cambria"/>
                <a:cs typeface="Cambria"/>
              </a:rPr>
              <a:t>posterior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superior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Cambria"/>
                <a:cs typeface="Cambria"/>
                <a:sym typeface="Wingdings 2"/>
              </a:rPr>
              <a:t>pelvis </a:t>
            </a:r>
            <a:r>
              <a:rPr lang="cs-CZ" sz="2400" u="sng" dirty="0">
                <a:latin typeface="Cambria"/>
                <a:cs typeface="Cambria"/>
                <a:sym typeface="Wingdings 2"/>
              </a:rPr>
              <a:t>major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>
                <a:latin typeface="Cambria"/>
                <a:cs typeface="Cambria"/>
              </a:rPr>
              <a:t>pars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u="sng" dirty="0" err="1">
                <a:latin typeface="Cambria"/>
                <a:cs typeface="Cambria"/>
              </a:rPr>
              <a:t>proximalis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urethrae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masculinae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822" y="120609"/>
            <a:ext cx="8760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accent4"/>
                </a:solidFill>
                <a:latin typeface="Cambria"/>
                <a:cs typeface="Cambria"/>
              </a:rPr>
              <a:t>GIVE THE OPPOSITE TO THE UNDERLINED TERM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527" y="708358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superiorum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3171" y="1070131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minus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315" y="1431904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sinistri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5103" y="1793677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maximus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8747" y="2155450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durum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2891" y="2517223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intima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2891" y="2878996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simplex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6535" y="3240769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posterior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0679" y="3602542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superficialis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0679" y="3964315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masculina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4323" y="4326088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inferior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8467" y="4687861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posterior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58467" y="5049634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major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2111" y="5411407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anterior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6255" y="5773180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minor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6255" y="6134958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distalis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8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82" y="149403"/>
            <a:ext cx="501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NAME COLORED/HIGHLIGHTED STRUCTURES</a:t>
            </a:r>
            <a:endParaRPr lang="en-US" b="1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6" y="630167"/>
            <a:ext cx="3175000" cy="330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201"/>
          <a:stretch/>
        </p:blipFill>
        <p:spPr>
          <a:xfrm>
            <a:off x="3150578" y="635156"/>
            <a:ext cx="2781300" cy="2710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878" y="4266817"/>
            <a:ext cx="304800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486" y="630167"/>
            <a:ext cx="2128983" cy="340493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8402099" y="940431"/>
            <a:ext cx="293097" cy="524888"/>
          </a:xfrm>
          <a:prstGeom prst="straightConnector1">
            <a:avLst/>
          </a:prstGeom>
          <a:ln w="57150" cmpd="sng">
            <a:solidFill>
              <a:srgbClr val="D43A4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584497" y="4157932"/>
            <a:ext cx="2235200" cy="22352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782494" y="4676521"/>
            <a:ext cx="293097" cy="524888"/>
          </a:xfrm>
          <a:prstGeom prst="straightConnector1">
            <a:avLst/>
          </a:prstGeom>
          <a:ln w="57150" cmpd="sng">
            <a:solidFill>
              <a:srgbClr val="D43A4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4026" y="3365500"/>
            <a:ext cx="2417204" cy="33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2764" y="737608"/>
          <a:ext cx="856340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328"/>
                <a:gridCol w="71930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ICD code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DIAGNOSIS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S2230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traumatica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costae VI.- IX. l. dx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S2200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pathologica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vertebrae Th7, Th9, Th10</a:t>
                      </a:r>
                      <a:r>
                        <a:rPr lang="en-US" sz="2200" baseline="0" dirty="0" smtClean="0">
                          <a:latin typeface="Cambria"/>
                          <a:cs typeface="Cambria"/>
                        </a:rPr>
                        <a:t> et </a:t>
                      </a:r>
                      <a:r>
                        <a:rPr lang="en-US" sz="2200" baseline="0" dirty="0" err="1" smtClean="0">
                          <a:latin typeface="Cambria"/>
                          <a:cs typeface="Cambria"/>
                        </a:rPr>
                        <a:t>processus</a:t>
                      </a:r>
                      <a:r>
                        <a:rPr lang="en-US" sz="22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baseline="0" dirty="0" err="1" smtClean="0">
                          <a:latin typeface="Cambria"/>
                          <a:cs typeface="Cambria"/>
                        </a:rPr>
                        <a:t>transversi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L3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compressiva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corporis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vertebrae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Th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5, Th9, Th11 et Th12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S6261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phalangis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proximalis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digiti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III.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manus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sin.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comminutiva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aperta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S6230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ossis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metacarpalis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V.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manus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dx.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S9230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ossis</a:t>
                      </a:r>
                      <a:r>
                        <a:rPr lang="en-US" sz="22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baseline="0" dirty="0" err="1" smtClean="0">
                          <a:latin typeface="Cambria"/>
                          <a:cs typeface="Cambria"/>
                        </a:rPr>
                        <a:t>metatarsalis</a:t>
                      </a:r>
                      <a:r>
                        <a:rPr lang="en-US" sz="22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II. et III.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pedis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dx. sine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dislocatione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L030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Defectus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chronicus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cum </a:t>
                      </a:r>
                      <a:r>
                        <a:rPr lang="en-US" sz="220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cs typeface="Cambria"/>
                        </a:rPr>
                        <a:t>phlegmone</a:t>
                      </a:r>
                      <a:r>
                        <a:rPr lang="en-US" sz="2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digiti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IV.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pedis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sin.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D6919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Gangraena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diabetica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hallucis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et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digiti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II.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pedis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dx.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8340" y="150774"/>
            <a:ext cx="856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READ MEDICAL RECORDS CONTAINING NUMERALS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552" y="5863630"/>
            <a:ext cx="8783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41550" indent="-2241550"/>
            <a:r>
              <a:rPr lang="en-US" sz="2400" i="1" dirty="0" err="1" smtClean="0">
                <a:solidFill>
                  <a:srgbClr val="FF2929"/>
                </a:solidFill>
                <a:latin typeface="Cambria"/>
                <a:cs typeface="Cambria"/>
              </a:rPr>
              <a:t>Phlegmone</a:t>
            </a:r>
            <a:r>
              <a:rPr lang="en-US" sz="2400" i="1" dirty="0" smtClean="0">
                <a:solidFill>
                  <a:srgbClr val="FF2929"/>
                </a:solidFill>
                <a:latin typeface="Cambria"/>
                <a:cs typeface="Cambria"/>
              </a:rPr>
              <a:t>, </a:t>
            </a:r>
            <a:r>
              <a:rPr lang="en-US" sz="2400" i="1" dirty="0" err="1" smtClean="0">
                <a:solidFill>
                  <a:srgbClr val="FF2929"/>
                </a:solidFill>
                <a:latin typeface="Cambria"/>
                <a:cs typeface="Cambria"/>
              </a:rPr>
              <a:t>es</a:t>
            </a:r>
            <a:r>
              <a:rPr lang="en-US" sz="2400" i="1" dirty="0" smtClean="0">
                <a:solidFill>
                  <a:srgbClr val="FF2929"/>
                </a:solidFill>
                <a:latin typeface="Cambria"/>
                <a:cs typeface="Cambria"/>
              </a:rPr>
              <a:t>, f. : </a:t>
            </a:r>
            <a:r>
              <a:rPr lang="en-US" sz="2400" i="1" dirty="0" err="1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lang="en-US" sz="2400" i="1" dirty="0" err="1" smtClean="0">
                <a:solidFill>
                  <a:srgbClr val="000000"/>
                </a:solidFill>
                <a:latin typeface="Cambria"/>
                <a:cs typeface="Cambria"/>
              </a:rPr>
              <a:t>hlegmon</a:t>
            </a:r>
            <a:r>
              <a:rPr lang="en-US" sz="2400" i="1" dirty="0" smtClean="0">
                <a:solidFill>
                  <a:srgbClr val="000000"/>
                </a:solidFill>
                <a:latin typeface="Cambria"/>
                <a:cs typeface="Cambria"/>
              </a:rPr>
              <a:t> (purulent </a:t>
            </a:r>
            <a:r>
              <a:rPr lang="en-US" sz="2400" i="1" dirty="0">
                <a:solidFill>
                  <a:srgbClr val="000000"/>
                </a:solidFill>
                <a:latin typeface="Cambria"/>
                <a:cs typeface="Cambria"/>
              </a:rPr>
              <a:t>inflammation of the cellular </a:t>
            </a:r>
            <a:endParaRPr lang="en-US" sz="2400" i="1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pPr marL="2241550" indent="-2241550"/>
            <a:r>
              <a:rPr lang="en-US" sz="2400" i="1" dirty="0" smtClean="0">
                <a:solidFill>
                  <a:srgbClr val="000000"/>
                </a:solidFill>
                <a:latin typeface="Cambria"/>
                <a:cs typeface="Cambria"/>
              </a:rPr>
              <a:t>	or </a:t>
            </a:r>
            <a:r>
              <a:rPr lang="en-US" sz="2400" i="1" dirty="0">
                <a:solidFill>
                  <a:srgbClr val="000000"/>
                </a:solidFill>
                <a:latin typeface="Cambria"/>
                <a:cs typeface="Cambria"/>
              </a:rPr>
              <a:t>areolar </a:t>
            </a:r>
            <a:r>
              <a:rPr lang="en-US" sz="2400" i="1" dirty="0" smtClean="0">
                <a:solidFill>
                  <a:srgbClr val="000000"/>
                </a:solidFill>
                <a:latin typeface="Cambria"/>
                <a:cs typeface="Cambria"/>
              </a:rPr>
              <a:t>tissue</a:t>
            </a:r>
            <a:r>
              <a:rPr lang="en-US" sz="2400" i="1" dirty="0">
                <a:solidFill>
                  <a:srgbClr val="000000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48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884" y="989091"/>
            <a:ext cx="4213262" cy="2405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p</a:t>
            </a:r>
            <a:r>
              <a:rPr lang="en-US" sz="2600" dirty="0" err="1" smtClean="0"/>
              <a:t>edis</a:t>
            </a:r>
            <a:r>
              <a:rPr lang="en-US" sz="2600" dirty="0" smtClean="0"/>
              <a:t>     </a:t>
            </a:r>
            <a:r>
              <a:rPr lang="en-US" sz="2600" dirty="0" err="1" smtClean="0"/>
              <a:t>excoriationes</a:t>
            </a:r>
            <a:r>
              <a:rPr lang="en-US" sz="2600" dirty="0" smtClean="0"/>
              <a:t>     dx.  </a:t>
            </a:r>
            <a:r>
              <a:rPr lang="en-US" sz="2600" dirty="0"/>
              <a:t>e</a:t>
            </a:r>
            <a:r>
              <a:rPr lang="en-US" sz="2600" dirty="0" smtClean="0"/>
              <a:t>t     </a:t>
            </a:r>
            <a:r>
              <a:rPr lang="en-US" sz="2600" dirty="0" err="1" smtClean="0"/>
              <a:t>ablatio</a:t>
            </a:r>
            <a:r>
              <a:rPr lang="en-US" sz="2600" dirty="0" smtClean="0"/>
              <a:t>    </a:t>
            </a:r>
            <a:r>
              <a:rPr lang="en-US" sz="2600" dirty="0" err="1" smtClean="0"/>
              <a:t>digiti</a:t>
            </a:r>
            <a:r>
              <a:rPr lang="en-US" sz="2600" dirty="0" smtClean="0"/>
              <a:t>     </a:t>
            </a:r>
            <a:r>
              <a:rPr lang="en-US" sz="2600" dirty="0"/>
              <a:t>I</a:t>
            </a:r>
            <a:r>
              <a:rPr lang="en-US" sz="2600" dirty="0" smtClean="0"/>
              <a:t>I. </a:t>
            </a:r>
            <a:r>
              <a:rPr lang="en-US" sz="2600" dirty="0" err="1" smtClean="0"/>
              <a:t>multiplices</a:t>
            </a:r>
            <a:r>
              <a:rPr lang="en-US" sz="2600" dirty="0" smtClean="0"/>
              <a:t>    unguis    </a:t>
            </a:r>
            <a:r>
              <a:rPr lang="en-US" sz="2600" dirty="0" err="1" smtClean="0"/>
              <a:t>pedis</a:t>
            </a:r>
            <a:r>
              <a:rPr lang="en-US" sz="2600" dirty="0" smtClean="0"/>
              <a:t>  </a:t>
            </a:r>
            <a:r>
              <a:rPr lang="cs-CZ" sz="2600" dirty="0" smtClean="0"/>
              <a:t>l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4646546" y="989091"/>
            <a:ext cx="4213262" cy="240556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 </a:t>
            </a:r>
            <a:r>
              <a:rPr lang="en-US" sz="2600" dirty="0" err="1" smtClean="0"/>
              <a:t>seu</a:t>
            </a:r>
            <a:r>
              <a:rPr lang="en-US" sz="2600" dirty="0" smtClean="0"/>
              <a:t>     </a:t>
            </a:r>
            <a:r>
              <a:rPr lang="en-US" sz="2600" dirty="0" err="1" smtClean="0"/>
              <a:t>manus</a:t>
            </a:r>
            <a:r>
              <a:rPr lang="en-US" sz="2600" dirty="0" smtClean="0"/>
              <a:t>    </a:t>
            </a:r>
            <a:r>
              <a:rPr lang="en-US" sz="2600" dirty="0" err="1" smtClean="0"/>
              <a:t>quinti</a:t>
            </a:r>
            <a:r>
              <a:rPr lang="en-US" sz="2600" dirty="0" smtClean="0"/>
              <a:t>    </a:t>
            </a:r>
            <a:r>
              <a:rPr lang="en-US" sz="2600" dirty="0" err="1" smtClean="0"/>
              <a:t>luxatio</a:t>
            </a:r>
            <a:r>
              <a:rPr lang="en-US" sz="2600" dirty="0" smtClean="0"/>
              <a:t>   </a:t>
            </a:r>
            <a:r>
              <a:rPr lang="en-US" sz="2600" dirty="0" err="1" smtClean="0"/>
              <a:t>digiti</a:t>
            </a:r>
            <a:r>
              <a:rPr lang="en-US" sz="2600" dirty="0" smtClean="0"/>
              <a:t>   l</a:t>
            </a:r>
            <a:r>
              <a:rPr lang="en-US" sz="2600" dirty="0"/>
              <a:t>. </a:t>
            </a:r>
            <a:r>
              <a:rPr lang="en-US" sz="2600" dirty="0" smtClean="0"/>
              <a:t>sin.   </a:t>
            </a:r>
            <a:r>
              <a:rPr lang="en-US" sz="2600" dirty="0" err="1" smtClean="0"/>
              <a:t>minimi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4646546" y="3644745"/>
            <a:ext cx="4213262" cy="240556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00"/>
                </a:solidFill>
              </a:rPr>
              <a:t>digiti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</a:t>
            </a:r>
            <a:r>
              <a:rPr lang="en-US" sz="2600" dirty="0" err="1" smtClean="0">
                <a:solidFill>
                  <a:srgbClr val="000000"/>
                </a:solidFill>
              </a:rPr>
              <a:t>pollicis</a:t>
            </a:r>
            <a:r>
              <a:rPr lang="en-US" sz="2600" dirty="0" smtClean="0">
                <a:solidFill>
                  <a:srgbClr val="000000"/>
                </a:solidFill>
              </a:rPr>
              <a:t>     status    II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p</a:t>
            </a:r>
            <a:r>
              <a:rPr lang="en-US" sz="2600" dirty="0" smtClean="0">
                <a:solidFill>
                  <a:srgbClr val="000000"/>
                </a:solidFill>
              </a:rPr>
              <a:t>ost    </a:t>
            </a:r>
            <a:r>
              <a:rPr lang="en-US" sz="2600" dirty="0" err="1" smtClean="0">
                <a:solidFill>
                  <a:srgbClr val="000000"/>
                </a:solidFill>
              </a:rPr>
              <a:t>traumaticam</a:t>
            </a:r>
            <a:r>
              <a:rPr lang="en-US" sz="2600" dirty="0" smtClean="0">
                <a:solidFill>
                  <a:srgbClr val="000000"/>
                </a:solidFill>
              </a:rPr>
              <a:t>   et    </a:t>
            </a:r>
            <a:r>
              <a:rPr lang="en-US" sz="2600" dirty="0" err="1" smtClean="0">
                <a:solidFill>
                  <a:srgbClr val="000000"/>
                </a:solidFill>
              </a:rPr>
              <a:t>manus</a:t>
            </a:r>
            <a:r>
              <a:rPr lang="en-US" sz="2600" dirty="0" smtClean="0">
                <a:solidFill>
                  <a:srgbClr val="000000"/>
                </a:solidFill>
              </a:rPr>
              <a:t>   </a:t>
            </a:r>
            <a:r>
              <a:rPr lang="en-US" sz="2600" dirty="0">
                <a:solidFill>
                  <a:srgbClr val="000000"/>
                </a:solidFill>
              </a:rPr>
              <a:t>l. dx</a:t>
            </a:r>
            <a:r>
              <a:rPr lang="en-US" sz="2600" dirty="0" smtClean="0">
                <a:solidFill>
                  <a:srgbClr val="000000"/>
                </a:solidFill>
              </a:rPr>
              <a:t>.   </a:t>
            </a:r>
            <a:r>
              <a:rPr lang="en-US" sz="2600" dirty="0" err="1" smtClean="0">
                <a:solidFill>
                  <a:srgbClr val="000000"/>
                </a:solidFill>
              </a:rPr>
              <a:t>amputationem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884" y="3644745"/>
            <a:ext cx="4213262" cy="240556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digiti</a:t>
            </a:r>
            <a:r>
              <a:rPr lang="en-US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</a:rPr>
              <a:t>vulnus</a:t>
            </a:r>
            <a:r>
              <a:rPr lang="en-US" sz="2600" dirty="0" smtClean="0">
                <a:solidFill>
                  <a:schemeClr val="tx1"/>
                </a:solidFill>
              </a:rPr>
              <a:t>   III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r>
              <a:rPr lang="en-US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</a:rPr>
              <a:t>manus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contusolacerum</a:t>
            </a:r>
            <a:r>
              <a:rPr lang="en-US" sz="2600" dirty="0" smtClean="0">
                <a:solidFill>
                  <a:schemeClr val="tx1"/>
                </a:solidFill>
              </a:rPr>
              <a:t>    l.    </a:t>
            </a:r>
            <a:r>
              <a:rPr lang="en-US" sz="2600" dirty="0">
                <a:solidFill>
                  <a:schemeClr val="tx1"/>
                </a:solidFill>
              </a:rPr>
              <a:t>sin.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884" y="994959"/>
            <a:ext cx="4213262" cy="2405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Excoriationes</a:t>
            </a:r>
            <a:r>
              <a:rPr lang="en-US" sz="2600" dirty="0"/>
              <a:t> </a:t>
            </a:r>
            <a:r>
              <a:rPr lang="en-US" sz="2600" dirty="0" err="1" smtClean="0"/>
              <a:t>pedis</a:t>
            </a:r>
            <a:r>
              <a:rPr lang="en-US" sz="2600" dirty="0"/>
              <a:t> </a:t>
            </a:r>
            <a:r>
              <a:rPr lang="cs-CZ" sz="2600" dirty="0"/>
              <a:t>l</a:t>
            </a:r>
            <a:r>
              <a:rPr lang="en-US" sz="2600" dirty="0" smtClean="0"/>
              <a:t>. dx</a:t>
            </a:r>
            <a:r>
              <a:rPr lang="en-US" sz="2600" dirty="0"/>
              <a:t>. </a:t>
            </a:r>
            <a:r>
              <a:rPr lang="en-US" sz="2600" dirty="0" err="1"/>
              <a:t>multiplices</a:t>
            </a:r>
            <a:r>
              <a:rPr lang="en-US" sz="2600" dirty="0"/>
              <a:t> e</a:t>
            </a:r>
            <a:r>
              <a:rPr lang="en-US" sz="2600" dirty="0" smtClean="0"/>
              <a:t>t </a:t>
            </a:r>
            <a:r>
              <a:rPr lang="en-US" sz="2600" dirty="0" err="1" smtClean="0"/>
              <a:t>ablatio</a:t>
            </a:r>
            <a:r>
              <a:rPr lang="en-US" sz="2600" dirty="0"/>
              <a:t> unguis   </a:t>
            </a:r>
            <a:r>
              <a:rPr lang="en-US" sz="2600" dirty="0" err="1" smtClean="0"/>
              <a:t>digiti</a:t>
            </a:r>
            <a:r>
              <a:rPr lang="en-US" sz="2600" dirty="0" smtClean="0"/>
              <a:t> II. </a:t>
            </a:r>
            <a:r>
              <a:rPr lang="en-US" sz="2600" dirty="0" err="1" smtClean="0"/>
              <a:t>pedis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4640190" y="994959"/>
            <a:ext cx="4213262" cy="240556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Luxatio</a:t>
            </a:r>
            <a:r>
              <a:rPr lang="en-US" sz="2600" dirty="0" smtClean="0"/>
              <a:t> </a:t>
            </a:r>
            <a:r>
              <a:rPr lang="en-US" sz="2600" dirty="0" err="1"/>
              <a:t>digiti</a:t>
            </a:r>
            <a:r>
              <a:rPr lang="en-US" sz="2600" dirty="0"/>
              <a:t> </a:t>
            </a:r>
            <a:r>
              <a:rPr lang="en-US" sz="2600" dirty="0" err="1"/>
              <a:t>quinti</a:t>
            </a:r>
            <a:r>
              <a:rPr lang="en-US" sz="2600" dirty="0"/>
              <a:t> </a:t>
            </a:r>
            <a:r>
              <a:rPr lang="en-US" sz="2600" dirty="0" err="1" smtClean="0"/>
              <a:t>seu</a:t>
            </a:r>
            <a:r>
              <a:rPr lang="en-US" sz="2600" dirty="0" smtClean="0"/>
              <a:t> </a:t>
            </a:r>
            <a:r>
              <a:rPr lang="en-US" sz="2600" dirty="0" err="1" smtClean="0"/>
              <a:t>minimi</a:t>
            </a:r>
            <a:r>
              <a:rPr lang="en-US" sz="2600" dirty="0" smtClean="0"/>
              <a:t> </a:t>
            </a:r>
            <a:r>
              <a:rPr lang="en-US" sz="2600" dirty="0" err="1" smtClean="0"/>
              <a:t>manus</a:t>
            </a:r>
            <a:r>
              <a:rPr lang="en-US" sz="2600" dirty="0" smtClean="0"/>
              <a:t> l</a:t>
            </a:r>
            <a:r>
              <a:rPr lang="en-US" sz="2600" dirty="0"/>
              <a:t>. </a:t>
            </a:r>
            <a:r>
              <a:rPr lang="en-US" sz="2600" dirty="0" smtClean="0"/>
              <a:t>sin.   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286740" y="3650613"/>
            <a:ext cx="4213262" cy="240556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Vulnus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contusolacerum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digiti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III. </a:t>
            </a:r>
            <a:r>
              <a:rPr lang="en-US" sz="2600" dirty="0" err="1" smtClean="0">
                <a:solidFill>
                  <a:schemeClr val="tx1"/>
                </a:solidFill>
              </a:rPr>
              <a:t>manus</a:t>
            </a:r>
            <a:r>
              <a:rPr lang="en-US" sz="2600" dirty="0" smtClean="0">
                <a:solidFill>
                  <a:schemeClr val="tx1"/>
                </a:solidFill>
              </a:rPr>
              <a:t> l. sin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2402" y="3650613"/>
            <a:ext cx="4213262" cy="240556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Status </a:t>
            </a:r>
            <a:r>
              <a:rPr lang="en-US" sz="2600" dirty="0">
                <a:solidFill>
                  <a:srgbClr val="000000"/>
                </a:solidFill>
              </a:rPr>
              <a:t>post </a:t>
            </a:r>
            <a:r>
              <a:rPr lang="en-US" sz="2600" dirty="0" err="1">
                <a:solidFill>
                  <a:srgbClr val="000000"/>
                </a:solidFill>
              </a:rPr>
              <a:t>amputationem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traumaticam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pollicis</a:t>
            </a:r>
            <a:r>
              <a:rPr lang="en-US" sz="2600" dirty="0">
                <a:solidFill>
                  <a:srgbClr val="000000"/>
                </a:solidFill>
              </a:rPr>
              <a:t> et </a:t>
            </a:r>
            <a:r>
              <a:rPr lang="en-US" sz="2600" dirty="0" err="1">
                <a:solidFill>
                  <a:srgbClr val="000000"/>
                </a:solidFill>
              </a:rPr>
              <a:t>digiti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II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</a:t>
            </a:r>
            <a:r>
              <a:rPr lang="en-US" sz="2600" dirty="0" err="1" smtClean="0">
                <a:solidFill>
                  <a:srgbClr val="000000"/>
                </a:solidFill>
              </a:rPr>
              <a:t>anus</a:t>
            </a:r>
            <a:r>
              <a:rPr lang="en-US" sz="2600" dirty="0" smtClean="0">
                <a:solidFill>
                  <a:srgbClr val="000000"/>
                </a:solidFill>
              </a:rPr>
              <a:t> l</a:t>
            </a:r>
            <a:r>
              <a:rPr lang="en-US" sz="2600" dirty="0">
                <a:solidFill>
                  <a:srgbClr val="000000"/>
                </a:solidFill>
              </a:rPr>
              <a:t>. dx</a:t>
            </a:r>
            <a:r>
              <a:rPr lang="en-US" sz="2600" dirty="0" smtClean="0">
                <a:solidFill>
                  <a:srgbClr val="000000"/>
                </a:solidFill>
              </a:rPr>
              <a:t>.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875" y="228456"/>
            <a:ext cx="89026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accent4"/>
                </a:solidFill>
                <a:latin typeface="Cambria"/>
                <a:cs typeface="Cambria"/>
              </a:rPr>
              <a:t>CHANGE THE WORD ORDE</a:t>
            </a:r>
            <a:r>
              <a:rPr lang="cs-CZ" sz="2500" smtClean="0">
                <a:solidFill>
                  <a:schemeClr val="accent4"/>
                </a:solidFill>
                <a:latin typeface="Cambria"/>
                <a:cs typeface="Cambria"/>
              </a:rPr>
              <a:t>R</a:t>
            </a:r>
            <a:r>
              <a:rPr lang="en-US" sz="2500" smtClean="0">
                <a:solidFill>
                  <a:schemeClr val="accent4"/>
                </a:solidFill>
                <a:latin typeface="Cambria"/>
                <a:cs typeface="Cambria"/>
              </a:rPr>
              <a:t> </a:t>
            </a:r>
            <a:r>
              <a:rPr lang="en-US" sz="2500" dirty="0" smtClean="0">
                <a:solidFill>
                  <a:schemeClr val="accent4"/>
                </a:solidFill>
                <a:latin typeface="Cambria"/>
                <a:cs typeface="Cambria"/>
              </a:rPr>
              <a:t>TO GET THE AUTHENTIC RECORD</a:t>
            </a:r>
            <a:endParaRPr lang="en-US" sz="2500" dirty="0">
              <a:solidFill>
                <a:schemeClr val="accent4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000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51" y="1403339"/>
            <a:ext cx="8556731" cy="954107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Arial"/>
                <a:cs typeface="Cambria"/>
              </a:rPr>
              <a:t>1: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Distorsio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gen_ _ 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dx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cum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excoriation_ _ _ _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multiplic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_ _ _</a:t>
            </a:r>
            <a:r>
              <a:rPr lang="cs-CZ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et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laesion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muscul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_ _ _ l. dx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s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uspect_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451" y="2702074"/>
            <a:ext cx="8556731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2929"/>
                </a:solidFill>
                <a:latin typeface="Cambria"/>
                <a:ea typeface="Arial"/>
                <a:cs typeface="Cambria"/>
              </a:rPr>
              <a:t>2: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Laceratio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lob_ superior_ _ </a:t>
            </a:r>
            <a:r>
              <a:rPr lang="en-US" sz="28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pulmon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_ _ </a:t>
            </a:r>
            <a:r>
              <a:rPr lang="en-US" sz="2800" dirty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l. sin et </a:t>
            </a:r>
            <a:r>
              <a:rPr lang="en-US" sz="28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contusio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pulmon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_ _ l</a:t>
            </a:r>
            <a:r>
              <a:rPr lang="en-US" sz="2800" dirty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. dx </a:t>
            </a:r>
            <a:r>
              <a:rPr lang="en-US" sz="28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lev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_ _</a:t>
            </a:r>
            <a:endParaRPr lang="en-US" sz="2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452" y="4073649"/>
            <a:ext cx="855673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2929"/>
                </a:solidFill>
                <a:latin typeface="Cambria"/>
                <a:cs typeface="Cambria"/>
              </a:rPr>
              <a:t>3: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latin typeface="Cambria"/>
                <a:cs typeface="Cambria"/>
              </a:rPr>
              <a:t>Fractura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latin typeface="Cambria"/>
                <a:cs typeface="Cambria"/>
              </a:rPr>
              <a:t>oss</a:t>
            </a:r>
            <a:r>
              <a:rPr lang="en-US" sz="2800" dirty="0" smtClean="0">
                <a:latin typeface="Cambria"/>
                <a:cs typeface="Cambria"/>
              </a:rPr>
              <a:t>_ _ _ nasal_ _ _ sine dislocation_.</a:t>
            </a:r>
            <a:r>
              <a:rPr lang="cs-CZ" sz="2800" dirty="0"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Contusio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faci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_ </a:t>
            </a:r>
            <a:r>
              <a:rPr lang="cs-CZ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cum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haematomat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region_ _ orbital_ _ 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l. sin.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50" y="5417696"/>
            <a:ext cx="8556731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2929"/>
                </a:solidFill>
                <a:latin typeface="Cambria"/>
                <a:ea typeface="Arial"/>
                <a:cs typeface="Cambria"/>
              </a:rPr>
              <a:t>4: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Contusio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cox_ _ 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sin. cum distension_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muscul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_ _ _ region_ _ </a:t>
            </a:r>
            <a:r>
              <a:rPr lang="cs-CZ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glute_ 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sin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718" y="169950"/>
            <a:ext cx="6022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  <a:latin typeface="Cambria"/>
                <a:cs typeface="Cambria"/>
              </a:rPr>
              <a:t>FILL IN THE MISSING ENDINGS,</a:t>
            </a:r>
            <a:endParaRPr lang="cs-CZ" sz="3000" dirty="0" smtClean="0">
              <a:solidFill>
                <a:schemeClr val="accent4"/>
              </a:solidFill>
              <a:latin typeface="Cambria"/>
              <a:cs typeface="Cambria"/>
            </a:endParaRPr>
          </a:p>
          <a:p>
            <a:r>
              <a:rPr lang="en-US" sz="3000" dirty="0" smtClean="0">
                <a:solidFill>
                  <a:schemeClr val="accent4"/>
                </a:solidFill>
                <a:latin typeface="Cambria"/>
                <a:cs typeface="Cambria"/>
              </a:rPr>
              <a:t>TRANSLATE AUTHENTIC RECORDS</a:t>
            </a:r>
            <a:endParaRPr lang="en-US" sz="3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51" y="1403339"/>
            <a:ext cx="8556731" cy="954107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Arial"/>
                <a:cs typeface="Cambria"/>
              </a:rPr>
              <a:t>1: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Distorsio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gen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us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dx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cum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excoriation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ibus</a:t>
            </a:r>
            <a:r>
              <a:rPr lang="cs-CZ" sz="2800" dirty="0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multiplic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ibus</a:t>
            </a:r>
            <a:r>
              <a:rPr lang="cs-CZ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et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laesion</a:t>
            </a:r>
            <a:r>
              <a:rPr lang="cs-CZ" sz="2800" dirty="0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muscul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orum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l. dx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suspect</a:t>
            </a:r>
            <a:r>
              <a:rPr lang="cs-CZ" sz="2800" dirty="0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451" y="2702074"/>
            <a:ext cx="8556731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2929"/>
                </a:solidFill>
                <a:latin typeface="Cambria"/>
                <a:ea typeface="Arial"/>
                <a:cs typeface="Cambria"/>
              </a:rPr>
              <a:t>2: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Laceratio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lob</a:t>
            </a:r>
            <a:r>
              <a:rPr lang="cs-CZ" sz="2800" dirty="0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superior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is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pulmon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is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l. sin et </a:t>
            </a:r>
            <a:r>
              <a:rPr lang="en-US" sz="28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contusio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pulmon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is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800" dirty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. dx 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lev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is</a:t>
            </a:r>
            <a:endParaRPr lang="en-US" sz="2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452" y="4073649"/>
            <a:ext cx="8556730" cy="13849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2929"/>
                </a:solidFill>
                <a:latin typeface="Cambria"/>
                <a:cs typeface="Cambria"/>
              </a:rPr>
              <a:t>3: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latin typeface="Cambria"/>
                <a:cs typeface="Cambria"/>
              </a:rPr>
              <a:t>Fractura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latin typeface="Cambria"/>
                <a:cs typeface="Cambria"/>
              </a:rPr>
              <a:t>oss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cs typeface="Cambria"/>
              </a:rPr>
              <a:t>ium</a:t>
            </a:r>
            <a:r>
              <a:rPr lang="en-US" sz="2800" dirty="0" smtClean="0">
                <a:latin typeface="Cambria"/>
                <a:cs typeface="Cambria"/>
              </a:rPr>
              <a:t> nasal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cs typeface="Cambria"/>
              </a:rPr>
              <a:t>ium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smtClean="0">
                <a:latin typeface="Cambria"/>
                <a:cs typeface="Cambria"/>
              </a:rPr>
              <a:t>sine </a:t>
            </a:r>
            <a:r>
              <a:rPr lang="en-US" sz="2800" dirty="0" smtClean="0">
                <a:latin typeface="Cambria"/>
                <a:cs typeface="Cambria"/>
              </a:rPr>
              <a:t>dislocation</a:t>
            </a:r>
            <a:r>
              <a:rPr lang="cs-CZ" sz="2800" dirty="0" smtClean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lang="en-US" sz="2800" dirty="0" smtClean="0">
                <a:latin typeface="Cambria"/>
                <a:cs typeface="Cambria"/>
              </a:rPr>
              <a:t>.</a:t>
            </a:r>
            <a:r>
              <a:rPr lang="cs-CZ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Contusio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faci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ei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cum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haematomat</a:t>
            </a:r>
            <a:r>
              <a:rPr lang="cs-CZ" sz="2800" dirty="0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region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is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orbital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is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l. sin.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50" y="5417696"/>
            <a:ext cx="8556731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2929"/>
                </a:solidFill>
                <a:latin typeface="Cambria"/>
                <a:ea typeface="Arial"/>
                <a:cs typeface="Cambria"/>
              </a:rPr>
              <a:t>4: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Contusio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cox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ae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sin. cum 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distension</a:t>
            </a:r>
            <a:r>
              <a:rPr lang="cs-CZ" sz="2800" dirty="0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muscul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orum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region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is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glute</a:t>
            </a:r>
            <a:r>
              <a:rPr lang="cs-CZ" sz="2800" dirty="0" err="1" smtClean="0">
                <a:solidFill>
                  <a:srgbClr val="FF0000"/>
                </a:solidFill>
                <a:latin typeface="Cambria"/>
                <a:ea typeface="Arial"/>
                <a:cs typeface="Cambria"/>
              </a:rPr>
              <a:t>ae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sin</a:t>
            </a:r>
            <a:r>
              <a:rPr lang="en-US" sz="28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718" y="169950"/>
            <a:ext cx="6022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  <a:latin typeface="Cambria"/>
                <a:cs typeface="Cambria"/>
              </a:rPr>
              <a:t>FILL IN THE MISSING ENDINGS,</a:t>
            </a:r>
            <a:endParaRPr lang="cs-CZ" sz="3000" dirty="0" smtClean="0">
              <a:solidFill>
                <a:schemeClr val="accent4"/>
              </a:solidFill>
              <a:latin typeface="Cambria"/>
              <a:cs typeface="Cambria"/>
            </a:endParaRPr>
          </a:p>
          <a:p>
            <a:r>
              <a:rPr lang="en-US" sz="3000" dirty="0" smtClean="0">
                <a:solidFill>
                  <a:schemeClr val="accent4"/>
                </a:solidFill>
                <a:latin typeface="Cambria"/>
                <a:cs typeface="Cambria"/>
              </a:rPr>
              <a:t>TRANSLATE AUTHENTIC RECORDS</a:t>
            </a:r>
            <a:endParaRPr lang="en-US" sz="3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515</TotalTime>
  <Words>1422</Words>
  <Application>Microsoft Office PowerPoint</Application>
  <PresentationFormat>Předvádění na obrazovce (4:3)</PresentationFormat>
  <Paragraphs>216</Paragraphs>
  <Slides>19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Georgia</vt:lpstr>
      <vt:lpstr>Wingdings</vt:lpstr>
      <vt:lpstr>Wingdings 2</vt:lpstr>
      <vt:lpstr>Administrativní</vt:lpstr>
      <vt:lpstr>ADJECTIVES OF THE 3rd DECLENSION COMPARISON OF ADJECTIVES NUMERALS </vt:lpstr>
      <vt:lpstr>COMBINE WORDS IN LINES TO FORM ANATOMICAL TERMS, DO NOT CHANGE ORDER  </vt:lpstr>
      <vt:lpstr>COMBINE WORDS IN LINES TO FORM ANATOMICAL TERMS, DO NOT CHANGE ORDER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Injuries</dc:title>
  <dc:creator>Ševčíková Tereza</dc:creator>
  <cp:lastModifiedBy>test</cp:lastModifiedBy>
  <cp:revision>31</cp:revision>
  <dcterms:created xsi:type="dcterms:W3CDTF">2016-03-10T13:44:50Z</dcterms:created>
  <dcterms:modified xsi:type="dcterms:W3CDTF">2016-03-26T17:27:47Z</dcterms:modified>
</cp:coreProperties>
</file>