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74" r:id="rId5"/>
    <p:sldId id="265" r:id="rId6"/>
    <p:sldId id="266" r:id="rId7"/>
    <p:sldId id="267" r:id="rId8"/>
    <p:sldId id="268" r:id="rId9"/>
    <p:sldId id="27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372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754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017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142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450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979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VERBAL FORMS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PRESCRIPTIONS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96" y="362087"/>
            <a:ext cx="6055037" cy="3785652"/>
          </a:xfrm>
          <a:prstGeom prst="rect">
            <a:avLst/>
          </a:prstGeom>
          <a:ln w="19050" cmpd="sng">
            <a:solidFill>
              <a:srgbClr val="9B000E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b="1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Acidi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i="1" dirty="0" err="1">
                <a:latin typeface="Cambria"/>
                <a:cs typeface="Cambria"/>
              </a:rPr>
              <a:t>acetylsalicylici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i="1" dirty="0" err="1">
                <a:latin typeface="Cambria"/>
                <a:cs typeface="Cambria"/>
              </a:rPr>
              <a:t>Paracetamoli</a:t>
            </a:r>
            <a:r>
              <a:rPr lang="cs-CZ" sz="2400" i="1" dirty="0">
                <a:latin typeface="Cambria"/>
                <a:cs typeface="Cambria"/>
              </a:rPr>
              <a:t>			 </a:t>
            </a:r>
            <a:r>
              <a:rPr lang="cs-CZ" sz="2400" i="1" dirty="0" smtClean="0">
                <a:latin typeface="Cambria"/>
                <a:cs typeface="Cambria"/>
              </a:rPr>
              <a:t>         </a:t>
            </a:r>
            <a:r>
              <a:rPr lang="cs-CZ" sz="2400" b="1" i="1" dirty="0" err="1" smtClean="0">
                <a:latin typeface="Cambria"/>
                <a:cs typeface="Cambria"/>
              </a:rPr>
              <a:t>aa</a:t>
            </a:r>
            <a:r>
              <a:rPr lang="cs-CZ" sz="2400" i="1" dirty="0" smtClean="0">
                <a:latin typeface="Cambria"/>
                <a:cs typeface="Cambria"/>
              </a:rPr>
              <a:t> </a:t>
            </a:r>
            <a:r>
              <a:rPr lang="cs-CZ" sz="2400" i="1" dirty="0">
                <a:latin typeface="Cambria"/>
                <a:cs typeface="Cambria"/>
              </a:rPr>
              <a:t>0,3</a:t>
            </a:r>
          </a:p>
          <a:p>
            <a:r>
              <a:rPr lang="cs-CZ" sz="2400" i="1" dirty="0" err="1">
                <a:latin typeface="Cambria"/>
                <a:cs typeface="Cambria"/>
              </a:rPr>
              <a:t>Codeinii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i="1" dirty="0" err="1" smtClean="0">
                <a:latin typeface="Cambria"/>
                <a:cs typeface="Cambria"/>
              </a:rPr>
              <a:t>dihydrogenphosphorici</a:t>
            </a:r>
            <a:r>
              <a:rPr lang="cs-CZ" sz="2400" i="1" dirty="0" smtClean="0">
                <a:latin typeface="Cambria"/>
                <a:cs typeface="Cambria"/>
              </a:rPr>
              <a:t>	0,02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i="1" dirty="0" err="1">
                <a:latin typeface="Cambria"/>
                <a:cs typeface="Cambria"/>
              </a:rPr>
              <a:t>Coffeini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i="1" dirty="0" err="1">
                <a:latin typeface="Cambria"/>
                <a:cs typeface="Cambria"/>
              </a:rPr>
              <a:t>cum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i="1" dirty="0" err="1">
                <a:latin typeface="Cambria"/>
                <a:cs typeface="Cambria"/>
              </a:rPr>
              <a:t>natrio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i="1" dirty="0" err="1">
                <a:latin typeface="Cambria"/>
                <a:cs typeface="Cambria"/>
              </a:rPr>
              <a:t>benzoico</a:t>
            </a:r>
            <a:r>
              <a:rPr lang="cs-CZ" sz="2400" i="1" dirty="0">
                <a:latin typeface="Cambria"/>
                <a:cs typeface="Cambria"/>
              </a:rPr>
              <a:t>		</a:t>
            </a:r>
            <a:r>
              <a:rPr lang="cs-CZ" sz="2400" i="1" dirty="0" smtClean="0">
                <a:latin typeface="Cambria"/>
                <a:cs typeface="Cambria"/>
              </a:rPr>
              <a:t>0,1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fi-FI" sz="2400" i="1" dirty="0" err="1">
                <a:latin typeface="Cambria"/>
                <a:cs typeface="Cambria"/>
              </a:rPr>
              <a:t>Magnesii</a:t>
            </a:r>
            <a:r>
              <a:rPr lang="fi-FI" sz="2400" i="1" dirty="0">
                <a:latin typeface="Cambria"/>
                <a:cs typeface="Cambria"/>
              </a:rPr>
              <a:t> </a:t>
            </a:r>
            <a:r>
              <a:rPr lang="fi-FI" sz="2400" i="1" dirty="0" err="1">
                <a:latin typeface="Cambria"/>
                <a:cs typeface="Cambria"/>
              </a:rPr>
              <a:t>oxydati</a:t>
            </a:r>
            <a:r>
              <a:rPr lang="fi-FI" sz="2400" i="1" dirty="0">
                <a:latin typeface="Cambria"/>
                <a:cs typeface="Cambria"/>
              </a:rPr>
              <a:t>			</a:t>
            </a:r>
            <a:r>
              <a:rPr lang="fi-FI" sz="2400" i="1" dirty="0" smtClean="0">
                <a:latin typeface="Cambria"/>
                <a:cs typeface="Cambria"/>
              </a:rPr>
              <a:t>0,05</a:t>
            </a:r>
            <a:endParaRPr lang="fi-FI" sz="2400" i="1" dirty="0">
              <a:latin typeface="Cambria"/>
              <a:cs typeface="Cambria"/>
            </a:endParaRPr>
          </a:p>
          <a:p>
            <a:endParaRPr lang="da-DK" sz="2400" i="1" dirty="0" smtClean="0">
              <a:latin typeface="Cambria"/>
              <a:cs typeface="Cambria"/>
            </a:endParaRPr>
          </a:p>
          <a:p>
            <a:r>
              <a:rPr lang="da-DK" sz="2400" b="1" i="1" dirty="0" smtClean="0">
                <a:latin typeface="Cambria"/>
                <a:cs typeface="Cambria"/>
              </a:rPr>
              <a:t>M</a:t>
            </a:r>
            <a:r>
              <a:rPr lang="da-DK" sz="2400" b="1" i="1" dirty="0">
                <a:latin typeface="Cambria"/>
                <a:cs typeface="Cambria"/>
              </a:rPr>
              <a:t>. f. </a:t>
            </a:r>
            <a:r>
              <a:rPr lang="da-DK" sz="2400" b="1" i="1" dirty="0" err="1">
                <a:latin typeface="Cambria"/>
                <a:cs typeface="Cambria"/>
              </a:rPr>
              <a:t>pulv</a:t>
            </a:r>
            <a:r>
              <a:rPr lang="da-DK" sz="2400" i="1" dirty="0">
                <a:latin typeface="Cambria"/>
                <a:cs typeface="Cambria"/>
              </a:rPr>
              <a:t>.					</a:t>
            </a:r>
          </a:p>
          <a:p>
            <a:r>
              <a:rPr lang="da-DK" sz="2400" b="1" i="1" dirty="0">
                <a:latin typeface="Cambria"/>
                <a:cs typeface="Cambria"/>
              </a:rPr>
              <a:t>D. t. d. No</a:t>
            </a:r>
            <a:r>
              <a:rPr lang="da-DK" sz="2400" i="1" dirty="0">
                <a:latin typeface="Cambria"/>
                <a:cs typeface="Cambria"/>
              </a:rPr>
              <a:t>. XX (</a:t>
            </a:r>
            <a:r>
              <a:rPr lang="da-DK" sz="2400" i="1" dirty="0" err="1">
                <a:latin typeface="Cambria"/>
                <a:cs typeface="Cambria"/>
              </a:rPr>
              <a:t>viginti</a:t>
            </a:r>
            <a:r>
              <a:rPr lang="da-DK" sz="2400" i="1" dirty="0">
                <a:latin typeface="Cambria"/>
                <a:cs typeface="Cambria"/>
              </a:rPr>
              <a:t>) </a:t>
            </a:r>
            <a:r>
              <a:rPr lang="da-DK" sz="2400" b="1" i="1" dirty="0">
                <a:latin typeface="Cambria"/>
                <a:cs typeface="Cambria"/>
              </a:rPr>
              <a:t>ad </a:t>
            </a:r>
            <a:r>
              <a:rPr lang="da-DK" sz="2400" b="1" i="1" dirty="0" err="1">
                <a:latin typeface="Cambria"/>
                <a:cs typeface="Cambria"/>
              </a:rPr>
              <a:t>caps</a:t>
            </a:r>
            <a:r>
              <a:rPr lang="da-DK" sz="2400" i="1" dirty="0">
                <a:latin typeface="Cambria"/>
                <a:cs typeface="Cambria"/>
              </a:rPr>
              <a:t>.</a:t>
            </a:r>
          </a:p>
          <a:p>
            <a:r>
              <a:rPr lang="da-DK" sz="2400" b="1" i="1" dirty="0">
                <a:latin typeface="Cambria"/>
                <a:cs typeface="Cambria"/>
              </a:rPr>
              <a:t>S.</a:t>
            </a:r>
            <a:r>
              <a:rPr lang="da-DK" sz="2400" i="1" dirty="0">
                <a:latin typeface="Cambria"/>
                <a:cs typeface="Cambria"/>
              </a:rPr>
              <a:t> 3krát </a:t>
            </a:r>
            <a:r>
              <a:rPr lang="da-DK" sz="2400" i="1" dirty="0" err="1">
                <a:latin typeface="Cambria"/>
                <a:cs typeface="Cambria"/>
              </a:rPr>
              <a:t>denně</a:t>
            </a:r>
            <a:r>
              <a:rPr lang="da-DK" sz="2400" i="1" dirty="0">
                <a:latin typeface="Cambria"/>
                <a:cs typeface="Cambria"/>
              </a:rPr>
              <a:t> 1 </a:t>
            </a:r>
            <a:r>
              <a:rPr lang="da-DK" sz="2400" i="1" dirty="0" err="1">
                <a:latin typeface="Cambria"/>
                <a:cs typeface="Cambria"/>
              </a:rPr>
              <a:t>prášek</a:t>
            </a:r>
            <a:r>
              <a:rPr lang="da-DK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597" y="4291079"/>
            <a:ext cx="6055037" cy="1938992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b="1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Aminophyllini</a:t>
            </a:r>
            <a:r>
              <a:rPr lang="cs-CZ" sz="2400" i="1" dirty="0">
                <a:latin typeface="Cambria"/>
                <a:cs typeface="Cambria"/>
              </a:rPr>
              <a:t>				</a:t>
            </a:r>
            <a:r>
              <a:rPr lang="cs-CZ" sz="2400" i="1" dirty="0" smtClean="0">
                <a:latin typeface="Cambria"/>
                <a:cs typeface="Cambria"/>
              </a:rPr>
              <a:t>1,8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i="1" dirty="0">
                <a:latin typeface="Cambria"/>
                <a:cs typeface="Cambria"/>
              </a:rPr>
              <a:t>Olei </a:t>
            </a:r>
            <a:r>
              <a:rPr lang="cs-CZ" sz="2400" i="1" dirty="0" err="1">
                <a:latin typeface="Cambria"/>
                <a:cs typeface="Cambria"/>
              </a:rPr>
              <a:t>cacao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b="1" i="1" dirty="0" err="1">
                <a:latin typeface="Cambria"/>
                <a:cs typeface="Cambria"/>
              </a:rPr>
              <a:t>q</a:t>
            </a:r>
            <a:r>
              <a:rPr lang="cs-CZ" sz="2400" b="1" i="1" dirty="0">
                <a:latin typeface="Cambria"/>
                <a:cs typeface="Cambria"/>
              </a:rPr>
              <a:t>. s. </a:t>
            </a:r>
            <a:r>
              <a:rPr lang="cs-CZ" sz="2400" i="1" dirty="0" err="1">
                <a:latin typeface="Cambria"/>
                <a:cs typeface="Cambria"/>
              </a:rPr>
              <a:t>ut</a:t>
            </a:r>
            <a:r>
              <a:rPr lang="cs-CZ" sz="2400" i="1" dirty="0">
                <a:latin typeface="Cambria"/>
                <a:cs typeface="Cambria"/>
              </a:rPr>
              <a:t> </a:t>
            </a:r>
            <a:r>
              <a:rPr lang="cs-CZ" sz="2400" b="1" i="1" dirty="0">
                <a:latin typeface="Cambria"/>
                <a:cs typeface="Cambria"/>
              </a:rPr>
              <a:t>f. </a:t>
            </a:r>
            <a:r>
              <a:rPr lang="cs-CZ" sz="2400" b="1" i="1" dirty="0" err="1">
                <a:latin typeface="Cambria"/>
                <a:cs typeface="Cambria"/>
              </a:rPr>
              <a:t>supp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is-IS" sz="2400" b="1" i="1" dirty="0">
                <a:latin typeface="Cambria"/>
                <a:cs typeface="Cambria"/>
              </a:rPr>
              <a:t>D. t. d. No</a:t>
            </a:r>
            <a:r>
              <a:rPr lang="is-IS" sz="2400" i="1" dirty="0">
                <a:latin typeface="Cambria"/>
                <a:cs typeface="Cambria"/>
              </a:rPr>
              <a:t>. VI (sex)</a:t>
            </a:r>
          </a:p>
          <a:p>
            <a:r>
              <a:rPr lang="en-US" sz="2400" b="1" i="1" dirty="0">
                <a:latin typeface="Cambria"/>
                <a:cs typeface="Cambria"/>
              </a:rPr>
              <a:t>S. </a:t>
            </a:r>
            <a:r>
              <a:rPr lang="en-US" sz="2400" i="1" dirty="0">
                <a:latin typeface="Cambria"/>
                <a:cs typeface="Cambria"/>
              </a:rPr>
              <a:t>2krát </a:t>
            </a:r>
            <a:r>
              <a:rPr lang="en-US" sz="2400" i="1" dirty="0" err="1">
                <a:latin typeface="Cambria"/>
                <a:cs typeface="Cambria"/>
              </a:rPr>
              <a:t>denně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i="1" dirty="0" err="1">
                <a:latin typeface="Cambria"/>
                <a:cs typeface="Cambria"/>
              </a:rPr>
              <a:t>zavést</a:t>
            </a:r>
            <a:r>
              <a:rPr lang="en-US" sz="2400" i="1" dirty="0">
                <a:latin typeface="Cambria"/>
                <a:cs typeface="Cambria"/>
              </a:rPr>
              <a:t> 1 </a:t>
            </a:r>
            <a:r>
              <a:rPr lang="en-US" sz="2400" i="1" dirty="0" err="1">
                <a:latin typeface="Cambria"/>
                <a:cs typeface="Cambria"/>
              </a:rPr>
              <a:t>čípek</a:t>
            </a:r>
            <a:r>
              <a:rPr lang="en-US" sz="2400" i="1" dirty="0">
                <a:latin typeface="Cambria"/>
                <a:cs typeface="Cambria"/>
              </a:rPr>
              <a:t> do </a:t>
            </a:r>
            <a:r>
              <a:rPr lang="en-US" sz="2400" i="1" dirty="0" err="1">
                <a:latin typeface="Cambria"/>
                <a:cs typeface="Cambria"/>
              </a:rPr>
              <a:t>konečníku</a:t>
            </a:r>
            <a:r>
              <a:rPr lang="en-US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9095" y="2063982"/>
            <a:ext cx="20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Analgeticum</a:t>
            </a:r>
            <a:r>
              <a:rPr lang="en-US" sz="2400" dirty="0" smtClean="0">
                <a:latin typeface="Cambria"/>
                <a:cs typeface="Cambria"/>
              </a:rPr>
              <a:t> + </a:t>
            </a:r>
          </a:p>
          <a:p>
            <a:r>
              <a:rPr lang="en-US" sz="2400" dirty="0" err="1" smtClean="0">
                <a:latin typeface="Cambria"/>
                <a:cs typeface="Cambria"/>
              </a:rPr>
              <a:t>antipyreticum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1396" y="4994297"/>
            <a:ext cx="167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Diureticum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9803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385" y="666516"/>
            <a:ext cx="6030613" cy="3046988"/>
          </a:xfrm>
          <a:prstGeom prst="rect">
            <a:avLst/>
          </a:prstGeom>
          <a:ln w="1905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 err="1">
                <a:latin typeface="Cambria"/>
                <a:cs typeface="Cambria"/>
              </a:rPr>
              <a:t>Ureae</a:t>
            </a:r>
            <a:r>
              <a:rPr lang="cs-CZ" sz="2400" i="1" dirty="0">
                <a:latin typeface="Cambria"/>
                <a:cs typeface="Cambria"/>
              </a:rPr>
              <a:t>				</a:t>
            </a:r>
            <a:r>
              <a:rPr lang="cs-CZ" sz="2400" i="1" dirty="0" smtClean="0">
                <a:latin typeface="Cambria"/>
                <a:cs typeface="Cambria"/>
              </a:rPr>
              <a:t>40,0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it-IT" sz="2400" i="1" dirty="0">
                <a:latin typeface="Cambria"/>
                <a:cs typeface="Cambria"/>
              </a:rPr>
              <a:t>Acidi </a:t>
            </a:r>
            <a:r>
              <a:rPr lang="it-IT" sz="2400" i="1" dirty="0" err="1">
                <a:latin typeface="Cambria"/>
                <a:cs typeface="Cambria"/>
              </a:rPr>
              <a:t>lactici</a:t>
            </a:r>
            <a:r>
              <a:rPr lang="it-IT" sz="2400" i="1" dirty="0">
                <a:latin typeface="Cambria"/>
                <a:cs typeface="Cambria"/>
              </a:rPr>
              <a:t>			 </a:t>
            </a:r>
            <a:r>
              <a:rPr lang="it-IT" sz="2400" i="1" dirty="0" smtClean="0">
                <a:latin typeface="Cambria"/>
                <a:cs typeface="Cambria"/>
              </a:rPr>
              <a:t> 1,0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lanalcoli</a:t>
            </a:r>
            <a:r>
              <a:rPr lang="it-IT" sz="2400" i="1" dirty="0">
                <a:latin typeface="Cambria"/>
                <a:cs typeface="Cambria"/>
              </a:rPr>
              <a:t>			</a:t>
            </a:r>
            <a:r>
              <a:rPr lang="it-IT" sz="2400" i="1" dirty="0" smtClean="0">
                <a:latin typeface="Cambria"/>
                <a:cs typeface="Cambria"/>
              </a:rPr>
              <a:t>20,0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Cerae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albae</a:t>
            </a:r>
            <a:r>
              <a:rPr lang="it-IT" sz="2400" i="1" dirty="0">
                <a:latin typeface="Cambria"/>
                <a:cs typeface="Cambria"/>
              </a:rPr>
              <a:t>			  </a:t>
            </a:r>
            <a:r>
              <a:rPr lang="it-IT" sz="2400" i="1" dirty="0" smtClean="0">
                <a:latin typeface="Cambria"/>
                <a:cs typeface="Cambria"/>
              </a:rPr>
              <a:t>5,0</a:t>
            </a:r>
            <a:endParaRPr lang="it-IT" sz="2400" i="1" dirty="0">
              <a:latin typeface="Cambria"/>
              <a:cs typeface="Cambria"/>
            </a:endParaRPr>
          </a:p>
          <a:p>
            <a:r>
              <a:rPr lang="it-IT" sz="2400" i="1" dirty="0" err="1">
                <a:latin typeface="Cambria"/>
                <a:cs typeface="Cambria"/>
              </a:rPr>
              <a:t>Vaselini</a:t>
            </a:r>
            <a:r>
              <a:rPr lang="it-IT" sz="2400" i="1" dirty="0">
                <a:latin typeface="Cambria"/>
                <a:cs typeface="Cambria"/>
              </a:rPr>
              <a:t> albi		 </a:t>
            </a:r>
            <a:r>
              <a:rPr lang="it-IT" sz="2400" i="1" dirty="0" smtClean="0">
                <a:latin typeface="Cambria"/>
                <a:cs typeface="Cambria"/>
              </a:rPr>
              <a:t>         ad </a:t>
            </a:r>
            <a:r>
              <a:rPr lang="it-IT" sz="2400" i="1" dirty="0">
                <a:latin typeface="Cambria"/>
                <a:cs typeface="Cambria"/>
              </a:rPr>
              <a:t>100,0</a:t>
            </a:r>
          </a:p>
          <a:p>
            <a:r>
              <a:rPr lang="it-IT" sz="2400" b="1" i="1" dirty="0">
                <a:latin typeface="Cambria"/>
                <a:cs typeface="Cambria"/>
              </a:rPr>
              <a:t>M. </a:t>
            </a:r>
            <a:r>
              <a:rPr lang="it-IT" sz="2400" b="1" i="1" dirty="0" err="1">
                <a:latin typeface="Cambria"/>
                <a:cs typeface="Cambria"/>
              </a:rPr>
              <a:t>f</a:t>
            </a:r>
            <a:r>
              <a:rPr lang="it-IT" sz="2400" b="1" i="1" dirty="0">
                <a:latin typeface="Cambria"/>
                <a:cs typeface="Cambria"/>
              </a:rPr>
              <a:t>. </a:t>
            </a:r>
            <a:r>
              <a:rPr lang="it-IT" sz="2400" b="1" i="1" dirty="0" err="1">
                <a:latin typeface="Cambria"/>
                <a:cs typeface="Cambria"/>
              </a:rPr>
              <a:t>ung</a:t>
            </a:r>
            <a:r>
              <a:rPr lang="it-IT" sz="2400" i="1" dirty="0">
                <a:latin typeface="Cambria"/>
                <a:cs typeface="Cambria"/>
              </a:rPr>
              <a:t>. </a:t>
            </a:r>
            <a:r>
              <a:rPr lang="it-IT" sz="2400" i="1" dirty="0" err="1">
                <a:latin typeface="Cambria"/>
                <a:cs typeface="Cambria"/>
              </a:rPr>
              <a:t>Týden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používat</a:t>
            </a:r>
            <a:r>
              <a:rPr lang="it-IT" sz="2400" i="1" dirty="0">
                <a:latin typeface="Cambria"/>
                <a:cs typeface="Cambria"/>
              </a:rPr>
              <a:t> v </a:t>
            </a:r>
            <a:r>
              <a:rPr lang="it-IT" sz="2400" i="1" dirty="0" err="1">
                <a:latin typeface="Cambria"/>
                <a:cs typeface="Cambria"/>
              </a:rPr>
              <a:t>okluzním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obvazu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na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nehty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před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aplikací</a:t>
            </a:r>
            <a:r>
              <a:rPr lang="it-IT" sz="2400" i="1" dirty="0">
                <a:latin typeface="Cambria"/>
                <a:cs typeface="Cambria"/>
              </a:rPr>
              <a:t> </a:t>
            </a:r>
            <a:r>
              <a:rPr lang="it-IT" sz="2400" i="1" dirty="0" err="1">
                <a:latin typeface="Cambria"/>
                <a:cs typeface="Cambria"/>
              </a:rPr>
              <a:t>antimykotik</a:t>
            </a:r>
            <a:r>
              <a:rPr lang="it-IT" sz="24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84" y="3874802"/>
            <a:ext cx="6030613" cy="193899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cs-CZ" sz="2400" b="1" i="1" dirty="0" err="1">
                <a:latin typeface="Cambria"/>
                <a:cs typeface="Cambria"/>
              </a:rPr>
              <a:t>Rp</a:t>
            </a:r>
            <a:r>
              <a:rPr lang="cs-CZ" sz="2400" i="1" dirty="0">
                <a:latin typeface="Cambria"/>
                <a:cs typeface="Cambria"/>
              </a:rPr>
              <a:t>.</a:t>
            </a:r>
          </a:p>
          <a:p>
            <a:r>
              <a:rPr lang="cs-CZ" sz="2400" i="1" dirty="0">
                <a:latin typeface="Cambria"/>
                <a:cs typeface="Cambria"/>
              </a:rPr>
              <a:t>Framykoin </a:t>
            </a:r>
            <a:r>
              <a:rPr lang="cs-CZ" sz="2400" b="1" i="1" dirty="0" err="1">
                <a:latin typeface="Cambria"/>
                <a:cs typeface="Cambria"/>
              </a:rPr>
              <a:t>plv</a:t>
            </a:r>
            <a:r>
              <a:rPr lang="cs-CZ" sz="2400" b="1" i="1" dirty="0">
                <a:latin typeface="Cambria"/>
                <a:cs typeface="Cambria"/>
              </a:rPr>
              <a:t>. </a:t>
            </a:r>
            <a:r>
              <a:rPr lang="cs-CZ" sz="2400" b="1" i="1" dirty="0" err="1">
                <a:latin typeface="Cambria"/>
                <a:cs typeface="Cambria"/>
              </a:rPr>
              <a:t>ads</a:t>
            </a:r>
            <a:r>
              <a:rPr lang="cs-CZ" sz="2400" i="1" dirty="0">
                <a:latin typeface="Cambria"/>
                <a:cs typeface="Cambria"/>
              </a:rPr>
              <a:t>. 1 </a:t>
            </a:r>
            <a:r>
              <a:rPr lang="cs-CZ" sz="2400" i="1" dirty="0" err="1">
                <a:latin typeface="Cambria"/>
                <a:cs typeface="Cambria"/>
              </a:rPr>
              <a:t>x</a:t>
            </a:r>
            <a:r>
              <a:rPr lang="cs-CZ" sz="2400" i="1" dirty="0">
                <a:latin typeface="Cambria"/>
                <a:cs typeface="Cambria"/>
              </a:rPr>
              <a:t> 20 </a:t>
            </a:r>
            <a:r>
              <a:rPr lang="cs-CZ" sz="2400" i="1" dirty="0" err="1">
                <a:latin typeface="Cambria"/>
                <a:cs typeface="Cambria"/>
              </a:rPr>
              <a:t>gm</a:t>
            </a:r>
            <a:endParaRPr lang="cs-CZ" sz="2400" i="1" dirty="0">
              <a:latin typeface="Cambria"/>
              <a:cs typeface="Cambria"/>
            </a:endParaRPr>
          </a:p>
          <a:p>
            <a:r>
              <a:rPr lang="cs-CZ" sz="2400" b="1" i="1" dirty="0">
                <a:latin typeface="Cambria"/>
                <a:cs typeface="Cambria"/>
              </a:rPr>
              <a:t>Exp. </a:t>
            </a:r>
            <a:r>
              <a:rPr lang="cs-CZ" sz="2400" b="1" i="1" dirty="0" err="1">
                <a:latin typeface="Cambria"/>
                <a:cs typeface="Cambria"/>
              </a:rPr>
              <a:t>orig</a:t>
            </a:r>
            <a:r>
              <a:rPr lang="cs-CZ" sz="2400" b="1" i="1" dirty="0">
                <a:latin typeface="Cambria"/>
                <a:cs typeface="Cambria"/>
              </a:rPr>
              <a:t>. No. II </a:t>
            </a:r>
            <a:r>
              <a:rPr lang="cs-CZ" sz="2400" i="1" dirty="0">
                <a:latin typeface="Cambria"/>
                <a:cs typeface="Cambria"/>
              </a:rPr>
              <a:t>(</a:t>
            </a:r>
            <a:r>
              <a:rPr lang="cs-CZ" sz="2400" i="1" dirty="0" err="1">
                <a:latin typeface="Cambria"/>
                <a:cs typeface="Cambria"/>
              </a:rPr>
              <a:t>duas</a:t>
            </a:r>
            <a:r>
              <a:rPr lang="cs-CZ" sz="2400" i="1" dirty="0">
                <a:latin typeface="Cambria"/>
                <a:cs typeface="Cambria"/>
              </a:rPr>
              <a:t>)</a:t>
            </a:r>
          </a:p>
          <a:p>
            <a:r>
              <a:rPr lang="cs-CZ" sz="2400" b="1" i="1" dirty="0">
                <a:latin typeface="Cambria"/>
                <a:cs typeface="Cambria"/>
              </a:rPr>
              <a:t>D. S</a:t>
            </a:r>
            <a:r>
              <a:rPr lang="cs-CZ" sz="2400" i="1" dirty="0">
                <a:latin typeface="Cambria"/>
                <a:cs typeface="Cambria"/>
              </a:rPr>
              <a:t>. Aplikovat 2krát denně na postižená místa po dobu 10 dnů.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1485" y="1648484"/>
            <a:ext cx="219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Antimycoticum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909" y="4365193"/>
            <a:ext cx="19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"/>
                <a:cs typeface="Cambria"/>
              </a:rPr>
              <a:t>Antibioticum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6173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7421" y="1419367"/>
            <a:ext cx="8789158" cy="495413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Medical terminology uses only selected number of verbal forms: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1.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</a:rPr>
              <a:t>Dictionary entry  - 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a) 1</a:t>
            </a:r>
            <a:r>
              <a:rPr lang="en-US" sz="2400" baseline="30000" dirty="0">
                <a:solidFill>
                  <a:schemeClr val="accent4"/>
                </a:solidFill>
              </a:rPr>
              <a:t>st</a:t>
            </a:r>
            <a:r>
              <a:rPr lang="en-US" sz="2400" dirty="0">
                <a:solidFill>
                  <a:schemeClr val="accent4"/>
                </a:solidFill>
              </a:rPr>
              <a:t> person singular of present active indicative</a:t>
            </a:r>
          </a:p>
          <a:p>
            <a:pPr lvl="1"/>
            <a:r>
              <a:rPr lang="en-US" sz="2400" i="1" dirty="0">
                <a:solidFill>
                  <a:srgbClr val="000000"/>
                </a:solidFill>
              </a:rPr>
              <a:t>I heal, I mix, I divide, I dispatch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b) Infinitive</a:t>
            </a:r>
          </a:p>
          <a:p>
            <a:pPr lvl="1"/>
            <a:r>
              <a:rPr lang="en-US" sz="2400" i="1" dirty="0">
                <a:solidFill>
                  <a:srgbClr val="000000"/>
                </a:solidFill>
              </a:rPr>
              <a:t>to heal, to mix, to divide, to dispatch</a:t>
            </a:r>
          </a:p>
          <a:p>
            <a:pPr marL="0" lvl="1" indent="0"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2</a:t>
            </a:r>
            <a:r>
              <a:rPr lang="en-US" sz="2400" dirty="0">
                <a:solidFill>
                  <a:schemeClr val="accent4"/>
                </a:solidFill>
              </a:rPr>
              <a:t>.   Imperative</a:t>
            </a:r>
          </a:p>
          <a:p>
            <a:pPr marL="0"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400" i="1" dirty="0">
                <a:solidFill>
                  <a:srgbClr val="000000"/>
                </a:solidFill>
              </a:rPr>
              <a:t>Heal! Mix! Divide! Dispatch!</a:t>
            </a:r>
          </a:p>
          <a:p>
            <a:pPr marL="91440" lvl="1" indent="0"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3.   </a:t>
            </a:r>
            <a:r>
              <a:rPr lang="en-US" sz="2400" dirty="0" smtClean="0">
                <a:solidFill>
                  <a:schemeClr val="accent4"/>
                </a:solidFill>
              </a:rPr>
              <a:t>Subjunctive </a:t>
            </a:r>
            <a:r>
              <a:rPr lang="en-US" sz="2400" dirty="0">
                <a:solidFill>
                  <a:schemeClr val="accent4"/>
                </a:solidFill>
              </a:rPr>
              <a:t>: 3</a:t>
            </a:r>
            <a:r>
              <a:rPr lang="en-US" sz="2400" baseline="30000" dirty="0">
                <a:solidFill>
                  <a:schemeClr val="accent4"/>
                </a:solidFill>
              </a:rPr>
              <a:t>rd</a:t>
            </a:r>
            <a:r>
              <a:rPr lang="en-US" sz="2400" dirty="0">
                <a:solidFill>
                  <a:schemeClr val="accent4"/>
                </a:solidFill>
              </a:rPr>
              <a:t> person singular (present passive) </a:t>
            </a:r>
          </a:p>
          <a:p>
            <a:pPr marL="0" lvl="1"/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400" i="1" dirty="0">
                <a:solidFill>
                  <a:srgbClr val="000000"/>
                </a:solidFill>
              </a:rPr>
              <a:t>It is to be /should be healed, mixed, divided, dispatched</a:t>
            </a:r>
          </a:p>
          <a:p>
            <a:pPr marL="0" lvl="1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4.   Subjunctive : 3</a:t>
            </a:r>
            <a:r>
              <a:rPr lang="en-US" sz="2400" baseline="30000" dirty="0">
                <a:solidFill>
                  <a:schemeClr val="accent4"/>
                </a:solidFill>
              </a:rPr>
              <a:t>rd</a:t>
            </a:r>
            <a:r>
              <a:rPr lang="en-US" sz="2400" dirty="0">
                <a:solidFill>
                  <a:schemeClr val="accent4"/>
                </a:solidFill>
              </a:rPr>
              <a:t> person plural (present passive)</a:t>
            </a:r>
          </a:p>
          <a:p>
            <a:pPr marL="0"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2400" i="1" dirty="0">
                <a:solidFill>
                  <a:srgbClr val="000000"/>
                </a:solidFill>
              </a:rPr>
              <a:t>they are to be/ should be healed, mixed, divided, </a:t>
            </a:r>
            <a:r>
              <a:rPr lang="en-US" sz="2400" i="1" dirty="0" smtClean="0">
                <a:solidFill>
                  <a:srgbClr val="000000"/>
                </a:solidFill>
              </a:rPr>
              <a:t>dispatched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FIVE BASIC FORMS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82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epty z prvé republiky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504664"/>
            <a:ext cx="7704667" cy="577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18" y="135332"/>
            <a:ext cx="13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CZECH, 1920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62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pt - tiskopi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92" y="206408"/>
            <a:ext cx="4688960" cy="6427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09" y="246568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39223" y="2694108"/>
            <a:ext cx="90719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308" y="315119"/>
            <a:ext cx="8229600" cy="242888"/>
          </a:xfrm>
          <a:solidFill>
            <a:srgbClr val="FFFFFF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SLOVAK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-510"/>
          <a:stretch/>
        </p:blipFill>
        <p:spPr>
          <a:xfrm>
            <a:off x="2982913" y="228600"/>
            <a:ext cx="6161087" cy="6477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85625" y="2593260"/>
            <a:ext cx="907196" cy="32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068" y="320675"/>
            <a:ext cx="8383019" cy="35877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BRITISH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RP 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4419" y="224070"/>
            <a:ext cx="4399647" cy="642921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00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716" y="468313"/>
            <a:ext cx="8369372" cy="15441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GERMAN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4" name="Picture 4" descr="RP SRN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1160" r="15116" b="1503"/>
          <a:stretch/>
        </p:blipFill>
        <p:spPr bwMode="auto">
          <a:xfrm>
            <a:off x="4669081" y="271127"/>
            <a:ext cx="3905007" cy="639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4933" y="3468352"/>
            <a:ext cx="1396751" cy="26679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251" y="349784"/>
            <a:ext cx="8574088" cy="2968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AMERICAN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53" y="330994"/>
            <a:ext cx="4593735" cy="638201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280596" y="2688795"/>
            <a:ext cx="821813" cy="42687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145743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CZECH, currently used</a:t>
            </a:r>
            <a:endParaRPr lang="en-US" b="1" dirty="0"/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646" y="3377561"/>
            <a:ext cx="1434835" cy="111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954" y="5034692"/>
            <a:ext cx="1434835" cy="1475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2672" y="2113027"/>
            <a:ext cx="1771700" cy="42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SS_07_revision U7-9</Template>
  <TotalTime>806</TotalTime>
  <Words>185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Cambria</vt:lpstr>
      <vt:lpstr>Georgia</vt:lpstr>
      <vt:lpstr>Wingdings</vt:lpstr>
      <vt:lpstr>Wingdings 2</vt:lpstr>
      <vt:lpstr>Administrativní</vt:lpstr>
      <vt:lpstr>BASIC VERBAL FORMS  MEDICAL PRESCRIPTIONS</vt:lpstr>
      <vt:lpstr>FIVE BASIC FORMS</vt:lpstr>
      <vt:lpstr>Prezentace aplikace PowerPoint</vt:lpstr>
      <vt:lpstr>Prezentace aplikace PowerPoint</vt:lpstr>
      <vt:lpstr>SLOVAK</vt:lpstr>
      <vt:lpstr>BRITISH</vt:lpstr>
      <vt:lpstr>GERMAN</vt:lpstr>
      <vt:lpstr>AMERICAN</vt:lpstr>
      <vt:lpstr>Prezentace aplikace PowerPoint</vt:lpstr>
      <vt:lpstr>Prezentace aplikace PowerPoint</vt:lpstr>
      <vt:lpstr>Prezentace aplikace PowerPoint</vt:lpstr>
    </vt:vector>
  </TitlesOfParts>
  <Company>Hokkaido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VERBAL FORMS II</dc:title>
  <dc:creator>Pepina Artimová</dc:creator>
  <cp:lastModifiedBy>test</cp:lastModifiedBy>
  <cp:revision>19</cp:revision>
  <dcterms:created xsi:type="dcterms:W3CDTF">2013-03-24T20:31:23Z</dcterms:created>
  <dcterms:modified xsi:type="dcterms:W3CDTF">2016-03-20T22:18:19Z</dcterms:modified>
</cp:coreProperties>
</file>