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0" r:id="rId4"/>
    <p:sldId id="287" r:id="rId5"/>
    <p:sldId id="288" r:id="rId6"/>
    <p:sldId id="291" r:id="rId7"/>
    <p:sldId id="292" r:id="rId8"/>
    <p:sldId id="293" r:id="rId9"/>
    <p:sldId id="300" r:id="rId10"/>
    <p:sldId id="289" r:id="rId11"/>
    <p:sldId id="303" r:id="rId12"/>
    <p:sldId id="295" r:id="rId13"/>
    <p:sldId id="297" r:id="rId14"/>
    <p:sldId id="301" r:id="rId15"/>
    <p:sldId id="298" r:id="rId16"/>
    <p:sldId id="305" r:id="rId17"/>
    <p:sldId id="299" r:id="rId18"/>
    <p:sldId id="290" r:id="rId19"/>
    <p:sldId id="296" r:id="rId20"/>
    <p:sldId id="302" r:id="rId21"/>
    <p:sldId id="306" r:id="rId22"/>
    <p:sldId id="307" r:id="rId23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pina Artimová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9F00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65" autoAdjust="0"/>
  </p:normalViewPr>
  <p:slideViewPr>
    <p:cSldViewPr>
      <p:cViewPr varScale="1">
        <p:scale>
          <a:sx n="95" d="100"/>
          <a:sy n="95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9A59-82C6-45AF-8A29-C0972A310D58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512A-0871-479B-9098-C97636BCE2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215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4A1AB6-E334-414D-9BE3-816B69C83AAD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B3D7D5-C056-D749-8BA2-9558D29F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9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Costovertebralis</a:t>
            </a:r>
            <a:endParaRPr lang="cs-CZ" dirty="0" smtClean="0"/>
          </a:p>
          <a:p>
            <a:r>
              <a:rPr lang="cs-CZ" dirty="0" err="1" smtClean="0"/>
              <a:t>Metacarpophalangea</a:t>
            </a:r>
            <a:endParaRPr lang="cs-CZ" dirty="0" smtClean="0"/>
          </a:p>
          <a:p>
            <a:r>
              <a:rPr lang="cs-CZ" dirty="0" err="1" smtClean="0"/>
              <a:t>Sternocostalis</a:t>
            </a:r>
            <a:endParaRPr lang="cs-CZ" dirty="0" smtClean="0"/>
          </a:p>
          <a:p>
            <a:r>
              <a:rPr lang="cs-CZ" dirty="0" err="1" smtClean="0"/>
              <a:t>Cervicothoracicum</a:t>
            </a:r>
            <a:endParaRPr lang="cs-CZ" dirty="0" smtClean="0"/>
          </a:p>
          <a:p>
            <a:r>
              <a:rPr lang="cs-CZ" dirty="0" err="1" smtClean="0"/>
              <a:t>Craniospinale</a:t>
            </a:r>
            <a:endParaRPr lang="cs-CZ" dirty="0" smtClean="0"/>
          </a:p>
          <a:p>
            <a:r>
              <a:rPr lang="cs-CZ" dirty="0" err="1" smtClean="0"/>
              <a:t>Enephalospinale</a:t>
            </a:r>
            <a:endParaRPr lang="cs-CZ" dirty="0" smtClean="0"/>
          </a:p>
          <a:p>
            <a:r>
              <a:rPr lang="cs-CZ" dirty="0" err="1" smtClean="0"/>
              <a:t>Carpometacarpale</a:t>
            </a:r>
            <a:endParaRPr lang="cs-CZ" dirty="0" smtClean="0"/>
          </a:p>
          <a:p>
            <a:r>
              <a:rPr lang="cs-CZ" dirty="0" err="1" smtClean="0"/>
              <a:t>Costoclaviculare</a:t>
            </a:r>
            <a:endParaRPr lang="cs-CZ" dirty="0" smtClean="0"/>
          </a:p>
          <a:p>
            <a:r>
              <a:rPr lang="cs-CZ" dirty="0" err="1" smtClean="0"/>
              <a:t>Hepatoduodenale</a:t>
            </a:r>
            <a:endParaRPr lang="cs-CZ" dirty="0" smtClean="0"/>
          </a:p>
          <a:p>
            <a:r>
              <a:rPr lang="cs-CZ" dirty="0" err="1" smtClean="0"/>
              <a:t>Brachioradialis</a:t>
            </a:r>
            <a:endParaRPr lang="cs-CZ" dirty="0" smtClean="0"/>
          </a:p>
          <a:p>
            <a:r>
              <a:rPr lang="cs-CZ" dirty="0" err="1" smtClean="0"/>
              <a:t>Craniospinalis</a:t>
            </a:r>
            <a:endParaRPr lang="cs-CZ" dirty="0" smtClean="0"/>
          </a:p>
          <a:p>
            <a:r>
              <a:rPr lang="cs-CZ" dirty="0" err="1" smtClean="0"/>
              <a:t>urethrovaginalis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23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iliocostalis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sternothyroideus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brachioradialis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74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Articulatio</a:t>
            </a:r>
            <a:r>
              <a:rPr lang="en-US" dirty="0" smtClean="0"/>
              <a:t> </a:t>
            </a:r>
            <a:r>
              <a:rPr lang="en-US" dirty="0" err="1" smtClean="0"/>
              <a:t>saccrococcygea</a:t>
            </a:r>
            <a:endParaRPr lang="en-US" dirty="0" smtClean="0"/>
          </a:p>
          <a:p>
            <a:r>
              <a:rPr lang="en-US" dirty="0" err="1" smtClean="0"/>
              <a:t>Sutura</a:t>
            </a:r>
            <a:r>
              <a:rPr lang="en-US" dirty="0" smtClean="0"/>
              <a:t> </a:t>
            </a:r>
            <a:r>
              <a:rPr lang="en-US" dirty="0" err="1" smtClean="0"/>
              <a:t>frontomaxillaris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palpebronasalis</a:t>
            </a:r>
            <a:endParaRPr lang="en-US" dirty="0" smtClean="0"/>
          </a:p>
          <a:p>
            <a:r>
              <a:rPr lang="en-US" dirty="0" err="1" smtClean="0"/>
              <a:t>Recessus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costodiaphragmaticus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5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Recessus</a:t>
            </a:r>
            <a:r>
              <a:rPr lang="en-US" dirty="0" smtClean="0"/>
              <a:t> </a:t>
            </a:r>
            <a:r>
              <a:rPr lang="en-US" dirty="0" err="1" smtClean="0"/>
              <a:t>hepatorenalis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tibionavicularis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ligamenti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collateralis</a:t>
            </a:r>
            <a:endParaRPr lang="en-US" baseline="0" dirty="0" smtClean="0"/>
          </a:p>
          <a:p>
            <a:r>
              <a:rPr lang="en-US" baseline="0" dirty="0" err="1" smtClean="0"/>
              <a:t>Ostium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atrioventriculare</a:t>
            </a:r>
            <a:endParaRPr lang="en-US" baseline="0" dirty="0" smtClean="0"/>
          </a:p>
          <a:p>
            <a:r>
              <a:rPr lang="en-US" baseline="0" dirty="0" err="1" smtClean="0"/>
              <a:t>Nodus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lymphaticus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nasolabialis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3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Pneumonia</a:t>
            </a:r>
            <a:endParaRPr lang="cs-CZ" dirty="0" smtClean="0"/>
          </a:p>
          <a:p>
            <a:r>
              <a:rPr lang="cs-CZ" dirty="0" err="1" smtClean="0"/>
              <a:t>Carditis</a:t>
            </a:r>
            <a:endParaRPr lang="cs-CZ" dirty="0" smtClean="0"/>
          </a:p>
          <a:p>
            <a:r>
              <a:rPr lang="cs-CZ" dirty="0" smtClean="0"/>
              <a:t>Hepatitis</a:t>
            </a:r>
          </a:p>
          <a:p>
            <a:r>
              <a:rPr lang="cs-CZ" dirty="0" err="1" smtClean="0"/>
              <a:t>Nephritis</a:t>
            </a:r>
            <a:endParaRPr lang="cs-CZ" dirty="0" smtClean="0"/>
          </a:p>
          <a:p>
            <a:r>
              <a:rPr lang="cs-CZ" dirty="0" err="1" smtClean="0"/>
              <a:t>Pancreatitis</a:t>
            </a:r>
            <a:endParaRPr lang="cs-CZ" dirty="0" smtClean="0"/>
          </a:p>
          <a:p>
            <a:r>
              <a:rPr lang="cs-CZ" dirty="0" smtClean="0"/>
              <a:t>Enteritis</a:t>
            </a:r>
          </a:p>
          <a:p>
            <a:r>
              <a:rPr lang="cs-CZ" dirty="0" err="1" smtClean="0"/>
              <a:t>Ophthalmia</a:t>
            </a:r>
            <a:endParaRPr lang="cs-CZ" dirty="0" smtClean="0"/>
          </a:p>
          <a:p>
            <a:r>
              <a:rPr lang="cs-CZ" dirty="0" smtClean="0"/>
              <a:t>Dermatitis</a:t>
            </a:r>
          </a:p>
          <a:p>
            <a:r>
              <a:rPr lang="cs-CZ" dirty="0" err="1" smtClean="0"/>
              <a:t>Ost</a:t>
            </a:r>
            <a:r>
              <a:rPr lang="cs-CZ" dirty="0" smtClean="0"/>
              <a:t>(e)</a:t>
            </a:r>
            <a:r>
              <a:rPr lang="cs-CZ" dirty="0" err="1" smtClean="0"/>
              <a:t>itis</a:t>
            </a:r>
            <a:endParaRPr lang="cs-CZ" dirty="0" smtClean="0"/>
          </a:p>
          <a:p>
            <a:r>
              <a:rPr lang="cs-CZ" dirty="0" err="1" smtClean="0"/>
              <a:t>Angiitis</a:t>
            </a:r>
            <a:endParaRPr lang="cs-CZ" dirty="0" smtClean="0"/>
          </a:p>
          <a:p>
            <a:r>
              <a:rPr lang="cs-CZ" dirty="0" err="1" smtClean="0"/>
              <a:t>chondritis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19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Angiospasmus</a:t>
            </a:r>
            <a:endParaRPr lang="en-US" dirty="0" smtClean="0"/>
          </a:p>
          <a:p>
            <a:r>
              <a:rPr lang="en-US" dirty="0" err="1" smtClean="0"/>
              <a:t>Angioplastica</a:t>
            </a:r>
            <a:endParaRPr lang="en-US" dirty="0" smtClean="0"/>
          </a:p>
          <a:p>
            <a:r>
              <a:rPr lang="en-US" dirty="0" err="1" smtClean="0"/>
              <a:t>Phlebographia</a:t>
            </a:r>
            <a:endParaRPr lang="en-US" dirty="0" smtClean="0"/>
          </a:p>
          <a:p>
            <a:r>
              <a:rPr lang="en-US" dirty="0" err="1" smtClean="0"/>
              <a:t>Phlebothrombosis</a:t>
            </a:r>
            <a:endParaRPr lang="en-US" dirty="0" smtClean="0"/>
          </a:p>
          <a:p>
            <a:r>
              <a:rPr lang="en-US" dirty="0" err="1" smtClean="0"/>
              <a:t>Cardiothoracicus</a:t>
            </a:r>
            <a:endParaRPr lang="en-US" dirty="0" smtClean="0"/>
          </a:p>
          <a:p>
            <a:r>
              <a:rPr lang="en-US" dirty="0" err="1" smtClean="0"/>
              <a:t>Cadriopneumographia</a:t>
            </a:r>
            <a:endParaRPr lang="en-US" dirty="0" smtClean="0"/>
          </a:p>
          <a:p>
            <a:r>
              <a:rPr lang="en-US" dirty="0" err="1" smtClean="0"/>
              <a:t>Nephrectomia</a:t>
            </a:r>
            <a:endParaRPr lang="en-US" dirty="0" smtClean="0"/>
          </a:p>
          <a:p>
            <a:r>
              <a:rPr lang="en-US" dirty="0" err="1" smtClean="0"/>
              <a:t>Nephroureterectomia</a:t>
            </a:r>
            <a:endParaRPr lang="en-US" dirty="0" smtClean="0"/>
          </a:p>
          <a:p>
            <a:r>
              <a:rPr lang="en-US" dirty="0" err="1" smtClean="0"/>
              <a:t>Cystostomia</a:t>
            </a:r>
            <a:endParaRPr lang="en-US" dirty="0" smtClean="0"/>
          </a:p>
          <a:p>
            <a:r>
              <a:rPr lang="en-US" dirty="0" err="1" smtClean="0"/>
              <a:t>Cystotomia</a:t>
            </a:r>
            <a:endParaRPr lang="en-US" dirty="0" smtClean="0"/>
          </a:p>
          <a:p>
            <a:r>
              <a:rPr lang="en-US" dirty="0" err="1" smtClean="0"/>
              <a:t>Glossectomia</a:t>
            </a:r>
            <a:endParaRPr lang="en-US" dirty="0" smtClean="0"/>
          </a:p>
          <a:p>
            <a:r>
              <a:rPr lang="en-US" dirty="0" err="1" smtClean="0"/>
              <a:t>Glossopalatinus</a:t>
            </a:r>
            <a:endParaRPr lang="en-US" dirty="0" smtClean="0"/>
          </a:p>
          <a:p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err="1" smtClean="0"/>
              <a:t>dermatoplastica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55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Angioplastica</a:t>
            </a:r>
            <a:endParaRPr lang="cs-CZ" dirty="0" smtClean="0"/>
          </a:p>
          <a:p>
            <a:r>
              <a:rPr lang="cs-CZ" dirty="0" err="1" smtClean="0"/>
              <a:t>Phlebographia</a:t>
            </a:r>
            <a:endParaRPr lang="cs-CZ" dirty="0" smtClean="0"/>
          </a:p>
          <a:p>
            <a:r>
              <a:rPr lang="cs-CZ" dirty="0" err="1" smtClean="0"/>
              <a:t>Cardiacus</a:t>
            </a:r>
            <a:endParaRPr lang="cs-CZ" dirty="0" smtClean="0"/>
          </a:p>
          <a:p>
            <a:r>
              <a:rPr lang="cs-CZ" dirty="0" err="1" smtClean="0"/>
              <a:t>Cardiopneumographia</a:t>
            </a:r>
            <a:endParaRPr lang="cs-CZ" dirty="0" smtClean="0"/>
          </a:p>
          <a:p>
            <a:r>
              <a:rPr lang="cs-CZ" dirty="0" err="1" smtClean="0"/>
              <a:t>Nephrostomia</a:t>
            </a:r>
            <a:endParaRPr lang="cs-CZ" dirty="0" smtClean="0"/>
          </a:p>
          <a:p>
            <a:r>
              <a:rPr lang="cs-CZ" dirty="0" err="1" smtClean="0"/>
              <a:t>Cystostomia</a:t>
            </a:r>
            <a:endParaRPr lang="cs-CZ" dirty="0" smtClean="0"/>
          </a:p>
          <a:p>
            <a:r>
              <a:rPr lang="cs-CZ" dirty="0" err="1" smtClean="0"/>
              <a:t>Glossectomia</a:t>
            </a:r>
            <a:endParaRPr lang="cs-CZ" dirty="0" smtClean="0"/>
          </a:p>
          <a:p>
            <a:r>
              <a:rPr lang="cs-CZ" dirty="0" err="1" smtClean="0"/>
              <a:t>Mastoplastica</a:t>
            </a:r>
            <a:endParaRPr lang="cs-CZ" dirty="0" smtClean="0"/>
          </a:p>
          <a:p>
            <a:r>
              <a:rPr lang="cs-CZ" dirty="0" err="1" smtClean="0"/>
              <a:t>Dermatoplastica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66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Choledochitis</a:t>
            </a:r>
            <a:endParaRPr lang="cs-CZ" dirty="0" smtClean="0"/>
          </a:p>
          <a:p>
            <a:r>
              <a:rPr lang="cs-CZ" dirty="0" err="1" smtClean="0"/>
              <a:t>Choledochotomia</a:t>
            </a:r>
            <a:endParaRPr lang="cs-CZ" dirty="0" smtClean="0"/>
          </a:p>
          <a:p>
            <a:r>
              <a:rPr lang="cs-CZ" dirty="0" err="1" smtClean="0"/>
              <a:t>Myeloma</a:t>
            </a:r>
            <a:endParaRPr lang="cs-CZ" dirty="0" smtClean="0"/>
          </a:p>
          <a:p>
            <a:r>
              <a:rPr lang="cs-CZ" dirty="0" smtClean="0"/>
              <a:t>poliomyelitis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4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727-374D-AC41-94E3-426F6886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6994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9F5B-F643-484E-8420-23E98874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448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447675"/>
            <a:ext cx="1951037" cy="156845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47675"/>
            <a:ext cx="5705475" cy="156845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EEC1-A8AC-754D-AD4A-0EC7F52F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8929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96FC-EFB1-EB42-A025-63EF4EDEA06B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A95A-69D4-784E-9A09-0FEEF3AD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2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6B3-4C3E-204A-9C0C-E4D35A3B9698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8166-DED4-B644-877B-2B3C756C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28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5A57-1351-124D-B328-E8B600079841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5B65-8913-3640-801D-7A623DC5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3780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9D28-3F97-E842-BDFB-D8303B01386E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989D-FAF3-E641-9042-88FA8075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41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DFB-771F-9440-B4F9-9CD7451AB561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E275-982F-684B-8B83-3C3E0A38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978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600-6699-674B-8496-3A84B6C4FEB3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24D3-F771-084E-9BF8-78008F20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18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D003-9FDC-344E-853D-F32B22A70CF8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F231-F740-A342-B14A-9D0C57BA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1C38-4488-B443-9477-6F9D5116D1FB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0C1-5DAC-284E-8B7A-3E7BF047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51E2-15DB-9D4C-82DC-43CCB587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5320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1137-71DE-6B45-BA92-A4F9A45D377A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C7E0-C51B-9646-9E8B-2114523C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0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A0CD-C24A-4E4D-9106-02374244992D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D540-D1BA-9E46-ABA5-EFA1CF54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9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1E0-D3A9-E144-885F-DC34999D76DC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E05A-8955-2E4F-93C6-7D15FEA1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63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E94-60BC-5342-AE9C-BBC53EA91C17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6AF0-B25F-7C47-8DC1-6E939424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1794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1846-5600-B54D-BFE6-3F2661691A0F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6F4B-B110-9142-B92D-4B672A58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9811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887-B718-7B43-8EE8-73CF73216EF9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B122-DEA1-8B41-896A-211817A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7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753B-5137-C94E-BCD0-EDDF3D04DD24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8BC5-EB4F-9857-1A7E7A0F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1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7281" y="1582586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8754" y="1582586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0531" y="1582586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75BB-2A4F-F145-A0DA-66432AA6A1AA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ADAD-EF01-3A42-B940-61C15966F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9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838D-C8CC-1946-8459-DB2F23A8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19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531938"/>
            <a:ext cx="3800475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531938"/>
            <a:ext cx="3802062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2E3C-EF1B-E848-9E67-6BF4F8AB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7684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7133-0A13-904A-9690-5457B69A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01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B895-7879-0641-A7CD-72E8D7C9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0578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861D-9827-1942-A8B6-26EAE77F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3135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4330-B2A1-BC48-8296-348FDE5C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358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51B6-C0CD-5B41-9EE3-A625BFE8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331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234950"/>
            <a:ext cx="268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2626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1D86AAA-471D-5D46-8314-6041BBB9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47675"/>
            <a:ext cx="780891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531938"/>
            <a:ext cx="77549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hf hdr="0" ftr="0" dt="0"/>
  <p:txStyles>
    <p:titleStyle>
      <a:lvl1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Corbel" charset="0"/>
        </a:defRPr>
      </a:lvl1pPr>
      <a:lvl2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2pPr>
      <a:lvl3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3pPr>
      <a:lvl4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4pPr>
      <a:lvl5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5pPr>
      <a:lvl6pPr marL="4572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6pPr>
      <a:lvl7pPr marL="9144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7pPr>
      <a:lvl8pPr marL="13716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8pPr>
      <a:lvl9pPr marL="18288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600"/>
        </a:spcBef>
        <a:spcAft>
          <a:spcPct val="0"/>
        </a:spcAft>
        <a:defRPr sz="2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A92172C-5BF0-F34C-B639-C782D15C3780}" type="datetimeFigureOut">
              <a:rPr lang="en-US"/>
              <a:pPr>
                <a:defRPr/>
              </a:pPr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577E387-2096-8241-BC01-6A06AF6A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84163" y="444500"/>
            <a:ext cx="8585200" cy="1468438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746" name="Group 5"/>
          <p:cNvGrpSpPr>
            <a:grpSpLocks/>
          </p:cNvGrpSpPr>
          <p:nvPr/>
        </p:nvGrpSpPr>
        <p:grpSpPr bwMode="auto">
          <a:xfrm>
            <a:off x="284163" y="1905000"/>
            <a:ext cx="8588375" cy="138113"/>
            <a:chOff x="0" y="0"/>
            <a:chExt cx="5410" cy="86"/>
          </a:xfrm>
        </p:grpSpPr>
        <p:sp>
          <p:nvSpPr>
            <p:cNvPr id="31751" name="Rectangle 2"/>
            <p:cNvSpPr>
              <a:spLocks/>
            </p:cNvSpPr>
            <p:nvPr/>
          </p:nvSpPr>
          <p:spPr bwMode="auto">
            <a:xfrm>
              <a:off x="0" y="0"/>
              <a:ext cx="1736" cy="8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1727" y="0"/>
              <a:ext cx="101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8229600" y="444500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  <a:latin typeface="Wingdings" charset="0"/>
                <a:ea typeface="ＭＳ Ｐゴシック" charset="0"/>
                <a:cs typeface="ＭＳ Ｐゴシック" charset="0"/>
                <a:sym typeface="Wingdings" charset="0"/>
              </a:rPr>
              <a:t></a:t>
            </a: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284163" y="6226175"/>
            <a:ext cx="8585200" cy="17462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20688" y="683791"/>
            <a:ext cx="7808912" cy="1089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Compound words in medical terminology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6940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MATCH GREEK ELEMENTS WITH LATIN EQUIVALENTS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GIVE LATIN EQUIVALENTS (FULL FORM) TO </a:t>
            </a:r>
            <a:r>
              <a:rPr lang="en-US" sz="2400" b="1" dirty="0">
                <a:latin typeface="+mn-lt"/>
              </a:rPr>
              <a:t>GREEK </a:t>
            </a:r>
            <a:r>
              <a:rPr lang="en-US" sz="2400" b="1" dirty="0" smtClean="0">
                <a:latin typeface="+mn-lt"/>
              </a:rPr>
              <a:t>ELEMENTS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93026"/>
            <a:ext cx="240612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………………….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Osteon……………..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Arthron</a:t>
            </a:r>
            <a:r>
              <a:rPr lang="en-US" sz="2400" dirty="0" smtClean="0">
                <a:latin typeface="Cambria"/>
                <a:cs typeface="Cambria"/>
              </a:rPr>
              <a:t>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Spondylos</a:t>
            </a:r>
            <a:r>
              <a:rPr lang="en-US" sz="2400" dirty="0" smtClean="0">
                <a:latin typeface="Cambria"/>
                <a:cs typeface="Cambria"/>
              </a:rPr>
              <a:t>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Gony</a:t>
            </a:r>
            <a:r>
              <a:rPr lang="en-US" sz="2400" dirty="0" smtClean="0">
                <a:latin typeface="Cambria"/>
                <a:cs typeface="Cambria"/>
              </a:rPr>
              <a:t>………………..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Stoma………………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Soma……………….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Kefale</a:t>
            </a:r>
            <a:r>
              <a:rPr lang="en-US" sz="2400" dirty="0" smtClean="0">
                <a:latin typeface="Cambria"/>
                <a:cs typeface="Cambria"/>
              </a:rPr>
              <a:t>………………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393026"/>
            <a:ext cx="33742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MUSCULUS, I, M.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OSSIS,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ARTICULATIO, ONIS,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VERTEBRA, AE,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GENU, US,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CORPUS,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CAPUT, ITIS,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part or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all organ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….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341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78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320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350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31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34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82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84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4192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Dactyl-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2878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Gastr-ec-tomia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3775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Hepat-ec-tomia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5081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Laryng-ec-tomia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205697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22015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788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Pancreat-ec-tomia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5597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Prostat-ec-tomia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32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WOMB-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631631"/>
            <a:ext cx="24673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Hyster-ec-tomia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METRIA 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measurement…</a:t>
            </a:r>
            <a:r>
              <a:rPr lang="en-US" sz="2400" dirty="0">
                <a:latin typeface="+mn-lt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pupillo</a:t>
            </a:r>
            <a:r>
              <a:rPr lang="en-US" sz="2400" dirty="0" err="1" smtClean="0">
                <a:latin typeface="+mn-lt"/>
              </a:rPr>
              <a:t>metria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measurement of the diameter </a:t>
            </a: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the </a:t>
            </a:r>
            <a:r>
              <a:rPr lang="en-US" sz="2400" dirty="0" smtClean="0">
                <a:latin typeface="+mn-lt"/>
              </a:rPr>
              <a:t>eye pupil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2494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713" y="4551511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83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PELVIS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HEAD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420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the BLADDER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o evaluate its function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6092" y="4512602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5795"/>
            <a:ext cx="8496944" cy="1200328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SCOPIA</a:t>
            </a:r>
            <a:r>
              <a:rPr lang="en-US" sz="2400" dirty="0" smtClean="0">
                <a:latin typeface="+mn-lt"/>
              </a:rPr>
              <a:t> : visual examination of the interior of a hollow body organ, broadly also examine, inspect</a:t>
            </a:r>
          </a:p>
          <a:p>
            <a:pPr algn="l"/>
            <a:r>
              <a:rPr lang="en-US" sz="2400" dirty="0" smtClean="0"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: examination of the inside of the body</a:t>
            </a:r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 </a:t>
            </a:r>
            <a:endParaRPr lang="en-US" sz="2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21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271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PHARYNX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21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ANUS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ABDOMINAL CAVITY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385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LARGE INTESTINE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388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THORACIC CAVITY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562" y="2132856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Fet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562" y="2591534"/>
            <a:ext cx="26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Pharyng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13" y="305021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An-o-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113" y="350889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Lapar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13" y="3967568"/>
            <a:ext cx="25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Col-o(no)-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13" y="442624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Thorac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245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VAGINA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113" y="488492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Colp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19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EYE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1113" y="534359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Ophthalm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image, X-ray…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strenght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 vessels examination with some </a:t>
            </a:r>
            <a:r>
              <a:rPr lang="en-US" sz="2400" dirty="0">
                <a:latin typeface="Cambria"/>
                <a:cs typeface="Cambria"/>
              </a:rPr>
              <a:t>type of </a:t>
            </a:r>
            <a:r>
              <a:rPr lang="en-US" sz="2400" dirty="0" smtClean="0">
                <a:latin typeface="Cambria"/>
                <a:cs typeface="Cambria"/>
              </a:rPr>
              <a:t>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201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221088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157017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cutting, incision, section…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– a cutting for the repair of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hernia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332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ARTERY-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BRONCHUS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31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SKULL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301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34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MUSCLE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423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PERICARDIUM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Arteri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Bronch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9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8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My-o-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71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Pericardi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60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PERINEUM (PUBIC REGION)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VEIN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91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TYMPANUM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208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Episi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Phleb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55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Tympan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79701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DECIDE WHETHER THE COMPOUND WORD CONTAINS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GREEK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ELEMENT CORRESPONDING WITH THE LABELLED BODY PART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8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GREEK ELEMENTS WHICH CORRESPOND WITH LATIN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412776"/>
            <a:ext cx="146130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ANGEION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FLEPS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KARDIA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NEFROS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KYSTIS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GLOTTA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MASTOS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DERMA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412776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323528" y="620688"/>
            <a:ext cx="8496944" cy="6068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vein using radio-opaque dye so the vein will show up on the film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(Adjective) One that refers to the heart and the chest region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the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</a:t>
            </a:r>
            <a:r>
              <a:rPr lang="cs-CZ" sz="2000" dirty="0" err="1" smtClean="0">
                <a:latin typeface="Cambria"/>
                <a:cs typeface="Cambria"/>
              </a:rPr>
              <a:t>change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the size of breasts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DERIVATED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869012"/>
              </p:ext>
            </p:extLst>
          </p:nvPr>
        </p:nvGraphicFramePr>
        <p:xfrm>
          <a:off x="323529" y="2422377"/>
          <a:ext cx="8400255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/>
                <a:gridCol w="2800085"/>
                <a:gridCol w="280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-(on)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-en-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FILL IN THE MISSING TERMS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5586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mbria"/>
                <a:cs typeface="Cambria"/>
              </a:rPr>
              <a:t>Gall leaving the gallbladder enters the hepatic duct, its descending part that enters the duodenum is 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common hepatic duct</a:t>
            </a:r>
            <a:r>
              <a:rPr lang="en-US" sz="2200" dirty="0">
                <a:latin typeface="Cambria"/>
                <a:cs typeface="Cambria"/>
              </a:rPr>
              <a:t>, and the </a:t>
            </a:r>
            <a:r>
              <a:rPr lang="en-US" sz="2200" dirty="0" smtClean="0">
                <a:latin typeface="Cambria"/>
                <a:cs typeface="Cambria"/>
              </a:rPr>
              <a:t>Greek </a:t>
            </a:r>
            <a:r>
              <a:rPr lang="en-US" sz="2200" dirty="0">
                <a:latin typeface="Cambria"/>
                <a:cs typeface="Cambria"/>
              </a:rPr>
              <a:t>word </a:t>
            </a:r>
            <a:r>
              <a:rPr lang="en-US" sz="2200" i="1" dirty="0" err="1">
                <a:solidFill>
                  <a:srgbClr val="9F000E"/>
                </a:solidFill>
                <a:latin typeface="Cambria"/>
                <a:cs typeface="Cambria"/>
              </a:rPr>
              <a:t>dochos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(receptacle) is used in naming it. Thus </a:t>
            </a:r>
            <a:r>
              <a:rPr lang="en-US" sz="2200" dirty="0" smtClean="0">
                <a:latin typeface="Cambria"/>
                <a:cs typeface="Cambria"/>
              </a:rPr>
              <a:t>inflammation of the common hepatic duct is called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…………………., 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cs typeface="Cambria"/>
              </a:rPr>
              <a:t>surgical operation to make cut in the common bile duct to remove the stones is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 . 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87614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ambria"/>
                <a:cs typeface="Cambria"/>
              </a:rPr>
              <a:t>The combining form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MYEL</a:t>
            </a:r>
            <a:r>
              <a:rPr lang="en-US" sz="2200" dirty="0" smtClean="0">
                <a:latin typeface="Cambria"/>
                <a:cs typeface="Cambria"/>
              </a:rPr>
              <a:t>- refers to </a:t>
            </a:r>
            <a:r>
              <a:rPr lang="en-US" sz="2200" dirty="0">
                <a:latin typeface="Cambria"/>
                <a:cs typeface="Cambria"/>
              </a:rPr>
              <a:t>either </a:t>
            </a:r>
            <a:r>
              <a:rPr lang="en-US" sz="2200" dirty="0" smtClean="0">
                <a:latin typeface="Cambria"/>
                <a:cs typeface="Cambria"/>
              </a:rPr>
              <a:t>bone marrow or the spinal cord, thus the tumor originating in the bone marrow should be called 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. . </a:t>
            </a:r>
            <a:r>
              <a:rPr lang="en-US" sz="2200" dirty="0" smtClean="0">
                <a:latin typeface="Cambria"/>
                <a:cs typeface="Cambria"/>
              </a:rPr>
              <a:t>Inflammation of the grey matter of the spinal cord, also known as infantile paralysis, or simply </a:t>
            </a:r>
            <a:r>
              <a:rPr lang="en-US" sz="2200" i="1" dirty="0" smtClean="0">
                <a:solidFill>
                  <a:srgbClr val="9F000E"/>
                </a:solidFill>
                <a:latin typeface="Cambria"/>
                <a:cs typeface="Cambria"/>
              </a:rPr>
              <a:t>polio</a:t>
            </a:r>
            <a:r>
              <a:rPr lang="en-US" sz="2200" dirty="0" smtClean="0">
                <a:latin typeface="Cambria"/>
                <a:cs typeface="Cambria"/>
              </a:rPr>
              <a:t> (from Greek </a:t>
            </a:r>
            <a:r>
              <a:rPr lang="en-US" sz="2200" i="1" dirty="0" smtClean="0">
                <a:latin typeface="Cambria"/>
                <a:cs typeface="Cambria"/>
              </a:rPr>
              <a:t>polios </a:t>
            </a:r>
            <a:r>
              <a:rPr lang="en-US" sz="2200" dirty="0" smtClean="0">
                <a:latin typeface="Cambria"/>
                <a:cs typeface="Cambria"/>
              </a:rPr>
              <a:t>grey)</a:t>
            </a:r>
            <a:r>
              <a:rPr lang="en-US" sz="2200" i="1" dirty="0" smtClean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 .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pre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700" y="3238664"/>
            <a:ext cx="656332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1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5536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FF0000"/>
                </a:solidFill>
              </a:rPr>
              <a:t>What</a:t>
            </a:r>
            <a:r>
              <a:rPr lang="cs-CZ" sz="2000" i="1" dirty="0" smtClean="0">
                <a:solidFill>
                  <a:srgbClr val="FF0000"/>
                </a:solidFill>
              </a:rPr>
              <a:t> are </a:t>
            </a:r>
            <a:r>
              <a:rPr lang="cs-CZ" sz="2000" i="1" dirty="0" err="1" smtClean="0">
                <a:solidFill>
                  <a:srgbClr val="FF0000"/>
                </a:solidFill>
              </a:rPr>
              <a:t>the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parts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of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dissection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protocol</a:t>
            </a:r>
            <a:r>
              <a:rPr lang="cs-CZ" sz="2000" i="1" dirty="0" smtClean="0">
                <a:solidFill>
                  <a:srgbClr val="FF0000"/>
                </a:solidFill>
              </a:rPr>
              <a:t>? </a:t>
            </a:r>
            <a:r>
              <a:rPr lang="cs-CZ" sz="2000" i="1" dirty="0" err="1" smtClean="0">
                <a:solidFill>
                  <a:srgbClr val="FF0000"/>
                </a:solidFill>
              </a:rPr>
              <a:t>Try</a:t>
            </a:r>
            <a:r>
              <a:rPr lang="cs-CZ" sz="2000" i="1" dirty="0" smtClean="0">
                <a:solidFill>
                  <a:srgbClr val="FF0000"/>
                </a:solidFill>
              </a:rPr>
              <a:t> to </a:t>
            </a:r>
            <a:r>
              <a:rPr lang="cs-CZ" sz="2000" i="1" dirty="0" err="1" smtClean="0">
                <a:solidFill>
                  <a:srgbClr val="FF0000"/>
                </a:solidFill>
              </a:rPr>
              <a:t>figure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out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the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meaning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of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compounds</a:t>
            </a:r>
            <a:r>
              <a:rPr lang="cs-CZ" sz="2000" i="1" dirty="0" smtClean="0">
                <a:solidFill>
                  <a:srgbClr val="FF0000"/>
                </a:solidFill>
              </a:rPr>
              <a:t>!</a:t>
            </a: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281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cs-CZ" sz="1600" u="sng" dirty="0" err="1" smtClean="0">
                <a:solidFill>
                  <a:srgbClr val="00B050"/>
                </a:solidFill>
              </a:rPr>
              <a:t>Melanoblastoma</a:t>
            </a:r>
            <a:r>
              <a:rPr lang="cs-CZ" sz="1600" dirty="0" smtClean="0"/>
              <a:t> </a:t>
            </a:r>
            <a:r>
              <a:rPr lang="cs-CZ" sz="1600" dirty="0" err="1" smtClean="0"/>
              <a:t>dorsi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subscapularis</a:t>
            </a:r>
            <a:r>
              <a:rPr lang="cs-CZ" sz="1600" dirty="0" smtClean="0"/>
              <a:t> l. </a:t>
            </a:r>
            <a:r>
              <a:rPr lang="cs-CZ" sz="1600" dirty="0" err="1" smtClean="0"/>
              <a:t>dx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/>
            </a:pPr>
            <a:r>
              <a:rPr lang="cs-CZ" sz="1600" dirty="0" err="1" smtClean="0"/>
              <a:t>Metastases</a:t>
            </a:r>
            <a:r>
              <a:rPr lang="cs-CZ" sz="1600" dirty="0" smtClean="0"/>
              <a:t> </a:t>
            </a:r>
            <a:r>
              <a:rPr lang="cs-CZ" sz="1600" dirty="0" err="1" smtClean="0"/>
              <a:t>multiplices</a:t>
            </a:r>
            <a:r>
              <a:rPr lang="cs-CZ" sz="1600" dirty="0" smtClean="0"/>
              <a:t> </a:t>
            </a:r>
            <a:r>
              <a:rPr lang="cs-CZ" sz="1600" dirty="0" err="1" smtClean="0"/>
              <a:t>cerebri</a:t>
            </a:r>
            <a:r>
              <a:rPr lang="cs-CZ" sz="1600" dirty="0" smtClean="0"/>
              <a:t> lat. </a:t>
            </a:r>
            <a:r>
              <a:rPr lang="cs-CZ" sz="1600" dirty="0" err="1" smtClean="0"/>
              <a:t>utr</a:t>
            </a:r>
            <a:r>
              <a:rPr lang="cs-CZ" sz="1600" dirty="0" smtClean="0"/>
              <a:t>., </a:t>
            </a:r>
            <a:r>
              <a:rPr lang="cs-CZ" sz="1600" dirty="0" err="1" smtClean="0"/>
              <a:t>cerebelli</a:t>
            </a:r>
            <a:r>
              <a:rPr lang="cs-CZ" sz="1600" dirty="0" smtClean="0"/>
              <a:t> lat </a:t>
            </a:r>
            <a:r>
              <a:rPr lang="cs-CZ" sz="1600" dirty="0" err="1" smtClean="0"/>
              <a:t>utr</a:t>
            </a:r>
            <a:r>
              <a:rPr lang="cs-CZ" sz="1600" dirty="0" smtClean="0"/>
              <a:t>., </a:t>
            </a:r>
            <a:r>
              <a:rPr lang="cs-CZ" sz="1600" dirty="0" err="1" smtClean="0"/>
              <a:t>et</a:t>
            </a:r>
            <a:r>
              <a:rPr lang="cs-CZ" sz="1600" dirty="0" smtClean="0"/>
              <a:t> ad </a:t>
            </a:r>
            <a:r>
              <a:rPr lang="cs-CZ" sz="1600" dirty="0" err="1" smtClean="0"/>
              <a:t>pulmones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      </a:t>
            </a:r>
            <a:r>
              <a:rPr lang="cs-CZ" sz="1600" dirty="0" err="1" smtClean="0"/>
              <a:t>Oedema</a:t>
            </a:r>
            <a:r>
              <a:rPr lang="cs-CZ" sz="1600" dirty="0" smtClean="0"/>
              <a:t> </a:t>
            </a:r>
            <a:r>
              <a:rPr lang="cs-CZ" sz="1600" dirty="0" err="1" smtClean="0"/>
              <a:t>cerebri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      </a:t>
            </a:r>
            <a:r>
              <a:rPr lang="cs-CZ" sz="1600" dirty="0" err="1" smtClean="0"/>
              <a:t>Decubitus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sacralis</a:t>
            </a:r>
            <a:r>
              <a:rPr lang="cs-CZ" sz="1600" dirty="0" smtClean="0"/>
              <a:t> </a:t>
            </a:r>
            <a:r>
              <a:rPr lang="cs-CZ" sz="1600" dirty="0" err="1" smtClean="0"/>
              <a:t>superficialis</a:t>
            </a:r>
            <a:r>
              <a:rPr lang="cs-CZ" sz="1600" dirty="0" smtClean="0"/>
              <a:t> </a:t>
            </a:r>
            <a:r>
              <a:rPr lang="cs-CZ" sz="1600" dirty="0" err="1" smtClean="0"/>
              <a:t>parvus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Hypertrophia</a:t>
            </a:r>
            <a:r>
              <a:rPr lang="cs-CZ" sz="1600" dirty="0" smtClean="0"/>
              <a:t> </a:t>
            </a:r>
            <a:r>
              <a:rPr lang="cs-CZ" sz="1600" dirty="0" err="1" smtClean="0"/>
              <a:t>lienis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      </a:t>
            </a:r>
            <a:r>
              <a:rPr lang="cs-CZ" sz="1600" u="sng" dirty="0" err="1" smtClean="0">
                <a:solidFill>
                  <a:srgbClr val="00B050"/>
                </a:solidFill>
              </a:rPr>
              <a:t>Arteriosclerosis</a:t>
            </a:r>
            <a:r>
              <a:rPr lang="cs-CZ" sz="1600" dirty="0" smtClean="0"/>
              <a:t> </a:t>
            </a:r>
            <a:r>
              <a:rPr lang="cs-CZ" sz="1600" dirty="0" err="1" smtClean="0"/>
              <a:t>universalis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Bronchopneumonia</a:t>
            </a:r>
            <a:r>
              <a:rPr lang="cs-CZ" sz="1600" dirty="0" smtClean="0"/>
              <a:t> </a:t>
            </a:r>
            <a:r>
              <a:rPr lang="cs-CZ" sz="1600" dirty="0" err="1" smtClean="0"/>
              <a:t>hypostatica</a:t>
            </a:r>
            <a:r>
              <a:rPr lang="cs-CZ" sz="1600" dirty="0" smtClean="0"/>
              <a:t> </a:t>
            </a:r>
            <a:r>
              <a:rPr lang="cs-CZ" sz="1600" dirty="0" err="1" smtClean="0"/>
              <a:t>microfocalis</a:t>
            </a:r>
            <a:r>
              <a:rPr lang="cs-CZ" sz="1600" dirty="0" smtClean="0"/>
              <a:t> l.</a:t>
            </a:r>
            <a:r>
              <a:rPr lang="cs-CZ" sz="1600" dirty="0" err="1" smtClean="0"/>
              <a:t>dx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 startAt="3"/>
            </a:pPr>
            <a:r>
              <a:rPr lang="cs-CZ" sz="1600" u="sng" dirty="0" err="1" smtClean="0">
                <a:solidFill>
                  <a:srgbClr val="00B050"/>
                </a:solidFill>
              </a:rPr>
              <a:t>Thromboembolia</a:t>
            </a:r>
            <a:r>
              <a:rPr lang="cs-CZ" sz="1600" dirty="0" smtClean="0"/>
              <a:t> </a:t>
            </a:r>
            <a:r>
              <a:rPr lang="cs-CZ" sz="1600" dirty="0" err="1" smtClean="0"/>
              <a:t>ramorum</a:t>
            </a:r>
            <a:r>
              <a:rPr lang="cs-CZ" sz="1600" dirty="0" smtClean="0"/>
              <a:t> </a:t>
            </a:r>
            <a:r>
              <a:rPr lang="cs-CZ" sz="1600" dirty="0" err="1" smtClean="0"/>
              <a:t>arteriae</a:t>
            </a:r>
            <a:r>
              <a:rPr lang="cs-CZ" sz="1600" dirty="0" smtClean="0"/>
              <a:t> </a:t>
            </a:r>
            <a:r>
              <a:rPr lang="cs-CZ" sz="1600" dirty="0" err="1" smtClean="0"/>
              <a:t>pulmonalis</a:t>
            </a:r>
            <a:r>
              <a:rPr lang="cs-CZ" sz="1600" dirty="0" smtClean="0"/>
              <a:t> l. </a:t>
            </a:r>
            <a:r>
              <a:rPr lang="cs-CZ" sz="1600" dirty="0" err="1" smtClean="0"/>
              <a:t>dx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multifocalis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Dilatatio</a:t>
            </a:r>
            <a:r>
              <a:rPr lang="cs-CZ" sz="1600" dirty="0" smtClean="0"/>
              <a:t> </a:t>
            </a:r>
            <a:r>
              <a:rPr lang="cs-CZ" sz="1600" dirty="0" err="1" smtClean="0"/>
              <a:t>ventriculi</a:t>
            </a:r>
            <a:r>
              <a:rPr lang="cs-CZ" sz="1600" dirty="0" smtClean="0"/>
              <a:t> </a:t>
            </a:r>
            <a:r>
              <a:rPr lang="cs-CZ" sz="1600" dirty="0" err="1" smtClean="0"/>
              <a:t>cordis</a:t>
            </a:r>
            <a:r>
              <a:rPr lang="cs-CZ" sz="1600" dirty="0" smtClean="0"/>
              <a:t> </a:t>
            </a:r>
            <a:r>
              <a:rPr lang="cs-CZ" sz="1600" dirty="0" err="1" smtClean="0"/>
              <a:t>dextri</a:t>
            </a:r>
            <a:r>
              <a:rPr lang="cs-CZ" sz="1600" dirty="0" smtClean="0"/>
              <a:t> </a:t>
            </a:r>
            <a:r>
              <a:rPr lang="cs-CZ" sz="1600" dirty="0" err="1" smtClean="0"/>
              <a:t>acuta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 startAt="3"/>
            </a:pPr>
            <a:r>
              <a:rPr lang="cs-CZ" sz="1600" dirty="0" err="1" smtClean="0"/>
              <a:t>Defectus</a:t>
            </a:r>
            <a:r>
              <a:rPr lang="cs-CZ" sz="1600" dirty="0" smtClean="0"/>
              <a:t> </a:t>
            </a:r>
            <a:r>
              <a:rPr lang="cs-CZ" sz="1600" dirty="0" err="1" smtClean="0"/>
              <a:t>dentium</a:t>
            </a:r>
            <a:r>
              <a:rPr lang="cs-CZ" sz="1600" dirty="0" smtClean="0"/>
              <a:t> </a:t>
            </a:r>
            <a:r>
              <a:rPr lang="cs-CZ" sz="1600" dirty="0" err="1" smtClean="0"/>
              <a:t>partialis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mandibulae</a:t>
            </a:r>
            <a:r>
              <a:rPr lang="cs-CZ" sz="1600" dirty="0" smtClean="0"/>
              <a:t> l. sin. </a:t>
            </a:r>
            <a:r>
              <a:rPr lang="cs-CZ" sz="1600" dirty="0" err="1" smtClean="0"/>
              <a:t>Atrophia</a:t>
            </a:r>
            <a:r>
              <a:rPr lang="cs-CZ" sz="1600" dirty="0" smtClean="0"/>
              <a:t> </a:t>
            </a:r>
            <a:r>
              <a:rPr lang="cs-CZ" sz="1600" dirty="0" err="1" smtClean="0"/>
              <a:t>fusca</a:t>
            </a:r>
            <a:r>
              <a:rPr lang="cs-CZ" sz="1600" dirty="0" smtClean="0"/>
              <a:t> </a:t>
            </a:r>
            <a:r>
              <a:rPr lang="cs-CZ" sz="1600" dirty="0" err="1" smtClean="0"/>
              <a:t>myocardii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dirty="0" err="1" smtClean="0"/>
              <a:t>hepatis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      </a:t>
            </a:r>
            <a:r>
              <a:rPr lang="cs-CZ" sz="1600" u="sng" dirty="0" err="1" smtClean="0">
                <a:solidFill>
                  <a:srgbClr val="00B050"/>
                </a:solidFill>
              </a:rPr>
              <a:t>Adenoma</a:t>
            </a:r>
            <a:r>
              <a:rPr lang="cs-CZ" sz="1600" dirty="0" smtClean="0"/>
              <a:t> </a:t>
            </a:r>
            <a:r>
              <a:rPr lang="cs-CZ" sz="1600" dirty="0" err="1" smtClean="0"/>
              <a:t>lobi</a:t>
            </a:r>
            <a:r>
              <a:rPr lang="cs-CZ" sz="1600" dirty="0" smtClean="0"/>
              <a:t> </a:t>
            </a:r>
            <a:r>
              <a:rPr lang="cs-CZ" sz="1600" dirty="0" err="1" smtClean="0"/>
              <a:t>sinistri</a:t>
            </a:r>
            <a:r>
              <a:rPr lang="cs-CZ" sz="1600" dirty="0" smtClean="0"/>
              <a:t> </a:t>
            </a:r>
            <a:r>
              <a:rPr lang="cs-CZ" sz="1600" dirty="0" err="1" smtClean="0"/>
              <a:t>glandulae</a:t>
            </a:r>
            <a:r>
              <a:rPr lang="cs-CZ" sz="1600" dirty="0" smtClean="0"/>
              <a:t> </a:t>
            </a:r>
            <a:r>
              <a:rPr lang="cs-CZ" sz="1600" dirty="0" err="1" smtClean="0"/>
              <a:t>thyroideae</a:t>
            </a:r>
            <a:r>
              <a:rPr lang="cs-CZ" sz="1600" dirty="0" smtClean="0"/>
              <a:t>. </a:t>
            </a:r>
            <a:r>
              <a:rPr lang="cs-CZ" sz="1600" dirty="0" err="1" smtClean="0"/>
              <a:t>Stp</a:t>
            </a:r>
            <a:r>
              <a:rPr lang="cs-CZ" sz="1600" dirty="0" smtClean="0"/>
              <a:t>. </a:t>
            </a:r>
            <a:r>
              <a:rPr lang="cs-CZ" sz="1600" u="sng" dirty="0" smtClean="0">
                <a:solidFill>
                  <a:srgbClr val="00B050"/>
                </a:solidFill>
              </a:rPr>
              <a:t>HYE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u="sng" dirty="0" err="1" smtClean="0">
                <a:solidFill>
                  <a:srgbClr val="00B050"/>
                </a:solidFill>
              </a:rPr>
              <a:t>adnexectomiam</a:t>
            </a:r>
            <a:r>
              <a:rPr lang="cs-CZ" sz="1600" dirty="0" smtClean="0"/>
              <a:t> </a:t>
            </a:r>
            <a:r>
              <a:rPr lang="cs-CZ" sz="1600" dirty="0" err="1" smtClean="0"/>
              <a:t>bilateralem</a:t>
            </a:r>
            <a:r>
              <a:rPr lang="cs-CZ" sz="1600" dirty="0" smtClean="0"/>
              <a:t>. </a:t>
            </a:r>
            <a:r>
              <a:rPr lang="cs-CZ" sz="1600" dirty="0" err="1" smtClean="0"/>
              <a:t>Striae</a:t>
            </a:r>
            <a:r>
              <a:rPr lang="cs-CZ" sz="1600" dirty="0" smtClean="0"/>
              <a:t> </a:t>
            </a:r>
            <a:r>
              <a:rPr lang="cs-CZ" sz="1600" dirty="0" err="1" smtClean="0"/>
              <a:t>cutis</a:t>
            </a:r>
            <a:r>
              <a:rPr lang="cs-CZ" sz="1600" dirty="0" smtClean="0"/>
              <a:t> 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abdominis</a:t>
            </a:r>
            <a:r>
              <a:rPr lang="cs-CZ" sz="1600" dirty="0" smtClean="0"/>
              <a:t>. </a:t>
            </a:r>
            <a:r>
              <a:rPr lang="cs-CZ" sz="1600" dirty="0" err="1" smtClean="0"/>
              <a:t>Degeneratio</a:t>
            </a:r>
            <a:r>
              <a:rPr lang="cs-CZ" sz="1600" dirty="0" smtClean="0"/>
              <a:t> </a:t>
            </a:r>
            <a:r>
              <a:rPr lang="cs-CZ" sz="1600" dirty="0" err="1" smtClean="0"/>
              <a:t>cuspidum</a:t>
            </a:r>
            <a:r>
              <a:rPr lang="cs-CZ" sz="1600" dirty="0" smtClean="0"/>
              <a:t> </a:t>
            </a:r>
            <a:r>
              <a:rPr lang="cs-CZ" sz="1600" dirty="0" err="1" smtClean="0"/>
              <a:t>valvae</a:t>
            </a:r>
            <a:r>
              <a:rPr lang="cs-CZ" sz="1600" dirty="0" smtClean="0"/>
              <a:t> </a:t>
            </a:r>
            <a:r>
              <a:rPr lang="cs-CZ" sz="1600" dirty="0" err="1" smtClean="0"/>
              <a:t>mitralis</a:t>
            </a:r>
            <a:r>
              <a:rPr lang="cs-CZ" sz="1600" dirty="0" smtClean="0"/>
              <a:t>. </a:t>
            </a:r>
            <a:r>
              <a:rPr lang="cs-CZ" sz="1600" dirty="0" err="1" smtClean="0"/>
              <a:t>Cystes</a:t>
            </a:r>
            <a:r>
              <a:rPr lang="cs-CZ" sz="1600" dirty="0" smtClean="0"/>
              <a:t> </a:t>
            </a:r>
            <a:r>
              <a:rPr lang="cs-CZ" sz="1600" dirty="0" err="1" smtClean="0"/>
              <a:t>serosae</a:t>
            </a:r>
            <a:r>
              <a:rPr lang="cs-CZ" sz="1600" dirty="0" smtClean="0"/>
              <a:t> </a:t>
            </a:r>
            <a:r>
              <a:rPr lang="cs-CZ" sz="1600" dirty="0" err="1" smtClean="0"/>
              <a:t>corticis</a:t>
            </a:r>
            <a:r>
              <a:rPr lang="cs-CZ" sz="1600" dirty="0" smtClean="0"/>
              <a:t> </a:t>
            </a:r>
            <a:r>
              <a:rPr lang="cs-CZ" sz="1600" dirty="0" err="1" smtClean="0"/>
              <a:t>renum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Urocystitis</a:t>
            </a:r>
            <a:r>
              <a:rPr lang="cs-CZ" sz="1600" dirty="0" smtClean="0"/>
              <a:t> </a:t>
            </a:r>
            <a:r>
              <a:rPr lang="cs-CZ" sz="1600" dirty="0" err="1" smtClean="0"/>
              <a:t>catarrhalis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COMPOUND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ROOTS /Nouns, Verbal forms, Numerals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prim-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2780928"/>
            <a:ext cx="7006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Cheil</a:t>
            </a:r>
            <a:r>
              <a:rPr lang="en-US" dirty="0" smtClean="0"/>
              <a:t>-o-</a:t>
            </a:r>
            <a:r>
              <a:rPr lang="en-US" dirty="0" err="1" smtClean="0"/>
              <a:t>gnath</a:t>
            </a:r>
            <a:r>
              <a:rPr lang="en-US" dirty="0" smtClean="0"/>
              <a:t>-o-</a:t>
            </a:r>
            <a:r>
              <a:rPr lang="en-US" dirty="0" err="1" smtClean="0"/>
              <a:t>palat</a:t>
            </a:r>
            <a:r>
              <a:rPr lang="en-US" dirty="0" smtClean="0"/>
              <a:t>-o-</a:t>
            </a:r>
            <a:r>
              <a:rPr lang="en-US" dirty="0" err="1" smtClean="0"/>
              <a:t>schis</a:t>
            </a:r>
            <a:r>
              <a:rPr lang="en-US" dirty="0" smtClean="0"/>
              <a:t>-is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6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CONNECTING WOVELS (ELEMENTS)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964884"/>
              </p:ext>
            </p:extLst>
          </p:nvPr>
        </p:nvGraphicFramePr>
        <p:xfrm>
          <a:off x="323528" y="2269976"/>
          <a:ext cx="8400255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 err="1" smtClean="0">
                          <a:latin typeface="Cambria"/>
                          <a:cs typeface="Cambria"/>
                        </a:rPr>
                        <a:t>verm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 smtClean="0">
                          <a:latin typeface="Cambria"/>
                          <a:cs typeface="Cambria"/>
                        </a:rPr>
                        <a:t>-i-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cs-CZ" sz="2400" i="1" dirty="0" err="1" smtClean="0">
                          <a:latin typeface="Cambria"/>
                          <a:cs typeface="Cambria"/>
                        </a:rPr>
                        <a:t>form</a:t>
                      </a:r>
                      <a:r>
                        <a:rPr lang="cs-CZ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cs-CZ" sz="2400" i="1" dirty="0" err="1" smtClean="0">
                          <a:latin typeface="Cambria"/>
                          <a:cs typeface="Cambria"/>
                        </a:rPr>
                        <a:t>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1340768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126876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Prefix(</a:t>
            </a:r>
            <a:r>
              <a:rPr lang="en-US" sz="2400" dirty="0" err="1" smtClean="0"/>
              <a:t>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5-Point Star 31"/>
          <p:cNvSpPr/>
          <p:nvPr/>
        </p:nvSpPr>
        <p:spPr>
          <a:xfrm>
            <a:off x="1979712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95736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6978510" y="1340768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4490" y="1268760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Suffix(</a:t>
            </a:r>
            <a:r>
              <a:rPr lang="en-US" sz="2400" dirty="0" err="1" smtClean="0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563888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01931" y="1268760"/>
            <a:ext cx="146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vowels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292080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08104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33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16" y="44450"/>
            <a:ext cx="8156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FORM LATIN COMPOUND ADJECTIVES, FOLLOW THE EXAMPLE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47391"/>
            <a:ext cx="856895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 smtClean="0">
                <a:latin typeface="Cambria"/>
                <a:cs typeface="Cambria"/>
              </a:rPr>
              <a:t>carpometacarpa</a:t>
            </a:r>
            <a:r>
              <a:rPr lang="cs-CZ" sz="2600" b="1" i="1" dirty="0" smtClean="0">
                <a:latin typeface="Cambria"/>
                <a:cs typeface="Cambria"/>
              </a:rPr>
              <a:t>lis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i="1" dirty="0">
                <a:latin typeface="Cambria"/>
                <a:cs typeface="Cambria"/>
              </a:rPr>
              <a:t> 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450"/>
            <a:ext cx="81384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NAME MUSCLES ON PICTURES FORMING COMPOUND WORDS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12192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709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iliaca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into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he upper 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six </a:t>
            </a:r>
            <a:r>
              <a:rPr lang="en-US" sz="2400" i="1" dirty="0">
                <a:solidFill>
                  <a:schemeClr val="tx1"/>
                </a:solidFill>
                <a:latin typeface="Cambria"/>
                <a:cs typeface="Cambria"/>
              </a:rPr>
              <a:t>ribs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 and into the back of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the transverse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Process of the seventh cervical vertebra, it is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dorsi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642136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This muscle arises from posterior surface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manubrium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 and 1st rib. and inserts into oblique line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thyroid cartilage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, it is </a:t>
            </a:r>
          </a:p>
          <a:p>
            <a:pPr algn="l"/>
            <a:r>
              <a:rPr lang="en-US" sz="2400" i="1" dirty="0" err="1" smtClean="0">
                <a:solidFill>
                  <a:schemeClr val="accent5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 _________________________</a:t>
            </a:r>
            <a:endParaRPr lang="en-US" sz="2400" dirty="0" smtClean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40" y="2564904"/>
            <a:ext cx="2323575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61" y="4005064"/>
            <a:ext cx="1021803" cy="2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5181000"/>
            <a:ext cx="70377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supracondylaris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err="1">
                <a:solidFill>
                  <a:schemeClr val="tx1"/>
                </a:solidFill>
                <a:latin typeface="Cambria"/>
                <a:cs typeface="Cambria"/>
              </a:rPr>
              <a:t>l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ateralis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(humeri)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at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processus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styloideus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radii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, it is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6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structure is the connection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sacrum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coccyx</a:t>
            </a:r>
            <a:r>
              <a:rPr lang="en-US" sz="2400" dirty="0">
                <a:latin typeface="Cambria"/>
                <a:cs typeface="Cambria"/>
              </a:rPr>
              <a:t>; it is frequently a true joint, but often occurs as a </a:t>
            </a:r>
            <a:r>
              <a:rPr lang="en-US" sz="2400" dirty="0" err="1" smtClean="0">
                <a:latin typeface="Cambria"/>
                <a:cs typeface="Cambria"/>
              </a:rPr>
              <a:t>synchondrosis</a:t>
            </a:r>
            <a:r>
              <a:rPr lang="en-US" sz="2400" dirty="0" smtClean="0">
                <a:latin typeface="Cambria"/>
                <a:cs typeface="Cambria"/>
              </a:rPr>
              <a:t>,  it is:  </a:t>
            </a:r>
            <a:r>
              <a:rPr lang="en-US" sz="2400" i="1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_____________________________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Suture </a:t>
            </a:r>
            <a:r>
              <a:rPr lang="en-US" sz="2400" dirty="0">
                <a:latin typeface="Cambria"/>
                <a:cs typeface="Cambria"/>
              </a:rPr>
              <a:t>lateral to the nasal bone that </a:t>
            </a:r>
            <a:r>
              <a:rPr lang="en-US" sz="2400" dirty="0" smtClean="0">
                <a:latin typeface="Cambria"/>
                <a:cs typeface="Cambria"/>
              </a:rPr>
              <a:t>connects </a:t>
            </a:r>
            <a:r>
              <a:rPr lang="en-US" sz="2400" dirty="0">
                <a:latin typeface="Cambria"/>
                <a:cs typeface="Cambria"/>
              </a:rPr>
              <a:t>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 smtClean="0">
                <a:latin typeface="Cambria"/>
                <a:cs typeface="Cambria"/>
              </a:rPr>
              <a:t>and </a:t>
            </a:r>
            <a:r>
              <a:rPr lang="en-US" sz="2400" dirty="0">
                <a:latin typeface="Cambria"/>
                <a:cs typeface="Cambria"/>
              </a:rPr>
              <a:t>the frontal process of the </a:t>
            </a:r>
            <a:r>
              <a:rPr lang="en-US" sz="2400" i="1" dirty="0" smtClean="0">
                <a:latin typeface="Cambria"/>
                <a:cs typeface="Cambria"/>
              </a:rPr>
              <a:t>maxilla</a:t>
            </a:r>
            <a:r>
              <a:rPr lang="en-US" sz="2400" dirty="0" smtClean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Sutura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Epicanthus, is </a:t>
            </a:r>
            <a:r>
              <a:rPr lang="en-US" sz="2400" dirty="0">
                <a:latin typeface="Cambria"/>
                <a:cs typeface="Cambria"/>
              </a:rPr>
              <a:t>the skin fold of the upper eyelid covering the inner angle of the </a:t>
            </a:r>
            <a:r>
              <a:rPr lang="en-US" sz="2400" dirty="0" smtClean="0">
                <a:latin typeface="Cambria"/>
                <a:cs typeface="Cambria"/>
              </a:rPr>
              <a:t>eye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on the side close to the nose), another Latin name for it is: </a:t>
            </a:r>
            <a:r>
              <a:rPr lang="en-US" sz="2400" i="1" dirty="0" err="1" smtClean="0">
                <a:latin typeface="Cambria"/>
                <a:cs typeface="Cambria"/>
              </a:rPr>
              <a:t>Plica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_____________________________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pleural recess </a:t>
            </a:r>
            <a:r>
              <a:rPr lang="en-US" sz="2400" dirty="0">
                <a:latin typeface="Cambria"/>
                <a:cs typeface="Cambria"/>
              </a:rPr>
              <a:t>between the lateral wall of </a:t>
            </a:r>
            <a:r>
              <a:rPr lang="en-US" sz="2400" dirty="0" smtClean="0">
                <a:latin typeface="Cambria"/>
                <a:cs typeface="Cambria"/>
              </a:rPr>
              <a:t>thorax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</a:t>
            </a:r>
            <a:r>
              <a:rPr lang="en-US" sz="2400" i="1" dirty="0" smtClean="0">
                <a:latin typeface="Cambria"/>
                <a:cs typeface="Cambria"/>
              </a:rPr>
              <a:t>ribs</a:t>
            </a:r>
            <a:r>
              <a:rPr lang="en-US" sz="2400" dirty="0" smtClean="0">
                <a:latin typeface="Cambria"/>
                <a:cs typeface="Cambria"/>
              </a:rPr>
              <a:t>) and the descending is sides of </a:t>
            </a:r>
            <a:r>
              <a:rPr lang="en-US" sz="2400" i="1" dirty="0" smtClean="0">
                <a:latin typeface="Cambria"/>
                <a:cs typeface="Cambria"/>
              </a:rPr>
              <a:t>diaphragm</a:t>
            </a:r>
            <a:r>
              <a:rPr lang="en-US" sz="2400" dirty="0" smtClean="0">
                <a:latin typeface="Cambria"/>
                <a:cs typeface="Cambria"/>
              </a:rPr>
              <a:t> and, is called: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11760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sacrococcygea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31409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frontomaxillaris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47664" y="59492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costodiaphragmaticus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44008" y="45091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dirty="0" err="1" smtClean="0">
                <a:solidFill>
                  <a:srgbClr val="FFFF00"/>
                </a:solidFill>
                <a:latin typeface="Cambria" pitchFamily="18" charset="0"/>
              </a:rPr>
              <a:t>palpebronasalis</a:t>
            </a:r>
            <a:endParaRPr lang="cs-CZ" sz="24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1200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dirty="0" smtClean="0">
                <a:latin typeface="Cambria"/>
                <a:cs typeface="Cambria"/>
              </a:rPr>
              <a:t> _____________________________ is the </a:t>
            </a:r>
            <a:r>
              <a:rPr lang="en-US" sz="2400" dirty="0">
                <a:latin typeface="Cambria"/>
                <a:cs typeface="Cambria"/>
              </a:rPr>
              <a:t>deep recess </a:t>
            </a:r>
            <a:r>
              <a:rPr lang="en-US" sz="2400" dirty="0" smtClean="0">
                <a:latin typeface="Cambria"/>
                <a:cs typeface="Cambria"/>
              </a:rPr>
              <a:t>of the peritoneal cavity extending </a:t>
            </a:r>
            <a:r>
              <a:rPr lang="en-US" sz="2400" dirty="0">
                <a:latin typeface="Cambria"/>
                <a:cs typeface="Cambria"/>
              </a:rPr>
              <a:t>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 smtClean="0">
                <a:latin typeface="Cambria"/>
                <a:cs typeface="Cambria"/>
              </a:rPr>
              <a:t>kidney</a:t>
            </a:r>
            <a:r>
              <a:rPr lang="en-US" sz="2400" dirty="0" smtClean="0">
                <a:latin typeface="Cambria"/>
                <a:cs typeface="Cambria"/>
              </a:rPr>
              <a:t> behind.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20486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anterior portion of the superficial fibers of the medial collateral ligament of the ankle joint, attached superiorly to the anterior surface of the medial malleolus of the </a:t>
            </a:r>
            <a:r>
              <a:rPr lang="en-US" sz="2400" i="1" dirty="0">
                <a:latin typeface="Cambria"/>
                <a:cs typeface="Cambria"/>
              </a:rPr>
              <a:t>tibia</a:t>
            </a:r>
            <a:r>
              <a:rPr lang="en-US" sz="2400" dirty="0">
                <a:latin typeface="Cambria"/>
                <a:cs typeface="Cambria"/>
              </a:rPr>
              <a:t> and inferiorly to </a:t>
            </a:r>
            <a:r>
              <a:rPr lang="en-US" sz="2400" i="1" dirty="0">
                <a:latin typeface="Cambria"/>
                <a:cs typeface="Cambria"/>
              </a:rPr>
              <a:t>the </a:t>
            </a:r>
            <a:r>
              <a:rPr lang="en-US" sz="2400" i="1" dirty="0" err="1">
                <a:latin typeface="Cambria"/>
                <a:cs typeface="Cambria"/>
              </a:rPr>
              <a:t>navicular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i="1" dirty="0" smtClean="0">
                <a:latin typeface="Cambria"/>
                <a:cs typeface="Cambria"/>
              </a:rPr>
              <a:t>bone </a:t>
            </a:r>
            <a:r>
              <a:rPr lang="en-US" sz="2400" dirty="0" smtClean="0">
                <a:latin typeface="Cambria"/>
                <a:cs typeface="Cambria"/>
              </a:rPr>
              <a:t>is: </a:t>
            </a:r>
            <a:r>
              <a:rPr lang="en-US" sz="2400" i="1" dirty="0" smtClean="0">
                <a:latin typeface="Cambria"/>
                <a:cs typeface="Cambria"/>
              </a:rPr>
              <a:t>Pars</a:t>
            </a:r>
            <a:r>
              <a:rPr lang="en-US" sz="2400" dirty="0" smtClean="0">
                <a:latin typeface="Cambria"/>
                <a:cs typeface="Cambria"/>
              </a:rPr>
              <a:t> ____________________________ </a:t>
            </a:r>
            <a:r>
              <a:rPr lang="en-US" sz="2400" i="1" dirty="0" err="1" smtClean="0">
                <a:latin typeface="Cambria"/>
                <a:cs typeface="Cambria"/>
              </a:rPr>
              <a:t>ligamenti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i="1" dirty="0" err="1" smtClean="0">
                <a:latin typeface="Cambria"/>
                <a:cs typeface="Cambria"/>
              </a:rPr>
              <a:t>collateralis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221088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Right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or left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opening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ventricle</a:t>
            </a:r>
            <a:r>
              <a:rPr lang="en-US" sz="2400" dirty="0" smtClean="0">
                <a:latin typeface="Cambria"/>
                <a:cs typeface="Cambria"/>
              </a:rPr>
              <a:t> is: </a:t>
            </a:r>
            <a:r>
              <a:rPr lang="en-US" sz="2400" i="1" dirty="0" err="1" smtClean="0">
                <a:latin typeface="Cambria"/>
                <a:cs typeface="Cambria"/>
              </a:rPr>
              <a:t>Ostium</a:t>
            </a:r>
            <a:r>
              <a:rPr lang="en-US" sz="2400" dirty="0">
                <a:latin typeface="Cambria"/>
                <a:cs typeface="Cambria"/>
              </a:rPr>
              <a:t>____________________________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facial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lymph nodes 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upper lip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into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submandibular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node is called: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Nodus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lymphaticus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____________________________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83668" y="9087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hepatorenalis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64088" y="32849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tibionavicularis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45811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atrioventriculare</a:t>
            </a:r>
            <a:endParaRPr lang="cs-CZ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79712" y="62373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dirty="0" err="1" smtClean="0">
                <a:solidFill>
                  <a:srgbClr val="FFFF00"/>
                </a:solidFill>
                <a:latin typeface="Cambria" pitchFamily="18" charset="0"/>
              </a:rPr>
              <a:t>nasolabialis</a:t>
            </a:r>
            <a:endParaRPr lang="cs-CZ" sz="24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5" y="77723"/>
            <a:ext cx="68186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latin typeface="+mn-lt"/>
              </a:rPr>
              <a:t>NAME GREEK ELEMENTS OF SELECTED BODY PARTS,</a:t>
            </a:r>
          </a:p>
          <a:p>
            <a:pPr algn="just">
              <a:defRPr/>
            </a:pPr>
            <a:r>
              <a:rPr lang="en-US" sz="2400" b="1" dirty="0" smtClean="0">
                <a:latin typeface="+mn-lt"/>
              </a:rPr>
              <a:t>DERIVE TERMS FOR INFLAMMATIONS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864096"/>
            <a:ext cx="4850311" cy="602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945" y="3645024"/>
            <a:ext cx="13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Pancreat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945" y="3140968"/>
            <a:ext cx="10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945" y="4149080"/>
            <a:ext cx="92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Enter-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945" y="1700808"/>
            <a:ext cx="16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Pneum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-(on)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45" y="2636912"/>
            <a:ext cx="97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Hepat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45" y="2132856"/>
            <a:ext cx="90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Cardi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1303" y="170080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Ophthalm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Eye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1303" y="2312876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Derm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-(at)-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1303" y="2924944"/>
            <a:ext cx="10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Ost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-(e)-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1303" y="3537012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Angi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1303" y="4149080"/>
            <a:ext cx="11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Chondr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26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orbel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Pages>0</Pages>
  <Words>1546</Words>
  <Characters>0</Characters>
  <Application>Microsoft Office PowerPoint</Application>
  <PresentationFormat>Předvádění na obrazovce (4:3)</PresentationFormat>
  <Lines>0</Lines>
  <Paragraphs>382</Paragraphs>
  <Slides>21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Default - Title Slide</vt:lpstr>
      <vt:lpstr>Spectrum</vt:lpstr>
      <vt:lpstr>Compound words in medical terminology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Pepina Artimová</dc:creator>
  <cp:lastModifiedBy>Pavel Ševčík</cp:lastModifiedBy>
  <cp:revision>78</cp:revision>
  <dcterms:modified xsi:type="dcterms:W3CDTF">2016-05-01T20:03:05Z</dcterms:modified>
</cp:coreProperties>
</file>