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3" r:id="rId4"/>
    <p:sldId id="274" r:id="rId5"/>
    <p:sldId id="276" r:id="rId6"/>
    <p:sldId id="275" r:id="rId7"/>
    <p:sldId id="277" r:id="rId8"/>
    <p:sldId id="279" r:id="rId9"/>
    <p:sldId id="259" r:id="rId10"/>
    <p:sldId id="280" r:id="rId11"/>
    <p:sldId id="282" r:id="rId12"/>
    <p:sldId id="27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A39"/>
    <a:srgbClr val="1CE0DC"/>
    <a:srgbClr val="9F0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– melanin –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erythrocytopenia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cyanobcteria</a:t>
            </a:r>
            <a:r>
              <a:rPr lang="en-US" dirty="0" smtClean="0"/>
              <a:t> 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Hemiplegia</a:t>
            </a:r>
            <a:r>
              <a:rPr lang="en-US" baseline="0" dirty="0" smtClean="0"/>
              <a:t> – paraplegia - tetraplegia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Monoparesis</a:t>
            </a:r>
            <a:r>
              <a:rPr lang="en-US" dirty="0" smtClean="0"/>
              <a:t> – </a:t>
            </a:r>
            <a:r>
              <a:rPr lang="en-US" dirty="0" err="1" smtClean="0"/>
              <a:t>monoplegia</a:t>
            </a:r>
            <a:r>
              <a:rPr lang="en-US" dirty="0" smtClean="0"/>
              <a:t> – </a:t>
            </a:r>
            <a:r>
              <a:rPr lang="en-US" dirty="0" err="1" smtClean="0"/>
              <a:t>diplegia</a:t>
            </a:r>
            <a:r>
              <a:rPr lang="en-US" dirty="0" smtClean="0"/>
              <a:t> – paraplegia – </a:t>
            </a:r>
            <a:r>
              <a:rPr lang="en-US" dirty="0" err="1" smtClean="0"/>
              <a:t>paraparesis</a:t>
            </a:r>
            <a:r>
              <a:rPr lang="en-US" dirty="0" smtClean="0"/>
              <a:t> –hemiplegia - </a:t>
            </a:r>
            <a:r>
              <a:rPr lang="en-US" dirty="0" err="1" smtClean="0"/>
              <a:t>triplegia</a:t>
            </a:r>
            <a:r>
              <a:rPr lang="en-US" dirty="0" smtClean="0"/>
              <a:t> – tetraplegia</a:t>
            </a:r>
            <a:r>
              <a:rPr lang="en-US" baseline="0" dirty="0" smtClean="0"/>
              <a:t> (=quadriplegia, </a:t>
            </a:r>
            <a:r>
              <a:rPr lang="en-US" baseline="0" dirty="0" err="1" smtClean="0"/>
              <a:t>quadruplegia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tetraparesis</a:t>
            </a:r>
            <a:r>
              <a:rPr lang="en-US" baseline="0" dirty="0" smtClean="0"/>
              <a:t> – panplegia - hemiparesis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4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Macro/</a:t>
            </a:r>
            <a:r>
              <a:rPr lang="en-US" dirty="0" err="1" smtClean="0"/>
              <a:t>microsomia</a:t>
            </a:r>
            <a:r>
              <a:rPr lang="en-US" dirty="0" smtClean="0"/>
              <a:t> – </a:t>
            </a:r>
            <a:r>
              <a:rPr lang="en-US" dirty="0" err="1" smtClean="0"/>
              <a:t>tachy</a:t>
            </a:r>
            <a:r>
              <a:rPr lang="en-US" dirty="0" smtClean="0"/>
              <a:t>/</a:t>
            </a:r>
            <a:r>
              <a:rPr lang="en-US" dirty="0" err="1" smtClean="0"/>
              <a:t>bradycardia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polyhydramnion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oligohydramnion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nephrosclerosis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nephromalacia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8" y="69271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CHOOSE THE CORRRECT ONE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23" y="635107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</a:t>
            </a:r>
            <a:r>
              <a:rPr lang="en-US" sz="2400" dirty="0" smtClean="0">
                <a:latin typeface="Cambria"/>
                <a:cs typeface="Cambria"/>
              </a:rPr>
              <a:t>. The term … describes excessive uterine bleeding at both usual time of menstrual periods and at other irregular intervals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42" y="1477650"/>
            <a:ext cx="9123557" cy="369332"/>
            <a:chOff x="20442" y="1477650"/>
            <a:chExt cx="9123557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442" y="1477650"/>
              <a:ext cx="21260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1.DYSMENORRHOEA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9648" y="1477650"/>
              <a:ext cx="237903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2.HYPERMENORRHOEA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344" y="1477650"/>
              <a:ext cx="250581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3.OLIGOMENORRHOEA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6158" y="1477650"/>
              <a:ext cx="2117841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4.MENORRHALGIA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823" y="1977199"/>
            <a:ext cx="526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B. The suffix … means surgical fixation.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648366"/>
            <a:ext cx="9144000" cy="373781"/>
            <a:chOff x="0" y="2426694"/>
            <a:chExt cx="9144000" cy="373781"/>
          </a:xfrm>
        </p:grpSpPr>
        <p:sp>
          <p:nvSpPr>
            <p:cNvPr id="9" name="TextBox 8"/>
            <p:cNvSpPr txBox="1"/>
            <p:nvPr/>
          </p:nvSpPr>
          <p:spPr>
            <a:xfrm>
              <a:off x="0" y="242669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-RRHAGIA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6444" y="242669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-RRHAPHIA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0344" y="243114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-RRHOEA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748" y="243114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–R(R)HEXIS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8823" y="2949958"/>
            <a:ext cx="843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C. The term … describes low output of urine (between 100 and 400 ml/day). 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1699" y="3823531"/>
            <a:ext cx="9144000" cy="373781"/>
            <a:chOff x="31699" y="3837334"/>
            <a:chExt cx="9144000" cy="373781"/>
          </a:xfrm>
        </p:grpSpPr>
        <p:sp>
          <p:nvSpPr>
            <p:cNvPr id="15" name="TextBox 14"/>
            <p:cNvSpPr txBox="1"/>
            <p:nvPr/>
          </p:nvSpPr>
          <p:spPr>
            <a:xfrm>
              <a:off x="31699" y="383733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8143" y="383733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HYPOURESIS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043" y="384178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OLIGURIA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447" y="384178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DIURESIS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823" y="4292049"/>
            <a:ext cx="591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D. The term … means bleeding from the ear.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2" y="4998696"/>
            <a:ext cx="9144000" cy="373781"/>
            <a:chOff x="3202" y="4809385"/>
            <a:chExt cx="9144000" cy="373781"/>
          </a:xfrm>
        </p:grpSpPr>
        <p:sp>
          <p:nvSpPr>
            <p:cNvPr id="20" name="TextBox 19"/>
            <p:cNvSpPr txBox="1"/>
            <p:nvPr/>
          </p:nvSpPr>
          <p:spPr>
            <a:xfrm>
              <a:off x="3202" y="4809385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OTOPYORRHOEA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9646" y="4809385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OTOMYCOSIS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3546" y="4813834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OTORRHAGIA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6950" y="4813834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OTOPEXIS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823" y="5264809"/>
            <a:ext cx="8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E.  The term … describes condition commonly known as swollen glands.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2" y="6173861"/>
            <a:ext cx="9144000" cy="373781"/>
            <a:chOff x="3202" y="6173861"/>
            <a:chExt cx="9144000" cy="373781"/>
          </a:xfrm>
        </p:grpSpPr>
        <p:sp>
          <p:nvSpPr>
            <p:cNvPr id="25" name="TextBox 24"/>
            <p:cNvSpPr txBox="1"/>
            <p:nvPr/>
          </p:nvSpPr>
          <p:spPr>
            <a:xfrm>
              <a:off x="3202" y="6173861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ANGINA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646" y="6173861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ANGIITIS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3546" y="617831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LYMPHANGIOMA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6950" y="6178310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LYMPHADENITIS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7" y="69277"/>
            <a:ext cx="8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FOLLOWING COMPOUND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393" y="681027"/>
            <a:ext cx="63530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IATRIA (gr. </a:t>
            </a:r>
            <a:r>
              <a:rPr lang="en-US" sz="2400" i="1" dirty="0" err="1">
                <a:latin typeface="Cambria"/>
                <a:cs typeface="Cambria"/>
              </a:rPr>
              <a:t>i</a:t>
            </a:r>
            <a:r>
              <a:rPr lang="en-US" sz="2400" i="1" dirty="0" err="1" smtClean="0">
                <a:latin typeface="Cambria"/>
                <a:cs typeface="Cambria"/>
              </a:rPr>
              <a:t>atros</a:t>
            </a:r>
            <a:r>
              <a:rPr lang="en-US" sz="2400" dirty="0" smtClean="0">
                <a:latin typeface="Cambria"/>
                <a:cs typeface="Cambria"/>
              </a:rPr>
              <a:t> healer, physician, treatment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48" y="1257368"/>
            <a:ext cx="85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atrogenes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aediatria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eriatria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sychiatria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atrophobia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3" y="1833709"/>
            <a:ext cx="471154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THROMB- (gr. </a:t>
            </a:r>
            <a:r>
              <a:rPr lang="en-US" sz="2400" i="1" dirty="0" err="1" smtClean="0">
                <a:latin typeface="Cambria"/>
                <a:cs typeface="Cambria"/>
              </a:rPr>
              <a:t>thrombos</a:t>
            </a:r>
            <a:r>
              <a:rPr lang="en-US" sz="2400" dirty="0" smtClean="0">
                <a:latin typeface="Cambria"/>
                <a:cs typeface="Cambria"/>
              </a:rPr>
              <a:t> blood clot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48" y="2410050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</a:t>
            </a:r>
            <a:r>
              <a:rPr lang="en-US" sz="2400" dirty="0" err="1" smtClean="0">
                <a:latin typeface="Cambria"/>
                <a:cs typeface="Cambria"/>
              </a:rPr>
              <a:t>hrombocytos</a:t>
            </a:r>
            <a:r>
              <a:rPr lang="en-US" sz="2400" dirty="0" smtClean="0"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thrombosis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thrombocytopenia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latin typeface="Cambria"/>
                <a:ea typeface="Zapf Dingbats"/>
                <a:cs typeface="Cambria"/>
                <a:sym typeface="Zapf Dingbats"/>
              </a:rPr>
              <a:t>thrombectomia</a:t>
            </a:r>
            <a:r>
              <a:rPr lang="en-US" sz="2400" dirty="0" smtClean="0"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thromboendocarditis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3" y="3355723"/>
            <a:ext cx="491673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MESO- (gr. </a:t>
            </a:r>
            <a:r>
              <a:rPr lang="en-US" sz="2400" i="1" dirty="0" err="1">
                <a:latin typeface="Cambria"/>
                <a:cs typeface="Cambria"/>
              </a:rPr>
              <a:t>m</a:t>
            </a:r>
            <a:r>
              <a:rPr lang="en-US" sz="2400" i="1" dirty="0" err="1" smtClean="0">
                <a:latin typeface="Cambria"/>
                <a:cs typeface="Cambria"/>
              </a:rPr>
              <a:t>esos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middle, secondary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48" y="3932064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m</a:t>
            </a:r>
            <a:r>
              <a:rPr lang="en-US" sz="2400" dirty="0" err="1" smtClean="0">
                <a:latin typeface="Cambria"/>
                <a:cs typeface="Cambria"/>
              </a:rPr>
              <a:t>esoderma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mesencephalon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mesogastralgia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mesosomia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mesosternum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mesosyphilis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3" y="4877737"/>
            <a:ext cx="901475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-GENES/ GEN- (gr. </a:t>
            </a:r>
            <a:r>
              <a:rPr lang="en-US" sz="2400" i="1" dirty="0" err="1">
                <a:latin typeface="Cambria"/>
                <a:cs typeface="Cambria"/>
              </a:rPr>
              <a:t>g</a:t>
            </a:r>
            <a:r>
              <a:rPr lang="en-US" sz="2400" i="1" dirty="0" err="1" smtClean="0">
                <a:latin typeface="Cambria"/>
                <a:cs typeface="Cambria"/>
              </a:rPr>
              <a:t>ignesthai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come into being, produce, have origin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48" y="5454081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enetica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cryptogenes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isogenes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pathogenes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carcinogenes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hepatogenes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27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683848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adnexectomiam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propter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uterum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myomatosum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2007)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596224"/>
            <a:ext cx="8475355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hemicolectomiam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sigmoid.,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17004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Cholecystolithiasis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microlithiasis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Haemangioma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lob. sin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epatis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082422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4. </a:t>
            </a:r>
            <a:r>
              <a:rPr lang="en-US" sz="2400" dirty="0" err="1" smtClean="0">
                <a:latin typeface="Cambria"/>
                <a:cs typeface="Cambria"/>
              </a:rPr>
              <a:t>Encephalopathia</a:t>
            </a:r>
            <a:r>
              <a:rPr lang="en-US" sz="2400" dirty="0" smtClean="0">
                <a:latin typeface="Cambria"/>
                <a:cs typeface="Cambria"/>
              </a:rPr>
              <a:t>. St. post </a:t>
            </a:r>
            <a:r>
              <a:rPr lang="en-US" sz="2400" dirty="0" err="1" smtClean="0">
                <a:latin typeface="Cambria"/>
                <a:cs typeface="Cambria"/>
              </a:rPr>
              <a:t>ictum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cerebri</a:t>
            </a:r>
            <a:r>
              <a:rPr lang="en-US" sz="2400" dirty="0" smtClean="0">
                <a:latin typeface="Cambria"/>
                <a:cs typeface="Cambria"/>
              </a:rPr>
              <a:t> tempore </a:t>
            </a:r>
            <a:r>
              <a:rPr lang="en-US" sz="2400" dirty="0" err="1" smtClean="0">
                <a:latin typeface="Cambria"/>
                <a:cs typeface="Cambria"/>
              </a:rPr>
              <a:t>remoto</a:t>
            </a:r>
            <a:r>
              <a:rPr lang="en-US" sz="2400" dirty="0" smtClean="0">
                <a:latin typeface="Cambria"/>
                <a:cs typeface="Cambria"/>
              </a:rPr>
              <a:t>. Hemiparesis l. dx.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94798"/>
            <a:ext cx="4869993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>
                <a:latin typeface="Cambria"/>
                <a:cs typeface="Cambria"/>
              </a:rPr>
              <a:t>St.p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smtClean="0">
                <a:latin typeface="Cambria"/>
                <a:cs typeface="Cambria"/>
              </a:rPr>
              <a:t>CHCE</a:t>
            </a:r>
            <a:r>
              <a:rPr lang="en-US" sz="2400" dirty="0">
                <a:latin typeface="Cambria"/>
                <a:cs typeface="Cambria"/>
              </a:rPr>
              <a:t>, APPE, HYE et AE </a:t>
            </a:r>
            <a:r>
              <a:rPr lang="en-US" sz="2400" dirty="0" err="1" smtClean="0">
                <a:latin typeface="Cambria"/>
                <a:cs typeface="Cambria"/>
              </a:rPr>
              <a:t>bilat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r>
              <a:rPr lang="en-US" sz="2400" dirty="0" smtClean="0"/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537842"/>
            <a:ext cx="666480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6. Paraplegia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extremitatum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infer.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bilat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C6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08088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Haemopneumotorax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sin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raumaticus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Fractura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costarum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VII.- 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l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sin.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8.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Carcinoma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mammae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dx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STP.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astectomiam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cum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lymphadenectomia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therapia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hormonali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curatam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</p:spTree>
    <p:extLst>
      <p:ext uri="{BB962C8B-B14F-4D97-AF65-F5344CB8AC3E}">
        <p14:creationId xmlns:p14="http://schemas.microsoft.com/office/powerpoint/2010/main" val="604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72" y="729380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Dystopia int.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caeci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Abdomen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observandum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1318578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CHCE, hernia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libera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Obstipatio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Operatio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gynaecologica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ante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annos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 (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septem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2309662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panhysterectomiam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hernioplasticam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laparotomiam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279845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TU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ventriculi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magnum,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mesocolon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transversum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crescens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dolores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mesogastrii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lat.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tq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282474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5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Thrombosis a. brachialis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susp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olli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chirurgici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humeri l. sin.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252657"/>
            <a:ext cx="8475355" cy="12311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Polycystosis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hepatis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Cholecystitis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pericholecystitis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Morbus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hypertonicus</a:t>
            </a:r>
            <a:r>
              <a:rPr lang="en-US" sz="2400" dirty="0" smtClean="0">
                <a:latin typeface="Cambria"/>
                <a:cs typeface="Cambria"/>
              </a:rPr>
              <a:t>.  </a:t>
            </a:r>
            <a:r>
              <a:rPr lang="en-US" sz="2400" dirty="0" err="1" smtClean="0">
                <a:latin typeface="Cambria"/>
                <a:cs typeface="Cambria"/>
              </a:rPr>
              <a:t>Hypothyreosis</a:t>
            </a:r>
            <a:r>
              <a:rPr lang="en-US" sz="2400" dirty="0" smtClean="0">
                <a:latin typeface="Cambria"/>
                <a:cs typeface="Cambria"/>
              </a:rPr>
              <a:t>. St. p. </a:t>
            </a:r>
            <a:r>
              <a:rPr lang="en-US" sz="2400" dirty="0" err="1" smtClean="0">
                <a:latin typeface="Cambria"/>
                <a:cs typeface="Cambria"/>
              </a:rPr>
              <a:t>thyreodectomiam</a:t>
            </a:r>
            <a:r>
              <a:rPr lang="en-US" sz="2400" dirty="0" smtClean="0">
                <a:latin typeface="Cambria"/>
                <a:cs typeface="Cambria"/>
              </a:rPr>
              <a:t> propter M. </a:t>
            </a:r>
            <a:r>
              <a:rPr lang="en-US" sz="2400" dirty="0" err="1" smtClean="0">
                <a:latin typeface="Cambria"/>
                <a:cs typeface="Cambria"/>
              </a:rPr>
              <a:t>Basedov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nicotinismus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382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CAPUT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H="1" flipV="1">
            <a:off x="2298314" y="1972959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50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capitulum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9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4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capitatus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63225" y="2220196"/>
            <a:ext cx="167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decapitatio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91405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PSYCHE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38086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62806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 flipV="1">
            <a:off x="6041095" y="157572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938086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9" name="TextBox 18"/>
          <p:cNvSpPr txBox="1"/>
          <p:nvPr/>
        </p:nvSpPr>
        <p:spPr>
          <a:xfrm>
            <a:off x="4404310" y="1439493"/>
            <a:ext cx="166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psychologia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32029" y="1450284"/>
            <a:ext cx="14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psychosis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26043" y="699913"/>
            <a:ext cx="16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psychiatria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55714" y="2234590"/>
            <a:ext cx="237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psychosomaticus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799529" y="3302179"/>
            <a:ext cx="1526059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FRANGERE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18264" y="3054943"/>
            <a:ext cx="0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671981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H="1" flipV="1">
            <a:off x="4623177" y="38928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8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dirty="0" err="1" smtClean="0">
                <a:solidFill>
                  <a:srgbClr val="000000"/>
                </a:solidFill>
              </a:rPr>
              <a:t>ractura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1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fractus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1708" y="2605421"/>
            <a:ext cx="13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infractio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66644" y="4117214"/>
            <a:ext cx="1326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refractio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95262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MORBUS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280816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3098417" y="526631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 flipV="1">
            <a:off x="1468834" y="528173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275197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-25517" y="5134967"/>
            <a:ext cx="1480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morbosus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24576" y="5134014"/>
            <a:ext cx="165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morbositas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669223" y="4384996"/>
            <a:ext cx="120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193" y="5940600"/>
            <a:ext cx="199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morbilliformis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MORS</a:t>
            </a:r>
            <a:endParaRPr lang="en-US" sz="2400" dirty="0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H="1" flipV="1">
            <a:off x="6869904" y="4846661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801132" y="5125882"/>
            <a:ext cx="128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mortalis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mortuus</a:t>
            </a:r>
            <a:endParaRPr lang="en-US" sz="24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5946573" y="4397140"/>
            <a:ext cx="1863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immortalitas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43999" y="5931817"/>
            <a:ext cx="20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mortinatalitas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THE ITEMS IN THE TWO COLUMNS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WORDS WITH NAMES OF COLOURS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04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54" y="68652"/>
            <a:ext cx="684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rgbClr val="528A02"/>
                </a:solidFill>
              </a:rPr>
              <a:t>-PLEGIA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465" y="1659075"/>
            <a:ext cx="9134023" cy="2974899"/>
            <a:chOff x="-1465" y="2048103"/>
            <a:chExt cx="9134023" cy="297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-1465" y="2048103"/>
              <a:ext cx="9134023" cy="2974899"/>
              <a:chOff x="-1465" y="2048103"/>
              <a:chExt cx="9134023" cy="2974899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9" t="501" r="55795" b="52450"/>
              <a:stretch/>
            </p:blipFill>
            <p:spPr>
              <a:xfrm>
                <a:off x="-1465" y="2048103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68" t="53222" r="221"/>
              <a:stretch/>
            </p:blipFill>
            <p:spPr>
              <a:xfrm>
                <a:off x="7413849" y="2048103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002" r="68955"/>
              <a:stretch/>
            </p:blipFill>
            <p:spPr>
              <a:xfrm>
                <a:off x="3715816" y="2048103"/>
                <a:ext cx="179967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79600" y="2048103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814536" y="2048104"/>
                <a:ext cx="1814288" cy="289480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715816" y="2048103"/>
                <a:ext cx="0" cy="297489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0254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6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1730" y="407697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983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 smtClean="0">
                <a:latin typeface="Cambria"/>
                <a:cs typeface="Cambria"/>
              </a:rPr>
              <a:t> TETRAPLEGIA       HEMIPLEGIA          QUADRUPLEGIA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2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3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4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5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2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</a:t>
            </a:r>
            <a:r>
              <a:rPr lang="en-US" sz="2400" dirty="0">
                <a:latin typeface="Cambria"/>
                <a:cs typeface="Cambria"/>
              </a:rPr>
              <a:t>of corresponding parts on both sides of the </a:t>
            </a:r>
            <a:r>
              <a:rPr lang="en-US" sz="2400" dirty="0" smtClean="0">
                <a:latin typeface="Cambria"/>
                <a:cs typeface="Cambria"/>
              </a:rPr>
              <a:t>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Complete paralysis of the lower half of the body including both </a:t>
            </a:r>
            <a:r>
              <a:rPr lang="en-US" sz="2400" dirty="0" smtClean="0">
                <a:latin typeface="Cambria"/>
                <a:cs typeface="Cambria"/>
              </a:rPr>
              <a:t>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A </a:t>
            </a:r>
            <a:r>
              <a:rPr lang="en-US" sz="2400" dirty="0">
                <a:latin typeface="Cambria"/>
                <a:cs typeface="Cambria"/>
              </a:rPr>
              <a:t>slight paralysis or weakness of both legs	</a:t>
            </a:r>
            <a:endParaRPr lang="en-US" sz="2400" dirty="0" smtClean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an upper and a lower extremity and of the </a:t>
            </a:r>
            <a:r>
              <a:rPr lang="en-US" sz="2400" dirty="0" smtClean="0">
                <a:latin typeface="Cambria"/>
                <a:cs typeface="Cambria"/>
              </a:rPr>
              <a:t>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</a:t>
            </a:r>
            <a:r>
              <a:rPr lang="en-US" sz="2400" dirty="0">
                <a:latin typeface="Cambria"/>
                <a:cs typeface="Cambria"/>
              </a:rPr>
              <a:t>weakness affecting all four </a:t>
            </a:r>
            <a:r>
              <a:rPr lang="en-US" sz="2400" dirty="0" smtClean="0">
                <a:latin typeface="Cambria"/>
                <a:cs typeface="Cambria"/>
              </a:rPr>
              <a:t>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 Weakness </a:t>
            </a:r>
            <a:r>
              <a:rPr lang="en-US" sz="2400" dirty="0">
                <a:latin typeface="Cambria"/>
                <a:cs typeface="Cambria"/>
              </a:rPr>
              <a:t>on one side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09" y="662036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-PARESIS</a:t>
            </a:r>
            <a:r>
              <a:rPr lang="en-US" sz="2400" dirty="0" smtClean="0">
                <a:latin typeface="Cambria"/>
                <a:cs typeface="Cambria"/>
              </a:rPr>
              <a:t> slight, partial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782" y="662036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-PLEGIA</a:t>
            </a:r>
            <a:r>
              <a:rPr lang="en-US" sz="2400" dirty="0" smtClean="0">
                <a:latin typeface="Cambria"/>
                <a:cs typeface="Cambria"/>
              </a:rPr>
              <a:t> stroke, total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BASED ON DEFINITIONS FORM TERMS WITH GREEK 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90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     ISODACTYLIA       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15" y="3071755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8620" y="4576988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9826" r="10924"/>
          <a:stretch/>
        </p:blipFill>
        <p:spPr>
          <a:xfrm>
            <a:off x="2446010" y="1103745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9915"/>
          <a:stretch/>
        </p:blipFill>
        <p:spPr>
          <a:xfrm>
            <a:off x="4634566" y="3071755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865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chemeClr val="accent5"/>
                </a:solidFill>
              </a:rPr>
              <a:t>-DACTYLIA</a:t>
            </a:r>
            <a:r>
              <a:rPr lang="en-US" sz="2400" b="1" dirty="0" smtClean="0"/>
              <a:t>” IS ON THE </a:t>
            </a:r>
            <a:r>
              <a:rPr lang="en-US" sz="2400" b="1" dirty="0" smtClean="0"/>
              <a:t>PICTURE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one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left</a:t>
            </a:r>
            <a:r>
              <a:rPr lang="cs-CZ" sz="2400" b="1" dirty="0" smtClean="0"/>
              <a:t>)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029576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148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9834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010" y="3054592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0585" y="836613"/>
            <a:ext cx="5627687" cy="546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 smtClean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CC3300"/>
                </a:solidFill>
                <a:latin typeface="Cambria"/>
                <a:cs typeface="Cambria"/>
              </a:rPr>
              <a:t>Hyper _ _ _ _ _ _ _ </a:t>
            </a:r>
            <a:endParaRPr lang="sk-SK" sz="800" b="1" dirty="0" smtClean="0">
              <a:solidFill>
                <a:srgbClr val="CC3300"/>
              </a:solidFill>
              <a:latin typeface="Cambria"/>
              <a:cs typeface="Cambria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800" i="1" dirty="0">
              <a:solidFill>
                <a:srgbClr val="CC33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Febris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is, f. /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Pyrexia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ae,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CC00"/>
                </a:solidFill>
                <a:latin typeface="Cambria"/>
                <a:cs typeface="Cambria"/>
              </a:rPr>
              <a:t>Sub_ _ _ _ _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3366FF"/>
                </a:solidFill>
                <a:latin typeface="Cambria"/>
                <a:cs typeface="Cambria"/>
              </a:rPr>
              <a:t>Hypo_ _ _ _ _ _ _</a:t>
            </a:r>
            <a:endParaRPr lang="sk-SK" sz="2800" i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8852859"/>
              </p:ext>
            </p:extLst>
          </p:nvPr>
        </p:nvGraphicFramePr>
        <p:xfrm>
          <a:off x="1690584" y="836612"/>
          <a:ext cx="104555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astrový obrázek" r:id="rId5" imgW="609524" imgH="3400900" progId="Paint.Picture">
                  <p:embed/>
                </p:oleObj>
              </mc:Choice>
              <mc:Fallback>
                <p:oleObj name="Rastrový obrázek" r:id="rId5" imgW="609524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584" y="836612"/>
                        <a:ext cx="104555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303" y="58254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WHAT IS MISSING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5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8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COMPOUNDS AND DERIVE THE OPPOSITES.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273" y="3405172"/>
            <a:ext cx="855518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latin typeface="Cambria"/>
                <a:cs typeface="Cambria"/>
              </a:rPr>
              <a:t>_________________amnion</a:t>
            </a:r>
            <a:r>
              <a:rPr lang="en-US" sz="2600" dirty="0" smtClean="0">
                <a:latin typeface="Cambria"/>
                <a:cs typeface="Cambria"/>
              </a:rPr>
              <a:t> is condition </a:t>
            </a:r>
            <a:r>
              <a:rPr lang="en-US" sz="2600" dirty="0">
                <a:latin typeface="Cambria"/>
                <a:cs typeface="Cambria"/>
              </a:rPr>
              <a:t>in which the pregnant uterus contains </a:t>
            </a:r>
            <a:r>
              <a:rPr lang="en-US" sz="2600" dirty="0" smtClean="0">
                <a:latin typeface="Cambria"/>
                <a:cs typeface="Cambria"/>
              </a:rPr>
              <a:t>more than 2l of amniotic fluid. If there is not enough amniotic fluid, then it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273" y="2270023"/>
            <a:ext cx="85436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heart rate exceeding the normal range (over 100 BPM). The slow heart beat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37" y="734764"/>
            <a:ext cx="8520546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</a:t>
            </a:r>
            <a:r>
              <a:rPr lang="en-US" sz="2600" dirty="0">
                <a:latin typeface="Cambria"/>
                <a:cs typeface="Cambria"/>
              </a:rPr>
              <a:t>which literally means "big body</a:t>
            </a:r>
            <a:r>
              <a:rPr lang="en-US" sz="2600" dirty="0" smtClean="0">
                <a:latin typeface="Cambria"/>
                <a:cs typeface="Cambria"/>
              </a:rPr>
              <a:t>,” </a:t>
            </a:r>
            <a:r>
              <a:rPr lang="en-US" sz="2600" dirty="0">
                <a:latin typeface="Cambria"/>
                <a:cs typeface="Cambria"/>
              </a:rPr>
              <a:t>is a term used to describe a large </a:t>
            </a:r>
            <a:r>
              <a:rPr lang="en-US" sz="2600" dirty="0" smtClean="0">
                <a:latin typeface="Cambria"/>
                <a:cs typeface="Cambria"/>
              </a:rPr>
              <a:t>newborn (weighting more than 4500 gr). Its opposite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18" y="4940432"/>
            <a:ext cx="8543637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</a:t>
            </a:r>
            <a:r>
              <a:rPr lang="en-US" sz="2600" dirty="0">
                <a:latin typeface="Cambria"/>
                <a:cs typeface="Cambria"/>
              </a:rPr>
              <a:t>progressive disease of the kidneys that results from </a:t>
            </a:r>
            <a:r>
              <a:rPr lang="en-US" sz="2600" dirty="0" smtClean="0">
                <a:latin typeface="Cambria"/>
                <a:cs typeface="Cambria"/>
              </a:rPr>
              <a:t>hardening </a:t>
            </a:r>
            <a:r>
              <a:rPr lang="en-US" sz="2600" dirty="0">
                <a:latin typeface="Cambria"/>
                <a:cs typeface="Cambria"/>
              </a:rPr>
              <a:t>of the small blood vessels in the kidneys</a:t>
            </a:r>
            <a:r>
              <a:rPr lang="en-US" sz="2600" dirty="0" smtClean="0">
                <a:latin typeface="Cambria"/>
                <a:cs typeface="Cambria"/>
              </a:rPr>
              <a:t>. On the other side the abnormal softening of the kidney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99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11947</TotalTime>
  <Words>948</Words>
  <Application>Microsoft Office PowerPoint</Application>
  <PresentationFormat>Předvádění na obrazovce (4:3)</PresentationFormat>
  <Paragraphs>159</Paragraphs>
  <Slides>13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Spectrum</vt:lpstr>
      <vt:lpstr>Rastrový obrázek</vt:lpstr>
      <vt:lpstr>Word Formation in MT III.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Ševčíková Tereza</cp:lastModifiedBy>
  <cp:revision>126</cp:revision>
  <dcterms:created xsi:type="dcterms:W3CDTF">2013-04-14T15:49:17Z</dcterms:created>
  <dcterms:modified xsi:type="dcterms:W3CDTF">2016-05-05T08:22:22Z</dcterms:modified>
</cp:coreProperties>
</file>