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E0139-014D-4A60-8220-595F9B62C1B7}" type="datetimeFigureOut">
              <a:rPr lang="cs-CZ" smtClean="0"/>
              <a:pPr/>
              <a:t>19.2.2016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3C0BA-5965-4D71-A4D7-CFCD0B369D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35790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3C0BA-5965-4D71-A4D7-CFCD0B369DBE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02712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ať</a:t>
            </a:r>
            <a:r>
              <a:rPr lang="cs-CZ" baseline="0" dirty="0" smtClean="0"/>
              <a:t> studenti teď zkusí vytvořit nějaké fráze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3C0BA-5965-4D71-A4D7-CFCD0B369DBE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10697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19.2.2016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19.2.2016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19.2.2016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19.2.2016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19.2.2016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7C4FF82-A73E-4D67-8057-E621BBEB815E}" type="datetimeFigureOut">
              <a:rPr lang="cs-CZ" smtClean="0"/>
              <a:pPr/>
              <a:t>19.2.2016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19.2.2016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19.2.2016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19.2.2016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19.2.2016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7C4FF82-A73E-4D67-8057-E621BBEB815E}" type="datetimeFigureOut">
              <a:rPr lang="cs-CZ" smtClean="0"/>
              <a:pPr/>
              <a:t>19.2.2016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7C4FF82-A73E-4D67-8057-E621BBEB815E}" type="datetimeFigureOut">
              <a:rPr lang="cs-CZ" smtClean="0"/>
              <a:pPr/>
              <a:t>19.2.2016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Revision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2160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correct</a:t>
            </a:r>
            <a:r>
              <a:rPr lang="cs-CZ" dirty="0" smtClean="0"/>
              <a:t> LATIN </a:t>
            </a:r>
            <a:r>
              <a:rPr lang="cs-CZ" dirty="0" err="1" smtClean="0"/>
              <a:t>terms</a:t>
            </a:r>
            <a:r>
              <a:rPr lang="cs-CZ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wallum</a:t>
            </a:r>
            <a:r>
              <a:rPr lang="cs-CZ" dirty="0" smtClean="0"/>
              <a:t> </a:t>
            </a:r>
            <a:r>
              <a:rPr lang="cs-CZ" dirty="0" err="1" smtClean="0"/>
              <a:t>perforatum</a:t>
            </a:r>
            <a:endParaRPr lang="cs-CZ" dirty="0" smtClean="0"/>
          </a:p>
          <a:p>
            <a:r>
              <a:rPr lang="cs-CZ" dirty="0" err="1" smtClean="0"/>
              <a:t>neonatus</a:t>
            </a:r>
            <a:r>
              <a:rPr lang="cs-CZ" dirty="0" smtClean="0"/>
              <a:t> </a:t>
            </a:r>
            <a:r>
              <a:rPr lang="cs-CZ" dirty="0" err="1" smtClean="0"/>
              <a:t>malignus</a:t>
            </a:r>
            <a:endParaRPr lang="cs-CZ" dirty="0" smtClean="0"/>
          </a:p>
          <a:p>
            <a:r>
              <a:rPr lang="cs-CZ" dirty="0" err="1"/>
              <a:t>cancer</a:t>
            </a:r>
            <a:r>
              <a:rPr lang="cs-CZ" dirty="0"/>
              <a:t> </a:t>
            </a:r>
            <a:r>
              <a:rPr lang="cs-CZ" dirty="0" err="1"/>
              <a:t>testiculi</a:t>
            </a:r>
            <a:endParaRPr lang="cs-CZ" dirty="0"/>
          </a:p>
          <a:p>
            <a:r>
              <a:rPr lang="cs-CZ" dirty="0" smtClean="0"/>
              <a:t>traumata </a:t>
            </a:r>
            <a:r>
              <a:rPr lang="cs-CZ" dirty="0" err="1" smtClean="0"/>
              <a:t>bruisa</a:t>
            </a:r>
            <a:endParaRPr lang="cs-CZ" dirty="0" smtClean="0"/>
          </a:p>
          <a:p>
            <a:r>
              <a:rPr lang="cs-CZ" dirty="0" err="1" smtClean="0"/>
              <a:t>vulni</a:t>
            </a:r>
            <a:r>
              <a:rPr lang="cs-CZ" dirty="0" smtClean="0"/>
              <a:t> sub </a:t>
            </a:r>
            <a:r>
              <a:rPr lang="cs-CZ" dirty="0" err="1" smtClean="0"/>
              <a:t>tempibus</a:t>
            </a:r>
            <a:endParaRPr lang="cs-CZ" dirty="0" smtClean="0"/>
          </a:p>
          <a:p>
            <a:r>
              <a:rPr lang="cs-CZ" dirty="0" err="1" smtClean="0"/>
              <a:t>inflammatio</a:t>
            </a:r>
            <a:r>
              <a:rPr lang="cs-CZ" dirty="0" smtClean="0"/>
              <a:t> </a:t>
            </a:r>
            <a:r>
              <a:rPr lang="cs-CZ" dirty="0" err="1" smtClean="0"/>
              <a:t>cerebri</a:t>
            </a:r>
            <a:endParaRPr lang="cs-CZ" dirty="0" smtClean="0"/>
          </a:p>
          <a:p>
            <a:r>
              <a:rPr lang="cs-CZ" dirty="0" err="1"/>
              <a:t>tea</a:t>
            </a:r>
            <a:r>
              <a:rPr lang="cs-CZ" dirty="0"/>
              <a:t> </a:t>
            </a:r>
            <a:r>
              <a:rPr lang="cs-CZ" dirty="0" err="1" smtClean="0"/>
              <a:t>urologica</a:t>
            </a:r>
            <a:endParaRPr lang="cs-CZ" dirty="0" smtClean="0"/>
          </a:p>
          <a:p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827584" y="162880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827584" y="162880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827584" y="214124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827584" y="214124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2460067" y="3573016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V="1">
            <a:off x="2460067" y="3573016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611560" y="4581128"/>
            <a:ext cx="576064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V="1">
            <a:off x="611560" y="4653136"/>
            <a:ext cx="576064" cy="2880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1907704" y="2575175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 flipV="1">
            <a:off x="1907704" y="2575175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>
            <a:off x="1259632" y="4149080"/>
            <a:ext cx="2160240" cy="2880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 flipV="1">
            <a:off x="1331640" y="4077072"/>
            <a:ext cx="1992523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>
            <a:off x="2195736" y="306896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/>
          <p:cNvCxnSpPr/>
          <p:nvPr/>
        </p:nvCxnSpPr>
        <p:spPr>
          <a:xfrm flipV="1">
            <a:off x="2195736" y="306896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59"/>
          <p:cNvSpPr txBox="1"/>
          <p:nvPr/>
        </p:nvSpPr>
        <p:spPr>
          <a:xfrm>
            <a:off x="4860032" y="1481009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err="1" smtClean="0"/>
              <a:t>paries</a:t>
            </a:r>
            <a:r>
              <a:rPr lang="cs-CZ" sz="2700" dirty="0" smtClean="0"/>
              <a:t> </a:t>
            </a:r>
            <a:r>
              <a:rPr lang="cs-CZ" sz="2700" dirty="0" err="1" smtClean="0"/>
              <a:t>perforatus</a:t>
            </a:r>
            <a:endParaRPr lang="cs-CZ" sz="2700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4860032" y="1993449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smtClean="0"/>
              <a:t>tumor </a:t>
            </a:r>
            <a:r>
              <a:rPr lang="cs-CZ" sz="2700" dirty="0" err="1" smtClean="0"/>
              <a:t>malignus</a:t>
            </a:r>
            <a:endParaRPr lang="cs-CZ" sz="2700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4887654" y="2427384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err="1" smtClean="0"/>
              <a:t>cancer</a:t>
            </a:r>
            <a:r>
              <a:rPr lang="cs-CZ" sz="2700" dirty="0" smtClean="0"/>
              <a:t> </a:t>
            </a:r>
            <a:r>
              <a:rPr lang="cs-CZ" sz="2700" dirty="0" err="1" smtClean="0"/>
              <a:t>testis</a:t>
            </a:r>
            <a:endParaRPr lang="cs-CZ" sz="2700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4887654" y="2921168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err="1" smtClean="0"/>
              <a:t>vulnera</a:t>
            </a:r>
            <a:r>
              <a:rPr lang="cs-CZ" sz="2700" dirty="0" smtClean="0"/>
              <a:t> </a:t>
            </a:r>
            <a:r>
              <a:rPr lang="cs-CZ" sz="2700" dirty="0" err="1" smtClean="0"/>
              <a:t>contusa</a:t>
            </a:r>
            <a:endParaRPr lang="cs-CZ" sz="2700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4858062" y="3425225"/>
            <a:ext cx="41064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err="1" smtClean="0"/>
              <a:t>vulnera</a:t>
            </a:r>
            <a:r>
              <a:rPr lang="cs-CZ" sz="2700" dirty="0" smtClean="0"/>
              <a:t> sub </a:t>
            </a:r>
            <a:r>
              <a:rPr lang="cs-CZ" sz="2700" dirty="0" err="1" smtClean="0"/>
              <a:t>temporibus</a:t>
            </a:r>
            <a:endParaRPr lang="cs-CZ" sz="2700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4890616" y="3929281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err="1" smtClean="0"/>
              <a:t>encephalitis</a:t>
            </a:r>
            <a:endParaRPr lang="cs-CZ" sz="2700" dirty="0"/>
          </a:p>
        </p:txBody>
      </p:sp>
      <p:sp>
        <p:nvSpPr>
          <p:cNvPr id="66" name="TextovéPole 65"/>
          <p:cNvSpPr txBox="1"/>
          <p:nvPr/>
        </p:nvSpPr>
        <p:spPr>
          <a:xfrm>
            <a:off x="4860032" y="4437112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smtClean="0"/>
              <a:t>species </a:t>
            </a:r>
            <a:r>
              <a:rPr lang="cs-CZ" sz="2700" dirty="0" err="1" smtClean="0"/>
              <a:t>urologicae</a:t>
            </a:r>
            <a:endParaRPr lang="cs-CZ" sz="2700" dirty="0"/>
          </a:p>
        </p:txBody>
      </p:sp>
      <p:cxnSp>
        <p:nvCxnSpPr>
          <p:cNvPr id="67" name="Přímá spojnice 66"/>
          <p:cNvCxnSpPr/>
          <p:nvPr/>
        </p:nvCxnSpPr>
        <p:spPr>
          <a:xfrm>
            <a:off x="899592" y="306896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 flipV="1">
            <a:off x="899592" y="306896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103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>
                <a:solidFill>
                  <a:srgbClr val="88A44D"/>
                </a:solidFill>
              </a:rPr>
              <a:t>Declensions</a:t>
            </a:r>
            <a:endParaRPr lang="cs-CZ" altLang="cs-CZ" dirty="0" smtClean="0">
              <a:solidFill>
                <a:srgbClr val="88A44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784976" cy="5072062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How</a:t>
            </a:r>
            <a:r>
              <a:rPr lang="cs-CZ" dirty="0" smtClean="0"/>
              <a:t> many </a:t>
            </a:r>
            <a:r>
              <a:rPr lang="cs-CZ" dirty="0" err="1" smtClean="0"/>
              <a:t>declensions</a:t>
            </a:r>
            <a:r>
              <a:rPr lang="cs-CZ" dirty="0" smtClean="0"/>
              <a:t> are in Latin?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How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decide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declension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noun</a:t>
            </a:r>
            <a:r>
              <a:rPr lang="cs-CZ" dirty="0" smtClean="0"/>
              <a:t>?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nouns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</a:t>
            </a:r>
            <a:r>
              <a:rPr lang="cs-CZ" baseline="30000" dirty="0" err="1" smtClean="0"/>
              <a:t>st</a:t>
            </a:r>
            <a:r>
              <a:rPr lang="cs-CZ" dirty="0" smtClean="0"/>
              <a:t> </a:t>
            </a:r>
            <a:r>
              <a:rPr lang="cs-CZ" dirty="0" err="1" smtClean="0"/>
              <a:t>declension</a:t>
            </a:r>
            <a:r>
              <a:rPr lang="cs-CZ" dirty="0" smtClean="0"/>
              <a:t>?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cs-CZ" dirty="0" err="1" smtClean="0"/>
              <a:t>vena</a:t>
            </a:r>
            <a:r>
              <a:rPr lang="cs-CZ" dirty="0" smtClean="0"/>
              <a:t>, systole, diabetes</a:t>
            </a:r>
          </a:p>
          <a:p>
            <a:pPr>
              <a:spcBef>
                <a:spcPts val="1200"/>
              </a:spcBef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/>
              <a:t>are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II</a:t>
            </a:r>
            <a:r>
              <a:rPr lang="cs-CZ" baseline="30000" dirty="0" err="1" smtClean="0"/>
              <a:t>nd</a:t>
            </a:r>
            <a:r>
              <a:rPr lang="cs-CZ" dirty="0" smtClean="0"/>
              <a:t> </a:t>
            </a:r>
            <a:r>
              <a:rPr lang="cs-CZ" dirty="0" err="1"/>
              <a:t>declension</a:t>
            </a:r>
            <a:r>
              <a:rPr lang="cs-CZ" dirty="0" smtClean="0"/>
              <a:t>?</a:t>
            </a:r>
          </a:p>
          <a:p>
            <a:pPr lvl="1">
              <a:spcBef>
                <a:spcPts val="1200"/>
              </a:spcBef>
              <a:defRPr/>
            </a:pPr>
            <a:r>
              <a:rPr lang="cs-CZ" dirty="0" err="1" smtClean="0"/>
              <a:t>nervus</a:t>
            </a:r>
            <a:r>
              <a:rPr lang="cs-CZ" dirty="0" smtClean="0"/>
              <a:t>, septum, </a:t>
            </a:r>
            <a:r>
              <a:rPr lang="cs-CZ" dirty="0" err="1" smtClean="0"/>
              <a:t>nephros</a:t>
            </a:r>
            <a:r>
              <a:rPr lang="cs-CZ" dirty="0" smtClean="0"/>
              <a:t>, </a:t>
            </a:r>
            <a:r>
              <a:rPr lang="cs-CZ" dirty="0" err="1" smtClean="0"/>
              <a:t>colon</a:t>
            </a:r>
            <a:endParaRPr lang="cs-CZ" dirty="0"/>
          </a:p>
          <a:p>
            <a:pPr>
              <a:spcBef>
                <a:spcPts val="1200"/>
              </a:spcBef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/>
              <a:t>are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III</a:t>
            </a:r>
            <a:r>
              <a:rPr lang="cs-CZ" baseline="30000" dirty="0" err="1" smtClean="0"/>
              <a:t>rd</a:t>
            </a:r>
            <a:r>
              <a:rPr lang="cs-CZ" dirty="0" smtClean="0"/>
              <a:t> </a:t>
            </a:r>
            <a:r>
              <a:rPr lang="cs-CZ" dirty="0" err="1"/>
              <a:t>declension</a:t>
            </a:r>
            <a:r>
              <a:rPr lang="cs-CZ" dirty="0" smtClean="0"/>
              <a:t>?</a:t>
            </a:r>
          </a:p>
          <a:p>
            <a:pPr lvl="1">
              <a:spcBef>
                <a:spcPts val="1200"/>
              </a:spcBef>
              <a:defRPr/>
            </a:pPr>
            <a:r>
              <a:rPr lang="cs-CZ" dirty="0" err="1" smtClean="0"/>
              <a:t>dolor</a:t>
            </a:r>
            <a:r>
              <a:rPr lang="cs-CZ" dirty="0" smtClean="0"/>
              <a:t>, corpus, pelvis, rete, dosis (</a:t>
            </a:r>
            <a:r>
              <a:rPr lang="cs-CZ" dirty="0" err="1" smtClean="0"/>
              <a:t>febris</a:t>
            </a:r>
            <a:r>
              <a:rPr lang="cs-CZ" dirty="0" smtClean="0"/>
              <a:t>)</a:t>
            </a:r>
            <a:endParaRPr lang="cs-CZ" dirty="0"/>
          </a:p>
          <a:p>
            <a:pPr>
              <a:spcBef>
                <a:spcPts val="1200"/>
              </a:spcBef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/>
              <a:t>are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IV</a:t>
            </a:r>
            <a:r>
              <a:rPr lang="cs-CZ" baseline="30000" dirty="0" err="1" smtClean="0"/>
              <a:t>th</a:t>
            </a:r>
            <a:r>
              <a:rPr lang="cs-CZ" dirty="0" smtClean="0"/>
              <a:t> </a:t>
            </a:r>
            <a:r>
              <a:rPr lang="cs-CZ" dirty="0" err="1"/>
              <a:t>declension</a:t>
            </a:r>
            <a:r>
              <a:rPr lang="cs-CZ" dirty="0" smtClean="0"/>
              <a:t>?</a:t>
            </a:r>
          </a:p>
          <a:p>
            <a:pPr lvl="1">
              <a:spcBef>
                <a:spcPts val="1200"/>
              </a:spcBef>
              <a:defRPr/>
            </a:pPr>
            <a:r>
              <a:rPr lang="cs-CZ" dirty="0" err="1" smtClean="0"/>
              <a:t>ductus</a:t>
            </a:r>
            <a:r>
              <a:rPr lang="cs-CZ" dirty="0" smtClean="0"/>
              <a:t>, genu</a:t>
            </a:r>
            <a:endParaRPr lang="cs-CZ" dirty="0"/>
          </a:p>
          <a:p>
            <a:pPr>
              <a:spcBef>
                <a:spcPts val="1200"/>
              </a:spcBef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/>
              <a:t>are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V</a:t>
            </a:r>
            <a:r>
              <a:rPr lang="cs-CZ" baseline="30000" dirty="0" err="1" smtClean="0"/>
              <a:t>th</a:t>
            </a:r>
            <a:r>
              <a:rPr lang="cs-CZ" dirty="0" smtClean="0"/>
              <a:t> </a:t>
            </a:r>
            <a:r>
              <a:rPr lang="cs-CZ" dirty="0" err="1"/>
              <a:t>declension</a:t>
            </a:r>
            <a:r>
              <a:rPr lang="cs-CZ" dirty="0" smtClean="0"/>
              <a:t>?</a:t>
            </a:r>
          </a:p>
          <a:p>
            <a:pPr lvl="1">
              <a:spcBef>
                <a:spcPts val="1200"/>
              </a:spcBef>
              <a:defRPr/>
            </a:pPr>
            <a:r>
              <a:rPr lang="cs-CZ" dirty="0" smtClean="0"/>
              <a:t>facies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0362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>
                <a:solidFill>
                  <a:srgbClr val="88A44D"/>
                </a:solidFill>
              </a:rPr>
              <a:t>Adjectives</a:t>
            </a:r>
            <a:endParaRPr lang="cs-CZ" altLang="cs-CZ" dirty="0" smtClean="0">
              <a:solidFill>
                <a:srgbClr val="88A44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Latin </a:t>
            </a:r>
            <a:r>
              <a:rPr lang="cs-CZ" altLang="cs-CZ" dirty="0" err="1" smtClean="0"/>
              <a:t>adjective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have</a:t>
            </a:r>
            <a:r>
              <a:rPr lang="cs-CZ" altLang="cs-CZ" dirty="0" smtClean="0"/>
              <a:t> to </a:t>
            </a:r>
            <a:r>
              <a:rPr lang="cs-CZ" altLang="cs-CZ" dirty="0" err="1" smtClean="0"/>
              <a:t>match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noun</a:t>
            </a:r>
            <a:r>
              <a:rPr lang="cs-CZ" altLang="cs-CZ" dirty="0" smtClean="0"/>
              <a:t> in...?</a:t>
            </a:r>
          </a:p>
          <a:p>
            <a:pPr lvl="1" eaLnBrk="1" hangingPunct="1"/>
            <a:r>
              <a:rPr lang="cs-CZ" altLang="cs-CZ" dirty="0" smtClean="0"/>
              <a:t>gender, case, </a:t>
            </a:r>
            <a:r>
              <a:rPr lang="cs-CZ" altLang="cs-CZ" dirty="0" err="1" smtClean="0"/>
              <a:t>number</a:t>
            </a:r>
            <a:endParaRPr lang="cs-CZ" altLang="cs-CZ" dirty="0" smtClean="0"/>
          </a:p>
          <a:p>
            <a:pPr lvl="1" eaLnBrk="1" hangingPunct="1"/>
            <a:r>
              <a:rPr lang="cs-CZ" altLang="cs-CZ" dirty="0" err="1" smtClean="0"/>
              <a:t>thus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endings</a:t>
            </a:r>
            <a:r>
              <a:rPr lang="cs-CZ" altLang="cs-CZ" dirty="0" smtClean="0"/>
              <a:t> do NOT </a:t>
            </a:r>
            <a:r>
              <a:rPr lang="cs-CZ" altLang="cs-CZ" dirty="0" err="1" smtClean="0"/>
              <a:t>have</a:t>
            </a:r>
            <a:r>
              <a:rPr lang="cs-CZ" altLang="cs-CZ" dirty="0" smtClean="0"/>
              <a:t> to </a:t>
            </a:r>
            <a:r>
              <a:rPr lang="cs-CZ" altLang="cs-CZ" dirty="0" err="1" smtClean="0"/>
              <a:t>look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similarly</a:t>
            </a:r>
            <a:endParaRPr lang="cs-CZ" altLang="cs-CZ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cs-CZ" altLang="cs-CZ" dirty="0" smtClean="0"/>
              <a:t>diabet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es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mellit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us</a:t>
            </a:r>
            <a:r>
              <a:rPr lang="cs-CZ" altLang="cs-CZ" dirty="0" smtClean="0"/>
              <a:t>,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 smtClean="0"/>
              <a:t>gen.: </a:t>
            </a:r>
            <a:r>
              <a:rPr lang="cs-CZ" altLang="cs-CZ" dirty="0" err="1" smtClean="0"/>
              <a:t>diabet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ae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mellit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endParaRPr lang="cs-CZ" alt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cs-CZ" altLang="cs-CZ" dirty="0" smtClean="0"/>
              <a:t>ret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venos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um</a:t>
            </a:r>
            <a:r>
              <a:rPr lang="cs-CZ" altLang="cs-CZ" dirty="0" smtClean="0"/>
              <a:t>,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/>
              <a:t>gen.: </a:t>
            </a:r>
            <a:r>
              <a:rPr lang="cs-CZ" altLang="cs-CZ" dirty="0" err="1" smtClean="0"/>
              <a:t>ret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is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venos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endParaRPr lang="cs-CZ" alt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cs-CZ" altLang="cs-CZ" dirty="0" err="1" smtClean="0"/>
              <a:t>vuln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us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lacer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um</a:t>
            </a:r>
            <a:r>
              <a:rPr lang="cs-CZ" altLang="cs-CZ" dirty="0"/>
              <a:t>,</a:t>
            </a:r>
            <a:r>
              <a:rPr lang="cs-CZ" alt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/>
              <a:t>gen.: </a:t>
            </a:r>
            <a:r>
              <a:rPr lang="cs-CZ" altLang="cs-CZ" dirty="0" err="1" smtClean="0"/>
              <a:t>vulner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is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lacer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endParaRPr lang="cs-CZ" alt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cs-CZ" altLang="cs-CZ" dirty="0" err="1"/>
              <a:t>man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us</a:t>
            </a:r>
            <a:r>
              <a:rPr lang="cs-CZ" altLang="cs-CZ" dirty="0"/>
              <a:t> </a:t>
            </a:r>
            <a:r>
              <a:rPr lang="cs-CZ" altLang="cs-CZ" dirty="0" err="1"/>
              <a:t>dextr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cs-CZ" altLang="cs-CZ" dirty="0"/>
              <a:t>,</a:t>
            </a:r>
            <a:r>
              <a:rPr lang="cs-CZ" alt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/>
              <a:t>gen.: </a:t>
            </a:r>
            <a:r>
              <a:rPr lang="cs-CZ" altLang="cs-CZ" dirty="0" err="1"/>
              <a:t>man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us</a:t>
            </a:r>
            <a:r>
              <a:rPr lang="cs-CZ" altLang="cs-CZ" dirty="0"/>
              <a:t> </a:t>
            </a:r>
            <a:r>
              <a:rPr lang="cs-CZ" altLang="cs-CZ" dirty="0" err="1"/>
              <a:t>dextr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ae</a:t>
            </a:r>
            <a:endParaRPr lang="cs-CZ" alt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cs-CZ" altLang="cs-CZ" dirty="0" err="1" smtClean="0"/>
              <a:t>etc</a:t>
            </a:r>
            <a:r>
              <a:rPr lang="cs-CZ" altLang="cs-CZ" dirty="0" smtClean="0"/>
              <a:t>...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cs-CZ" alt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cs-CZ" alt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cs-CZ" altLang="cs-CZ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196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Typical</a:t>
            </a:r>
            <a:r>
              <a:rPr lang="cs-CZ" dirty="0" smtClean="0"/>
              <a:t> </a:t>
            </a:r>
            <a:r>
              <a:rPr lang="cs-CZ" dirty="0" err="1" smtClean="0"/>
              <a:t>mistakes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5112568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/>
              <a:t>mors</a:t>
            </a:r>
            <a:r>
              <a:rPr lang="cs-CZ" dirty="0"/>
              <a:t> in </a:t>
            </a:r>
            <a:r>
              <a:rPr lang="cs-CZ" dirty="0" err="1"/>
              <a:t>tabulam</a:t>
            </a:r>
            <a:endParaRPr lang="cs-CZ" dirty="0"/>
          </a:p>
          <a:p>
            <a:r>
              <a:rPr lang="cs-CZ" dirty="0" err="1" smtClean="0"/>
              <a:t>solutio</a:t>
            </a:r>
            <a:r>
              <a:rPr lang="cs-CZ" dirty="0" smtClean="0"/>
              <a:t> ad </a:t>
            </a:r>
            <a:r>
              <a:rPr lang="cs-CZ" dirty="0" err="1" smtClean="0"/>
              <a:t>injectione</a:t>
            </a:r>
            <a:r>
              <a:rPr lang="cs-CZ" dirty="0" smtClean="0"/>
              <a:t> </a:t>
            </a:r>
            <a:r>
              <a:rPr lang="cs-CZ" dirty="0" err="1" smtClean="0"/>
              <a:t>intravenosa</a:t>
            </a:r>
            <a:endParaRPr lang="cs-CZ" dirty="0" smtClean="0"/>
          </a:p>
          <a:p>
            <a:r>
              <a:rPr lang="cs-CZ" dirty="0" err="1" smtClean="0"/>
              <a:t>operatio</a:t>
            </a:r>
            <a:r>
              <a:rPr lang="cs-CZ" dirty="0" smtClean="0"/>
              <a:t> </a:t>
            </a:r>
            <a:r>
              <a:rPr lang="cs-CZ" dirty="0" err="1" smtClean="0"/>
              <a:t>propter</a:t>
            </a:r>
            <a:r>
              <a:rPr lang="cs-CZ" dirty="0" smtClean="0"/>
              <a:t> </a:t>
            </a:r>
            <a:r>
              <a:rPr lang="cs-CZ" dirty="0" err="1" smtClean="0"/>
              <a:t>cancri</a:t>
            </a:r>
            <a:r>
              <a:rPr lang="cs-CZ" dirty="0" smtClean="0"/>
              <a:t> </a:t>
            </a:r>
            <a:r>
              <a:rPr lang="cs-CZ" dirty="0" err="1" smtClean="0"/>
              <a:t>testis</a:t>
            </a:r>
            <a:endParaRPr lang="cs-CZ" dirty="0" smtClean="0"/>
          </a:p>
          <a:p>
            <a:r>
              <a:rPr lang="cs-CZ" dirty="0" err="1" smtClean="0"/>
              <a:t>stratum</a:t>
            </a:r>
            <a:r>
              <a:rPr lang="cs-CZ" dirty="0" smtClean="0"/>
              <a:t> </a:t>
            </a:r>
            <a:r>
              <a:rPr lang="cs-CZ" dirty="0" err="1" smtClean="0"/>
              <a:t>cornea</a:t>
            </a:r>
            <a:r>
              <a:rPr lang="cs-CZ" dirty="0" smtClean="0"/>
              <a:t> </a:t>
            </a:r>
            <a:r>
              <a:rPr lang="cs-CZ" dirty="0" err="1" smtClean="0"/>
              <a:t>unguarum</a:t>
            </a:r>
            <a:endParaRPr lang="cs-CZ" dirty="0" smtClean="0"/>
          </a:p>
          <a:p>
            <a:r>
              <a:rPr lang="cs-CZ" dirty="0" err="1" smtClean="0"/>
              <a:t>vulnus</a:t>
            </a:r>
            <a:r>
              <a:rPr lang="cs-CZ" dirty="0" smtClean="0"/>
              <a:t> </a:t>
            </a:r>
            <a:r>
              <a:rPr lang="cs-CZ" dirty="0" err="1" smtClean="0"/>
              <a:t>mors</a:t>
            </a:r>
            <a:r>
              <a:rPr lang="cs-CZ" dirty="0" smtClean="0"/>
              <a:t> </a:t>
            </a:r>
            <a:r>
              <a:rPr lang="cs-CZ" dirty="0" err="1" smtClean="0"/>
              <a:t>faciei</a:t>
            </a:r>
            <a:endParaRPr lang="cs-CZ" dirty="0" smtClean="0"/>
          </a:p>
          <a:p>
            <a:r>
              <a:rPr lang="cs-CZ" dirty="0" err="1" smtClean="0"/>
              <a:t>vulna</a:t>
            </a:r>
            <a:r>
              <a:rPr lang="cs-CZ" dirty="0" smtClean="0"/>
              <a:t> </a:t>
            </a:r>
            <a:r>
              <a:rPr lang="cs-CZ" dirty="0" err="1" smtClean="0"/>
              <a:t>scissa</a:t>
            </a:r>
            <a:r>
              <a:rPr lang="cs-CZ" dirty="0" smtClean="0"/>
              <a:t> in </a:t>
            </a:r>
            <a:r>
              <a:rPr lang="cs-CZ" dirty="0" err="1" smtClean="0"/>
              <a:t>regio</a:t>
            </a:r>
            <a:r>
              <a:rPr lang="cs-CZ" dirty="0" smtClean="0"/>
              <a:t> </a:t>
            </a:r>
            <a:r>
              <a:rPr lang="cs-CZ" dirty="0" err="1" smtClean="0"/>
              <a:t>abdominis</a:t>
            </a:r>
            <a:endParaRPr lang="cs-CZ" dirty="0" smtClean="0"/>
          </a:p>
          <a:p>
            <a:r>
              <a:rPr lang="cs-CZ" dirty="0" err="1" smtClean="0"/>
              <a:t>oedema</a:t>
            </a:r>
            <a:r>
              <a:rPr lang="cs-CZ" dirty="0" smtClean="0"/>
              <a:t> </a:t>
            </a:r>
            <a:r>
              <a:rPr lang="cs-CZ" dirty="0" err="1" smtClean="0"/>
              <a:t>cum</a:t>
            </a:r>
            <a:r>
              <a:rPr lang="cs-CZ" dirty="0" smtClean="0"/>
              <a:t> </a:t>
            </a:r>
            <a:r>
              <a:rPr lang="cs-CZ" dirty="0" err="1" smtClean="0"/>
              <a:t>thrombosim</a:t>
            </a:r>
            <a:r>
              <a:rPr lang="cs-CZ" dirty="0" smtClean="0"/>
              <a:t> </a:t>
            </a:r>
            <a:r>
              <a:rPr lang="cs-CZ" dirty="0" err="1" smtClean="0"/>
              <a:t>venarum</a:t>
            </a:r>
            <a:endParaRPr lang="cs-CZ" dirty="0" smtClean="0"/>
          </a:p>
          <a:p>
            <a:r>
              <a:rPr lang="cs-CZ" dirty="0" err="1" smtClean="0"/>
              <a:t>cervices</a:t>
            </a:r>
            <a:r>
              <a:rPr lang="cs-CZ" dirty="0" smtClean="0"/>
              <a:t> </a:t>
            </a:r>
            <a:r>
              <a:rPr lang="cs-CZ" dirty="0" err="1" smtClean="0"/>
              <a:t>dentum</a:t>
            </a:r>
            <a:r>
              <a:rPr lang="cs-CZ" dirty="0" smtClean="0"/>
              <a:t> </a:t>
            </a:r>
            <a:r>
              <a:rPr lang="cs-CZ" dirty="0" err="1" smtClean="0"/>
              <a:t>caninorum</a:t>
            </a:r>
            <a:endParaRPr lang="cs-CZ" dirty="0" smtClean="0"/>
          </a:p>
          <a:p>
            <a:r>
              <a:rPr lang="cs-CZ" dirty="0" smtClean="0"/>
              <a:t>sub </a:t>
            </a:r>
            <a:r>
              <a:rPr lang="cs-CZ" dirty="0" err="1" smtClean="0"/>
              <a:t>ossia</a:t>
            </a:r>
            <a:endParaRPr lang="cs-CZ" dirty="0" smtClean="0"/>
          </a:p>
          <a:p>
            <a:r>
              <a:rPr lang="cs-CZ" dirty="0" err="1" smtClean="0"/>
              <a:t>function</a:t>
            </a:r>
            <a:r>
              <a:rPr lang="cs-CZ" dirty="0" smtClean="0"/>
              <a:t> </a:t>
            </a:r>
            <a:r>
              <a:rPr lang="cs-CZ" dirty="0" err="1" smtClean="0"/>
              <a:t>laeta</a:t>
            </a:r>
            <a:endParaRPr lang="cs-CZ" dirty="0" smtClean="0"/>
          </a:p>
          <a:p>
            <a:r>
              <a:rPr lang="cs-CZ" dirty="0" err="1" smtClean="0"/>
              <a:t>musculi</a:t>
            </a:r>
            <a:r>
              <a:rPr lang="cs-CZ" dirty="0" smtClean="0"/>
              <a:t> </a:t>
            </a:r>
            <a:r>
              <a:rPr lang="cs-CZ" dirty="0" err="1" smtClean="0"/>
              <a:t>sphinctes</a:t>
            </a:r>
            <a:endParaRPr lang="cs-CZ" dirty="0" smtClean="0"/>
          </a:p>
          <a:p>
            <a:r>
              <a:rPr lang="cs-CZ" dirty="0" smtClean="0"/>
              <a:t>species ad </a:t>
            </a:r>
            <a:r>
              <a:rPr lang="cs-CZ" dirty="0" err="1" smtClean="0"/>
              <a:t>gargarismam</a:t>
            </a:r>
            <a:endParaRPr lang="cs-CZ" dirty="0" smtClean="0"/>
          </a:p>
          <a:p>
            <a:r>
              <a:rPr lang="cs-CZ" dirty="0" err="1" smtClean="0"/>
              <a:t>medulla</a:t>
            </a:r>
            <a:r>
              <a:rPr lang="cs-CZ" dirty="0" smtClean="0"/>
              <a:t> </a:t>
            </a:r>
            <a:r>
              <a:rPr lang="cs-CZ" dirty="0" err="1" smtClean="0"/>
              <a:t>ossium</a:t>
            </a:r>
            <a:r>
              <a:rPr lang="cs-CZ" dirty="0" smtClean="0"/>
              <a:t> </a:t>
            </a:r>
            <a:r>
              <a:rPr lang="cs-CZ" dirty="0" err="1" smtClean="0"/>
              <a:t>ruberum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8193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Confusing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5112568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Tell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difference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and make up </a:t>
            </a:r>
            <a:r>
              <a:rPr lang="cs-CZ" dirty="0" err="1" smtClean="0"/>
              <a:t>illustrative</a:t>
            </a:r>
            <a:r>
              <a:rPr lang="cs-CZ" dirty="0" smtClean="0"/>
              <a:t> </a:t>
            </a:r>
            <a:r>
              <a:rPr lang="cs-CZ" dirty="0" err="1" smtClean="0"/>
              <a:t>phrases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fractura</a:t>
            </a:r>
            <a:r>
              <a:rPr lang="cs-CZ" dirty="0" smtClean="0"/>
              <a:t>, </a:t>
            </a:r>
            <a:r>
              <a:rPr lang="cs-CZ" dirty="0" err="1" smtClean="0"/>
              <a:t>ae</a:t>
            </a:r>
            <a:r>
              <a:rPr lang="cs-CZ" dirty="0" smtClean="0"/>
              <a:t>, f.		X	</a:t>
            </a:r>
            <a:r>
              <a:rPr lang="cs-CZ" dirty="0" err="1" smtClean="0"/>
              <a:t>fractus</a:t>
            </a:r>
            <a:r>
              <a:rPr lang="cs-CZ" dirty="0" smtClean="0"/>
              <a:t>, </a:t>
            </a:r>
            <a:r>
              <a:rPr lang="cs-CZ" dirty="0" err="1" smtClean="0"/>
              <a:t>fracta</a:t>
            </a:r>
            <a:r>
              <a:rPr lang="cs-CZ" dirty="0" smtClean="0"/>
              <a:t>, </a:t>
            </a:r>
            <a:r>
              <a:rPr lang="cs-CZ" dirty="0" err="1" smtClean="0"/>
              <a:t>fractum</a:t>
            </a:r>
            <a:endParaRPr lang="cs-CZ" dirty="0" smtClean="0"/>
          </a:p>
          <a:p>
            <a:pPr lvl="2"/>
            <a:r>
              <a:rPr lang="cs-CZ" dirty="0" err="1" smtClean="0"/>
              <a:t>fractura</a:t>
            </a:r>
            <a:r>
              <a:rPr lang="cs-CZ" dirty="0" smtClean="0"/>
              <a:t> </a:t>
            </a:r>
            <a:r>
              <a:rPr lang="cs-CZ" dirty="0" err="1" smtClean="0"/>
              <a:t>costae</a:t>
            </a:r>
            <a:r>
              <a:rPr lang="cs-CZ" dirty="0" smtClean="0"/>
              <a:t> </a:t>
            </a:r>
            <a:r>
              <a:rPr lang="cs-CZ" dirty="0" err="1" smtClean="0"/>
              <a:t>verae</a:t>
            </a:r>
            <a:r>
              <a:rPr lang="cs-CZ" dirty="0" smtClean="0"/>
              <a:t> </a:t>
            </a:r>
            <a:r>
              <a:rPr lang="cs-CZ" dirty="0" err="1" smtClean="0"/>
              <a:t>aperta</a:t>
            </a:r>
            <a:endParaRPr lang="cs-CZ" dirty="0" smtClean="0"/>
          </a:p>
          <a:p>
            <a:pPr lvl="2"/>
            <a:r>
              <a:rPr lang="cs-CZ" dirty="0" err="1" smtClean="0"/>
              <a:t>costa</a:t>
            </a:r>
            <a:r>
              <a:rPr lang="cs-CZ" dirty="0" smtClean="0"/>
              <a:t> vera </a:t>
            </a:r>
            <a:r>
              <a:rPr lang="cs-CZ" dirty="0" err="1" smtClean="0"/>
              <a:t>fracta</a:t>
            </a:r>
            <a:endParaRPr lang="cs-CZ" dirty="0" smtClean="0"/>
          </a:p>
          <a:p>
            <a:pPr lvl="1"/>
            <a:r>
              <a:rPr lang="cs-CZ" dirty="0" smtClean="0"/>
              <a:t>ruptura, </a:t>
            </a:r>
            <a:r>
              <a:rPr lang="cs-CZ" dirty="0" err="1" smtClean="0"/>
              <a:t>ae</a:t>
            </a:r>
            <a:r>
              <a:rPr lang="cs-CZ" dirty="0" smtClean="0"/>
              <a:t>, f.		X 	</a:t>
            </a:r>
            <a:r>
              <a:rPr lang="cs-CZ" dirty="0" err="1" smtClean="0"/>
              <a:t>ruptus</a:t>
            </a:r>
            <a:r>
              <a:rPr lang="cs-CZ" dirty="0" smtClean="0"/>
              <a:t>, </a:t>
            </a:r>
            <a:r>
              <a:rPr lang="cs-CZ" dirty="0" err="1" smtClean="0"/>
              <a:t>rupta</a:t>
            </a:r>
            <a:r>
              <a:rPr lang="cs-CZ" dirty="0" smtClean="0"/>
              <a:t>, </a:t>
            </a:r>
            <a:r>
              <a:rPr lang="cs-CZ" dirty="0" err="1" smtClean="0"/>
              <a:t>ruptum</a:t>
            </a:r>
            <a:endParaRPr lang="cs-CZ" dirty="0" smtClean="0"/>
          </a:p>
          <a:p>
            <a:pPr lvl="2"/>
            <a:r>
              <a:rPr lang="cs-CZ" dirty="0" smtClean="0"/>
              <a:t>ruptura </a:t>
            </a:r>
            <a:r>
              <a:rPr lang="cs-CZ" dirty="0" err="1" smtClean="0"/>
              <a:t>tendinis</a:t>
            </a:r>
            <a:endParaRPr lang="cs-CZ" dirty="0" smtClean="0"/>
          </a:p>
          <a:p>
            <a:pPr lvl="2"/>
            <a:r>
              <a:rPr lang="cs-CZ" dirty="0" err="1" smtClean="0"/>
              <a:t>tendo</a:t>
            </a:r>
            <a:r>
              <a:rPr lang="cs-CZ" dirty="0" smtClean="0"/>
              <a:t> </a:t>
            </a:r>
            <a:r>
              <a:rPr lang="cs-CZ" dirty="0" err="1" smtClean="0"/>
              <a:t>rupta</a:t>
            </a:r>
            <a:endParaRPr lang="cs-CZ" dirty="0" smtClean="0"/>
          </a:p>
          <a:p>
            <a:pPr lvl="1"/>
            <a:r>
              <a:rPr lang="cs-CZ" dirty="0" err="1" smtClean="0"/>
              <a:t>periculum</a:t>
            </a:r>
            <a:r>
              <a:rPr lang="cs-CZ" dirty="0" smtClean="0"/>
              <a:t>, i, n,		X	</a:t>
            </a:r>
            <a:r>
              <a:rPr lang="cs-CZ" dirty="0" err="1" smtClean="0"/>
              <a:t>periculosus</a:t>
            </a:r>
            <a:r>
              <a:rPr lang="cs-CZ" dirty="0" smtClean="0"/>
              <a:t>, a, um</a:t>
            </a:r>
          </a:p>
          <a:p>
            <a:pPr lvl="2"/>
            <a:r>
              <a:rPr lang="cs-CZ" dirty="0" err="1" smtClean="0"/>
              <a:t>periculum</a:t>
            </a:r>
            <a:r>
              <a:rPr lang="cs-CZ" dirty="0" smtClean="0"/>
              <a:t> </a:t>
            </a:r>
            <a:r>
              <a:rPr lang="cs-CZ" dirty="0" err="1" smtClean="0"/>
              <a:t>mortis</a:t>
            </a:r>
            <a:r>
              <a:rPr lang="cs-CZ" dirty="0" smtClean="0"/>
              <a:t> in tabula</a:t>
            </a:r>
          </a:p>
          <a:p>
            <a:pPr lvl="2"/>
            <a:r>
              <a:rPr lang="cs-CZ" dirty="0" err="1" smtClean="0"/>
              <a:t>morbus</a:t>
            </a:r>
            <a:r>
              <a:rPr lang="cs-CZ" dirty="0" smtClean="0"/>
              <a:t> </a:t>
            </a:r>
            <a:r>
              <a:rPr lang="cs-CZ" dirty="0" err="1" smtClean="0"/>
              <a:t>periculosus</a:t>
            </a:r>
            <a:endParaRPr lang="cs-CZ" dirty="0" smtClean="0"/>
          </a:p>
          <a:p>
            <a:pPr lvl="1"/>
            <a:r>
              <a:rPr lang="cs-CZ" dirty="0" err="1" smtClean="0"/>
              <a:t>thorax</a:t>
            </a:r>
            <a:r>
              <a:rPr lang="cs-CZ" dirty="0" smtClean="0"/>
              <a:t>, </a:t>
            </a:r>
            <a:r>
              <a:rPr lang="cs-CZ" dirty="0" err="1" smtClean="0"/>
              <a:t>thoracis</a:t>
            </a:r>
            <a:r>
              <a:rPr lang="cs-CZ" dirty="0" smtClean="0"/>
              <a:t>, m. 	X	</a:t>
            </a:r>
            <a:r>
              <a:rPr lang="cs-CZ" dirty="0" err="1" smtClean="0"/>
              <a:t>thoracicus</a:t>
            </a:r>
            <a:r>
              <a:rPr lang="cs-CZ" dirty="0" smtClean="0"/>
              <a:t>, a, um</a:t>
            </a:r>
          </a:p>
          <a:p>
            <a:pPr lvl="2"/>
            <a:r>
              <a:rPr lang="cs-CZ" dirty="0" err="1" smtClean="0"/>
              <a:t>vulnus</a:t>
            </a:r>
            <a:r>
              <a:rPr lang="cs-CZ" dirty="0" smtClean="0"/>
              <a:t> </a:t>
            </a:r>
            <a:r>
              <a:rPr lang="cs-CZ" dirty="0" err="1" smtClean="0"/>
              <a:t>punctum</a:t>
            </a:r>
            <a:r>
              <a:rPr lang="cs-CZ" dirty="0" smtClean="0"/>
              <a:t> </a:t>
            </a:r>
            <a:r>
              <a:rPr lang="cs-CZ" dirty="0" err="1" smtClean="0"/>
              <a:t>thoracis</a:t>
            </a:r>
            <a:endParaRPr lang="cs-CZ" dirty="0" smtClean="0"/>
          </a:p>
          <a:p>
            <a:pPr lvl="2"/>
            <a:r>
              <a:rPr lang="cs-CZ" dirty="0" err="1" smtClean="0"/>
              <a:t>vertebra</a:t>
            </a:r>
            <a:r>
              <a:rPr lang="cs-CZ" dirty="0" smtClean="0"/>
              <a:t> </a:t>
            </a:r>
            <a:r>
              <a:rPr lang="cs-CZ" dirty="0" err="1" smtClean="0"/>
              <a:t>thoracica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8387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Confusing</a:t>
            </a:r>
            <a:r>
              <a:rPr lang="cs-CZ" dirty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II</a:t>
            </a:r>
            <a:br>
              <a:rPr lang="cs-CZ" dirty="0" smtClean="0"/>
            </a:br>
            <a:r>
              <a:rPr lang="cs-CZ" dirty="0" err="1"/>
              <a:t>Match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pictures</a:t>
            </a:r>
            <a:endParaRPr lang="cs-CZ" dirty="0"/>
          </a:p>
        </p:txBody>
      </p:sp>
      <p:pic>
        <p:nvPicPr>
          <p:cNvPr id="1026" name="Picture 2" descr="http://k12insightblogs.files.wordpress.com/2014/03/part-of-the-whole-0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015" r="5415" b="8629"/>
          <a:stretch/>
        </p:blipFill>
        <p:spPr bwMode="auto">
          <a:xfrm>
            <a:off x="755576" y="5006072"/>
            <a:ext cx="2088231" cy="135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0/06/Hrad_Oparno,_ze%C4%8F_a_Mile%C5%A1ovka.JPG/290px-Hrad_Oparno,_ze%C4%8F_a_Mile%C5%A1ovk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8396" y="3049163"/>
            <a:ext cx="2160240" cy="1623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.aktualne.centrum.cz/580/68/5806802-smrt-nehoda-tragedie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227" b="2905"/>
          <a:stretch/>
        </p:blipFill>
        <p:spPr bwMode="auto">
          <a:xfrm>
            <a:off x="2004363" y="1491978"/>
            <a:ext cx="2520280" cy="173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Výsledek obrázku pro nemo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10" descr="Výsledek obrázku pro nemo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6" name="Picture 12" descr="http://i.idnes.cz/07/122/cl/SPI1fd376_nemoc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63311" y="4673068"/>
            <a:ext cx="1962199" cy="14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zoom.iprima.cz/sites/default/files/image_crops/image_620x349/d/379186_nejjedovatejsi-hadi-zakousnuta-svihovka_image_620x349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987" t="18687"/>
          <a:stretch/>
        </p:blipFill>
        <p:spPr bwMode="auto">
          <a:xfrm>
            <a:off x="1017489" y="3405925"/>
            <a:ext cx="2622806" cy="1446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arthurkilmurray.com/wp-content/uploads/2015/08/hqdefault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687" b="5805"/>
          <a:stretch/>
        </p:blipFill>
        <p:spPr bwMode="auto">
          <a:xfrm>
            <a:off x="6516215" y="1283608"/>
            <a:ext cx="2456393" cy="161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12775" y="179534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morsus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681064" y="285720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pars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8201000" y="344295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mors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642266" y="394999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morbus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076056" y="19888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paries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072622" y="60401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fascia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51819" y="382938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facies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>
          <a:xfrm>
            <a:off x="6904" y="6833580"/>
            <a:ext cx="8503920" cy="457200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42" name="Picture 18" descr="http://www.jenzeny.cz/tinymce/jscripts/tiny_mce/plugins/imagemanager/soubory/people/tv4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44833" y="4739494"/>
            <a:ext cx="2493826" cy="1622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1150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Confusing</a:t>
            </a:r>
            <a:r>
              <a:rPr lang="cs-CZ" dirty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II</a:t>
            </a:r>
            <a:br>
              <a:rPr lang="cs-CZ" dirty="0" smtClean="0"/>
            </a:br>
            <a:r>
              <a:rPr lang="cs-CZ" dirty="0" err="1"/>
              <a:t>Match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pictures</a:t>
            </a:r>
            <a:endParaRPr lang="cs-CZ" dirty="0"/>
          </a:p>
        </p:txBody>
      </p:sp>
      <p:pic>
        <p:nvPicPr>
          <p:cNvPr id="1026" name="Picture 2" descr="http://k12insightblogs.files.wordpress.com/2014/03/part-of-the-whole-0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015" r="5415" b="8629"/>
          <a:stretch/>
        </p:blipFill>
        <p:spPr bwMode="auto">
          <a:xfrm>
            <a:off x="1128940" y="5050115"/>
            <a:ext cx="2088231" cy="135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0/06/Hrad_Oparno,_ze%C4%8F_a_Mile%C5%A1ovka.JPG/290px-Hrad_Oparno,_ze%C4%8F_a_Mile%C5%A1ovk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7735" y="2771410"/>
            <a:ext cx="2160240" cy="1623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.aktualne.centrum.cz/580/68/5806802-smrt-nehoda-tragedie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227" b="2905"/>
          <a:stretch/>
        </p:blipFill>
        <p:spPr bwMode="auto">
          <a:xfrm>
            <a:off x="912916" y="1441402"/>
            <a:ext cx="2520280" cy="173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Výsledek obrázku pro nemo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10" descr="Výsledek obrázku pro nemo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6" name="Picture 12" descr="http://i.idnes.cz/07/122/cl/SPI1fd376_nemoc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7421" y="4877138"/>
            <a:ext cx="1962199" cy="14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zoom.iprima.cz/sites/default/files/image_crops/image_620x349/d/379186_nejjedovatejsi-hadi-zakousnuta-svihovka_image_620x349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987" t="18687"/>
          <a:stretch/>
        </p:blipFill>
        <p:spPr bwMode="auto">
          <a:xfrm>
            <a:off x="155575" y="3442950"/>
            <a:ext cx="2622806" cy="1446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arthurkilmurray.com/wp-content/uploads/2015/08/hqdefault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687" b="5805"/>
          <a:stretch/>
        </p:blipFill>
        <p:spPr bwMode="auto">
          <a:xfrm>
            <a:off x="6286213" y="1354845"/>
            <a:ext cx="2456393" cy="161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916871" y="4554828"/>
            <a:ext cx="2054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morsus</a:t>
            </a:r>
            <a:r>
              <a:rPr lang="cs-CZ" b="1" dirty="0" smtClean="0">
                <a:solidFill>
                  <a:schemeClr val="bg1"/>
                </a:solidFill>
              </a:rPr>
              <a:t>, </a:t>
            </a:r>
            <a:r>
              <a:rPr lang="cs-CZ" b="1" dirty="0" err="1" smtClean="0">
                <a:solidFill>
                  <a:schemeClr val="bg1"/>
                </a:solidFill>
              </a:rPr>
              <a:t>us</a:t>
            </a:r>
            <a:r>
              <a:rPr lang="cs-CZ" b="1" dirty="0" smtClean="0">
                <a:solidFill>
                  <a:schemeClr val="bg1"/>
                </a:solidFill>
              </a:rPr>
              <a:t>, m.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318118" y="6073780"/>
            <a:ext cx="1519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pars</a:t>
            </a:r>
            <a:r>
              <a:rPr lang="cs-CZ" b="1" dirty="0" smtClean="0"/>
              <a:t>, tis, f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199690" y="2840570"/>
            <a:ext cx="1756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mors</a:t>
            </a:r>
            <a:r>
              <a:rPr lang="cs-CZ" b="1" dirty="0" smtClean="0">
                <a:solidFill>
                  <a:schemeClr val="bg1"/>
                </a:solidFill>
              </a:rPr>
              <a:t>, tis, f.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238483" y="5979456"/>
            <a:ext cx="1841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morbus</a:t>
            </a:r>
            <a:r>
              <a:rPr lang="cs-CZ" b="1" dirty="0" smtClean="0"/>
              <a:t>, i, m. 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647734" y="4008604"/>
            <a:ext cx="2109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paries</a:t>
            </a:r>
            <a:r>
              <a:rPr lang="cs-CZ" b="1" dirty="0" smtClean="0">
                <a:solidFill>
                  <a:schemeClr val="bg1"/>
                </a:solidFill>
              </a:rPr>
              <a:t>, </a:t>
            </a:r>
            <a:r>
              <a:rPr lang="cs-CZ" b="1" dirty="0" err="1" smtClean="0">
                <a:solidFill>
                  <a:schemeClr val="bg1"/>
                </a:solidFill>
              </a:rPr>
              <a:t>etis</a:t>
            </a:r>
            <a:r>
              <a:rPr lang="cs-CZ" b="1" dirty="0" smtClean="0">
                <a:solidFill>
                  <a:schemeClr val="bg1"/>
                </a:solidFill>
              </a:rPr>
              <a:t>, m.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278324" y="2597671"/>
            <a:ext cx="1915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fascia</a:t>
            </a:r>
            <a:r>
              <a:rPr lang="cs-CZ" b="1" dirty="0" smtClean="0">
                <a:solidFill>
                  <a:schemeClr val="bg1"/>
                </a:solidFill>
              </a:rPr>
              <a:t>, </a:t>
            </a:r>
            <a:r>
              <a:rPr lang="cs-CZ" b="1" dirty="0" err="1" smtClean="0">
                <a:solidFill>
                  <a:schemeClr val="bg1"/>
                </a:solidFill>
              </a:rPr>
              <a:t>ae</a:t>
            </a:r>
            <a:r>
              <a:rPr lang="cs-CZ" b="1" dirty="0" smtClean="0">
                <a:solidFill>
                  <a:schemeClr val="bg1"/>
                </a:solidFill>
              </a:rPr>
              <a:t>, f. 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>
          <a:xfrm>
            <a:off x="6904" y="6833580"/>
            <a:ext cx="8503920" cy="457200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42" name="Picture 18" descr="http://www.jenzeny.cz/tinymce/jscripts/tiny_mce/plugins/imagemanager/soubory/people/tv4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67496" y="3612221"/>
            <a:ext cx="2493826" cy="1622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6288178" y="4838228"/>
            <a:ext cx="1608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facies, </a:t>
            </a:r>
            <a:r>
              <a:rPr lang="cs-CZ" b="1" dirty="0" err="1" smtClean="0"/>
              <a:t>ei</a:t>
            </a:r>
            <a:r>
              <a:rPr lang="cs-CZ" b="1" dirty="0" smtClean="0"/>
              <a:t>, f.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96074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Translate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412776"/>
            <a:ext cx="8856984" cy="4968552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rupture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wide</a:t>
            </a:r>
            <a:r>
              <a:rPr lang="cs-CZ" dirty="0" smtClean="0"/>
              <a:t> </a:t>
            </a:r>
            <a:r>
              <a:rPr lang="cs-CZ" dirty="0" err="1" smtClean="0"/>
              <a:t>fascia</a:t>
            </a:r>
            <a:endParaRPr lang="cs-CZ" dirty="0" smtClean="0"/>
          </a:p>
          <a:p>
            <a:pPr lvl="1"/>
            <a:r>
              <a:rPr lang="cs-CZ" dirty="0" smtClean="0"/>
              <a:t>ruptura </a:t>
            </a:r>
            <a:r>
              <a:rPr lang="cs-CZ" dirty="0" err="1" smtClean="0"/>
              <a:t>fasciae</a:t>
            </a:r>
            <a:r>
              <a:rPr lang="cs-CZ" dirty="0" smtClean="0"/>
              <a:t> </a:t>
            </a:r>
            <a:r>
              <a:rPr lang="cs-CZ" dirty="0" err="1" smtClean="0"/>
              <a:t>latae</a:t>
            </a:r>
            <a:endParaRPr lang="cs-CZ" dirty="0" smtClean="0"/>
          </a:p>
          <a:p>
            <a:r>
              <a:rPr lang="cs-CZ" dirty="0" err="1" smtClean="0"/>
              <a:t>death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animal bite</a:t>
            </a:r>
          </a:p>
          <a:p>
            <a:pPr lvl="1"/>
            <a:r>
              <a:rPr lang="cs-CZ" dirty="0" err="1" smtClean="0"/>
              <a:t>mors</a:t>
            </a:r>
            <a:r>
              <a:rPr lang="cs-CZ" dirty="0" smtClean="0"/>
              <a:t> post </a:t>
            </a:r>
            <a:r>
              <a:rPr lang="cs-CZ" dirty="0" err="1" smtClean="0"/>
              <a:t>morsum</a:t>
            </a:r>
            <a:r>
              <a:rPr lang="cs-CZ" dirty="0" smtClean="0"/>
              <a:t> </a:t>
            </a:r>
            <a:r>
              <a:rPr lang="cs-CZ" dirty="0" err="1" smtClean="0"/>
              <a:t>animalis</a:t>
            </a:r>
            <a:endParaRPr lang="cs-CZ" dirty="0" smtClean="0"/>
          </a:p>
          <a:p>
            <a:r>
              <a:rPr lang="cs-CZ" dirty="0" err="1" smtClean="0"/>
              <a:t>parts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gall</a:t>
            </a:r>
            <a:r>
              <a:rPr lang="cs-CZ" dirty="0" smtClean="0"/>
              <a:t> </a:t>
            </a:r>
            <a:r>
              <a:rPr lang="cs-CZ" dirty="0" err="1" smtClean="0"/>
              <a:t>bladder</a:t>
            </a:r>
            <a:endParaRPr lang="cs-CZ" dirty="0" smtClean="0"/>
          </a:p>
          <a:p>
            <a:pPr lvl="1"/>
            <a:r>
              <a:rPr lang="cs-CZ" dirty="0" smtClean="0"/>
              <a:t>partes </a:t>
            </a:r>
            <a:r>
              <a:rPr lang="cs-CZ" dirty="0" err="1" smtClean="0"/>
              <a:t>vesicae</a:t>
            </a:r>
            <a:r>
              <a:rPr lang="cs-CZ" dirty="0" smtClean="0"/>
              <a:t> </a:t>
            </a:r>
            <a:r>
              <a:rPr lang="cs-CZ" dirty="0" err="1" smtClean="0"/>
              <a:t>felleae</a:t>
            </a:r>
            <a:endParaRPr lang="cs-CZ" dirty="0" smtClean="0"/>
          </a:p>
          <a:p>
            <a:r>
              <a:rPr lang="cs-CZ" dirty="0" err="1" smtClean="0"/>
              <a:t>pelvic</a:t>
            </a:r>
            <a:r>
              <a:rPr lang="cs-CZ" dirty="0" smtClean="0"/>
              <a:t> </a:t>
            </a:r>
            <a:r>
              <a:rPr lang="cs-CZ" dirty="0" err="1" smtClean="0"/>
              <a:t>surface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sacral</a:t>
            </a:r>
            <a:r>
              <a:rPr lang="cs-CZ" dirty="0" smtClean="0"/>
              <a:t> bone</a:t>
            </a:r>
          </a:p>
          <a:p>
            <a:pPr lvl="1"/>
            <a:r>
              <a:rPr lang="cs-CZ" dirty="0" smtClean="0"/>
              <a:t>facies </a:t>
            </a:r>
            <a:r>
              <a:rPr lang="cs-CZ" dirty="0" err="1" smtClean="0"/>
              <a:t>pelvina</a:t>
            </a:r>
            <a:r>
              <a:rPr lang="cs-CZ" dirty="0" smtClean="0"/>
              <a:t> </a:t>
            </a:r>
            <a:r>
              <a:rPr lang="cs-CZ" dirty="0" err="1" smtClean="0"/>
              <a:t>ossis</a:t>
            </a:r>
            <a:r>
              <a:rPr lang="cs-CZ" dirty="0" smtClean="0"/>
              <a:t> </a:t>
            </a:r>
            <a:r>
              <a:rPr lang="cs-CZ" dirty="0" err="1" smtClean="0"/>
              <a:t>sacri</a:t>
            </a:r>
            <a:endParaRPr lang="cs-CZ" dirty="0" smtClean="0"/>
          </a:p>
          <a:p>
            <a:r>
              <a:rPr lang="cs-CZ" dirty="0" err="1" smtClean="0"/>
              <a:t>infectious</a:t>
            </a:r>
            <a:r>
              <a:rPr lang="cs-CZ" dirty="0" smtClean="0"/>
              <a:t> </a:t>
            </a:r>
            <a:r>
              <a:rPr lang="cs-CZ" dirty="0" err="1" smtClean="0"/>
              <a:t>diseases</a:t>
            </a:r>
            <a:endParaRPr lang="cs-CZ" dirty="0" smtClean="0"/>
          </a:p>
          <a:p>
            <a:pPr lvl="1"/>
            <a:r>
              <a:rPr lang="cs-CZ" dirty="0" err="1" smtClean="0"/>
              <a:t>morbi</a:t>
            </a:r>
            <a:r>
              <a:rPr lang="cs-CZ" dirty="0" smtClean="0"/>
              <a:t> </a:t>
            </a:r>
            <a:r>
              <a:rPr lang="cs-CZ" dirty="0" err="1" smtClean="0"/>
              <a:t>contagiosi</a:t>
            </a:r>
            <a:endParaRPr lang="cs-CZ" dirty="0" smtClean="0"/>
          </a:p>
          <a:p>
            <a:r>
              <a:rPr lang="cs-CZ" dirty="0" err="1" smtClean="0"/>
              <a:t>perforation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/>
              <a:t> </a:t>
            </a:r>
            <a:r>
              <a:rPr lang="cs-CZ" dirty="0" err="1" smtClean="0"/>
              <a:t>wall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stomach</a:t>
            </a:r>
            <a:endParaRPr lang="cs-CZ" dirty="0" smtClean="0"/>
          </a:p>
          <a:p>
            <a:pPr lvl="1"/>
            <a:r>
              <a:rPr lang="cs-CZ" dirty="0" err="1" smtClean="0"/>
              <a:t>perforatio</a:t>
            </a:r>
            <a:r>
              <a:rPr lang="cs-CZ" dirty="0" smtClean="0"/>
              <a:t> </a:t>
            </a:r>
            <a:r>
              <a:rPr lang="cs-CZ" dirty="0" err="1" smtClean="0"/>
              <a:t>parietis</a:t>
            </a:r>
            <a:r>
              <a:rPr lang="cs-CZ" dirty="0" smtClean="0"/>
              <a:t> </a:t>
            </a:r>
            <a:r>
              <a:rPr lang="cs-CZ" dirty="0" err="1" smtClean="0"/>
              <a:t>gastris</a:t>
            </a:r>
            <a:endParaRPr lang="cs-CZ" dirty="0" smtClean="0"/>
          </a:p>
        </p:txBody>
      </p:sp>
      <p:pic>
        <p:nvPicPr>
          <p:cNvPr id="4098" name="Picture 2" descr="http://images.slideplayer.com.br/12/3764838/slides/slide_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76871"/>
            <a:ext cx="4104456" cy="3078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241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782BF"/>
                </a:solidFill>
              </a:rPr>
              <a:t>Form phrases from words in boxes</a:t>
            </a:r>
            <a:r>
              <a:rPr lang="cs-CZ" dirty="0">
                <a:solidFill>
                  <a:srgbClr val="1782BF"/>
                </a:solidFill>
              </a:rPr>
              <a:t/>
            </a:r>
            <a:br>
              <a:rPr lang="cs-CZ" dirty="0">
                <a:solidFill>
                  <a:srgbClr val="1782BF"/>
                </a:solidFill>
              </a:rPr>
            </a:br>
            <a:r>
              <a:rPr lang="cs-CZ" dirty="0" smtClean="0">
                <a:solidFill>
                  <a:srgbClr val="1782BF"/>
                </a:solidFill>
              </a:rPr>
              <a:t>and </a:t>
            </a:r>
            <a:r>
              <a:rPr lang="cs-CZ" dirty="0" err="1" smtClean="0">
                <a:solidFill>
                  <a:srgbClr val="1782BF"/>
                </a:solidFill>
              </a:rPr>
              <a:t>translate</a:t>
            </a:r>
            <a:r>
              <a:rPr lang="cs-CZ" dirty="0" smtClean="0">
                <a:solidFill>
                  <a:srgbClr val="1782BF"/>
                </a:solidFill>
              </a:rPr>
              <a:t> </a:t>
            </a:r>
            <a:r>
              <a:rPr lang="cs-CZ" dirty="0" err="1" smtClean="0">
                <a:solidFill>
                  <a:srgbClr val="1782BF"/>
                </a:solidFill>
              </a:rPr>
              <a:t>them</a:t>
            </a:r>
            <a:r>
              <a:rPr lang="cs-CZ" dirty="0" smtClean="0">
                <a:solidFill>
                  <a:srgbClr val="1782BF"/>
                </a:solidFill>
              </a:rPr>
              <a:t> </a:t>
            </a:r>
            <a:r>
              <a:rPr lang="cs-CZ" dirty="0" err="1" smtClean="0">
                <a:solidFill>
                  <a:srgbClr val="1782BF"/>
                </a:solidFill>
              </a:rPr>
              <a:t>into</a:t>
            </a:r>
            <a:r>
              <a:rPr lang="cs-CZ" dirty="0" smtClean="0">
                <a:solidFill>
                  <a:srgbClr val="1782BF"/>
                </a:solidFill>
              </a:rPr>
              <a:t> </a:t>
            </a:r>
            <a:r>
              <a:rPr lang="cs-CZ" dirty="0" err="1" smtClean="0">
                <a:solidFill>
                  <a:srgbClr val="1782BF"/>
                </a:solidFill>
              </a:rPr>
              <a:t>English</a:t>
            </a:r>
            <a:endParaRPr lang="en-US" dirty="0">
              <a:solidFill>
                <a:srgbClr val="1782B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1210" y="1412776"/>
            <a:ext cx="4392488" cy="24482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medicamenta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			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infectiosum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morbum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contra</a:t>
            </a:r>
            <a:endParaRPr lang="cs-CZ" sz="2400" dirty="0" smtClean="0">
              <a:latin typeface="+mj-lt"/>
            </a:endParaRPr>
          </a:p>
          <a:p>
            <a:r>
              <a:rPr lang="cs-CZ" sz="2000" dirty="0" err="1" smtClean="0">
                <a:latin typeface="+mj-lt"/>
              </a:rPr>
              <a:t>medicamenta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 err="1" smtClean="0">
                <a:latin typeface="+mj-lt"/>
              </a:rPr>
              <a:t>contra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 err="1" smtClean="0">
                <a:latin typeface="+mj-lt"/>
              </a:rPr>
              <a:t>morbum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 err="1" smtClean="0">
                <a:latin typeface="+mj-lt"/>
              </a:rPr>
              <a:t>infectiosum</a:t>
            </a:r>
            <a:endParaRPr lang="cs-CZ" sz="2000" dirty="0" smtClean="0">
              <a:latin typeface="+mj-lt"/>
            </a:endParaRPr>
          </a:p>
          <a:p>
            <a:r>
              <a:rPr lang="cs-CZ" dirty="0" err="1" smtClean="0">
                <a:latin typeface="+mj-lt"/>
              </a:rPr>
              <a:t>medicaments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against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infectious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disease</a:t>
            </a:r>
            <a:endParaRPr lang="en-US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6016" y="1412776"/>
            <a:ext cx="4248472" cy="24482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acutus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pulmonis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dolor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dextri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dolor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acutus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pulmonis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dextri</a:t>
            </a:r>
            <a:endParaRPr lang="cs-CZ" sz="2200" dirty="0" smtClean="0">
              <a:solidFill>
                <a:schemeClr val="bg1"/>
              </a:solidFill>
              <a:latin typeface="+mj-lt"/>
            </a:endParaRPr>
          </a:p>
          <a:p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acute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pain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right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lung</a:t>
            </a:r>
            <a:endParaRPr lang="en-US" sz="2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3933056"/>
            <a:ext cx="4320480" cy="2450052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2400" dirty="0" err="1" smtClean="0">
                <a:solidFill>
                  <a:srgbClr val="000000"/>
                </a:solidFill>
                <a:latin typeface="+mj-lt"/>
              </a:rPr>
              <a:t>symptomata</a:t>
            </a:r>
            <a:endParaRPr lang="cs-CZ" sz="2400" dirty="0" smtClean="0">
              <a:solidFill>
                <a:srgbClr val="000000"/>
              </a:solidFill>
              <a:latin typeface="+mj-lt"/>
            </a:endParaRPr>
          </a:p>
          <a:p>
            <a:pPr algn="r"/>
            <a:r>
              <a:rPr lang="cs-CZ" sz="2400" dirty="0" err="1" smtClean="0">
                <a:solidFill>
                  <a:srgbClr val="000000"/>
                </a:solidFill>
                <a:latin typeface="+mj-lt"/>
              </a:rPr>
              <a:t>hepatitidis</a:t>
            </a:r>
            <a:endParaRPr lang="cs-CZ" sz="2400" dirty="0" smtClean="0">
              <a:solidFill>
                <a:srgbClr val="000000"/>
              </a:solidFill>
              <a:latin typeface="+mj-lt"/>
            </a:endParaRPr>
          </a:p>
          <a:p>
            <a:pPr algn="ctr"/>
            <a:r>
              <a:rPr lang="cs-CZ" sz="2400" dirty="0" err="1" smtClean="0">
                <a:solidFill>
                  <a:srgbClr val="000000"/>
                </a:solidFill>
                <a:latin typeface="+mj-lt"/>
              </a:rPr>
              <a:t>acutae</a:t>
            </a:r>
            <a:endParaRPr lang="cs-CZ" sz="2400" dirty="0" smtClean="0">
              <a:solidFill>
                <a:srgbClr val="000000"/>
              </a:solidFill>
              <a:latin typeface="+mj-lt"/>
            </a:endParaRPr>
          </a:p>
          <a:p>
            <a:pPr>
              <a:spcBef>
                <a:spcPts val="2400"/>
              </a:spcBef>
            </a:pP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symptomata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hepatitidis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acutae</a:t>
            </a:r>
            <a:endParaRPr lang="cs-CZ" sz="2000" dirty="0" smtClean="0">
              <a:solidFill>
                <a:schemeClr val="bg1"/>
              </a:solidFill>
              <a:latin typeface="+mj-lt"/>
            </a:endParaRPr>
          </a:p>
          <a:p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symptoms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acute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inflammation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the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liver 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3933056"/>
            <a:ext cx="4392488" cy="2448826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collapsus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periculum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	</a:t>
            </a:r>
          </a:p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digestorii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systematis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dirty="0" err="1" smtClean="0">
                <a:solidFill>
                  <a:schemeClr val="bg1"/>
                </a:solidFill>
                <a:latin typeface="+mj-lt"/>
              </a:rPr>
              <a:t>periculum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collapsus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systematis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digestorii</a:t>
            </a:r>
            <a:endParaRPr lang="cs-CZ" dirty="0" smtClean="0">
              <a:solidFill>
                <a:schemeClr val="bg1"/>
              </a:solidFill>
              <a:latin typeface="+mj-lt"/>
            </a:endParaRPr>
          </a:p>
          <a:p>
            <a:r>
              <a:rPr lang="cs-CZ" dirty="0" err="1" smtClean="0">
                <a:solidFill>
                  <a:schemeClr val="bg1"/>
                </a:solidFill>
                <a:latin typeface="+mj-lt"/>
              </a:rPr>
              <a:t>danger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a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collapse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the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digestive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system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462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297</TotalTime>
  <Words>397</Words>
  <Application>Microsoft Office PowerPoint</Application>
  <PresentationFormat>Předvádění na obrazovce (4:3)</PresentationFormat>
  <Paragraphs>122</Paragraphs>
  <Slides>10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Administrativní</vt:lpstr>
      <vt:lpstr>Revision</vt:lpstr>
      <vt:lpstr>Declensions</vt:lpstr>
      <vt:lpstr>Adjectives</vt:lpstr>
      <vt:lpstr>Typical mistakes</vt:lpstr>
      <vt:lpstr>Confusing words</vt:lpstr>
      <vt:lpstr>Confusing words II Match the nouns with the pictures</vt:lpstr>
      <vt:lpstr>Confusing words II Match the nouns with the pictures</vt:lpstr>
      <vt:lpstr>Translate</vt:lpstr>
      <vt:lpstr>Form phrases from words in boxes and translate them into English</vt:lpstr>
      <vt:lpstr>What are the correct LATIN terms?</vt:lpstr>
    </vt:vector>
  </TitlesOfParts>
  <Company>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</dc:title>
  <dc:creator>Ševčíková Tereza</dc:creator>
  <cp:lastModifiedBy>Gachallová Natália</cp:lastModifiedBy>
  <cp:revision>18</cp:revision>
  <dcterms:created xsi:type="dcterms:W3CDTF">2016-02-19T10:06:29Z</dcterms:created>
  <dcterms:modified xsi:type="dcterms:W3CDTF">2016-02-19T15:05:15Z</dcterms:modified>
</cp:coreProperties>
</file>