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6" r:id="rId2"/>
    <p:sldId id="287" r:id="rId3"/>
    <p:sldId id="296" r:id="rId4"/>
    <p:sldId id="297" r:id="rId5"/>
    <p:sldId id="298" r:id="rId6"/>
    <p:sldId id="288" r:id="rId7"/>
    <p:sldId id="289" r:id="rId8"/>
    <p:sldId id="290" r:id="rId9"/>
    <p:sldId id="294" r:id="rId10"/>
    <p:sldId id="293" r:id="rId11"/>
    <p:sldId id="295" r:id="rId12"/>
    <p:sldId id="291" r:id="rId13"/>
    <p:sldId id="292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99"/>
    <a:srgbClr val="99CC66"/>
    <a:srgbClr val="008000"/>
    <a:srgbClr val="B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Tmavý štýl 1 - zvýrazneni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Štýl s motívom 2 - zvýrazneni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Tmavý štýl 1 - zvýrazneni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E6690D-6F62-4C27-B945-9011E0960D6C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B2AE0-7010-4EFD-A5D5-C7752662E7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853475-1C27-4E02-9EA2-E5751D235FEB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015C0-DC99-4967-B2FC-8E1FEA18E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C81560F-995A-4321-8D97-39EB2DC924DA}" type="datetimeFigureOut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31A7D3E-9DB7-4016-82E6-0FBF4E0AE3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2347190"/>
            <a:ext cx="7772400" cy="1362456"/>
          </a:xfrm>
        </p:spPr>
        <p:txBody>
          <a:bodyPr/>
          <a:lstStyle/>
          <a:p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cs-CZ" dirty="0" smtClean="0">
                <a:solidFill>
                  <a:srgbClr val="BC0000"/>
                </a:solidFill>
              </a:rPr>
              <a:t/>
            </a:r>
            <a:br>
              <a:rPr lang="cs-CZ" dirty="0" smtClean="0">
                <a:solidFill>
                  <a:srgbClr val="BC0000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ADJECTIVES </a:t>
            </a:r>
            <a:r>
              <a:rPr lang="cs-CZ" dirty="0" err="1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F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DECLENSION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06550" y="4315304"/>
            <a:ext cx="7772400" cy="1509712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1"/>
                </a:solidFill>
              </a:rPr>
              <a:t>GRAMMAR</a:t>
            </a:r>
            <a:endParaRPr lang="en-US" sz="8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32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-ens, -</a:t>
            </a:r>
            <a:r>
              <a:rPr lang="cs-CZ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iens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communicans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tremens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insufficiens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declined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simplex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!!!</a:t>
            </a:r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*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participles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verbs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tremens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trembles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play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	  role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Greek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origin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genés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(m+f)/-</a:t>
            </a:r>
            <a:r>
              <a:rPr lang="cs-CZ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genes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(n)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declined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brevis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pPr>
              <a:buNone/>
            </a:pPr>
            <a:endParaRPr lang="cs-CZ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paradigm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similar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declining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decl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 look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Unit 7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assign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adjectives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declensions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paradigms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623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tell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gastris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atum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atio</a:t>
            </a:r>
            <a:r>
              <a:rPr lang="cs-CZ" dirty="0" smtClean="0"/>
              <a:t> </a:t>
            </a:r>
            <a:r>
              <a:rPr lang="cs-CZ" dirty="0" err="1" smtClean="0"/>
              <a:t>membranae</a:t>
            </a:r>
            <a:r>
              <a:rPr lang="cs-CZ" dirty="0" smtClean="0"/>
              <a:t> </a:t>
            </a:r>
            <a:r>
              <a:rPr lang="cs-CZ" dirty="0" err="1" smtClean="0"/>
              <a:t>tympanicae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intestini</a:t>
            </a:r>
            <a:r>
              <a:rPr lang="cs-CZ" dirty="0" smtClean="0"/>
              <a:t> </a:t>
            </a:r>
            <a:r>
              <a:rPr lang="cs-CZ" dirty="0" err="1" smtClean="0"/>
              <a:t>crassi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perfor</a:t>
            </a:r>
            <a:r>
              <a:rPr lang="cs-CZ" dirty="0" err="1" smtClean="0">
                <a:solidFill>
                  <a:srgbClr val="00B050"/>
                </a:solidFill>
              </a:rPr>
              <a:t>ans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882"/>
            <a:ext cx="8229600" cy="12550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COMPLETE THE </a:t>
            </a:r>
            <a:r>
              <a:rPr lang="cs-CZ" i="1" dirty="0" smtClean="0"/>
              <a:t>SUDOKU</a:t>
            </a:r>
            <a:br>
              <a:rPr lang="cs-CZ" i="1" dirty="0" smtClean="0"/>
            </a:br>
            <a:r>
              <a:rPr lang="cs-CZ" i="1" dirty="0" smtClean="0"/>
              <a:t>   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b="1" i="1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 case</a:t>
            </a:r>
            <a:endParaRPr lang="cs-CZ" b="1" i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516470" cy="436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9963"/>
                <a:gridCol w="1481632"/>
                <a:gridCol w="1668295"/>
                <a:gridCol w="1376634"/>
                <a:gridCol w="2379946"/>
              </a:tblGrid>
              <a:tr h="845528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REN MIGRANS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MUSCULI BICIPITIS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ULCERA MOLLIA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RAMORUM</a:t>
                      </a:r>
                    </a:p>
                    <a:p>
                      <a:r>
                        <a:rPr lang="cs-CZ" dirty="0" smtClean="0"/>
                        <a:t>COMMUNICANTIUM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ARTERIIS GASTRICIS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>
            <a:off x="600635" y="1192306"/>
            <a:ext cx="268941" cy="4885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643718" y="1416424"/>
            <a:ext cx="591670" cy="264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0" y="1277655"/>
          <a:ext cx="9144000" cy="422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222"/>
                <a:gridCol w="1453019"/>
                <a:gridCol w="1791222"/>
                <a:gridCol w="1703540"/>
                <a:gridCol w="2404997"/>
              </a:tblGrid>
              <a:tr h="845528"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REN MIGRANS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ULCUS MOLLE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ARTERIA GASTRICA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MUSCULUS</a:t>
                      </a:r>
                      <a:r>
                        <a:rPr lang="cs-CZ" sz="1600" b="0" baseline="0" dirty="0" smtClean="0">
                          <a:solidFill>
                            <a:srgbClr val="FF0000"/>
                          </a:solidFill>
                        </a:rPr>
                        <a:t> BICEPS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solidFill>
                            <a:srgbClr val="FF0000"/>
                          </a:solidFill>
                        </a:rPr>
                        <a:t>RAMUS</a:t>
                      </a:r>
                      <a:r>
                        <a:rPr lang="cs-CZ" sz="1600" b="0" baseline="0" dirty="0" smtClean="0">
                          <a:solidFill>
                            <a:srgbClr val="FF0000"/>
                          </a:solidFill>
                        </a:rPr>
                        <a:t> COMMUNICANS</a:t>
                      </a:r>
                      <a:endParaRPr lang="cs-CZ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RENIS MIGRANTIS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ULCERIS MOLLIS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ARTERIAE GASTRICAE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MUSCULI BICIPITIS</a:t>
                      </a:r>
                    </a:p>
                    <a:p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RAMI COMMUNICANTIS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RENES MIGRANTES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ULCERA MOLLIA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ARTERIAE</a:t>
                      </a:r>
                      <a:r>
                        <a:rPr lang="cs-CZ" sz="1600" baseline="0" dirty="0" smtClean="0">
                          <a:solidFill>
                            <a:srgbClr val="FF0000"/>
                          </a:solidFill>
                        </a:rPr>
                        <a:t> GASTRICAE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MUSCULI BICIPITES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RAMI COMMUNICANTES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RENUM MIGRANTIUM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ULCERUM MOLLIUM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ARTERIARUM GASTRICARUM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MUSCULORUM</a:t>
                      </a:r>
                    </a:p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BICIPITIUM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RAMORUM</a:t>
                      </a:r>
                    </a:p>
                    <a:p>
                      <a:r>
                        <a:rPr lang="cs-CZ" sz="1600" dirty="0" smtClean="0"/>
                        <a:t>COMMUNICANTIUM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5528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RENIBUS MIGRANTIBUS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ULCERIBUS MOLLIBUS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ARTERIIS GASTRICIS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MUSCULIS BICIPITIBUS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RAMIS</a:t>
                      </a:r>
                      <a:r>
                        <a:rPr lang="cs-CZ" sz="1600" baseline="0" dirty="0" smtClean="0">
                          <a:solidFill>
                            <a:srgbClr val="FF0000"/>
                          </a:solidFill>
                        </a:rPr>
                        <a:t> COMMUNICANTIBUS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89348"/>
            <a:ext cx="8686800" cy="5668027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cs-CZ" dirty="0" smtClean="0"/>
              <a:t>THREE TYPES </a:t>
            </a:r>
            <a:r>
              <a:rPr lang="cs-CZ" dirty="0" err="1" smtClean="0">
                <a:solidFill>
                  <a:srgbClr val="00B050"/>
                </a:solidFill>
              </a:rPr>
              <a:t>according</a:t>
            </a:r>
            <a:r>
              <a:rPr lang="cs-CZ" dirty="0" smtClean="0">
                <a:solidFill>
                  <a:srgbClr val="00B050"/>
                </a:solidFill>
              </a:rPr>
              <a:t> to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amount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endings</a:t>
            </a:r>
            <a:r>
              <a:rPr lang="cs-CZ" dirty="0" smtClean="0">
                <a:solidFill>
                  <a:srgbClr val="00B050"/>
                </a:solidFill>
              </a:rPr>
              <a:t> in </a:t>
            </a:r>
            <a:r>
              <a:rPr lang="cs-CZ" dirty="0" err="1" smtClean="0">
                <a:solidFill>
                  <a:srgbClr val="00B050"/>
                </a:solidFill>
              </a:rPr>
              <a:t>Nom</a:t>
            </a:r>
            <a:r>
              <a:rPr lang="cs-CZ" dirty="0" smtClean="0">
                <a:solidFill>
                  <a:srgbClr val="00B050"/>
                </a:solidFill>
              </a:rPr>
              <a:t>. </a:t>
            </a:r>
            <a:r>
              <a:rPr lang="cs-CZ" dirty="0" err="1" smtClean="0">
                <a:solidFill>
                  <a:srgbClr val="00B050"/>
                </a:solidFill>
              </a:rPr>
              <a:t>sg</a:t>
            </a:r>
            <a:r>
              <a:rPr lang="cs-CZ" dirty="0" smtClean="0">
                <a:solidFill>
                  <a:srgbClr val="00B050"/>
                </a:solidFill>
              </a:rPr>
              <a:t>: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en-US" dirty="0" smtClean="0"/>
              <a:t>: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use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adjective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, </a:t>
            </a:r>
            <a:r>
              <a:rPr lang="cs-CZ" i="1" dirty="0" err="1" smtClean="0"/>
              <a:t>remember</a:t>
            </a:r>
            <a:r>
              <a:rPr lang="cs-CZ" dirty="0" smtClean="0"/>
              <a:t>!: </a:t>
            </a:r>
          </a:p>
          <a:p>
            <a:pPr lvl="1">
              <a:buNone/>
            </a:pPr>
            <a:r>
              <a:rPr lang="cs-CZ" b="1" i="1" dirty="0" smtClean="0"/>
              <a:t>a</a:t>
            </a:r>
            <a:r>
              <a:rPr lang="en-US" b="1" i="1" dirty="0" err="1" smtClean="0"/>
              <a:t>c</a:t>
            </a:r>
            <a:r>
              <a:rPr lang="en-US" b="1" i="1" dirty="0" err="1" smtClean="0">
                <a:solidFill>
                  <a:srgbClr val="FF0000"/>
                </a:solidFill>
              </a:rPr>
              <a:t>er</a:t>
            </a:r>
            <a:r>
              <a:rPr lang="cs-CZ" b="1" i="1" dirty="0" smtClean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b="1" i="1" dirty="0" smtClean="0"/>
              <a:t>, </a:t>
            </a:r>
            <a:r>
              <a:rPr lang="cs-CZ" b="1" i="1" dirty="0" err="1" smtClean="0"/>
              <a:t>acr</a:t>
            </a:r>
            <a:r>
              <a:rPr lang="en-US" b="1" i="1" dirty="0" smtClean="0">
                <a:solidFill>
                  <a:srgbClr val="FF0000"/>
                </a:solidFill>
              </a:rPr>
              <a:t>is</a:t>
            </a:r>
            <a:r>
              <a:rPr lang="cs-CZ" b="1" i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i="1" dirty="0" smtClean="0"/>
              <a:t>, </a:t>
            </a:r>
            <a:r>
              <a:rPr lang="cs-CZ" b="1" i="1" dirty="0" err="1" smtClean="0"/>
              <a:t>acr</a:t>
            </a:r>
            <a:r>
              <a:rPr lang="en-US" b="1" i="1" dirty="0" smtClean="0">
                <a:solidFill>
                  <a:srgbClr val="FF0000"/>
                </a:solidFill>
              </a:rPr>
              <a:t>e</a:t>
            </a:r>
            <a:r>
              <a:rPr lang="cs-CZ" b="1" i="1" dirty="0" smtClean="0"/>
              <a:t> </a:t>
            </a:r>
            <a:r>
              <a:rPr lang="en-US" b="1" dirty="0" smtClean="0">
                <a:solidFill>
                  <a:srgbClr val="99CC66"/>
                </a:solidFill>
              </a:rPr>
              <a:t>N</a:t>
            </a:r>
            <a:endParaRPr lang="cs-CZ" b="1" dirty="0" smtClean="0">
              <a:solidFill>
                <a:srgbClr val="99CC66"/>
              </a:solidFill>
            </a:endParaRPr>
          </a:p>
          <a:p>
            <a:pPr lvl="1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endings</a:t>
            </a:r>
            <a:r>
              <a:rPr lang="en-US" dirty="0" smtClean="0"/>
              <a:t>: </a:t>
            </a:r>
            <a:r>
              <a:rPr lang="cs-CZ" i="1" dirty="0" err="1" smtClean="0"/>
              <a:t>very</a:t>
            </a:r>
            <a:r>
              <a:rPr lang="cs-CZ" i="1" dirty="0" smtClean="0"/>
              <a:t> </a:t>
            </a:r>
            <a:r>
              <a:rPr lang="cs-CZ" i="1" dirty="0" err="1" smtClean="0"/>
              <a:t>frequent</a:t>
            </a:r>
            <a:endParaRPr lang="cs-CZ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0000"/>
                </a:solidFill>
              </a:rPr>
              <a:t>  </a:t>
            </a:r>
            <a:r>
              <a:rPr lang="en-US" b="1" dirty="0" smtClean="0">
                <a:solidFill>
                  <a:srgbClr val="000000"/>
                </a:solidFill>
              </a:rPr>
              <a:t>-IS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000000"/>
                </a:solidFill>
              </a:rPr>
              <a:t>-E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 err="1" smtClean="0"/>
              <a:t>brev</a:t>
            </a:r>
            <a:r>
              <a:rPr lang="en-US" i="1" dirty="0" err="1" smtClean="0">
                <a:solidFill>
                  <a:srgbClr val="FF0000"/>
                </a:solidFill>
              </a:rPr>
              <a:t>is</a:t>
            </a:r>
            <a:r>
              <a:rPr lang="en-US" i="1" dirty="0" smtClean="0"/>
              <a:t>, </a:t>
            </a:r>
            <a:r>
              <a:rPr lang="cs-CZ" i="1" dirty="0" err="1" smtClean="0"/>
              <a:t>brev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cs-CZ" i="1" dirty="0" smtClean="0"/>
              <a:t> </a:t>
            </a:r>
            <a:r>
              <a:rPr lang="cs-CZ" dirty="0" smtClean="0"/>
              <a:t>type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e. g. :</a:t>
            </a:r>
            <a:r>
              <a:rPr lang="en-US" i="1" dirty="0" smtClean="0"/>
              <a:t> gravis, e; </a:t>
            </a:r>
            <a:r>
              <a:rPr lang="en-US" i="1" dirty="0" err="1" smtClean="0"/>
              <a:t>cranialis</a:t>
            </a:r>
            <a:r>
              <a:rPr lang="en-US" i="1" dirty="0" smtClean="0"/>
              <a:t>, e</a:t>
            </a:r>
            <a:r>
              <a:rPr lang="en-US" i="1" dirty="0"/>
              <a:t>;</a:t>
            </a:r>
            <a:r>
              <a:rPr lang="en-US" i="1" dirty="0" smtClean="0"/>
              <a:t> </a:t>
            </a:r>
            <a:r>
              <a:rPr lang="en-US" i="1" dirty="0" err="1" smtClean="0"/>
              <a:t>muscularis</a:t>
            </a:r>
            <a:r>
              <a:rPr lang="en-US" i="1" dirty="0" smtClean="0"/>
              <a:t>, </a:t>
            </a:r>
            <a:r>
              <a:rPr lang="en-US" i="1" dirty="0"/>
              <a:t>e</a:t>
            </a:r>
            <a:r>
              <a:rPr lang="en-US" i="1" dirty="0" smtClean="0"/>
              <a:t>; </a:t>
            </a:r>
            <a:r>
              <a:rPr lang="cs-CZ" i="1" dirty="0" err="1" smtClean="0"/>
              <a:t>costalis</a:t>
            </a:r>
            <a:r>
              <a:rPr lang="cs-CZ" i="1" dirty="0" smtClean="0"/>
              <a:t>, e, </a:t>
            </a:r>
            <a:r>
              <a:rPr lang="cs-CZ" i="1" dirty="0" err="1" smtClean="0"/>
              <a:t>etc</a:t>
            </a:r>
            <a:r>
              <a:rPr lang="cs-CZ" i="1" dirty="0" smtClean="0"/>
              <a:t>.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ending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/>
              <a:t>-X, -NS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/>
              <a:t>+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0000"/>
                </a:solidFill>
              </a:rPr>
              <a:t>   </a:t>
            </a:r>
            <a:r>
              <a:rPr lang="en-US" dirty="0" smtClean="0">
                <a:solidFill>
                  <a:srgbClr val="000000"/>
                </a:solidFill>
              </a:rPr>
              <a:t>e. g.: simplex, </a:t>
            </a:r>
            <a:r>
              <a:rPr lang="cs-CZ" dirty="0" smtClean="0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dirty="0" err="1" smtClean="0">
                <a:solidFill>
                  <a:srgbClr val="000000"/>
                </a:solidFill>
              </a:rPr>
              <a:t>descendens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ent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17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 smtClean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DECLENSION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3 terminations</a:t>
            </a:r>
            <a:r>
              <a:rPr lang="en-US" sz="2800" dirty="0" smtClean="0"/>
              <a:t> in nominative </a:t>
            </a:r>
            <a:r>
              <a:rPr lang="en-US" sz="2800" dirty="0" err="1" smtClean="0"/>
              <a:t>sg</a:t>
            </a:r>
            <a:r>
              <a:rPr lang="en-US" sz="2800" dirty="0" smtClean="0"/>
              <a:t>. which are always: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 </a:t>
            </a:r>
            <a:r>
              <a:rPr lang="en-US" b="1" dirty="0" smtClean="0"/>
              <a:t>-ER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), </a:t>
            </a:r>
            <a:r>
              <a:rPr lang="en-US" b="1" dirty="0" smtClean="0"/>
              <a:t>-IS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), </a:t>
            </a:r>
            <a:r>
              <a:rPr lang="en-US" b="1" dirty="0" smtClean="0"/>
              <a:t>-E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99CC66"/>
                </a:solidFill>
              </a:rPr>
              <a:t>N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e. g.: </a:t>
            </a:r>
          </a:p>
          <a:p>
            <a:r>
              <a:rPr lang="en-US" dirty="0" err="1" smtClean="0"/>
              <a:t>bivent</a:t>
            </a:r>
            <a:r>
              <a:rPr lang="en-US" b="1" dirty="0" err="1" smtClean="0"/>
              <a:t>er</a:t>
            </a:r>
            <a:r>
              <a:rPr lang="en-US" dirty="0" smtClean="0"/>
              <a:t>, 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i="1" dirty="0"/>
              <a:t> </a:t>
            </a:r>
            <a:r>
              <a:rPr lang="en-US" i="1" dirty="0" smtClean="0"/>
              <a:t>  having two bellies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ac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sharp, violent, drastic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el</a:t>
            </a:r>
            <a:r>
              <a:rPr lang="en-US" b="1" dirty="0" err="1" smtClean="0"/>
              <a:t>er</a:t>
            </a:r>
            <a:r>
              <a:rPr lang="en-US" b="1" dirty="0" smtClean="0"/>
              <a:t>, is, e         </a:t>
            </a:r>
            <a:r>
              <a:rPr lang="en-US" i="1" dirty="0" smtClean="0"/>
              <a:t>fast, quick</a:t>
            </a:r>
            <a:endParaRPr lang="en-US" dirty="0" smtClean="0"/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6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98571"/>
          </a:xfrm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86753"/>
            <a:ext cx="8784976" cy="479457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b="1" dirty="0" smtClean="0">
                <a:solidFill>
                  <a:srgbClr val="BC0000"/>
                </a:solidFill>
              </a:rPr>
              <a:t>2 terminations</a:t>
            </a:r>
            <a:r>
              <a:rPr lang="en-US" sz="3600" dirty="0" smtClean="0">
                <a:solidFill>
                  <a:srgbClr val="BC0000"/>
                </a:solidFill>
              </a:rPr>
              <a:t> </a:t>
            </a:r>
            <a:r>
              <a:rPr lang="en-US" sz="3000" dirty="0"/>
              <a:t>in nominative </a:t>
            </a:r>
            <a:r>
              <a:rPr lang="en-US" sz="3000" dirty="0" err="1"/>
              <a:t>sg</a:t>
            </a:r>
            <a:r>
              <a:rPr lang="en-US" sz="3000" dirty="0"/>
              <a:t>. which are always: </a:t>
            </a:r>
            <a:endParaRPr lang="en-US" sz="3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				</a:t>
            </a:r>
            <a:endParaRPr lang="cs-CZ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>
                <a:solidFill>
                  <a:srgbClr val="000000"/>
                </a:solidFill>
              </a:rPr>
              <a:t>	</a:t>
            </a:r>
            <a:r>
              <a:rPr lang="cs-CZ" b="1" dirty="0" smtClean="0">
                <a:solidFill>
                  <a:srgbClr val="000000"/>
                </a:solidFill>
              </a:rPr>
              <a:t>	</a:t>
            </a:r>
            <a:r>
              <a:rPr lang="en-US" sz="3900" b="1" dirty="0" smtClean="0">
                <a:solidFill>
                  <a:srgbClr val="000000"/>
                </a:solidFill>
              </a:rPr>
              <a:t>             -</a:t>
            </a:r>
            <a:r>
              <a:rPr lang="en-US" sz="3900" b="1" dirty="0">
                <a:solidFill>
                  <a:srgbClr val="000000"/>
                </a:solidFill>
              </a:rPr>
              <a:t>IS</a:t>
            </a:r>
            <a:r>
              <a:rPr lang="en-US" sz="3900" dirty="0"/>
              <a:t> (</a:t>
            </a:r>
            <a:r>
              <a:rPr lang="en-US" sz="3900" dirty="0">
                <a:solidFill>
                  <a:srgbClr val="0070C0"/>
                </a:solidFill>
              </a:rPr>
              <a:t>M</a:t>
            </a:r>
            <a:r>
              <a:rPr lang="en-US" sz="3900" dirty="0"/>
              <a:t>+</a:t>
            </a:r>
            <a:r>
              <a:rPr lang="en-US" sz="3900" dirty="0">
                <a:solidFill>
                  <a:srgbClr val="FF0000"/>
                </a:solidFill>
              </a:rPr>
              <a:t>F</a:t>
            </a:r>
            <a:r>
              <a:rPr lang="en-US" sz="3900" dirty="0"/>
              <a:t>), </a:t>
            </a:r>
            <a:r>
              <a:rPr lang="en-US" sz="3900" b="1" dirty="0">
                <a:solidFill>
                  <a:srgbClr val="000000"/>
                </a:solidFill>
              </a:rPr>
              <a:t>-E</a:t>
            </a:r>
            <a:r>
              <a:rPr lang="en-US" sz="3900" dirty="0"/>
              <a:t> (</a:t>
            </a:r>
            <a:r>
              <a:rPr lang="en-US" sz="3900" dirty="0">
                <a:solidFill>
                  <a:srgbClr val="99CC66"/>
                </a:solidFill>
              </a:rPr>
              <a:t>N</a:t>
            </a:r>
            <a:r>
              <a:rPr lang="en-US" sz="3900" dirty="0"/>
              <a:t>) </a:t>
            </a:r>
            <a:r>
              <a:rPr lang="en-US" sz="3900" dirty="0" smtClean="0"/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e. g.: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Underived</a:t>
            </a:r>
            <a:r>
              <a:rPr lang="en-US" dirty="0" smtClean="0"/>
              <a:t> adjectives like: 	</a:t>
            </a:r>
            <a:r>
              <a:rPr lang="en-US" dirty="0" err="1" smtClean="0"/>
              <a:t>brev</a:t>
            </a:r>
            <a:r>
              <a:rPr lang="en-US" b="1" dirty="0" err="1" smtClean="0"/>
              <a:t>is</a:t>
            </a:r>
            <a:r>
              <a:rPr lang="en-US" dirty="0"/>
              <a:t>, </a:t>
            </a:r>
            <a:r>
              <a:rPr lang="en-US" b="1" dirty="0" smtClean="0"/>
              <a:t>e</a:t>
            </a:r>
            <a:r>
              <a:rPr lang="en-US" dirty="0"/>
              <a:t> </a:t>
            </a:r>
            <a:r>
              <a:rPr lang="en-US" i="1" dirty="0" smtClean="0"/>
              <a:t>short</a:t>
            </a:r>
            <a:r>
              <a:rPr lang="en-US" dirty="0"/>
              <a:t>;</a:t>
            </a:r>
            <a:r>
              <a:rPr lang="en-US" i="1" dirty="0" smtClean="0"/>
              <a:t> </a:t>
            </a:r>
            <a:r>
              <a:rPr lang="en-US" dirty="0" smtClean="0"/>
              <a:t>grav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 </a:t>
            </a:r>
            <a:r>
              <a:rPr lang="en-US" i="1" dirty="0" smtClean="0"/>
              <a:t>heavy, difficult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				lev</a:t>
            </a:r>
            <a:r>
              <a:rPr lang="en-US" b="1" dirty="0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	</a:t>
            </a:r>
            <a:r>
              <a:rPr lang="en-US" i="1" dirty="0" smtClean="0"/>
              <a:t>light</a:t>
            </a:r>
            <a:r>
              <a:rPr lang="en-US" dirty="0" smtClean="0"/>
              <a:t>;</a:t>
            </a:r>
            <a:r>
              <a:rPr lang="en-US" i="1" dirty="0"/>
              <a:t> </a:t>
            </a:r>
            <a:r>
              <a:rPr lang="en-US" i="1" dirty="0" smtClean="0"/>
              <a:t>  </a:t>
            </a:r>
            <a:r>
              <a:rPr lang="en-US" dirty="0" err="1" smtClean="0"/>
              <a:t>tenu</a:t>
            </a:r>
            <a:r>
              <a:rPr lang="en-US" b="1" dirty="0" err="1" smtClean="0"/>
              <a:t>is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  <a:r>
              <a:rPr lang="en-US" dirty="0" smtClean="0"/>
              <a:t> 	 </a:t>
            </a:r>
            <a:r>
              <a:rPr lang="en-US" i="1" dirty="0" smtClean="0"/>
              <a:t>thin, slender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Derived adjectives ending on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alis</a:t>
            </a:r>
            <a:r>
              <a:rPr lang="en-US" b="1" dirty="0" smtClean="0">
                <a:solidFill>
                  <a:srgbClr val="BC0000"/>
                </a:solidFill>
              </a:rPr>
              <a:t>, e/-</a:t>
            </a:r>
            <a:r>
              <a:rPr lang="en-US" b="1" dirty="0" err="1" smtClean="0">
                <a:solidFill>
                  <a:srgbClr val="BC0000"/>
                </a:solidFill>
              </a:rPr>
              <a:t>aris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b="1" dirty="0" smtClean="0"/>
              <a:t>     </a:t>
            </a:r>
            <a:r>
              <a:rPr lang="en-US" dirty="0" err="1" smtClean="0"/>
              <a:t>cranialis</a:t>
            </a:r>
            <a:r>
              <a:rPr lang="en-US" dirty="0"/>
              <a:t>, e; </a:t>
            </a:r>
            <a:r>
              <a:rPr lang="en-US" dirty="0" err="1"/>
              <a:t>muscularis</a:t>
            </a:r>
            <a:r>
              <a:rPr lang="en-US" dirty="0"/>
              <a:t>, </a:t>
            </a:r>
            <a:r>
              <a:rPr lang="en-US" dirty="0" smtClean="0"/>
              <a:t>e</a:t>
            </a: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           </a:t>
            </a:r>
            <a:r>
              <a:rPr lang="en-US" i="1" dirty="0" smtClean="0">
                <a:solidFill>
                  <a:srgbClr val="BC0000"/>
                </a:solidFill>
              </a:rPr>
              <a:t>(means relation, pertaining to </a:t>
            </a:r>
            <a:r>
              <a:rPr lang="en-US" dirty="0" smtClean="0">
                <a:solidFill>
                  <a:srgbClr val="BC0000"/>
                </a:solidFill>
              </a:rPr>
              <a:t>or </a:t>
            </a:r>
            <a:r>
              <a:rPr lang="en-US" i="1" dirty="0" smtClean="0">
                <a:solidFill>
                  <a:srgbClr val="BC0000"/>
                </a:solidFill>
              </a:rPr>
              <a:t>belonging to)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Derived adjectives ending </a:t>
            </a:r>
            <a:r>
              <a:rPr lang="en-US" dirty="0" smtClean="0"/>
              <a:t>on </a:t>
            </a:r>
            <a:r>
              <a:rPr lang="en-US" b="1" dirty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bilis</a:t>
            </a:r>
            <a:r>
              <a:rPr lang="en-US" b="1" dirty="0" smtClean="0">
                <a:solidFill>
                  <a:srgbClr val="BC0000"/>
                </a:solidFill>
              </a:rPr>
              <a:t>, e</a:t>
            </a:r>
            <a:r>
              <a:rPr lang="en-US" dirty="0" smtClean="0">
                <a:solidFill>
                  <a:srgbClr val="BC0000"/>
                </a:solidFill>
              </a:rPr>
              <a:t>                   </a:t>
            </a:r>
            <a:r>
              <a:rPr lang="en-US" dirty="0" err="1" smtClean="0">
                <a:solidFill>
                  <a:srgbClr val="000000"/>
                </a:solidFill>
              </a:rPr>
              <a:t>operabilis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r>
              <a:rPr lang="en-US" dirty="0" smtClean="0"/>
              <a:t>; </a:t>
            </a:r>
            <a:r>
              <a:rPr lang="en-US" dirty="0" err="1" smtClean="0"/>
              <a:t>sanabilis</a:t>
            </a:r>
            <a:r>
              <a:rPr lang="en-US" dirty="0" smtClean="0"/>
              <a:t>, 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BC0000"/>
                </a:solidFill>
              </a:rPr>
              <a:t>			   (</a:t>
            </a:r>
            <a:r>
              <a:rPr lang="en-US" i="1" dirty="0">
                <a:solidFill>
                  <a:srgbClr val="BC0000"/>
                </a:solidFill>
              </a:rPr>
              <a:t>means </a:t>
            </a:r>
            <a:r>
              <a:rPr lang="en-US" i="1" dirty="0" smtClean="0">
                <a:solidFill>
                  <a:srgbClr val="BC0000"/>
                </a:solidFill>
              </a:rPr>
              <a:t>capable or susceptible of a specified action)</a:t>
            </a:r>
            <a:r>
              <a:rPr lang="en-US" dirty="0" smtClean="0"/>
              <a:t> </a:t>
            </a:r>
            <a:endParaRPr lang="en-US" dirty="0">
              <a:solidFill>
                <a:srgbClr val="BC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Derived adjectives </a:t>
            </a:r>
            <a:r>
              <a:rPr lang="en-US" dirty="0" smtClean="0">
                <a:solidFill>
                  <a:srgbClr val="000000"/>
                </a:solidFill>
              </a:rPr>
              <a:t>ending 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BC0000"/>
                </a:solidFill>
              </a:rPr>
              <a:t>-</a:t>
            </a:r>
            <a:r>
              <a:rPr lang="en-US" b="1" dirty="0" err="1" smtClean="0">
                <a:solidFill>
                  <a:srgbClr val="BC0000"/>
                </a:solidFill>
              </a:rPr>
              <a:t>formis</a:t>
            </a:r>
            <a:r>
              <a:rPr lang="en-US" b="1" dirty="0" smtClean="0">
                <a:solidFill>
                  <a:srgbClr val="BC0000"/>
                </a:solidFill>
              </a:rPr>
              <a:t>, e        </a:t>
            </a:r>
            <a:r>
              <a:rPr lang="en-US" dirty="0" err="1" smtClean="0">
                <a:solidFill>
                  <a:srgbClr val="000000"/>
                </a:solidFill>
              </a:rPr>
              <a:t>pisiformis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r>
              <a:rPr lang="en-US" dirty="0"/>
              <a:t>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vermiformis</a:t>
            </a:r>
            <a:r>
              <a:rPr lang="en-US" dirty="0" smtClean="0">
                <a:solidFill>
                  <a:srgbClr val="000000"/>
                </a:solidFill>
              </a:rPr>
              <a:t>, 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i="1" dirty="0" smtClean="0">
                <a:solidFill>
                  <a:srgbClr val="BC0000"/>
                </a:solidFill>
              </a:rPr>
              <a:t>      (</a:t>
            </a:r>
            <a:r>
              <a:rPr lang="en-US" i="1" dirty="0">
                <a:solidFill>
                  <a:srgbClr val="BC0000"/>
                </a:solidFill>
              </a:rPr>
              <a:t>means </a:t>
            </a:r>
            <a:r>
              <a:rPr lang="en-US" i="1" dirty="0" smtClean="0">
                <a:solidFill>
                  <a:srgbClr val="BC0000"/>
                </a:solidFill>
              </a:rPr>
              <a:t>shaped like, looking like, </a:t>
            </a:r>
            <a:r>
              <a:rPr lang="en-US" dirty="0" err="1" smtClean="0">
                <a:solidFill>
                  <a:srgbClr val="BC0000"/>
                </a:solidFill>
              </a:rPr>
              <a:t>latin</a:t>
            </a:r>
            <a:r>
              <a:rPr lang="en-US" dirty="0" smtClean="0">
                <a:solidFill>
                  <a:srgbClr val="BC0000"/>
                </a:solidFill>
              </a:rPr>
              <a:t> equivalent to ending </a:t>
            </a:r>
            <a:r>
              <a:rPr lang="en-US" i="1" dirty="0">
                <a:solidFill>
                  <a:srgbClr val="BC0000"/>
                </a:solidFill>
              </a:rPr>
              <a:t>-</a:t>
            </a:r>
            <a:r>
              <a:rPr lang="en-US" i="1" dirty="0" err="1" smtClean="0">
                <a:solidFill>
                  <a:srgbClr val="BC0000"/>
                </a:solidFill>
              </a:rPr>
              <a:t>oideus</a:t>
            </a:r>
            <a:r>
              <a:rPr lang="en-US" i="1" dirty="0" smtClean="0">
                <a:solidFill>
                  <a:srgbClr val="BC0000"/>
                </a:solidFill>
              </a:rPr>
              <a:t>, a, um)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52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5465"/>
          </a:xfrm>
          <a:solidFill>
            <a:srgbClr val="FFFFFF">
              <a:alpha val="70000"/>
            </a:srgb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ADJECTIVES of 3</a:t>
            </a:r>
            <a:r>
              <a:rPr lang="en-US" sz="2000" b="1" baseline="30000" dirty="0">
                <a:solidFill>
                  <a:schemeClr val="accent3">
                    <a:lumMod val="75000"/>
                  </a:schemeClr>
                </a:solidFill>
              </a:rPr>
              <a:t>RD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 DECLENSION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6424"/>
            <a:ext cx="8784976" cy="503691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900" b="1" dirty="0">
                <a:solidFill>
                  <a:srgbClr val="BC0000"/>
                </a:solidFill>
              </a:rPr>
              <a:t>1 </a:t>
            </a:r>
            <a:r>
              <a:rPr lang="en-US" sz="1900" b="1" dirty="0" smtClean="0">
                <a:solidFill>
                  <a:srgbClr val="BC0000"/>
                </a:solidFill>
              </a:rPr>
              <a:t>termination </a:t>
            </a:r>
            <a:r>
              <a:rPr lang="en-US" sz="1900" dirty="0"/>
              <a:t>in nominative </a:t>
            </a:r>
            <a:r>
              <a:rPr lang="en-US" sz="1900" dirty="0" err="1"/>
              <a:t>sg</a:t>
            </a:r>
            <a:r>
              <a:rPr lang="en-US" sz="1900" dirty="0"/>
              <a:t>. which </a:t>
            </a:r>
            <a:r>
              <a:rPr lang="en-US" sz="1900" dirty="0" smtClean="0">
                <a:solidFill>
                  <a:srgbClr val="BC0000"/>
                </a:solidFill>
              </a:rPr>
              <a:t>usually</a:t>
            </a:r>
            <a:r>
              <a:rPr lang="en-US" sz="1900" dirty="0" smtClean="0"/>
              <a:t> is:</a:t>
            </a:r>
            <a:r>
              <a:rPr lang="en-US" sz="19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500" b="1" dirty="0" smtClean="0"/>
              <a:t>-</a:t>
            </a:r>
            <a:r>
              <a:rPr lang="en-US" sz="2500" b="1" dirty="0"/>
              <a:t>X, -NS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dirty="0">
                <a:solidFill>
                  <a:srgbClr val="000000"/>
                </a:solidFill>
              </a:rPr>
              <a:t>(</a:t>
            </a:r>
            <a:r>
              <a:rPr lang="en-US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2500" dirty="0"/>
              <a:t>+</a:t>
            </a:r>
            <a:r>
              <a:rPr lang="en-US" sz="2500" dirty="0">
                <a:solidFill>
                  <a:srgbClr val="FF0000"/>
                </a:solidFill>
              </a:rPr>
              <a:t>F</a:t>
            </a:r>
            <a:r>
              <a:rPr lang="en-US" sz="2500" dirty="0">
                <a:solidFill>
                  <a:srgbClr val="000000"/>
                </a:solidFill>
              </a:rPr>
              <a:t>+</a:t>
            </a:r>
            <a:r>
              <a:rPr lang="en-US" sz="2500" dirty="0">
                <a:solidFill>
                  <a:srgbClr val="99CC66"/>
                </a:solidFill>
              </a:rPr>
              <a:t>N</a:t>
            </a:r>
            <a:r>
              <a:rPr lang="en-US" sz="2500" dirty="0">
                <a:solidFill>
                  <a:srgbClr val="000000"/>
                </a:solidFill>
              </a:rPr>
              <a:t>) </a:t>
            </a:r>
            <a:r>
              <a:rPr lang="cs-CZ" sz="2500" dirty="0" smtClean="0">
                <a:solidFill>
                  <a:srgbClr val="000000"/>
                </a:solidFill>
              </a:rPr>
              <a:t>   </a:t>
            </a:r>
            <a:r>
              <a:rPr lang="en-US" sz="1900" dirty="0" smtClean="0">
                <a:solidFill>
                  <a:srgbClr val="BC0000"/>
                </a:solidFill>
              </a:rPr>
              <a:t>and is always accompanied with the genitive ending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dirty="0"/>
              <a:t>e. g.</a:t>
            </a:r>
            <a:r>
              <a:rPr lang="en-US" sz="1900" dirty="0" smtClean="0"/>
              <a:t>:</a:t>
            </a:r>
            <a:endParaRPr lang="en-US" sz="1900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dirty="0" err="1" smtClean="0">
                <a:solidFill>
                  <a:srgbClr val="000000"/>
                </a:solidFill>
              </a:rPr>
              <a:t>Underived</a:t>
            </a:r>
            <a:r>
              <a:rPr lang="en-US" sz="1900" dirty="0" smtClean="0">
                <a:solidFill>
                  <a:srgbClr val="000000"/>
                </a:solidFill>
              </a:rPr>
              <a:t> adjectives like:  </a:t>
            </a:r>
            <a:r>
              <a:rPr lang="en-US" sz="1900" dirty="0" err="1" smtClean="0">
                <a:solidFill>
                  <a:srgbClr val="000000"/>
                </a:solidFill>
              </a:rPr>
              <a:t>recens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recentis</a:t>
            </a:r>
            <a:r>
              <a:rPr lang="en-US" sz="1900" dirty="0">
                <a:solidFill>
                  <a:srgbClr val="000000"/>
                </a:solidFill>
              </a:rPr>
              <a:t>  </a:t>
            </a:r>
            <a:r>
              <a:rPr lang="en-US" sz="1900" i="1" dirty="0">
                <a:solidFill>
                  <a:srgbClr val="000000"/>
                </a:solidFill>
              </a:rPr>
              <a:t>recent, </a:t>
            </a:r>
            <a:r>
              <a:rPr lang="en-US" sz="1900" i="1" dirty="0" smtClean="0">
                <a:solidFill>
                  <a:srgbClr val="000000"/>
                </a:solidFill>
              </a:rPr>
              <a:t>new</a:t>
            </a:r>
            <a:r>
              <a:rPr lang="en-US" sz="1900" dirty="0"/>
              <a:t>;</a:t>
            </a:r>
            <a:r>
              <a:rPr lang="en-US" sz="1900" i="1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900" i="1" dirty="0">
                <a:solidFill>
                  <a:srgbClr val="000000"/>
                </a:solidFill>
              </a:rPr>
              <a:t>	</a:t>
            </a:r>
            <a:r>
              <a:rPr lang="en-US" sz="1900" i="1" dirty="0" smtClean="0">
                <a:solidFill>
                  <a:srgbClr val="000000"/>
                </a:solidFill>
              </a:rPr>
              <a:t>		    </a:t>
            </a:r>
            <a:r>
              <a:rPr lang="en-US" sz="1900" i="1" dirty="0" smtClean="0">
                <a:solidFill>
                  <a:srgbClr val="000000"/>
                </a:solidFill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</a:rPr>
              <a:t>latens</a:t>
            </a:r>
            <a:r>
              <a:rPr lang="en-US" sz="1900" dirty="0">
                <a:solidFill>
                  <a:srgbClr val="000000"/>
                </a:solidFill>
              </a:rPr>
              <a:t>, </a:t>
            </a:r>
            <a:r>
              <a:rPr lang="en-US" sz="1900" dirty="0" err="1">
                <a:solidFill>
                  <a:srgbClr val="000000"/>
                </a:solidFill>
              </a:rPr>
              <a:t>latentis</a:t>
            </a:r>
            <a:r>
              <a:rPr lang="en-US" sz="1900" i="1" dirty="0">
                <a:solidFill>
                  <a:srgbClr val="000000"/>
                </a:solidFill>
              </a:rPr>
              <a:t>  </a:t>
            </a:r>
            <a:r>
              <a:rPr lang="en-US" sz="1900" i="1" dirty="0" smtClean="0">
                <a:solidFill>
                  <a:srgbClr val="000000"/>
                </a:solidFill>
              </a:rPr>
              <a:t>  latent</a:t>
            </a:r>
            <a:r>
              <a:rPr lang="en-US" sz="1900" i="1" dirty="0">
                <a:solidFill>
                  <a:srgbClr val="000000"/>
                </a:solidFill>
              </a:rPr>
              <a:t>, not manifested</a:t>
            </a:r>
            <a:endParaRPr lang="en-US" sz="19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/>
              <a:t>Derived adjectives ending </a:t>
            </a:r>
            <a:r>
              <a:rPr lang="en-US" sz="1900" dirty="0" smtClean="0"/>
              <a:t> 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plex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plicis</a:t>
            </a:r>
            <a:r>
              <a:rPr lang="en-US" sz="1900" dirty="0" smtClean="0">
                <a:solidFill>
                  <a:srgbClr val="BC0000"/>
                </a:solidFill>
              </a:rPr>
              <a:t>          </a:t>
            </a:r>
            <a:r>
              <a:rPr lang="en-US" sz="1900" i="1" dirty="0" smtClean="0">
                <a:solidFill>
                  <a:srgbClr val="000000"/>
                </a:solidFill>
              </a:rPr>
              <a:t>simplex</a:t>
            </a:r>
            <a:r>
              <a:rPr lang="en-US" sz="1900" i="1" dirty="0">
                <a:solidFill>
                  <a:srgbClr val="000000"/>
                </a:solidFill>
              </a:rPr>
              <a:t>, </a:t>
            </a:r>
            <a:r>
              <a:rPr lang="en-US" sz="1900" i="1" dirty="0" err="1" smtClean="0">
                <a:solidFill>
                  <a:srgbClr val="000000"/>
                </a:solidFill>
              </a:rPr>
              <a:t>cis</a:t>
            </a:r>
            <a:r>
              <a:rPr lang="en-US" sz="1900" i="1" dirty="0" smtClean="0"/>
              <a:t>; </a:t>
            </a:r>
            <a:r>
              <a:rPr lang="en-US" sz="1900" i="1" dirty="0" smtClean="0">
                <a:solidFill>
                  <a:srgbClr val="000000"/>
                </a:solidFill>
              </a:rPr>
              <a:t>duplex, </a:t>
            </a:r>
            <a:r>
              <a:rPr lang="en-US" sz="1900" i="1" dirty="0" err="1" smtClean="0">
                <a:solidFill>
                  <a:srgbClr val="000000"/>
                </a:solidFill>
              </a:rPr>
              <a:t>cis</a:t>
            </a:r>
            <a:endParaRPr lang="en-US" sz="1900" i="1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dirty="0" smtClean="0"/>
              <a:t> 			         </a:t>
            </a:r>
            <a:r>
              <a:rPr lang="en-US" sz="1900" i="1" dirty="0" smtClean="0">
                <a:solidFill>
                  <a:srgbClr val="BC0000"/>
                </a:solidFill>
              </a:rPr>
              <a:t>(refers to number, multiplicity)</a:t>
            </a:r>
            <a:r>
              <a:rPr lang="en-US" sz="1900" dirty="0" smtClean="0"/>
              <a:t> 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/>
              <a:t>Derived adjectives ending on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ceps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cipitis</a:t>
            </a:r>
            <a:r>
              <a:rPr lang="en-US" sz="1900" dirty="0" smtClean="0">
                <a:solidFill>
                  <a:srgbClr val="BC0000"/>
                </a:solidFill>
              </a:rPr>
              <a:t>     </a:t>
            </a:r>
            <a:r>
              <a:rPr lang="en-US" sz="1900" i="1" dirty="0" smtClean="0">
                <a:solidFill>
                  <a:srgbClr val="000000"/>
                </a:solidFill>
              </a:rPr>
              <a:t>biceps</a:t>
            </a:r>
            <a:r>
              <a:rPr lang="en-US" sz="1900" i="1" dirty="0" smtClean="0">
                <a:solidFill>
                  <a:srgbClr val="000000"/>
                </a:solidFill>
              </a:rPr>
              <a:t>, </a:t>
            </a:r>
            <a:r>
              <a:rPr lang="en-US" sz="1900" i="1" dirty="0" err="1" smtClean="0">
                <a:solidFill>
                  <a:srgbClr val="000000"/>
                </a:solidFill>
              </a:rPr>
              <a:t>bicipitis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200"/>
              </a:spcBef>
              <a:buNone/>
            </a:pPr>
            <a:r>
              <a:rPr lang="en-US" sz="1900" i="1" dirty="0" smtClean="0">
                <a:solidFill>
                  <a:srgbClr val="BC0000"/>
                </a:solidFill>
              </a:rPr>
              <a:t>			         (</a:t>
            </a:r>
            <a:r>
              <a:rPr lang="en-US" sz="1900" i="1" dirty="0">
                <a:solidFill>
                  <a:srgbClr val="BC0000"/>
                </a:solidFill>
              </a:rPr>
              <a:t>refers to </a:t>
            </a:r>
            <a:r>
              <a:rPr lang="en-US" sz="1900" i="1" dirty="0" smtClean="0">
                <a:solidFill>
                  <a:srgbClr val="BC0000"/>
                </a:solidFill>
              </a:rPr>
              <a:t>head-like </a:t>
            </a:r>
            <a:r>
              <a:rPr lang="en-US" sz="1900" i="1" dirty="0" err="1" smtClean="0">
                <a:solidFill>
                  <a:srgbClr val="BC0000"/>
                </a:solidFill>
              </a:rPr>
              <a:t>strucutres</a:t>
            </a:r>
            <a:r>
              <a:rPr lang="en-US" sz="1900" i="1" dirty="0" smtClean="0">
                <a:solidFill>
                  <a:srgbClr val="BC0000"/>
                </a:solidFill>
              </a:rPr>
              <a:t>)</a:t>
            </a:r>
            <a:r>
              <a:rPr lang="en-US" sz="1900" dirty="0" smtClean="0"/>
              <a:t> </a:t>
            </a:r>
            <a:endParaRPr lang="en-US" sz="1900" i="1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1900" dirty="0" smtClean="0">
                <a:solidFill>
                  <a:srgbClr val="000000"/>
                </a:solidFill>
              </a:rPr>
              <a:t>Originally participles having meaning of action ending on</a:t>
            </a:r>
            <a:endParaRPr lang="cs-CZ" sz="19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1900" dirty="0" smtClean="0">
                <a:solidFill>
                  <a:srgbClr val="BC0000"/>
                </a:solidFill>
              </a:rPr>
              <a:t>	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ans</a:t>
            </a:r>
            <a:r>
              <a:rPr lang="en-US" sz="1900" dirty="0" smtClean="0">
                <a:solidFill>
                  <a:srgbClr val="BC0000"/>
                </a:solidFill>
              </a:rPr>
              <a:t>, antis </a:t>
            </a:r>
            <a:r>
              <a:rPr lang="en-US" sz="1900" dirty="0" smtClean="0">
                <a:solidFill>
                  <a:srgbClr val="000000"/>
                </a:solidFill>
              </a:rPr>
              <a:t>and </a:t>
            </a:r>
            <a:r>
              <a:rPr lang="en-US" sz="1900" dirty="0" smtClean="0">
                <a:solidFill>
                  <a:srgbClr val="BC0000"/>
                </a:solidFill>
              </a:rPr>
              <a:t>-</a:t>
            </a:r>
            <a:r>
              <a:rPr lang="en-US" sz="1900" dirty="0" err="1" smtClean="0">
                <a:solidFill>
                  <a:srgbClr val="BC0000"/>
                </a:solidFill>
              </a:rPr>
              <a:t>ens</a:t>
            </a:r>
            <a:r>
              <a:rPr lang="en-US" sz="1900" dirty="0" smtClean="0">
                <a:solidFill>
                  <a:srgbClr val="BC0000"/>
                </a:solidFill>
              </a:rPr>
              <a:t>, </a:t>
            </a:r>
            <a:r>
              <a:rPr lang="en-US" sz="1900" dirty="0" err="1" smtClean="0">
                <a:solidFill>
                  <a:srgbClr val="BC0000"/>
                </a:solidFill>
              </a:rPr>
              <a:t>entis</a:t>
            </a:r>
            <a:r>
              <a:rPr lang="en-US" sz="1900" dirty="0" smtClean="0">
                <a:solidFill>
                  <a:srgbClr val="BC0000"/>
                </a:solidFill>
              </a:rPr>
              <a:t>  	</a:t>
            </a:r>
            <a:r>
              <a:rPr lang="en-US" sz="1900" i="1" dirty="0" err="1" smtClean="0"/>
              <a:t>migrans</a:t>
            </a:r>
            <a:r>
              <a:rPr lang="en-US" sz="1900" i="1" dirty="0" smtClean="0"/>
              <a:t>, antis; </a:t>
            </a:r>
            <a:r>
              <a:rPr lang="en-US" sz="1900" i="1" dirty="0" err="1" smtClean="0"/>
              <a:t>ascendens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entis</a:t>
            </a:r>
            <a:endParaRPr lang="en-US" sz="1900" dirty="0">
              <a:solidFill>
                <a:srgbClr val="B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65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DICTIONARY ENTRY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829523" cy="4525963"/>
          </a:xfrm>
        </p:spPr>
        <p:txBody>
          <a:bodyPr/>
          <a:lstStyle/>
          <a:p>
            <a:r>
              <a:rPr lang="en-US" dirty="0" smtClean="0"/>
              <a:t>ADJECTIVES OF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        </a:t>
            </a:r>
            <a:endParaRPr lang="cs-CZ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alb</a:t>
            </a:r>
            <a:r>
              <a:rPr lang="en-US" dirty="0" err="1" smtClean="0">
                <a:solidFill>
                  <a:srgbClr val="3366FF"/>
                </a:solidFill>
              </a:rPr>
              <a:t>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CC66"/>
                </a:solidFill>
              </a:rPr>
              <a:t>um</a:t>
            </a:r>
            <a:r>
              <a:rPr lang="cs-CZ" dirty="0" smtClean="0">
                <a:solidFill>
                  <a:srgbClr val="99CC66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 M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endParaRPr lang="cs-CZ" dirty="0" smtClean="0">
              <a:solidFill>
                <a:srgbClr val="99CC66"/>
              </a:solidFill>
            </a:endParaRPr>
          </a:p>
          <a:p>
            <a:pPr>
              <a:buNone/>
            </a:pPr>
            <a:r>
              <a:rPr lang="cs-CZ" dirty="0" smtClean="0"/>
              <a:t>	  </a:t>
            </a:r>
            <a:r>
              <a:rPr lang="en-US" dirty="0" err="1" smtClean="0"/>
              <a:t>nig</a:t>
            </a:r>
            <a:r>
              <a:rPr lang="en-US" dirty="0" err="1" smtClean="0">
                <a:solidFill>
                  <a:srgbClr val="3366FF"/>
                </a:solidFill>
              </a:rPr>
              <a:t>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CC66"/>
                </a:solidFill>
              </a:rPr>
              <a:t>um</a:t>
            </a:r>
            <a:r>
              <a:rPr lang="cs-CZ" dirty="0" smtClean="0">
                <a:solidFill>
                  <a:srgbClr val="99CC66"/>
                </a:solidFill>
              </a:rPr>
              <a:t>	 </a:t>
            </a:r>
            <a:r>
              <a:rPr lang="cs-CZ" dirty="0" smtClean="0">
                <a:solidFill>
                  <a:srgbClr val="00B050"/>
                </a:solidFill>
              </a:rPr>
              <a:t>M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  <a:endParaRPr lang="cs-CZ" dirty="0" smtClean="0">
              <a:solidFill>
                <a:srgbClr val="99CC66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9CC66"/>
              </a:solidFill>
            </a:endParaRPr>
          </a:p>
          <a:p>
            <a:r>
              <a:rPr lang="en-US" dirty="0" smtClean="0"/>
              <a:t>ADJECTIVES OF 3</a:t>
            </a:r>
            <a:r>
              <a:rPr lang="en-US" baseline="30000" dirty="0" smtClean="0"/>
              <a:t>rd</a:t>
            </a:r>
            <a:r>
              <a:rPr lang="en-US" dirty="0" smtClean="0"/>
              <a:t> DECLENSION                          </a:t>
            </a:r>
            <a:endParaRPr lang="cs-CZ" dirty="0" smtClean="0"/>
          </a:p>
          <a:p>
            <a:pPr lvl="1"/>
            <a:r>
              <a:rPr lang="en-US" dirty="0" err="1" smtClean="0"/>
              <a:t>ac</a:t>
            </a:r>
            <a:r>
              <a:rPr lang="en-US" dirty="0" err="1" smtClean="0">
                <a:solidFill>
                  <a:srgbClr val="3366FF"/>
                </a:solidFill>
              </a:rPr>
              <a:t>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e</a:t>
            </a:r>
            <a:r>
              <a:rPr lang="cs-CZ" dirty="0" smtClean="0">
                <a:solidFill>
                  <a:srgbClr val="00B050"/>
                </a:solidFill>
              </a:rPr>
              <a:t>  	M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</a:p>
          <a:p>
            <a:pPr lvl="1"/>
            <a:r>
              <a:rPr lang="en-US" dirty="0" err="1" smtClean="0"/>
              <a:t>brev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e</a:t>
            </a:r>
            <a:r>
              <a:rPr lang="cs-CZ" dirty="0" smtClean="0">
                <a:solidFill>
                  <a:srgbClr val="00B050"/>
                </a:solidFill>
              </a:rPr>
              <a:t>		M+F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cs-CZ" dirty="0" smtClean="0">
                <a:solidFill>
                  <a:srgbClr val="00B050"/>
                </a:solidFill>
              </a:rPr>
              <a:t>N</a:t>
            </a:r>
          </a:p>
          <a:p>
            <a:pPr lvl="1"/>
            <a:r>
              <a:rPr lang="en-US" dirty="0" smtClean="0"/>
              <a:t>simple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/>
              <a:t> / </a:t>
            </a:r>
            <a:r>
              <a:rPr lang="cs-CZ" dirty="0" err="1" smtClean="0"/>
              <a:t>ascende</a:t>
            </a:r>
            <a:r>
              <a:rPr lang="cs-CZ" dirty="0" err="1" smtClean="0">
                <a:solidFill>
                  <a:srgbClr val="FF0000"/>
                </a:solidFill>
              </a:rPr>
              <a:t>ns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B050"/>
                </a:solidFill>
              </a:rPr>
              <a:t>nt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   </a:t>
            </a:r>
            <a:r>
              <a:rPr lang="cs-CZ" dirty="0" smtClean="0">
                <a:solidFill>
                  <a:srgbClr val="00B050"/>
                </a:solidFill>
              </a:rPr>
              <a:t>M+F+N</a:t>
            </a:r>
            <a:r>
              <a:rPr lang="cs-CZ" dirty="0" smtClean="0">
                <a:solidFill>
                  <a:srgbClr val="0070C0"/>
                </a:solidFill>
              </a:rPr>
              <a:t>//</a:t>
            </a:r>
            <a:r>
              <a:rPr lang="en-US" dirty="0" smtClean="0">
                <a:solidFill>
                  <a:srgbClr val="FF0000"/>
                </a:solidFill>
              </a:rPr>
              <a:t>GENITIVE SG.</a:t>
            </a:r>
            <a:r>
              <a:rPr lang="cs-CZ" dirty="0" smtClean="0">
                <a:solidFill>
                  <a:srgbClr val="FF0000"/>
                </a:solidFill>
              </a:rPr>
              <a:t>!!!</a:t>
            </a:r>
            <a:endParaRPr lang="cs-CZ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01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HOW TO DECLINE?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7211"/>
            <a:ext cx="8229600" cy="4389120"/>
          </a:xfrm>
        </p:spPr>
        <p:txBody>
          <a:bodyPr/>
          <a:lstStyle/>
          <a:p>
            <a:r>
              <a:rPr lang="en-US" dirty="0" smtClean="0"/>
              <a:t>ADJECTIVES of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3366FF"/>
                </a:solidFill>
              </a:rPr>
              <a:t>			</a:t>
            </a:r>
            <a:r>
              <a:rPr lang="en-US" dirty="0" err="1" smtClean="0">
                <a:solidFill>
                  <a:srgbClr val="3366FF"/>
                </a:solidFill>
              </a:rPr>
              <a:t>nervus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vena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9CC66"/>
                </a:solidFill>
              </a:rPr>
              <a:t>septum</a:t>
            </a:r>
            <a:endParaRPr lang="cs-CZ" dirty="0" smtClean="0">
              <a:solidFill>
                <a:srgbClr val="99CC66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9CC66"/>
              </a:solidFill>
            </a:endParaRPr>
          </a:p>
          <a:p>
            <a:r>
              <a:rPr lang="en-US" dirty="0" smtClean="0"/>
              <a:t>ADJECTIVES of 3</a:t>
            </a:r>
            <a:r>
              <a:rPr lang="en-US" baseline="30000" dirty="0" smtClean="0"/>
              <a:t>rd</a:t>
            </a:r>
            <a:r>
              <a:rPr lang="en-US" dirty="0" smtClean="0"/>
              <a:t> declension</a:t>
            </a:r>
            <a:endParaRPr lang="en-US" i="1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3366FF"/>
                </a:solidFill>
              </a:rPr>
              <a:t>			</a:t>
            </a:r>
            <a:r>
              <a:rPr lang="en-US" dirty="0" smtClean="0">
                <a:solidFill>
                  <a:srgbClr val="3366FF"/>
                </a:solidFill>
              </a:rPr>
              <a:t>pel</a:t>
            </a:r>
            <a:r>
              <a:rPr lang="en-US" dirty="0" smtClean="0">
                <a:solidFill>
                  <a:srgbClr val="FF0000"/>
                </a:solidFill>
              </a:rPr>
              <a:t>vis</a:t>
            </a: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BUT!!!</a:t>
            </a:r>
            <a:r>
              <a:rPr lang="en-US" dirty="0" smtClean="0"/>
              <a:t> </a:t>
            </a:r>
            <a:r>
              <a:rPr lang="cs-CZ" dirty="0" smtClean="0"/>
              <a:t> </a:t>
            </a:r>
            <a:r>
              <a:rPr lang="en-US" dirty="0" smtClean="0"/>
              <a:t>abl. </a:t>
            </a:r>
            <a:r>
              <a:rPr lang="en-US" dirty="0" err="1" smtClean="0"/>
              <a:t>sg</a:t>
            </a:r>
            <a:r>
              <a:rPr lang="en-US" dirty="0" smtClean="0"/>
              <a:t>. </a:t>
            </a:r>
            <a:r>
              <a:rPr lang="cs-CZ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      </a:t>
            </a:r>
            <a:r>
              <a:rPr lang="en-US" dirty="0" smtClean="0"/>
              <a:t> </a:t>
            </a:r>
            <a:endParaRPr lang="cs-CZ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99CC66"/>
                </a:solidFill>
              </a:rPr>
              <a:t>			</a:t>
            </a:r>
            <a:r>
              <a:rPr lang="en-US" dirty="0" err="1" smtClean="0">
                <a:solidFill>
                  <a:srgbClr val="99CC66"/>
                </a:solidFill>
              </a:rPr>
              <a:t>rete</a:t>
            </a:r>
            <a:r>
              <a:rPr lang="en-US" dirty="0" smtClean="0"/>
              <a:t> </a:t>
            </a:r>
            <a:endParaRPr lang="cs-CZ" dirty="0" smtClean="0"/>
          </a:p>
          <a:p>
            <a:pPr marL="363538" indent="-363538">
              <a:buNone/>
            </a:pPr>
            <a:r>
              <a:rPr lang="cs-CZ" dirty="0" smtClean="0">
                <a:solidFill>
                  <a:srgbClr val="FF0000"/>
                </a:solidFill>
              </a:rPr>
              <a:t>			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25855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387" cy="68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9933" y="29109"/>
            <a:ext cx="942388" cy="688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942387" y="29109"/>
            <a:ext cx="371543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i="1" dirty="0" err="1" smtClean="0"/>
              <a:t>musculus</a:t>
            </a:r>
            <a:r>
              <a:rPr lang="cs-CZ" i="1" dirty="0" smtClean="0"/>
              <a:t>	aorta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	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	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EM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FF0000"/>
                </a:solidFill>
              </a:rPr>
              <a:t>I	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ES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IUM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ES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ES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IBUS	</a:t>
            </a:r>
            <a:r>
              <a:rPr lang="cs-CZ" dirty="0" smtClean="0"/>
              <a:t>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12320" y="0"/>
            <a:ext cx="37316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i="1" dirty="0" err="1" smtClean="0"/>
              <a:t>caput</a:t>
            </a:r>
            <a:r>
              <a:rPr lang="cs-CZ" dirty="0" smtClean="0"/>
              <a:t>		</a:t>
            </a:r>
            <a:r>
              <a:rPr lang="cs-CZ" i="1" dirty="0" err="1" smtClean="0"/>
              <a:t>colon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E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NS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  <a:r>
              <a:rPr lang="cs-CZ" dirty="0" smtClean="0"/>
              <a:t>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IUM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  <a:r>
              <a:rPr lang="cs-CZ" dirty="0" smtClean="0"/>
              <a:t>	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IA</a:t>
            </a:r>
          </a:p>
          <a:p>
            <a:endParaRPr lang="cs-CZ" dirty="0" smtClean="0"/>
          </a:p>
          <a:p>
            <a:r>
              <a:rPr lang="cs-CZ" dirty="0" smtClean="0"/>
              <a:t>BREV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  <a:r>
              <a:rPr lang="cs-CZ" dirty="0" smtClean="0"/>
              <a:t>	DESCENDE</a:t>
            </a:r>
            <a:r>
              <a:rPr lang="cs-CZ" dirty="0" smtClean="0">
                <a:solidFill>
                  <a:srgbClr val="0070C0"/>
                </a:solidFill>
              </a:rPr>
              <a:t>NT</a:t>
            </a:r>
            <a:r>
              <a:rPr lang="cs-CZ" dirty="0" smtClean="0">
                <a:solidFill>
                  <a:srgbClr val="00B050"/>
                </a:solidFill>
              </a:rPr>
              <a:t>IBUS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4055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3rd </a:t>
            </a:r>
            <a:r>
              <a:rPr lang="cs-CZ" dirty="0" err="1" smtClean="0"/>
              <a:t>declension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1578487"/>
              </p:ext>
            </p:extLst>
          </p:nvPr>
        </p:nvGraphicFramePr>
        <p:xfrm>
          <a:off x="579121" y="2114380"/>
          <a:ext cx="8107679" cy="409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611"/>
                <a:gridCol w="3270712"/>
                <a:gridCol w="3434356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two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forms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m+f/n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for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all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genders</a:t>
                      </a:r>
                      <a:endParaRPr lang="cs-CZ" dirty="0"/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1. </a:t>
                      </a:r>
                      <a:r>
                        <a:rPr lang="cs-CZ" dirty="0" err="1" smtClean="0"/>
                        <a:t>singular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brev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cs-CZ" b="1" dirty="0" smtClean="0"/>
                        <a:t>                          brev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simplex</a:t>
                      </a:r>
                      <a:endParaRPr lang="cs-CZ" b="1" dirty="0"/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is</a:t>
                      </a:r>
                      <a:endParaRPr lang="cs-CZ" dirty="0"/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em</a:t>
                      </a:r>
                      <a:r>
                        <a:rPr lang="cs-CZ" dirty="0" smtClean="0"/>
                        <a:t>                       breve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em</a:t>
                      </a:r>
                      <a:r>
                        <a:rPr lang="cs-CZ" dirty="0" smtClean="0"/>
                        <a:t>                  simplex</a:t>
                      </a:r>
                      <a:endParaRPr lang="cs-CZ" dirty="0"/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-i</a:t>
                      </a:r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9542">
                <a:tc>
                  <a:txBody>
                    <a:bodyPr/>
                    <a:lstStyle/>
                    <a:p>
                      <a:r>
                        <a:rPr lang="cs-CZ" dirty="0" smtClean="0"/>
                        <a:t>1. </a:t>
                      </a:r>
                      <a:r>
                        <a:rPr lang="cs-CZ" dirty="0" err="1" smtClean="0"/>
                        <a:t>plural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-es     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-es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ium</a:t>
                      </a:r>
                      <a:r>
                        <a:rPr lang="cs-CZ" dirty="0" smtClean="0"/>
                        <a:t> 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ium</a:t>
                      </a:r>
                      <a:endParaRPr lang="cs-CZ" dirty="0"/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-es                      </a:t>
                      </a:r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-es                 </a:t>
                      </a:r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ia</a:t>
                      </a:r>
                      <a:endParaRPr lang="cs-CZ" dirty="0"/>
                    </a:p>
                  </a:txBody>
                  <a:tcPr/>
                </a:tc>
              </a:tr>
              <a:tr h="41523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brev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ibus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simplic</a:t>
                      </a:r>
                      <a:r>
                        <a:rPr lang="cs-CZ" dirty="0" smtClean="0"/>
                        <a:t>-</a:t>
                      </a:r>
                      <a:r>
                        <a:rPr lang="cs-CZ" dirty="0" err="1" smtClean="0"/>
                        <a:t>ibus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6174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2725</TotalTime>
  <Words>317</Words>
  <Application>Microsoft Office PowerPoint</Application>
  <PresentationFormat>Předvádění na obrazovce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          ADJECTIVES OF 3RD DECLENSION</vt:lpstr>
      <vt:lpstr>Snímek 2</vt:lpstr>
      <vt:lpstr>ADJECTIVES of 3RD DECLENSION</vt:lpstr>
      <vt:lpstr>ADJECTIVES of 3RD DECLENSION</vt:lpstr>
      <vt:lpstr>ADJECTIVES of 3RD DECLENSION</vt:lpstr>
      <vt:lpstr>DICTIONARY ENTRY</vt:lpstr>
      <vt:lpstr>HOW TO DECLINE?</vt:lpstr>
      <vt:lpstr>Snímek 8</vt:lpstr>
      <vt:lpstr>Adjectives of 3rd declension</vt:lpstr>
      <vt:lpstr>Snímek 10</vt:lpstr>
      <vt:lpstr>Compare and tell the difference</vt:lpstr>
      <vt:lpstr>COMPLETE THE SUDOKU     the same expression                                     the same case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XII</dc:title>
  <dc:creator>Artimova Pepina</dc:creator>
  <cp:lastModifiedBy>Gachallová Natália</cp:lastModifiedBy>
  <cp:revision>160</cp:revision>
  <dcterms:created xsi:type="dcterms:W3CDTF">2012-11-30T22:51:31Z</dcterms:created>
  <dcterms:modified xsi:type="dcterms:W3CDTF">2016-02-25T12:18:58Z</dcterms:modified>
</cp:coreProperties>
</file>