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73" r:id="rId4"/>
    <p:sldId id="277" r:id="rId5"/>
    <p:sldId id="260" r:id="rId6"/>
    <p:sldId id="261" r:id="rId7"/>
    <p:sldId id="263" r:id="rId8"/>
    <p:sldId id="264" r:id="rId9"/>
    <p:sldId id="265" r:id="rId10"/>
    <p:sldId id="279" r:id="rId11"/>
    <p:sldId id="262" r:id="rId12"/>
    <p:sldId id="267" r:id="rId13"/>
    <p:sldId id="282" r:id="rId14"/>
    <p:sldId id="283" r:id="rId15"/>
    <p:sldId id="284" r:id="rId16"/>
    <p:sldId id="285" r:id="rId17"/>
    <p:sldId id="286" r:id="rId18"/>
    <p:sldId id="269" r:id="rId19"/>
    <p:sldId id="290" r:id="rId20"/>
    <p:sldId id="274" r:id="rId21"/>
    <p:sldId id="281" r:id="rId22"/>
    <p:sldId id="291" r:id="rId23"/>
    <p:sldId id="287" r:id="rId24"/>
    <p:sldId id="288" r:id="rId25"/>
    <p:sldId id="289" r:id="rId26"/>
    <p:sldId id="292" r:id="rId27"/>
    <p:sldId id="293" r:id="rId28"/>
    <p:sldId id="268" r:id="rId29"/>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6"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08FAD9F-F117-4CA1-ABE8-143B17A73D5B}" type="datetimeFigureOut">
              <a:rPr lang="cs-CZ" smtClean="0"/>
              <a:pPr/>
              <a:t>29.2.2016</a:t>
            </a:fld>
            <a:endParaRPr lang="cs-CZ"/>
          </a:p>
        </p:txBody>
      </p:sp>
      <p:sp>
        <p:nvSpPr>
          <p:cNvPr id="4" name="Zástupný symbol pro zápatí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2E0AC228-C119-42FA-A34B-6DA6B04E96C8}" type="slidenum">
              <a:rPr lang="cs-CZ" smtClean="0"/>
              <a:pPr/>
              <a:t>‹#›</a:t>
            </a:fld>
            <a:endParaRPr lang="cs-CZ"/>
          </a:p>
        </p:txBody>
      </p:sp>
    </p:spTree>
    <p:extLst>
      <p:ext uri="{BB962C8B-B14F-4D97-AF65-F5344CB8AC3E}">
        <p14:creationId xmlns="" xmlns:p14="http://schemas.microsoft.com/office/powerpoint/2010/main" val="418296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122B4C2-DC9A-7C44-9C14-632B51832F18}" type="datetimeFigureOut">
              <a:rPr lang="en-US" smtClean="0"/>
              <a:pPr/>
              <a:t>2/29/2016</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0F0A871-76A5-EC4B-AF5C-801E0947BFAD}" type="slidenum">
              <a:rPr lang="en-US" smtClean="0"/>
              <a:pPr/>
              <a:t>‹#›</a:t>
            </a:fld>
            <a:endParaRPr lang="en-US"/>
          </a:p>
        </p:txBody>
      </p:sp>
    </p:spTree>
    <p:extLst>
      <p:ext uri="{BB962C8B-B14F-4D97-AF65-F5344CB8AC3E}">
        <p14:creationId xmlns="" xmlns:p14="http://schemas.microsoft.com/office/powerpoint/2010/main"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a:t>
            </a:r>
            <a:r>
              <a:rPr lang="en-US" baseline="0" dirty="0" smtClean="0"/>
              <a:t> by </a:t>
            </a:r>
            <a:r>
              <a:rPr lang="en-US" baseline="0" dirty="0" err="1" smtClean="0"/>
              <a:t>snáď</a:t>
            </a:r>
            <a:r>
              <a:rPr lang="en-US" baseline="0" dirty="0" smtClean="0"/>
              <a:t> </a:t>
            </a:r>
            <a:r>
              <a:rPr lang="en-US" baseline="0" dirty="0" err="1" smtClean="0"/>
              <a:t>mohlo</a:t>
            </a:r>
            <a:r>
              <a:rPr lang="en-US" baseline="0" dirty="0" smtClean="0"/>
              <a:t> </a:t>
            </a:r>
            <a:r>
              <a:rPr lang="en-US" baseline="0" dirty="0" err="1" smtClean="0"/>
              <a:t>byť</a:t>
            </a:r>
            <a:r>
              <a:rPr lang="en-US" baseline="0" dirty="0" smtClean="0"/>
              <a:t> ok?</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10</a:t>
            </a:fld>
            <a:endParaRPr lang="en-US"/>
          </a:p>
        </p:txBody>
      </p:sp>
    </p:spTree>
    <p:extLst>
      <p:ext uri="{BB962C8B-B14F-4D97-AF65-F5344CB8AC3E}">
        <p14:creationId xmlns="" xmlns:p14="http://schemas.microsoft.com/office/powerpoint/2010/main" val="31838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smtClean="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smtClean="0">
                <a:solidFill>
                  <a:schemeClr val="tx1"/>
                </a:solidFill>
                <a:latin typeface="+mn-lt"/>
                <a:ea typeface="+mn-ea"/>
                <a:cs typeface="+mn-cs"/>
              </a:rPr>
              <a:t>druhý údaj – určuje segment kosti (u dlouhých kostí – 1 </a:t>
            </a:r>
            <a:r>
              <a:rPr lang="cs-CZ" sz="1200" b="0" i="0" u="none" strike="noStrike" kern="1200" baseline="0" dirty="0" err="1" smtClean="0">
                <a:solidFill>
                  <a:schemeClr val="tx1"/>
                </a:solidFill>
                <a:latin typeface="+mn-lt"/>
                <a:ea typeface="+mn-ea"/>
                <a:cs typeface="+mn-cs"/>
              </a:rPr>
              <a:t>prox.epimetafýza</a:t>
            </a:r>
            <a:r>
              <a:rPr lang="cs-CZ" sz="1200" b="0" i="0" u="none" strike="noStrike" kern="1200" baseline="0" dirty="0" smtClean="0">
                <a:solidFill>
                  <a:schemeClr val="tx1"/>
                </a:solidFill>
                <a:latin typeface="+mn-lt"/>
                <a:ea typeface="+mn-ea"/>
                <a:cs typeface="+mn-cs"/>
              </a:rPr>
              <a:t>, 2 diafýza, 3 distální </a:t>
            </a:r>
            <a:r>
              <a:rPr lang="cs-CZ" sz="1200" b="0" i="0" u="none" strike="noStrike" kern="1200" baseline="0" dirty="0" err="1" smtClean="0">
                <a:solidFill>
                  <a:schemeClr val="tx1"/>
                </a:solidFill>
                <a:latin typeface="+mn-lt"/>
                <a:ea typeface="+mn-ea"/>
                <a:cs typeface="+mn-cs"/>
              </a:rPr>
              <a:t>epimetafýza</a:t>
            </a:r>
            <a:r>
              <a:rPr lang="cs-CZ" sz="1200" b="0" i="0" u="none" strike="noStrike" kern="1200" baseline="0" dirty="0" smtClean="0">
                <a:solidFill>
                  <a:schemeClr val="tx1"/>
                </a:solidFill>
                <a:latin typeface="+mn-lt"/>
                <a:ea typeface="+mn-ea"/>
                <a:cs typeface="+mn-cs"/>
              </a:rPr>
              <a:t>)</a:t>
            </a:r>
          </a:p>
          <a:p>
            <a:pPr rtl="0"/>
            <a:r>
              <a:rPr lang="cs-CZ" sz="1200" b="0" i="0" u="none" strike="noStrike" kern="1200" baseline="0" dirty="0" smtClean="0">
                <a:solidFill>
                  <a:schemeClr val="tx1"/>
                </a:solidFill>
                <a:latin typeface="+mn-lt"/>
                <a:ea typeface="+mn-ea"/>
                <a:cs typeface="+mn-cs"/>
              </a:rPr>
              <a:t>- třetí údaj ukazuje typ zlomeniny – A-C, u každé části je konkrétní</a:t>
            </a: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13</a:t>
            </a:fld>
            <a:endParaRPr lang="en-US"/>
          </a:p>
        </p:txBody>
      </p:sp>
    </p:spTree>
    <p:extLst>
      <p:ext uri="{BB962C8B-B14F-4D97-AF65-F5344CB8AC3E}">
        <p14:creationId xmlns="" xmlns:p14="http://schemas.microsoft.com/office/powerpoint/2010/main" val="23054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 a medical procedure to restore </a:t>
            </a:r>
            <a:r>
              <a:rPr lang="en-US" sz="1200" kern="1200" dirty="0" smtClean="0">
                <a:solidFill>
                  <a:schemeClr val="tx1"/>
                </a:solidFill>
                <a:latin typeface="+mn-lt"/>
                <a:ea typeface="+mn-ea"/>
                <a:cs typeface="+mn-cs"/>
                <a:hlinkClick r:id="rId3"/>
              </a:rPr>
              <a:t>fracture or </a:t>
            </a:r>
            <a:r>
              <a:rPr lang="en-US" sz="1200" kern="1200" dirty="0" smtClean="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smtClean="0">
                <a:solidFill>
                  <a:schemeClr val="tx1"/>
                </a:solidFill>
                <a:latin typeface="+mn-lt"/>
                <a:ea typeface="+mn-ea"/>
                <a:cs typeface="+mn-cs"/>
                <a:hlinkClick r:id="rId4"/>
              </a:rPr>
              <a:t>re</a:t>
            </a:r>
            <a:r>
              <a:rPr lang="en-US" sz="1200" i="0" kern="1200" dirty="0" smtClean="0">
                <a:solidFill>
                  <a:schemeClr val="tx1"/>
                </a:solidFill>
                <a:latin typeface="+mn-lt"/>
                <a:ea typeface="+mn-ea"/>
                <a:cs typeface="+mn-cs"/>
                <a:hlinkClick r:id="rId4"/>
              </a:rPr>
              <a:t> ("back [to normal]") + </a:t>
            </a:r>
            <a:r>
              <a:rPr lang="en-US" sz="1200" i="1" kern="1200" dirty="0" smtClean="0">
                <a:solidFill>
                  <a:schemeClr val="tx1"/>
                </a:solidFill>
                <a:latin typeface="+mn-lt"/>
                <a:ea typeface="+mn-ea"/>
                <a:cs typeface="+mn-cs"/>
                <a:hlinkClick r:id="rId4"/>
              </a:rPr>
              <a:t>ducere</a:t>
            </a:r>
            <a:r>
              <a:rPr lang="en-US" sz="1200" i="0" kern="1200" dirty="0" smtClean="0">
                <a:solidFill>
                  <a:schemeClr val="tx1"/>
                </a:solidFill>
                <a:latin typeface="+mn-lt"/>
                <a:ea typeface="+mn-ea"/>
                <a:cs typeface="+mn-cs"/>
                <a:hlinkClick r:id="rId4"/>
              </a:rPr>
              <a:t> ("lead"/"bring"), </a:t>
            </a:r>
            <a:r>
              <a:rPr lang="en-US" sz="1200" i="1" kern="1200" dirty="0" smtClean="0">
                <a:solidFill>
                  <a:schemeClr val="tx1"/>
                </a:solidFill>
                <a:latin typeface="+mn-lt"/>
                <a:ea typeface="+mn-ea"/>
                <a:cs typeface="+mn-cs"/>
                <a:hlinkClick r:id="rId4"/>
              </a:rPr>
              <a:t>i.e.</a:t>
            </a:r>
            <a:r>
              <a:rPr lang="en-US" sz="1200" i="0" kern="1200" dirty="0" smtClean="0">
                <a:solidFill>
                  <a:schemeClr val="tx1"/>
                </a:solidFill>
                <a:latin typeface="+mn-lt"/>
                <a:ea typeface="+mn-ea"/>
                <a:cs typeface="+mn-cs"/>
                <a:hlinkClick r:id="rId4"/>
              </a:rPr>
              <a:t>, "bringing back to normal." </a:t>
            </a:r>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smtClean="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14</a:t>
            </a:fld>
            <a:endParaRPr lang="en-US"/>
          </a:p>
        </p:txBody>
      </p:sp>
    </p:spTree>
    <p:extLst>
      <p:ext uri="{BB962C8B-B14F-4D97-AF65-F5344CB8AC3E}">
        <p14:creationId xmlns="" xmlns:p14="http://schemas.microsoft.com/office/powerpoint/2010/main" val="137741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mbria"/>
                <a:cs typeface="Cambria"/>
              </a:rPr>
              <a:t>(mechanical stability)</a:t>
            </a:r>
            <a:br>
              <a:rPr lang="en-US" sz="1200" dirty="0" smtClean="0">
                <a:latin typeface="Cambria"/>
                <a:cs typeface="Cambria"/>
              </a:rPr>
            </a:br>
            <a:r>
              <a:rPr lang="en-US" sz="1200" dirty="0" err="1" smtClean="0">
                <a:latin typeface="Cambria"/>
                <a:cs typeface="Cambria"/>
              </a:rPr>
              <a:t>intramedullar</a:t>
            </a:r>
            <a:r>
              <a:rPr lang="en-US" sz="1200" dirty="0" smtClean="0">
                <a:latin typeface="Cambria"/>
                <a:cs typeface="Cambria"/>
              </a:rPr>
              <a:t> rods/ Internal plates and screws</a:t>
            </a:r>
          </a:p>
          <a:p>
            <a:r>
              <a:rPr lang="en-US" sz="1200" dirty="0" smtClean="0">
                <a:latin typeface="Cambria"/>
                <a:cs typeface="Cambria"/>
              </a:rPr>
              <a:t>ESIN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15</a:t>
            </a:fld>
            <a:endParaRPr lang="en-US"/>
          </a:p>
        </p:txBody>
      </p:sp>
    </p:spTree>
    <p:extLst>
      <p:ext uri="{BB962C8B-B14F-4D97-AF65-F5344CB8AC3E}">
        <p14:creationId xmlns="" xmlns:p14="http://schemas.microsoft.com/office/powerpoint/2010/main" val="108181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Kirschner</a:t>
            </a:r>
            <a:r>
              <a:rPr lang="en-US" dirty="0" smtClean="0"/>
              <a:t>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 xmlns:p14="http://schemas.microsoft.com/office/powerpoint/2010/main" val="233831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pathologica</a:t>
            </a:r>
            <a:endParaRPr lang="en-US" dirty="0" smtClean="0"/>
          </a:p>
          <a:p>
            <a:r>
              <a:rPr lang="en-US" dirty="0" smtClean="0"/>
              <a:t>B,</a:t>
            </a:r>
            <a:r>
              <a:rPr lang="en-US" baseline="0" dirty="0" smtClean="0"/>
              <a:t> </a:t>
            </a:r>
            <a:r>
              <a:rPr lang="en-US" baseline="0" dirty="0" err="1" smtClean="0"/>
              <a:t>spiralis</a:t>
            </a:r>
            <a:endParaRPr lang="en-US" baseline="0" dirty="0" smtClean="0"/>
          </a:p>
          <a:p>
            <a:r>
              <a:rPr lang="en-US" baseline="0" dirty="0" smtClean="0"/>
              <a:t>C, </a:t>
            </a:r>
            <a:r>
              <a:rPr lang="en-US" baseline="0" dirty="0" err="1" smtClean="0"/>
              <a:t>infractio</a:t>
            </a:r>
            <a:r>
              <a:rPr lang="en-US" baseline="0" dirty="0" smtClean="0"/>
              <a:t>, </a:t>
            </a:r>
            <a:r>
              <a:rPr lang="en-US" baseline="0" dirty="0" err="1" smtClean="0"/>
              <a:t>incompleta</a:t>
            </a:r>
            <a:endParaRPr lang="en-US" baseline="0" dirty="0" smtClean="0"/>
          </a:p>
          <a:p>
            <a:r>
              <a:rPr lang="en-US" baseline="0" dirty="0" smtClean="0"/>
              <a:t>D, </a:t>
            </a:r>
            <a:r>
              <a:rPr lang="en-US" baseline="0" dirty="0" err="1" smtClean="0"/>
              <a:t>obliqua</a:t>
            </a:r>
            <a:endParaRPr lang="en-US" baseline="0" dirty="0" smtClean="0"/>
          </a:p>
          <a:p>
            <a:r>
              <a:rPr lang="en-US" baseline="0" dirty="0" smtClean="0"/>
              <a:t>E, </a:t>
            </a:r>
            <a:r>
              <a:rPr lang="en-US" baseline="0" dirty="0" err="1" smtClean="0"/>
              <a:t>aperta</a:t>
            </a:r>
            <a:r>
              <a:rPr lang="en-US" baseline="0" dirty="0" smtClean="0"/>
              <a:t>/</a:t>
            </a:r>
            <a:r>
              <a:rPr lang="en-US" baseline="0" dirty="0" err="1" smtClean="0"/>
              <a:t>complicata</a:t>
            </a:r>
            <a:endParaRPr lang="en-US" baseline="0" dirty="0" smtClean="0"/>
          </a:p>
          <a:p>
            <a:r>
              <a:rPr lang="en-US" baseline="0" dirty="0" smtClean="0"/>
              <a:t>F, </a:t>
            </a:r>
            <a:r>
              <a:rPr lang="en-US" baseline="0" dirty="0" err="1" smtClean="0"/>
              <a:t>comminutiva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 xmlns:p14="http://schemas.microsoft.com/office/powerpoint/2010/main" val="111648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Cvičení</a:t>
            </a:r>
            <a:r>
              <a:rPr lang="en-US" dirty="0" smtClean="0"/>
              <a:t> </a:t>
            </a:r>
            <a:r>
              <a:rPr lang="en-US" dirty="0" err="1" smtClean="0"/>
              <a:t>primárně</a:t>
            </a:r>
            <a:r>
              <a:rPr lang="en-US" dirty="0" smtClean="0"/>
              <a:t> </a:t>
            </a:r>
            <a:r>
              <a:rPr lang="en-US" dirty="0" err="1" smtClean="0"/>
              <a:t>slouží</a:t>
            </a:r>
            <a:r>
              <a:rPr lang="en-US" dirty="0" smtClean="0"/>
              <a:t> </a:t>
            </a:r>
            <a:r>
              <a:rPr lang="en-US" dirty="0" err="1" smtClean="0"/>
              <a:t>jako</a:t>
            </a:r>
            <a:r>
              <a:rPr lang="en-US" dirty="0" smtClean="0"/>
              <a:t> </a:t>
            </a:r>
            <a:r>
              <a:rPr lang="en-US" dirty="0" err="1" smtClean="0"/>
              <a:t>opakování</a:t>
            </a:r>
            <a:r>
              <a:rPr lang="en-US" dirty="0" smtClean="0"/>
              <a:t> </a:t>
            </a:r>
            <a:r>
              <a:rPr lang="en-US" dirty="0" err="1" smtClean="0"/>
              <a:t>názvú</a:t>
            </a:r>
            <a:r>
              <a:rPr lang="en-US" dirty="0" smtClean="0"/>
              <a:t> </a:t>
            </a:r>
            <a:r>
              <a:rPr lang="en-US" dirty="0" err="1" smtClean="0"/>
              <a:t>kostí</a:t>
            </a:r>
            <a:r>
              <a:rPr lang="en-US" dirty="0" smtClean="0"/>
              <a:t> </a:t>
            </a:r>
            <a:r>
              <a:rPr lang="en-US" dirty="0" err="1" smtClean="0"/>
              <a:t>lidského</a:t>
            </a:r>
            <a:r>
              <a:rPr lang="en-US" dirty="0" smtClean="0"/>
              <a:t> </a:t>
            </a:r>
            <a:r>
              <a:rPr lang="en-US" dirty="0" err="1" smtClean="0"/>
              <a:t>těla</a:t>
            </a:r>
            <a:r>
              <a:rPr lang="en-US" dirty="0" smtClean="0"/>
              <a:t>, (</a:t>
            </a:r>
            <a:r>
              <a:rPr lang="en-US" dirty="0" err="1" smtClean="0"/>
              <a:t>kosti</a:t>
            </a:r>
            <a:r>
              <a:rPr lang="en-US" dirty="0" smtClean="0"/>
              <a:t> </a:t>
            </a:r>
            <a:r>
              <a:rPr lang="en-US" dirty="0" err="1" smtClean="0"/>
              <a:t>pojmenovat</a:t>
            </a:r>
            <a:r>
              <a:rPr lang="en-US" dirty="0" smtClean="0"/>
              <a:t>, </a:t>
            </a:r>
            <a:r>
              <a:rPr lang="en-US" dirty="0" err="1" smtClean="0"/>
              <a:t>zařadit</a:t>
            </a:r>
            <a:r>
              <a:rPr lang="en-US" dirty="0" smtClean="0"/>
              <a:t> do </a:t>
            </a:r>
            <a:r>
              <a:rPr lang="en-US" dirty="0" err="1" smtClean="0"/>
              <a:t>deklinace</a:t>
            </a:r>
            <a:r>
              <a:rPr lang="en-US" dirty="0" smtClean="0"/>
              <a:t>, </a:t>
            </a:r>
            <a:r>
              <a:rPr lang="en-US" dirty="0" err="1" smtClean="0"/>
              <a:t>určit</a:t>
            </a:r>
            <a:r>
              <a:rPr lang="en-US" dirty="0" smtClean="0"/>
              <a:t> gen. </a:t>
            </a:r>
            <a:r>
              <a:rPr lang="en-US" dirty="0" err="1" smtClean="0"/>
              <a:t>základ</a:t>
            </a:r>
            <a:r>
              <a:rPr lang="en-US" dirty="0" smtClean="0"/>
              <a:t> </a:t>
            </a:r>
            <a:r>
              <a:rPr lang="en-US" dirty="0" err="1" smtClean="0"/>
              <a:t>slova</a:t>
            </a:r>
            <a:r>
              <a:rPr lang="en-US" dirty="0" smtClean="0"/>
              <a:t>,</a:t>
            </a:r>
            <a:r>
              <a:rPr lang="en-US" baseline="0" dirty="0" smtClean="0"/>
              <a:t> </a:t>
            </a:r>
            <a:r>
              <a:rPr lang="en-US" baseline="0" dirty="0" err="1" smtClean="0"/>
              <a:t>případně</a:t>
            </a:r>
            <a:r>
              <a:rPr lang="en-US" baseline="0" dirty="0" smtClean="0"/>
              <a:t> </a:t>
            </a:r>
            <a:r>
              <a:rPr lang="en-US" baseline="0" dirty="0" err="1" smtClean="0"/>
              <a:t>odvodit</a:t>
            </a:r>
            <a:r>
              <a:rPr lang="en-US" baseline="0" dirty="0" smtClean="0"/>
              <a:t> adj.</a:t>
            </a:r>
          </a:p>
          <a:p>
            <a:r>
              <a:rPr lang="en-US" baseline="0" dirty="0" err="1" smtClean="0"/>
              <a:t>Sekundárně</a:t>
            </a:r>
            <a:r>
              <a:rPr lang="en-US" baseline="0" dirty="0" smtClean="0"/>
              <a:t> </a:t>
            </a:r>
            <a:r>
              <a:rPr lang="en-US" baseline="0" dirty="0" err="1" smtClean="0"/>
              <a:t>jej</a:t>
            </a:r>
            <a:r>
              <a:rPr lang="en-US" baseline="0" dirty="0" smtClean="0"/>
              <a:t> </a:t>
            </a:r>
            <a:r>
              <a:rPr lang="en-US" baseline="0" dirty="0" err="1" smtClean="0"/>
              <a:t>možno</a:t>
            </a:r>
            <a:r>
              <a:rPr lang="en-US" baseline="0" dirty="0" smtClean="0"/>
              <a:t> </a:t>
            </a:r>
            <a:r>
              <a:rPr lang="en-US" baseline="0" dirty="0" err="1" smtClean="0"/>
              <a:t>použít</a:t>
            </a:r>
            <a:r>
              <a:rPr lang="en-US" baseline="0" dirty="0" smtClean="0"/>
              <a:t> </a:t>
            </a:r>
            <a:r>
              <a:rPr lang="en-US" baseline="0" dirty="0" err="1" smtClean="0"/>
              <a:t>jako</a:t>
            </a:r>
            <a:r>
              <a:rPr lang="en-US" baseline="0" dirty="0" smtClean="0"/>
              <a:t> </a:t>
            </a:r>
            <a:r>
              <a:rPr lang="en-US" baseline="0" dirty="0" err="1" smtClean="0"/>
              <a:t>cvičení</a:t>
            </a:r>
            <a:r>
              <a:rPr lang="en-US" baseline="0" dirty="0" smtClean="0"/>
              <a:t> pro </a:t>
            </a:r>
            <a:r>
              <a:rPr lang="en-US" baseline="0" dirty="0" err="1" smtClean="0"/>
              <a:t>zopakování</a:t>
            </a:r>
            <a:r>
              <a:rPr lang="en-US" baseline="0" dirty="0" smtClean="0"/>
              <a:t> </a:t>
            </a:r>
            <a:r>
              <a:rPr lang="en-US" baseline="0" dirty="0" err="1" smtClean="0"/>
              <a:t>typu</a:t>
            </a:r>
            <a:r>
              <a:rPr lang="en-US" baseline="0" dirty="0" smtClean="0"/>
              <a:t> </a:t>
            </a:r>
            <a:r>
              <a:rPr lang="en-US" baseline="0" dirty="0" err="1" smtClean="0"/>
              <a:t>zlomenin</a:t>
            </a:r>
            <a:r>
              <a:rPr lang="en-US" baseline="0" dirty="0" smtClean="0"/>
              <a:t>, student </a:t>
            </a:r>
            <a:r>
              <a:rPr lang="en-US" baseline="0" dirty="0" err="1" smtClean="0"/>
              <a:t>si</a:t>
            </a:r>
            <a:r>
              <a:rPr lang="en-US" baseline="0" dirty="0" smtClean="0"/>
              <a:t> </a:t>
            </a:r>
            <a:r>
              <a:rPr lang="en-US" baseline="0" dirty="0" err="1" smtClean="0"/>
              <a:t>vybere</a:t>
            </a:r>
            <a:r>
              <a:rPr lang="en-US" baseline="0" dirty="0" smtClean="0"/>
              <a:t>, </a:t>
            </a:r>
            <a:r>
              <a:rPr lang="en-US" baseline="0" dirty="0" err="1" smtClean="0"/>
              <a:t>kterou</a:t>
            </a:r>
            <a:r>
              <a:rPr lang="en-US" baseline="0" dirty="0" smtClean="0"/>
              <a:t> </a:t>
            </a:r>
            <a:r>
              <a:rPr lang="en-US" baseline="0" dirty="0" err="1" smtClean="0"/>
              <a:t>kost</a:t>
            </a:r>
            <a:r>
              <a:rPr lang="en-US" baseline="0" dirty="0" smtClean="0"/>
              <a:t> a </a:t>
            </a:r>
            <a:r>
              <a:rPr lang="en-US" baseline="0" dirty="0" err="1" smtClean="0"/>
              <a:t>jak</a:t>
            </a:r>
            <a:r>
              <a:rPr lang="en-US" baseline="0" dirty="0" smtClean="0"/>
              <a:t> “</a:t>
            </a:r>
            <a:r>
              <a:rPr lang="en-US" baseline="0" dirty="0" err="1" smtClean="0"/>
              <a:t>zlomí</a:t>
            </a:r>
            <a:r>
              <a:rPr lang="en-US" baseline="0" dirty="0" smtClean="0"/>
              <a:t>” a </a:t>
            </a:r>
            <a:r>
              <a:rPr lang="en-US" baseline="0" dirty="0" err="1" smtClean="0"/>
              <a:t>pokusí</a:t>
            </a:r>
            <a:r>
              <a:rPr lang="en-US" baseline="0" dirty="0" smtClean="0"/>
              <a:t> se to </a:t>
            </a:r>
            <a:r>
              <a:rPr lang="en-US" baseline="0" dirty="0" err="1" smtClean="0"/>
              <a:t>zapsat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19</a:t>
            </a:fld>
            <a:endParaRPr lang="en-US"/>
          </a:p>
        </p:txBody>
      </p:sp>
    </p:spTree>
    <p:extLst>
      <p:ext uri="{BB962C8B-B14F-4D97-AF65-F5344CB8AC3E}">
        <p14:creationId xmlns="" xmlns:p14="http://schemas.microsoft.com/office/powerpoint/2010/main" val="12606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 je </a:t>
            </a:r>
            <a:r>
              <a:rPr lang="en-US" dirty="0" err="1" smtClean="0"/>
              <a:t>doplnková</a:t>
            </a:r>
            <a:r>
              <a:rPr lang="en-US" dirty="0" smtClean="0"/>
              <a:t> </a:t>
            </a:r>
            <a:r>
              <a:rPr lang="en-US" dirty="0" err="1" smtClean="0"/>
              <a:t>možnosť</a:t>
            </a:r>
            <a:r>
              <a:rPr lang="en-US" dirty="0" smtClean="0"/>
              <a:t>,</a:t>
            </a:r>
            <a:r>
              <a:rPr lang="en-US" baseline="0" dirty="0" smtClean="0"/>
              <a:t> </a:t>
            </a:r>
            <a:r>
              <a:rPr lang="en-US" baseline="0" dirty="0" err="1" smtClean="0"/>
              <a:t>diagnózy</a:t>
            </a:r>
            <a:r>
              <a:rPr lang="en-US" baseline="0" dirty="0" smtClean="0"/>
              <a:t> </a:t>
            </a:r>
            <a:r>
              <a:rPr lang="en-US" baseline="0" dirty="0" err="1" smtClean="0"/>
              <a:t>som</a:t>
            </a:r>
            <a:r>
              <a:rPr lang="en-US" baseline="0" dirty="0" smtClean="0"/>
              <a:t> </a:t>
            </a:r>
            <a:r>
              <a:rPr lang="en-US" baseline="0" dirty="0" err="1" smtClean="0"/>
              <a:t>stiahla</a:t>
            </a:r>
            <a:r>
              <a:rPr lang="en-US" baseline="0" dirty="0" smtClean="0"/>
              <a:t> z </a:t>
            </a:r>
            <a:r>
              <a:rPr lang="en-US" baseline="0" dirty="0" err="1" smtClean="0"/>
              <a:t>Katkinho</a:t>
            </a:r>
            <a:r>
              <a:rPr lang="en-US" baseline="0" dirty="0" smtClean="0"/>
              <a:t> </a:t>
            </a:r>
            <a:r>
              <a:rPr lang="en-US" baseline="0" dirty="0" err="1" smtClean="0"/>
              <a:t>Webu</a:t>
            </a:r>
            <a:r>
              <a:rPr lang="en-US" baseline="0" dirty="0" smtClean="0"/>
              <a:t>, </a:t>
            </a:r>
            <a:r>
              <a:rPr lang="en-US" baseline="0" smtClean="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20</a:t>
            </a:fld>
            <a:endParaRPr lang="en-US"/>
          </a:p>
        </p:txBody>
      </p:sp>
    </p:spTree>
    <p:extLst>
      <p:ext uri="{BB962C8B-B14F-4D97-AF65-F5344CB8AC3E}">
        <p14:creationId xmlns="" xmlns:p14="http://schemas.microsoft.com/office/powerpoint/2010/main" val="12391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 je </a:t>
            </a:r>
            <a:r>
              <a:rPr lang="en-US" dirty="0" err="1" smtClean="0"/>
              <a:t>doplnková</a:t>
            </a:r>
            <a:r>
              <a:rPr lang="en-US" dirty="0" smtClean="0"/>
              <a:t> </a:t>
            </a:r>
            <a:r>
              <a:rPr lang="en-US" dirty="0" err="1" smtClean="0"/>
              <a:t>možnosť</a:t>
            </a:r>
            <a:r>
              <a:rPr lang="en-US" dirty="0" smtClean="0"/>
              <a:t>,</a:t>
            </a:r>
            <a:r>
              <a:rPr lang="en-US" baseline="0" dirty="0" smtClean="0"/>
              <a:t> </a:t>
            </a:r>
            <a:r>
              <a:rPr lang="en-US" baseline="0" dirty="0" err="1" smtClean="0"/>
              <a:t>diagnózy</a:t>
            </a:r>
            <a:r>
              <a:rPr lang="en-US" baseline="0" dirty="0" smtClean="0"/>
              <a:t> </a:t>
            </a:r>
            <a:r>
              <a:rPr lang="en-US" baseline="0" dirty="0" err="1" smtClean="0"/>
              <a:t>som</a:t>
            </a:r>
            <a:r>
              <a:rPr lang="en-US" baseline="0" dirty="0" smtClean="0"/>
              <a:t> </a:t>
            </a:r>
            <a:r>
              <a:rPr lang="en-US" baseline="0" dirty="0" err="1" smtClean="0"/>
              <a:t>stiahla</a:t>
            </a:r>
            <a:r>
              <a:rPr lang="en-US" baseline="0" dirty="0" smtClean="0"/>
              <a:t> z </a:t>
            </a:r>
            <a:r>
              <a:rPr lang="en-US" baseline="0" dirty="0" err="1" smtClean="0"/>
              <a:t>Katkinho</a:t>
            </a:r>
            <a:r>
              <a:rPr lang="en-US" baseline="0" dirty="0" smtClean="0"/>
              <a:t> </a:t>
            </a:r>
            <a:r>
              <a:rPr lang="en-US" baseline="0" dirty="0" err="1" smtClean="0"/>
              <a:t>Webu</a:t>
            </a:r>
            <a:r>
              <a:rPr lang="en-US" baseline="0" dirty="0" smtClean="0"/>
              <a:t>, </a:t>
            </a:r>
            <a:r>
              <a:rPr lang="en-US" baseline="0" smtClean="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22</a:t>
            </a:fld>
            <a:endParaRPr lang="en-US"/>
          </a:p>
        </p:txBody>
      </p:sp>
    </p:spTree>
    <p:extLst>
      <p:ext uri="{BB962C8B-B14F-4D97-AF65-F5344CB8AC3E}">
        <p14:creationId xmlns="" xmlns:p14="http://schemas.microsoft.com/office/powerpoint/2010/main" val="377416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242499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83023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329105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103329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677F9F11-5D96-9A41-88CD-4137441388A1}"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357679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677F9F11-5D96-9A41-88CD-4137441388A1}"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61430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677F9F11-5D96-9A41-88CD-4137441388A1}" type="datetimeFigureOut">
              <a:rPr lang="en-US" smtClean="0"/>
              <a:pPr/>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152539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677F9F11-5D96-9A41-88CD-4137441388A1}" type="datetimeFigureOut">
              <a:rPr lang="en-US" smtClean="0"/>
              <a:pPr/>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218159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F9F11-5D96-9A41-88CD-4137441388A1}" type="datetimeFigureOut">
              <a:rPr lang="en-US" smtClean="0"/>
              <a:pPr/>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77163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677F9F11-5D96-9A41-88CD-4137441388A1}"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85465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677F9F11-5D96-9A41-88CD-4137441388A1}"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375997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F9F11-5D96-9A41-88CD-4137441388A1}" type="datetimeFigureOut">
              <a:rPr lang="en-US" smtClean="0"/>
              <a:pPr/>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6BC58-2FDF-B649-ADCB-48FE7D32F7D0}" type="slidenum">
              <a:rPr lang="en-US" smtClean="0"/>
              <a:pPr/>
              <a:t>‹#›</a:t>
            </a:fld>
            <a:endParaRPr lang="en-US"/>
          </a:p>
        </p:txBody>
      </p:sp>
    </p:spTree>
    <p:extLst>
      <p:ext uri="{BB962C8B-B14F-4D97-AF65-F5344CB8AC3E}">
        <p14:creationId xmlns="" xmlns:p14="http://schemas.microsoft.com/office/powerpoint/2010/main" val="262890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nthropology.si.edu/" TargetMode="External"/><Relationship Id="rId2" Type="http://schemas.openxmlformats.org/officeDocument/2006/relationships/hyperlink" Target="http://radiologymasterclas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Fractures</a:t>
            </a:r>
            <a:endParaRPr lang="en-US" dirty="0"/>
          </a:p>
        </p:txBody>
      </p:sp>
    </p:spTree>
    <p:extLst>
      <p:ext uri="{BB962C8B-B14F-4D97-AF65-F5344CB8AC3E}">
        <p14:creationId xmlns="" xmlns:p14="http://schemas.microsoft.com/office/powerpoint/2010/main" val="1844595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incuneata</a:t>
            </a:r>
            <a:endParaRPr lang="en-US" dirty="0">
              <a:latin typeface="Cambria"/>
              <a:cs typeface="Cambria"/>
            </a:endParaRPr>
          </a:p>
        </p:txBody>
      </p:sp>
      <p:pic>
        <p:nvPicPr>
          <p:cNvPr id="28674" name="Picture 2" descr="32-B2.3"/>
          <p:cNvPicPr>
            <a:picLocks noChangeAspect="1" noChangeArrowheads="1"/>
          </p:cNvPicPr>
          <p:nvPr/>
        </p:nvPicPr>
        <p:blipFill>
          <a:blip r:embed="rId3"/>
          <a:srcRect/>
          <a:stretch>
            <a:fillRect/>
          </a:stretch>
        </p:blipFill>
        <p:spPr bwMode="auto">
          <a:xfrm>
            <a:off x="182469" y="446088"/>
            <a:ext cx="2076450" cy="3571875"/>
          </a:xfrm>
          <a:prstGeom prst="rect">
            <a:avLst/>
          </a:prstGeom>
          <a:noFill/>
        </p:spPr>
      </p:pic>
      <p:pic>
        <p:nvPicPr>
          <p:cNvPr id="28676" name="Picture 4" descr="http://img.mf.cz/745/694/27.jpg"/>
          <p:cNvPicPr>
            <a:picLocks noChangeAspect="1" noChangeArrowheads="1"/>
          </p:cNvPicPr>
          <p:nvPr/>
        </p:nvPicPr>
        <p:blipFill>
          <a:blip r:embed="rId4"/>
          <a:srcRect/>
          <a:stretch>
            <a:fillRect/>
          </a:stretch>
        </p:blipFill>
        <p:spPr bwMode="auto">
          <a:xfrm>
            <a:off x="5588187" y="1417638"/>
            <a:ext cx="3371850" cy="2600325"/>
          </a:xfrm>
          <a:prstGeom prst="rect">
            <a:avLst/>
          </a:prstGeom>
          <a:noFill/>
        </p:spPr>
      </p:pic>
      <p:sp>
        <p:nvSpPr>
          <p:cNvPr id="6" name="Elipsa 5"/>
          <p:cNvSpPr/>
          <p:nvPr/>
        </p:nvSpPr>
        <p:spPr>
          <a:xfrm>
            <a:off x="5836023" y="2452985"/>
            <a:ext cx="770965" cy="83371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solidFill>
                <a:srgbClr val="FF0000"/>
              </a:solidFill>
            </a:endParaRPr>
          </a:p>
        </p:txBody>
      </p:sp>
      <p:pic>
        <p:nvPicPr>
          <p:cNvPr id="28678" name="Picture 6" descr="https://www.mypacs.net/mpv4/repos/mpv4_repo/viz/full/0/63/295/66362388.jpg"/>
          <p:cNvPicPr>
            <a:picLocks noChangeAspect="1" noChangeArrowheads="1"/>
          </p:cNvPicPr>
          <p:nvPr/>
        </p:nvPicPr>
        <p:blipFill>
          <a:blip r:embed="rId5"/>
          <a:srcRect/>
          <a:stretch>
            <a:fillRect/>
          </a:stretch>
        </p:blipFill>
        <p:spPr bwMode="auto">
          <a:xfrm>
            <a:off x="2109881" y="2452985"/>
            <a:ext cx="3161366" cy="4086937"/>
          </a:xfrm>
          <a:prstGeom prst="rect">
            <a:avLst/>
          </a:prstGeom>
          <a:noFill/>
        </p:spPr>
      </p:pic>
      <p:sp>
        <p:nvSpPr>
          <p:cNvPr id="8" name="Elipsa 7"/>
          <p:cNvSpPr/>
          <p:nvPr/>
        </p:nvSpPr>
        <p:spPr>
          <a:xfrm>
            <a:off x="2814917" y="3601104"/>
            <a:ext cx="770965" cy="83371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solidFill>
                <a:srgbClr val="FF0000"/>
              </a:solidFill>
            </a:endParaRPr>
          </a:p>
        </p:txBody>
      </p:sp>
    </p:spTree>
    <p:extLst>
      <p:ext uri="{BB962C8B-B14F-4D97-AF65-F5344CB8AC3E}">
        <p14:creationId xmlns="" xmlns:p14="http://schemas.microsoft.com/office/powerpoint/2010/main" val="250776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Infractio</a:t>
            </a:r>
            <a:r>
              <a:rPr lang="en-US" dirty="0" smtClean="0"/>
              <a:t> = f. </a:t>
            </a:r>
            <a:r>
              <a:rPr lang="en-US" dirty="0" err="1" smtClean="0"/>
              <a:t>partialis</a:t>
            </a:r>
            <a:r>
              <a:rPr lang="en-US" dirty="0" smtClean="0"/>
              <a:t> = f. </a:t>
            </a:r>
            <a:r>
              <a:rPr lang="en-US" dirty="0" err="1" smtClean="0"/>
              <a:t>incompleta</a:t>
            </a:r>
            <a:endParaRPr lang="en-US" dirty="0"/>
          </a:p>
        </p:txBody>
      </p:sp>
      <p:pic>
        <p:nvPicPr>
          <p:cNvPr id="4" name="Content Placeholder 3"/>
          <p:cNvPicPr>
            <a:picLocks noGrp="1" noChangeAspect="1"/>
          </p:cNvPicPr>
          <p:nvPr>
            <p:ph idx="1"/>
          </p:nvPr>
        </p:nvPicPr>
        <p:blipFill>
          <a:blip r:embed="rId2"/>
          <a:srcRect l="-10500" r="-10500"/>
          <a:stretch>
            <a:fillRect/>
          </a:stretch>
        </p:blipFill>
        <p:spPr>
          <a:xfrm>
            <a:off x="1282182" y="1969290"/>
            <a:ext cx="6316334" cy="3473740"/>
          </a:xfrm>
        </p:spPr>
      </p:pic>
    </p:spTree>
    <p:extLst>
      <p:ext uri="{BB962C8B-B14F-4D97-AF65-F5344CB8AC3E}">
        <p14:creationId xmlns="" xmlns:p14="http://schemas.microsoft.com/office/powerpoint/2010/main" val="2861688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417638"/>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Fractura</a:t>
            </a:r>
            <a:r>
              <a:rPr lang="en-US" dirty="0" smtClean="0"/>
              <a:t> cum </a:t>
            </a:r>
            <a:r>
              <a:rPr lang="en-US" dirty="0" err="1" smtClean="0"/>
              <a:t>dislocatione</a:t>
            </a:r>
            <a:endParaRPr lang="en-US" dirty="0"/>
          </a:p>
        </p:txBody>
      </p:sp>
      <p:pic>
        <p:nvPicPr>
          <p:cNvPr id="6" name="Content Placeholder 5" descr="Snímka obrazovky 2014-02-10 o 19.13.25.png"/>
          <p:cNvPicPr>
            <a:picLocks noGrp="1" noChangeAspect="1"/>
          </p:cNvPicPr>
          <p:nvPr>
            <p:ph idx="1"/>
          </p:nvPr>
        </p:nvPicPr>
        <p:blipFill>
          <a:blip r:embed="rId2">
            <a:extLst>
              <a:ext uri="{28A0092B-C50C-407E-A947-70E740481C1C}">
                <a14:useLocalDpi xmlns="" xmlns:a14="http://schemas.microsoft.com/office/drawing/2010/main" val="0"/>
              </a:ext>
            </a:extLst>
          </a:blip>
          <a:srcRect l="-5318" r="-5318"/>
          <a:stretch>
            <a:fillRect/>
          </a:stretch>
        </p:blipFill>
        <p:spPr/>
      </p:pic>
      <p:sp>
        <p:nvSpPr>
          <p:cNvPr id="7" name="TextBox 6"/>
          <p:cNvSpPr txBox="1"/>
          <p:nvPr/>
        </p:nvSpPr>
        <p:spPr>
          <a:xfrm>
            <a:off x="1183197" y="3147869"/>
            <a:ext cx="916612" cy="369332"/>
          </a:xfrm>
          <a:prstGeom prst="rect">
            <a:avLst/>
          </a:prstGeom>
          <a:noFill/>
        </p:spPr>
        <p:txBody>
          <a:bodyPr wrap="none" rtlCol="0">
            <a:spAutoFit/>
          </a:bodyPr>
          <a:lstStyle/>
          <a:p>
            <a:r>
              <a:rPr lang="en-US" dirty="0"/>
              <a:t>a</a:t>
            </a:r>
            <a:r>
              <a:rPr lang="en-US" dirty="0" smtClean="0"/>
              <a:t>d </a:t>
            </a:r>
            <a:r>
              <a:rPr lang="en-US" dirty="0" err="1" smtClean="0"/>
              <a:t>axim</a:t>
            </a:r>
            <a:endParaRPr lang="en-US" dirty="0"/>
          </a:p>
        </p:txBody>
      </p:sp>
      <p:sp>
        <p:nvSpPr>
          <p:cNvPr id="8" name="TextBox 7"/>
          <p:cNvSpPr txBox="1"/>
          <p:nvPr/>
        </p:nvSpPr>
        <p:spPr>
          <a:xfrm>
            <a:off x="4787065" y="3137013"/>
            <a:ext cx="921121" cy="369332"/>
          </a:xfrm>
          <a:prstGeom prst="rect">
            <a:avLst/>
          </a:prstGeom>
          <a:noFill/>
        </p:spPr>
        <p:txBody>
          <a:bodyPr wrap="none" rtlCol="0">
            <a:spAutoFit/>
          </a:bodyPr>
          <a:lstStyle/>
          <a:p>
            <a:r>
              <a:rPr lang="en-US" dirty="0"/>
              <a:t>a</a:t>
            </a:r>
            <a:r>
              <a:rPr lang="en-US" dirty="0" smtClean="0"/>
              <a:t>d </a:t>
            </a:r>
            <a:r>
              <a:rPr lang="en-US" dirty="0" err="1" smtClean="0"/>
              <a:t>latus</a:t>
            </a:r>
            <a:endParaRPr lang="en-US" dirty="0"/>
          </a:p>
        </p:txBody>
      </p:sp>
      <p:sp>
        <p:nvSpPr>
          <p:cNvPr id="10" name="TextBox 9"/>
          <p:cNvSpPr txBox="1"/>
          <p:nvPr/>
        </p:nvSpPr>
        <p:spPr>
          <a:xfrm>
            <a:off x="1187988" y="6046434"/>
            <a:ext cx="342037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contractione</a:t>
            </a:r>
            <a:endParaRPr lang="en-US" dirty="0"/>
          </a:p>
        </p:txBody>
      </p:sp>
      <p:sp>
        <p:nvSpPr>
          <p:cNvPr id="12" name="TextBox 11"/>
          <p:cNvSpPr txBox="1"/>
          <p:nvPr/>
        </p:nvSpPr>
        <p:spPr>
          <a:xfrm>
            <a:off x="4792285" y="6035578"/>
            <a:ext cx="334429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distractione</a:t>
            </a:r>
            <a:endParaRPr lang="en-US" dirty="0"/>
          </a:p>
        </p:txBody>
      </p:sp>
    </p:spTree>
    <p:extLst>
      <p:ext uri="{BB962C8B-B14F-4D97-AF65-F5344CB8AC3E}">
        <p14:creationId xmlns="" xmlns:p14="http://schemas.microsoft.com/office/powerpoint/2010/main" val="687968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DB0013"/>
                </a:solidFill>
                <a:latin typeface="Cambria"/>
                <a:cs typeface="Cambria"/>
              </a:rPr>
              <a:t>Authentic reports </a:t>
            </a:r>
            <a:r>
              <a:rPr lang="en-US" i="1" dirty="0" smtClean="0">
                <a:solidFill>
                  <a:srgbClr val="DB0013"/>
                </a:solidFill>
                <a:latin typeface="Cambria"/>
                <a:cs typeface="Cambria"/>
              </a:rPr>
              <a:t>: 2</a:t>
            </a:r>
            <a:endParaRPr lang="en-US" dirty="0">
              <a:latin typeface="Cambria"/>
              <a:cs typeface="Cambria"/>
            </a:endParaRPr>
          </a:p>
        </p:txBody>
      </p:sp>
      <p:pic>
        <p:nvPicPr>
          <p:cNvPr id="4" name="Content Placeholder 5" descr="AO1.png"/>
          <p:cNvPicPr>
            <a:picLocks noGrp="1" noChangeAspect="1"/>
          </p:cNvPicPr>
          <p:nvPr>
            <p:ph sz="half" idx="1"/>
          </p:nvPr>
        </p:nvPicPr>
        <p:blipFill>
          <a:blip r:embed="rId3">
            <a:extLst>
              <a:ext uri="{28A0092B-C50C-407E-A947-70E740481C1C}">
                <a14:useLocalDpi xmlns="" xmlns:a14="http://schemas.microsoft.com/office/drawing/2010/main" val="0"/>
              </a:ext>
            </a:extLst>
          </a:blip>
          <a:srcRect t="-4178" b="-4178"/>
          <a:stretch>
            <a:fillRect/>
          </a:stretch>
        </p:blipFill>
        <p:spPr>
          <a:xfrm>
            <a:off x="275758" y="1747214"/>
            <a:ext cx="2712649" cy="5248754"/>
          </a:xfrm>
        </p:spPr>
      </p:pic>
      <p:pic>
        <p:nvPicPr>
          <p:cNvPr id="5" name="Content Placeholder 6" descr="AO3.png"/>
          <p:cNvPicPr>
            <a:picLocks noChangeAspect="1"/>
          </p:cNvPicPr>
          <p:nvPr/>
        </p:nvPicPr>
        <p:blipFill>
          <a:blip r:embed="rId4">
            <a:extLst>
              <a:ext uri="{28A0092B-C50C-407E-A947-70E740481C1C}">
                <a14:useLocalDpi xmlns="" xmlns:a14="http://schemas.microsoft.com/office/drawing/2010/main" val="0"/>
              </a:ext>
            </a:extLst>
          </a:blip>
          <a:srcRect t="5625" b="5625"/>
          <a:stretch>
            <a:fillRect/>
          </a:stretch>
        </p:blipFill>
        <p:spPr>
          <a:xfrm>
            <a:off x="3095137" y="1955619"/>
            <a:ext cx="5907074" cy="4818619"/>
          </a:xfrm>
          <a:prstGeom prst="rect">
            <a:avLst/>
          </a:prstGeom>
        </p:spPr>
      </p:pic>
      <p:sp>
        <p:nvSpPr>
          <p:cNvPr id="6" name="Rectangle 5"/>
          <p:cNvSpPr/>
          <p:nvPr/>
        </p:nvSpPr>
        <p:spPr>
          <a:xfrm>
            <a:off x="0" y="1417638"/>
            <a:ext cx="9144000" cy="283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S 4220      </a:t>
            </a:r>
            <a:r>
              <a:rPr lang="en-US" dirty="0" err="1" smtClean="0">
                <a:solidFill>
                  <a:schemeClr val="tx1"/>
                </a:solidFill>
              </a:rPr>
              <a:t>Fractura</a:t>
            </a:r>
            <a:r>
              <a:rPr lang="en-US" dirty="0" smtClean="0">
                <a:solidFill>
                  <a:schemeClr val="tx1"/>
                </a:solidFill>
              </a:rPr>
              <a:t> </a:t>
            </a:r>
            <a:r>
              <a:rPr lang="en-US" dirty="0" err="1" smtClean="0">
                <a:solidFill>
                  <a:schemeClr val="tx1"/>
                </a:solidFill>
              </a:rPr>
              <a:t>colli</a:t>
            </a:r>
            <a:r>
              <a:rPr lang="en-US" dirty="0" smtClean="0">
                <a:solidFill>
                  <a:schemeClr val="tx1"/>
                </a:solidFill>
              </a:rPr>
              <a:t> </a:t>
            </a:r>
            <a:r>
              <a:rPr lang="en-US" dirty="0" err="1" smtClean="0">
                <a:solidFill>
                  <a:schemeClr val="tx1"/>
                </a:solidFill>
              </a:rPr>
              <a:t>chirurgici</a:t>
            </a:r>
            <a:r>
              <a:rPr lang="en-US" dirty="0" smtClean="0">
                <a:solidFill>
                  <a:schemeClr val="tx1"/>
                </a:solidFill>
              </a:rPr>
              <a:t> humeri l. dx. </a:t>
            </a:r>
            <a:r>
              <a:rPr lang="en-US" dirty="0" err="1">
                <a:solidFill>
                  <a:schemeClr val="tx1"/>
                </a:solidFill>
              </a:rPr>
              <a:t>c</a:t>
            </a:r>
            <a:r>
              <a:rPr lang="en-US" dirty="0" err="1" smtClean="0">
                <a:solidFill>
                  <a:schemeClr val="tx1"/>
                </a:solidFill>
              </a:rPr>
              <a:t>omminutiva</a:t>
            </a:r>
            <a:r>
              <a:rPr lang="en-US" dirty="0" smtClean="0">
                <a:solidFill>
                  <a:schemeClr val="tx1"/>
                </a:solidFill>
              </a:rPr>
              <a:t> AO 11-C3</a:t>
            </a:r>
            <a:endParaRPr lang="en-US" dirty="0">
              <a:solidFill>
                <a:schemeClr val="tx1"/>
              </a:solidFill>
            </a:endParaRPr>
          </a:p>
        </p:txBody>
      </p:sp>
      <p:sp>
        <p:nvSpPr>
          <p:cNvPr id="7" name="Title 1"/>
          <p:cNvSpPr txBox="1">
            <a:spLocks/>
          </p:cNvSpPr>
          <p:nvPr/>
        </p:nvSpPr>
        <p:spPr>
          <a:xfrm>
            <a:off x="308566" y="27372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Cambria"/>
                <a:cs typeface="Cambria"/>
              </a:rPr>
              <a:t>AO Classification of fractures</a:t>
            </a:r>
            <a:endParaRPr lang="en-US" dirty="0">
              <a:latin typeface="Cambria"/>
              <a:cs typeface="Cambria"/>
            </a:endParaRPr>
          </a:p>
        </p:txBody>
      </p:sp>
    </p:spTree>
    <p:extLst>
      <p:ext uri="{BB962C8B-B14F-4D97-AF65-F5344CB8AC3E}">
        <p14:creationId xmlns="" xmlns:p14="http://schemas.microsoft.com/office/powerpoint/2010/main"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latin typeface="Cambria"/>
                <a:cs typeface="Cambria"/>
              </a:rPr>
              <a:t>Fracture Healing:  </a:t>
            </a:r>
            <a:br>
              <a:rPr lang="en-US" sz="3200" dirty="0" smtClean="0">
                <a:latin typeface="Cambria"/>
                <a:cs typeface="Cambria"/>
              </a:rPr>
            </a:br>
            <a:r>
              <a:rPr lang="en-US" sz="3200" dirty="0" smtClean="0">
                <a:latin typeface="Cambria"/>
                <a:cs typeface="Cambria"/>
              </a:rPr>
              <a:t>1:   REPOSITIO </a:t>
            </a:r>
            <a:r>
              <a:rPr lang="en-US" sz="3200" dirty="0">
                <a:latin typeface="Cambria"/>
                <a:cs typeface="Cambria"/>
              </a:rPr>
              <a:t>= </a:t>
            </a:r>
            <a:r>
              <a:rPr lang="en-US" sz="3200" dirty="0" smtClean="0">
                <a:latin typeface="Cambria"/>
                <a:cs typeface="Cambria"/>
              </a:rPr>
              <a:t>REDUCTIO </a:t>
            </a:r>
            <a:r>
              <a:rPr lang="en-US" sz="3200" dirty="0" err="1" smtClean="0">
                <a:latin typeface="Cambria"/>
                <a:cs typeface="Cambria"/>
              </a:rPr>
              <a:t>fragmentorum</a:t>
            </a:r>
            <a:r>
              <a:rPr lang="en-US" sz="3200" dirty="0">
                <a:latin typeface="Cambria"/>
                <a:cs typeface="Cambria"/>
              </a:rPr>
              <a:t/>
            </a:r>
            <a:br>
              <a:rPr lang="en-US" sz="3200" dirty="0">
                <a:latin typeface="Cambria"/>
                <a:cs typeface="Cambria"/>
              </a:rPr>
            </a:br>
            <a:endParaRPr lang="en-US" sz="3200" dirty="0">
              <a:latin typeface="Cambria"/>
              <a:cs typeface="Cambria"/>
            </a:endParaRPr>
          </a:p>
        </p:txBody>
      </p:sp>
      <p:sp>
        <p:nvSpPr>
          <p:cNvPr id="3" name="Content Placeholder 2"/>
          <p:cNvSpPr>
            <a:spLocks noGrp="1"/>
          </p:cNvSpPr>
          <p:nvPr>
            <p:ph idx="1"/>
          </p:nvPr>
        </p:nvSpPr>
        <p:spPr/>
        <p:txBody>
          <a:bodyPr/>
          <a:lstStyle/>
          <a:p>
            <a:pPr marL="0" lvl="1" indent="0">
              <a:buNone/>
            </a:pPr>
            <a:r>
              <a:rPr lang="en-US" dirty="0" smtClean="0">
                <a:latin typeface="Cambria"/>
                <a:cs typeface="Cambria"/>
              </a:rPr>
              <a:t>CLOSED (short /long term)</a:t>
            </a:r>
          </a:p>
          <a:p>
            <a:pPr marL="0" lvl="1" indent="0">
              <a:buNone/>
            </a:pPr>
            <a:endParaRPr lang="en-US" dirty="0" smtClean="0">
              <a:latin typeface="Cambria"/>
              <a:cs typeface="Cambria"/>
            </a:endParaRPr>
          </a:p>
        </p:txBody>
      </p:sp>
      <p:pic>
        <p:nvPicPr>
          <p:cNvPr id="6" name="Picture 5" descr="8.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 xmlns:p14="http://schemas.microsoft.com/office/powerpoint/2010/main" val="2782056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sp>
        <p:nvSpPr>
          <p:cNvPr id="3" name="Content Placeholder 2"/>
          <p:cNvSpPr>
            <a:spLocks noGrp="1"/>
          </p:cNvSpPr>
          <p:nvPr>
            <p:ph idx="1"/>
          </p:nvPr>
        </p:nvSpPr>
        <p:spPr>
          <a:xfrm>
            <a:off x="457200" y="1600201"/>
            <a:ext cx="8379410" cy="804574"/>
          </a:xfrm>
        </p:spPr>
        <p:txBody>
          <a:bodyPr numCol="2">
            <a:normAutofit/>
          </a:bodyPr>
          <a:lstStyle/>
          <a:p>
            <a:pPr marL="0" lvl="1" indent="0">
              <a:buNone/>
            </a:pPr>
            <a:r>
              <a:rPr lang="en-US" dirty="0" smtClean="0">
                <a:latin typeface="Cambria"/>
                <a:cs typeface="Cambria"/>
              </a:rPr>
              <a:t>PLASTER CAST</a:t>
            </a:r>
          </a:p>
          <a:p>
            <a:pPr marL="0" lvl="1" indent="0">
              <a:buNone/>
            </a:pPr>
            <a:r>
              <a:rPr lang="en-US" dirty="0" smtClean="0">
                <a:latin typeface="Cambria"/>
                <a:cs typeface="Cambria"/>
              </a:rPr>
              <a:t>INTERNAL FIXATION</a:t>
            </a:r>
            <a:endParaRPr lang="en-US" dirty="0">
              <a:latin typeface="Cambria"/>
              <a:cs typeface="Cambria"/>
            </a:endParaRPr>
          </a:p>
        </p:txBody>
      </p:sp>
      <p:pic>
        <p:nvPicPr>
          <p:cNvPr id="4" name="Picture 3"/>
          <p:cNvPicPr>
            <a:picLocks noChangeAspect="1"/>
          </p:cNvPicPr>
          <p:nvPr/>
        </p:nvPicPr>
        <p:blipFill rotWithShape="1">
          <a:blip r:embed="rId3"/>
          <a:srcRect t="19095" b="23349"/>
          <a:stretch/>
        </p:blipFill>
        <p:spPr>
          <a:xfrm rot="5400000">
            <a:off x="-728140" y="4014475"/>
            <a:ext cx="3768953" cy="1443537"/>
          </a:xfrm>
          <a:prstGeom prst="rect">
            <a:avLst/>
          </a:prstGeom>
        </p:spPr>
      </p:pic>
      <p:grpSp>
        <p:nvGrpSpPr>
          <p:cNvPr id="5" name="Group 10"/>
          <p:cNvGrpSpPr/>
          <p:nvPr/>
        </p:nvGrpSpPr>
        <p:grpSpPr>
          <a:xfrm>
            <a:off x="3246079" y="2851767"/>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648177" y="2256165"/>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46079" y="5971408"/>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49847" y="5664468"/>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942335" y="3786582"/>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71512" y="3556913"/>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824747"/>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384025" y="2851767"/>
            <a:ext cx="1446309" cy="3768952"/>
          </a:xfrm>
          <a:prstGeom prst="rect">
            <a:avLst/>
          </a:prstGeom>
        </p:spPr>
      </p:pic>
    </p:spTree>
    <p:extLst>
      <p:ext uri="{BB962C8B-B14F-4D97-AF65-F5344CB8AC3E}">
        <p14:creationId xmlns="" xmlns:p14="http://schemas.microsoft.com/office/powerpoint/2010/main" val="2066690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Cambria"/>
                <a:cs typeface="Cambria"/>
              </a:rPr>
              <a:t>INTERNAL FIXATION</a:t>
            </a:r>
            <a:endParaRPr lang="en-US" dirty="0">
              <a:latin typeface="Cambria"/>
              <a:cs typeface="Cambria"/>
            </a:endParaRP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4235528"/>
            <a:ext cx="2438400" cy="2438400"/>
          </a:xfrm>
          <a:prstGeom prst="rect">
            <a:avLst/>
          </a:prstGeom>
        </p:spPr>
      </p:pic>
      <p:sp>
        <p:nvSpPr>
          <p:cNvPr id="9"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10" name="Picture 9" descr="10 Internal plates.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type of fracture</a:t>
            </a:r>
            <a:endParaRPr lang="en-US" dirty="0"/>
          </a:p>
        </p:txBody>
      </p:sp>
      <p:pic>
        <p:nvPicPr>
          <p:cNvPr id="6" name="Picture 5"/>
          <p:cNvPicPr>
            <a:picLocks noChangeAspect="1"/>
          </p:cNvPicPr>
          <p:nvPr/>
        </p:nvPicPr>
        <p:blipFill rotWithShape="1">
          <a:blip r:embed="rId3"/>
          <a:srcRect l="9540" r="73059" b="71736"/>
          <a:stretch/>
        </p:blipFill>
        <p:spPr>
          <a:xfrm>
            <a:off x="551414" y="1782384"/>
            <a:ext cx="1325782" cy="4379778"/>
          </a:xfrm>
          <a:prstGeom prst="rect">
            <a:avLst/>
          </a:prstGeom>
        </p:spPr>
      </p:pic>
      <p:pic>
        <p:nvPicPr>
          <p:cNvPr id="9" name="Picture 8"/>
          <p:cNvPicPr>
            <a:picLocks noChangeAspect="1"/>
          </p:cNvPicPr>
          <p:nvPr/>
        </p:nvPicPr>
        <p:blipFill rotWithShape="1">
          <a:blip r:embed="rId3"/>
          <a:srcRect l="79051" r="6530" b="71574"/>
          <a:stretch/>
        </p:blipFill>
        <p:spPr>
          <a:xfrm>
            <a:off x="1945838" y="1784382"/>
            <a:ext cx="1091821" cy="4377780"/>
          </a:xfrm>
          <a:prstGeom prst="rect">
            <a:avLst/>
          </a:prstGeom>
        </p:spPr>
      </p:pic>
      <p:pic>
        <p:nvPicPr>
          <p:cNvPr id="10" name="Picture 9"/>
          <p:cNvPicPr>
            <a:picLocks noChangeAspect="1"/>
          </p:cNvPicPr>
          <p:nvPr/>
        </p:nvPicPr>
        <p:blipFill rotWithShape="1">
          <a:blip r:embed="rId3"/>
          <a:srcRect l="9996" t="31954" r="74382" b="39573"/>
          <a:stretch/>
        </p:blipFill>
        <p:spPr>
          <a:xfrm>
            <a:off x="3106302" y="1784382"/>
            <a:ext cx="1180950" cy="4377780"/>
          </a:xfrm>
          <a:prstGeom prst="rect">
            <a:avLst/>
          </a:prstGeom>
        </p:spPr>
      </p:pic>
      <p:pic>
        <p:nvPicPr>
          <p:cNvPr id="11" name="Picture 10"/>
          <p:cNvPicPr>
            <a:picLocks noChangeAspect="1"/>
          </p:cNvPicPr>
          <p:nvPr/>
        </p:nvPicPr>
        <p:blipFill rotWithShape="1">
          <a:blip r:embed="rId3"/>
          <a:srcRect l="44880" t="31809" r="40623" b="38323"/>
          <a:stretch/>
        </p:blipFill>
        <p:spPr>
          <a:xfrm>
            <a:off x="4364674" y="1784382"/>
            <a:ext cx="1044736" cy="4377780"/>
          </a:xfrm>
          <a:prstGeom prst="rect">
            <a:avLst/>
          </a:prstGeom>
        </p:spPr>
      </p:pic>
      <p:pic>
        <p:nvPicPr>
          <p:cNvPr id="12" name="Picture 11"/>
          <p:cNvPicPr>
            <a:picLocks noChangeAspect="1"/>
          </p:cNvPicPr>
          <p:nvPr/>
        </p:nvPicPr>
        <p:blipFill rotWithShape="1">
          <a:blip r:embed="rId3"/>
          <a:srcRect l="69725" t="31211" r="6172" b="36531"/>
          <a:stretch/>
        </p:blipFill>
        <p:spPr>
          <a:xfrm>
            <a:off x="5474467" y="1784382"/>
            <a:ext cx="1604478" cy="4367190"/>
          </a:xfrm>
          <a:prstGeom prst="rect">
            <a:avLst/>
          </a:prstGeom>
        </p:spPr>
      </p:pic>
      <p:pic>
        <p:nvPicPr>
          <p:cNvPr id="13" name="Picture 12"/>
          <p:cNvPicPr>
            <a:picLocks noChangeAspect="1"/>
          </p:cNvPicPr>
          <p:nvPr/>
        </p:nvPicPr>
        <p:blipFill rotWithShape="1">
          <a:blip r:embed="rId3"/>
          <a:srcRect l="42993" t="66572" r="37869" b="3678"/>
          <a:stretch/>
        </p:blipFill>
        <p:spPr>
          <a:xfrm>
            <a:off x="7146700" y="1784383"/>
            <a:ext cx="1384531" cy="4377780"/>
          </a:xfrm>
          <a:prstGeom prst="rect">
            <a:avLst/>
          </a:prstGeom>
        </p:spPr>
      </p:pic>
      <p:sp>
        <p:nvSpPr>
          <p:cNvPr id="14" name="TextBox 13"/>
          <p:cNvSpPr txBox="1"/>
          <p:nvPr/>
        </p:nvSpPr>
        <p:spPr>
          <a:xfrm>
            <a:off x="1034490" y="6267820"/>
            <a:ext cx="318229"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2375021" y="6266586"/>
            <a:ext cx="318229" cy="369332"/>
          </a:xfrm>
          <a:prstGeom prst="rect">
            <a:avLst/>
          </a:prstGeom>
          <a:noFill/>
        </p:spPr>
        <p:txBody>
          <a:bodyPr wrap="none" rtlCol="0">
            <a:spAutoFit/>
          </a:bodyPr>
          <a:lstStyle/>
          <a:p>
            <a:r>
              <a:rPr lang="en-US" dirty="0" smtClean="0"/>
              <a:t>B</a:t>
            </a:r>
            <a:endParaRPr lang="en-US" dirty="0"/>
          </a:p>
        </p:txBody>
      </p:sp>
      <p:sp>
        <p:nvSpPr>
          <p:cNvPr id="16" name="TextBox 15"/>
          <p:cNvSpPr txBox="1"/>
          <p:nvPr/>
        </p:nvSpPr>
        <p:spPr>
          <a:xfrm>
            <a:off x="3563152" y="6276828"/>
            <a:ext cx="318229" cy="369332"/>
          </a:xfrm>
          <a:prstGeom prst="rect">
            <a:avLst/>
          </a:prstGeom>
          <a:noFill/>
        </p:spPr>
        <p:txBody>
          <a:bodyPr wrap="none" rtlCol="0">
            <a:spAutoFit/>
          </a:bodyPr>
          <a:lstStyle/>
          <a:p>
            <a:r>
              <a:rPr lang="en-US" dirty="0" smtClean="0"/>
              <a:t>C</a:t>
            </a:r>
            <a:endParaRPr lang="en-US" dirty="0"/>
          </a:p>
        </p:txBody>
      </p:sp>
      <p:sp>
        <p:nvSpPr>
          <p:cNvPr id="17" name="TextBox 16"/>
          <p:cNvSpPr txBox="1"/>
          <p:nvPr/>
        </p:nvSpPr>
        <p:spPr>
          <a:xfrm>
            <a:off x="4730798" y="6266586"/>
            <a:ext cx="326682" cy="369332"/>
          </a:xfrm>
          <a:prstGeom prst="rect">
            <a:avLst/>
          </a:prstGeom>
          <a:noFill/>
        </p:spPr>
        <p:txBody>
          <a:bodyPr wrap="none" rtlCol="0">
            <a:spAutoFit/>
          </a:bodyPr>
          <a:lstStyle/>
          <a:p>
            <a:r>
              <a:rPr lang="en-US" dirty="0" smtClean="0"/>
              <a:t>D</a:t>
            </a:r>
            <a:endParaRPr lang="en-US" dirty="0"/>
          </a:p>
        </p:txBody>
      </p:sp>
      <p:sp>
        <p:nvSpPr>
          <p:cNvPr id="18" name="TextBox 17"/>
          <p:cNvSpPr txBox="1"/>
          <p:nvPr/>
        </p:nvSpPr>
        <p:spPr>
          <a:xfrm>
            <a:off x="6103294" y="6276828"/>
            <a:ext cx="297377" cy="369332"/>
          </a:xfrm>
          <a:prstGeom prst="rect">
            <a:avLst/>
          </a:prstGeom>
          <a:noFill/>
        </p:spPr>
        <p:txBody>
          <a:bodyPr wrap="none" rtlCol="0">
            <a:spAutoFit/>
          </a:bodyPr>
          <a:lstStyle/>
          <a:p>
            <a:r>
              <a:rPr lang="en-US" dirty="0" smtClean="0"/>
              <a:t>E</a:t>
            </a:r>
            <a:endParaRPr lang="en-US" dirty="0"/>
          </a:p>
        </p:txBody>
      </p:sp>
      <p:sp>
        <p:nvSpPr>
          <p:cNvPr id="19" name="TextBox 18"/>
          <p:cNvSpPr txBox="1"/>
          <p:nvPr/>
        </p:nvSpPr>
        <p:spPr>
          <a:xfrm>
            <a:off x="7680641" y="6266586"/>
            <a:ext cx="290727" cy="369332"/>
          </a:xfrm>
          <a:prstGeom prst="rect">
            <a:avLst/>
          </a:prstGeom>
          <a:noFill/>
        </p:spPr>
        <p:txBody>
          <a:bodyPr wrap="none" rtlCol="0">
            <a:spAutoFit/>
          </a:bodyPr>
          <a:lstStyle/>
          <a:p>
            <a:r>
              <a:rPr lang="en-US" dirty="0"/>
              <a:t>F</a:t>
            </a:r>
          </a:p>
        </p:txBody>
      </p:sp>
    </p:spTree>
    <p:extLst>
      <p:ext uri="{BB962C8B-B14F-4D97-AF65-F5344CB8AC3E}">
        <p14:creationId xmlns="" xmlns:p14="http://schemas.microsoft.com/office/powerpoint/2010/main" val="2177174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cs-CZ" sz="2800" dirty="0" err="1" smtClean="0"/>
              <a:t>Choose</a:t>
            </a:r>
            <a:r>
              <a:rPr lang="cs-CZ" sz="2800" dirty="0" smtClean="0"/>
              <a:t> a bone </a:t>
            </a:r>
            <a:r>
              <a:rPr lang="cs-CZ" sz="2800" dirty="0" err="1" smtClean="0"/>
              <a:t>and</a:t>
            </a:r>
            <a:r>
              <a:rPr lang="cs-CZ" sz="2800" dirty="0" smtClean="0"/>
              <a:t> </a:t>
            </a:r>
            <a:r>
              <a:rPr lang="cs-CZ" sz="2800" dirty="0" err="1" smtClean="0"/>
              <a:t>break</a:t>
            </a:r>
            <a:r>
              <a:rPr lang="cs-CZ" sz="2800" dirty="0" smtClean="0"/>
              <a:t> </a:t>
            </a:r>
            <a:r>
              <a:rPr lang="cs-CZ" sz="2800" dirty="0" err="1" smtClean="0"/>
              <a:t>it</a:t>
            </a:r>
            <a:r>
              <a:rPr lang="cs-CZ" sz="2800" dirty="0" smtClean="0"/>
              <a:t>. </a:t>
            </a:r>
            <a:r>
              <a:rPr lang="cs-CZ" sz="2800" dirty="0" err="1" smtClean="0"/>
              <a:t>Try</a:t>
            </a:r>
            <a:r>
              <a:rPr lang="cs-CZ" sz="2800" dirty="0" smtClean="0"/>
              <a:t> to </a:t>
            </a:r>
            <a:r>
              <a:rPr lang="cs-CZ" sz="2800" dirty="0" err="1" smtClean="0"/>
              <a:t>write</a:t>
            </a:r>
            <a:r>
              <a:rPr lang="cs-CZ" sz="2800" dirty="0" smtClean="0"/>
              <a:t> as much </a:t>
            </a:r>
            <a:r>
              <a:rPr lang="cs-CZ" sz="2800" dirty="0" err="1" smtClean="0"/>
              <a:t>detailed</a:t>
            </a:r>
            <a:r>
              <a:rPr lang="cs-CZ" sz="2800" dirty="0" smtClean="0"/>
              <a:t> </a:t>
            </a:r>
            <a:r>
              <a:rPr lang="cs-CZ" sz="2800" dirty="0" err="1" smtClean="0"/>
              <a:t>diagnosis</a:t>
            </a:r>
            <a:r>
              <a:rPr lang="cs-CZ" sz="2800" dirty="0" smtClean="0"/>
              <a:t> as </a:t>
            </a:r>
            <a:r>
              <a:rPr lang="cs-CZ" sz="2800" dirty="0" err="1" smtClean="0"/>
              <a:t>possible</a:t>
            </a:r>
            <a:r>
              <a:rPr lang="cs-CZ" sz="2800" dirty="0" smtClean="0"/>
              <a:t>.</a:t>
            </a:r>
            <a:endParaRPr lang="en-US" sz="2800"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blip>
          <a:srcRect l="-53148" r="-53148"/>
          <a:stretch>
            <a:fillRect/>
          </a:stretch>
        </p:blipFill>
        <p:spPr>
          <a:xfrm>
            <a:off x="-416306" y="1317029"/>
            <a:ext cx="9560306" cy="5540971"/>
          </a:xfrm>
        </p:spPr>
      </p:pic>
    </p:spTree>
    <p:extLst>
      <p:ext uri="{BB962C8B-B14F-4D97-AF65-F5344CB8AC3E}">
        <p14:creationId xmlns="" xmlns:p14="http://schemas.microsoft.com/office/powerpoint/2010/main" val="3325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Fractura</a:t>
            </a:r>
            <a:r>
              <a:rPr lang="en-US" dirty="0" smtClean="0"/>
              <a:t> </a:t>
            </a:r>
            <a:r>
              <a:rPr lang="en-US" dirty="0" err="1" smtClean="0"/>
              <a:t>pathologica</a:t>
            </a:r>
            <a:endParaRPr lang="en-US" dirty="0"/>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 xmlns:a14="http://schemas.microsoft.com/office/drawing/2010/main" val="0"/>
              </a:ext>
            </a:extLst>
          </a:blip>
          <a:srcRect t="546" b="546"/>
          <a:stretch>
            <a:fillRect/>
          </a:stretch>
        </p:blipFill>
        <p:spPr/>
      </p:pic>
      <p:pic>
        <p:nvPicPr>
          <p:cNvPr id="8" name="Content Placeholder 7" descr="Snímka obrazovky 2014-02-10 o 16.55.17.png"/>
          <p:cNvPicPr>
            <a:picLocks noGrp="1" noChangeAspect="1"/>
          </p:cNvPicPr>
          <p:nvPr>
            <p:ph sz="half" idx="2"/>
          </p:nvPr>
        </p:nvPicPr>
        <p:blipFill>
          <a:blip r:embed="rId3">
            <a:extLst>
              <a:ext uri="{28A0092B-C50C-407E-A947-70E740481C1C}">
                <a14:useLocalDpi xmlns="" xmlns:a14="http://schemas.microsoft.com/office/drawing/2010/main" val="0"/>
              </a:ext>
            </a:extLst>
          </a:blip>
          <a:srcRect t="2836" b="2836"/>
          <a:stretch>
            <a:fillRect/>
          </a:stretch>
        </p:blipFill>
        <p:spPr/>
      </p:pic>
      <p:sp>
        <p:nvSpPr>
          <p:cNvPr id="9" name="TextBox 8"/>
          <p:cNvSpPr txBox="1"/>
          <p:nvPr/>
        </p:nvSpPr>
        <p:spPr>
          <a:xfrm>
            <a:off x="6167239" y="6262739"/>
            <a:ext cx="1071026" cy="369332"/>
          </a:xfrm>
          <a:prstGeom prst="rect">
            <a:avLst/>
          </a:prstGeom>
          <a:noFill/>
        </p:spPr>
        <p:txBody>
          <a:bodyPr wrap="none" rtlCol="0">
            <a:spAutoFit/>
          </a:bodyPr>
          <a:lstStyle/>
          <a:p>
            <a:r>
              <a:rPr lang="en-US" dirty="0" smtClean="0"/>
              <a:t>Myeloma</a:t>
            </a:r>
            <a:endParaRPr lang="en-US" dirty="0"/>
          </a:p>
        </p:txBody>
      </p:sp>
    </p:spTree>
    <p:extLst>
      <p:ext uri="{BB962C8B-B14F-4D97-AF65-F5344CB8AC3E}">
        <p14:creationId xmlns="" xmlns:p14="http://schemas.microsoft.com/office/powerpoint/2010/main" val="189808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a:t>
            </a:r>
            <a:r>
              <a:rPr lang="en-US" i="1" dirty="0" smtClean="0">
                <a:solidFill>
                  <a:srgbClr val="DB0013"/>
                </a:solidFill>
                <a:latin typeface="Cambria"/>
                <a:cs typeface="Cambria"/>
              </a:rPr>
              <a:t>:</a:t>
            </a:r>
            <a:r>
              <a:rPr lang="cs-CZ" i="1" dirty="0" smtClean="0">
                <a:solidFill>
                  <a:srgbClr val="DB0013"/>
                </a:solidFill>
                <a:latin typeface="Cambria"/>
                <a:cs typeface="Cambria"/>
              </a:rPr>
              <a:t>1</a:t>
            </a:r>
            <a:endParaRPr lang="en-US" dirty="0"/>
          </a:p>
        </p:txBody>
      </p:sp>
      <p:pic>
        <p:nvPicPr>
          <p:cNvPr id="7" name="Picture 6" descr="Ukážka 1.png"/>
          <p:cNvPicPr>
            <a:picLocks noChangeAspect="1"/>
          </p:cNvPicPr>
          <p:nvPr/>
        </p:nvPicPr>
        <p:blipFill rotWithShape="1">
          <a:blip r:embed="rId3">
            <a:extLst>
              <a:ext uri="{28A0092B-C50C-407E-A947-70E740481C1C}">
                <a14:useLocalDpi xmlns="" xmlns:a14="http://schemas.microsoft.com/office/drawing/2010/main" val="0"/>
              </a:ext>
            </a:extLst>
          </a:blip>
          <a:srcRect l="1921" r="11784"/>
          <a:stretch/>
        </p:blipFill>
        <p:spPr>
          <a:xfrm>
            <a:off x="108090" y="1283733"/>
            <a:ext cx="8939888" cy="2511660"/>
          </a:xfrm>
          <a:prstGeom prst="rect">
            <a:avLst/>
          </a:prstGeom>
        </p:spPr>
      </p:pic>
      <p:sp>
        <p:nvSpPr>
          <p:cNvPr id="8" name="TextBox 7"/>
          <p:cNvSpPr txBox="1"/>
          <p:nvPr/>
        </p:nvSpPr>
        <p:spPr>
          <a:xfrm>
            <a:off x="164835" y="4270225"/>
            <a:ext cx="4421478" cy="646331"/>
          </a:xfrm>
          <a:prstGeom prst="rect">
            <a:avLst/>
          </a:prstGeom>
          <a:noFill/>
        </p:spPr>
        <p:txBody>
          <a:bodyPr wrap="none" rtlCol="0">
            <a:spAutoFit/>
          </a:bodyPr>
          <a:lstStyle/>
          <a:p>
            <a:r>
              <a:rPr lang="en-US" b="1" dirty="0" err="1" smtClean="0"/>
              <a:t>Décollement</a:t>
            </a:r>
            <a:r>
              <a:rPr lang="en-US" dirty="0" smtClean="0"/>
              <a:t> </a:t>
            </a:r>
            <a:r>
              <a:rPr lang="cs-CZ" dirty="0"/>
              <a:t> </a:t>
            </a:r>
            <a:r>
              <a:rPr lang="cs-CZ" dirty="0" smtClean="0"/>
              <a:t>=</a:t>
            </a:r>
            <a:r>
              <a:rPr lang="en-US" dirty="0" smtClean="0"/>
              <a:t> severe damage of soft tissues</a:t>
            </a:r>
            <a:endParaRPr lang="en-US" dirty="0"/>
          </a:p>
          <a:p>
            <a:endParaRPr lang="en-US" dirty="0"/>
          </a:p>
        </p:txBody>
      </p:sp>
    </p:spTree>
    <p:extLst>
      <p:ext uri="{BB962C8B-B14F-4D97-AF65-F5344CB8AC3E}">
        <p14:creationId xmlns="" xmlns:p14="http://schemas.microsoft.com/office/powerpoint/2010/main" val="197021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a:t>
            </a:r>
            <a:r>
              <a:rPr lang="en-US" i="1" dirty="0" smtClean="0">
                <a:solidFill>
                  <a:srgbClr val="DB0013"/>
                </a:solidFill>
                <a:latin typeface="Cambria"/>
                <a:cs typeface="Cambria"/>
              </a:rPr>
              <a:t>:</a:t>
            </a:r>
            <a:r>
              <a:rPr lang="cs-CZ" i="1" dirty="0" smtClean="0">
                <a:solidFill>
                  <a:srgbClr val="DB0013"/>
                </a:solidFill>
                <a:latin typeface="Cambria"/>
                <a:cs typeface="Cambria"/>
              </a:rPr>
              <a:t>2</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a:extLst>
              <a:ext uri="{28A0092B-C50C-407E-A947-70E740481C1C}">
                <a14:useLocalDpi xmlns="" xmlns:a14="http://schemas.microsoft.com/office/drawing/2010/main" val="0"/>
              </a:ext>
            </a:extLst>
          </a:blip>
          <a:srcRect b="37657"/>
          <a:stretch/>
        </p:blipFill>
        <p:spPr>
          <a:xfrm>
            <a:off x="0" y="1262711"/>
            <a:ext cx="9144000" cy="2547102"/>
          </a:xfrm>
          <a:prstGeom prst="rect">
            <a:avLst/>
          </a:prstGeom>
        </p:spPr>
      </p:pic>
      <p:sp>
        <p:nvSpPr>
          <p:cNvPr id="5" name="TextBox 4"/>
          <p:cNvSpPr txBox="1"/>
          <p:nvPr/>
        </p:nvSpPr>
        <p:spPr>
          <a:xfrm>
            <a:off x="1756512" y="4228621"/>
            <a:ext cx="7242237" cy="2554545"/>
          </a:xfrm>
          <a:prstGeom prst="rect">
            <a:avLst/>
          </a:prstGeom>
          <a:noFill/>
        </p:spPr>
        <p:txBody>
          <a:bodyPr wrap="square" rtlCol="0">
            <a:spAutoFit/>
          </a:bodyPr>
          <a:lstStyle/>
          <a:p>
            <a:pPr marL="2147888" indent="-2147888"/>
            <a:r>
              <a:rPr lang="en-US" sz="2000" b="1" dirty="0" smtClean="0">
                <a:latin typeface="Cambria"/>
                <a:cs typeface="Cambria"/>
              </a:rPr>
              <a:t>Fr. </a:t>
            </a:r>
            <a:r>
              <a:rPr lang="en-US" sz="2000" b="1" dirty="0" err="1">
                <a:latin typeface="Cambria"/>
                <a:cs typeface="Cambria"/>
              </a:rPr>
              <a:t>a</a:t>
            </a:r>
            <a:r>
              <a:rPr lang="en-US" sz="2000" b="1" dirty="0" err="1" smtClean="0">
                <a:latin typeface="Cambria"/>
                <a:cs typeface="Cambria"/>
              </a:rPr>
              <a:t>perta</a:t>
            </a:r>
            <a:r>
              <a:rPr lang="en-US" sz="2000" b="1" dirty="0" smtClean="0">
                <a:latin typeface="Cambria"/>
                <a:cs typeface="Cambria"/>
              </a:rPr>
              <a:t> TSCHERNE I</a:t>
            </a:r>
          </a:p>
          <a:p>
            <a:pPr marL="2147888" indent="-2147888"/>
            <a:r>
              <a:rPr lang="en-US" sz="2000" dirty="0" smtClean="0">
                <a:latin typeface="Cambria"/>
                <a:cs typeface="Cambria"/>
              </a:rPr>
              <a:t>-  open fracture with small skin injury  without its contusion</a:t>
            </a:r>
          </a:p>
          <a:p>
            <a:pPr marL="2147888" indent="-2147888"/>
            <a:r>
              <a:rPr lang="en-US" sz="2000" dirty="0" smtClean="0">
                <a:latin typeface="Cambria"/>
                <a:cs typeface="Cambria"/>
              </a:rPr>
              <a:t>-  negligible bacterial contamination</a:t>
            </a:r>
          </a:p>
          <a:p>
            <a:endParaRPr lang="en-US" sz="2000" dirty="0">
              <a:latin typeface="Cambria"/>
              <a:cs typeface="Cambria"/>
            </a:endParaRPr>
          </a:p>
          <a:p>
            <a:r>
              <a:rPr lang="en-US" sz="2000" dirty="0" err="1" smtClean="0">
                <a:latin typeface="Cambria"/>
                <a:cs typeface="Cambria"/>
              </a:rPr>
              <a:t>Profesor</a:t>
            </a:r>
            <a:r>
              <a:rPr lang="en-US" sz="2000" dirty="0" smtClean="0">
                <a:latin typeface="Cambria"/>
                <a:cs typeface="Cambria"/>
              </a:rPr>
              <a:t> </a:t>
            </a:r>
            <a:r>
              <a:rPr lang="en-US" sz="2000" dirty="0">
                <a:latin typeface="Cambria"/>
                <a:cs typeface="Cambria"/>
              </a:rPr>
              <a:t>Dr. </a:t>
            </a:r>
            <a:r>
              <a:rPr lang="en-US" sz="2000" dirty="0" err="1">
                <a:latin typeface="Cambria"/>
                <a:cs typeface="Cambria"/>
              </a:rPr>
              <a:t>Harald</a:t>
            </a:r>
            <a:r>
              <a:rPr lang="en-US" sz="2000" dirty="0">
                <a:latin typeface="Cambria"/>
                <a:cs typeface="Cambria"/>
              </a:rPr>
              <a:t> </a:t>
            </a:r>
            <a:r>
              <a:rPr lang="en-US" sz="2000" b="1" dirty="0" err="1" smtClean="0">
                <a:latin typeface="Cambria"/>
                <a:cs typeface="Cambria"/>
              </a:rPr>
              <a:t>Tscherne</a:t>
            </a:r>
            <a:r>
              <a:rPr lang="en-US" sz="2000" dirty="0" smtClean="0">
                <a:latin typeface="Cambria"/>
                <a:cs typeface="Cambria"/>
              </a:rPr>
              <a:t> (1933), Traumatology Clinic, Hannover: </a:t>
            </a:r>
            <a:r>
              <a:rPr lang="en-US" sz="2000" i="1" dirty="0" smtClean="0">
                <a:latin typeface="Cambria"/>
                <a:cs typeface="Cambria"/>
              </a:rPr>
              <a:t>Classification of fractures </a:t>
            </a:r>
            <a:r>
              <a:rPr lang="en-US" sz="2000" dirty="0" smtClean="0">
                <a:latin typeface="Cambria"/>
                <a:cs typeface="Cambria"/>
              </a:rPr>
              <a:t>published in 1982, T. divides fracture into open and closed. The most important </a:t>
            </a:r>
            <a:r>
              <a:rPr lang="en-US" sz="2000" dirty="0" smtClean="0">
                <a:latin typeface="Cambria"/>
                <a:cs typeface="Cambria"/>
              </a:rPr>
              <a:t>for him is the </a:t>
            </a:r>
            <a:r>
              <a:rPr lang="en-US" sz="2000" dirty="0" smtClean="0">
                <a:latin typeface="Cambria"/>
                <a:cs typeface="Cambria"/>
              </a:rPr>
              <a:t>degree of the soft tissues damage.	 </a:t>
            </a:r>
          </a:p>
        </p:txBody>
      </p:sp>
      <p:pic>
        <p:nvPicPr>
          <p:cNvPr id="6" name="Picture 5"/>
          <p:cNvPicPr>
            <a:picLocks noChangeAspect="1"/>
          </p:cNvPicPr>
          <p:nvPr/>
        </p:nvPicPr>
        <p:blipFill>
          <a:blip r:embed="rId3"/>
          <a:stretch>
            <a:fillRect/>
          </a:stretch>
        </p:blipFill>
        <p:spPr>
          <a:xfrm>
            <a:off x="200558" y="4228621"/>
            <a:ext cx="1409700" cy="2032000"/>
          </a:xfrm>
          <a:prstGeom prst="rect">
            <a:avLst/>
          </a:prstGeom>
        </p:spPr>
      </p:pic>
    </p:spTree>
    <p:extLst>
      <p:ext uri="{BB962C8B-B14F-4D97-AF65-F5344CB8AC3E}">
        <p14:creationId xmlns="" xmlns:p14="http://schemas.microsoft.com/office/powerpoint/2010/main" val="3366311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DB0013"/>
                </a:solidFill>
                <a:latin typeface="Cambria"/>
                <a:cs typeface="Cambria"/>
              </a:rPr>
              <a:t>Authentic reports </a:t>
            </a:r>
            <a:r>
              <a:rPr lang="en-US" i="1" dirty="0" smtClean="0">
                <a:solidFill>
                  <a:srgbClr val="DB0013"/>
                </a:solidFill>
                <a:latin typeface="Cambria"/>
                <a:cs typeface="Cambria"/>
              </a:rPr>
              <a:t>:</a:t>
            </a:r>
            <a:r>
              <a:rPr lang="cs-CZ" i="1" dirty="0" smtClean="0">
                <a:solidFill>
                  <a:srgbClr val="DB0013"/>
                </a:solidFill>
                <a:latin typeface="Cambria"/>
                <a:cs typeface="Cambria"/>
              </a:rPr>
              <a:t>3</a:t>
            </a:r>
            <a:endParaRPr lang="en-US" dirty="0"/>
          </a:p>
        </p:txBody>
      </p:sp>
      <p:sp>
        <p:nvSpPr>
          <p:cNvPr id="3" name="Content Placeholder 2"/>
          <p:cNvSpPr>
            <a:spLocks noGrp="1"/>
          </p:cNvSpPr>
          <p:nvPr>
            <p:ph idx="1"/>
          </p:nvPr>
        </p:nvSpPr>
        <p:spPr/>
        <p:txBody>
          <a:bodyPr/>
          <a:lstStyle/>
          <a:p>
            <a:pPr marL="0" indent="0">
              <a:buNone/>
            </a:pPr>
            <a:endParaRPr lang="cs-CZ" dirty="0" smtClean="0"/>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600199"/>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9793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824" cy="1143000"/>
          </a:xfrm>
        </p:spPr>
        <p:txBody>
          <a:bodyPr>
            <a:normAutofit/>
          </a:bodyPr>
          <a:lstStyle/>
          <a:p>
            <a:pPr algn="l"/>
            <a:r>
              <a:rPr lang="en-US" sz="5400" dirty="0" smtClean="0">
                <a:solidFill>
                  <a:srgbClr val="DB0013"/>
                </a:solidFill>
                <a:latin typeface="Cambria"/>
                <a:cs typeface="Cambria"/>
              </a:rPr>
              <a:t>1</a:t>
            </a:r>
            <a:endParaRPr lang="en-US" sz="5400" dirty="0">
              <a:solidFill>
                <a:srgbClr val="DB0013"/>
              </a:solidFill>
              <a:latin typeface="Cambria"/>
              <a:cs typeface="Cambria"/>
            </a:endParaRPr>
          </a:p>
        </p:txBody>
      </p:sp>
      <p:sp>
        <p:nvSpPr>
          <p:cNvPr id="6" name="Content Placeholder 5"/>
          <p:cNvSpPr>
            <a:spLocks noGrp="1"/>
          </p:cNvSpPr>
          <p:nvPr>
            <p:ph idx="1"/>
          </p:nvPr>
        </p:nvSpPr>
        <p:spPr>
          <a:xfrm>
            <a:off x="148628" y="3674712"/>
            <a:ext cx="8807442" cy="3053255"/>
          </a:xfrm>
        </p:spPr>
        <p:txBody>
          <a:bodyPr>
            <a:noAutofit/>
          </a:bodyPr>
          <a:lstStyle/>
          <a:p>
            <a:pPr marL="0" indent="0" algn="just">
              <a:lnSpc>
                <a:spcPct val="80000"/>
              </a:lnSpc>
              <a:buNone/>
            </a:pPr>
            <a:r>
              <a:rPr lang="en-US" sz="2400" dirty="0">
                <a:latin typeface="Cambria"/>
                <a:cs typeface="Cambria"/>
              </a:rPr>
              <a:t>A 45-year-old woman presented with a 3-month history </a:t>
            </a:r>
            <a:r>
              <a:rPr lang="en-US" sz="2400" dirty="0" smtClean="0">
                <a:latin typeface="Cambria"/>
                <a:cs typeface="Cambria"/>
              </a:rPr>
              <a:t>of generalized </a:t>
            </a:r>
            <a:r>
              <a:rPr lang="en-US" sz="2400" dirty="0">
                <a:latin typeface="Cambria"/>
                <a:cs typeface="Cambria"/>
              </a:rPr>
              <a:t>body pains nonresponsive to analgesic agents. </a:t>
            </a:r>
            <a:r>
              <a:rPr lang="en-US" sz="2400" dirty="0" smtClean="0">
                <a:latin typeface="Cambria"/>
                <a:cs typeface="Cambria"/>
              </a:rPr>
              <a:t>Along </a:t>
            </a:r>
            <a:r>
              <a:rPr lang="en-US" sz="2400" dirty="0">
                <a:latin typeface="Cambria"/>
                <a:cs typeface="Cambria"/>
              </a:rPr>
              <a:t>with low back pain, she had progressive difficulty in </a:t>
            </a:r>
            <a:r>
              <a:rPr lang="en-US" sz="2400" dirty="0" smtClean="0">
                <a:latin typeface="Cambria"/>
                <a:cs typeface="Cambria"/>
              </a:rPr>
              <a:t>getting </a:t>
            </a:r>
            <a:r>
              <a:rPr lang="en-US" sz="2400" dirty="0">
                <a:latin typeface="Cambria"/>
                <a:cs typeface="Cambria"/>
              </a:rPr>
              <a:t>up from sitting and supine positions and in walking. There was </a:t>
            </a:r>
            <a:r>
              <a:rPr lang="en-US" sz="2400" dirty="0" smtClean="0">
                <a:latin typeface="Cambria"/>
                <a:cs typeface="Cambria"/>
              </a:rPr>
              <a:t>no </a:t>
            </a:r>
            <a:r>
              <a:rPr lang="en-US" sz="2400" dirty="0">
                <a:latin typeface="Cambria"/>
                <a:cs typeface="Cambria"/>
              </a:rPr>
              <a:t>history of trauma or any medication intake. </a:t>
            </a:r>
            <a:r>
              <a:rPr lang="en-US" sz="2400" dirty="0" smtClean="0">
                <a:latin typeface="Cambria"/>
                <a:cs typeface="Cambria"/>
              </a:rPr>
              <a:t>She </a:t>
            </a:r>
            <a:r>
              <a:rPr lang="en-US" sz="2400" dirty="0">
                <a:latin typeface="Cambria"/>
                <a:cs typeface="Cambria"/>
              </a:rPr>
              <a:t>is an </a:t>
            </a:r>
            <a:r>
              <a:rPr lang="en-US" sz="2400" dirty="0" smtClean="0">
                <a:latin typeface="Cambria"/>
                <a:cs typeface="Cambria"/>
              </a:rPr>
              <a:t>orthodox believer who </a:t>
            </a:r>
            <a:r>
              <a:rPr lang="en-US" sz="2400" dirty="0">
                <a:latin typeface="Cambria"/>
                <a:cs typeface="Cambria"/>
              </a:rPr>
              <a:t>wears a black veil outdoors and is completely covered, with little exposure to the </a:t>
            </a:r>
            <a:r>
              <a:rPr lang="en-US" sz="2400" dirty="0" smtClean="0">
                <a:latin typeface="Cambria"/>
                <a:cs typeface="Cambria"/>
              </a:rPr>
              <a:t>sun. An </a:t>
            </a:r>
            <a:r>
              <a:rPr lang="en-US" sz="2400" dirty="0" err="1">
                <a:latin typeface="Cambria"/>
                <a:cs typeface="Cambria"/>
              </a:rPr>
              <a:t>anteroposterior</a:t>
            </a:r>
            <a:r>
              <a:rPr lang="en-US" sz="2400" dirty="0">
                <a:latin typeface="Cambria"/>
                <a:cs typeface="Cambria"/>
              </a:rPr>
              <a:t> </a:t>
            </a:r>
            <a:r>
              <a:rPr lang="en-US" sz="2400" dirty="0" smtClean="0">
                <a:latin typeface="Cambria"/>
                <a:cs typeface="Cambria"/>
              </a:rPr>
              <a:t>radio-graph </a:t>
            </a:r>
            <a:r>
              <a:rPr lang="en-US" sz="2400" dirty="0">
                <a:latin typeface="Cambria"/>
                <a:cs typeface="Cambria"/>
              </a:rPr>
              <a:t>of the pelvis showed an </a:t>
            </a:r>
            <a:r>
              <a:rPr lang="en-US" sz="2400" i="1" dirty="0" err="1" smtClean="0">
                <a:solidFill>
                  <a:srgbClr val="DB0013"/>
                </a:solidFill>
                <a:latin typeface="Cambria"/>
                <a:cs typeface="Cambria"/>
              </a:rPr>
              <a:t>undisplaced</a:t>
            </a:r>
            <a:r>
              <a:rPr lang="en-US" sz="2400" i="1" dirty="0" smtClean="0">
                <a:solidFill>
                  <a:srgbClr val="DB0013"/>
                </a:solidFill>
                <a:latin typeface="Cambria"/>
                <a:cs typeface="Cambria"/>
              </a:rPr>
              <a:t> </a:t>
            </a:r>
            <a:r>
              <a:rPr lang="en-US" sz="2400" i="1" dirty="0">
                <a:solidFill>
                  <a:srgbClr val="DB0013"/>
                </a:solidFill>
                <a:latin typeface="Cambria"/>
                <a:cs typeface="Cambria"/>
              </a:rPr>
              <a:t>transverse fracture of the shaft of both femurs</a:t>
            </a:r>
            <a:r>
              <a:rPr lang="en-US" sz="2400" dirty="0" smtClean="0">
                <a:latin typeface="Cambria"/>
                <a:cs typeface="Cambria"/>
              </a:rPr>
              <a:t>. </a:t>
            </a:r>
            <a:r>
              <a:rPr lang="en-US" sz="2400" dirty="0">
                <a:latin typeface="Cambria"/>
                <a:cs typeface="Cambria"/>
              </a:rPr>
              <a:t>The patient was treated with therapeutic doses of calcium and vitamin D supplements.</a:t>
            </a:r>
          </a:p>
        </p:txBody>
      </p:sp>
      <p:pic>
        <p:nvPicPr>
          <p:cNvPr id="7" name="Picture 6" descr="shaft fracture.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53570" y="229670"/>
            <a:ext cx="7302500" cy="3403600"/>
          </a:xfrm>
          <a:prstGeom prst="rect">
            <a:avLst/>
          </a:prstGeom>
        </p:spPr>
      </p:pic>
    </p:spTree>
    <p:extLst>
      <p:ext uri="{BB962C8B-B14F-4D97-AF65-F5344CB8AC3E}">
        <p14:creationId xmlns="" xmlns:p14="http://schemas.microsoft.com/office/powerpoint/2010/main" val="2764349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957" y="2661465"/>
            <a:ext cx="7289800" cy="3377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123661" cy="1143000"/>
          </a:xfrm>
        </p:spPr>
        <p:txBody>
          <a:bodyPr>
            <a:normAutofit/>
          </a:bodyPr>
          <a:lstStyle/>
          <a:p>
            <a:r>
              <a:rPr lang="en-US" sz="5400" dirty="0" smtClean="0">
                <a:solidFill>
                  <a:srgbClr val="DB0013"/>
                </a:solidFill>
                <a:latin typeface="Cambria"/>
                <a:cs typeface="Cambria"/>
              </a:rPr>
              <a:t>2</a:t>
            </a:r>
            <a:endParaRPr lang="en-US" sz="5400" dirty="0">
              <a:solidFill>
                <a:srgbClr val="DB0013"/>
              </a:solidFill>
              <a:latin typeface="Cambria"/>
              <a:cs typeface="Cambria"/>
            </a:endParaRPr>
          </a:p>
        </p:txBody>
      </p:sp>
      <p:sp>
        <p:nvSpPr>
          <p:cNvPr id="3" name="Content Placeholder 2"/>
          <p:cNvSpPr>
            <a:spLocks noGrp="1"/>
          </p:cNvSpPr>
          <p:nvPr>
            <p:ph idx="1"/>
          </p:nvPr>
        </p:nvSpPr>
        <p:spPr>
          <a:xfrm>
            <a:off x="376127" y="3134314"/>
            <a:ext cx="8602630" cy="3518739"/>
          </a:xfrm>
        </p:spPr>
        <p:txBody>
          <a:bodyPr>
            <a:normAutofit/>
          </a:bodyPr>
          <a:lstStyle/>
          <a:p>
            <a:pPr marL="0" indent="0" algn="just">
              <a:buNone/>
            </a:pPr>
            <a:r>
              <a:rPr lang="en-US" sz="2400" dirty="0">
                <a:latin typeface="Cambria"/>
                <a:cs typeface="Cambria"/>
              </a:rPr>
              <a:t>An 18-year-old </a:t>
            </a:r>
            <a:r>
              <a:rPr lang="en-US" sz="2400" dirty="0" smtClean="0">
                <a:latin typeface="Cambria"/>
                <a:cs typeface="Cambria"/>
              </a:rPr>
              <a:t>slightly intoxicated </a:t>
            </a:r>
            <a:r>
              <a:rPr lang="en-US" sz="2400" dirty="0">
                <a:latin typeface="Cambria"/>
                <a:cs typeface="Cambria"/>
              </a:rPr>
              <a:t>man was </a:t>
            </a:r>
            <a:r>
              <a:rPr lang="en-US" sz="2400" u="sng" dirty="0">
                <a:latin typeface="Cambria"/>
                <a:cs typeface="Cambria"/>
              </a:rPr>
              <a:t>assaulted with a glass bottle</a:t>
            </a:r>
            <a:r>
              <a:rPr lang="en-US" sz="2400" dirty="0">
                <a:latin typeface="Cambria"/>
                <a:cs typeface="Cambria"/>
              </a:rPr>
              <a:t> on the left parietal region of his head and had a 5-minute loss of consciousness. Two hours after the injury he </a:t>
            </a:r>
            <a:r>
              <a:rPr lang="en-US" sz="2400" dirty="0" smtClean="0">
                <a:latin typeface="Cambria"/>
                <a:cs typeface="Cambria"/>
              </a:rPr>
              <a:t>was presented </a:t>
            </a:r>
            <a:r>
              <a:rPr lang="en-US" sz="2400" dirty="0">
                <a:latin typeface="Cambria"/>
                <a:cs typeface="Cambria"/>
              </a:rPr>
              <a:t>to a local emergency with severe headache, nausea, and </a:t>
            </a:r>
            <a:r>
              <a:rPr lang="en-US" sz="2400" dirty="0" smtClean="0">
                <a:latin typeface="Cambria"/>
                <a:cs typeface="Cambria"/>
              </a:rPr>
              <a:t>repeated vomiting</a:t>
            </a:r>
            <a:r>
              <a:rPr lang="en-US" sz="2400" dirty="0">
                <a:latin typeface="Cambria"/>
                <a:cs typeface="Cambria"/>
              </a:rPr>
              <a:t>. Computed tomography of the head revealed a 2.5-cm </a:t>
            </a:r>
            <a:r>
              <a:rPr lang="en-US" sz="2400" i="1" dirty="0">
                <a:solidFill>
                  <a:srgbClr val="DB0013"/>
                </a:solidFill>
                <a:latin typeface="Cambria"/>
                <a:cs typeface="Cambria"/>
              </a:rPr>
              <a:t>epidural hematoma in the left parietal region </a:t>
            </a:r>
            <a:r>
              <a:rPr lang="en-US" sz="2400" dirty="0">
                <a:latin typeface="Cambria"/>
                <a:cs typeface="Cambria"/>
              </a:rPr>
              <a:t>(Panels A and B) underlying</a:t>
            </a:r>
            <a:r>
              <a:rPr lang="en-US" sz="2400" i="1" dirty="0">
                <a:solidFill>
                  <a:srgbClr val="FFFFFF"/>
                </a:solidFill>
                <a:latin typeface="Cambria"/>
                <a:cs typeface="Cambria"/>
              </a:rPr>
              <a:t> </a:t>
            </a:r>
            <a:r>
              <a:rPr lang="en-US" sz="2400" i="1" dirty="0">
                <a:solidFill>
                  <a:srgbClr val="FF0000"/>
                </a:solidFill>
                <a:latin typeface="Cambria"/>
                <a:cs typeface="Cambria"/>
              </a:rPr>
              <a:t>a </a:t>
            </a:r>
            <a:r>
              <a:rPr lang="en-US" sz="2400" i="1" dirty="0" smtClean="0">
                <a:solidFill>
                  <a:srgbClr val="FF0000"/>
                </a:solidFill>
                <a:latin typeface="Cambria"/>
                <a:cs typeface="Cambria"/>
              </a:rPr>
              <a:t>linear </a:t>
            </a:r>
            <a:r>
              <a:rPr lang="en-US" sz="2400" i="1" dirty="0" err="1">
                <a:solidFill>
                  <a:srgbClr val="DB0013"/>
                </a:solidFill>
                <a:latin typeface="Cambria"/>
                <a:cs typeface="Cambria"/>
              </a:rPr>
              <a:t>nondisplaced</a:t>
            </a:r>
            <a:r>
              <a:rPr lang="en-US" sz="2400" i="1" dirty="0">
                <a:solidFill>
                  <a:srgbClr val="DB0013"/>
                </a:solidFill>
                <a:latin typeface="Cambria"/>
                <a:cs typeface="Cambria"/>
              </a:rPr>
              <a:t> skull fracture</a:t>
            </a:r>
            <a:r>
              <a:rPr lang="en-US" sz="2400" i="1" dirty="0">
                <a:latin typeface="Cambria"/>
                <a:cs typeface="Cambria"/>
              </a:rPr>
              <a:t> </a:t>
            </a:r>
            <a:r>
              <a:rPr lang="en-US" sz="2400" dirty="0">
                <a:latin typeface="Cambria"/>
                <a:cs typeface="Cambria"/>
              </a:rPr>
              <a:t>(Panel C, arrows).</a:t>
            </a:r>
            <a:endParaRPr lang="en-US" sz="2400" dirty="0"/>
          </a:p>
        </p:txBody>
      </p:sp>
      <p:pic>
        <p:nvPicPr>
          <p:cNvPr id="4" name="Picture 3" descr="Hematoma.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88957" y="200640"/>
            <a:ext cx="7289800" cy="2692400"/>
          </a:xfrm>
          <a:prstGeom prst="rect">
            <a:avLst/>
          </a:prstGeom>
        </p:spPr>
      </p:pic>
    </p:spTree>
    <p:extLst>
      <p:ext uri="{BB962C8B-B14F-4D97-AF65-F5344CB8AC3E}">
        <p14:creationId xmlns="" xmlns:p14="http://schemas.microsoft.com/office/powerpoint/2010/main" val="137564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smtClean="0">
                <a:solidFill>
                  <a:srgbClr val="DB0013"/>
                </a:solidFill>
                <a:latin typeface="Cambria"/>
                <a:cs typeface="Cambria"/>
              </a:rPr>
              <a:t>3</a:t>
            </a:r>
            <a:endParaRPr lang="en-US" sz="5400" dirty="0">
              <a:solidFill>
                <a:srgbClr val="DB0013"/>
              </a:solidFill>
              <a:latin typeface="Cambria"/>
              <a:cs typeface="Cambria"/>
            </a:endParaRPr>
          </a:p>
        </p:txBody>
      </p:sp>
      <p:pic>
        <p:nvPicPr>
          <p:cNvPr id="9" name="Picture 8" descr="2.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61651" y="171740"/>
            <a:ext cx="5333527" cy="3706512"/>
          </a:xfrm>
          <a:prstGeom prst="rect">
            <a:avLst/>
          </a:prstGeom>
        </p:spPr>
      </p:pic>
      <p:sp>
        <p:nvSpPr>
          <p:cNvPr id="10" name="Content Placeholder 2"/>
          <p:cNvSpPr>
            <a:spLocks noGrp="1"/>
          </p:cNvSpPr>
          <p:nvPr>
            <p:ph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a:t>
            </a:r>
            <a:r>
              <a:rPr lang="en-US" sz="2400" dirty="0" smtClean="0">
                <a:latin typeface="Cambria"/>
                <a:cs typeface="Cambria"/>
              </a:rPr>
              <a:t>man </a:t>
            </a:r>
          </a:p>
          <a:p>
            <a:pPr marL="0" indent="0">
              <a:buNone/>
            </a:pPr>
            <a:r>
              <a:rPr lang="en-US" sz="2400" dirty="0" smtClean="0">
                <a:latin typeface="Cambria"/>
                <a:cs typeface="Cambria"/>
              </a:rPr>
              <a:t>presented </a:t>
            </a:r>
            <a:r>
              <a:rPr lang="en-US" sz="2400" dirty="0">
                <a:latin typeface="Cambria"/>
                <a:cs typeface="Cambria"/>
              </a:rPr>
              <a:t>after being </a:t>
            </a:r>
            <a:endParaRPr lang="en-US" sz="2400" dirty="0" smtClean="0">
              <a:latin typeface="Cambria"/>
              <a:cs typeface="Cambria"/>
            </a:endParaRPr>
          </a:p>
          <a:p>
            <a:pPr marL="0" indent="0">
              <a:buNone/>
            </a:pPr>
            <a:r>
              <a:rPr lang="en-US" sz="2400" u="sng" dirty="0" smtClean="0">
                <a:latin typeface="Cambria"/>
                <a:cs typeface="Cambria"/>
              </a:rPr>
              <a:t>struck </a:t>
            </a:r>
            <a:r>
              <a:rPr lang="en-US" sz="2400" u="sng" dirty="0">
                <a:latin typeface="Cambria"/>
                <a:cs typeface="Cambria"/>
              </a:rPr>
              <a:t>with a gun on </a:t>
            </a:r>
            <a:endParaRPr lang="en-US" sz="2400" u="sng" dirty="0" smtClean="0">
              <a:latin typeface="Cambria"/>
              <a:cs typeface="Cambria"/>
            </a:endParaRPr>
          </a:p>
          <a:p>
            <a:pPr marL="0" indent="0">
              <a:buNone/>
            </a:pPr>
            <a:r>
              <a:rPr lang="en-US" sz="2400" u="sng" dirty="0" smtClean="0">
                <a:latin typeface="Cambria"/>
                <a:cs typeface="Cambria"/>
              </a:rPr>
              <a:t>his </a:t>
            </a:r>
            <a:r>
              <a:rPr lang="en-US" sz="2400" u="sng" dirty="0">
                <a:latin typeface="Cambria"/>
                <a:cs typeface="Cambria"/>
              </a:rPr>
              <a:t>right lower jaw</a:t>
            </a:r>
            <a:r>
              <a:rPr lang="en-US" sz="2400" dirty="0">
                <a:latin typeface="Cambria"/>
                <a:cs typeface="Cambria"/>
              </a:rPr>
              <a:t>. </a:t>
            </a:r>
            <a:endParaRPr lang="en-US" sz="2400" dirty="0" smtClean="0">
              <a:latin typeface="Cambria"/>
              <a:cs typeface="Cambria"/>
            </a:endParaRPr>
          </a:p>
          <a:p>
            <a:pPr marL="0" indent="0">
              <a:buNone/>
            </a:pPr>
            <a:r>
              <a:rPr lang="en-US" sz="2400" dirty="0" smtClean="0">
                <a:latin typeface="Cambria"/>
                <a:cs typeface="Cambria"/>
              </a:rPr>
              <a:t>Examination </a:t>
            </a:r>
            <a:r>
              <a:rPr lang="en-US" sz="2400" dirty="0">
                <a:latin typeface="Cambria"/>
                <a:cs typeface="Cambria"/>
              </a:rPr>
              <a:t>revealed </a:t>
            </a:r>
            <a:endParaRPr lang="en-US" sz="2400" dirty="0" smtClean="0">
              <a:latin typeface="Cambria"/>
              <a:cs typeface="Cambria"/>
            </a:endParaRPr>
          </a:p>
          <a:p>
            <a:pPr marL="0" indent="0">
              <a:buNone/>
            </a:pPr>
            <a:r>
              <a:rPr lang="en-US" sz="2400" dirty="0" smtClean="0">
                <a:latin typeface="Cambria"/>
                <a:cs typeface="Cambria"/>
              </a:rPr>
              <a:t>displacement </a:t>
            </a:r>
            <a:r>
              <a:rPr lang="en-US" sz="2400" dirty="0">
                <a:latin typeface="Cambria"/>
                <a:cs typeface="Cambria"/>
              </a:rPr>
              <a:t>of the </a:t>
            </a:r>
            <a:endParaRPr lang="en-US" sz="2400" dirty="0" smtClean="0">
              <a:latin typeface="Cambria"/>
              <a:cs typeface="Cambria"/>
            </a:endParaRPr>
          </a:p>
          <a:p>
            <a:pPr marL="0" indent="0" algn="just">
              <a:buNone/>
            </a:pPr>
            <a:r>
              <a:rPr lang="en-US" sz="2400" dirty="0" smtClean="0">
                <a:latin typeface="Cambria"/>
                <a:cs typeface="Cambria"/>
              </a:rPr>
              <a:t>left </a:t>
            </a:r>
            <a:r>
              <a:rPr lang="en-US" sz="2400" dirty="0">
                <a:latin typeface="Cambria"/>
                <a:cs typeface="Cambria"/>
              </a:rPr>
              <a:t>half of his mandible with malocclusion on biting </a:t>
            </a:r>
            <a:r>
              <a:rPr lang="en-US" sz="2400" dirty="0" smtClean="0">
                <a:latin typeface="Cambria"/>
                <a:cs typeface="Cambria"/>
              </a:rPr>
              <a:t>(</a:t>
            </a:r>
            <a:r>
              <a:rPr lang="en-US" sz="2400" dirty="0">
                <a:latin typeface="Cambria"/>
                <a:cs typeface="Cambria"/>
              </a:rPr>
              <a:t>Panel A). </a:t>
            </a:r>
            <a:r>
              <a:rPr lang="en-US" sz="2400" dirty="0" smtClean="0">
                <a:latin typeface="Cambria"/>
                <a:cs typeface="Cambria"/>
              </a:rPr>
              <a:t>Computed </a:t>
            </a:r>
            <a:r>
              <a:rPr lang="en-US" sz="2400" dirty="0">
                <a:latin typeface="Cambria"/>
                <a:cs typeface="Cambria"/>
              </a:rPr>
              <a:t>tomography showed a </a:t>
            </a:r>
            <a:r>
              <a:rPr lang="en-US" sz="2400" i="1" dirty="0" smtClean="0">
                <a:solidFill>
                  <a:srgbClr val="DB0013"/>
                </a:solidFill>
                <a:latin typeface="Cambria"/>
                <a:cs typeface="Cambria"/>
              </a:rPr>
              <a:t>fracture </a:t>
            </a:r>
            <a:r>
              <a:rPr lang="en-US" sz="2400" i="1" dirty="0">
                <a:solidFill>
                  <a:srgbClr val="DB0013"/>
                </a:solidFill>
                <a:latin typeface="Cambria"/>
                <a:cs typeface="Cambria"/>
              </a:rPr>
              <a:t>of the left mandible </a:t>
            </a:r>
            <a:r>
              <a:rPr lang="en-US" sz="2400" i="1" dirty="0" smtClean="0">
                <a:solidFill>
                  <a:srgbClr val="DB0013"/>
                </a:solidFill>
                <a:latin typeface="Cambria"/>
                <a:cs typeface="Cambria"/>
              </a:rPr>
              <a:t>and </a:t>
            </a:r>
            <a:r>
              <a:rPr lang="en-US" sz="2400" i="1" dirty="0">
                <a:solidFill>
                  <a:srgbClr val="DB0013"/>
                </a:solidFill>
                <a:latin typeface="Cambria"/>
                <a:cs typeface="Cambria"/>
              </a:rPr>
              <a:t>a </a:t>
            </a:r>
            <a:r>
              <a:rPr lang="en-US" sz="2400" i="1" dirty="0" smtClean="0">
                <a:solidFill>
                  <a:srgbClr val="DB0013"/>
                </a:solidFill>
                <a:latin typeface="Cambria"/>
                <a:cs typeface="Cambria"/>
              </a:rPr>
              <a:t>fracture </a:t>
            </a:r>
            <a:r>
              <a:rPr lang="en-US" sz="2400" i="1" dirty="0">
                <a:solidFill>
                  <a:srgbClr val="DB0013"/>
                </a:solidFill>
                <a:latin typeface="Cambria"/>
                <a:cs typeface="Cambria"/>
              </a:rPr>
              <a:t>of the right mandibular body and </a:t>
            </a:r>
            <a:r>
              <a:rPr lang="en-US" sz="2400" i="1" dirty="0" smtClean="0">
                <a:solidFill>
                  <a:srgbClr val="DB0013"/>
                </a:solidFill>
                <a:latin typeface="Cambria"/>
                <a:cs typeface="Cambria"/>
              </a:rPr>
              <a:t>angle </a:t>
            </a:r>
            <a:r>
              <a:rPr lang="en-US" sz="2400" dirty="0" smtClean="0">
                <a:latin typeface="Cambria"/>
                <a:cs typeface="Cambria"/>
              </a:rPr>
              <a:t>(Panel B). </a:t>
            </a:r>
            <a:r>
              <a:rPr lang="en-US" sz="2400" dirty="0">
                <a:latin typeface="Cambria"/>
                <a:cs typeface="Cambria"/>
              </a:rPr>
              <a:t>Given the U shape of the mandible, it is common for contralateral fractures to result from major </a:t>
            </a:r>
            <a:r>
              <a:rPr lang="en-US" sz="2400" dirty="0" smtClean="0">
                <a:latin typeface="Cambria"/>
                <a:cs typeface="Cambria"/>
              </a:rPr>
              <a:t>injury. </a:t>
            </a:r>
            <a:r>
              <a:rPr lang="en-US" sz="2400" dirty="0">
                <a:latin typeface="Cambria"/>
                <a:cs typeface="Cambria"/>
              </a:rPr>
              <a:t>Intravenous analgesics and antibiotics were given; the patient </a:t>
            </a:r>
            <a:r>
              <a:rPr lang="en-US" sz="2400" dirty="0" smtClean="0">
                <a:latin typeface="Cambria"/>
                <a:cs typeface="Cambria"/>
              </a:rPr>
              <a:t>underwent </a:t>
            </a:r>
            <a:r>
              <a:rPr lang="en-US" sz="2400" i="1" dirty="0">
                <a:solidFill>
                  <a:srgbClr val="FF0000"/>
                </a:solidFill>
                <a:latin typeface="Cambria"/>
                <a:cs typeface="Cambria"/>
              </a:rPr>
              <a:t>open reduction with internal fixation of his fractures. </a:t>
            </a:r>
          </a:p>
        </p:txBody>
      </p:sp>
    </p:spTree>
    <p:extLst>
      <p:ext uri="{BB962C8B-B14F-4D97-AF65-F5344CB8AC3E}">
        <p14:creationId xmlns="" xmlns:p14="http://schemas.microsoft.com/office/powerpoint/2010/main" val="932203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54940" y="950260"/>
            <a:ext cx="6131859" cy="5175904"/>
          </a:xfrm>
        </p:spPr>
        <p:txBody>
          <a:bodyPr>
            <a:normAutofit lnSpcReduction="10000"/>
          </a:bodyPr>
          <a:lstStyle/>
          <a:p>
            <a:pPr>
              <a:buNone/>
            </a:pPr>
            <a:r>
              <a:rPr lang="cs-CZ" sz="2400" dirty="0" smtClean="0">
                <a:latin typeface="Cambria" pitchFamily="18" charset="0"/>
              </a:rPr>
              <a:t>      </a:t>
            </a:r>
            <a:r>
              <a:rPr lang="en-US" sz="2000" dirty="0" smtClean="0">
                <a:latin typeface="Cambria" pitchFamily="18" charset="0"/>
              </a:rPr>
              <a:t>A </a:t>
            </a:r>
            <a:r>
              <a:rPr lang="en-US" sz="2000" dirty="0" smtClean="0">
                <a:latin typeface="Cambria" pitchFamily="18" charset="0"/>
              </a:rPr>
              <a:t>26-year-old man was admitted to this hospital because of back </a:t>
            </a:r>
            <a:r>
              <a:rPr lang="en-US" sz="2000" dirty="0" smtClean="0">
                <a:latin typeface="Cambria" pitchFamily="18" charset="0"/>
              </a:rPr>
              <a:t>pain</a:t>
            </a:r>
            <a:r>
              <a:rPr lang="cs-CZ" sz="2000" dirty="0" smtClean="0">
                <a:latin typeface="Cambria" pitchFamily="18" charset="0"/>
              </a:rPr>
              <a:t> </a:t>
            </a:r>
            <a:r>
              <a:rPr lang="en-US" sz="2000" dirty="0" smtClean="0">
                <a:latin typeface="Cambria" pitchFamily="18" charset="0"/>
              </a:rPr>
              <a:t>and </a:t>
            </a:r>
            <a:r>
              <a:rPr lang="en-US" sz="2000" dirty="0" smtClean="0">
                <a:latin typeface="Cambria" pitchFamily="18" charset="0"/>
              </a:rPr>
              <a:t>a mass in the lung. He had been well until 17 days before admission, when he bent down to lift something and felt a sudden snap in his back, followed by pain that was associated with profuse diaphoresis and muscle spasms that extended from the left shoulder to the buttocks but did not radiate to the legs. He was unable to stand up straight and had difficulty breathing and sleeping because of the pain. </a:t>
            </a:r>
            <a:r>
              <a:rPr lang="en-US" sz="2000" dirty="0" smtClean="0">
                <a:latin typeface="Cambria" pitchFamily="18" charset="0"/>
                <a:cs typeface="Times New Roman" pitchFamily="18" charset="0"/>
              </a:rPr>
              <a:t>The </a:t>
            </a:r>
            <a:r>
              <a:rPr lang="en-US" sz="2000" dirty="0" smtClean="0">
                <a:latin typeface="Cambria" pitchFamily="18" charset="0"/>
                <a:cs typeface="Times New Roman" pitchFamily="18" charset="0"/>
              </a:rPr>
              <a:t>next day, magnetic resonance imaging (MRI) of the spine at that facility revealed </a:t>
            </a:r>
            <a:r>
              <a:rPr lang="en-US" sz="2000" i="1" dirty="0" smtClean="0">
                <a:solidFill>
                  <a:srgbClr val="FF0000"/>
                </a:solidFill>
                <a:latin typeface="Cambria" pitchFamily="18" charset="0"/>
                <a:cs typeface="Times New Roman" pitchFamily="18" charset="0"/>
              </a:rPr>
              <a:t>a pathologic T9 vertebral fracture </a:t>
            </a:r>
            <a:r>
              <a:rPr lang="en-US" sz="2000" dirty="0" smtClean="0">
                <a:latin typeface="Cambria" pitchFamily="18" charset="0"/>
                <a:cs typeface="Times New Roman" pitchFamily="18" charset="0"/>
              </a:rPr>
              <a:t>with soft-tissue extension beyond the vertebral body, </a:t>
            </a:r>
            <a:r>
              <a:rPr lang="en-US" sz="2000" i="1" dirty="0" smtClean="0">
                <a:solidFill>
                  <a:srgbClr val="FF0000"/>
                </a:solidFill>
                <a:latin typeface="Cambria" pitchFamily="18" charset="0"/>
                <a:cs typeface="Times New Roman" pitchFamily="18" charset="0"/>
              </a:rPr>
              <a:t>a chronic anterior wedge-compression fracture of the L1 vertebra</a:t>
            </a:r>
            <a:r>
              <a:rPr lang="en-US" sz="2000" dirty="0" smtClean="0">
                <a:latin typeface="Cambria" pitchFamily="18" charset="0"/>
                <a:cs typeface="Times New Roman" pitchFamily="18" charset="0"/>
              </a:rPr>
              <a:t>, degenerative changes in the L5–S1 </a:t>
            </a:r>
            <a:r>
              <a:rPr lang="en-US" sz="2000" dirty="0" err="1" smtClean="0">
                <a:latin typeface="Cambria" pitchFamily="18" charset="0"/>
                <a:cs typeface="Times New Roman" pitchFamily="18" charset="0"/>
              </a:rPr>
              <a:t>intervertebral</a:t>
            </a:r>
            <a:r>
              <a:rPr lang="en-US" sz="2000" dirty="0" smtClean="0">
                <a:latin typeface="Cambria" pitchFamily="18" charset="0"/>
                <a:cs typeface="Times New Roman" pitchFamily="18" charset="0"/>
              </a:rPr>
              <a:t> joint, and a large pleural effusion on the left side. </a:t>
            </a:r>
            <a:endParaRPr lang="cs-CZ" sz="2000" dirty="0">
              <a:latin typeface="Cambria" pitchFamily="18" charset="0"/>
              <a:cs typeface="Times New Roman" pitchFamily="18" charset="0"/>
            </a:endParaRPr>
          </a:p>
        </p:txBody>
      </p:sp>
      <p:pic>
        <p:nvPicPr>
          <p:cNvPr id="7" name="Picture 3"/>
          <p:cNvPicPr>
            <a:picLocks noChangeAspect="1" noChangeArrowheads="1"/>
          </p:cNvPicPr>
          <p:nvPr/>
        </p:nvPicPr>
        <p:blipFill>
          <a:blip r:embed="rId2"/>
          <a:srcRect/>
          <a:stretch>
            <a:fillRect/>
          </a:stretch>
        </p:blipFill>
        <p:spPr bwMode="auto">
          <a:xfrm>
            <a:off x="457200" y="1385888"/>
            <a:ext cx="2365375" cy="5472112"/>
          </a:xfrm>
          <a:prstGeom prst="rect">
            <a:avLst/>
          </a:prstGeom>
          <a:noFill/>
          <a:ln w="9525" cap="flat">
            <a:noFill/>
            <a:round/>
            <a:headEnd/>
            <a:tailEnd/>
          </a:ln>
          <a:effectLst/>
        </p:spPr>
      </p:pic>
      <p:sp>
        <p:nvSpPr>
          <p:cNvPr id="8" name="Title 1"/>
          <p:cNvSpPr>
            <a:spLocks noGrp="1"/>
          </p:cNvSpPr>
          <p:nvPr>
            <p:ph type="title"/>
          </p:nvPr>
        </p:nvSpPr>
        <p:spPr>
          <a:xfrm>
            <a:off x="457200" y="274638"/>
            <a:ext cx="1137173" cy="1143000"/>
          </a:xfrm>
        </p:spPr>
        <p:txBody>
          <a:bodyPr>
            <a:normAutofit/>
          </a:bodyPr>
          <a:lstStyle/>
          <a:p>
            <a:r>
              <a:rPr lang="cs-CZ" sz="5400" dirty="0" smtClean="0">
                <a:solidFill>
                  <a:srgbClr val="DB0013"/>
                </a:solidFill>
                <a:latin typeface="Cambria"/>
                <a:cs typeface="Cambria"/>
              </a:rPr>
              <a:t>4</a:t>
            </a:r>
            <a:endParaRPr lang="en-US" sz="5400" dirty="0">
              <a:solidFill>
                <a:srgbClr val="DB0013"/>
              </a:solidFill>
              <a:latin typeface="Cambria"/>
              <a:cs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87270" y="0"/>
            <a:ext cx="5656729" cy="6857999"/>
          </a:xfrm>
        </p:spPr>
        <p:txBody>
          <a:bodyPr>
            <a:noAutofit/>
          </a:bodyPr>
          <a:lstStyle/>
          <a:p>
            <a:pPr fontAlgn="base">
              <a:buNone/>
            </a:pPr>
            <a:r>
              <a:rPr lang="cs-CZ" sz="2000" dirty="0" smtClean="0">
                <a:latin typeface="Cambria" pitchFamily="18" charset="0"/>
              </a:rPr>
              <a:t>      </a:t>
            </a:r>
            <a:r>
              <a:rPr lang="en-US" sz="2000" dirty="0" smtClean="0">
                <a:latin typeface="Cambria" pitchFamily="18" charset="0"/>
              </a:rPr>
              <a:t>A </a:t>
            </a:r>
            <a:r>
              <a:rPr lang="en-US" sz="2000" dirty="0" smtClean="0">
                <a:latin typeface="Cambria" pitchFamily="18" charset="0"/>
              </a:rPr>
              <a:t>34-year-old man was brought to the emergency department at </a:t>
            </a:r>
            <a:r>
              <a:rPr lang="en-US" sz="2000" dirty="0" err="1" smtClean="0">
                <a:latin typeface="Cambria" pitchFamily="18" charset="0"/>
              </a:rPr>
              <a:t>th</a:t>
            </a:r>
            <a:r>
              <a:rPr lang="cs-CZ" sz="2000" dirty="0" smtClean="0">
                <a:latin typeface="Cambria" pitchFamily="18" charset="0"/>
              </a:rPr>
              <a:t>e</a:t>
            </a:r>
            <a:r>
              <a:rPr lang="en-US" sz="2000" dirty="0" smtClean="0">
                <a:latin typeface="Cambria" pitchFamily="18" charset="0"/>
              </a:rPr>
              <a:t> </a:t>
            </a:r>
            <a:r>
              <a:rPr lang="en-US" sz="2000" dirty="0" smtClean="0">
                <a:latin typeface="Cambria" pitchFamily="18" charset="0"/>
              </a:rPr>
              <a:t>hospital because of multiple traumatic injuries that he sustained when a bomb exploded while he was watching the 2013 Boston </a:t>
            </a:r>
            <a:r>
              <a:rPr lang="en-US" sz="2000" dirty="0" smtClean="0">
                <a:latin typeface="Cambria" pitchFamily="18" charset="0"/>
              </a:rPr>
              <a:t>Marathon.</a:t>
            </a:r>
            <a:r>
              <a:rPr lang="cs-CZ" sz="2000" dirty="0" smtClean="0">
                <a:latin typeface="Cambria" pitchFamily="18" charset="0"/>
              </a:rPr>
              <a:t> </a:t>
            </a:r>
            <a:r>
              <a:rPr lang="en-US" sz="2000" dirty="0" smtClean="0">
                <a:latin typeface="Cambria" pitchFamily="18" charset="0"/>
              </a:rPr>
              <a:t>At </a:t>
            </a:r>
            <a:r>
              <a:rPr lang="en-US" sz="2000" dirty="0" smtClean="0">
                <a:latin typeface="Cambria" pitchFamily="18" charset="0"/>
              </a:rPr>
              <a:t>the scene, the patient reportedly lost consciousness, had a complete amputation of his right leg directly below the knee, and had copious blood loss. </a:t>
            </a:r>
            <a:r>
              <a:rPr lang="en-US" sz="2000" dirty="0" smtClean="0">
                <a:latin typeface="Cambria" pitchFamily="18" charset="0"/>
              </a:rPr>
              <a:t>A </a:t>
            </a:r>
            <a:r>
              <a:rPr lang="en-US" sz="2000" dirty="0" smtClean="0">
                <a:latin typeface="Cambria" pitchFamily="18" charset="0"/>
              </a:rPr>
              <a:t>plain radiograph of the left tibia and fibula (</a:t>
            </a:r>
            <a:r>
              <a:rPr lang="en-US" sz="2000" u="sng" dirty="0" smtClean="0">
                <a:latin typeface="Cambria" pitchFamily="18" charset="0"/>
              </a:rPr>
              <a:t>Figure </a:t>
            </a:r>
            <a:r>
              <a:rPr lang="en-US" sz="2000" u="sng" dirty="0" smtClean="0">
                <a:latin typeface="Cambria" pitchFamily="18" charset="0"/>
              </a:rPr>
              <a:t>3A</a:t>
            </a:r>
            <a:r>
              <a:rPr lang="cs-CZ" sz="2000" b="1" u="sng" cap="all" dirty="0" smtClean="0">
                <a:latin typeface="Cambria" pitchFamily="18" charset="0"/>
              </a:rPr>
              <a:t> </a:t>
            </a:r>
            <a:r>
              <a:rPr lang="en-US" sz="2000" dirty="0" smtClean="0">
                <a:latin typeface="Cambria" pitchFamily="18" charset="0"/>
              </a:rPr>
              <a:t>Radiographs </a:t>
            </a:r>
            <a:r>
              <a:rPr lang="en-US" sz="2000" dirty="0" smtClean="0">
                <a:latin typeface="Cambria" pitchFamily="18" charset="0"/>
              </a:rPr>
              <a:t>of the Injuries of the Left Leg.) revealed </a:t>
            </a:r>
            <a:r>
              <a:rPr lang="en-US" sz="2000" i="1" dirty="0" smtClean="0">
                <a:solidFill>
                  <a:srgbClr val="FF0000"/>
                </a:solidFill>
                <a:latin typeface="Cambria" pitchFamily="18" charset="0"/>
              </a:rPr>
              <a:t>multiple metallic foreign bodies around the knee and a </a:t>
            </a:r>
            <a:r>
              <a:rPr lang="en-US" sz="2000" i="1" dirty="0" err="1" smtClean="0">
                <a:solidFill>
                  <a:srgbClr val="FF0000"/>
                </a:solidFill>
                <a:latin typeface="Cambria" pitchFamily="18" charset="0"/>
              </a:rPr>
              <a:t>nondisplaced</a:t>
            </a:r>
            <a:r>
              <a:rPr lang="en-US" sz="2000" i="1" dirty="0" smtClean="0">
                <a:solidFill>
                  <a:srgbClr val="FF0000"/>
                </a:solidFill>
                <a:latin typeface="Cambria" pitchFamily="18" charset="0"/>
              </a:rPr>
              <a:t> fracture of the lateral </a:t>
            </a:r>
            <a:r>
              <a:rPr lang="en-US" sz="2000" i="1" dirty="0" err="1" smtClean="0">
                <a:solidFill>
                  <a:srgbClr val="FF0000"/>
                </a:solidFill>
                <a:latin typeface="Cambria" pitchFamily="18" charset="0"/>
              </a:rPr>
              <a:t>tibial</a:t>
            </a:r>
            <a:r>
              <a:rPr lang="en-US" sz="2000" i="1" dirty="0" smtClean="0">
                <a:solidFill>
                  <a:srgbClr val="FF0000"/>
                </a:solidFill>
                <a:latin typeface="Cambria" pitchFamily="18" charset="0"/>
              </a:rPr>
              <a:t> plateau</a:t>
            </a:r>
            <a:r>
              <a:rPr lang="en-US" sz="2000" dirty="0" smtClean="0">
                <a:latin typeface="Cambria" pitchFamily="18" charset="0"/>
              </a:rPr>
              <a:t>. Plain radiographs of the left foot and ankle revealed </a:t>
            </a:r>
            <a:r>
              <a:rPr lang="en-US" sz="2000" i="1" dirty="0" smtClean="0">
                <a:solidFill>
                  <a:srgbClr val="FF0000"/>
                </a:solidFill>
                <a:latin typeface="Cambria" pitchFamily="18" charset="0"/>
              </a:rPr>
              <a:t>a comminuted fracture of the </a:t>
            </a:r>
            <a:r>
              <a:rPr lang="en-US" sz="2000" i="1" dirty="0" err="1" smtClean="0">
                <a:solidFill>
                  <a:srgbClr val="FF0000"/>
                </a:solidFill>
                <a:latin typeface="Cambria" pitchFamily="18" charset="0"/>
              </a:rPr>
              <a:t>calcaneus</a:t>
            </a:r>
            <a:r>
              <a:rPr lang="en-US" sz="2000" dirty="0" smtClean="0">
                <a:solidFill>
                  <a:srgbClr val="FF0000"/>
                </a:solidFill>
                <a:latin typeface="Cambria" pitchFamily="18" charset="0"/>
              </a:rPr>
              <a:t> </a:t>
            </a:r>
            <a:r>
              <a:rPr lang="en-US" sz="2000" dirty="0" smtClean="0">
                <a:latin typeface="Cambria" pitchFamily="18" charset="0"/>
              </a:rPr>
              <a:t>(</a:t>
            </a:r>
            <a:r>
              <a:rPr lang="en-US" sz="2000" u="sng" dirty="0" smtClean="0">
                <a:latin typeface="Cambria" pitchFamily="18" charset="0"/>
              </a:rPr>
              <a:t>Figure 3B</a:t>
            </a:r>
            <a:r>
              <a:rPr lang="en-US" sz="2000" dirty="0" smtClean="0">
                <a:latin typeface="Cambria" pitchFamily="18" charset="0"/>
              </a:rPr>
              <a:t>), minimally displaced </a:t>
            </a:r>
            <a:r>
              <a:rPr lang="en-US" sz="2000" dirty="0" err="1" smtClean="0">
                <a:latin typeface="Cambria" pitchFamily="18" charset="0"/>
              </a:rPr>
              <a:t>cuboid</a:t>
            </a:r>
            <a:r>
              <a:rPr lang="en-US" sz="2000" dirty="0" smtClean="0">
                <a:latin typeface="Cambria" pitchFamily="18" charset="0"/>
              </a:rPr>
              <a:t> and cuneiform fractures, and </a:t>
            </a:r>
            <a:r>
              <a:rPr lang="en-US" sz="2000" dirty="0" err="1" smtClean="0">
                <a:latin typeface="Cambria" pitchFamily="18" charset="0"/>
              </a:rPr>
              <a:t>subluxation</a:t>
            </a:r>
            <a:r>
              <a:rPr lang="en-US" sz="2000" dirty="0" smtClean="0">
                <a:latin typeface="Cambria" pitchFamily="18" charset="0"/>
              </a:rPr>
              <a:t> of multiple </a:t>
            </a:r>
            <a:r>
              <a:rPr lang="en-US" sz="2000" dirty="0" err="1" smtClean="0">
                <a:latin typeface="Cambria" pitchFamily="18" charset="0"/>
              </a:rPr>
              <a:t>tarsometatarsal</a:t>
            </a:r>
            <a:r>
              <a:rPr lang="en-US" sz="2000" dirty="0" smtClean="0">
                <a:latin typeface="Cambria" pitchFamily="18" charset="0"/>
              </a:rPr>
              <a:t> joints, evidence of a </a:t>
            </a:r>
            <a:r>
              <a:rPr lang="en-US" sz="2000" dirty="0" err="1" smtClean="0">
                <a:latin typeface="Cambria" pitchFamily="18" charset="0"/>
              </a:rPr>
              <a:t>ligamentous</a:t>
            </a:r>
            <a:r>
              <a:rPr lang="en-US" sz="2000" dirty="0" smtClean="0">
                <a:latin typeface="Cambria" pitchFamily="18" charset="0"/>
              </a:rPr>
              <a:t> </a:t>
            </a:r>
            <a:r>
              <a:rPr lang="en-US" sz="2000" dirty="0" err="1" smtClean="0">
                <a:latin typeface="Cambria" pitchFamily="18" charset="0"/>
              </a:rPr>
              <a:t>Lisfranc</a:t>
            </a:r>
            <a:r>
              <a:rPr lang="en-US" sz="2000" dirty="0" smtClean="0">
                <a:latin typeface="Cambria" pitchFamily="18" charset="0"/>
              </a:rPr>
              <a:t> injury (dislocation of the </a:t>
            </a:r>
            <a:r>
              <a:rPr lang="en-US" sz="2000" dirty="0" err="1" smtClean="0">
                <a:latin typeface="Cambria" pitchFamily="18" charset="0"/>
              </a:rPr>
              <a:t>tarsometatarsal</a:t>
            </a:r>
            <a:r>
              <a:rPr lang="en-US" sz="2000" dirty="0" smtClean="0">
                <a:latin typeface="Cambria" pitchFamily="18" charset="0"/>
              </a:rPr>
              <a:t> joints due to </a:t>
            </a:r>
            <a:r>
              <a:rPr lang="en-US" sz="2000" dirty="0" err="1" smtClean="0">
                <a:latin typeface="Cambria" pitchFamily="18" charset="0"/>
              </a:rPr>
              <a:t>midfoot</a:t>
            </a:r>
            <a:r>
              <a:rPr lang="en-US" sz="2000" dirty="0" smtClean="0">
                <a:latin typeface="Cambria" pitchFamily="18" charset="0"/>
              </a:rPr>
              <a:t> trauma; named after the military surgeon in Napoleon's army) (</a:t>
            </a:r>
            <a:r>
              <a:rPr lang="en-US" sz="2000" u="sng" dirty="0" smtClean="0">
                <a:latin typeface="Cambria" pitchFamily="18" charset="0"/>
              </a:rPr>
              <a:t>Figure 3C</a:t>
            </a:r>
            <a:r>
              <a:rPr lang="en-US" sz="2000" dirty="0" smtClean="0">
                <a:latin typeface="Cambria" pitchFamily="18" charset="0"/>
              </a:rPr>
              <a:t>).</a:t>
            </a:r>
          </a:p>
          <a:p>
            <a:endParaRPr lang="cs-CZ" sz="2000" dirty="0">
              <a:latin typeface="Cambria" pitchFamily="18" charset="0"/>
            </a:endParaRPr>
          </a:p>
        </p:txBody>
      </p:sp>
      <p:pic>
        <p:nvPicPr>
          <p:cNvPr id="4" name="Picture 3"/>
          <p:cNvPicPr>
            <a:picLocks noChangeAspect="1" noChangeArrowheads="1"/>
          </p:cNvPicPr>
          <p:nvPr/>
        </p:nvPicPr>
        <p:blipFill>
          <a:blip r:embed="rId2"/>
          <a:srcRect/>
          <a:stretch>
            <a:fillRect/>
          </a:stretch>
        </p:blipFill>
        <p:spPr bwMode="auto">
          <a:xfrm>
            <a:off x="150816" y="1748118"/>
            <a:ext cx="3506784" cy="4791075"/>
          </a:xfrm>
          <a:prstGeom prst="rect">
            <a:avLst/>
          </a:prstGeom>
          <a:noFill/>
          <a:ln w="9525" cap="flat">
            <a:noFill/>
            <a:round/>
            <a:headEnd/>
            <a:tailEnd/>
          </a:ln>
          <a:effectLst/>
        </p:spPr>
      </p:pic>
      <p:sp>
        <p:nvSpPr>
          <p:cNvPr id="5" name="Title 1"/>
          <p:cNvSpPr>
            <a:spLocks noGrp="1"/>
          </p:cNvSpPr>
          <p:nvPr>
            <p:ph type="title"/>
          </p:nvPr>
        </p:nvSpPr>
        <p:spPr>
          <a:xfrm>
            <a:off x="457200" y="274638"/>
            <a:ext cx="1137173" cy="1143000"/>
          </a:xfrm>
        </p:spPr>
        <p:txBody>
          <a:bodyPr>
            <a:normAutofit/>
          </a:bodyPr>
          <a:lstStyle/>
          <a:p>
            <a:r>
              <a:rPr lang="cs-CZ" sz="5400" dirty="0" smtClean="0">
                <a:solidFill>
                  <a:srgbClr val="DB0013"/>
                </a:solidFill>
                <a:latin typeface="Cambria"/>
                <a:cs typeface="Cambria"/>
              </a:rPr>
              <a:t>5</a:t>
            </a:r>
            <a:endParaRPr lang="en-US" sz="5400" dirty="0">
              <a:solidFill>
                <a:srgbClr val="DB0013"/>
              </a:solidFill>
              <a:latin typeface="Cambria"/>
              <a:cs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a:bodyPr>
          <a:lstStyle/>
          <a:p>
            <a:r>
              <a:rPr lang="en-US" dirty="0" err="1" smtClean="0"/>
              <a:t>Mazánek</a:t>
            </a:r>
            <a:r>
              <a:rPr lang="en-US" dirty="0" smtClean="0"/>
              <a:t>, J.: </a:t>
            </a:r>
            <a:r>
              <a:rPr lang="en-US" dirty="0" err="1" smtClean="0"/>
              <a:t>Traumatologie</a:t>
            </a:r>
            <a:r>
              <a:rPr lang="en-US" dirty="0" smtClean="0"/>
              <a:t> </a:t>
            </a:r>
            <a:r>
              <a:rPr lang="en-US" dirty="0" err="1" smtClean="0"/>
              <a:t>orofaciální</a:t>
            </a:r>
            <a:r>
              <a:rPr lang="en-US" dirty="0" smtClean="0"/>
              <a:t> </a:t>
            </a:r>
            <a:r>
              <a:rPr lang="en-US" dirty="0" err="1" smtClean="0"/>
              <a:t>oblasti</a:t>
            </a:r>
            <a:r>
              <a:rPr lang="en-US" dirty="0" smtClean="0"/>
              <a:t>. </a:t>
            </a:r>
            <a:r>
              <a:rPr lang="en-US" dirty="0" err="1" smtClean="0"/>
              <a:t>Praha</a:t>
            </a:r>
            <a:r>
              <a:rPr lang="en-US" dirty="0" smtClean="0"/>
              <a:t> : </a:t>
            </a:r>
            <a:r>
              <a:rPr lang="en-US" dirty="0" err="1" smtClean="0"/>
              <a:t>Grada</a:t>
            </a:r>
            <a:r>
              <a:rPr lang="en-US" dirty="0" smtClean="0"/>
              <a:t>, p. 24</a:t>
            </a:r>
          </a:p>
          <a:p>
            <a:endParaRPr lang="en-US" dirty="0" smtClean="0"/>
          </a:p>
          <a:p>
            <a:r>
              <a:rPr lang="en-US" dirty="0" smtClean="0">
                <a:hlinkClick r:id="rId2"/>
              </a:rPr>
              <a:t>http://radiologymasterclass.co.uk</a:t>
            </a:r>
            <a:endParaRPr lang="en-US" dirty="0" smtClean="0"/>
          </a:p>
          <a:p>
            <a:r>
              <a:rPr lang="en-US" dirty="0" smtClean="0">
                <a:hlinkClick r:id="rId3"/>
              </a:rPr>
              <a:t>http://anthropology.si.edu</a:t>
            </a:r>
            <a:endParaRPr lang="cs-CZ" dirty="0" smtClean="0"/>
          </a:p>
          <a:p>
            <a:r>
              <a:rPr lang="en-US" dirty="0" smtClean="0">
                <a:solidFill>
                  <a:srgbClr val="DB0013"/>
                </a:solidFill>
                <a:hlinkClick r:id="rId2"/>
              </a:rPr>
              <a:t>http://</a:t>
            </a:r>
            <a:r>
              <a:rPr lang="en-US" u="sng" dirty="0" smtClean="0">
                <a:solidFill>
                  <a:srgbClr val="DB0013"/>
                </a:solidFill>
              </a:rPr>
              <a:t>nejm.org</a:t>
            </a:r>
            <a:r>
              <a:rPr lang="en-US" dirty="0" smtClean="0">
                <a:solidFill>
                  <a:srgbClr val="DB0013"/>
                </a:solidFill>
              </a:rPr>
              <a:t> </a:t>
            </a:r>
            <a:r>
              <a:rPr lang="en-US" dirty="0" smtClean="0"/>
              <a:t>(The New England Journal of Medicine)</a:t>
            </a:r>
          </a:p>
          <a:p>
            <a:endParaRPr lang="en-US" dirty="0" smtClean="0"/>
          </a:p>
        </p:txBody>
      </p:sp>
    </p:spTree>
    <p:extLst>
      <p:ext uri="{BB962C8B-B14F-4D97-AF65-F5344CB8AC3E}">
        <p14:creationId xmlns="" xmlns:p14="http://schemas.microsoft.com/office/powerpoint/2010/main" val="277137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traumatica</a:t>
            </a:r>
            <a:endParaRPr lang="en-US" dirty="0"/>
          </a:p>
        </p:txBody>
      </p:sp>
      <p:pic>
        <p:nvPicPr>
          <p:cNvPr id="6" name="Content Placeholder 5"/>
          <p:cNvPicPr>
            <a:picLocks noGrp="1" noChangeAspect="1"/>
          </p:cNvPicPr>
          <p:nvPr>
            <p:ph sz="half" idx="1"/>
          </p:nvPr>
        </p:nvPicPr>
        <p:blipFill>
          <a:blip r:embed="rId2"/>
          <a:srcRect t="7975" b="7975"/>
          <a:stretch>
            <a:fillRect/>
          </a:stretch>
        </p:blipFill>
        <p:spPr/>
      </p:pic>
      <p:pic>
        <p:nvPicPr>
          <p:cNvPr id="10" name="Content Placeholder 9"/>
          <p:cNvPicPr>
            <a:picLocks noGrp="1" noChangeAspect="1"/>
          </p:cNvPicPr>
          <p:nvPr>
            <p:ph sz="half" idx="2"/>
          </p:nvPr>
        </p:nvPicPr>
        <p:blipFill>
          <a:blip r:embed="rId3"/>
          <a:srcRect t="3080" b="3080"/>
          <a:stretch>
            <a:fillRect/>
          </a:stretch>
        </p:blipFill>
        <p:spPr/>
      </p:pic>
      <p:sp>
        <p:nvSpPr>
          <p:cNvPr id="7" name="Oval 6"/>
          <p:cNvSpPr/>
          <p:nvPr/>
        </p:nvSpPr>
        <p:spPr>
          <a:xfrm>
            <a:off x="2161859" y="2688485"/>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72766" y="3425604"/>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645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aperta</a:t>
            </a:r>
            <a:r>
              <a:rPr lang="en-US" dirty="0" smtClean="0">
                <a:latin typeface="Cambria"/>
                <a:cs typeface="Cambria"/>
              </a:rPr>
              <a:t>/</a:t>
            </a:r>
            <a:r>
              <a:rPr lang="en-US" dirty="0" err="1" smtClean="0">
                <a:latin typeface="Cambria"/>
                <a:cs typeface="Cambria"/>
              </a:rPr>
              <a:t>clausa</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 xmlns:a14="http://schemas.microsoft.com/office/drawing/2010/main" val="0"/>
              </a:ext>
            </a:extLst>
          </a:blip>
          <a:srcRect l="7165" r="7165"/>
          <a:stretch>
            <a:fillRect/>
          </a:stretch>
        </p:blipFill>
        <p:spPr/>
      </p:pic>
      <p:pic>
        <p:nvPicPr>
          <p:cNvPr id="5" name="Content Placeholder 4"/>
          <p:cNvPicPr>
            <a:picLocks noGrp="1" noChangeAspect="1"/>
          </p:cNvPicPr>
          <p:nvPr>
            <p:ph sz="half" idx="2"/>
          </p:nvPr>
        </p:nvPicPr>
        <p:blipFill rotWithShape="1">
          <a:blip r:embed="rId3"/>
          <a:srcRect l="3340" t="8892" r="3985" b="4295"/>
          <a:stretch/>
        </p:blipFill>
        <p:spPr>
          <a:xfrm>
            <a:off x="4672386" y="1600200"/>
            <a:ext cx="4069649" cy="4465779"/>
          </a:xfrm>
        </p:spPr>
      </p:pic>
    </p:spTree>
    <p:extLst>
      <p:ext uri="{BB962C8B-B14F-4D97-AF65-F5344CB8AC3E}">
        <p14:creationId xmlns="" xmlns:p14="http://schemas.microsoft.com/office/powerpoint/2010/main" val="6738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Fractura</a:t>
            </a:r>
            <a:r>
              <a:rPr lang="en-US" dirty="0" smtClean="0"/>
              <a:t> simplex/multiplex</a:t>
            </a:r>
            <a:endParaRPr lang="en-US" dirty="0"/>
          </a:p>
        </p:txBody>
      </p:sp>
      <p:pic>
        <p:nvPicPr>
          <p:cNvPr id="6" name="Content Placeholder 5" descr="Snímka obrazovky 2014-02-10 o 16.58.18.png"/>
          <p:cNvPicPr>
            <a:picLocks noGrp="1" noChangeAspect="1"/>
          </p:cNvPicPr>
          <p:nvPr>
            <p:ph sz="half" idx="1"/>
          </p:nvPr>
        </p:nvPicPr>
        <p:blipFill>
          <a:blip r:embed="rId2">
            <a:extLst>
              <a:ext uri="{28A0092B-C50C-407E-A947-70E740481C1C}">
                <a14:useLocalDpi xmlns="" xmlns:a14="http://schemas.microsoft.com/office/drawing/2010/main" val="0"/>
              </a:ext>
            </a:extLst>
          </a:blip>
          <a:srcRect l="19993" r="19993"/>
          <a:stretch>
            <a:fillRect/>
          </a:stretch>
        </p:blipFill>
        <p:spPr/>
      </p:pic>
      <p:pic>
        <p:nvPicPr>
          <p:cNvPr id="9" name="Content Placeholder 8" descr="Snímka obrazovky 2014-02-10 o 17.05.48.png"/>
          <p:cNvPicPr>
            <a:picLocks noGrp="1" noChangeAspect="1"/>
          </p:cNvPicPr>
          <p:nvPr>
            <p:ph sz="half" idx="2"/>
          </p:nvPr>
        </p:nvPicPr>
        <p:blipFill>
          <a:blip r:embed="rId3">
            <a:extLst>
              <a:ext uri="{28A0092B-C50C-407E-A947-70E740481C1C}">
                <a14:useLocalDpi xmlns="" xmlns:a14="http://schemas.microsoft.com/office/drawing/2010/main" val="0"/>
              </a:ext>
            </a:extLst>
          </a:blip>
          <a:srcRect t="1559" b="1559"/>
          <a:stretch>
            <a:fillRect/>
          </a:stretch>
        </p:blipFill>
        <p:spPr/>
      </p:pic>
    </p:spTree>
    <p:extLst>
      <p:ext uri="{BB962C8B-B14F-4D97-AF65-F5344CB8AC3E}">
        <p14:creationId xmlns="" xmlns:p14="http://schemas.microsoft.com/office/powerpoint/2010/main" val="140025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comminutiva</a:t>
            </a:r>
            <a:endParaRPr lang="en-US" dirty="0"/>
          </a:p>
        </p:txBody>
      </p:sp>
      <p:pic>
        <p:nvPicPr>
          <p:cNvPr id="4" name="Content Placeholder 3" descr="Snímka obrazovky 2014-02-10 o 17.03.59.png"/>
          <p:cNvPicPr>
            <a:picLocks noGrp="1" noChangeAspect="1"/>
          </p:cNvPicPr>
          <p:nvPr>
            <p:ph idx="1"/>
          </p:nvPr>
        </p:nvPicPr>
        <p:blipFill>
          <a:blip r:embed="rId2">
            <a:extLst>
              <a:ext uri="{28A0092B-C50C-407E-A947-70E740481C1C}">
                <a14:useLocalDpi xmlns="" xmlns:a14="http://schemas.microsoft.com/office/drawing/2010/main" val="0"/>
              </a:ext>
            </a:extLst>
          </a:blip>
          <a:srcRect l="-49162" r="-49162"/>
          <a:stretch>
            <a:fillRect/>
          </a:stretch>
        </p:blipFill>
        <p:spPr/>
      </p:pic>
    </p:spTree>
    <p:extLst>
      <p:ext uri="{BB962C8B-B14F-4D97-AF65-F5344CB8AC3E}">
        <p14:creationId xmlns="" xmlns:p14="http://schemas.microsoft.com/office/powerpoint/2010/main" val="260763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r>
              <a:rPr lang="cs-CZ" dirty="0" smtClean="0"/>
              <a:t>r</a:t>
            </a:r>
            <a:r>
              <a:rPr lang="en-US" dirty="0" err="1" smtClean="0"/>
              <a:t>actura</a:t>
            </a:r>
            <a:r>
              <a:rPr lang="en-US" dirty="0" smtClean="0"/>
              <a:t> </a:t>
            </a:r>
            <a:r>
              <a:rPr lang="en-US" dirty="0" err="1" smtClean="0"/>
              <a:t>transversa</a:t>
            </a:r>
            <a:r>
              <a:rPr lang="en-US" dirty="0" smtClean="0"/>
              <a:t>/</a:t>
            </a:r>
            <a:r>
              <a:rPr lang="en-US" dirty="0" err="1" smtClean="0"/>
              <a:t>obliqua</a:t>
            </a:r>
            <a:endParaRPr lang="en-US" dirty="0"/>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 xmlns:a14="http://schemas.microsoft.com/office/drawing/2010/main" val="0"/>
              </a:ext>
            </a:extLst>
          </a:blip>
          <a:srcRect l="4783" r="4783"/>
          <a:stretch>
            <a:fillRect/>
          </a:stretch>
        </p:blipFill>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 xmlns:a14="http://schemas.microsoft.com/office/drawing/2010/main" val="0"/>
              </a:ext>
            </a:extLst>
          </a:blip>
          <a:srcRect t="4853" b="4853"/>
          <a:stretch>
            <a:fillRect/>
          </a:stretch>
        </p:blipFill>
        <p:spPr/>
      </p:pic>
    </p:spTree>
    <p:extLst>
      <p:ext uri="{BB962C8B-B14F-4D97-AF65-F5344CB8AC3E}">
        <p14:creationId xmlns="" xmlns:p14="http://schemas.microsoft.com/office/powerpoint/2010/main" val="13713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spiralis</a:t>
            </a:r>
            <a:r>
              <a:rPr lang="en-US" dirty="0" smtClean="0"/>
              <a:t>/</a:t>
            </a:r>
            <a:r>
              <a:rPr lang="en-US" dirty="0" err="1" smtClean="0"/>
              <a:t>longitudinalis</a:t>
            </a:r>
            <a:endParaRPr lang="en-US" dirty="0"/>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 xmlns:a14="http://schemas.microsoft.com/office/drawing/2010/main" val="0"/>
              </a:ext>
            </a:extLst>
          </a:blip>
          <a:srcRect l="8345" r="8345"/>
          <a:stretch>
            <a:fillRect/>
          </a:stretch>
        </p:blipFill>
        <p:spPr/>
      </p:pic>
      <p:pic>
        <p:nvPicPr>
          <p:cNvPr id="10" name="Content Placeholder 9"/>
          <p:cNvPicPr>
            <a:picLocks noGrp="1" noChangeAspect="1"/>
          </p:cNvPicPr>
          <p:nvPr>
            <p:ph sz="half" idx="2"/>
          </p:nvPr>
        </p:nvPicPr>
        <p:blipFill rotWithShape="1">
          <a:blip r:embed="rId3"/>
          <a:srcRect l="43718"/>
          <a:stretch/>
        </p:blipFill>
        <p:spPr>
          <a:prstGeom prst="rect">
            <a:avLst/>
          </a:prstGeom>
        </p:spPr>
      </p:pic>
      <p:cxnSp>
        <p:nvCxnSpPr>
          <p:cNvPr id="12" name="Straight Connector 11"/>
          <p:cNvCxnSpPr/>
          <p:nvPr/>
        </p:nvCxnSpPr>
        <p:spPr>
          <a:xfrm flipV="1">
            <a:off x="6575693" y="1618163"/>
            <a:ext cx="491640" cy="2652562"/>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950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compressiva</a:t>
            </a:r>
            <a:r>
              <a:rPr lang="en-US" dirty="0" smtClean="0"/>
              <a:t>/</a:t>
            </a:r>
            <a:r>
              <a:rPr lang="en-US" dirty="0" err="1" smtClean="0"/>
              <a:t>impressiva</a:t>
            </a:r>
            <a:endParaRPr lang="en-US" dirty="0"/>
          </a:p>
        </p:txBody>
      </p:sp>
      <p:pic>
        <p:nvPicPr>
          <p:cNvPr id="6" name="Content Placeholder 5" descr="Snímka obrazovky 2014-02-10 o 17.17.32.png"/>
          <p:cNvPicPr>
            <a:picLocks noGrp="1" noChangeAspect="1"/>
          </p:cNvPicPr>
          <p:nvPr>
            <p:ph sz="half" idx="1"/>
          </p:nvPr>
        </p:nvPicPr>
        <p:blipFill>
          <a:blip r:embed="rId2">
            <a:extLst>
              <a:ext uri="{28A0092B-C50C-407E-A947-70E740481C1C}">
                <a14:useLocalDpi xmlns="" xmlns:a14="http://schemas.microsoft.com/office/drawing/2010/main" val="0"/>
              </a:ext>
            </a:extLst>
          </a:blip>
          <a:srcRect l="-4233" r="-4233"/>
          <a:stretch>
            <a:fillRect/>
          </a:stretch>
        </p:blipFill>
        <p:spPr>
          <a:xfrm>
            <a:off x="251012" y="3428751"/>
            <a:ext cx="2814918" cy="3154612"/>
          </a:xfrm>
        </p:spPr>
      </p:pic>
      <p:pic>
        <p:nvPicPr>
          <p:cNvPr id="7" name="Content Placeholder 6"/>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t="3305" b="3305"/>
          <a:stretch>
            <a:fillRect/>
          </a:stretch>
        </p:blipFill>
        <p:spPr bwMode="auto">
          <a:xfrm>
            <a:off x="4648200" y="2876110"/>
            <a:ext cx="2900082" cy="3250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https://fbcdn-sphotos-h-a.akamaihd.net/hphotos-ak-xpf1/v/t34.0-12/11015790_918846321466969_54890537_n.jpg?oh=cec64c0477d1f9899b1bb38331d0ee7f&amp;oe=54E7F2CE&amp;__gda__=1424556627_baa960b08c7932ab792f28e2ede8b8fd"/>
          <p:cNvPicPr>
            <a:picLocks noChangeAspect="1" noChangeArrowheads="1"/>
          </p:cNvPicPr>
          <p:nvPr/>
        </p:nvPicPr>
        <p:blipFill rotWithShape="1">
          <a:blip r:embed="rId4"/>
          <a:srcRect l="3856" t="5610" r="2534" b="2699"/>
          <a:stretch/>
        </p:blipFill>
        <p:spPr bwMode="auto">
          <a:xfrm>
            <a:off x="2147582" y="1600200"/>
            <a:ext cx="2407641" cy="2323752"/>
          </a:xfrm>
          <a:prstGeom prst="rect">
            <a:avLst/>
          </a:prstGeom>
          <a:noFill/>
        </p:spPr>
      </p:pic>
      <p:pic>
        <p:nvPicPr>
          <p:cNvPr id="8" name="Picture 2" descr="https://fbcdn-sphotos-h-a.akamaihd.net/hphotos-ak-xpf1/v/t34.0-12/11015176_918847454800189_1863299910_n.jpg?oh=5cb8aa0d87a5bfaaaca1810d127482cf&amp;oe=54E81E84&amp;__gda__=1424481044_4691c308b778a971561d4ee38697a6e9"/>
          <p:cNvPicPr>
            <a:picLocks noChangeAspect="1" noChangeArrowheads="1"/>
          </p:cNvPicPr>
          <p:nvPr/>
        </p:nvPicPr>
        <p:blipFill rotWithShape="1">
          <a:blip r:embed="rId5"/>
          <a:srcRect l="9680" t="11305" r="16401" b="6160"/>
          <a:stretch/>
        </p:blipFill>
        <p:spPr bwMode="auto">
          <a:xfrm>
            <a:off x="6623866" y="1417638"/>
            <a:ext cx="2062934" cy="1538909"/>
          </a:xfrm>
          <a:prstGeom prst="rect">
            <a:avLst/>
          </a:prstGeom>
          <a:noFill/>
        </p:spPr>
      </p:pic>
    </p:spTree>
    <p:extLst>
      <p:ext uri="{BB962C8B-B14F-4D97-AF65-F5344CB8AC3E}">
        <p14:creationId xmlns="" xmlns:p14="http://schemas.microsoft.com/office/powerpoint/2010/main" val="3226888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1598</TotalTime>
  <Words>1103</Words>
  <Application>Microsoft Office PowerPoint</Application>
  <PresentationFormat>Předvádění na obrazovce (4:3)</PresentationFormat>
  <Paragraphs>95</Paragraphs>
  <Slides>28</Slides>
  <Notes>9</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Office Theme</vt:lpstr>
      <vt:lpstr>Fractures</vt:lpstr>
      <vt:lpstr>Fractura pathologica</vt:lpstr>
      <vt:lpstr>Fractura traumatica</vt:lpstr>
      <vt:lpstr>Fractura aperta/clausa</vt:lpstr>
      <vt:lpstr>Fractura simplex/multiplex</vt:lpstr>
      <vt:lpstr>Fractura comminutiva</vt:lpstr>
      <vt:lpstr>Fractura transversa/obliqua</vt:lpstr>
      <vt:lpstr>Fractura spiralis/longitudinalis</vt:lpstr>
      <vt:lpstr>Fractura compressiva/impressiva</vt:lpstr>
      <vt:lpstr>Fractura incuneata</vt:lpstr>
      <vt:lpstr>Infractio = f. partialis = f. incompleta</vt:lpstr>
      <vt:lpstr>Fractura cum dislocatione</vt:lpstr>
      <vt:lpstr>Authentic reports : 2</vt:lpstr>
      <vt:lpstr>Fracture Healing:   1:   REPOSITIO = REDUCTIO fragmentorum </vt:lpstr>
      <vt:lpstr>Fracture Healing:   2: FIXATIO = STABILISATIO fragmentorum</vt:lpstr>
      <vt:lpstr>Fracture Healing:   2: FIXATIO = STABILISATIO fragmentorum</vt:lpstr>
      <vt:lpstr>Fracture Healing:   2: FIXATIO = STABILISATIO fragmentorum</vt:lpstr>
      <vt:lpstr>Name the type of fracture</vt:lpstr>
      <vt:lpstr>Choose a bone and break it. Try to write as much detailed diagnosis as possible.</vt:lpstr>
      <vt:lpstr>Authentic reports :1</vt:lpstr>
      <vt:lpstr>Authentic reports :2</vt:lpstr>
      <vt:lpstr>Authentic reports :3</vt:lpstr>
      <vt:lpstr>1</vt:lpstr>
      <vt:lpstr>2</vt:lpstr>
      <vt:lpstr>3</vt:lpstr>
      <vt:lpstr>4</vt:lpstr>
      <vt:lpstr>5</vt:lpstr>
      <vt:lpstr>Literature</vt:lpstr>
    </vt:vector>
  </TitlesOfParts>
  <Company>Hokkaido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Gachallová Natália</cp:lastModifiedBy>
  <cp:revision>34</cp:revision>
  <cp:lastPrinted>2015-02-11T09:50:46Z</cp:lastPrinted>
  <dcterms:created xsi:type="dcterms:W3CDTF">2014-02-10T15:46:14Z</dcterms:created>
  <dcterms:modified xsi:type="dcterms:W3CDTF">2016-02-29T09:51:46Z</dcterms:modified>
</cp:coreProperties>
</file>