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591" autoAdjust="0"/>
  </p:normalViewPr>
  <p:slideViewPr>
    <p:cSldViewPr>
      <p:cViewPr>
        <p:scale>
          <a:sx n="69" d="100"/>
          <a:sy n="69" d="100"/>
        </p:scale>
        <p:origin x="-54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73117-50F4-4FC5-AAC0-45FE2853CC64}" type="datetimeFigureOut">
              <a:rPr lang="cs-CZ" smtClean="0"/>
              <a:t>11.2.2015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136C89-7BA2-41F9-9DD6-563D3F3D89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509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36C89-7BA2-41F9-9DD6-563D3F3D896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413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36C89-7BA2-41F9-9DD6-563D3F3D896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113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BE9F-860E-4E22-8425-71132E7F9939}" type="datetimeFigureOut">
              <a:rPr lang="cs-CZ" smtClean="0"/>
              <a:t>11.2.2015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79064E5-69C2-48C1-86E7-D86C1C78C7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BE9F-860E-4E22-8425-71132E7F9939}" type="datetimeFigureOut">
              <a:rPr lang="cs-CZ" smtClean="0"/>
              <a:t>11.2.2015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64E5-69C2-48C1-86E7-D86C1C78C7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BE9F-860E-4E22-8425-71132E7F9939}" type="datetimeFigureOut">
              <a:rPr lang="cs-CZ" smtClean="0"/>
              <a:t>11.2.2015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64E5-69C2-48C1-86E7-D86C1C78C7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BE9F-860E-4E22-8425-71132E7F9939}" type="datetimeFigureOut">
              <a:rPr lang="cs-CZ" smtClean="0"/>
              <a:t>11.2.2015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79064E5-69C2-48C1-86E7-D86C1C78C7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BE9F-860E-4E22-8425-71132E7F9939}" type="datetimeFigureOut">
              <a:rPr lang="cs-CZ" smtClean="0"/>
              <a:t>11.2.2015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64E5-69C2-48C1-86E7-D86C1C78C76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BE9F-860E-4E22-8425-71132E7F9939}" type="datetimeFigureOut">
              <a:rPr lang="cs-CZ" smtClean="0"/>
              <a:t>11.2.2015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64E5-69C2-48C1-86E7-D86C1C78C7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BE9F-860E-4E22-8425-71132E7F9939}" type="datetimeFigureOut">
              <a:rPr lang="cs-CZ" smtClean="0"/>
              <a:t>11.2.2015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79064E5-69C2-48C1-86E7-D86C1C78C76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BE9F-860E-4E22-8425-71132E7F9939}" type="datetimeFigureOut">
              <a:rPr lang="cs-CZ" smtClean="0"/>
              <a:t>11.2.2015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64E5-69C2-48C1-86E7-D86C1C78C7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BE9F-860E-4E22-8425-71132E7F9939}" type="datetimeFigureOut">
              <a:rPr lang="cs-CZ" smtClean="0"/>
              <a:t>11.2.2015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64E5-69C2-48C1-86E7-D86C1C78C7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BE9F-860E-4E22-8425-71132E7F9939}" type="datetimeFigureOut">
              <a:rPr lang="cs-CZ" smtClean="0"/>
              <a:t>11.2.2015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64E5-69C2-48C1-86E7-D86C1C78C7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BE9F-860E-4E22-8425-71132E7F9939}" type="datetimeFigureOut">
              <a:rPr lang="cs-CZ" smtClean="0"/>
              <a:t>11.2.2015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064E5-69C2-48C1-86E7-D86C1C78C767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092BE9F-860E-4E22-8425-71132E7F9939}" type="datetimeFigureOut">
              <a:rPr lang="cs-CZ" smtClean="0"/>
              <a:t>11.2.2015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79064E5-69C2-48C1-86E7-D86C1C78C76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792088"/>
          </a:xfrm>
        </p:spPr>
        <p:txBody>
          <a:bodyPr/>
          <a:lstStyle/>
          <a:p>
            <a:r>
              <a:rPr lang="en-GB" dirty="0" smtClean="0"/>
              <a:t>Examples of authentic diagnoses</a:t>
            </a:r>
            <a:endParaRPr lang="en-GB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768559"/>
              </p:ext>
            </p:extLst>
          </p:nvPr>
        </p:nvGraphicFramePr>
        <p:xfrm>
          <a:off x="0" y="1196752"/>
          <a:ext cx="9108504" cy="55446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664"/>
                <a:gridCol w="7560840"/>
              </a:tblGrid>
              <a:tr h="432047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code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diagnosis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K928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Corpus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alienum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intestini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tenuis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perforans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C259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Carcinoma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capitis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pancreatis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inoperabile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metastases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hepatis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multiplices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S019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Vulnera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lacera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regionis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frontalis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dorsi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labii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superioris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vestibuli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C348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Tumor 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lobi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medii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pulmonis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ad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pericardium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diaphragma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nervum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phrenicum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increscens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C186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St. p.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colectomiam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subtotalem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propter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carcinoma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coli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descendentis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M4795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Vulnus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punctum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cubiti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sin., corpus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alienum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vitreum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loci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vulneris</a:t>
                      </a:r>
                      <a:endParaRPr kumimoji="0"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S5250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Fractura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intraarticularis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distalis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radii sin.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dislocata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comminutiva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S9220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Fractura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ossis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cuboidei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navicularis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sine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dislocatione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S863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Ruptura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musculi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tricipitis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surae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suspecta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46323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K928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Corpora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aliena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vitrea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multiplicia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antebrachii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cs-CZ" dirty="0"/>
                    </a:p>
                  </a:txBody>
                  <a:tcPr/>
                </a:tc>
              </a:tr>
              <a:tr h="50405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S300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Contusio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dorsi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regionis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lumbalis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gravis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682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01752" y="332656"/>
            <a:ext cx="8686800" cy="1656184"/>
          </a:xfrm>
        </p:spPr>
        <p:txBody>
          <a:bodyPr>
            <a:normAutofit/>
          </a:bodyPr>
          <a:lstStyle/>
          <a:p>
            <a:r>
              <a:rPr lang="en-GB" sz="2800" dirty="0" smtClean="0"/>
              <a:t>I. Look up all adjectives in the diagnoses and write them down in their dictionary forms in the table. </a:t>
            </a:r>
            <a:endParaRPr lang="en-GB" sz="28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677639"/>
              </p:ext>
            </p:extLst>
          </p:nvPr>
        </p:nvGraphicFramePr>
        <p:xfrm>
          <a:off x="0" y="2060849"/>
          <a:ext cx="9108504" cy="4752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7824"/>
                <a:gridCol w="3168352"/>
                <a:gridCol w="2952328"/>
              </a:tblGrid>
              <a:tr h="432047">
                <a:tc>
                  <a:txBody>
                    <a:bodyPr/>
                    <a:lstStyle/>
                    <a:p>
                      <a:pPr algn="ctr"/>
                      <a:r>
                        <a:rPr lang="en-GB" noProof="0" smtClean="0"/>
                        <a:t>3-form</a:t>
                      </a:r>
                      <a:r>
                        <a:rPr lang="en-GB" baseline="0" noProof="0" smtClean="0"/>
                        <a:t> adjectives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smtClean="0"/>
                        <a:t>2-form</a:t>
                      </a:r>
                      <a:r>
                        <a:rPr lang="en-GB" baseline="0" noProof="0" smtClean="0"/>
                        <a:t> adjectives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 smtClean="0"/>
                        <a:t>1-form</a:t>
                      </a:r>
                      <a:r>
                        <a:rPr lang="en-GB" baseline="0" noProof="0" dirty="0" smtClean="0"/>
                        <a:t> adjectives</a:t>
                      </a:r>
                      <a:endParaRPr lang="en-GB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954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299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318782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II. Translate the diagnoses into English.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III. Fill in the words from the table in the diagnoses in the correct form (see the hand-out).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481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60648"/>
            <a:ext cx="8686800" cy="93610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IV. Put the underlined terms in the opposite number.</a:t>
            </a:r>
            <a:endParaRPr lang="en-GB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711617"/>
              </p:ext>
            </p:extLst>
          </p:nvPr>
        </p:nvGraphicFramePr>
        <p:xfrm>
          <a:off x="-9120" y="1328655"/>
          <a:ext cx="9108504" cy="55446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664"/>
                <a:gridCol w="7560840"/>
              </a:tblGrid>
              <a:tr h="432047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code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diagnosis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K928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Corpus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alienum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intestini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tenuis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perforans</a:t>
                      </a:r>
                      <a:endParaRPr lang="cs-CZ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C259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Carcinoma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capitis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pancreatis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inoperabile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cs-CZ" sz="1800" u="non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metastases</a:t>
                      </a:r>
                      <a:r>
                        <a:rPr kumimoji="0" lang="cs-CZ" sz="18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non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hepatis</a:t>
                      </a:r>
                      <a:r>
                        <a:rPr kumimoji="0" lang="cs-CZ" sz="18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non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multiplices</a:t>
                      </a:r>
                      <a:r>
                        <a:rPr kumimoji="0" lang="cs-CZ" sz="18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u="none" dirty="0"/>
                    </a:p>
                  </a:txBody>
                  <a:tcPr/>
                </a:tc>
              </a:tr>
              <a:tr h="638586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S019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Vulnera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lacera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regionis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frontalis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dorsi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labii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superioris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vestibuli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C348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Tumor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lobi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medii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pulmonis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ad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pericardium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diaphragma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nervum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phrenicum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increscens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C186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St. p.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colectomiam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subtotalem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propter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carcinoma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coli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descendentis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M4795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Vulnus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punctum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cubiti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sin., 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corpus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alienum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vitreum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loci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vulneris</a:t>
                      </a:r>
                      <a:endParaRPr kumimoji="0" lang="cs-CZ" sz="1800" u="sng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S5250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Fractura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intraarticularis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partis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distalis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radii</a:t>
                      </a:r>
                      <a:r>
                        <a:rPr kumimoji="0" lang="cs-CZ" sz="18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sin.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dislocata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comminutiva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S9220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Fractura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ossis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cuboidei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navicularis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sine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dislocatione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S863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Ruptura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musculi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tricipitis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surae</a:t>
                      </a:r>
                      <a:r>
                        <a:rPr kumimoji="0" lang="cs-CZ" sz="18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suspecta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46323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K928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Corpora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aliena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vitrea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multiplicia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antebrachii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cs-CZ" dirty="0"/>
                    </a:p>
                  </a:txBody>
                  <a:tcPr/>
                </a:tc>
              </a:tr>
              <a:tr h="50405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S300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Contusio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dorsi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regionis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lumbalis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gravis</a:t>
                      </a:r>
                      <a:endParaRPr lang="cs-CZ" u="sng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479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116632"/>
            <a:ext cx="8686800" cy="151216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V. Put the terms into the correct order to form diagnoses. Do not change the endings.</a:t>
            </a:r>
            <a:endParaRPr lang="en-GB" dirty="0"/>
          </a:p>
        </p:txBody>
      </p:sp>
      <p:sp>
        <p:nvSpPr>
          <p:cNvPr id="3" name="Ovál 2"/>
          <p:cNvSpPr/>
          <p:nvPr/>
        </p:nvSpPr>
        <p:spPr>
          <a:xfrm>
            <a:off x="107504" y="1916832"/>
            <a:ext cx="4320480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lacerum</a:t>
            </a:r>
            <a:r>
              <a:rPr lang="cs-CZ" dirty="0">
                <a:solidFill>
                  <a:schemeClr val="tx1"/>
                </a:solidFill>
              </a:rPr>
              <a:t>	</a:t>
            </a:r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cs-CZ" dirty="0" err="1" smtClean="0">
                <a:solidFill>
                  <a:schemeClr val="tx1"/>
                </a:solidFill>
              </a:rPr>
              <a:t>mentalis</a:t>
            </a:r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occipitalis</a:t>
            </a:r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cs-CZ" dirty="0" err="1" smtClean="0">
                <a:solidFill>
                  <a:schemeClr val="tx1"/>
                </a:solidFill>
              </a:rPr>
              <a:t>vulnus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		</a:t>
            </a: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regionis</a:t>
            </a:r>
            <a:r>
              <a:rPr lang="cs-CZ" dirty="0" smtClean="0">
                <a:solidFill>
                  <a:schemeClr val="tx1"/>
                </a:solidFill>
              </a:rPr>
              <a:t>		et</a:t>
            </a:r>
          </a:p>
          <a:p>
            <a:pPr algn="ctr"/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07504" y="4300332"/>
            <a:ext cx="4320480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nasalium</a:t>
            </a:r>
            <a:r>
              <a:rPr lang="cs-CZ" dirty="0" smtClean="0">
                <a:solidFill>
                  <a:schemeClr val="tx1"/>
                </a:solidFill>
              </a:rPr>
              <a:t> 	</a:t>
            </a:r>
            <a:r>
              <a:rPr lang="cs-CZ" dirty="0" err="1" smtClean="0">
                <a:solidFill>
                  <a:schemeClr val="tx1"/>
                </a:solidFill>
              </a:rPr>
              <a:t>fractura</a:t>
            </a:r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dislocatione</a:t>
            </a:r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ossium</a:t>
            </a:r>
            <a:r>
              <a:rPr lang="cs-CZ" dirty="0" smtClean="0">
                <a:solidFill>
                  <a:schemeClr val="tx1"/>
                </a:solidFill>
              </a:rPr>
              <a:t>		sine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4532611" y="4149080"/>
            <a:ext cx="4499992" cy="237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cruris</a:t>
            </a:r>
            <a:r>
              <a:rPr lang="cs-CZ" dirty="0" smtClean="0">
                <a:solidFill>
                  <a:schemeClr val="tx1"/>
                </a:solidFill>
              </a:rPr>
              <a:t>	status</a:t>
            </a: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distalis</a:t>
            </a:r>
            <a:r>
              <a:rPr lang="cs-CZ" dirty="0" smtClean="0">
                <a:solidFill>
                  <a:schemeClr val="tx1"/>
                </a:solidFill>
              </a:rPr>
              <a:t>		</a:t>
            </a:r>
            <a:r>
              <a:rPr lang="cs-CZ" dirty="0" err="1" smtClean="0">
                <a:solidFill>
                  <a:schemeClr val="tx1"/>
                </a:solidFill>
              </a:rPr>
              <a:t>fracturae</a:t>
            </a:r>
            <a:r>
              <a:rPr lang="cs-CZ" dirty="0" smtClean="0">
                <a:solidFill>
                  <a:schemeClr val="tx1"/>
                </a:solidFill>
              </a:rPr>
              <a:t>	</a:t>
            </a:r>
          </a:p>
          <a:p>
            <a:pPr algn="ctr"/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post		l. sin.</a:t>
            </a: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operationem</a:t>
            </a:r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cs-CZ" dirty="0" err="1" smtClean="0">
                <a:solidFill>
                  <a:schemeClr val="tx1"/>
                </a:solidFill>
              </a:rPr>
              <a:t>partis</a:t>
            </a:r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4701518" y="1916832"/>
            <a:ext cx="4320480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l. </a:t>
            </a:r>
            <a:r>
              <a:rPr lang="cs-CZ" dirty="0" err="1" smtClean="0">
                <a:solidFill>
                  <a:schemeClr val="tx1"/>
                </a:solidFill>
              </a:rPr>
              <a:t>dx</a:t>
            </a:r>
            <a:r>
              <a:rPr lang="cs-CZ" dirty="0" smtClean="0">
                <a:solidFill>
                  <a:schemeClr val="tx1"/>
                </a:solidFill>
              </a:rPr>
              <a:t>. 		</a:t>
            </a:r>
            <a:r>
              <a:rPr lang="cs-CZ" dirty="0" err="1" smtClean="0">
                <a:solidFill>
                  <a:schemeClr val="tx1"/>
                </a:solidFill>
              </a:rPr>
              <a:t>musculi</a:t>
            </a:r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bicipitis</a:t>
            </a:r>
            <a:r>
              <a:rPr lang="cs-CZ" dirty="0" smtClean="0">
                <a:solidFill>
                  <a:schemeClr val="tx1"/>
                </a:solidFill>
              </a:rPr>
              <a:t>		ruptura	</a:t>
            </a:r>
          </a:p>
          <a:p>
            <a:pPr algn="ctr"/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partialis</a:t>
            </a:r>
            <a:r>
              <a:rPr lang="cs-CZ" dirty="0" smtClean="0">
                <a:solidFill>
                  <a:schemeClr val="tx1"/>
                </a:solidFill>
              </a:rPr>
              <a:t>		</a:t>
            </a:r>
            <a:r>
              <a:rPr lang="cs-CZ" dirty="0" err="1" smtClean="0">
                <a:solidFill>
                  <a:schemeClr val="tx1"/>
                </a:solidFill>
              </a:rPr>
              <a:t>femoris</a:t>
            </a:r>
            <a:r>
              <a:rPr lang="cs-CZ" dirty="0" smtClean="0"/>
              <a:t>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9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86800" cy="144016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Give the following codes to the diagnoses: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S0220, S763, S018, S8280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80118"/>
              </p:ext>
            </p:extLst>
          </p:nvPr>
        </p:nvGraphicFramePr>
        <p:xfrm>
          <a:off x="683568" y="1988840"/>
          <a:ext cx="7632848" cy="4206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5656"/>
                <a:gridCol w="6157192"/>
              </a:tblGrid>
              <a:tr h="8239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?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</a:rPr>
                        <a:t>Vulnus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</a:rPr>
                        <a:t>lacerum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</a:rPr>
                        <a:t>regionis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</a:rPr>
                        <a:t>occipitalis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 et </a:t>
                      </a: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</a:rPr>
                        <a:t>mentalis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8239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?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Ruptura </a:t>
                      </a:r>
                      <a:r>
                        <a:rPr lang="cs-CZ" sz="2000" dirty="0" err="1">
                          <a:effectLst/>
                        </a:rPr>
                        <a:t>partialis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musculi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bicipitis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femoris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l.dx</a:t>
                      </a:r>
                      <a:r>
                        <a:rPr lang="cs-CZ" sz="2000" dirty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39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?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Fractura ossium nasalium sine dislocatione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39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?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St. p. </a:t>
                      </a:r>
                      <a:r>
                        <a:rPr lang="cs-CZ" sz="2000" dirty="0" err="1">
                          <a:effectLst/>
                        </a:rPr>
                        <a:t>operationem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fracturae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partis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distalis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cruris</a:t>
                      </a:r>
                      <a:r>
                        <a:rPr lang="cs-CZ" sz="2000" dirty="0">
                          <a:effectLst/>
                        </a:rPr>
                        <a:t> l. sin.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972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Correct</a:t>
            </a:r>
            <a:r>
              <a:rPr lang="cs-CZ" dirty="0" smtClean="0"/>
              <a:t> </a:t>
            </a:r>
            <a:r>
              <a:rPr lang="cs-CZ" dirty="0" err="1" smtClean="0"/>
              <a:t>answers</a:t>
            </a:r>
            <a:r>
              <a:rPr lang="cs-CZ" dirty="0" smtClean="0"/>
              <a:t>: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420484"/>
              </p:ext>
            </p:extLst>
          </p:nvPr>
        </p:nvGraphicFramePr>
        <p:xfrm>
          <a:off x="611560" y="1988840"/>
          <a:ext cx="7776864" cy="4206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5656"/>
                <a:gridCol w="6301208"/>
              </a:tblGrid>
              <a:tr h="8239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S018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</a:rPr>
                        <a:t>Vulnus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</a:rPr>
                        <a:t>lacerum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</a:rPr>
                        <a:t>regionis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</a:rPr>
                        <a:t>occipitalis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</a:rPr>
                        <a:t> et </a:t>
                      </a:r>
                      <a:r>
                        <a:rPr lang="cs-CZ" sz="2000" b="0" dirty="0" err="1">
                          <a:solidFill>
                            <a:schemeClr val="tx1"/>
                          </a:solidFill>
                          <a:effectLst/>
                        </a:rPr>
                        <a:t>mentalis</a:t>
                      </a:r>
                      <a:endParaRPr lang="cs-CZ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8239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S763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Ruptura </a:t>
                      </a:r>
                      <a:r>
                        <a:rPr lang="cs-CZ" sz="2000" dirty="0" err="1">
                          <a:effectLst/>
                        </a:rPr>
                        <a:t>partialis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musculi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bicipitis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femoris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l.dx</a:t>
                      </a:r>
                      <a:r>
                        <a:rPr lang="cs-CZ" sz="2000" dirty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39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S0220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Fractura ossium nasalium sine dislocatione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39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S8280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St. p. </a:t>
                      </a:r>
                      <a:r>
                        <a:rPr lang="cs-CZ" sz="2000" dirty="0" err="1">
                          <a:effectLst/>
                        </a:rPr>
                        <a:t>operationem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fracturae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partis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distalis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cruris</a:t>
                      </a:r>
                      <a:r>
                        <a:rPr lang="cs-CZ" sz="2000" dirty="0">
                          <a:effectLst/>
                        </a:rPr>
                        <a:t> l. sin.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824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198</TotalTime>
  <Words>344</Words>
  <Application>Microsoft Office PowerPoint</Application>
  <PresentationFormat>Předvádění na obrazovce (4:3)</PresentationFormat>
  <Paragraphs>117</Paragraphs>
  <Slides>7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Cesta</vt:lpstr>
      <vt:lpstr>Examples of authentic diagnoses</vt:lpstr>
      <vt:lpstr>I. Look up all adjectives in the diagnoses and write them down in their dictionary forms in the table. </vt:lpstr>
      <vt:lpstr>II. Translate the diagnoses into English.  III. Fill in the words from the table in the diagnoses in the correct form (see the hand-out). </vt:lpstr>
      <vt:lpstr>IV. Put the underlined terms in the opposite number.</vt:lpstr>
      <vt:lpstr>V. Put the terms into the correct order to form diagnoses. Do not change the endings.</vt:lpstr>
      <vt:lpstr>Give the following codes to the diagnoses: S0220, S763, S018, S8280 </vt:lpstr>
      <vt:lpstr>Correct answers: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Ukázky autentických diagnóz</dc:title>
  <dc:creator>Eva Dávidová</dc:creator>
  <cp:lastModifiedBy>Natália Gachallová</cp:lastModifiedBy>
  <cp:revision>17</cp:revision>
  <dcterms:created xsi:type="dcterms:W3CDTF">2013-11-08T14:16:49Z</dcterms:created>
  <dcterms:modified xsi:type="dcterms:W3CDTF">2015-02-11T10:16:07Z</dcterms:modified>
</cp:coreProperties>
</file>