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72" r:id="rId2"/>
  </p:sldMasterIdLst>
  <p:notesMasterIdLst>
    <p:notesMasterId r:id="rId23"/>
  </p:notesMasterIdLst>
  <p:sldIdLst>
    <p:sldId id="256" r:id="rId3"/>
    <p:sldId id="280" r:id="rId4"/>
    <p:sldId id="287" r:id="rId5"/>
    <p:sldId id="288" r:id="rId6"/>
    <p:sldId id="291" r:id="rId7"/>
    <p:sldId id="292" r:id="rId8"/>
    <p:sldId id="293" r:id="rId9"/>
    <p:sldId id="300" r:id="rId10"/>
    <p:sldId id="289" r:id="rId11"/>
    <p:sldId id="303" r:id="rId12"/>
    <p:sldId id="295" r:id="rId13"/>
    <p:sldId id="297" r:id="rId14"/>
    <p:sldId id="301" r:id="rId15"/>
    <p:sldId id="298" r:id="rId16"/>
    <p:sldId id="305" r:id="rId17"/>
    <p:sldId id="299" r:id="rId18"/>
    <p:sldId id="290" r:id="rId19"/>
    <p:sldId id="296" r:id="rId20"/>
    <p:sldId id="302" r:id="rId21"/>
    <p:sldId id="306" r:id="rId22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epina Artimová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00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C4A1AB6-E334-414D-9BE3-816B69C83AAD}" type="datetimeFigureOut">
              <a:rPr lang="en-US"/>
              <a:pPr>
                <a:defRPr/>
              </a:pPr>
              <a:t>5/2/2016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Click to edit Master text styles</a:t>
            </a:r>
          </a:p>
          <a:p>
            <a:pPr lvl="1"/>
            <a:r>
              <a:rPr lang="cs-CZ" noProof="0" smtClean="0"/>
              <a:t>Second level</a:t>
            </a:r>
          </a:p>
          <a:p>
            <a:pPr lvl="2"/>
            <a:r>
              <a:rPr lang="cs-CZ" noProof="0" smtClean="0"/>
              <a:t>Third level</a:t>
            </a:r>
          </a:p>
          <a:p>
            <a:pPr lvl="3"/>
            <a:r>
              <a:rPr lang="cs-CZ" noProof="0" smtClean="0"/>
              <a:t>Fourth level</a:t>
            </a:r>
          </a:p>
          <a:p>
            <a:pPr lvl="4"/>
            <a:r>
              <a:rPr lang="cs-CZ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0B3D7D5-C056-D749-8BA2-9558D29F76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9865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Musculus</a:t>
            </a:r>
            <a:r>
              <a:rPr lang="en-US" dirty="0" smtClean="0"/>
              <a:t> </a:t>
            </a:r>
            <a:r>
              <a:rPr lang="en-US" dirty="0" err="1" smtClean="0"/>
              <a:t>iliocostalis</a:t>
            </a:r>
            <a:endParaRPr lang="en-US" dirty="0" smtClean="0"/>
          </a:p>
          <a:p>
            <a:r>
              <a:rPr lang="en-US" dirty="0" err="1" smtClean="0"/>
              <a:t>Musculus</a:t>
            </a:r>
            <a:r>
              <a:rPr lang="en-US" dirty="0" smtClean="0"/>
              <a:t> </a:t>
            </a:r>
            <a:r>
              <a:rPr lang="en-US" dirty="0" err="1" smtClean="0"/>
              <a:t>sternothyroideus</a:t>
            </a:r>
            <a:endParaRPr lang="en-US" dirty="0" smtClean="0"/>
          </a:p>
          <a:p>
            <a:r>
              <a:rPr lang="en-US" dirty="0" err="1" smtClean="0"/>
              <a:t>Musculus</a:t>
            </a:r>
            <a:r>
              <a:rPr lang="en-US" dirty="0" smtClean="0"/>
              <a:t> </a:t>
            </a:r>
            <a:r>
              <a:rPr lang="en-US" dirty="0" err="1" smtClean="0"/>
              <a:t>brachioradialis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B3D7D5-C056-D749-8BA2-9558D29F762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742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Articulatio</a:t>
            </a:r>
            <a:r>
              <a:rPr lang="en-US" dirty="0" smtClean="0"/>
              <a:t> </a:t>
            </a:r>
            <a:r>
              <a:rPr lang="en-US" dirty="0" err="1" smtClean="0"/>
              <a:t>saccrococcygea</a:t>
            </a:r>
            <a:endParaRPr lang="en-US" dirty="0" smtClean="0"/>
          </a:p>
          <a:p>
            <a:r>
              <a:rPr lang="en-US" dirty="0" err="1" smtClean="0"/>
              <a:t>Sutura</a:t>
            </a:r>
            <a:r>
              <a:rPr lang="en-US" dirty="0" smtClean="0"/>
              <a:t> </a:t>
            </a:r>
            <a:r>
              <a:rPr lang="en-US" dirty="0" err="1" smtClean="0"/>
              <a:t>frontomaxillaris</a:t>
            </a:r>
            <a:endParaRPr lang="en-US" dirty="0" smtClean="0"/>
          </a:p>
          <a:p>
            <a:r>
              <a:rPr lang="en-US" dirty="0" err="1" smtClean="0"/>
              <a:t>Plica</a:t>
            </a:r>
            <a:r>
              <a:rPr lang="en-US" dirty="0" smtClean="0"/>
              <a:t> </a:t>
            </a:r>
            <a:r>
              <a:rPr lang="en-US" dirty="0" err="1" smtClean="0"/>
              <a:t>palpebronasalis</a:t>
            </a:r>
            <a:endParaRPr lang="en-US" dirty="0" smtClean="0"/>
          </a:p>
          <a:p>
            <a:r>
              <a:rPr lang="en-US" dirty="0" err="1" smtClean="0"/>
              <a:t>Recessus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costoodiaphragmaticus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B3D7D5-C056-D749-8BA2-9558D29F762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565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Recessus</a:t>
            </a:r>
            <a:r>
              <a:rPr lang="en-US" dirty="0" smtClean="0"/>
              <a:t> </a:t>
            </a:r>
            <a:r>
              <a:rPr lang="en-US" dirty="0" err="1" smtClean="0"/>
              <a:t>hepatorenalis</a:t>
            </a:r>
            <a:endParaRPr lang="en-US" dirty="0" smtClean="0"/>
          </a:p>
          <a:p>
            <a:r>
              <a:rPr lang="en-US" dirty="0" smtClean="0"/>
              <a:t>Pars </a:t>
            </a:r>
            <a:r>
              <a:rPr lang="en-US" dirty="0" err="1" smtClean="0"/>
              <a:t>tibionavicularis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ligamenti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collateralis</a:t>
            </a:r>
            <a:endParaRPr lang="en-US" baseline="0" dirty="0" smtClean="0"/>
          </a:p>
          <a:p>
            <a:r>
              <a:rPr lang="en-US" baseline="0" dirty="0" err="1" smtClean="0"/>
              <a:t>Ostium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atrioventriculare</a:t>
            </a:r>
            <a:endParaRPr lang="en-US" baseline="0" dirty="0" smtClean="0"/>
          </a:p>
          <a:p>
            <a:r>
              <a:rPr lang="en-US" baseline="0" dirty="0" err="1" smtClean="0"/>
              <a:t>Nodus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lymphaticus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nasolabialis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B3D7D5-C056-D749-8BA2-9558D29F762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345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B3D7D5-C056-D749-8BA2-9558D29F762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842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Angiospasmus</a:t>
            </a:r>
            <a:endParaRPr lang="en-US" dirty="0" smtClean="0"/>
          </a:p>
          <a:p>
            <a:r>
              <a:rPr lang="en-US" dirty="0" err="1" smtClean="0"/>
              <a:t>Angioplastica</a:t>
            </a:r>
            <a:endParaRPr lang="en-US" dirty="0" smtClean="0"/>
          </a:p>
          <a:p>
            <a:r>
              <a:rPr lang="en-US" dirty="0" err="1" smtClean="0"/>
              <a:t>Phlebographia</a:t>
            </a:r>
            <a:endParaRPr lang="en-US" dirty="0" smtClean="0"/>
          </a:p>
          <a:p>
            <a:r>
              <a:rPr lang="en-US" dirty="0" err="1" smtClean="0"/>
              <a:t>Phlebothrombosis</a:t>
            </a:r>
            <a:endParaRPr lang="en-US" dirty="0" smtClean="0"/>
          </a:p>
          <a:p>
            <a:r>
              <a:rPr lang="en-US" dirty="0" err="1" smtClean="0"/>
              <a:t>Cardiothoracicus</a:t>
            </a:r>
            <a:endParaRPr lang="en-US" dirty="0" smtClean="0"/>
          </a:p>
          <a:p>
            <a:r>
              <a:rPr lang="en-US" dirty="0" err="1" smtClean="0"/>
              <a:t>Cadriopneumographia</a:t>
            </a:r>
            <a:endParaRPr lang="en-US" dirty="0" smtClean="0"/>
          </a:p>
          <a:p>
            <a:r>
              <a:rPr lang="en-US" dirty="0" err="1" smtClean="0"/>
              <a:t>Nephrectomia</a:t>
            </a:r>
            <a:endParaRPr lang="en-US" dirty="0" smtClean="0"/>
          </a:p>
          <a:p>
            <a:r>
              <a:rPr lang="en-US" dirty="0" err="1" smtClean="0"/>
              <a:t>Nephroureterectomia</a:t>
            </a:r>
            <a:endParaRPr lang="en-US" dirty="0" smtClean="0"/>
          </a:p>
          <a:p>
            <a:r>
              <a:rPr lang="en-US" dirty="0" err="1" smtClean="0"/>
              <a:t>Cystostomia</a:t>
            </a:r>
            <a:endParaRPr lang="en-US" dirty="0" smtClean="0"/>
          </a:p>
          <a:p>
            <a:r>
              <a:rPr lang="en-US" dirty="0" err="1" smtClean="0"/>
              <a:t>Cystotomia</a:t>
            </a:r>
            <a:endParaRPr lang="en-US" dirty="0" smtClean="0"/>
          </a:p>
          <a:p>
            <a:r>
              <a:rPr lang="en-US" dirty="0" err="1" smtClean="0"/>
              <a:t>Glossectomia</a:t>
            </a:r>
            <a:endParaRPr lang="en-US" dirty="0" smtClean="0"/>
          </a:p>
          <a:p>
            <a:r>
              <a:rPr lang="en-US" dirty="0" err="1" smtClean="0"/>
              <a:t>Glossopalatinus</a:t>
            </a:r>
            <a:endParaRPr lang="en-US" dirty="0" smtClean="0"/>
          </a:p>
          <a:p>
            <a:r>
              <a:rPr lang="en-US" dirty="0" err="1" smtClean="0"/>
              <a:t>Dermatomyositis</a:t>
            </a:r>
            <a:endParaRPr lang="en-US" dirty="0" smtClean="0"/>
          </a:p>
          <a:p>
            <a:r>
              <a:rPr lang="en-US" dirty="0" err="1" smtClean="0"/>
              <a:t>dermatoplastica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B3D7D5-C056-D749-8BA2-9558D29F762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555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Click to edit Master subtitle style</a:t>
            </a:r>
            <a:endParaRPr lang="en-US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58727-374D-AC41-94E3-426F68868F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69948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29F5B-F643-484E-8420-23E98874FC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44879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78563" y="447675"/>
            <a:ext cx="1951037" cy="1568450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0688" y="447675"/>
            <a:ext cx="5705475" cy="1568450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4EEC1-A8AC-754D-AD4A-0EC7F52FD6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89299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4163" y="444500"/>
            <a:ext cx="8574087" cy="1468438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algn="l">
              <a:defRPr/>
            </a:pPr>
            <a:endParaRPr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284163" y="1906588"/>
            <a:ext cx="8575675" cy="138112"/>
            <a:chOff x="284163" y="1759424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231188" y="444500"/>
            <a:ext cx="587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sz="3600" smtClean="0">
                <a:solidFill>
                  <a:schemeClr val="bg1"/>
                </a:solidFill>
                <a:sym typeface="Wingdings" charset="0"/>
              </a:rPr>
              <a:t></a:t>
            </a:r>
            <a:endParaRPr lang="en-US" sz="3600" smtClean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4163" y="6227763"/>
            <a:ext cx="8574087" cy="173037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anchor="b" anchorCtr="0"/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F96FC-EFB1-EB42-A025-63EF4EDEA06B}" type="datetimeFigureOut">
              <a:rPr lang="en-US"/>
              <a:pPr>
                <a:defRPr/>
              </a:pPr>
              <a:t>5/2/2016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FA95A-69D4-784E-9A09-0FEEF3AD3D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1222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4163" y="455613"/>
            <a:ext cx="8574087" cy="11334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/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284163" y="1577975"/>
            <a:ext cx="8575675" cy="136525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386B3-4C3E-204A-9C0C-E4D35A3B9698}" type="datetimeFigureOut">
              <a:rPr lang="en-US"/>
              <a:pPr>
                <a:defRPr/>
              </a:pPr>
              <a:t>5/2/2016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B8166-DED4-B644-877B-2B3C756C1E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282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4163" y="444500"/>
            <a:ext cx="8574087" cy="1468438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algn="l">
              <a:defRPr/>
            </a:pPr>
            <a:endParaRPr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284163" y="1906588"/>
            <a:ext cx="8575675" cy="138112"/>
            <a:chOff x="284163" y="1759424"/>
            <a:chExt cx="8576373" cy="137411"/>
          </a:xfrm>
        </p:grpSpPr>
        <p:sp>
          <p:nvSpPr>
            <p:cNvPr id="7" name="Rectangle 6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231188" y="444500"/>
            <a:ext cx="587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sz="3600" smtClean="0">
                <a:solidFill>
                  <a:schemeClr val="bg1"/>
                </a:solidFill>
                <a:sym typeface="Wingdings" charset="0"/>
              </a:rPr>
              <a:t></a:t>
            </a:r>
            <a:endParaRPr lang="en-US" sz="3600" smtClean="0">
              <a:solidFill>
                <a:schemeClr val="bg1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cs-CZ" noProof="0" smtClean="0"/>
              <a:t>Drag picture to placeholder or click icon to add</a:t>
            </a:r>
            <a:endParaRPr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anchor="b" anchorCtr="0"/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B5A57-1351-124D-B328-E8B600079841}" type="datetimeFigureOut">
              <a:rPr lang="en-US"/>
              <a:pPr>
                <a:defRPr/>
              </a:pPr>
              <a:t>5/2/2016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35B65-8913-3640-801D-7A623DC56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378018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4163" y="480218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algn="l">
              <a:defRPr/>
            </a:pPr>
            <a:endParaRPr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284163" y="6262688"/>
            <a:ext cx="8575675" cy="138112"/>
            <a:chOff x="284163" y="1759424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231188" y="4802188"/>
            <a:ext cx="587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sz="3600" smtClean="0">
                <a:solidFill>
                  <a:schemeClr val="bg1"/>
                </a:solidFill>
                <a:sym typeface="Wingdings" charset="0"/>
              </a:rPr>
              <a:t></a:t>
            </a:r>
            <a:endParaRPr lang="en-US" sz="3600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anchor="b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59D28-3F97-E842-BDFB-D8303B01386E}" type="datetimeFigureOut">
              <a:rPr lang="en-US"/>
              <a:pPr>
                <a:defRPr/>
              </a:pPr>
              <a:t>5/2/2016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0989D-FAF3-E641-9042-88FA80755E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410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4163" y="480218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algn="l">
              <a:defRPr/>
            </a:pPr>
            <a:endParaRPr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284163" y="6262688"/>
            <a:ext cx="8575675" cy="138112"/>
            <a:chOff x="284163" y="1759424"/>
            <a:chExt cx="8576373" cy="137411"/>
          </a:xfrm>
        </p:grpSpPr>
        <p:sp>
          <p:nvSpPr>
            <p:cNvPr id="7" name="Rectangle 6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231188" y="4802188"/>
            <a:ext cx="587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sz="3600" smtClean="0">
                <a:solidFill>
                  <a:schemeClr val="bg1"/>
                </a:solidFill>
                <a:sym typeface="Wingdings" charset="0"/>
              </a:rPr>
              <a:t></a:t>
            </a:r>
            <a:endParaRPr lang="en-US" sz="3600" smtClean="0">
              <a:solidFill>
                <a:schemeClr val="bg1"/>
              </a:solidFill>
            </a:endParaRP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cs-CZ" noProof="0" smtClean="0"/>
              <a:t>Drag picture to placeholder or click icon to add</a:t>
            </a:r>
            <a:endParaRPr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/>
          <a:lstStyle>
            <a:lvl1pPr algn="l">
              <a:defRPr sz="4200" b="0" i="0" cap="none" baseline="0"/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A6DFB-771F-9440-B4F9-9CD7451AB561}" type="datetimeFigureOut">
              <a:rPr lang="en-US"/>
              <a:pPr>
                <a:defRPr/>
              </a:pPr>
              <a:t>5/2/2016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9E275-982F-684B-8B83-3C3E0A3863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978789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4163" y="455613"/>
            <a:ext cx="8574087" cy="11334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284163" y="1577975"/>
            <a:ext cx="8575675" cy="136525"/>
            <a:chOff x="284163" y="1577847"/>
            <a:chExt cx="8576373" cy="137411"/>
          </a:xfrm>
        </p:grpSpPr>
        <p:sp>
          <p:nvSpPr>
            <p:cNvPr id="7" name="Rectangle 6"/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28600-6699-674B-8496-3A84B6C4FEB3}" type="datetimeFigureOut">
              <a:rPr lang="en-US"/>
              <a:pPr>
                <a:defRPr/>
              </a:pPr>
              <a:t>5/2/2016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424D3-F771-084E-9BF8-78008F20F6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1869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613"/>
            <a:ext cx="8574087" cy="11334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84163" y="1577975"/>
            <a:ext cx="8575675" cy="136525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4D003-9FDC-344E-853D-F32B22A70CF8}" type="datetimeFigureOut">
              <a:rPr lang="en-US"/>
              <a:pPr>
                <a:defRPr/>
              </a:pPr>
              <a:t>5/2/2016</a:t>
            </a:fld>
            <a:endParaRPr lang="en-US"/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CF231-F740-A342-B14A-9D0C57BA2E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94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4163" y="455613"/>
            <a:ext cx="8574087" cy="11334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/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84163" y="1577975"/>
            <a:ext cx="8575675" cy="136525"/>
            <a:chOff x="284163" y="1577847"/>
            <a:chExt cx="8576373" cy="137411"/>
          </a:xfrm>
        </p:grpSpPr>
        <p:sp>
          <p:nvSpPr>
            <p:cNvPr id="5" name="Rectangle 4"/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6" name="Rectangle 5"/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81C38-4488-B443-9477-6F9D5116D1FB}" type="datetimeFigureOut">
              <a:rPr lang="en-US"/>
              <a:pPr>
                <a:defRPr/>
              </a:pPr>
              <a:t>5/2/2016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D10C1-5DAC-284E-8B7A-3E7BF047C1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56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351E2-15DB-9D4C-82DC-43CCB587D3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53201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84163" y="452438"/>
            <a:ext cx="8575675" cy="138112"/>
            <a:chOff x="284163" y="1577847"/>
            <a:chExt cx="8576373" cy="137411"/>
          </a:xfrm>
        </p:grpSpPr>
        <p:sp>
          <p:nvSpPr>
            <p:cNvPr id="3" name="Rectangle 2"/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4" name="Rectangle 3"/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5" name="Rectangle 4"/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E1137-71DE-6B45-BA92-A4F9A45D377A}" type="datetimeFigureOut">
              <a:rPr lang="en-US"/>
              <a:pPr>
                <a:defRPr/>
              </a:pPr>
              <a:t>5/2/2016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AC7E0-C51B-9646-9E8B-2114523C53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0104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284163" y="452438"/>
            <a:ext cx="8575675" cy="138112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FA0CD-C24A-4E4D-9106-02374244992D}" type="datetimeFigureOut">
              <a:rPr lang="en-US"/>
              <a:pPr>
                <a:defRPr/>
              </a:pPr>
              <a:t>5/2/2016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FD540-D1BA-9E46-ABA5-EFA1CF547B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934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4163" y="480218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algn="l">
              <a:defRPr/>
            </a:pPr>
            <a:endParaRPr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284163" y="6262688"/>
            <a:ext cx="8575675" cy="138112"/>
            <a:chOff x="284163" y="1759424"/>
            <a:chExt cx="8576373" cy="137411"/>
          </a:xfrm>
        </p:grpSpPr>
        <p:sp>
          <p:nvSpPr>
            <p:cNvPr id="7" name="Rectangle 6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anchor="b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C01E0-D3A9-E144-885F-DC34999D76DC}" type="datetimeFigureOut">
              <a:rPr lang="en-US"/>
              <a:pPr>
                <a:defRPr/>
              </a:pPr>
              <a:t>5/2/2016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3E05A-8955-2E4F-93C6-7D15FEA1A2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6372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84163" y="4279900"/>
            <a:ext cx="8575675" cy="138113"/>
            <a:chOff x="284163" y="1759424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/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7FE94-60BC-5342-AE9C-BBC53EA91C17}" type="datetimeFigureOut">
              <a:rPr lang="en-US"/>
              <a:pPr>
                <a:defRPr/>
              </a:pPr>
              <a:t>5/2/2016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76AF0-B25F-7C47-8DC1-6E9394242C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179496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267200"/>
            <a:ext cx="2743200" cy="2120900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algn="l">
              <a:defRPr/>
            </a:pPr>
            <a:endParaRPr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7" name="Group 14"/>
          <p:cNvGrpSpPr>
            <a:grpSpLocks/>
          </p:cNvGrpSpPr>
          <p:nvPr/>
        </p:nvGrpSpPr>
        <p:grpSpPr bwMode="auto">
          <a:xfrm>
            <a:off x="284163" y="461963"/>
            <a:ext cx="8575675" cy="136525"/>
            <a:chOff x="284163" y="1759424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cs-CZ" noProof="0" smtClean="0"/>
              <a:t>Drag picture to placeholder or click icon to add</a:t>
            </a:r>
            <a:endParaRPr noProof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C1846-5600-B54D-BFE6-3F2661691A0F}" type="datetimeFigureOut">
              <a:rPr lang="en-US"/>
              <a:pPr>
                <a:defRPr/>
              </a:pPr>
              <a:t>5/2/2016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06F4B-B110-9142-B92D-4B672A58A7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981163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21013" y="4802188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algn="l">
              <a:defRPr/>
            </a:pPr>
            <a:endParaRPr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84163" y="6262688"/>
            <a:ext cx="8575675" cy="138112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anchor="b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Drag picture to placeholder or click icon to add</a:t>
            </a:r>
            <a:endParaRPr noProof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Drag picture to placeholder or click icon to add</a:t>
            </a:r>
            <a:endParaRPr noProof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31887-B718-7B43-8EE8-73CF73216EF9}" type="datetimeFigureOut">
              <a:rPr lang="en-US"/>
              <a:pPr>
                <a:defRPr/>
              </a:pPr>
              <a:t>5/2/2016</a:t>
            </a:fld>
            <a:endParaRPr lang="en-US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9B122-DEA1-8B41-896A-211817AAC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070824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4163" y="455613"/>
            <a:ext cx="8574087" cy="11334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/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284163" y="1577975"/>
            <a:ext cx="8575675" cy="136525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D753B-5137-C94E-BCD0-EDDF3D04DD24}" type="datetimeFigureOut">
              <a:rPr lang="en-US"/>
              <a:pPr>
                <a:defRPr/>
              </a:pPr>
              <a:t>5/2/2016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1B985-8BC5-EB4F-9857-1A7E7A0FD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136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5400000">
            <a:off x="5314156" y="2856707"/>
            <a:ext cx="5934075" cy="1135062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/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 rot="5400000">
            <a:off x="4658519" y="3355181"/>
            <a:ext cx="5934075" cy="138113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77281" y="1582586"/>
              <a:ext cx="1599179" cy="1374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78754" y="1582586"/>
              <a:ext cx="2741777" cy="1374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0531" y="1582586"/>
              <a:ext cx="4233122" cy="13741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775BB-2A4F-F145-A0DA-66432AA6A1AA}" type="datetimeFigureOut">
              <a:rPr lang="en-US"/>
              <a:pPr>
                <a:defRPr/>
              </a:pPr>
              <a:t>5/2/2016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3ADAD-EF01-3A42-B940-61C15966F0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941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9838D-C8CC-1946-8459-DB2F23A83A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191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4663" y="1531938"/>
            <a:ext cx="3800475" cy="484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7538" y="1531938"/>
            <a:ext cx="3802062" cy="484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82E3C-EF1B-E848-9E67-6BF4F8AB6C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76844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7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A7133-0A13-904A-9690-5457B69AB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0148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DB895-7879-0641-A7CD-72E8D7C9C1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05781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B861D-9827-1942-A8B6-26EAE77FC0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31351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54330-B2A1-BC48-8296-348FDE5C5A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5879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Calibri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051B6-C0CD-5B41-9EE3-A625BFE8F8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33160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ext Box 1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667750" y="234950"/>
            <a:ext cx="26828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262626"/>
                </a:solidFill>
                <a:latin typeface="+mn-lt"/>
                <a:ea typeface="ＭＳ Ｐゴシック" charset="0"/>
                <a:cs typeface="Calibri" charset="0"/>
                <a:sym typeface="Calibri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defRPr/>
            </a:pPr>
            <a:fld id="{D1D86AAA-471D-5D46-8314-6041BBB950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688" y="447675"/>
            <a:ext cx="7808912" cy="10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rbel" charset="0"/>
              </a:rPr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4663" y="1531938"/>
            <a:ext cx="7754937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" charset="0"/>
              </a:rPr>
              <a:t>Click to edit Master text styles</a:t>
            </a:r>
          </a:p>
          <a:p>
            <a:pPr lvl="1"/>
            <a:r>
              <a:rPr lang="en-US">
                <a:sym typeface="Calibri" charset="0"/>
              </a:rPr>
              <a:t>Second level</a:t>
            </a:r>
          </a:p>
          <a:p>
            <a:pPr lvl="2"/>
            <a:r>
              <a:rPr lang="en-US">
                <a:sym typeface="Calibri" charset="0"/>
              </a:rPr>
              <a:t>Third level</a:t>
            </a:r>
          </a:p>
          <a:p>
            <a:pPr lvl="3"/>
            <a:r>
              <a:rPr lang="en-US">
                <a:sym typeface="Calibri" charset="0"/>
              </a:rPr>
              <a:t>Fourth level</a:t>
            </a:r>
          </a:p>
          <a:p>
            <a:pPr lvl="4"/>
            <a:r>
              <a:rPr lang="en-US">
                <a:sym typeface="Calibri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ransition/>
  <p:hf hdr="0" ftr="0" dt="0"/>
  <p:txStyles>
    <p:titleStyle>
      <a:lvl1pPr algn="l" rtl="0" eaLnBrk="0" fontAlgn="base" hangingPunct="0">
        <a:lnSpc>
          <a:spcPts val="46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+mj-lt"/>
          <a:ea typeface="+mj-ea"/>
          <a:cs typeface="+mj-cs"/>
          <a:sym typeface="Corbel" charset="0"/>
        </a:defRPr>
      </a:lvl1pPr>
      <a:lvl2pPr algn="l" rtl="0" eaLnBrk="0" fontAlgn="base" hangingPunct="0">
        <a:lnSpc>
          <a:spcPts val="46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Corbel" charset="0"/>
          <a:ea typeface="ヒラギノ角ゴ ProN W3" charset="0"/>
          <a:cs typeface="ヒラギノ角ゴ ProN W3" charset="0"/>
          <a:sym typeface="Corbel" charset="0"/>
        </a:defRPr>
      </a:lvl2pPr>
      <a:lvl3pPr algn="l" rtl="0" eaLnBrk="0" fontAlgn="base" hangingPunct="0">
        <a:lnSpc>
          <a:spcPts val="46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Corbel" charset="0"/>
          <a:ea typeface="ヒラギノ角ゴ ProN W3" charset="0"/>
          <a:cs typeface="ヒラギノ角ゴ ProN W3" charset="0"/>
          <a:sym typeface="Corbel" charset="0"/>
        </a:defRPr>
      </a:lvl3pPr>
      <a:lvl4pPr algn="l" rtl="0" eaLnBrk="0" fontAlgn="base" hangingPunct="0">
        <a:lnSpc>
          <a:spcPts val="46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Corbel" charset="0"/>
          <a:ea typeface="ヒラギノ角ゴ ProN W3" charset="0"/>
          <a:cs typeface="ヒラギノ角ゴ ProN W3" charset="0"/>
          <a:sym typeface="Corbel" charset="0"/>
        </a:defRPr>
      </a:lvl4pPr>
      <a:lvl5pPr algn="l" rtl="0" eaLnBrk="0" fontAlgn="base" hangingPunct="0">
        <a:lnSpc>
          <a:spcPts val="46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Corbel" charset="0"/>
          <a:ea typeface="ヒラギノ角ゴ ProN W3" charset="0"/>
          <a:cs typeface="ヒラギノ角ゴ ProN W3" charset="0"/>
          <a:sym typeface="Corbel" charset="0"/>
        </a:defRPr>
      </a:lvl5pPr>
      <a:lvl6pPr marL="457200" algn="l" rtl="0" fontAlgn="base">
        <a:lnSpc>
          <a:spcPts val="46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Corbel" charset="0"/>
          <a:ea typeface="ヒラギノ角ゴ ProN W3" charset="0"/>
          <a:cs typeface="ヒラギノ角ゴ ProN W3" charset="0"/>
          <a:sym typeface="Corbel" charset="0"/>
        </a:defRPr>
      </a:lvl6pPr>
      <a:lvl7pPr marL="914400" algn="l" rtl="0" fontAlgn="base">
        <a:lnSpc>
          <a:spcPts val="46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Corbel" charset="0"/>
          <a:ea typeface="ヒラギノ角ゴ ProN W3" charset="0"/>
          <a:cs typeface="ヒラギノ角ゴ ProN W3" charset="0"/>
          <a:sym typeface="Corbel" charset="0"/>
        </a:defRPr>
      </a:lvl7pPr>
      <a:lvl8pPr marL="1371600" algn="l" rtl="0" fontAlgn="base">
        <a:lnSpc>
          <a:spcPts val="46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Corbel" charset="0"/>
          <a:ea typeface="ヒラギノ角ゴ ProN W3" charset="0"/>
          <a:cs typeface="ヒラギノ角ゴ ProN W3" charset="0"/>
          <a:sym typeface="Corbel" charset="0"/>
        </a:defRPr>
      </a:lvl8pPr>
      <a:lvl9pPr marL="1828800" algn="l" rtl="0" fontAlgn="base">
        <a:lnSpc>
          <a:spcPts val="46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Corbel" charset="0"/>
          <a:ea typeface="ヒラギノ角ゴ ProN W3" charset="0"/>
          <a:cs typeface="ヒラギノ角ゴ ProN W3" charset="0"/>
          <a:sym typeface="Corbe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ea typeface="+mn-ea"/>
          <a:cs typeface="+mn-cs"/>
          <a:sym typeface="Calibri" charset="0"/>
        </a:defRPr>
      </a:lvl1pPr>
      <a:lvl2pPr marL="419100" indent="38100" algn="ctr" rtl="0" eaLnBrk="0" fontAlgn="base" hangingPunct="0">
        <a:spcBef>
          <a:spcPts val="600"/>
        </a:spcBef>
        <a:spcAft>
          <a:spcPct val="0"/>
        </a:spcAft>
        <a:defRPr sz="22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2pPr>
      <a:lvl3pPr marL="876300" indent="38100" algn="ctr" rtl="0" eaLnBrk="0" fontAlgn="base" hangingPunct="0">
        <a:spcBef>
          <a:spcPts val="6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3pPr>
      <a:lvl4pPr marL="1333500" indent="38100" algn="ctr" rtl="0" eaLnBrk="0" fontAlgn="base" hangingPunct="0">
        <a:spcBef>
          <a:spcPts val="600"/>
        </a:spcBef>
        <a:spcAft>
          <a:spcPct val="0"/>
        </a:spcAft>
        <a:defRPr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4pPr>
      <a:lvl5pPr marL="1790700" indent="38100" algn="ctr" rtl="0" eaLnBrk="0" fontAlgn="base" hangingPunct="0">
        <a:spcBef>
          <a:spcPts val="600"/>
        </a:spcBef>
        <a:spcAft>
          <a:spcPct val="0"/>
        </a:spcAft>
        <a:defRPr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5pPr>
      <a:lvl6pPr marL="2247900" algn="ctr" rtl="0" fontAlgn="base">
        <a:spcBef>
          <a:spcPts val="600"/>
        </a:spcBef>
        <a:spcAft>
          <a:spcPct val="0"/>
        </a:spcAft>
        <a:defRPr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6pPr>
      <a:lvl7pPr marL="2705100" algn="ctr" rtl="0" fontAlgn="base">
        <a:spcBef>
          <a:spcPts val="600"/>
        </a:spcBef>
        <a:spcAft>
          <a:spcPct val="0"/>
        </a:spcAft>
        <a:defRPr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7pPr>
      <a:lvl8pPr marL="3162300" algn="ctr" rtl="0" fontAlgn="base">
        <a:spcBef>
          <a:spcPts val="600"/>
        </a:spcBef>
        <a:spcAft>
          <a:spcPct val="0"/>
        </a:spcAft>
        <a:defRPr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8pPr>
      <a:lvl9pPr marL="3619500" algn="ctr" rtl="0" fontAlgn="base">
        <a:spcBef>
          <a:spcPts val="600"/>
        </a:spcBef>
        <a:spcAft>
          <a:spcPct val="0"/>
        </a:spcAft>
        <a:defRPr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781175" y="2133600"/>
            <a:ext cx="7077075" cy="399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500" y="64373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fld id="{2A92172C-5BF0-F34C-B639-C782D15C3780}" type="datetimeFigureOut">
              <a:rPr lang="en-US"/>
              <a:pPr>
                <a:defRPr/>
              </a:pPr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0025" y="6437313"/>
            <a:ext cx="6124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166688"/>
            <a:ext cx="631825" cy="3603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F577E387-2096-8241-BC01-6A06AF6A25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238"/>
            <a:ext cx="8574087" cy="9683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  <p:sldLayoutId id="2147483817" r:id="rId16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charset="0"/>
          <a:ea typeface="ＭＳ Ｐゴシック" charset="0"/>
          <a:cs typeface="ＭＳ Ｐゴシック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charset="0"/>
          <a:ea typeface="ＭＳ Ｐゴシック" charset="0"/>
          <a:cs typeface="ＭＳ Ｐゴシック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charset="0"/>
          <a:ea typeface="ＭＳ Ｐゴシック" charset="0"/>
          <a:cs typeface="ＭＳ Ｐゴシック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charset="0"/>
          <a:ea typeface="ＭＳ Ｐゴシック" charset="0"/>
          <a:cs typeface="ＭＳ Ｐゴシック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charset="0"/>
          <a:ea typeface="ＭＳ Ｐゴシック" charset="0"/>
          <a:cs typeface="ＭＳ Ｐゴシック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charset="0"/>
          <a:ea typeface="ＭＳ Ｐゴシック" charset="0"/>
          <a:cs typeface="ＭＳ Ｐゴシック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charset="0"/>
          <a:ea typeface="ＭＳ Ｐゴシック" charset="0"/>
          <a:cs typeface="ＭＳ Ｐゴシック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charset="0"/>
          <a:ea typeface="ＭＳ Ｐゴシック" charset="0"/>
          <a:cs typeface="ＭＳ Ｐゴシック" charset="0"/>
        </a:defRPr>
      </a:lvl9pPr>
    </p:titleStyle>
    <p:bodyStyle>
      <a:lvl1pPr marL="454025" indent="-454025" algn="l" rtl="0" eaLnBrk="0" fontAlgn="base" hangingPunct="0">
        <a:spcBef>
          <a:spcPts val="2000"/>
        </a:spcBef>
        <a:spcAft>
          <a:spcPct val="0"/>
        </a:spcAft>
        <a:buClr>
          <a:srgbClr val="A6A6A6"/>
        </a:buClr>
        <a:buSzPct val="90000"/>
        <a:buFont typeface="Wingdings" charset="0"/>
        <a:buChar char=""/>
        <a:defRPr sz="2400" kern="1200">
          <a:solidFill>
            <a:srgbClr val="262626"/>
          </a:solidFill>
          <a:latin typeface="+mn-lt"/>
          <a:ea typeface="ＭＳ Ｐゴシック" charset="0"/>
          <a:cs typeface="ＭＳ Ｐゴシック" charset="0"/>
        </a:defRPr>
      </a:lvl1pPr>
      <a:lvl2pPr marL="914400" indent="-457200" algn="l" rtl="0" eaLnBrk="0" fontAlgn="base" hangingPunct="0">
        <a:spcBef>
          <a:spcPts val="600"/>
        </a:spcBef>
        <a:spcAft>
          <a:spcPct val="0"/>
        </a:spcAft>
        <a:buClr>
          <a:srgbClr val="404040"/>
        </a:buClr>
        <a:buSzPct val="90000"/>
        <a:buFont typeface="Wingdings" charset="0"/>
        <a:buChar char=""/>
        <a:defRPr sz="2200" kern="1200">
          <a:solidFill>
            <a:srgbClr val="262626"/>
          </a:solidFill>
          <a:latin typeface="+mn-lt"/>
          <a:ea typeface="ＭＳ Ｐゴシック" charset="0"/>
          <a:cs typeface="+mn-cs"/>
        </a:defRPr>
      </a:lvl2pPr>
      <a:lvl3pPr marL="1260475" indent="-346075" algn="l" rtl="0" eaLnBrk="0" fontAlgn="base" hangingPunct="0">
        <a:spcBef>
          <a:spcPts val="600"/>
        </a:spcBef>
        <a:spcAft>
          <a:spcPct val="0"/>
        </a:spcAft>
        <a:buClr>
          <a:srgbClr val="A6A6A6"/>
        </a:buClr>
        <a:buSzPct val="90000"/>
        <a:buFont typeface="Wingdings" charset="0"/>
        <a:buChar char=""/>
        <a:defRPr sz="2000" kern="1200">
          <a:solidFill>
            <a:srgbClr val="262626"/>
          </a:solidFill>
          <a:latin typeface="+mn-lt"/>
          <a:ea typeface="ＭＳ Ｐゴシック" charset="0"/>
          <a:cs typeface="+mn-cs"/>
        </a:defRPr>
      </a:lvl3pPr>
      <a:lvl4pPr marL="1600200" indent="-339725" algn="l" rtl="0" eaLnBrk="0" fontAlgn="base" hangingPunct="0">
        <a:spcBef>
          <a:spcPts val="600"/>
        </a:spcBef>
        <a:spcAft>
          <a:spcPct val="0"/>
        </a:spcAft>
        <a:buClr>
          <a:srgbClr val="404040"/>
        </a:buClr>
        <a:buSzPct val="90000"/>
        <a:buFont typeface="Wingdings" charset="0"/>
        <a:buChar char=""/>
        <a:defRPr kern="1200">
          <a:solidFill>
            <a:srgbClr val="262626"/>
          </a:solidFill>
          <a:latin typeface="+mn-lt"/>
          <a:ea typeface="ＭＳ Ｐゴシック" charset="0"/>
          <a:cs typeface="+mn-cs"/>
        </a:defRPr>
      </a:lvl4pPr>
      <a:lvl5pPr marL="1939925" indent="-331788" algn="l" rtl="0" eaLnBrk="0" fontAlgn="base" hangingPunct="0">
        <a:spcBef>
          <a:spcPts val="600"/>
        </a:spcBef>
        <a:spcAft>
          <a:spcPct val="0"/>
        </a:spcAft>
        <a:buClr>
          <a:srgbClr val="A6A6A6"/>
        </a:buClr>
        <a:buSzPct val="90000"/>
        <a:buFont typeface="Wingdings" charset="0"/>
        <a:buChar char=""/>
        <a:defRPr kern="1200">
          <a:solidFill>
            <a:srgbClr val="262626"/>
          </a:solidFill>
          <a:latin typeface="+mn-lt"/>
          <a:ea typeface="ＭＳ Ｐゴシック" charset="0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/>
          </p:cNvSpPr>
          <p:nvPr/>
        </p:nvSpPr>
        <p:spPr bwMode="auto">
          <a:xfrm>
            <a:off x="284163" y="444500"/>
            <a:ext cx="8585200" cy="1468438"/>
          </a:xfrm>
          <a:prstGeom prst="rect">
            <a:avLst/>
          </a:prstGeom>
          <a:solidFill>
            <a:schemeClr val="accent1">
              <a:alpha val="8470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31746" name="Group 5"/>
          <p:cNvGrpSpPr>
            <a:grpSpLocks/>
          </p:cNvGrpSpPr>
          <p:nvPr/>
        </p:nvGrpSpPr>
        <p:grpSpPr bwMode="auto">
          <a:xfrm>
            <a:off x="284163" y="1905000"/>
            <a:ext cx="8588375" cy="138113"/>
            <a:chOff x="0" y="0"/>
            <a:chExt cx="5410" cy="86"/>
          </a:xfrm>
        </p:grpSpPr>
        <p:sp>
          <p:nvSpPr>
            <p:cNvPr id="31751" name="Rectangle 2"/>
            <p:cNvSpPr>
              <a:spLocks/>
            </p:cNvSpPr>
            <p:nvPr/>
          </p:nvSpPr>
          <p:spPr bwMode="auto">
            <a:xfrm>
              <a:off x="0" y="0"/>
              <a:ext cx="1736" cy="86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52" name="Rectangle 3"/>
            <p:cNvSpPr>
              <a:spLocks/>
            </p:cNvSpPr>
            <p:nvPr/>
          </p:nvSpPr>
          <p:spPr bwMode="auto">
            <a:xfrm>
              <a:off x="1727" y="0"/>
              <a:ext cx="1016" cy="86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53" name="Rectangle 4"/>
            <p:cNvSpPr>
              <a:spLocks/>
            </p:cNvSpPr>
            <p:nvPr/>
          </p:nvSpPr>
          <p:spPr bwMode="auto">
            <a:xfrm>
              <a:off x="2735" y="0"/>
              <a:ext cx="2675" cy="86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1747" name="Rectangle 6"/>
          <p:cNvSpPr>
            <a:spLocks/>
          </p:cNvSpPr>
          <p:nvPr/>
        </p:nvSpPr>
        <p:spPr bwMode="auto">
          <a:xfrm>
            <a:off x="8229600" y="444500"/>
            <a:ext cx="488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3600">
                <a:solidFill>
                  <a:srgbClr val="FFFFFF"/>
                </a:solidFill>
                <a:latin typeface="Wingdings" charset="0"/>
                <a:ea typeface="ＭＳ Ｐゴシック" charset="0"/>
                <a:cs typeface="ＭＳ Ｐゴシック" charset="0"/>
                <a:sym typeface="Wingdings" charset="0"/>
              </a:rPr>
              <a:t></a:t>
            </a:r>
          </a:p>
        </p:txBody>
      </p:sp>
      <p:sp>
        <p:nvSpPr>
          <p:cNvPr id="31748" name="Rectangle 7"/>
          <p:cNvSpPr>
            <a:spLocks/>
          </p:cNvSpPr>
          <p:nvPr/>
        </p:nvSpPr>
        <p:spPr bwMode="auto">
          <a:xfrm>
            <a:off x="284163" y="6226175"/>
            <a:ext cx="8585200" cy="174625"/>
          </a:xfrm>
          <a:prstGeom prst="rect">
            <a:avLst/>
          </a:prstGeom>
          <a:solidFill>
            <a:schemeClr val="accent1">
              <a:alpha val="69803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title"/>
          </p:nvPr>
        </p:nvSpPr>
        <p:spPr>
          <a:xfrm>
            <a:off x="420688" y="683791"/>
            <a:ext cx="7808912" cy="10890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n-lt"/>
              </a:rPr>
              <a:t>Compound words in medical terminology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3716" y="44450"/>
            <a:ext cx="694057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 smtClean="0">
                <a:latin typeface="+mn-lt"/>
              </a:rPr>
              <a:t>MATCH GREEK ELEMENTS WITH LATIN EQUIVALENTS</a:t>
            </a:r>
            <a:endParaRPr lang="en-US" sz="2400" b="1" dirty="0">
              <a:latin typeface="+mn-lt"/>
            </a:endParaRPr>
          </a:p>
        </p:txBody>
      </p:sp>
      <p:pic>
        <p:nvPicPr>
          <p:cNvPr id="4" name="Picture 3" descr="MAT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48" y="688780"/>
            <a:ext cx="7297527" cy="590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4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520" y="44624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400" b="1" dirty="0" smtClean="0">
                <a:latin typeface="+mn-lt"/>
              </a:rPr>
              <a:t>GIVE LATIN EQUIVALENTS (FULL FORM) TO </a:t>
            </a:r>
            <a:r>
              <a:rPr lang="en-US" sz="2400" b="1" dirty="0">
                <a:latin typeface="+mn-lt"/>
              </a:rPr>
              <a:t>GREEK </a:t>
            </a:r>
            <a:r>
              <a:rPr lang="en-US" sz="2400" b="1" dirty="0" smtClean="0">
                <a:latin typeface="+mn-lt"/>
              </a:rPr>
              <a:t>ELEMENTS</a:t>
            </a:r>
            <a:endParaRPr lang="en-US" sz="2400" b="1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712" y="1393026"/>
            <a:ext cx="2406127" cy="4124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 smtClean="0">
                <a:latin typeface="Cambria"/>
                <a:cs typeface="Cambria"/>
              </a:rPr>
              <a:t>Mys</a:t>
            </a:r>
            <a:r>
              <a:rPr lang="en-US" sz="2400" dirty="0" smtClean="0">
                <a:latin typeface="Cambria"/>
                <a:cs typeface="Cambria"/>
              </a:rPr>
              <a:t>………………….</a:t>
            </a:r>
            <a:endParaRPr lang="en-US" sz="2400" dirty="0">
              <a:latin typeface="Cambria"/>
              <a:cs typeface="Cambria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Cambria"/>
                <a:cs typeface="Cambria"/>
              </a:rPr>
              <a:t>Osteon……………..</a:t>
            </a:r>
            <a:endParaRPr lang="en-US" sz="2400" dirty="0">
              <a:latin typeface="Cambria"/>
              <a:cs typeface="Cambria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 smtClean="0">
                <a:latin typeface="Cambria"/>
                <a:cs typeface="Cambria"/>
              </a:rPr>
              <a:t>Arthron</a:t>
            </a:r>
            <a:r>
              <a:rPr lang="en-US" sz="2400" dirty="0" smtClean="0">
                <a:latin typeface="Cambria"/>
                <a:cs typeface="Cambria"/>
              </a:rPr>
              <a:t>……………</a:t>
            </a:r>
            <a:endParaRPr lang="en-US" sz="2400" dirty="0">
              <a:latin typeface="Cambria"/>
              <a:cs typeface="Cambria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 smtClean="0">
                <a:latin typeface="Cambria"/>
                <a:cs typeface="Cambria"/>
              </a:rPr>
              <a:t>Spondylos</a:t>
            </a:r>
            <a:r>
              <a:rPr lang="en-US" sz="2400" dirty="0" smtClean="0">
                <a:latin typeface="Cambria"/>
                <a:cs typeface="Cambria"/>
              </a:rPr>
              <a:t>………..</a:t>
            </a:r>
            <a:endParaRPr lang="en-US" sz="2400" dirty="0">
              <a:latin typeface="Cambria"/>
              <a:cs typeface="Cambria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 smtClean="0">
                <a:latin typeface="Cambria"/>
                <a:cs typeface="Cambria"/>
              </a:rPr>
              <a:t>Gony</a:t>
            </a:r>
            <a:r>
              <a:rPr lang="en-US" sz="2400" dirty="0" smtClean="0">
                <a:latin typeface="Cambria"/>
                <a:cs typeface="Cambria"/>
              </a:rPr>
              <a:t>………………..</a:t>
            </a:r>
            <a:endParaRPr lang="en-US" sz="2400" dirty="0">
              <a:latin typeface="Cambria"/>
              <a:cs typeface="Cambria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Cambria"/>
                <a:cs typeface="Cambria"/>
              </a:rPr>
              <a:t>Stoma………………</a:t>
            </a:r>
            <a:endParaRPr lang="en-US" sz="2400" dirty="0">
              <a:latin typeface="Cambria"/>
              <a:cs typeface="Cambria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Cambria"/>
                <a:cs typeface="Cambria"/>
              </a:rPr>
              <a:t>Soma……………….</a:t>
            </a:r>
            <a:endParaRPr lang="en-US" sz="2400" dirty="0">
              <a:latin typeface="Cambria"/>
              <a:cs typeface="Cambria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 smtClean="0">
                <a:latin typeface="Cambria"/>
                <a:cs typeface="Cambria"/>
              </a:rPr>
              <a:t>Kefale</a:t>
            </a:r>
            <a:r>
              <a:rPr lang="en-US" sz="2400" dirty="0" smtClean="0">
                <a:latin typeface="Cambria"/>
                <a:cs typeface="Cambria"/>
              </a:rPr>
              <a:t>………………</a:t>
            </a:r>
            <a:endParaRPr lang="en-US" sz="24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1353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520" y="44624"/>
            <a:ext cx="8928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400" b="1" dirty="0" smtClean="0">
                <a:latin typeface="+mn-lt"/>
              </a:rPr>
              <a:t>FORM COMPOUND TERMS WITH GREEK ELEMENT</a:t>
            </a:r>
            <a:endParaRPr lang="en-US" sz="2400" b="1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779220"/>
            <a:ext cx="8568952" cy="830997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l"/>
            <a:r>
              <a:rPr lang="en-US" sz="2400" dirty="0" smtClean="0"/>
              <a:t>-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ECTOMIA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: excision, surgical removal of part or of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all organ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….</a:t>
            </a:r>
            <a:r>
              <a:rPr lang="en-US" sz="2400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2400" dirty="0" smtClean="0">
              <a:solidFill>
                <a:schemeClr val="accent3"/>
              </a:solidFill>
              <a:latin typeface="Calibri" pitchFamily="34" charset="0"/>
              <a:cs typeface="Calibri" pitchFamily="34" charset="0"/>
            </a:endParaRPr>
          </a:p>
          <a:p>
            <a:pPr algn="l"/>
            <a:r>
              <a:rPr lang="en-US" sz="2400" dirty="0" smtClean="0">
                <a:latin typeface="Calibri" pitchFamily="34" charset="0"/>
                <a:cs typeface="Calibri" pitchFamily="34" charset="0"/>
              </a:rPr>
              <a:t>e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. g. </a:t>
            </a:r>
            <a:r>
              <a:rPr lang="en-US" sz="24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append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ectomia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– removal of </a:t>
            </a: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vermiform</a:t>
            </a:r>
            <a:r>
              <a:rPr lang="cs-CZ" sz="24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appendix </a:t>
            </a:r>
            <a:endParaRPr lang="en-US" sz="24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170" y="1801598"/>
            <a:ext cx="3418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Removal of the FINGER -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182" y="2285531"/>
            <a:ext cx="3783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Removal of the STOMACH -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6140" y="2769464"/>
            <a:ext cx="3207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Removal of the LIVER -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5551" y="3253397"/>
            <a:ext cx="3503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Removal of the LARYNX -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0667" y="3737330"/>
            <a:ext cx="3119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Removal of the LOBE -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5508" y="4221263"/>
            <a:ext cx="3471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Removal of the BREAST -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8350" y="4705196"/>
            <a:ext cx="3829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Removal of the PANCREAS -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520" y="5189130"/>
            <a:ext cx="3841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Removal of the PROSTATE -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1520" y="5631631"/>
            <a:ext cx="3244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Removal of the WOMB-</a:t>
            </a:r>
            <a:endParaRPr lang="en-US" sz="24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5294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520" y="44624"/>
            <a:ext cx="8928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400" b="1" dirty="0" smtClean="0">
                <a:latin typeface="+mn-lt"/>
              </a:rPr>
              <a:t>EXPLAIN MEANING OF THE COMPOUND WORDS</a:t>
            </a:r>
            <a:endParaRPr lang="en-US" sz="2400" b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528" y="779220"/>
            <a:ext cx="8568952" cy="830997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l"/>
            <a:r>
              <a:rPr lang="en-US" sz="2400" dirty="0" smtClean="0">
                <a:latin typeface="+mn-lt"/>
              </a:rPr>
              <a:t>-</a:t>
            </a:r>
            <a:r>
              <a:rPr lang="en-US" sz="2400" b="1" dirty="0" smtClean="0">
                <a:latin typeface="+mn-lt"/>
              </a:rPr>
              <a:t>METRIA </a:t>
            </a:r>
            <a:r>
              <a:rPr lang="en-US" sz="2400" dirty="0">
                <a:latin typeface="+mn-lt"/>
              </a:rPr>
              <a:t>: </a:t>
            </a:r>
            <a:r>
              <a:rPr lang="en-US" sz="2400" dirty="0" smtClean="0">
                <a:latin typeface="+mn-lt"/>
              </a:rPr>
              <a:t>measurement…</a:t>
            </a:r>
            <a:r>
              <a:rPr lang="en-US" sz="2400" dirty="0">
                <a:latin typeface="+mn-lt"/>
              </a:rPr>
              <a:t>.</a:t>
            </a:r>
            <a:r>
              <a:rPr lang="en-US" sz="2400" dirty="0">
                <a:solidFill>
                  <a:schemeClr val="accent3"/>
                </a:solidFill>
                <a:latin typeface="+mn-lt"/>
              </a:rPr>
              <a:t> </a:t>
            </a:r>
            <a:endParaRPr lang="en-US" sz="2400" dirty="0" smtClean="0">
              <a:solidFill>
                <a:schemeClr val="accent3"/>
              </a:solidFill>
              <a:latin typeface="+mn-lt"/>
            </a:endParaRPr>
          </a:p>
          <a:p>
            <a:pPr algn="l"/>
            <a:r>
              <a:rPr lang="en-US" sz="2400" dirty="0" smtClean="0">
                <a:latin typeface="+mn-lt"/>
              </a:rPr>
              <a:t>e</a:t>
            </a:r>
            <a:r>
              <a:rPr lang="en-US" sz="2400" dirty="0">
                <a:latin typeface="+mn-lt"/>
              </a:rPr>
              <a:t>. g. </a:t>
            </a:r>
            <a:r>
              <a:rPr lang="en-US" sz="2400" dirty="0" err="1" smtClean="0">
                <a:solidFill>
                  <a:srgbClr val="FF0000"/>
                </a:solidFill>
                <a:latin typeface="+mn-lt"/>
              </a:rPr>
              <a:t>pupillo</a:t>
            </a:r>
            <a:r>
              <a:rPr lang="en-US" sz="2400" dirty="0" err="1" smtClean="0">
                <a:latin typeface="+mn-lt"/>
              </a:rPr>
              <a:t>metria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– measurement of the diameter </a:t>
            </a:r>
            <a:r>
              <a:rPr lang="en-US" sz="2400" dirty="0" smtClean="0">
                <a:latin typeface="+mn-lt"/>
              </a:rPr>
              <a:t>of </a:t>
            </a:r>
            <a:r>
              <a:rPr lang="en-US" sz="2400" dirty="0">
                <a:latin typeface="+mn-lt"/>
              </a:rPr>
              <a:t>the </a:t>
            </a:r>
            <a:r>
              <a:rPr lang="en-US" sz="2400" dirty="0" smtClean="0">
                <a:latin typeface="+mn-lt"/>
              </a:rPr>
              <a:t>eye pupil</a:t>
            </a:r>
            <a:endParaRPr lang="en-US" sz="2400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26092" y="2381979"/>
            <a:ext cx="3757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Measurement of the SKULL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26092" y="2928426"/>
            <a:ext cx="38369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Measurement of the PELVIS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26092" y="3432482"/>
            <a:ext cx="3665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Measurement of the HEAD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26092" y="5190291"/>
            <a:ext cx="42022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latin typeface="Cambria"/>
                <a:cs typeface="Cambria"/>
              </a:rPr>
              <a:t>Measurement of the BLADDER</a:t>
            </a:r>
          </a:p>
          <a:p>
            <a:pPr algn="l"/>
            <a:r>
              <a:rPr lang="en-US" sz="2400" dirty="0">
                <a:latin typeface="Cambria"/>
                <a:cs typeface="Cambria"/>
              </a:rPr>
              <a:t>t</a:t>
            </a:r>
            <a:r>
              <a:rPr lang="en-US" sz="2400" dirty="0" smtClean="0">
                <a:latin typeface="Cambria"/>
                <a:cs typeface="Cambria"/>
              </a:rPr>
              <a:t>o evaluate its function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26092" y="4008546"/>
            <a:ext cx="3320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Measurement of TEETH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26092" y="4512602"/>
            <a:ext cx="33183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Measurement of BONES</a:t>
            </a:r>
            <a:endParaRPr lang="en-US" sz="24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23284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725795"/>
            <a:ext cx="8496944" cy="1200328"/>
          </a:xfrm>
          <a:prstGeom prst="rect">
            <a:avLst/>
          </a:prstGeom>
          <a:solidFill>
            <a:srgbClr val="FFBA00"/>
          </a:solidFill>
          <a:ln>
            <a:solidFill>
              <a:srgbClr val="FFBA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latin typeface="+mn-lt"/>
              </a:rPr>
              <a:t>-</a:t>
            </a:r>
            <a:r>
              <a:rPr lang="en-US" sz="2400" b="1" dirty="0" smtClean="0">
                <a:latin typeface="+mn-lt"/>
              </a:rPr>
              <a:t>SCOPIA</a:t>
            </a:r>
            <a:r>
              <a:rPr lang="en-US" sz="2400" dirty="0" smtClean="0">
                <a:latin typeface="+mn-lt"/>
              </a:rPr>
              <a:t> : visual examination of the interior of a hollow body organ, broadly also examine, inspect</a:t>
            </a:r>
          </a:p>
          <a:p>
            <a:pPr algn="l"/>
            <a:r>
              <a:rPr lang="en-US" sz="2400" dirty="0" smtClean="0">
                <a:latin typeface="+mn-lt"/>
              </a:rPr>
              <a:t>e. g. </a:t>
            </a:r>
            <a:r>
              <a:rPr lang="en-US" sz="2400" dirty="0" err="1" smtClean="0">
                <a:solidFill>
                  <a:srgbClr val="FF0000"/>
                </a:solidFill>
                <a:latin typeface="+mn-lt"/>
              </a:rPr>
              <a:t>endo</a:t>
            </a:r>
            <a:r>
              <a:rPr lang="en-US" sz="2400" dirty="0" err="1" smtClean="0">
                <a:solidFill>
                  <a:srgbClr val="000000"/>
                </a:solidFill>
                <a:latin typeface="+mn-lt"/>
              </a:rPr>
              <a:t>scopia</a:t>
            </a:r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 : examination of the inside of the body</a:t>
            </a:r>
            <a:r>
              <a:rPr lang="en-US" sz="2400" dirty="0" smtClean="0">
                <a:solidFill>
                  <a:schemeClr val="accent3"/>
                </a:solidFill>
                <a:latin typeface="+mn-lt"/>
              </a:rPr>
              <a:t>  </a:t>
            </a:r>
            <a:endParaRPr lang="en-US" sz="2400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418" y="2121862"/>
            <a:ext cx="2196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Inspect FETUS-   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418" y="2592397"/>
            <a:ext cx="2717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Inspect PHARYNX -   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418" y="3062932"/>
            <a:ext cx="2140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Inspect ANUS -   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418" y="3533467"/>
            <a:ext cx="4165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Inspect ABDOMINAL CAVITY -   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6418" y="4004002"/>
            <a:ext cx="3858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Inspect LARGE INTESTINE -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418" y="4474537"/>
            <a:ext cx="3887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Inspect THORACIC CAVITY -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67578" y="213285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39074" y="259153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41054" y="3050212"/>
            <a:ext cx="184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59063" y="3508890"/>
            <a:ext cx="184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74479" y="3967568"/>
            <a:ext cx="184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48831" y="4426246"/>
            <a:ext cx="184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6418" y="4945072"/>
            <a:ext cx="2453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Inspect VAGINA -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62882" y="488492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6418" y="5415607"/>
            <a:ext cx="1916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Inspect EYE -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54015" y="5343599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1520" y="44624"/>
            <a:ext cx="8928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400" b="1" dirty="0" smtClean="0">
                <a:latin typeface="+mn-lt"/>
              </a:rPr>
              <a:t>FORM COMPOUND TERMS WITH GREEK ELEMENT</a:t>
            </a:r>
            <a:endParaRPr lang="en-US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1529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8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528" y="779220"/>
            <a:ext cx="8568952" cy="1200328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l"/>
            <a:r>
              <a:rPr lang="en-US" sz="2400" dirty="0" smtClean="0"/>
              <a:t>-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GRAPHIA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: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recorging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, image, X-ray…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.</a:t>
            </a:r>
            <a:r>
              <a:rPr lang="en-US" sz="2400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2400" dirty="0" smtClean="0">
              <a:solidFill>
                <a:schemeClr val="accent3"/>
              </a:solidFill>
              <a:latin typeface="Calibri" pitchFamily="34" charset="0"/>
              <a:cs typeface="Calibri" pitchFamily="34" charset="0"/>
            </a:endParaRPr>
          </a:p>
          <a:p>
            <a:pPr algn="l"/>
            <a:r>
              <a:rPr lang="en-US" sz="2400" dirty="0" smtClean="0">
                <a:latin typeface="Calibri" pitchFamily="34" charset="0"/>
                <a:cs typeface="Calibri" pitchFamily="34" charset="0"/>
              </a:rPr>
              <a:t>e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. g. </a:t>
            </a:r>
            <a:r>
              <a:rPr lang="en-US" sz="24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hystero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graphia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– </a:t>
            </a:r>
            <a:r>
              <a:rPr lang="cs-CZ" sz="2400" dirty="0" err="1" smtClean="0">
                <a:latin typeface="Calibri" pitchFamily="34" charset="0"/>
                <a:cs typeface="Calibri" pitchFamily="34" charset="0"/>
              </a:rPr>
              <a:t>graphic</a:t>
            </a:r>
            <a:r>
              <a:rPr lang="cs-CZ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400" dirty="0" err="1" smtClean="0">
                <a:latin typeface="Calibri" pitchFamily="34" charset="0"/>
                <a:cs typeface="Calibri" pitchFamily="34" charset="0"/>
              </a:rPr>
              <a:t>recording</a:t>
            </a:r>
            <a:r>
              <a:rPr lang="cs-CZ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400" dirty="0" err="1" smtClean="0">
                <a:latin typeface="Calibri" pitchFamily="34" charset="0"/>
                <a:cs typeface="Calibri" pitchFamily="34" charset="0"/>
              </a:rPr>
              <a:t>of</a:t>
            </a:r>
            <a:r>
              <a:rPr lang="cs-CZ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400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cs-CZ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400" dirty="0" err="1" smtClean="0">
                <a:latin typeface="Calibri" pitchFamily="34" charset="0"/>
                <a:cs typeface="Calibri" pitchFamily="34" charset="0"/>
              </a:rPr>
              <a:t>strenght</a:t>
            </a:r>
            <a:r>
              <a:rPr lang="cs-CZ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400" dirty="0" err="1" smtClean="0">
                <a:latin typeface="Calibri" pitchFamily="34" charset="0"/>
                <a:cs typeface="Calibri" pitchFamily="34" charset="0"/>
              </a:rPr>
              <a:t>of</a:t>
            </a:r>
            <a:r>
              <a:rPr lang="cs-CZ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400" dirty="0" err="1" smtClean="0">
                <a:latin typeface="Calibri" pitchFamily="34" charset="0"/>
                <a:cs typeface="Calibri" pitchFamily="34" charset="0"/>
              </a:rPr>
              <a:t>uterine</a:t>
            </a:r>
            <a:r>
              <a:rPr lang="cs-CZ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400" dirty="0" err="1" smtClean="0">
                <a:latin typeface="Calibri" pitchFamily="34" charset="0"/>
                <a:cs typeface="Calibri" pitchFamily="34" charset="0"/>
              </a:rPr>
              <a:t>contractions</a:t>
            </a: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 </a:t>
            </a:r>
            <a:endParaRPr lang="en-US" sz="24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2751311"/>
            <a:ext cx="6387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/>
                <a:cs typeface="Cambria"/>
              </a:rPr>
              <a:t>A breast </a:t>
            </a:r>
            <a:r>
              <a:rPr lang="en-US" sz="2400" dirty="0" smtClean="0">
                <a:latin typeface="Cambria"/>
                <a:cs typeface="Cambria"/>
              </a:rPr>
              <a:t>examination </a:t>
            </a:r>
            <a:r>
              <a:rPr lang="en-US" sz="2400" dirty="0">
                <a:latin typeface="Cambria"/>
                <a:cs typeface="Cambria"/>
              </a:rPr>
              <a:t>with imaging </a:t>
            </a:r>
            <a:r>
              <a:rPr lang="en-US" sz="2400" dirty="0" smtClean="0">
                <a:latin typeface="Cambria"/>
                <a:cs typeface="Cambria"/>
              </a:rPr>
              <a:t>technology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3759423"/>
            <a:ext cx="8949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A vessels examination with some </a:t>
            </a:r>
            <a:r>
              <a:rPr lang="en-US" sz="2400" dirty="0">
                <a:latin typeface="Cambria"/>
                <a:cs typeface="Cambria"/>
              </a:rPr>
              <a:t>type of </a:t>
            </a:r>
            <a:r>
              <a:rPr lang="en-US" sz="2400" dirty="0" smtClean="0">
                <a:latin typeface="Cambria"/>
                <a:cs typeface="Cambria"/>
              </a:rPr>
              <a:t>viewing/recording </a:t>
            </a:r>
            <a:r>
              <a:rPr lang="en-US" sz="2400" dirty="0">
                <a:latin typeface="Cambria"/>
                <a:cs typeface="Cambria"/>
              </a:rPr>
              <a:t>device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3528" y="4725144"/>
            <a:ext cx="7718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Internal organs examination by taking X-ray photographs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528" y="5621178"/>
            <a:ext cx="7551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The process of recording electrical impulses of the heart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1520" y="44624"/>
            <a:ext cx="8928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400" b="1" dirty="0" smtClean="0">
                <a:latin typeface="+mn-lt"/>
              </a:rPr>
              <a:t>EXPLAIN MEANING OF THE COMPOUND WORDS</a:t>
            </a:r>
            <a:endParaRPr lang="en-US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294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4544" y="692696"/>
            <a:ext cx="8495928" cy="830997"/>
          </a:xfrm>
          <a:prstGeom prst="rect">
            <a:avLst/>
          </a:prstGeom>
          <a:solidFill>
            <a:srgbClr val="FFBA00"/>
          </a:solidFill>
          <a:ln>
            <a:solidFill>
              <a:srgbClr val="FFBA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>
                <a:solidFill>
                  <a:srgbClr val="000000"/>
                </a:solidFill>
                <a:latin typeface="+mn-lt"/>
              </a:rPr>
              <a:t>-TOMIA : </a:t>
            </a:r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cutting, incision, section…</a:t>
            </a:r>
            <a:endParaRPr lang="en-US" sz="2400" dirty="0" smtClean="0">
              <a:solidFill>
                <a:schemeClr val="accent3"/>
              </a:solidFill>
              <a:latin typeface="+mn-lt"/>
            </a:endParaRPr>
          </a:p>
          <a:p>
            <a:pPr algn="l"/>
            <a:r>
              <a:rPr lang="en-US" sz="2400" dirty="0" smtClean="0">
                <a:solidFill>
                  <a:schemeClr val="accent3"/>
                </a:solidFill>
                <a:latin typeface="+mn-lt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e. g. </a:t>
            </a:r>
            <a:r>
              <a:rPr lang="en-US" sz="2400" dirty="0" err="1" smtClean="0">
                <a:solidFill>
                  <a:srgbClr val="FF0000"/>
                </a:solidFill>
                <a:latin typeface="+mn-lt"/>
              </a:rPr>
              <a:t>hernio</a:t>
            </a:r>
            <a:r>
              <a:rPr lang="en-US" sz="2400" dirty="0" err="1" smtClean="0">
                <a:solidFill>
                  <a:srgbClr val="000000"/>
                </a:solidFill>
                <a:latin typeface="+mn-lt"/>
              </a:rPr>
              <a:t>tomia</a:t>
            </a:r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 – a cutting for the repair of </a:t>
            </a:r>
            <a:r>
              <a:rPr lang="en-US" sz="2400" i="1" dirty="0" smtClean="0">
                <a:solidFill>
                  <a:schemeClr val="tx1"/>
                </a:solidFill>
                <a:latin typeface="+mn-lt"/>
              </a:rPr>
              <a:t>hernia</a:t>
            </a:r>
            <a:endParaRPr lang="en-US" sz="240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3864" y="1794714"/>
            <a:ext cx="3325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Incision of the ARTERY-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3864" y="2310333"/>
            <a:ext cx="3810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Incision of the BRONCHUS -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3864" y="2825952"/>
            <a:ext cx="3160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Incision of the SKULL -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3864" y="3341571"/>
            <a:ext cx="3015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Incision of the LOBE -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3864" y="3857190"/>
            <a:ext cx="3402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Incision of the MUSCLE -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3864" y="4372809"/>
            <a:ext cx="4236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Incision of the PERICARDIUM -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92169" y="170080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81938" y="2228165"/>
            <a:ext cx="184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47285" y="275552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25507" y="3282879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74161" y="3810236"/>
            <a:ext cx="184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23452" y="4337593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3864" y="4888428"/>
            <a:ext cx="6036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Incision of the PERINEUM (PUBIC REGION) -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3864" y="5404047"/>
            <a:ext cx="2956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Incision of the VEIN -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3864" y="5919663"/>
            <a:ext cx="3919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Incision of the TYMPANUM -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10341" y="4864950"/>
            <a:ext cx="184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1520" y="44624"/>
            <a:ext cx="8928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400" b="1" dirty="0" smtClean="0">
                <a:latin typeface="+mn-lt"/>
              </a:rPr>
              <a:t>FORM COMPOUND TERMS WITH GREEK ELEMENT</a:t>
            </a:r>
            <a:endParaRPr lang="en-US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6159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605" y="936104"/>
            <a:ext cx="3944603" cy="558365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67744" y="1152128"/>
            <a:ext cx="936104" cy="525658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580112" y="1152128"/>
            <a:ext cx="936104" cy="525658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1520" y="77723"/>
            <a:ext cx="7970151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400" b="1" dirty="0" smtClean="0">
                <a:latin typeface="+mn-lt"/>
              </a:rPr>
              <a:t>DECIDE WHETHER THE COMPOUND WORD CONTAINS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smtClean="0">
                <a:latin typeface="+mn-lt"/>
              </a:rPr>
              <a:t>GREEK </a:t>
            </a:r>
          </a:p>
          <a:p>
            <a:pPr algn="l">
              <a:defRPr/>
            </a:pPr>
            <a:r>
              <a:rPr lang="en-US" sz="2400" b="1" dirty="0" smtClean="0">
                <a:latin typeface="+mn-lt"/>
              </a:rPr>
              <a:t>ELEMENT CORRESPONDING WITH THE LABELLED BODY PART</a:t>
            </a:r>
            <a:endParaRPr lang="en-US" sz="2400" b="1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1124744"/>
            <a:ext cx="22539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 err="1" smtClean="0">
                <a:solidFill>
                  <a:srgbClr val="9F000E"/>
                </a:solidFill>
                <a:latin typeface="Cambria"/>
                <a:cs typeface="Cambria"/>
              </a:rPr>
              <a:t>Encephalopathia</a:t>
            </a:r>
            <a:endParaRPr lang="en-US" sz="2000" b="1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2132856"/>
            <a:ext cx="20826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 err="1" smtClean="0">
                <a:solidFill>
                  <a:srgbClr val="9F000E"/>
                </a:solidFill>
                <a:latin typeface="Cambria"/>
                <a:cs typeface="Cambria"/>
              </a:rPr>
              <a:t>Thoracographia</a:t>
            </a:r>
            <a:endParaRPr lang="en-US" sz="2000" b="1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2636912"/>
            <a:ext cx="16863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 err="1" smtClean="0">
                <a:solidFill>
                  <a:srgbClr val="9F000E"/>
                </a:solidFill>
                <a:latin typeface="Cambria"/>
                <a:cs typeface="Cambria"/>
              </a:rPr>
              <a:t>Cholecystitis</a:t>
            </a:r>
            <a:endParaRPr lang="en-US" sz="2000" b="1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576" y="3140968"/>
            <a:ext cx="2271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 smtClean="0">
                <a:solidFill>
                  <a:srgbClr val="9F000E"/>
                </a:solidFill>
                <a:latin typeface="Cambria"/>
                <a:cs typeface="Cambria"/>
              </a:rPr>
              <a:t>Adenocarcinoma</a:t>
            </a:r>
            <a:endParaRPr lang="en-US" sz="2000" b="1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5576" y="4437112"/>
            <a:ext cx="16346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 err="1" smtClean="0">
                <a:solidFill>
                  <a:srgbClr val="9F000E"/>
                </a:solidFill>
                <a:latin typeface="Cambria"/>
                <a:cs typeface="Cambria"/>
              </a:rPr>
              <a:t>Podarthritis</a:t>
            </a:r>
            <a:endParaRPr lang="en-US" sz="2000" b="1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71694" y="1484784"/>
            <a:ext cx="1646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 err="1" smtClean="0">
                <a:solidFill>
                  <a:srgbClr val="9F000E"/>
                </a:solidFill>
                <a:latin typeface="Cambria"/>
                <a:cs typeface="Cambria"/>
              </a:rPr>
              <a:t>Somatologia</a:t>
            </a:r>
            <a:endParaRPr lang="en-US" sz="2000" b="1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97342" y="2204864"/>
            <a:ext cx="16879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 smtClean="0">
                <a:solidFill>
                  <a:srgbClr val="9F000E"/>
                </a:solidFill>
                <a:latin typeface="Cambria"/>
                <a:cs typeface="Cambria"/>
              </a:rPr>
              <a:t>Ph</a:t>
            </a:r>
            <a:r>
              <a:rPr lang="cs-CZ" sz="2000" b="1" smtClean="0">
                <a:solidFill>
                  <a:srgbClr val="9F000E"/>
                </a:solidFill>
                <a:latin typeface="Cambria"/>
                <a:cs typeface="Cambria"/>
              </a:rPr>
              <a:t>l</a:t>
            </a:r>
            <a:r>
              <a:rPr lang="en-US" sz="2000" b="1" smtClean="0">
                <a:solidFill>
                  <a:srgbClr val="9F000E"/>
                </a:solidFill>
                <a:latin typeface="Cambria"/>
                <a:cs typeface="Cambria"/>
              </a:rPr>
              <a:t>ebotomia</a:t>
            </a:r>
            <a:endParaRPr lang="en-US" sz="2000" b="1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53823" y="2780928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 err="1" smtClean="0">
                <a:solidFill>
                  <a:srgbClr val="9F000E"/>
                </a:solidFill>
                <a:latin typeface="Cambria"/>
                <a:cs typeface="Cambria"/>
              </a:rPr>
              <a:t>Otoscopia</a:t>
            </a:r>
            <a:endParaRPr lang="en-US" sz="2000" b="1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78939" y="3212976"/>
            <a:ext cx="18774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 err="1" smtClean="0">
                <a:solidFill>
                  <a:srgbClr val="9F000E"/>
                </a:solidFill>
                <a:latin typeface="Cambria"/>
                <a:cs typeface="Cambria"/>
              </a:rPr>
              <a:t>Nephrostomia</a:t>
            </a:r>
            <a:endParaRPr lang="en-US" sz="2000" b="1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84168" y="4437112"/>
            <a:ext cx="18341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 err="1" smtClean="0">
                <a:solidFill>
                  <a:srgbClr val="9F000E"/>
                </a:solidFill>
                <a:latin typeface="Cambria"/>
                <a:cs typeface="Cambria"/>
              </a:rPr>
              <a:t>Myeloneuritis</a:t>
            </a:r>
            <a:endParaRPr lang="en-US" sz="2000" b="1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28484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504" y="44624"/>
            <a:ext cx="8928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400" b="1" dirty="0" smtClean="0">
                <a:latin typeface="+mn-lt"/>
              </a:rPr>
              <a:t>NAME GREEK ELEMENTS WHICH CORRESPOND WITH LATIN WORDS</a:t>
            </a:r>
            <a:endParaRPr lang="en-US" sz="2400" b="1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9712" y="1412776"/>
            <a:ext cx="1787669" cy="4124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l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>
                <a:solidFill>
                  <a:srgbClr val="9F000E"/>
                </a:solidFill>
                <a:latin typeface="Cambria"/>
                <a:cs typeface="Cambria"/>
              </a:rPr>
              <a:t>VAS</a:t>
            </a:r>
            <a:endParaRPr lang="en-US" sz="2400" b="1" dirty="0">
              <a:solidFill>
                <a:srgbClr val="9F000E"/>
              </a:solidFill>
              <a:latin typeface="Cambria"/>
              <a:cs typeface="Cambria"/>
            </a:endParaRPr>
          </a:p>
          <a:p>
            <a:pPr marL="457200" indent="-457200" algn="l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>
                <a:solidFill>
                  <a:srgbClr val="9F000E"/>
                </a:solidFill>
                <a:latin typeface="Cambria"/>
                <a:cs typeface="Cambria"/>
              </a:rPr>
              <a:t>VENA</a:t>
            </a:r>
            <a:endParaRPr lang="en-US" sz="2400" b="1" dirty="0">
              <a:solidFill>
                <a:srgbClr val="9F000E"/>
              </a:solidFill>
              <a:latin typeface="Cambria"/>
              <a:cs typeface="Cambria"/>
            </a:endParaRPr>
          </a:p>
          <a:p>
            <a:pPr marL="457200" indent="-457200" algn="l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>
                <a:solidFill>
                  <a:srgbClr val="9F000E"/>
                </a:solidFill>
                <a:latin typeface="Cambria"/>
                <a:cs typeface="Cambria"/>
              </a:rPr>
              <a:t>COR</a:t>
            </a:r>
            <a:endParaRPr lang="en-US" sz="2400" b="1" dirty="0">
              <a:solidFill>
                <a:srgbClr val="9F000E"/>
              </a:solidFill>
              <a:latin typeface="Cambria"/>
              <a:cs typeface="Cambria"/>
            </a:endParaRPr>
          </a:p>
          <a:p>
            <a:pPr marL="457200" indent="-457200" algn="l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>
                <a:solidFill>
                  <a:srgbClr val="9F000E"/>
                </a:solidFill>
                <a:latin typeface="Cambria"/>
                <a:cs typeface="Cambria"/>
              </a:rPr>
              <a:t>REN</a:t>
            </a:r>
            <a:endParaRPr lang="en-US" sz="2400" b="1" dirty="0">
              <a:solidFill>
                <a:srgbClr val="9F000E"/>
              </a:solidFill>
              <a:latin typeface="Cambria"/>
              <a:cs typeface="Cambria"/>
            </a:endParaRPr>
          </a:p>
          <a:p>
            <a:pPr marL="457200" indent="-457200" algn="l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>
                <a:solidFill>
                  <a:srgbClr val="9F000E"/>
                </a:solidFill>
                <a:latin typeface="Cambria"/>
                <a:cs typeface="Cambria"/>
              </a:rPr>
              <a:t>VESICA</a:t>
            </a:r>
            <a:endParaRPr lang="en-US" sz="2400" b="1" dirty="0">
              <a:solidFill>
                <a:srgbClr val="9F000E"/>
              </a:solidFill>
              <a:latin typeface="Cambria"/>
              <a:cs typeface="Cambria"/>
            </a:endParaRPr>
          </a:p>
          <a:p>
            <a:pPr marL="457200" indent="-457200" algn="l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>
                <a:solidFill>
                  <a:srgbClr val="9F000E"/>
                </a:solidFill>
                <a:latin typeface="Cambria"/>
                <a:cs typeface="Cambria"/>
              </a:rPr>
              <a:t>LINGUA</a:t>
            </a:r>
            <a:endParaRPr lang="en-US" sz="2400" b="1" dirty="0">
              <a:solidFill>
                <a:srgbClr val="9F000E"/>
              </a:solidFill>
              <a:latin typeface="Cambria"/>
              <a:cs typeface="Cambria"/>
            </a:endParaRPr>
          </a:p>
          <a:p>
            <a:pPr marL="457200" indent="-457200" algn="l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>
                <a:solidFill>
                  <a:srgbClr val="9F000E"/>
                </a:solidFill>
                <a:latin typeface="Cambria"/>
                <a:cs typeface="Cambria"/>
              </a:rPr>
              <a:t>MAMMA</a:t>
            </a:r>
            <a:endParaRPr lang="en-US" sz="2400" b="1" dirty="0">
              <a:solidFill>
                <a:srgbClr val="9F000E"/>
              </a:solidFill>
              <a:latin typeface="Cambria"/>
              <a:cs typeface="Cambria"/>
            </a:endParaRPr>
          </a:p>
          <a:p>
            <a:pPr marL="457200" indent="-457200" algn="l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>
                <a:solidFill>
                  <a:srgbClr val="9F000E"/>
                </a:solidFill>
                <a:latin typeface="Cambria"/>
                <a:cs typeface="Cambria"/>
              </a:rPr>
              <a:t>CUTIS</a:t>
            </a:r>
            <a:endParaRPr lang="en-US" sz="2400" b="1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7675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323528" y="620688"/>
            <a:ext cx="8496944" cy="470898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en-US" sz="2000" dirty="0" smtClean="0">
                <a:latin typeface="Cambria"/>
                <a:cs typeface="Cambria"/>
              </a:rPr>
              <a:t>Plastic surgery to repair a blood vessel (e.g. narrowed artery) is…</a:t>
            </a:r>
          </a:p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en-US" sz="2000" dirty="0" smtClean="0">
                <a:latin typeface="Cambria"/>
                <a:cs typeface="Cambria"/>
              </a:rPr>
              <a:t>An X-ray examination of a vein using radio-opaque dye so the vein will show up on the film is…</a:t>
            </a:r>
          </a:p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en-US" sz="2000" dirty="0" smtClean="0">
                <a:latin typeface="Cambria"/>
                <a:cs typeface="Cambria"/>
              </a:rPr>
              <a:t>(Adjective) One that refers to the heart and the chest region is…</a:t>
            </a:r>
          </a:p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en-US" sz="2000" dirty="0" smtClean="0">
                <a:latin typeface="Cambria"/>
                <a:cs typeface="Cambria"/>
              </a:rPr>
              <a:t>Surgical </a:t>
            </a:r>
            <a:r>
              <a:rPr lang="en-US" sz="2000" dirty="0" smtClean="0">
                <a:latin typeface="Cambria"/>
                <a:cs typeface="Cambria"/>
              </a:rPr>
              <a:t>operation to make a permanent opening into the pelvis of kidney from the surface is…</a:t>
            </a:r>
          </a:p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en-US" sz="2000" dirty="0" smtClean="0">
                <a:latin typeface="Cambria"/>
                <a:cs typeface="Cambria"/>
              </a:rPr>
              <a:t>Surgical operation to make an opening between the bladder and the abdominal wall is…</a:t>
            </a:r>
          </a:p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en-US" sz="2000" dirty="0" smtClean="0">
                <a:latin typeface="Cambria"/>
                <a:cs typeface="Cambria"/>
              </a:rPr>
              <a:t>Surgical removal of the tongue is...</a:t>
            </a:r>
          </a:p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en-US" sz="2000" dirty="0" smtClean="0">
                <a:latin typeface="Cambria"/>
                <a:cs typeface="Cambria"/>
              </a:rPr>
              <a:t>Plastic surgery to reduce the size of breasts is</a:t>
            </a:r>
            <a:r>
              <a:rPr lang="en-US" sz="2000" dirty="0" smtClean="0">
                <a:latin typeface="Cambria"/>
                <a:cs typeface="Cambria"/>
              </a:rPr>
              <a:t>…</a:t>
            </a:r>
            <a:endParaRPr lang="en-US" sz="2000" dirty="0" smtClean="0">
              <a:latin typeface="Cambria"/>
              <a:cs typeface="Cambri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44624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400" b="1" dirty="0">
                <a:latin typeface="+mn-lt"/>
              </a:rPr>
              <a:t>FORM COMPOUND TERMS </a:t>
            </a:r>
            <a:r>
              <a:rPr lang="en-US" sz="2400" b="1" dirty="0" smtClean="0">
                <a:latin typeface="+mn-lt"/>
              </a:rPr>
              <a:t>BASED ON DEFINITIONS</a:t>
            </a:r>
            <a:endParaRPr lang="en-US" sz="24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44450"/>
            <a:ext cx="438278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 smtClean="0">
                <a:latin typeface="+mn-lt"/>
              </a:rPr>
              <a:t>BASIC RULES OF COMPOUNDING</a:t>
            </a:r>
            <a:endParaRPr lang="en-US" sz="2400" b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490" y="692696"/>
            <a:ext cx="8484982" cy="461665"/>
          </a:xfrm>
          <a:prstGeom prst="rect">
            <a:avLst/>
          </a:prstGeom>
          <a:solidFill>
            <a:srgbClr val="9F000E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DERIVATED WORDS BASIC ELEMENTS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692635" y="1556792"/>
            <a:ext cx="288032" cy="288032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283507" y="1556792"/>
            <a:ext cx="915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Prefix</a:t>
            </a:r>
            <a:endParaRPr lang="en-US" sz="2400" dirty="0"/>
          </a:p>
        </p:txBody>
      </p:sp>
      <p:sp>
        <p:nvSpPr>
          <p:cNvPr id="13" name="5-Point Star 12"/>
          <p:cNvSpPr/>
          <p:nvPr/>
        </p:nvSpPr>
        <p:spPr>
          <a:xfrm>
            <a:off x="3779912" y="1556792"/>
            <a:ext cx="288032" cy="288032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00315" y="1556792"/>
            <a:ext cx="813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Root</a:t>
            </a:r>
            <a:endParaRPr lang="en-US" sz="2400" dirty="0"/>
          </a:p>
        </p:txBody>
      </p:sp>
      <p:sp>
        <p:nvSpPr>
          <p:cNvPr id="15" name="5-Point Star 14"/>
          <p:cNvSpPr/>
          <p:nvPr/>
        </p:nvSpPr>
        <p:spPr>
          <a:xfrm>
            <a:off x="6516216" y="1556792"/>
            <a:ext cx="288032" cy="288032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036607" y="1556792"/>
            <a:ext cx="864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Suffix</a:t>
            </a:r>
            <a:endParaRPr lang="en-US" sz="24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69012"/>
              </p:ext>
            </p:extLst>
          </p:nvPr>
        </p:nvGraphicFramePr>
        <p:xfrm>
          <a:off x="323529" y="2422377"/>
          <a:ext cx="8400255" cy="2590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800085"/>
                <a:gridCol w="2800085"/>
                <a:gridCol w="280008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>
                          <a:latin typeface="Cambria"/>
                          <a:cs typeface="Cambria"/>
                        </a:rPr>
                        <a:t>en-</a:t>
                      </a:r>
                      <a:endParaRPr lang="en-US" sz="28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800" i="1" dirty="0" err="1" smtClean="0">
                          <a:latin typeface="Cambria"/>
                          <a:cs typeface="Cambria"/>
                        </a:rPr>
                        <a:t>cephal</a:t>
                      </a:r>
                      <a:r>
                        <a:rPr lang="en-US" sz="2800" i="1" dirty="0" smtClean="0">
                          <a:latin typeface="Cambria"/>
                          <a:cs typeface="Cambria"/>
                        </a:rPr>
                        <a:t>-</a:t>
                      </a:r>
                      <a:endParaRPr lang="en-US" sz="28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>
                          <a:latin typeface="Cambria"/>
                          <a:cs typeface="Cambria"/>
                        </a:rPr>
                        <a:t>-(on)</a:t>
                      </a:r>
                      <a:endParaRPr lang="en-US" sz="28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err="1" smtClean="0">
                          <a:latin typeface="Cambria"/>
                          <a:cs typeface="Cambria"/>
                        </a:rPr>
                        <a:t>cephal</a:t>
                      </a:r>
                      <a:r>
                        <a:rPr lang="en-US" sz="2800" i="1" dirty="0" smtClean="0">
                          <a:latin typeface="Cambria"/>
                          <a:cs typeface="Cambria"/>
                        </a:rPr>
                        <a:t>-</a:t>
                      </a:r>
                      <a:endParaRPr lang="en-US" sz="28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800" i="1" dirty="0" err="1" smtClean="0">
                          <a:latin typeface="Cambria"/>
                          <a:cs typeface="Cambria"/>
                        </a:rPr>
                        <a:t>icus</a:t>
                      </a:r>
                      <a:endParaRPr lang="en-US" sz="28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>
                          <a:latin typeface="Cambria"/>
                          <a:cs typeface="Cambria"/>
                        </a:rPr>
                        <a:t>en-</a:t>
                      </a:r>
                      <a:endParaRPr lang="en-US" sz="28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800" i="1" dirty="0" err="1" smtClean="0">
                          <a:latin typeface="Cambria"/>
                          <a:cs typeface="Cambria"/>
                        </a:rPr>
                        <a:t>cephal</a:t>
                      </a:r>
                      <a:r>
                        <a:rPr lang="en-US" sz="2800" i="1" dirty="0" smtClean="0">
                          <a:latin typeface="Cambria"/>
                          <a:cs typeface="Cambria"/>
                        </a:rPr>
                        <a:t>-</a:t>
                      </a:r>
                      <a:endParaRPr lang="en-US" sz="28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800" i="1" dirty="0" err="1" smtClean="0">
                          <a:latin typeface="Cambria"/>
                          <a:cs typeface="Cambria"/>
                        </a:rPr>
                        <a:t>itis</a:t>
                      </a:r>
                      <a:endParaRPr lang="en-US" sz="28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err="1" smtClean="0">
                          <a:latin typeface="Cambria"/>
                          <a:cs typeface="Cambria"/>
                        </a:rPr>
                        <a:t>peri</a:t>
                      </a:r>
                      <a:r>
                        <a:rPr lang="en-US" sz="2800" i="1" dirty="0" smtClean="0">
                          <a:latin typeface="Cambria"/>
                          <a:cs typeface="Cambria"/>
                        </a:rPr>
                        <a:t>- -en-</a:t>
                      </a:r>
                      <a:endParaRPr lang="en-US" sz="28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800" i="1" dirty="0" err="1" smtClean="0">
                          <a:latin typeface="Cambria"/>
                          <a:cs typeface="Cambria"/>
                        </a:rPr>
                        <a:t>cephal</a:t>
                      </a:r>
                      <a:r>
                        <a:rPr lang="en-US" sz="2800" i="1" dirty="0" smtClean="0">
                          <a:latin typeface="Cambria"/>
                          <a:cs typeface="Cambria"/>
                        </a:rPr>
                        <a:t>-</a:t>
                      </a:r>
                      <a:endParaRPr lang="en-US" sz="28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800" i="1" dirty="0" err="1" smtClean="0">
                          <a:latin typeface="Cambria"/>
                          <a:cs typeface="Cambria"/>
                        </a:rPr>
                        <a:t>itis</a:t>
                      </a:r>
                      <a:endParaRPr lang="en-US" sz="28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err="1" smtClean="0">
                          <a:latin typeface="Cambria"/>
                          <a:cs typeface="Cambria"/>
                        </a:rPr>
                        <a:t>peri</a:t>
                      </a:r>
                      <a:r>
                        <a:rPr lang="en-US" sz="2800" i="1" dirty="0" smtClean="0">
                          <a:latin typeface="Cambria"/>
                          <a:cs typeface="Cambria"/>
                        </a:rPr>
                        <a:t>- en-</a:t>
                      </a:r>
                      <a:endParaRPr lang="en-US" sz="28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800" i="1" dirty="0" err="1" smtClean="0">
                          <a:latin typeface="Cambria"/>
                          <a:cs typeface="Cambria"/>
                        </a:rPr>
                        <a:t>cephal</a:t>
                      </a:r>
                      <a:r>
                        <a:rPr lang="en-US" sz="2800" i="1" dirty="0" smtClean="0">
                          <a:latin typeface="Cambria"/>
                          <a:cs typeface="Cambria"/>
                        </a:rPr>
                        <a:t>-</a:t>
                      </a:r>
                      <a:endParaRPr lang="en-US" sz="28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>
                          <a:latin typeface="Cambria"/>
                          <a:cs typeface="Cambria"/>
                        </a:rPr>
                        <a:t>-it- -</a:t>
                      </a:r>
                      <a:r>
                        <a:rPr lang="en-US" sz="2800" i="1" dirty="0" err="1" smtClean="0">
                          <a:latin typeface="Cambria"/>
                          <a:cs typeface="Cambria"/>
                        </a:rPr>
                        <a:t>icus</a:t>
                      </a:r>
                      <a:endParaRPr lang="en-US" sz="28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44624"/>
            <a:ext cx="8928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400" b="1" dirty="0" smtClean="0">
                <a:latin typeface="+mn-lt"/>
              </a:rPr>
              <a:t>FILL IN THE MISSING TERMS</a:t>
            </a:r>
            <a:endParaRPr lang="en-US" sz="2400" b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355864"/>
            <a:ext cx="861226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latin typeface="Cambria"/>
                <a:cs typeface="Cambria"/>
              </a:rPr>
              <a:t>Gall leaving the gallbladder enters the hepatic duct, its descending part that enters the duodenum is </a:t>
            </a:r>
            <a:r>
              <a:rPr lang="en-US" sz="2200" i="1" dirty="0">
                <a:solidFill>
                  <a:srgbClr val="9F000E"/>
                </a:solidFill>
                <a:latin typeface="Cambria"/>
                <a:cs typeface="Cambria"/>
              </a:rPr>
              <a:t>common hepatic duct</a:t>
            </a:r>
            <a:r>
              <a:rPr lang="en-US" sz="2200" dirty="0">
                <a:latin typeface="Cambria"/>
                <a:cs typeface="Cambria"/>
              </a:rPr>
              <a:t>, and the </a:t>
            </a:r>
            <a:r>
              <a:rPr lang="en-US" sz="2200" dirty="0" smtClean="0">
                <a:latin typeface="Cambria"/>
                <a:cs typeface="Cambria"/>
              </a:rPr>
              <a:t>Greek </a:t>
            </a:r>
            <a:r>
              <a:rPr lang="en-US" sz="2200" dirty="0">
                <a:latin typeface="Cambria"/>
                <a:cs typeface="Cambria"/>
              </a:rPr>
              <a:t>word </a:t>
            </a:r>
            <a:r>
              <a:rPr lang="en-US" sz="2200" i="1" dirty="0" err="1">
                <a:solidFill>
                  <a:srgbClr val="9F000E"/>
                </a:solidFill>
                <a:latin typeface="Cambria"/>
                <a:cs typeface="Cambria"/>
              </a:rPr>
              <a:t>dochos</a:t>
            </a:r>
            <a:r>
              <a:rPr lang="en-US" sz="2200" i="1" dirty="0">
                <a:solidFill>
                  <a:srgbClr val="9F000E"/>
                </a:solidFill>
                <a:latin typeface="Cambria"/>
                <a:cs typeface="Cambria"/>
              </a:rPr>
              <a:t> </a:t>
            </a:r>
            <a:r>
              <a:rPr lang="en-US" sz="2200" dirty="0">
                <a:latin typeface="Cambria"/>
                <a:cs typeface="Cambria"/>
              </a:rPr>
              <a:t>(receptacle) is used in naming it. Thus </a:t>
            </a:r>
            <a:r>
              <a:rPr lang="en-US" sz="2200" dirty="0" smtClean="0">
                <a:latin typeface="Cambria"/>
                <a:cs typeface="Cambria"/>
              </a:rPr>
              <a:t>inflammation of the common hepatic duct is called </a:t>
            </a:r>
            <a:r>
              <a:rPr lang="en-US" sz="2200" dirty="0" smtClean="0">
                <a:solidFill>
                  <a:srgbClr val="9F000E"/>
                </a:solidFill>
                <a:latin typeface="Cambria"/>
                <a:cs typeface="Cambria"/>
              </a:rPr>
              <a:t>…………………., </a:t>
            </a:r>
            <a:r>
              <a:rPr lang="en-US" sz="2200" dirty="0" smtClean="0">
                <a:solidFill>
                  <a:schemeClr val="tx1"/>
                </a:solidFill>
                <a:latin typeface="Cambria"/>
                <a:cs typeface="Cambria"/>
              </a:rPr>
              <a:t>surgical operation to make cut in the common bile duct to remove the stones is</a:t>
            </a:r>
            <a:r>
              <a:rPr lang="en-US" sz="2200" dirty="0" smtClean="0">
                <a:solidFill>
                  <a:srgbClr val="9F000E"/>
                </a:solidFill>
                <a:latin typeface="Cambria"/>
                <a:cs typeface="Cambria"/>
              </a:rPr>
              <a:t>………………… . </a:t>
            </a:r>
            <a:endParaRPr lang="en-US" sz="2200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3876144"/>
            <a:ext cx="861226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latin typeface="Cambria"/>
                <a:cs typeface="Cambria"/>
              </a:rPr>
              <a:t>The combining form </a:t>
            </a:r>
            <a:r>
              <a:rPr lang="en-US" sz="2200" dirty="0" smtClean="0">
                <a:solidFill>
                  <a:srgbClr val="9F000E"/>
                </a:solidFill>
                <a:latin typeface="Cambria"/>
                <a:cs typeface="Cambria"/>
              </a:rPr>
              <a:t>MYEL</a:t>
            </a:r>
            <a:r>
              <a:rPr lang="en-US" sz="2200" dirty="0" smtClean="0">
                <a:latin typeface="Cambria"/>
                <a:cs typeface="Cambria"/>
              </a:rPr>
              <a:t>- refers to </a:t>
            </a:r>
            <a:r>
              <a:rPr lang="en-US" sz="2200" dirty="0">
                <a:latin typeface="Cambria"/>
                <a:cs typeface="Cambria"/>
              </a:rPr>
              <a:t>either </a:t>
            </a:r>
            <a:r>
              <a:rPr lang="en-US" sz="2200" dirty="0" smtClean="0">
                <a:latin typeface="Cambria"/>
                <a:cs typeface="Cambria"/>
              </a:rPr>
              <a:t>bone marrow or the spinal cord, thus the tumor originating in the bone marrow should be called </a:t>
            </a:r>
            <a:r>
              <a:rPr lang="en-US" sz="2200" dirty="0">
                <a:solidFill>
                  <a:srgbClr val="9F000E"/>
                </a:solidFill>
                <a:latin typeface="Cambria"/>
                <a:cs typeface="Cambria"/>
              </a:rPr>
              <a:t>…………………</a:t>
            </a:r>
            <a:r>
              <a:rPr lang="en-US" sz="2200" dirty="0" smtClean="0">
                <a:solidFill>
                  <a:srgbClr val="9F000E"/>
                </a:solidFill>
                <a:latin typeface="Cambria"/>
                <a:cs typeface="Cambria"/>
              </a:rPr>
              <a:t>. . </a:t>
            </a:r>
            <a:r>
              <a:rPr lang="en-US" sz="2200" dirty="0" smtClean="0">
                <a:latin typeface="Cambria"/>
                <a:cs typeface="Cambria"/>
              </a:rPr>
              <a:t>Inflammation of the grey matter of the spinal cord, also known as infantile paralysis, or simply </a:t>
            </a:r>
            <a:r>
              <a:rPr lang="en-US" sz="2200" i="1" dirty="0" smtClean="0">
                <a:solidFill>
                  <a:srgbClr val="9F000E"/>
                </a:solidFill>
                <a:latin typeface="Cambria"/>
                <a:cs typeface="Cambria"/>
              </a:rPr>
              <a:t>polio</a:t>
            </a:r>
            <a:r>
              <a:rPr lang="en-US" sz="2200" dirty="0" smtClean="0">
                <a:latin typeface="Cambria"/>
                <a:cs typeface="Cambria"/>
              </a:rPr>
              <a:t> (from Greek </a:t>
            </a:r>
            <a:r>
              <a:rPr lang="en-US" sz="2200" i="1" dirty="0" smtClean="0">
                <a:latin typeface="Cambria"/>
                <a:cs typeface="Cambria"/>
              </a:rPr>
              <a:t>polios </a:t>
            </a:r>
            <a:r>
              <a:rPr lang="en-US" sz="2200" dirty="0" smtClean="0">
                <a:latin typeface="Cambria"/>
                <a:cs typeface="Cambria"/>
              </a:rPr>
              <a:t>grey)</a:t>
            </a:r>
            <a:r>
              <a:rPr lang="en-US" sz="2200" i="1" dirty="0" smtClean="0">
                <a:latin typeface="Cambria"/>
                <a:cs typeface="Cambria"/>
              </a:rPr>
              <a:t> </a:t>
            </a:r>
            <a:r>
              <a:rPr lang="en-US" sz="2200" dirty="0" smtClean="0">
                <a:latin typeface="Cambria"/>
                <a:cs typeface="Cambria"/>
              </a:rPr>
              <a:t>is </a:t>
            </a:r>
            <a:r>
              <a:rPr lang="en-US" sz="2200" dirty="0" smtClean="0">
                <a:solidFill>
                  <a:srgbClr val="9F000E"/>
                </a:solidFill>
                <a:latin typeface="Cambria"/>
                <a:cs typeface="Cambria"/>
              </a:rPr>
              <a:t>…</a:t>
            </a:r>
            <a:r>
              <a:rPr lang="en-US" sz="2200" dirty="0">
                <a:solidFill>
                  <a:srgbClr val="9F000E"/>
                </a:solidFill>
                <a:latin typeface="Cambria"/>
                <a:cs typeface="Cambria"/>
              </a:rPr>
              <a:t>……………</a:t>
            </a:r>
            <a:r>
              <a:rPr lang="en-US" sz="2200" dirty="0" smtClean="0">
                <a:solidFill>
                  <a:srgbClr val="9F000E"/>
                </a:solidFill>
                <a:latin typeface="Cambria"/>
                <a:cs typeface="Cambria"/>
              </a:rPr>
              <a:t>… .</a:t>
            </a:r>
            <a:endParaRPr lang="en-US" sz="2200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pic>
        <p:nvPicPr>
          <p:cNvPr id="2" name="Picture 1" descr="prede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700" y="3238664"/>
            <a:ext cx="656332" cy="62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14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44450"/>
            <a:ext cx="438278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 smtClean="0">
                <a:latin typeface="+mn-lt"/>
              </a:rPr>
              <a:t>BASIC RULES OF COMPOUNDING</a:t>
            </a:r>
            <a:endParaRPr lang="en-US" sz="2400" b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490" y="692696"/>
            <a:ext cx="8484982" cy="461665"/>
          </a:xfrm>
          <a:prstGeom prst="rect">
            <a:avLst/>
          </a:prstGeom>
          <a:solidFill>
            <a:srgbClr val="9F000E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COMPOUND WORDS BASIC ELEMENTS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323528" y="1412776"/>
            <a:ext cx="288032" cy="288032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42392" y="1340768"/>
            <a:ext cx="915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Prefix</a:t>
            </a:r>
            <a:endParaRPr lang="en-US" sz="2400" dirty="0"/>
          </a:p>
        </p:txBody>
      </p:sp>
      <p:sp>
        <p:nvSpPr>
          <p:cNvPr id="13" name="5-Point Star 12"/>
          <p:cNvSpPr/>
          <p:nvPr/>
        </p:nvSpPr>
        <p:spPr>
          <a:xfrm>
            <a:off x="2051720" y="1412776"/>
            <a:ext cx="238043" cy="288032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553479" y="1340768"/>
            <a:ext cx="813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Root</a:t>
            </a:r>
            <a:endParaRPr lang="en-US" sz="2400" dirty="0"/>
          </a:p>
        </p:txBody>
      </p:sp>
      <p:sp>
        <p:nvSpPr>
          <p:cNvPr id="15" name="5-Point Star 14"/>
          <p:cNvSpPr/>
          <p:nvPr/>
        </p:nvSpPr>
        <p:spPr>
          <a:xfrm>
            <a:off x="7050518" y="1412776"/>
            <a:ext cx="316835" cy="288032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585310" y="1340768"/>
            <a:ext cx="864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Suffix</a:t>
            </a:r>
            <a:endParaRPr lang="en-US" sz="24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266379"/>
              </p:ext>
            </p:extLst>
          </p:nvPr>
        </p:nvGraphicFramePr>
        <p:xfrm>
          <a:off x="323529" y="2276872"/>
          <a:ext cx="8400255" cy="457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0051"/>
                <a:gridCol w="1680051"/>
                <a:gridCol w="1680051"/>
                <a:gridCol w="1680051"/>
                <a:gridCol w="168005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en-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400" i="1" dirty="0" err="1" smtClean="0">
                          <a:latin typeface="Cambria"/>
                          <a:cs typeface="Cambria"/>
                        </a:rPr>
                        <a:t>cephal</a:t>
                      </a:r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-o-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-spin-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400" i="1" dirty="0" err="1" smtClean="0">
                          <a:latin typeface="Cambria"/>
                          <a:cs typeface="Cambria"/>
                        </a:rPr>
                        <a:t>alis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5-Point Star 10"/>
          <p:cNvSpPr/>
          <p:nvPr/>
        </p:nvSpPr>
        <p:spPr>
          <a:xfrm>
            <a:off x="3635896" y="1412776"/>
            <a:ext cx="238043" cy="288032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873939" y="1340768"/>
            <a:ext cx="13643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/>
              <a:t>Connect-</a:t>
            </a:r>
          </a:p>
          <a:p>
            <a:pPr algn="l"/>
            <a:r>
              <a:rPr lang="en-US" sz="2400" dirty="0" err="1" smtClean="0"/>
              <a:t>ing</a:t>
            </a:r>
            <a:r>
              <a:rPr lang="en-US" sz="2400" dirty="0" smtClean="0"/>
              <a:t> vowel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323528" y="3831431"/>
            <a:ext cx="8484982" cy="461665"/>
          </a:xfrm>
          <a:prstGeom prst="rect">
            <a:avLst/>
          </a:prstGeom>
          <a:solidFill>
            <a:srgbClr val="9F000E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ROOTS /Nouns, Verbal forms, Numerals</a:t>
            </a:r>
            <a:endParaRPr lang="en-US" sz="2400" dirty="0">
              <a:solidFill>
                <a:schemeClr val="bg1"/>
              </a:solidFill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757361"/>
              </p:ext>
            </p:extLst>
          </p:nvPr>
        </p:nvGraphicFramePr>
        <p:xfrm>
          <a:off x="323528" y="4383360"/>
          <a:ext cx="8400255" cy="2286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0051"/>
                <a:gridCol w="1680051"/>
                <a:gridCol w="1680051"/>
                <a:gridCol w="1680051"/>
                <a:gridCol w="1680051"/>
              </a:tblGrid>
              <a:tr h="370840">
                <a:tc>
                  <a:txBody>
                    <a:bodyPr/>
                    <a:lstStyle/>
                    <a:p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err="1" smtClean="0">
                          <a:latin typeface="Cambria"/>
                          <a:cs typeface="Cambria"/>
                        </a:rPr>
                        <a:t>cerebr</a:t>
                      </a:r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-o-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-spin-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400" i="1" dirty="0" err="1" smtClean="0">
                          <a:latin typeface="Cambria"/>
                          <a:cs typeface="Cambria"/>
                        </a:rPr>
                        <a:t>alis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en-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400" i="1" dirty="0" err="1" smtClean="0">
                          <a:latin typeface="Cambria"/>
                          <a:cs typeface="Cambria"/>
                        </a:rPr>
                        <a:t>cephal</a:t>
                      </a:r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-o-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-graph-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400" i="1" dirty="0" err="1" smtClean="0">
                          <a:latin typeface="Cambria"/>
                          <a:cs typeface="Cambria"/>
                        </a:rPr>
                        <a:t>ia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err="1" smtClean="0">
                          <a:latin typeface="Cambria"/>
                          <a:cs typeface="Cambria"/>
                        </a:rPr>
                        <a:t>cerebr</a:t>
                      </a:r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-o-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err="1" smtClean="0">
                          <a:latin typeface="Cambria"/>
                          <a:cs typeface="Cambria"/>
                        </a:rPr>
                        <a:t>cardi</a:t>
                      </a:r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400" i="1" dirty="0" err="1" smtClean="0">
                          <a:latin typeface="Cambria"/>
                          <a:cs typeface="Cambria"/>
                        </a:rPr>
                        <a:t>acus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err="1" smtClean="0">
                          <a:latin typeface="Cambria"/>
                          <a:cs typeface="Cambria"/>
                        </a:rPr>
                        <a:t>lact</a:t>
                      </a:r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400" i="1" dirty="0" err="1" smtClean="0">
                          <a:latin typeface="Cambria"/>
                          <a:cs typeface="Cambria"/>
                        </a:rPr>
                        <a:t>i</a:t>
                      </a:r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err="1" smtClean="0">
                          <a:latin typeface="Cambria"/>
                          <a:cs typeface="Cambria"/>
                        </a:rPr>
                        <a:t>fer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prim-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400" i="1" dirty="0" err="1" smtClean="0">
                          <a:latin typeface="Cambria"/>
                          <a:cs typeface="Cambria"/>
                        </a:rPr>
                        <a:t>i</a:t>
                      </a:r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-gravid-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(-a)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5-Point Star 19"/>
          <p:cNvSpPr/>
          <p:nvPr/>
        </p:nvSpPr>
        <p:spPr>
          <a:xfrm>
            <a:off x="5364088" y="1412776"/>
            <a:ext cx="238043" cy="288032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865847" y="1340768"/>
            <a:ext cx="813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Root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1043608" y="2780928"/>
            <a:ext cx="700695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Cheil</a:t>
            </a:r>
            <a:r>
              <a:rPr lang="en-US" dirty="0" smtClean="0"/>
              <a:t>-o-</a:t>
            </a:r>
            <a:r>
              <a:rPr lang="en-US" dirty="0" err="1" smtClean="0"/>
              <a:t>gnath</a:t>
            </a:r>
            <a:r>
              <a:rPr lang="en-US" dirty="0" smtClean="0"/>
              <a:t>-o-</a:t>
            </a:r>
            <a:r>
              <a:rPr lang="en-US" dirty="0" err="1" smtClean="0"/>
              <a:t>palat</a:t>
            </a:r>
            <a:r>
              <a:rPr lang="en-US" dirty="0" smtClean="0"/>
              <a:t>-o-</a:t>
            </a:r>
            <a:r>
              <a:rPr lang="en-US" dirty="0" err="1" smtClean="0"/>
              <a:t>schis</a:t>
            </a:r>
            <a:r>
              <a:rPr lang="en-US" dirty="0" smtClean="0"/>
              <a:t>-is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62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44450"/>
            <a:ext cx="438278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 smtClean="0">
                <a:latin typeface="+mn-lt"/>
              </a:rPr>
              <a:t>BASIC RULES OF COMPOUNDING</a:t>
            </a:r>
            <a:endParaRPr lang="en-US" sz="2400" b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490" y="692696"/>
            <a:ext cx="8484982" cy="461665"/>
          </a:xfrm>
          <a:prstGeom prst="rect">
            <a:avLst/>
          </a:prstGeom>
          <a:solidFill>
            <a:srgbClr val="9F000E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CONNECTING WOVELS (ELEMENTS)</a:t>
            </a:r>
            <a:endParaRPr lang="en-US" sz="2400" dirty="0">
              <a:solidFill>
                <a:schemeClr val="bg1"/>
              </a:solidFill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964884"/>
              </p:ext>
            </p:extLst>
          </p:nvPr>
        </p:nvGraphicFramePr>
        <p:xfrm>
          <a:off x="323528" y="2269976"/>
          <a:ext cx="8400255" cy="32004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0051"/>
                <a:gridCol w="1680051"/>
                <a:gridCol w="1680051"/>
                <a:gridCol w="1680051"/>
                <a:gridCol w="168005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en-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400" i="1" dirty="0" err="1" smtClean="0">
                          <a:latin typeface="Cambria"/>
                          <a:cs typeface="Cambria"/>
                        </a:rPr>
                        <a:t>cephal</a:t>
                      </a:r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-o-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-graph-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400" i="1" dirty="0" err="1" smtClean="0">
                          <a:latin typeface="Cambria"/>
                          <a:cs typeface="Cambria"/>
                        </a:rPr>
                        <a:t>ia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err="1" smtClean="0">
                          <a:latin typeface="Cambria"/>
                          <a:cs typeface="Cambria"/>
                        </a:rPr>
                        <a:t>falc</a:t>
                      </a:r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400" i="1" dirty="0" err="1" smtClean="0">
                          <a:latin typeface="Cambria"/>
                          <a:cs typeface="Cambria"/>
                        </a:rPr>
                        <a:t>i</a:t>
                      </a:r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400" i="1" dirty="0" err="1" smtClean="0">
                          <a:latin typeface="Cambria"/>
                          <a:cs typeface="Cambria"/>
                        </a:rPr>
                        <a:t>formis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err="1" smtClean="0">
                          <a:latin typeface="Cambria"/>
                          <a:cs typeface="Cambria"/>
                        </a:rPr>
                        <a:t>bili</a:t>
                      </a:r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400" i="1" dirty="0" err="1" smtClean="0">
                          <a:latin typeface="Cambria"/>
                          <a:cs typeface="Cambria"/>
                        </a:rPr>
                        <a:t>i</a:t>
                      </a:r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400" i="1" dirty="0" err="1" smtClean="0">
                          <a:latin typeface="Cambria"/>
                          <a:cs typeface="Cambria"/>
                        </a:rPr>
                        <a:t>fer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err="1" smtClean="0">
                          <a:latin typeface="Cambria"/>
                          <a:cs typeface="Cambria"/>
                        </a:rPr>
                        <a:t>secund</a:t>
                      </a:r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400" i="1" dirty="0" err="1" smtClean="0">
                          <a:latin typeface="Cambria"/>
                          <a:cs typeface="Cambria"/>
                        </a:rPr>
                        <a:t>i</a:t>
                      </a:r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-gravid-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(-a)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err="1" smtClean="0">
                          <a:latin typeface="Cambria"/>
                          <a:cs typeface="Cambria"/>
                        </a:rPr>
                        <a:t>endo</a:t>
                      </a:r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err="1" smtClean="0">
                          <a:latin typeface="Cambria"/>
                          <a:cs typeface="Cambria"/>
                        </a:rPr>
                        <a:t>brachy</a:t>
                      </a:r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400" i="1" dirty="0" err="1" smtClean="0">
                          <a:latin typeface="Cambria"/>
                          <a:cs typeface="Cambria"/>
                        </a:rPr>
                        <a:t>oesophag</a:t>
                      </a:r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(-us)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err="1" smtClean="0">
                          <a:latin typeface="Cambria"/>
                          <a:cs typeface="Cambria"/>
                        </a:rPr>
                        <a:t>cephal</a:t>
                      </a:r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400" i="1" dirty="0" err="1" smtClean="0">
                          <a:latin typeface="Cambria"/>
                          <a:cs typeface="Cambria"/>
                        </a:rPr>
                        <a:t>alg</a:t>
                      </a:r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400" i="1" dirty="0" err="1" smtClean="0">
                          <a:latin typeface="Cambria"/>
                          <a:cs typeface="Cambria"/>
                        </a:rPr>
                        <a:t>ia</a:t>
                      </a:r>
                      <a:endParaRPr lang="en-US" sz="2400" i="1" dirty="0" smtClean="0">
                        <a:latin typeface="Cambria"/>
                        <a:cs typeface="Cambria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" name="5-Point Star 29"/>
          <p:cNvSpPr/>
          <p:nvPr/>
        </p:nvSpPr>
        <p:spPr>
          <a:xfrm>
            <a:off x="251520" y="1340768"/>
            <a:ext cx="288032" cy="288032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539552" y="1268760"/>
            <a:ext cx="1377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Prefix(</a:t>
            </a:r>
            <a:r>
              <a:rPr lang="en-US" sz="2400" dirty="0" err="1" smtClean="0"/>
              <a:t>es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32" name="5-Point Star 31"/>
          <p:cNvSpPr/>
          <p:nvPr/>
        </p:nvSpPr>
        <p:spPr>
          <a:xfrm>
            <a:off x="1979712" y="1340768"/>
            <a:ext cx="238043" cy="288032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195736" y="1268760"/>
            <a:ext cx="13845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/>
              <a:t>At least 2</a:t>
            </a:r>
          </a:p>
          <a:p>
            <a:r>
              <a:rPr lang="en-US" sz="2400" dirty="0" smtClean="0"/>
              <a:t>Roots</a:t>
            </a:r>
            <a:endParaRPr lang="en-US" sz="2400" dirty="0"/>
          </a:p>
        </p:txBody>
      </p:sp>
      <p:sp>
        <p:nvSpPr>
          <p:cNvPr id="34" name="5-Point Star 33"/>
          <p:cNvSpPr/>
          <p:nvPr/>
        </p:nvSpPr>
        <p:spPr>
          <a:xfrm>
            <a:off x="6978510" y="1340768"/>
            <a:ext cx="316835" cy="288032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214490" y="1268760"/>
            <a:ext cx="146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Suffix(</a:t>
            </a:r>
            <a:r>
              <a:rPr lang="en-US" sz="2400" dirty="0" err="1" smtClean="0"/>
              <a:t>es</a:t>
            </a:r>
            <a:r>
              <a:rPr lang="en-US" sz="2400" dirty="0"/>
              <a:t>)</a:t>
            </a:r>
          </a:p>
        </p:txBody>
      </p:sp>
      <p:sp>
        <p:nvSpPr>
          <p:cNvPr id="36" name="5-Point Star 35"/>
          <p:cNvSpPr/>
          <p:nvPr/>
        </p:nvSpPr>
        <p:spPr>
          <a:xfrm>
            <a:off x="3563888" y="1340768"/>
            <a:ext cx="238043" cy="288032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3801931" y="1268760"/>
            <a:ext cx="14668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/>
              <a:t>Connect-</a:t>
            </a:r>
          </a:p>
          <a:p>
            <a:pPr algn="l"/>
            <a:r>
              <a:rPr lang="en-US" sz="2400" dirty="0" err="1" smtClean="0"/>
              <a:t>ing</a:t>
            </a:r>
            <a:r>
              <a:rPr lang="en-US" sz="2400" dirty="0" smtClean="0"/>
              <a:t> vowels</a:t>
            </a:r>
            <a:endParaRPr lang="en-US" sz="2400" dirty="0"/>
          </a:p>
        </p:txBody>
      </p:sp>
      <p:sp>
        <p:nvSpPr>
          <p:cNvPr id="38" name="5-Point Star 37"/>
          <p:cNvSpPr/>
          <p:nvPr/>
        </p:nvSpPr>
        <p:spPr>
          <a:xfrm>
            <a:off x="5292080" y="1340768"/>
            <a:ext cx="238043" cy="288032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5508104" y="1268760"/>
            <a:ext cx="13845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/>
              <a:t>At least 2</a:t>
            </a:r>
          </a:p>
          <a:p>
            <a:r>
              <a:rPr lang="en-US" sz="2400" dirty="0" smtClean="0"/>
              <a:t>Roots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3332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9616" y="44450"/>
            <a:ext cx="815680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 smtClean="0">
                <a:latin typeface="+mn-lt"/>
              </a:rPr>
              <a:t>FORM LATIN COMPOUND ADJECTIVES, FOLLOW THE EXAMPLE</a:t>
            </a:r>
            <a:endParaRPr lang="en-US" sz="2400" b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647391"/>
            <a:ext cx="8568952" cy="6093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2600" b="1" dirty="0" err="1">
                <a:latin typeface="Cambria"/>
                <a:cs typeface="Cambria"/>
              </a:rPr>
              <a:t>articulatio</a:t>
            </a:r>
            <a:r>
              <a:rPr lang="en-GB" sz="2600" b="1" dirty="0">
                <a:latin typeface="Cambria"/>
                <a:cs typeface="Cambria"/>
              </a:rPr>
              <a:t> + (</a:t>
            </a:r>
            <a:r>
              <a:rPr lang="en-GB" sz="2600" b="1" dirty="0" err="1">
                <a:latin typeface="Cambria"/>
                <a:cs typeface="Cambria"/>
              </a:rPr>
              <a:t>carpus+metacarpus</a:t>
            </a:r>
            <a:r>
              <a:rPr lang="en-GB" sz="2600" b="1" dirty="0">
                <a:latin typeface="Cambria"/>
                <a:cs typeface="Cambria"/>
              </a:rPr>
              <a:t>)</a:t>
            </a:r>
            <a:r>
              <a:rPr lang="en-GB" sz="2600" b="1" i="1" dirty="0">
                <a:latin typeface="Cambria"/>
                <a:cs typeface="Cambria"/>
              </a:rPr>
              <a:t> &gt; </a:t>
            </a:r>
            <a:r>
              <a:rPr lang="en-GB" sz="2600" b="1" i="1" dirty="0" err="1">
                <a:latin typeface="Cambria"/>
                <a:cs typeface="Cambria"/>
              </a:rPr>
              <a:t>articulatio</a:t>
            </a:r>
            <a:r>
              <a:rPr lang="en-GB" sz="2600" b="1" i="1" dirty="0">
                <a:latin typeface="Cambria"/>
                <a:cs typeface="Cambria"/>
              </a:rPr>
              <a:t> </a:t>
            </a:r>
            <a:r>
              <a:rPr lang="en-GB" sz="2600" b="1" i="1" dirty="0" err="1">
                <a:latin typeface="Cambria"/>
                <a:cs typeface="Cambria"/>
              </a:rPr>
              <a:t>carpometacarpea</a:t>
            </a:r>
            <a:endParaRPr lang="cs-CZ" sz="2600" dirty="0">
              <a:latin typeface="Cambria"/>
              <a:cs typeface="Cambria"/>
            </a:endParaRPr>
          </a:p>
          <a:p>
            <a:pPr algn="l"/>
            <a:r>
              <a:rPr lang="en-GB" sz="2600" i="1" dirty="0">
                <a:latin typeface="Cambria"/>
                <a:cs typeface="Cambria"/>
              </a:rPr>
              <a:t> </a:t>
            </a:r>
            <a:endParaRPr lang="cs-CZ" sz="2600" dirty="0">
              <a:latin typeface="Cambria"/>
              <a:cs typeface="Cambria"/>
            </a:endParaRPr>
          </a:p>
          <a:p>
            <a:pPr algn="l"/>
            <a:r>
              <a:rPr lang="en-GB" sz="2600" dirty="0" err="1">
                <a:latin typeface="Cambria"/>
                <a:cs typeface="Cambria"/>
              </a:rPr>
              <a:t>articulatio</a:t>
            </a:r>
            <a:r>
              <a:rPr lang="en-GB" sz="2600" dirty="0">
                <a:latin typeface="Cambria"/>
                <a:cs typeface="Cambria"/>
              </a:rPr>
              <a:t> + (costa + vertebra)</a:t>
            </a:r>
            <a:endParaRPr lang="cs-CZ" sz="2600" dirty="0">
              <a:latin typeface="Cambria"/>
              <a:cs typeface="Cambria"/>
            </a:endParaRPr>
          </a:p>
          <a:p>
            <a:pPr algn="l"/>
            <a:r>
              <a:rPr lang="en-GB" sz="2600" dirty="0" err="1">
                <a:latin typeface="Cambria"/>
                <a:cs typeface="Cambria"/>
              </a:rPr>
              <a:t>articulatio</a:t>
            </a:r>
            <a:r>
              <a:rPr lang="en-GB" sz="2600" dirty="0">
                <a:latin typeface="Cambria"/>
                <a:cs typeface="Cambria"/>
              </a:rPr>
              <a:t> + (metacarpus + phalanx)</a:t>
            </a:r>
            <a:endParaRPr lang="cs-CZ" sz="2600" dirty="0">
              <a:latin typeface="Cambria"/>
              <a:cs typeface="Cambria"/>
            </a:endParaRPr>
          </a:p>
          <a:p>
            <a:pPr algn="l"/>
            <a:r>
              <a:rPr lang="en-GB" sz="2600" dirty="0" err="1">
                <a:latin typeface="Cambria"/>
                <a:cs typeface="Cambria"/>
              </a:rPr>
              <a:t>articulatio</a:t>
            </a:r>
            <a:r>
              <a:rPr lang="en-GB" sz="2600" dirty="0">
                <a:latin typeface="Cambria"/>
                <a:cs typeface="Cambria"/>
              </a:rPr>
              <a:t> + (sternum + costa)</a:t>
            </a:r>
            <a:endParaRPr lang="cs-CZ" sz="2600" dirty="0">
              <a:latin typeface="Cambria"/>
              <a:cs typeface="Cambria"/>
            </a:endParaRPr>
          </a:p>
          <a:p>
            <a:pPr algn="l"/>
            <a:r>
              <a:rPr lang="en-GB" sz="2600" dirty="0">
                <a:latin typeface="Cambria"/>
                <a:cs typeface="Cambria"/>
              </a:rPr>
              <a:t>ganglion + (cervix + thorax)</a:t>
            </a:r>
            <a:endParaRPr lang="cs-CZ" sz="2600" dirty="0">
              <a:latin typeface="Cambria"/>
              <a:cs typeface="Cambria"/>
            </a:endParaRPr>
          </a:p>
          <a:p>
            <a:pPr algn="l"/>
            <a:r>
              <a:rPr lang="en-GB" sz="2600" dirty="0">
                <a:latin typeface="Cambria"/>
                <a:cs typeface="Cambria"/>
              </a:rPr>
              <a:t>ganglion + (cranium + </a:t>
            </a:r>
            <a:r>
              <a:rPr lang="en-GB" sz="2600" dirty="0" err="1">
                <a:latin typeface="Cambria"/>
                <a:cs typeface="Cambria"/>
              </a:rPr>
              <a:t>spina</a:t>
            </a:r>
            <a:r>
              <a:rPr lang="en-GB" sz="2600" dirty="0">
                <a:latin typeface="Cambria"/>
                <a:cs typeface="Cambria"/>
              </a:rPr>
              <a:t>)</a:t>
            </a:r>
            <a:endParaRPr lang="cs-CZ" sz="2600" dirty="0">
              <a:latin typeface="Cambria"/>
              <a:cs typeface="Cambria"/>
            </a:endParaRPr>
          </a:p>
          <a:p>
            <a:pPr algn="l"/>
            <a:r>
              <a:rPr lang="en-GB" sz="2600" dirty="0">
                <a:latin typeface="Cambria"/>
                <a:cs typeface="Cambria"/>
              </a:rPr>
              <a:t>ganglion + (encephalon + </a:t>
            </a:r>
            <a:r>
              <a:rPr lang="en-GB" sz="2600" dirty="0" err="1">
                <a:latin typeface="Cambria"/>
                <a:cs typeface="Cambria"/>
              </a:rPr>
              <a:t>spina</a:t>
            </a:r>
            <a:r>
              <a:rPr lang="en-GB" sz="2600" dirty="0">
                <a:latin typeface="Cambria"/>
                <a:cs typeface="Cambria"/>
              </a:rPr>
              <a:t>)</a:t>
            </a:r>
            <a:endParaRPr lang="cs-CZ" sz="2600" dirty="0">
              <a:latin typeface="Cambria"/>
              <a:cs typeface="Cambria"/>
            </a:endParaRPr>
          </a:p>
          <a:p>
            <a:pPr algn="l"/>
            <a:r>
              <a:rPr lang="en-GB" sz="2600" dirty="0" err="1">
                <a:latin typeface="Cambria"/>
                <a:cs typeface="Cambria"/>
              </a:rPr>
              <a:t>ligamentum</a:t>
            </a:r>
            <a:r>
              <a:rPr lang="en-GB" sz="2600" dirty="0">
                <a:latin typeface="Cambria"/>
                <a:cs typeface="Cambria"/>
              </a:rPr>
              <a:t> + (carpus + metacarpus)</a:t>
            </a:r>
            <a:endParaRPr lang="cs-CZ" sz="2600" dirty="0">
              <a:latin typeface="Cambria"/>
              <a:cs typeface="Cambria"/>
            </a:endParaRPr>
          </a:p>
          <a:p>
            <a:pPr algn="l"/>
            <a:r>
              <a:rPr lang="en-GB" sz="2600" dirty="0" err="1">
                <a:latin typeface="Cambria"/>
                <a:cs typeface="Cambria"/>
              </a:rPr>
              <a:t>ligamentum</a:t>
            </a:r>
            <a:r>
              <a:rPr lang="en-GB" sz="2600" dirty="0">
                <a:latin typeface="Cambria"/>
                <a:cs typeface="Cambria"/>
              </a:rPr>
              <a:t> + (costa + </a:t>
            </a:r>
            <a:r>
              <a:rPr lang="en-GB" sz="2600" dirty="0" err="1">
                <a:latin typeface="Cambria"/>
                <a:cs typeface="Cambria"/>
              </a:rPr>
              <a:t>clavicula</a:t>
            </a:r>
            <a:r>
              <a:rPr lang="en-GB" sz="2600" dirty="0">
                <a:latin typeface="Cambria"/>
                <a:cs typeface="Cambria"/>
              </a:rPr>
              <a:t>)</a:t>
            </a:r>
            <a:endParaRPr lang="cs-CZ" sz="2600" dirty="0">
              <a:latin typeface="Cambria"/>
              <a:cs typeface="Cambria"/>
            </a:endParaRPr>
          </a:p>
          <a:p>
            <a:pPr algn="l"/>
            <a:r>
              <a:rPr lang="en-GB" sz="2600" dirty="0" err="1">
                <a:latin typeface="Cambria"/>
                <a:cs typeface="Cambria"/>
              </a:rPr>
              <a:t>ligamentum</a:t>
            </a:r>
            <a:r>
              <a:rPr lang="en-GB" sz="2600" dirty="0">
                <a:latin typeface="Cambria"/>
                <a:cs typeface="Cambria"/>
              </a:rPr>
              <a:t> + (</a:t>
            </a:r>
            <a:r>
              <a:rPr lang="en-GB" sz="2600" dirty="0" err="1">
                <a:latin typeface="Cambria"/>
                <a:cs typeface="Cambria"/>
              </a:rPr>
              <a:t>hepar</a:t>
            </a:r>
            <a:r>
              <a:rPr lang="en-GB" sz="2600" dirty="0">
                <a:latin typeface="Cambria"/>
                <a:cs typeface="Cambria"/>
              </a:rPr>
              <a:t> + duodenum)</a:t>
            </a:r>
            <a:endParaRPr lang="cs-CZ" sz="2600" dirty="0">
              <a:latin typeface="Cambria"/>
              <a:cs typeface="Cambria"/>
            </a:endParaRPr>
          </a:p>
          <a:p>
            <a:pPr algn="l"/>
            <a:r>
              <a:rPr lang="en-GB" sz="2600" dirty="0" err="1">
                <a:latin typeface="Cambria"/>
                <a:cs typeface="Cambria"/>
              </a:rPr>
              <a:t>musculus</a:t>
            </a:r>
            <a:r>
              <a:rPr lang="en-GB" sz="2600" dirty="0">
                <a:latin typeface="Cambria"/>
                <a:cs typeface="Cambria"/>
              </a:rPr>
              <a:t> + ( brachium + radius)</a:t>
            </a:r>
            <a:endParaRPr lang="cs-CZ" sz="2600" dirty="0">
              <a:latin typeface="Cambria"/>
              <a:cs typeface="Cambria"/>
            </a:endParaRPr>
          </a:p>
          <a:p>
            <a:pPr algn="l"/>
            <a:r>
              <a:rPr lang="en-GB" sz="2600" dirty="0" err="1">
                <a:latin typeface="Cambria"/>
                <a:cs typeface="Cambria"/>
              </a:rPr>
              <a:t>muculus</a:t>
            </a:r>
            <a:r>
              <a:rPr lang="en-GB" sz="2600" dirty="0">
                <a:latin typeface="Cambria"/>
                <a:cs typeface="Cambria"/>
              </a:rPr>
              <a:t> + (cranium + </a:t>
            </a:r>
            <a:r>
              <a:rPr lang="en-GB" sz="2600" dirty="0" err="1">
                <a:latin typeface="Cambria"/>
                <a:cs typeface="Cambria"/>
              </a:rPr>
              <a:t>spina</a:t>
            </a:r>
            <a:r>
              <a:rPr lang="en-GB" sz="2600" dirty="0">
                <a:latin typeface="Cambria"/>
                <a:cs typeface="Cambria"/>
              </a:rPr>
              <a:t>)</a:t>
            </a:r>
            <a:endParaRPr lang="cs-CZ" sz="2600" dirty="0">
              <a:latin typeface="Cambria"/>
              <a:cs typeface="Cambria"/>
            </a:endParaRPr>
          </a:p>
          <a:p>
            <a:pPr algn="l"/>
            <a:r>
              <a:rPr lang="en-GB" sz="2600" dirty="0" err="1">
                <a:latin typeface="Cambria"/>
                <a:cs typeface="Cambria"/>
              </a:rPr>
              <a:t>musculus</a:t>
            </a:r>
            <a:r>
              <a:rPr lang="en-GB" sz="2600" dirty="0">
                <a:latin typeface="Cambria"/>
                <a:cs typeface="Cambria"/>
              </a:rPr>
              <a:t> + (urethra + vagina)</a:t>
            </a:r>
            <a:endParaRPr lang="cs-CZ" sz="26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45127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44450"/>
            <a:ext cx="813846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 smtClean="0">
                <a:latin typeface="+mn-lt"/>
              </a:rPr>
              <a:t>NAME MUSCLES ON PICTURES FORMING COMPOUND WORDS</a:t>
            </a:r>
            <a:endParaRPr lang="en-US" sz="2400" b="1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836712"/>
            <a:ext cx="1219200" cy="2565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35696" y="764704"/>
            <a:ext cx="70950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latin typeface="Cambria"/>
                <a:cs typeface="Cambria"/>
              </a:rPr>
              <a:t>This muscle arises from </a:t>
            </a:r>
            <a:r>
              <a:rPr lang="en-US" sz="2400" i="1" dirty="0" smtClean="0">
                <a:solidFill>
                  <a:schemeClr val="tx1"/>
                </a:solidFill>
                <a:latin typeface="Cambria"/>
                <a:cs typeface="Cambria"/>
              </a:rPr>
              <a:t>crista </a:t>
            </a:r>
            <a:r>
              <a:rPr lang="en-US" sz="2400" i="1" dirty="0" err="1" smtClean="0">
                <a:solidFill>
                  <a:schemeClr val="tx1"/>
                </a:solidFill>
                <a:latin typeface="Cambria"/>
                <a:cs typeface="Cambria"/>
              </a:rPr>
              <a:t>iliaca</a:t>
            </a:r>
            <a:r>
              <a:rPr lang="en-US" sz="2400" i="1" dirty="0" smtClean="0">
                <a:solidFill>
                  <a:schemeClr val="tx1"/>
                </a:solidFill>
                <a:latin typeface="Cambria"/>
                <a:cs typeface="Cambria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ambria"/>
                <a:cs typeface="Cambria"/>
              </a:rPr>
              <a:t>and inserts into 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Cambria"/>
                <a:cs typeface="Cambria"/>
              </a:rPr>
              <a:t>t</a:t>
            </a:r>
            <a:r>
              <a:rPr lang="en-US" sz="2400" dirty="0" smtClean="0">
                <a:solidFill>
                  <a:schemeClr val="tx1"/>
                </a:solidFill>
                <a:latin typeface="Cambria"/>
                <a:cs typeface="Cambria"/>
              </a:rPr>
              <a:t>he upper </a:t>
            </a:r>
            <a:r>
              <a:rPr lang="en-US" sz="2400" dirty="0">
                <a:solidFill>
                  <a:schemeClr val="tx1"/>
                </a:solidFill>
                <a:latin typeface="Cambria"/>
                <a:cs typeface="Cambria"/>
              </a:rPr>
              <a:t>six </a:t>
            </a:r>
            <a:r>
              <a:rPr lang="en-US" sz="2400" i="1" dirty="0">
                <a:solidFill>
                  <a:schemeClr val="tx1"/>
                </a:solidFill>
                <a:latin typeface="Cambria"/>
                <a:cs typeface="Cambria"/>
              </a:rPr>
              <a:t>ribs</a:t>
            </a:r>
            <a:r>
              <a:rPr lang="en-US" sz="2400" dirty="0">
                <a:solidFill>
                  <a:schemeClr val="tx1"/>
                </a:solidFill>
                <a:latin typeface="Cambria"/>
                <a:cs typeface="Cambria"/>
              </a:rPr>
              <a:t> and into the back of </a:t>
            </a:r>
            <a:r>
              <a:rPr lang="en-US" sz="2400" dirty="0" smtClean="0">
                <a:solidFill>
                  <a:schemeClr val="tx1"/>
                </a:solidFill>
                <a:latin typeface="Cambria"/>
                <a:cs typeface="Cambria"/>
              </a:rPr>
              <a:t>the transverse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Cambria"/>
                <a:cs typeface="Cambria"/>
              </a:rPr>
              <a:t>Process of the seventh cervical vertebra, it is</a:t>
            </a:r>
          </a:p>
          <a:p>
            <a:pPr algn="l"/>
            <a:r>
              <a:rPr lang="en-US" sz="2400" i="1" dirty="0" err="1" smtClean="0">
                <a:solidFill>
                  <a:schemeClr val="tx1"/>
                </a:solidFill>
                <a:latin typeface="Cambria"/>
                <a:cs typeface="Cambria"/>
              </a:rPr>
              <a:t>Musculus</a:t>
            </a:r>
            <a:r>
              <a:rPr lang="en-US" sz="2400" i="1" dirty="0" smtClean="0">
                <a:solidFill>
                  <a:schemeClr val="tx1"/>
                </a:solidFill>
                <a:latin typeface="Cambria"/>
                <a:cs typeface="Cambria"/>
              </a:rPr>
              <a:t> _________________________ </a:t>
            </a:r>
            <a:r>
              <a:rPr lang="en-US" sz="2400" i="1" dirty="0" err="1" smtClean="0">
                <a:solidFill>
                  <a:schemeClr val="tx1"/>
                </a:solidFill>
                <a:latin typeface="Cambria"/>
                <a:cs typeface="Cambria"/>
              </a:rPr>
              <a:t>dorsi</a:t>
            </a:r>
            <a:endParaRPr lang="en-US" sz="2400" i="1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07704" y="2642136"/>
            <a:ext cx="48965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 smtClean="0">
                <a:solidFill>
                  <a:schemeClr val="accent5"/>
                </a:solidFill>
                <a:latin typeface="Cambria"/>
                <a:cs typeface="Cambria"/>
              </a:rPr>
              <a:t>This muscle arises from posterior surface of </a:t>
            </a:r>
            <a:r>
              <a:rPr lang="en-US" sz="2400" i="1" dirty="0" smtClean="0">
                <a:solidFill>
                  <a:schemeClr val="accent5"/>
                </a:solidFill>
                <a:latin typeface="Cambria"/>
                <a:cs typeface="Cambria"/>
              </a:rPr>
              <a:t>manubrium</a:t>
            </a:r>
            <a:r>
              <a:rPr lang="en-US" sz="2400" dirty="0" smtClean="0">
                <a:solidFill>
                  <a:schemeClr val="accent5"/>
                </a:solidFill>
                <a:latin typeface="Cambria"/>
                <a:cs typeface="Cambria"/>
              </a:rPr>
              <a:t> and 1st rib. and inserts into oblique line of </a:t>
            </a:r>
            <a:r>
              <a:rPr lang="en-US" sz="2400" i="1" dirty="0" smtClean="0">
                <a:solidFill>
                  <a:schemeClr val="accent5"/>
                </a:solidFill>
                <a:latin typeface="Cambria"/>
                <a:cs typeface="Cambria"/>
              </a:rPr>
              <a:t>thyroid cartilage</a:t>
            </a:r>
            <a:r>
              <a:rPr lang="en-US" sz="2400" dirty="0" smtClean="0">
                <a:solidFill>
                  <a:schemeClr val="accent5"/>
                </a:solidFill>
                <a:latin typeface="Cambria"/>
                <a:cs typeface="Cambria"/>
              </a:rPr>
              <a:t>, it is </a:t>
            </a:r>
          </a:p>
          <a:p>
            <a:pPr algn="l"/>
            <a:r>
              <a:rPr lang="en-US" sz="2400" i="1" dirty="0" err="1" smtClean="0">
                <a:solidFill>
                  <a:schemeClr val="accent5"/>
                </a:solidFill>
                <a:latin typeface="Cambria"/>
                <a:cs typeface="Cambria"/>
              </a:rPr>
              <a:t>Musculus</a:t>
            </a:r>
            <a:r>
              <a:rPr lang="en-US" sz="2400" i="1" dirty="0" smtClean="0">
                <a:solidFill>
                  <a:schemeClr val="accent5"/>
                </a:solidFill>
                <a:latin typeface="Cambria"/>
                <a:cs typeface="Cambria"/>
              </a:rPr>
              <a:t> _________________________</a:t>
            </a:r>
            <a:endParaRPr lang="en-US" sz="2400" dirty="0" smtClean="0">
              <a:solidFill>
                <a:schemeClr val="accent5"/>
              </a:solidFill>
              <a:latin typeface="Cambria"/>
              <a:cs typeface="Cambri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2640" y="2564904"/>
            <a:ext cx="2323575" cy="19442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861" y="4005064"/>
            <a:ext cx="1021803" cy="26369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07704" y="5157192"/>
            <a:ext cx="7037795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latin typeface="Cambria"/>
                <a:cs typeface="Cambria"/>
              </a:rPr>
              <a:t>This muscle arises from </a:t>
            </a:r>
            <a:r>
              <a:rPr lang="en-US" sz="2400" i="1" dirty="0" smtClean="0">
                <a:solidFill>
                  <a:schemeClr val="tx1"/>
                </a:solidFill>
                <a:latin typeface="Cambria"/>
                <a:cs typeface="Cambria"/>
              </a:rPr>
              <a:t>crista </a:t>
            </a:r>
            <a:r>
              <a:rPr lang="en-US" sz="2400" i="1" dirty="0" err="1" smtClean="0">
                <a:solidFill>
                  <a:schemeClr val="tx1"/>
                </a:solidFill>
                <a:latin typeface="Cambria"/>
                <a:cs typeface="Cambria"/>
              </a:rPr>
              <a:t>supracondylaris</a:t>
            </a:r>
            <a:r>
              <a:rPr lang="en-US" sz="2400" i="1" dirty="0" smtClean="0">
                <a:solidFill>
                  <a:schemeClr val="tx1"/>
                </a:solidFill>
                <a:latin typeface="Cambria"/>
                <a:cs typeface="Cambria"/>
              </a:rPr>
              <a:t> </a:t>
            </a:r>
          </a:p>
          <a:p>
            <a:pPr algn="l"/>
            <a:r>
              <a:rPr lang="en-US" sz="2400" i="1" dirty="0" err="1">
                <a:solidFill>
                  <a:schemeClr val="tx1"/>
                </a:solidFill>
                <a:latin typeface="Cambria"/>
                <a:cs typeface="Cambria"/>
              </a:rPr>
              <a:t>l</a:t>
            </a:r>
            <a:r>
              <a:rPr lang="en-US" sz="2400" i="1" dirty="0" err="1" smtClean="0">
                <a:solidFill>
                  <a:schemeClr val="tx1"/>
                </a:solidFill>
                <a:latin typeface="Cambria"/>
                <a:cs typeface="Cambria"/>
              </a:rPr>
              <a:t>ateralis</a:t>
            </a:r>
            <a:r>
              <a:rPr lang="en-US" sz="2400" i="1" dirty="0" smtClean="0">
                <a:solidFill>
                  <a:schemeClr val="tx1"/>
                </a:solidFill>
                <a:latin typeface="Cambria"/>
                <a:cs typeface="Cambria"/>
              </a:rPr>
              <a:t> (humeri) </a:t>
            </a:r>
            <a:r>
              <a:rPr lang="en-US" sz="2400" dirty="0" smtClean="0">
                <a:solidFill>
                  <a:schemeClr val="tx1"/>
                </a:solidFill>
                <a:latin typeface="Cambria"/>
                <a:cs typeface="Cambria"/>
              </a:rPr>
              <a:t>and inserts at </a:t>
            </a:r>
            <a:r>
              <a:rPr lang="en-US" sz="2400" i="1" dirty="0" err="1" smtClean="0">
                <a:solidFill>
                  <a:schemeClr val="tx1"/>
                </a:solidFill>
                <a:latin typeface="Cambria"/>
                <a:cs typeface="Cambria"/>
              </a:rPr>
              <a:t>processus</a:t>
            </a:r>
            <a:r>
              <a:rPr lang="en-US" sz="2400" i="1" dirty="0" smtClean="0">
                <a:solidFill>
                  <a:schemeClr val="tx1"/>
                </a:solidFill>
                <a:latin typeface="Cambria"/>
                <a:cs typeface="Cambria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Cambria"/>
                <a:cs typeface="Cambria"/>
              </a:rPr>
              <a:t>styloideus</a:t>
            </a:r>
            <a:r>
              <a:rPr lang="en-US" sz="2400" i="1" dirty="0" smtClean="0">
                <a:solidFill>
                  <a:schemeClr val="tx1"/>
                </a:solidFill>
                <a:latin typeface="Cambria"/>
                <a:cs typeface="Cambria"/>
              </a:rPr>
              <a:t> </a:t>
            </a:r>
          </a:p>
          <a:p>
            <a:pPr algn="l"/>
            <a:r>
              <a:rPr lang="en-US" sz="2400" i="1" dirty="0" smtClean="0">
                <a:solidFill>
                  <a:schemeClr val="tx1"/>
                </a:solidFill>
                <a:latin typeface="Cambria"/>
                <a:cs typeface="Cambria"/>
              </a:rPr>
              <a:t>radii</a:t>
            </a:r>
            <a:r>
              <a:rPr lang="en-US" sz="2400" dirty="0" smtClean="0">
                <a:solidFill>
                  <a:schemeClr val="tx1"/>
                </a:solidFill>
                <a:latin typeface="Cambria"/>
                <a:cs typeface="Cambria"/>
              </a:rPr>
              <a:t>, it is </a:t>
            </a:r>
            <a:r>
              <a:rPr lang="en-US" sz="2400" i="1" dirty="0" err="1" smtClean="0">
                <a:solidFill>
                  <a:schemeClr val="tx1"/>
                </a:solidFill>
                <a:latin typeface="Cambria"/>
                <a:cs typeface="Cambria"/>
              </a:rPr>
              <a:t>Musculus</a:t>
            </a:r>
            <a:r>
              <a:rPr lang="en-US" sz="2400" i="1" dirty="0" smtClean="0">
                <a:solidFill>
                  <a:schemeClr val="tx1"/>
                </a:solidFill>
                <a:latin typeface="Cambria"/>
                <a:cs typeface="Cambria"/>
              </a:rPr>
              <a:t> _________________________ </a:t>
            </a:r>
            <a:endParaRPr lang="en-US" sz="2400" i="1" dirty="0">
              <a:solidFill>
                <a:schemeClr val="tx1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7766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528" y="1052736"/>
            <a:ext cx="8496944" cy="1200328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l"/>
            <a:r>
              <a:rPr lang="en-US" sz="2400" dirty="0" smtClean="0">
                <a:latin typeface="Cambria"/>
                <a:cs typeface="Cambria"/>
              </a:rPr>
              <a:t>The structure is the connection </a:t>
            </a:r>
            <a:r>
              <a:rPr lang="en-US" sz="2400" dirty="0">
                <a:latin typeface="Cambria"/>
                <a:cs typeface="Cambria"/>
              </a:rPr>
              <a:t>between the </a:t>
            </a:r>
            <a:r>
              <a:rPr lang="en-US" sz="2400" i="1" dirty="0">
                <a:latin typeface="Cambria"/>
                <a:cs typeface="Cambria"/>
              </a:rPr>
              <a:t>sacrum</a:t>
            </a:r>
            <a:r>
              <a:rPr lang="en-US" sz="2400" dirty="0">
                <a:latin typeface="Cambria"/>
                <a:cs typeface="Cambria"/>
              </a:rPr>
              <a:t> and </a:t>
            </a:r>
            <a:r>
              <a:rPr lang="en-US" sz="2400" i="1" dirty="0" smtClean="0">
                <a:latin typeface="Cambria"/>
                <a:cs typeface="Cambria"/>
              </a:rPr>
              <a:t>coccyx</a:t>
            </a:r>
            <a:r>
              <a:rPr lang="en-US" sz="2400" dirty="0">
                <a:latin typeface="Cambria"/>
                <a:cs typeface="Cambria"/>
              </a:rPr>
              <a:t>; it is frequently a true joint, but often occurs as a </a:t>
            </a:r>
            <a:r>
              <a:rPr lang="en-US" sz="2400" dirty="0" err="1" smtClean="0">
                <a:latin typeface="Cambria"/>
                <a:cs typeface="Cambria"/>
              </a:rPr>
              <a:t>synchondrosis</a:t>
            </a:r>
            <a:r>
              <a:rPr lang="en-US" sz="2400" dirty="0" smtClean="0">
                <a:latin typeface="Cambria"/>
                <a:cs typeface="Cambria"/>
              </a:rPr>
              <a:t>,  it is:  </a:t>
            </a:r>
            <a:r>
              <a:rPr lang="en-US" sz="2400" i="1" dirty="0" err="1" smtClean="0">
                <a:latin typeface="Cambria"/>
                <a:cs typeface="Cambria"/>
              </a:rPr>
              <a:t>Articulatio</a:t>
            </a:r>
            <a:r>
              <a:rPr lang="en-US" sz="2400" dirty="0" smtClean="0">
                <a:latin typeface="Cambria"/>
                <a:cs typeface="Cambria"/>
              </a:rPr>
              <a:t> _____________________________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77723"/>
            <a:ext cx="6580046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400" b="1" dirty="0" smtClean="0">
                <a:latin typeface="+mn-lt"/>
              </a:rPr>
              <a:t>NAME STRUCTURES ACCORDING TO DEFINITIONS, </a:t>
            </a:r>
          </a:p>
          <a:p>
            <a:pPr algn="l">
              <a:defRPr/>
            </a:pPr>
            <a:r>
              <a:rPr lang="en-US" sz="2400" b="1" dirty="0" smtClean="0">
                <a:latin typeface="+mn-lt"/>
              </a:rPr>
              <a:t>TERMS SHOULD BE COMPOUND ADJECTIVES</a:t>
            </a:r>
            <a:endParaRPr lang="en-US" sz="2400" b="1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3528" y="2420888"/>
            <a:ext cx="8496944" cy="12003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en-US" sz="2400" dirty="0" smtClean="0">
                <a:latin typeface="Cambria"/>
                <a:cs typeface="Cambria"/>
              </a:rPr>
              <a:t>Suture </a:t>
            </a:r>
            <a:r>
              <a:rPr lang="en-US" sz="2400" dirty="0">
                <a:latin typeface="Cambria"/>
                <a:cs typeface="Cambria"/>
              </a:rPr>
              <a:t>lateral to the nasal bone that </a:t>
            </a:r>
            <a:r>
              <a:rPr lang="en-US" sz="2400" dirty="0" smtClean="0">
                <a:latin typeface="Cambria"/>
                <a:cs typeface="Cambria"/>
              </a:rPr>
              <a:t>connects </a:t>
            </a:r>
            <a:r>
              <a:rPr lang="en-US" sz="2400" dirty="0">
                <a:latin typeface="Cambria"/>
                <a:cs typeface="Cambria"/>
              </a:rPr>
              <a:t>the nasal portion of the </a:t>
            </a:r>
            <a:r>
              <a:rPr lang="en-US" sz="2400" i="1" dirty="0">
                <a:latin typeface="Cambria"/>
                <a:cs typeface="Cambria"/>
              </a:rPr>
              <a:t>frontal bone </a:t>
            </a:r>
            <a:r>
              <a:rPr lang="en-US" sz="2400" dirty="0" smtClean="0">
                <a:latin typeface="Cambria"/>
                <a:cs typeface="Cambria"/>
              </a:rPr>
              <a:t>and </a:t>
            </a:r>
            <a:r>
              <a:rPr lang="en-US" sz="2400" dirty="0">
                <a:latin typeface="Cambria"/>
                <a:cs typeface="Cambria"/>
              </a:rPr>
              <a:t>the frontal process of the </a:t>
            </a:r>
            <a:r>
              <a:rPr lang="en-US" sz="2400" i="1" dirty="0" smtClean="0">
                <a:latin typeface="Cambria"/>
                <a:cs typeface="Cambria"/>
              </a:rPr>
              <a:t>maxilla</a:t>
            </a:r>
            <a:r>
              <a:rPr lang="en-US" sz="2400" dirty="0" smtClean="0">
                <a:latin typeface="Cambria"/>
                <a:cs typeface="Cambria"/>
              </a:rPr>
              <a:t>, is: </a:t>
            </a:r>
          </a:p>
          <a:p>
            <a:pPr algn="l"/>
            <a:r>
              <a:rPr lang="en-US" sz="2400" i="1" dirty="0" err="1" smtClean="0">
                <a:latin typeface="Cambria"/>
                <a:cs typeface="Cambria"/>
              </a:rPr>
              <a:t>Sutura</a:t>
            </a:r>
            <a:r>
              <a:rPr lang="en-US" sz="2400" i="1" dirty="0" smtClean="0">
                <a:latin typeface="Cambria"/>
                <a:cs typeface="Cambria"/>
              </a:rPr>
              <a:t> </a:t>
            </a:r>
            <a:r>
              <a:rPr lang="en-US" sz="2400" dirty="0">
                <a:latin typeface="Cambria"/>
                <a:cs typeface="Cambria"/>
              </a:rPr>
              <a:t>_____________________________</a:t>
            </a:r>
            <a:endParaRPr lang="en-US" sz="2400" i="1" dirty="0">
              <a:latin typeface="Cambria"/>
              <a:cs typeface="Cambri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3528" y="3789040"/>
            <a:ext cx="8496944" cy="1200328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l"/>
            <a:r>
              <a:rPr lang="en-US" sz="2400" dirty="0" smtClean="0">
                <a:latin typeface="Cambria"/>
                <a:cs typeface="Cambria"/>
              </a:rPr>
              <a:t>Epicanthus, is </a:t>
            </a:r>
            <a:r>
              <a:rPr lang="en-US" sz="2400" dirty="0">
                <a:latin typeface="Cambria"/>
                <a:cs typeface="Cambria"/>
              </a:rPr>
              <a:t>the skin fold of the upper eyelid covering the inner angle of the </a:t>
            </a:r>
            <a:r>
              <a:rPr lang="en-US" sz="2400" dirty="0" smtClean="0">
                <a:latin typeface="Cambria"/>
                <a:cs typeface="Cambria"/>
              </a:rPr>
              <a:t>eye (</a:t>
            </a:r>
            <a:r>
              <a:rPr lang="en-US" sz="2400" dirty="0" err="1" smtClean="0">
                <a:latin typeface="Cambria"/>
                <a:cs typeface="Cambria"/>
              </a:rPr>
              <a:t>i</a:t>
            </a:r>
            <a:r>
              <a:rPr lang="en-US" sz="2400" dirty="0" smtClean="0">
                <a:latin typeface="Cambria"/>
                <a:cs typeface="Cambria"/>
              </a:rPr>
              <a:t>. e. on the side close to the nose), another Latin name for it is: </a:t>
            </a:r>
            <a:r>
              <a:rPr lang="en-US" sz="2400" i="1" dirty="0" err="1" smtClean="0">
                <a:latin typeface="Cambria"/>
                <a:cs typeface="Cambria"/>
              </a:rPr>
              <a:t>Plica</a:t>
            </a:r>
            <a:r>
              <a:rPr lang="en-US" sz="2400" i="1" dirty="0" smtClean="0">
                <a:solidFill>
                  <a:schemeClr val="tx1"/>
                </a:solidFill>
                <a:latin typeface="Cambria"/>
                <a:cs typeface="Cambria"/>
              </a:rPr>
              <a:t>_____________________________</a:t>
            </a:r>
            <a:endParaRPr lang="en-US" sz="2400" i="1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5229200"/>
            <a:ext cx="8496944" cy="1200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latin typeface="Cambria"/>
                <a:cs typeface="Cambria"/>
              </a:rPr>
              <a:t>The pleural recess </a:t>
            </a:r>
            <a:r>
              <a:rPr lang="en-US" sz="2400" dirty="0">
                <a:latin typeface="Cambria"/>
                <a:cs typeface="Cambria"/>
              </a:rPr>
              <a:t>between the lateral wall of </a:t>
            </a:r>
            <a:r>
              <a:rPr lang="en-US" sz="2400" dirty="0" smtClean="0">
                <a:latin typeface="Cambria"/>
                <a:cs typeface="Cambria"/>
              </a:rPr>
              <a:t>thorax (</a:t>
            </a:r>
            <a:r>
              <a:rPr lang="en-US" sz="2400" dirty="0" err="1" smtClean="0">
                <a:latin typeface="Cambria"/>
                <a:cs typeface="Cambria"/>
              </a:rPr>
              <a:t>i</a:t>
            </a:r>
            <a:r>
              <a:rPr lang="en-US" sz="2400" dirty="0" smtClean="0">
                <a:latin typeface="Cambria"/>
                <a:cs typeface="Cambria"/>
              </a:rPr>
              <a:t>. e. </a:t>
            </a:r>
            <a:r>
              <a:rPr lang="en-US" sz="2400" i="1" dirty="0" smtClean="0">
                <a:latin typeface="Cambria"/>
                <a:cs typeface="Cambria"/>
              </a:rPr>
              <a:t>ribs</a:t>
            </a:r>
            <a:r>
              <a:rPr lang="en-US" sz="2400" dirty="0" smtClean="0">
                <a:latin typeface="Cambria"/>
                <a:cs typeface="Cambria"/>
              </a:rPr>
              <a:t>) and the descending is sides of </a:t>
            </a:r>
            <a:r>
              <a:rPr lang="en-US" sz="2400" i="1" dirty="0" smtClean="0">
                <a:latin typeface="Cambria"/>
                <a:cs typeface="Cambria"/>
              </a:rPr>
              <a:t>diaphragm</a:t>
            </a:r>
            <a:r>
              <a:rPr lang="en-US" sz="2400" dirty="0" smtClean="0">
                <a:latin typeface="Cambria"/>
                <a:cs typeface="Cambria"/>
              </a:rPr>
              <a:t> and, is called: </a:t>
            </a:r>
          </a:p>
          <a:p>
            <a:pPr algn="l"/>
            <a:r>
              <a:rPr lang="en-US" sz="2400" i="1" dirty="0" err="1" smtClean="0">
                <a:latin typeface="Cambria"/>
                <a:cs typeface="Cambria"/>
              </a:rPr>
              <a:t>Recessus</a:t>
            </a:r>
            <a:r>
              <a:rPr lang="en-US" sz="2400" i="1" dirty="0" smtClean="0">
                <a:latin typeface="Cambria"/>
                <a:cs typeface="Cambria"/>
              </a:rPr>
              <a:t> </a:t>
            </a:r>
            <a:r>
              <a:rPr lang="en-US" sz="2400" dirty="0" smtClean="0">
                <a:latin typeface="Cambria"/>
                <a:cs typeface="Cambria"/>
              </a:rPr>
              <a:t>___________________________</a:t>
            </a:r>
            <a:endParaRPr lang="en-US" sz="2400" i="1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9515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77723"/>
            <a:ext cx="6580046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400" b="1" dirty="0" smtClean="0">
                <a:latin typeface="+mn-lt"/>
              </a:rPr>
              <a:t>NAME STRUCTURES ACCORDING TO DEFINITIONS, </a:t>
            </a:r>
          </a:p>
          <a:p>
            <a:pPr algn="l">
              <a:defRPr/>
            </a:pPr>
            <a:r>
              <a:rPr lang="en-US" sz="2400" b="1" dirty="0" smtClean="0">
                <a:latin typeface="+mn-lt"/>
              </a:rPr>
              <a:t>TERMS SHOULD BE COMPOUND ADJECTIVES</a:t>
            </a:r>
            <a:endParaRPr lang="en-US" sz="2400" b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528" y="908720"/>
            <a:ext cx="8496944" cy="12003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en-US" sz="2400" i="1" dirty="0" err="1" smtClean="0">
                <a:latin typeface="Cambria"/>
                <a:cs typeface="Cambria"/>
              </a:rPr>
              <a:t>Recessus</a:t>
            </a:r>
            <a:r>
              <a:rPr lang="en-US" sz="2400" dirty="0" smtClean="0">
                <a:latin typeface="Cambria"/>
                <a:cs typeface="Cambria"/>
              </a:rPr>
              <a:t> _____________________________ is the </a:t>
            </a:r>
            <a:r>
              <a:rPr lang="en-US" sz="2400" dirty="0">
                <a:latin typeface="Cambria"/>
                <a:cs typeface="Cambria"/>
              </a:rPr>
              <a:t>deep recess </a:t>
            </a:r>
            <a:r>
              <a:rPr lang="en-US" sz="2400" dirty="0" smtClean="0">
                <a:latin typeface="Cambria"/>
                <a:cs typeface="Cambria"/>
              </a:rPr>
              <a:t>of the peritoneal cavity extending </a:t>
            </a:r>
            <a:r>
              <a:rPr lang="en-US" sz="2400" dirty="0">
                <a:latin typeface="Cambria"/>
                <a:cs typeface="Cambria"/>
              </a:rPr>
              <a:t>upward between the </a:t>
            </a:r>
            <a:r>
              <a:rPr lang="en-US" sz="2400" i="1" dirty="0">
                <a:latin typeface="Cambria"/>
                <a:cs typeface="Cambria"/>
              </a:rPr>
              <a:t>liver</a:t>
            </a:r>
            <a:r>
              <a:rPr lang="en-US" sz="2400" dirty="0">
                <a:latin typeface="Cambria"/>
                <a:cs typeface="Cambria"/>
              </a:rPr>
              <a:t> in front and the </a:t>
            </a:r>
            <a:r>
              <a:rPr lang="en-US" sz="2400" i="1" dirty="0" smtClean="0">
                <a:latin typeface="Cambria"/>
                <a:cs typeface="Cambria"/>
              </a:rPr>
              <a:t>kidney</a:t>
            </a:r>
            <a:r>
              <a:rPr lang="en-US" sz="2400" dirty="0" smtClean="0">
                <a:latin typeface="Cambria"/>
                <a:cs typeface="Cambria"/>
              </a:rPr>
              <a:t> behind.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2204864"/>
            <a:ext cx="8496944" cy="193899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latin typeface="Cambria"/>
                <a:cs typeface="Cambria"/>
              </a:rPr>
              <a:t>T</a:t>
            </a:r>
            <a:r>
              <a:rPr lang="en-US" sz="2400" dirty="0" smtClean="0">
                <a:latin typeface="Cambria"/>
                <a:cs typeface="Cambria"/>
              </a:rPr>
              <a:t>he </a:t>
            </a:r>
            <a:r>
              <a:rPr lang="en-US" sz="2400" dirty="0">
                <a:latin typeface="Cambria"/>
                <a:cs typeface="Cambria"/>
              </a:rPr>
              <a:t>anterior portion of the superficial fibers of the medial collateral ligament of the ankle joint, attached superiorly to the anterior surface of the medial malleolus of the </a:t>
            </a:r>
            <a:r>
              <a:rPr lang="en-US" sz="2400" i="1" dirty="0">
                <a:latin typeface="Cambria"/>
                <a:cs typeface="Cambria"/>
              </a:rPr>
              <a:t>tibia</a:t>
            </a:r>
            <a:r>
              <a:rPr lang="en-US" sz="2400" dirty="0">
                <a:latin typeface="Cambria"/>
                <a:cs typeface="Cambria"/>
              </a:rPr>
              <a:t> and inferiorly to </a:t>
            </a:r>
            <a:r>
              <a:rPr lang="en-US" sz="2400" i="1" dirty="0">
                <a:latin typeface="Cambria"/>
                <a:cs typeface="Cambria"/>
              </a:rPr>
              <a:t>the </a:t>
            </a:r>
            <a:r>
              <a:rPr lang="en-US" sz="2400" i="1" dirty="0" err="1">
                <a:latin typeface="Cambria"/>
                <a:cs typeface="Cambria"/>
              </a:rPr>
              <a:t>navicular</a:t>
            </a:r>
            <a:r>
              <a:rPr lang="en-US" sz="2400" i="1" dirty="0">
                <a:latin typeface="Cambria"/>
                <a:cs typeface="Cambria"/>
              </a:rPr>
              <a:t> </a:t>
            </a:r>
            <a:r>
              <a:rPr lang="en-US" sz="2400" i="1" dirty="0" smtClean="0">
                <a:latin typeface="Cambria"/>
                <a:cs typeface="Cambria"/>
              </a:rPr>
              <a:t>bone </a:t>
            </a:r>
            <a:r>
              <a:rPr lang="en-US" sz="2400" dirty="0" smtClean="0">
                <a:latin typeface="Cambria"/>
                <a:cs typeface="Cambria"/>
              </a:rPr>
              <a:t>is: </a:t>
            </a:r>
            <a:r>
              <a:rPr lang="en-US" sz="2400" i="1" dirty="0" smtClean="0">
                <a:latin typeface="Cambria"/>
                <a:cs typeface="Cambria"/>
              </a:rPr>
              <a:t>Pars</a:t>
            </a:r>
            <a:r>
              <a:rPr lang="en-US" sz="2400" dirty="0" smtClean="0">
                <a:latin typeface="Cambria"/>
                <a:cs typeface="Cambria"/>
              </a:rPr>
              <a:t> ____________________________ </a:t>
            </a:r>
            <a:r>
              <a:rPr lang="en-US" sz="2400" i="1" dirty="0" err="1" smtClean="0">
                <a:latin typeface="Cambria"/>
                <a:cs typeface="Cambria"/>
              </a:rPr>
              <a:t>ligamenti</a:t>
            </a:r>
            <a:r>
              <a:rPr lang="en-US" sz="2400" i="1" dirty="0" smtClean="0">
                <a:latin typeface="Cambria"/>
                <a:cs typeface="Cambria"/>
              </a:rPr>
              <a:t> </a:t>
            </a:r>
            <a:r>
              <a:rPr lang="en-US" sz="2400" i="1" dirty="0" err="1" smtClean="0">
                <a:latin typeface="Cambria"/>
                <a:cs typeface="Cambria"/>
              </a:rPr>
              <a:t>collateralis</a:t>
            </a:r>
            <a:endParaRPr lang="en-US" sz="2400" i="1" dirty="0">
              <a:latin typeface="Cambria"/>
              <a:cs typeface="Cambri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528" y="4221088"/>
            <a:ext cx="8496944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en-US" sz="2400" dirty="0" smtClean="0">
                <a:latin typeface="Cambria"/>
                <a:cs typeface="Cambria"/>
              </a:rPr>
              <a:t>Right</a:t>
            </a:r>
            <a:r>
              <a:rPr lang="en-US" sz="2400" dirty="0">
                <a:latin typeface="Cambria"/>
                <a:cs typeface="Cambria"/>
              </a:rPr>
              <a:t> </a:t>
            </a:r>
            <a:r>
              <a:rPr lang="en-US" sz="2400" dirty="0" smtClean="0">
                <a:latin typeface="Cambria"/>
                <a:cs typeface="Cambria"/>
              </a:rPr>
              <a:t>or left</a:t>
            </a:r>
            <a:r>
              <a:rPr lang="en-US" sz="2400" dirty="0">
                <a:latin typeface="Cambria"/>
                <a:cs typeface="Cambria"/>
              </a:rPr>
              <a:t> </a:t>
            </a:r>
            <a:r>
              <a:rPr lang="en-US" sz="2400" dirty="0" smtClean="0">
                <a:latin typeface="Cambria"/>
                <a:cs typeface="Cambria"/>
              </a:rPr>
              <a:t>opening </a:t>
            </a:r>
            <a:r>
              <a:rPr lang="en-US" sz="2400" dirty="0">
                <a:latin typeface="Cambria"/>
                <a:cs typeface="Cambria"/>
              </a:rPr>
              <a:t>between the </a:t>
            </a:r>
            <a:r>
              <a:rPr lang="en-US" sz="2400" i="1" dirty="0">
                <a:latin typeface="Cambria"/>
                <a:cs typeface="Cambria"/>
              </a:rPr>
              <a:t>atrium</a:t>
            </a:r>
            <a:r>
              <a:rPr lang="en-US" sz="2400" dirty="0">
                <a:latin typeface="Cambria"/>
                <a:cs typeface="Cambria"/>
              </a:rPr>
              <a:t> and </a:t>
            </a:r>
            <a:r>
              <a:rPr lang="en-US" sz="2400" i="1" dirty="0" smtClean="0">
                <a:latin typeface="Cambria"/>
                <a:cs typeface="Cambria"/>
              </a:rPr>
              <a:t>ventricle</a:t>
            </a:r>
            <a:r>
              <a:rPr lang="en-US" sz="2400" dirty="0" smtClean="0">
                <a:latin typeface="Cambria"/>
                <a:cs typeface="Cambria"/>
              </a:rPr>
              <a:t> is: </a:t>
            </a:r>
            <a:r>
              <a:rPr lang="en-US" sz="2400" i="1" dirty="0" err="1" smtClean="0">
                <a:latin typeface="Cambria"/>
                <a:cs typeface="Cambria"/>
              </a:rPr>
              <a:t>Ostium</a:t>
            </a:r>
            <a:r>
              <a:rPr lang="en-US" sz="2400" dirty="0">
                <a:latin typeface="Cambria"/>
                <a:cs typeface="Cambria"/>
              </a:rPr>
              <a:t>____________________________</a:t>
            </a:r>
          </a:p>
        </p:txBody>
      </p:sp>
      <p:sp>
        <p:nvSpPr>
          <p:cNvPr id="7" name="Rectangle 6"/>
          <p:cNvSpPr/>
          <p:nvPr/>
        </p:nvSpPr>
        <p:spPr>
          <a:xfrm>
            <a:off x="323528" y="5157192"/>
            <a:ext cx="8496944" cy="1569660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O</a:t>
            </a:r>
            <a:r>
              <a:rPr lang="en-US" sz="2400" dirty="0" smtClean="0">
                <a:solidFill>
                  <a:schemeClr val="bg1"/>
                </a:solidFill>
                <a:latin typeface="Cambria"/>
                <a:cs typeface="Cambria"/>
              </a:rPr>
              <a:t>ne 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of </a:t>
            </a:r>
            <a:r>
              <a:rPr lang="en-US" sz="2400" dirty="0" smtClean="0">
                <a:solidFill>
                  <a:schemeClr val="bg1"/>
                </a:solidFill>
                <a:latin typeface="Cambria"/>
                <a:cs typeface="Cambria"/>
              </a:rPr>
              <a:t>facial 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lymph nodes situated near the junction of the superior labial and facial arteries, which drains the external </a:t>
            </a:r>
            <a:r>
              <a:rPr lang="en-US" sz="2400" i="1" dirty="0">
                <a:solidFill>
                  <a:schemeClr val="bg1"/>
                </a:solidFill>
                <a:latin typeface="Cambria"/>
                <a:cs typeface="Cambria"/>
              </a:rPr>
              <a:t>nose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Cambria"/>
                <a:cs typeface="Cambria"/>
              </a:rPr>
              <a:t>and </a:t>
            </a:r>
            <a:r>
              <a:rPr lang="en-US" sz="2400" i="1" dirty="0">
                <a:solidFill>
                  <a:schemeClr val="bg1"/>
                </a:solidFill>
                <a:latin typeface="Cambria"/>
                <a:cs typeface="Cambria"/>
              </a:rPr>
              <a:t>upper lip </a:t>
            </a:r>
            <a:r>
              <a:rPr lang="en-US" sz="2400" dirty="0" smtClean="0">
                <a:solidFill>
                  <a:schemeClr val="bg1"/>
                </a:solidFill>
                <a:latin typeface="Cambria"/>
                <a:cs typeface="Cambria"/>
              </a:rPr>
              <a:t> into 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the submandibular </a:t>
            </a:r>
            <a:r>
              <a:rPr lang="en-US" sz="2400" dirty="0" smtClean="0">
                <a:solidFill>
                  <a:schemeClr val="bg1"/>
                </a:solidFill>
                <a:latin typeface="Cambria"/>
                <a:cs typeface="Cambria"/>
              </a:rPr>
              <a:t>node is called: </a:t>
            </a:r>
            <a:r>
              <a:rPr lang="en-US" sz="2400" i="1" dirty="0" err="1" smtClean="0">
                <a:solidFill>
                  <a:schemeClr val="bg1"/>
                </a:solidFill>
                <a:latin typeface="Cambria"/>
                <a:cs typeface="Cambria"/>
              </a:rPr>
              <a:t>Nodus</a:t>
            </a:r>
            <a:r>
              <a:rPr lang="en-US" sz="2400" i="1" dirty="0" smtClean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Cambria"/>
                <a:cs typeface="Cambria"/>
              </a:rPr>
              <a:t>lymphaticus</a:t>
            </a:r>
            <a:r>
              <a:rPr lang="en-US" sz="2400" dirty="0" smtClean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157946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245" y="77723"/>
            <a:ext cx="6818694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en-US" sz="2400" b="1" dirty="0" smtClean="0">
                <a:latin typeface="+mn-lt"/>
              </a:rPr>
              <a:t>NAME GREEK ELEMENTS OF SELECTED BODY PARTS,</a:t>
            </a:r>
          </a:p>
          <a:p>
            <a:pPr algn="just">
              <a:defRPr/>
            </a:pPr>
            <a:r>
              <a:rPr lang="en-US" sz="2400" b="1" dirty="0" smtClean="0">
                <a:latin typeface="+mn-lt"/>
              </a:rPr>
              <a:t>DERIVE TERMS FOR INFLAMMATIONS</a:t>
            </a:r>
            <a:endParaRPr lang="en-US" sz="2400" b="1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520" y="2204864"/>
            <a:ext cx="720080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5536" y="4581128"/>
            <a:ext cx="720080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23528" y="6021288"/>
            <a:ext cx="720080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39752" y="5733256"/>
            <a:ext cx="1152128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55776" y="4725144"/>
            <a:ext cx="720080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771800" y="3861048"/>
            <a:ext cx="720080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627784" y="3356992"/>
            <a:ext cx="720080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627784" y="1916832"/>
            <a:ext cx="720080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339752" y="1124744"/>
            <a:ext cx="720080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904" y="1138436"/>
            <a:ext cx="4850311" cy="6021288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5940152" y="1916832"/>
            <a:ext cx="720080" cy="36004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Eye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75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- 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62626"/>
      </a:accent1>
      <a:accent2>
        <a:srgbClr val="333399"/>
      </a:accent2>
      <a:accent3>
        <a:srgbClr val="FFFFFF"/>
      </a:accent3>
      <a:accent4>
        <a:srgbClr val="000000"/>
      </a:accent4>
      <a:accent5>
        <a:srgbClr val="ACACAC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Slide">
      <a:majorFont>
        <a:latin typeface="Corbel"/>
        <a:ea typeface="ヒラギノ角ゴ ProN W3"/>
        <a:cs typeface="ヒラギノ角ゴ ProN W3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5553</TotalTime>
  <Pages>0</Pages>
  <Words>1217</Words>
  <Characters>0</Characters>
  <Application>Microsoft Office PowerPoint</Application>
  <PresentationFormat>Předvádění na obrazovce (4:3)</PresentationFormat>
  <Lines>0</Lines>
  <Paragraphs>256</Paragraphs>
  <Slides>20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20</vt:i4>
      </vt:variant>
    </vt:vector>
  </HeadingPairs>
  <TitlesOfParts>
    <vt:vector size="29" baseType="lpstr">
      <vt:lpstr>ＭＳ Ｐゴシック</vt:lpstr>
      <vt:lpstr>Calibri</vt:lpstr>
      <vt:lpstr>Cambria</vt:lpstr>
      <vt:lpstr>Corbel</vt:lpstr>
      <vt:lpstr>Gill Sans</vt:lpstr>
      <vt:lpstr>Wingdings</vt:lpstr>
      <vt:lpstr>ヒラギノ角ゴ ProN W3</vt:lpstr>
      <vt:lpstr>Default - Title Slide</vt:lpstr>
      <vt:lpstr>Spectrum</vt:lpstr>
      <vt:lpstr>Compound words in medical terminology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Comparison of adjectives</dc:title>
  <dc:subject/>
  <dc:creator>Pepina Artimová</dc:creator>
  <cp:keywords/>
  <dc:description/>
  <cp:lastModifiedBy>Renata Prucklová</cp:lastModifiedBy>
  <cp:revision>69</cp:revision>
  <dcterms:modified xsi:type="dcterms:W3CDTF">2016-05-02T16:41:18Z</dcterms:modified>
</cp:coreProperties>
</file>