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63" r:id="rId4"/>
    <p:sldId id="274" r:id="rId5"/>
    <p:sldId id="276" r:id="rId6"/>
    <p:sldId id="275" r:id="rId7"/>
    <p:sldId id="277" r:id="rId8"/>
    <p:sldId id="279" r:id="rId9"/>
    <p:sldId id="259" r:id="rId10"/>
    <p:sldId id="280" r:id="rId11"/>
    <p:sldId id="282" r:id="rId12"/>
    <p:sldId id="270" r:id="rId13"/>
    <p:sldId id="28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BA39"/>
    <a:srgbClr val="1CE0DC"/>
    <a:srgbClr val="9F00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463FA-9D0C-BD49-AEFD-922CF5769522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D52B2-4BC9-6047-9C01-4115F7F09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22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22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10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Xanthoderma</a:t>
            </a:r>
            <a:r>
              <a:rPr lang="en-US" dirty="0" smtClean="0"/>
              <a:t> – melanin – </a:t>
            </a:r>
            <a:r>
              <a:rPr lang="en-US" dirty="0" err="1" smtClean="0"/>
              <a:t>melanocytus</a:t>
            </a:r>
            <a:r>
              <a:rPr lang="en-US" dirty="0" smtClean="0"/>
              <a:t> – </a:t>
            </a:r>
            <a:r>
              <a:rPr lang="en-US" dirty="0" err="1" smtClean="0"/>
              <a:t>erythrocytopenia</a:t>
            </a:r>
            <a:r>
              <a:rPr lang="en-US" dirty="0" smtClean="0"/>
              <a:t> – </a:t>
            </a:r>
            <a:r>
              <a:rPr lang="en-US" dirty="0" err="1" smtClean="0"/>
              <a:t>chlorophyllum</a:t>
            </a:r>
            <a:r>
              <a:rPr lang="en-US" dirty="0" smtClean="0"/>
              <a:t> (on) - </a:t>
            </a:r>
            <a:r>
              <a:rPr lang="en-US" dirty="0" err="1" smtClean="0"/>
              <a:t>cyanobcteria</a:t>
            </a:r>
            <a:r>
              <a:rPr lang="en-US" dirty="0" smtClean="0"/>
              <a:t> - leucorrhoea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16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Hemiplegia</a:t>
            </a:r>
            <a:r>
              <a:rPr lang="en-US" baseline="0" dirty="0" smtClean="0"/>
              <a:t> – paraplegia - tetraplegia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17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Monoparesis</a:t>
            </a:r>
            <a:r>
              <a:rPr lang="en-US" dirty="0" smtClean="0"/>
              <a:t> – </a:t>
            </a:r>
            <a:r>
              <a:rPr lang="en-US" dirty="0" err="1" smtClean="0"/>
              <a:t>monoplegia</a:t>
            </a:r>
            <a:r>
              <a:rPr lang="en-US" dirty="0" smtClean="0"/>
              <a:t> – </a:t>
            </a:r>
            <a:r>
              <a:rPr lang="en-US" dirty="0" err="1" smtClean="0"/>
              <a:t>diplegia</a:t>
            </a:r>
            <a:r>
              <a:rPr lang="en-US" dirty="0" smtClean="0"/>
              <a:t> – paraplegia – </a:t>
            </a:r>
            <a:r>
              <a:rPr lang="en-US" dirty="0" err="1" smtClean="0"/>
              <a:t>paraparesis</a:t>
            </a:r>
            <a:r>
              <a:rPr lang="en-US" dirty="0" smtClean="0"/>
              <a:t> –hemiplegia - </a:t>
            </a:r>
            <a:r>
              <a:rPr lang="en-US" dirty="0" err="1" smtClean="0"/>
              <a:t>triplegia</a:t>
            </a:r>
            <a:r>
              <a:rPr lang="en-US" dirty="0" smtClean="0"/>
              <a:t> – tetraplegia</a:t>
            </a:r>
            <a:r>
              <a:rPr lang="en-US" baseline="0" dirty="0" smtClean="0"/>
              <a:t> (=quadriplegia, </a:t>
            </a:r>
            <a:r>
              <a:rPr lang="en-US" baseline="0" dirty="0" err="1" smtClean="0"/>
              <a:t>quadruplegia</a:t>
            </a:r>
            <a:r>
              <a:rPr lang="en-US" baseline="0" dirty="0" smtClean="0"/>
              <a:t>) – </a:t>
            </a:r>
            <a:r>
              <a:rPr lang="en-US" baseline="0" dirty="0" err="1" smtClean="0"/>
              <a:t>tetraparesis</a:t>
            </a:r>
            <a:r>
              <a:rPr lang="en-US" baseline="0" dirty="0" smtClean="0"/>
              <a:t> – panplegia - hemiparesis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45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06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Macro/</a:t>
            </a:r>
            <a:r>
              <a:rPr lang="en-US" dirty="0" err="1" smtClean="0"/>
              <a:t>microsomia</a:t>
            </a:r>
            <a:r>
              <a:rPr lang="en-US" dirty="0" smtClean="0"/>
              <a:t> – </a:t>
            </a:r>
            <a:r>
              <a:rPr lang="en-US" dirty="0" err="1" smtClean="0"/>
              <a:t>tachy</a:t>
            </a:r>
            <a:r>
              <a:rPr lang="en-US" dirty="0" smtClean="0"/>
              <a:t>/</a:t>
            </a:r>
            <a:r>
              <a:rPr lang="en-US" dirty="0" err="1" smtClean="0"/>
              <a:t>bradycardia</a:t>
            </a:r>
            <a:r>
              <a:rPr lang="en-US" dirty="0" smtClean="0"/>
              <a:t> 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polyhydramnion</a:t>
            </a:r>
            <a:r>
              <a:rPr lang="en-US" baseline="0" dirty="0" smtClean="0"/>
              <a:t>/</a:t>
            </a:r>
            <a:r>
              <a:rPr lang="en-US" baseline="0" dirty="0" err="1" smtClean="0"/>
              <a:t>oligohydramnion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nephrosclerosis</a:t>
            </a:r>
            <a:r>
              <a:rPr lang="en-US" baseline="0" dirty="0" smtClean="0"/>
              <a:t>/</a:t>
            </a:r>
            <a:r>
              <a:rPr lang="en-US" baseline="0" dirty="0" err="1" smtClean="0"/>
              <a:t>nephromalacia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63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Word Formation in MT III.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15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458" y="69271"/>
            <a:ext cx="3876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CHOOSE THE CORRRECT ONE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8823" y="635107"/>
            <a:ext cx="8520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Cambria"/>
                <a:cs typeface="Cambria"/>
              </a:rPr>
              <a:t>A</a:t>
            </a:r>
            <a:r>
              <a:rPr lang="en-US" sz="2400" dirty="0" smtClean="0">
                <a:latin typeface="Cambria"/>
                <a:cs typeface="Cambria"/>
              </a:rPr>
              <a:t>. The term … describes excessive uterine bleeding at both usual time of menstrual periods and at other irregular intervals</a:t>
            </a:r>
            <a:endParaRPr lang="en-US" sz="2400" dirty="0">
              <a:latin typeface="Cambria"/>
              <a:cs typeface="Cambria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0442" y="1477650"/>
            <a:ext cx="9123557" cy="369332"/>
            <a:chOff x="20442" y="1477650"/>
            <a:chExt cx="9123557" cy="369332"/>
          </a:xfrm>
        </p:grpSpPr>
        <p:sp>
          <p:nvSpPr>
            <p:cNvPr id="4" name="TextBox 3"/>
            <p:cNvSpPr txBox="1"/>
            <p:nvPr/>
          </p:nvSpPr>
          <p:spPr>
            <a:xfrm>
              <a:off x="20442" y="1477650"/>
              <a:ext cx="2126003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1.DYSMENORRHOEA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49648" y="1477650"/>
              <a:ext cx="2379039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2.HYPERMENORRHOEA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20344" y="1477650"/>
              <a:ext cx="2505813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3.OLIGOMENORRHOEA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26158" y="1477650"/>
              <a:ext cx="2117841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4.MENORRHALGIA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8823" y="1977199"/>
            <a:ext cx="5262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B. The suffix … means surgical fixation.</a:t>
            </a:r>
            <a:endParaRPr lang="en-US" sz="2400" dirty="0">
              <a:latin typeface="Cambria"/>
              <a:cs typeface="Cambria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0" y="2648366"/>
            <a:ext cx="9144000" cy="373781"/>
            <a:chOff x="0" y="2426694"/>
            <a:chExt cx="9144000" cy="373781"/>
          </a:xfrm>
        </p:grpSpPr>
        <p:sp>
          <p:nvSpPr>
            <p:cNvPr id="9" name="TextBox 8"/>
            <p:cNvSpPr txBox="1"/>
            <p:nvPr/>
          </p:nvSpPr>
          <p:spPr>
            <a:xfrm>
              <a:off x="0" y="2426694"/>
              <a:ext cx="2146445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1. -RRHAGIA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46444" y="2426694"/>
              <a:ext cx="2382243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2. -RRHAPHIA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20344" y="2431143"/>
              <a:ext cx="2193404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3. -RRHOEA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13748" y="2431143"/>
              <a:ext cx="2430252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4. –R(R)HEXIS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08823" y="2949958"/>
            <a:ext cx="8439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C. The term … describes low output of urine (between 100 and 400 ml/day). </a:t>
            </a:r>
            <a:endParaRPr lang="en-US" sz="2400" dirty="0">
              <a:latin typeface="Cambria"/>
              <a:cs typeface="Cambria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1699" y="3823531"/>
            <a:ext cx="9144000" cy="373781"/>
            <a:chOff x="31699" y="3837334"/>
            <a:chExt cx="9144000" cy="373781"/>
          </a:xfrm>
        </p:grpSpPr>
        <p:sp>
          <p:nvSpPr>
            <p:cNvPr id="15" name="TextBox 14"/>
            <p:cNvSpPr txBox="1"/>
            <p:nvPr/>
          </p:nvSpPr>
          <p:spPr>
            <a:xfrm>
              <a:off x="31699" y="3837334"/>
              <a:ext cx="2146445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1. ANURIA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78143" y="3837334"/>
              <a:ext cx="2382243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2. HYPOURESIS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52043" y="3841783"/>
              <a:ext cx="2193404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3. OLIGURIA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45447" y="3841783"/>
              <a:ext cx="2430252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4. DIURESIS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08823" y="4292049"/>
            <a:ext cx="5912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D. The term … means bleeding from the ear.</a:t>
            </a:r>
            <a:endParaRPr lang="en-US" sz="2400" dirty="0">
              <a:latin typeface="Cambria"/>
              <a:cs typeface="Cambria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202" y="4998696"/>
            <a:ext cx="9144000" cy="373781"/>
            <a:chOff x="3202" y="4809385"/>
            <a:chExt cx="9144000" cy="373781"/>
          </a:xfrm>
        </p:grpSpPr>
        <p:sp>
          <p:nvSpPr>
            <p:cNvPr id="20" name="TextBox 19"/>
            <p:cNvSpPr txBox="1"/>
            <p:nvPr/>
          </p:nvSpPr>
          <p:spPr>
            <a:xfrm>
              <a:off x="3202" y="4809385"/>
              <a:ext cx="2146445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1. OTOPYORRHOEA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49646" y="4809385"/>
              <a:ext cx="2382243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2. OTOMYCOSIS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23546" y="4813834"/>
              <a:ext cx="2193404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3. OTORRHAGIA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16950" y="4813834"/>
              <a:ext cx="2430252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4. OTOPEXIS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08823" y="5264809"/>
            <a:ext cx="8474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E.  The term … describes condition commonly known as swollen glands.</a:t>
            </a:r>
            <a:endParaRPr lang="en-US" sz="2400" dirty="0">
              <a:latin typeface="Cambria"/>
              <a:cs typeface="Cambria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202" y="6173861"/>
            <a:ext cx="9144000" cy="373781"/>
            <a:chOff x="3202" y="6173861"/>
            <a:chExt cx="9144000" cy="373781"/>
          </a:xfrm>
        </p:grpSpPr>
        <p:sp>
          <p:nvSpPr>
            <p:cNvPr id="25" name="TextBox 24"/>
            <p:cNvSpPr txBox="1"/>
            <p:nvPr/>
          </p:nvSpPr>
          <p:spPr>
            <a:xfrm>
              <a:off x="3202" y="6173861"/>
              <a:ext cx="2146445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1. ANGINA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49646" y="6173861"/>
              <a:ext cx="2382243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2. ANGIITIS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23546" y="6178310"/>
              <a:ext cx="2193404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3. LYMPHANGIOMA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716950" y="6178310"/>
              <a:ext cx="2430252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4. LYMPHADENITIS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100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4" grpId="0"/>
      <p:bldP spid="19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297" y="69277"/>
            <a:ext cx="8009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EXPLAIN THE MEANING OF FOLLOWING COMPOUND WORDS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2393" y="681027"/>
            <a:ext cx="6353021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-</a:t>
            </a:r>
            <a:r>
              <a:rPr lang="en-US" sz="2400" dirty="0" smtClean="0">
                <a:latin typeface="Cambria"/>
                <a:cs typeface="Cambria"/>
              </a:rPr>
              <a:t>IATRIA (gr. </a:t>
            </a:r>
            <a:r>
              <a:rPr lang="en-US" sz="2400" i="1" dirty="0" err="1">
                <a:latin typeface="Cambria"/>
                <a:cs typeface="Cambria"/>
              </a:rPr>
              <a:t>i</a:t>
            </a:r>
            <a:r>
              <a:rPr lang="en-US" sz="2400" i="1" dirty="0" err="1" smtClean="0">
                <a:latin typeface="Cambria"/>
                <a:cs typeface="Cambria"/>
              </a:rPr>
              <a:t>atros</a:t>
            </a:r>
            <a:r>
              <a:rPr lang="en-US" sz="2400" dirty="0" smtClean="0">
                <a:latin typeface="Cambria"/>
                <a:cs typeface="Cambria"/>
              </a:rPr>
              <a:t> healer, physician, treatment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748" y="1257368"/>
            <a:ext cx="8508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/>
                <a:cs typeface="Cambria"/>
              </a:rPr>
              <a:t>i</a:t>
            </a:r>
            <a:r>
              <a:rPr lang="en-US" sz="2400" dirty="0" err="1" smtClean="0">
                <a:latin typeface="Cambria"/>
                <a:cs typeface="Cambria"/>
              </a:rPr>
              <a:t>atrogenes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 err="1" smtClean="0">
                <a:latin typeface="Cambria"/>
                <a:cs typeface="Cambria"/>
                <a:sym typeface="Zapf Dingbats"/>
              </a:rPr>
              <a:t>p</a:t>
            </a:r>
            <a:r>
              <a:rPr lang="en-US" sz="2400" dirty="0" err="1" smtClean="0">
                <a:latin typeface="Cambria"/>
                <a:cs typeface="Cambria"/>
              </a:rPr>
              <a:t>aediatria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 err="1">
                <a:latin typeface="Cambria"/>
                <a:cs typeface="Cambria"/>
                <a:sym typeface="Zapf Dingbats"/>
              </a:rPr>
              <a:t>g</a:t>
            </a:r>
            <a:r>
              <a:rPr lang="en-US" sz="2400" dirty="0" err="1" smtClean="0">
                <a:latin typeface="Cambria"/>
                <a:cs typeface="Cambria"/>
              </a:rPr>
              <a:t>eriatria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 </a:t>
            </a:r>
            <a:r>
              <a:rPr lang="en-US" sz="2400" dirty="0" err="1">
                <a:latin typeface="Cambria"/>
                <a:cs typeface="Cambria"/>
                <a:sym typeface="Zapf Dingbats"/>
              </a:rPr>
              <a:t>p</a:t>
            </a:r>
            <a:r>
              <a:rPr lang="en-US" sz="2400" dirty="0" err="1" smtClean="0">
                <a:latin typeface="Cambria"/>
                <a:cs typeface="Cambria"/>
              </a:rPr>
              <a:t>sychiatria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 err="1">
                <a:latin typeface="Cambria"/>
                <a:cs typeface="Cambria"/>
                <a:sym typeface="Zapf Dingbats"/>
              </a:rPr>
              <a:t>i</a:t>
            </a:r>
            <a:r>
              <a:rPr lang="en-US" sz="2400" dirty="0" err="1" smtClean="0">
                <a:latin typeface="Cambria"/>
                <a:cs typeface="Cambria"/>
              </a:rPr>
              <a:t>atrophobia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393" y="1833709"/>
            <a:ext cx="4711546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THROMB- (gr. </a:t>
            </a:r>
            <a:r>
              <a:rPr lang="en-US" sz="2400" i="1" dirty="0" err="1" smtClean="0">
                <a:latin typeface="Cambria"/>
                <a:cs typeface="Cambria"/>
              </a:rPr>
              <a:t>thrombos</a:t>
            </a:r>
            <a:r>
              <a:rPr lang="en-US" sz="2400" dirty="0" smtClean="0">
                <a:latin typeface="Cambria"/>
                <a:cs typeface="Cambria"/>
              </a:rPr>
              <a:t> blood clot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748" y="2410050"/>
            <a:ext cx="838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/>
                <a:cs typeface="Cambria"/>
              </a:rPr>
              <a:t>t</a:t>
            </a:r>
            <a:r>
              <a:rPr lang="en-US" sz="2400" dirty="0" err="1" smtClean="0">
                <a:latin typeface="Cambria"/>
                <a:cs typeface="Cambria"/>
              </a:rPr>
              <a:t>hrombocytos</a:t>
            </a:r>
            <a:r>
              <a:rPr lang="en-US" sz="2400" dirty="0" smtClean="0">
                <a:latin typeface="Cambria"/>
                <a:cs typeface="Cambria"/>
              </a:rPr>
              <a:t>  </a:t>
            </a:r>
            <a:r>
              <a:rPr lang="en-US" sz="2400" dirty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 smtClean="0">
                <a:latin typeface="Cambria"/>
                <a:cs typeface="Cambria"/>
                <a:sym typeface="Zapf Dingbats"/>
              </a:rPr>
              <a:t> thrombosis </a:t>
            </a:r>
            <a:r>
              <a:rPr lang="en-US" sz="2400" dirty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 smtClean="0">
                <a:latin typeface="Cambria"/>
                <a:cs typeface="Cambria"/>
                <a:sym typeface="Zapf Dingbats"/>
              </a:rPr>
              <a:t> thrombocytopenia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 </a:t>
            </a:r>
            <a:r>
              <a:rPr lang="en-US" sz="2400" dirty="0" err="1" smtClean="0">
                <a:latin typeface="Cambria"/>
                <a:ea typeface="Zapf Dingbats"/>
                <a:cs typeface="Cambria"/>
                <a:sym typeface="Zapf Dingbats"/>
              </a:rPr>
              <a:t>thrombectomia</a:t>
            </a:r>
            <a:r>
              <a:rPr lang="en-US" sz="2400" dirty="0" smtClean="0">
                <a:latin typeface="Cambria"/>
                <a:ea typeface="Zapf Dingbats"/>
                <a:cs typeface="Cambria"/>
                <a:sym typeface="Zapf Dingbats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 err="1" smtClean="0">
                <a:latin typeface="Cambria"/>
                <a:cs typeface="Cambria"/>
                <a:sym typeface="Zapf Dingbats"/>
              </a:rPr>
              <a:t>thromboendocarditis</a:t>
            </a:r>
            <a:r>
              <a:rPr lang="en-US" sz="2400" dirty="0" smtClean="0">
                <a:latin typeface="Cambria"/>
                <a:cs typeface="Cambria"/>
                <a:sym typeface="Zapf Dingbats"/>
              </a:rPr>
              <a:t> 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393" y="3355723"/>
            <a:ext cx="4916731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MESO- (gr. </a:t>
            </a:r>
            <a:r>
              <a:rPr lang="en-US" sz="2400" i="1" dirty="0" err="1">
                <a:latin typeface="Cambria"/>
                <a:cs typeface="Cambria"/>
              </a:rPr>
              <a:t>m</a:t>
            </a:r>
            <a:r>
              <a:rPr lang="en-US" sz="2400" i="1" dirty="0" err="1" smtClean="0">
                <a:latin typeface="Cambria"/>
                <a:cs typeface="Cambria"/>
              </a:rPr>
              <a:t>esos</a:t>
            </a:r>
            <a:r>
              <a:rPr lang="en-US" sz="2400" i="1" dirty="0" smtClean="0">
                <a:latin typeface="Cambria"/>
                <a:cs typeface="Cambria"/>
              </a:rPr>
              <a:t> </a:t>
            </a:r>
            <a:r>
              <a:rPr lang="en-US" sz="2400" dirty="0" smtClean="0">
                <a:latin typeface="Cambria"/>
                <a:cs typeface="Cambria"/>
              </a:rPr>
              <a:t>middle, secondary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748" y="3932064"/>
            <a:ext cx="838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/>
                <a:cs typeface="Cambria"/>
              </a:rPr>
              <a:t>m</a:t>
            </a:r>
            <a:r>
              <a:rPr lang="en-US" sz="2400" dirty="0" err="1" smtClean="0">
                <a:latin typeface="Cambria"/>
                <a:cs typeface="Cambria"/>
              </a:rPr>
              <a:t>esoderma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 smtClean="0">
                <a:latin typeface="Cambria"/>
                <a:cs typeface="Cambria"/>
                <a:sym typeface="Zapf Dingbats"/>
              </a:rPr>
              <a:t>  mesencephalon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 smtClean="0">
                <a:latin typeface="Cambria"/>
                <a:cs typeface="Cambria"/>
                <a:sym typeface="Zapf Dingbats"/>
              </a:rPr>
              <a:t>  </a:t>
            </a:r>
            <a:r>
              <a:rPr lang="en-US" sz="2400" dirty="0" err="1" smtClean="0">
                <a:latin typeface="Cambria"/>
                <a:cs typeface="Cambria"/>
                <a:sym typeface="Zapf Dingbats"/>
              </a:rPr>
              <a:t>mesogastralgia</a:t>
            </a:r>
            <a:r>
              <a:rPr lang="en-US" sz="2400" dirty="0" smtClean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Zapf Dingbats"/>
                <a:cs typeface="Cambria"/>
                <a:sym typeface="Zapf Dingbats"/>
              </a:rPr>
              <a:t>mesosomia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Zapf Dingbats"/>
                <a:cs typeface="Cambria"/>
                <a:sym typeface="Zapf Dingbats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 smtClean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 err="1" smtClean="0">
                <a:latin typeface="Cambria"/>
                <a:cs typeface="Cambria"/>
                <a:sym typeface="Zapf Dingbats"/>
              </a:rPr>
              <a:t>mesosternum</a:t>
            </a:r>
            <a:r>
              <a:rPr lang="en-US" sz="2400" dirty="0" smtClean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Zapf Dingbats"/>
                <a:cs typeface="Cambria"/>
                <a:sym typeface="Zapf Dingbats"/>
              </a:rPr>
              <a:t>mesosyphilis</a:t>
            </a:r>
            <a:endParaRPr lang="en-US" sz="24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393" y="4877737"/>
            <a:ext cx="9014757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-GENES/ GEN- (gr. </a:t>
            </a:r>
            <a:r>
              <a:rPr lang="en-US" sz="2400" i="1" dirty="0" err="1">
                <a:latin typeface="Cambria"/>
                <a:cs typeface="Cambria"/>
              </a:rPr>
              <a:t>g</a:t>
            </a:r>
            <a:r>
              <a:rPr lang="en-US" sz="2400" i="1" dirty="0" err="1" smtClean="0">
                <a:latin typeface="Cambria"/>
                <a:cs typeface="Cambria"/>
              </a:rPr>
              <a:t>ignesthai</a:t>
            </a:r>
            <a:r>
              <a:rPr lang="en-US" sz="2400" i="1" dirty="0" smtClean="0">
                <a:latin typeface="Cambria"/>
                <a:cs typeface="Cambria"/>
              </a:rPr>
              <a:t> </a:t>
            </a:r>
            <a:r>
              <a:rPr lang="en-US" sz="2400" dirty="0" smtClean="0">
                <a:latin typeface="Cambria"/>
                <a:cs typeface="Cambria"/>
              </a:rPr>
              <a:t>come into being, produce, have origin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748" y="5454081"/>
            <a:ext cx="838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/>
                <a:cs typeface="Cambria"/>
              </a:rPr>
              <a:t>g</a:t>
            </a:r>
            <a:r>
              <a:rPr lang="en-US" sz="2400" dirty="0" err="1" smtClean="0">
                <a:latin typeface="Cambria"/>
                <a:cs typeface="Cambria"/>
              </a:rPr>
              <a:t>enetica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 smtClean="0">
                <a:latin typeface="Cambria"/>
                <a:cs typeface="Cambria"/>
                <a:sym typeface="Zapf Dingbats"/>
              </a:rPr>
              <a:t>  </a:t>
            </a:r>
            <a:r>
              <a:rPr lang="en-US" sz="2400" dirty="0" err="1" smtClean="0">
                <a:latin typeface="Cambria"/>
                <a:cs typeface="Cambria"/>
                <a:sym typeface="Zapf Dingbats"/>
              </a:rPr>
              <a:t>cryptogenes</a:t>
            </a:r>
            <a:r>
              <a:rPr lang="en-US" sz="2400" dirty="0" smtClean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 smtClean="0">
                <a:latin typeface="Cambria"/>
                <a:cs typeface="Cambria"/>
                <a:sym typeface="Zapf Dingbats"/>
              </a:rPr>
              <a:t>  </a:t>
            </a:r>
            <a:r>
              <a:rPr lang="en-US" sz="2400" dirty="0" err="1" smtClean="0">
                <a:latin typeface="Cambria"/>
                <a:cs typeface="Cambria"/>
                <a:sym typeface="Zapf Dingbats"/>
              </a:rPr>
              <a:t>isogenes</a:t>
            </a:r>
            <a:r>
              <a:rPr lang="en-US" sz="2400" dirty="0" smtClean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Zapf Dingbats"/>
                <a:cs typeface="Cambria"/>
                <a:sym typeface="Zapf Dingbats"/>
              </a:rPr>
              <a:t>pathogenes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Zapf Dingbats"/>
                <a:cs typeface="Cambria"/>
                <a:sym typeface="Zapf Dingbats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 smtClean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 err="1" smtClean="0">
                <a:latin typeface="Cambria"/>
                <a:cs typeface="Cambria"/>
                <a:sym typeface="Zapf Dingbats"/>
              </a:rPr>
              <a:t>carcinogenes</a:t>
            </a:r>
            <a:r>
              <a:rPr lang="en-US" sz="2400" dirty="0" smtClean="0">
                <a:latin typeface="Cambria"/>
                <a:cs typeface="Cambria"/>
                <a:sym typeface="Zapf Dingbats"/>
              </a:rPr>
              <a:t> 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Zapf Dingbats"/>
                <a:cs typeface="Cambria"/>
                <a:sym typeface="Zapf Dingbats"/>
              </a:rPr>
              <a:t>hepatogenes</a:t>
            </a:r>
            <a:endParaRPr lang="en-US" sz="24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9274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372" y="683848"/>
            <a:ext cx="8475355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1.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St.p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hysterectomiam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et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adnexectomiam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propter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uterum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myomatosum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magnum 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(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2007)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372" y="1596224"/>
            <a:ext cx="8475355" cy="49244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mbria"/>
                <a:cs typeface="Cambria"/>
              </a:rPr>
              <a:t>2</a:t>
            </a:r>
            <a:r>
              <a:rPr lang="en-US" sz="2400" dirty="0" smtClean="0">
                <a:latin typeface="Cambria"/>
                <a:cs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St.p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hemicolectomiam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l. sin. propter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Ca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sigmoid.,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st.p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CHT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372" y="2170046"/>
            <a:ext cx="8475355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3.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Cholecystolithiasis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-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microlithiasis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Haemangioma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lob. sin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h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epatis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372" y="3082422"/>
            <a:ext cx="8475355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4. </a:t>
            </a:r>
            <a:r>
              <a:rPr lang="en-US" sz="2400" dirty="0" err="1" smtClean="0">
                <a:latin typeface="Cambria"/>
                <a:cs typeface="Cambria"/>
              </a:rPr>
              <a:t>Encephalopathia</a:t>
            </a:r>
            <a:r>
              <a:rPr lang="en-US" sz="2400" dirty="0" smtClean="0">
                <a:latin typeface="Cambria"/>
                <a:cs typeface="Cambria"/>
              </a:rPr>
              <a:t>. St. post </a:t>
            </a:r>
            <a:r>
              <a:rPr lang="en-US" sz="2400" dirty="0" err="1" smtClean="0">
                <a:latin typeface="Cambria"/>
                <a:cs typeface="Cambria"/>
              </a:rPr>
              <a:t>ictum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 err="1" smtClean="0">
                <a:latin typeface="Cambria"/>
                <a:cs typeface="Cambria"/>
              </a:rPr>
              <a:t>cerebri</a:t>
            </a:r>
            <a:r>
              <a:rPr lang="en-US" sz="2400" dirty="0" smtClean="0">
                <a:latin typeface="Cambria"/>
                <a:cs typeface="Cambria"/>
              </a:rPr>
              <a:t> tempore </a:t>
            </a:r>
            <a:r>
              <a:rPr lang="en-US" sz="2400" dirty="0" err="1" smtClean="0">
                <a:latin typeface="Cambria"/>
                <a:cs typeface="Cambria"/>
              </a:rPr>
              <a:t>remoto</a:t>
            </a:r>
            <a:r>
              <a:rPr lang="en-US" sz="2400" dirty="0" smtClean="0">
                <a:latin typeface="Cambria"/>
                <a:cs typeface="Cambria"/>
              </a:rPr>
              <a:t>. Hemiparesis l. dx.  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372" y="3994798"/>
            <a:ext cx="4869993" cy="461665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5. </a:t>
            </a:r>
            <a:r>
              <a:rPr lang="en-US" sz="2400" dirty="0" err="1" smtClean="0">
                <a:latin typeface="Cambria"/>
                <a:cs typeface="Cambria"/>
              </a:rPr>
              <a:t>St.p</a:t>
            </a:r>
            <a:r>
              <a:rPr lang="en-US" sz="2400" dirty="0">
                <a:latin typeface="Cambria"/>
                <a:cs typeface="Cambria"/>
              </a:rPr>
              <a:t>. </a:t>
            </a:r>
            <a:r>
              <a:rPr lang="en-US" sz="2400" dirty="0" smtClean="0">
                <a:latin typeface="Cambria"/>
                <a:cs typeface="Cambria"/>
              </a:rPr>
              <a:t>CHCE</a:t>
            </a:r>
            <a:r>
              <a:rPr lang="en-US" sz="2400" dirty="0">
                <a:latin typeface="Cambria"/>
                <a:cs typeface="Cambria"/>
              </a:rPr>
              <a:t>, APPE, HYE et AE </a:t>
            </a:r>
            <a:r>
              <a:rPr lang="en-US" sz="2400" dirty="0" err="1" smtClean="0">
                <a:latin typeface="Cambria"/>
                <a:cs typeface="Cambria"/>
              </a:rPr>
              <a:t>bilat</a:t>
            </a:r>
            <a:r>
              <a:rPr lang="en-US" sz="2400" dirty="0" smtClean="0">
                <a:latin typeface="Cambria"/>
                <a:cs typeface="Cambria"/>
              </a:rPr>
              <a:t>.</a:t>
            </a:r>
            <a:r>
              <a:rPr lang="en-US" sz="2400" dirty="0" smtClean="0"/>
              <a:t> 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372" y="4537842"/>
            <a:ext cx="6664806" cy="461665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6. Paraplegia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extremitatum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infer.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bilat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.,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st.p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fr.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C6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372" y="5080886"/>
            <a:ext cx="8475355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7.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Haemopneumotorax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l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sin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t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raumaticus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Fractura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costarum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VII.- X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l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sin.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5372" y="5993264"/>
            <a:ext cx="8475355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8. 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Carcinoma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mammae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dx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STP.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m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astectomiam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cum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lymphadenectomia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et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therapia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hormonali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curatam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004" y="93130"/>
            <a:ext cx="4963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READ AUTHENTIC MEDICAL RECORDS</a:t>
            </a:r>
          </a:p>
        </p:txBody>
      </p:sp>
    </p:spTree>
    <p:extLst>
      <p:ext uri="{BB962C8B-B14F-4D97-AF65-F5344CB8AC3E}">
        <p14:creationId xmlns:p14="http://schemas.microsoft.com/office/powerpoint/2010/main" val="60464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04" y="93130"/>
            <a:ext cx="4963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READ AUTHENTIC MEDICAL RECORDS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5372" y="729380"/>
            <a:ext cx="8475355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1. 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Dystopia int.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caeci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Abdomen ad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observandum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372" y="1318578"/>
            <a:ext cx="8475355" cy="86177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mbria"/>
                <a:cs typeface="Cambria"/>
              </a:rPr>
              <a:t>2</a:t>
            </a:r>
            <a:r>
              <a:rPr lang="en-US" sz="2400" dirty="0" smtClean="0">
                <a:latin typeface="Cambria"/>
                <a:cs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St.p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CHCE, hernia in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cicatrice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libera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Obstipatio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Operatio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gynaecologica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ante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annos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VII (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septem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)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372" y="2309662"/>
            <a:ext cx="8475355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3. 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St. post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panhysterectomiam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et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hernioplasticam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in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cicatrice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post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laparotomiam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372" y="3279845"/>
            <a:ext cx="8475355" cy="86177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mbria"/>
                <a:cs typeface="Cambria"/>
              </a:rPr>
              <a:t>4</a:t>
            </a:r>
            <a:r>
              <a:rPr lang="en-US" sz="2400" dirty="0" smtClean="0">
                <a:latin typeface="Cambria"/>
                <a:cs typeface="Cambria"/>
              </a:rPr>
              <a:t>. 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TU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ventriculi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magnum, ad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mesocolon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transversum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crescens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dolores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mesogastrii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lat.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u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tq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372" y="4282474"/>
            <a:ext cx="8475355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5</a:t>
            </a:r>
            <a:r>
              <a:rPr lang="en-US" sz="2400" dirty="0" smtClean="0">
                <a:latin typeface="Cambria"/>
                <a:cs typeface="Cambria"/>
              </a:rPr>
              <a:t>. 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Thrombosis a. brachialis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susp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.,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fr.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olli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chirurgici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humeri l. sin. 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372" y="5252657"/>
            <a:ext cx="8475355" cy="123110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mbria"/>
                <a:cs typeface="Cambria"/>
              </a:rPr>
              <a:t>6</a:t>
            </a:r>
            <a:r>
              <a:rPr lang="en-US" sz="2400" dirty="0" smtClean="0">
                <a:latin typeface="Cambria"/>
                <a:cs typeface="Cambria"/>
              </a:rPr>
              <a:t>. </a:t>
            </a:r>
            <a:r>
              <a:rPr lang="en-US" sz="2400" dirty="0" err="1" smtClean="0">
                <a:latin typeface="Cambria"/>
                <a:cs typeface="Cambria"/>
              </a:rPr>
              <a:t>Polycystosis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 err="1" smtClean="0">
                <a:latin typeface="Cambria"/>
                <a:cs typeface="Cambria"/>
              </a:rPr>
              <a:t>hepatis</a:t>
            </a:r>
            <a:r>
              <a:rPr lang="en-US" sz="2400" dirty="0" smtClean="0">
                <a:latin typeface="Cambria"/>
                <a:cs typeface="Cambria"/>
              </a:rPr>
              <a:t>, </a:t>
            </a:r>
            <a:r>
              <a:rPr lang="en-US" sz="2400" dirty="0" err="1" smtClean="0">
                <a:latin typeface="Cambria"/>
                <a:cs typeface="Cambria"/>
              </a:rPr>
              <a:t>Cholecystitis</a:t>
            </a:r>
            <a:r>
              <a:rPr lang="en-US" sz="2400" dirty="0" smtClean="0">
                <a:latin typeface="Cambria"/>
                <a:cs typeface="Cambria"/>
              </a:rPr>
              <a:t>, </a:t>
            </a:r>
            <a:r>
              <a:rPr lang="en-US" sz="2400" dirty="0" err="1" smtClean="0">
                <a:latin typeface="Cambria"/>
                <a:cs typeface="Cambria"/>
              </a:rPr>
              <a:t>pericholecystitis</a:t>
            </a:r>
            <a:r>
              <a:rPr lang="en-US" sz="2400" dirty="0" smtClean="0">
                <a:latin typeface="Cambria"/>
                <a:cs typeface="Cambria"/>
              </a:rPr>
              <a:t>. </a:t>
            </a:r>
            <a:r>
              <a:rPr lang="en-US" sz="2400" dirty="0" err="1" smtClean="0">
                <a:latin typeface="Cambria"/>
                <a:cs typeface="Cambria"/>
              </a:rPr>
              <a:t>Morbus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 err="1" smtClean="0">
                <a:latin typeface="Cambria"/>
                <a:cs typeface="Cambria"/>
              </a:rPr>
              <a:t>hypertonicus</a:t>
            </a:r>
            <a:r>
              <a:rPr lang="en-US" sz="2400" dirty="0" smtClean="0">
                <a:latin typeface="Cambria"/>
                <a:cs typeface="Cambria"/>
              </a:rPr>
              <a:t>.  </a:t>
            </a:r>
            <a:r>
              <a:rPr lang="en-US" sz="2400" dirty="0" err="1" smtClean="0">
                <a:latin typeface="Cambria"/>
                <a:cs typeface="Cambria"/>
              </a:rPr>
              <a:t>Hypothyreosis</a:t>
            </a:r>
            <a:r>
              <a:rPr lang="en-US" sz="2400" dirty="0" smtClean="0">
                <a:latin typeface="Cambria"/>
                <a:cs typeface="Cambria"/>
              </a:rPr>
              <a:t>. St. p. </a:t>
            </a:r>
            <a:r>
              <a:rPr lang="en-US" sz="2400" dirty="0" err="1" smtClean="0">
                <a:latin typeface="Cambria"/>
                <a:cs typeface="Cambria"/>
              </a:rPr>
              <a:t>thyreodectomiam</a:t>
            </a:r>
            <a:r>
              <a:rPr lang="en-US" sz="2400" dirty="0" smtClean="0">
                <a:latin typeface="Cambria"/>
                <a:cs typeface="Cambria"/>
              </a:rPr>
              <a:t> propter M. </a:t>
            </a:r>
            <a:r>
              <a:rPr lang="en-US" sz="2400" dirty="0" err="1" smtClean="0">
                <a:latin typeface="Cambria"/>
                <a:cs typeface="Cambria"/>
              </a:rPr>
              <a:t>Basedov</a:t>
            </a:r>
            <a:r>
              <a:rPr lang="en-US" sz="2400" dirty="0" smtClean="0">
                <a:latin typeface="Cambria"/>
                <a:cs typeface="Cambria"/>
              </a:rPr>
              <a:t>, </a:t>
            </a:r>
            <a:r>
              <a:rPr lang="en-US" sz="2400" dirty="0" err="1" smtClean="0">
                <a:latin typeface="Cambria"/>
                <a:cs typeface="Cambria"/>
              </a:rPr>
              <a:t>nicotinismus</a:t>
            </a:r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13825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8379" y="1382277"/>
            <a:ext cx="1382346" cy="5731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CAPUT</a:t>
            </a:r>
            <a:endParaRPr lang="en-US" sz="2400" dirty="0"/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flipH="1" flipV="1">
            <a:off x="2303933" y="1135040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3121534" y="1545914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H="1" flipV="1">
            <a:off x="1491951" y="1561334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H="1" flipV="1">
            <a:off x="2298314" y="1972959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205" y="1436541"/>
            <a:ext cx="1507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capitulum</a:t>
            </a:r>
            <a:endParaRPr lang="en-US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247962" y="1435890"/>
            <a:ext cx="1296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capitalis</a:t>
            </a:r>
            <a:endParaRPr lang="en-US"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30204" y="685519"/>
            <a:ext cx="1416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capitatus</a:t>
            </a:r>
            <a:endParaRPr lang="en-US" sz="2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63225" y="2220196"/>
            <a:ext cx="1670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decapitatio</a:t>
            </a:r>
            <a:endParaRPr lang="en-US" sz="2400" i="1" dirty="0"/>
          </a:p>
        </p:txBody>
      </p:sp>
      <p:sp>
        <p:nvSpPr>
          <p:cNvPr id="14" name="Rectangle 13"/>
          <p:cNvSpPr/>
          <p:nvPr/>
        </p:nvSpPr>
        <p:spPr>
          <a:xfrm>
            <a:off x="6091405" y="1396671"/>
            <a:ext cx="1652167" cy="5731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PSYCHE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938086" y="1149435"/>
            <a:ext cx="5620" cy="2328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7762806" y="1560308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 flipV="1">
            <a:off x="6041095" y="1575728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H="1" flipV="1">
            <a:off x="6938086" y="1987353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19" name="TextBox 18"/>
          <p:cNvSpPr txBox="1"/>
          <p:nvPr/>
        </p:nvSpPr>
        <p:spPr>
          <a:xfrm>
            <a:off x="4404310" y="1439493"/>
            <a:ext cx="1662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psychologia</a:t>
            </a:r>
            <a:endParaRPr lang="en-US" sz="24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7832029" y="1450284"/>
            <a:ext cx="1429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psychosis</a:t>
            </a:r>
            <a:endParaRPr lang="en-US" sz="24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6126043" y="699913"/>
            <a:ext cx="162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psychiatria</a:t>
            </a:r>
            <a:endParaRPr lang="en-US" sz="24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5755714" y="2234590"/>
            <a:ext cx="2375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psychosomaticus</a:t>
            </a:r>
            <a:endParaRPr lang="en-US" sz="2400" i="1" dirty="0"/>
          </a:p>
        </p:txBody>
      </p:sp>
      <p:sp>
        <p:nvSpPr>
          <p:cNvPr id="23" name="Rectangle 22"/>
          <p:cNvSpPr/>
          <p:nvPr/>
        </p:nvSpPr>
        <p:spPr>
          <a:xfrm>
            <a:off x="3799529" y="3302179"/>
            <a:ext cx="1526059" cy="5731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FRANGERE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618264" y="3054943"/>
            <a:ext cx="0" cy="2472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5446397" y="3465816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H="1" flipV="1">
            <a:off x="3671981" y="3481236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H="1" flipV="1">
            <a:off x="4623177" y="3892861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28" name="TextBox 27"/>
          <p:cNvSpPr txBox="1"/>
          <p:nvPr/>
        </p:nvSpPr>
        <p:spPr>
          <a:xfrm>
            <a:off x="2382068" y="3356443"/>
            <a:ext cx="1280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000000"/>
                </a:solidFill>
              </a:rPr>
              <a:t>f</a:t>
            </a:r>
            <a:r>
              <a:rPr lang="en-US" sz="2400" i="1" dirty="0" err="1" smtClean="0">
                <a:solidFill>
                  <a:srgbClr val="000000"/>
                </a:solidFill>
              </a:rPr>
              <a:t>ractura</a:t>
            </a:r>
            <a:endParaRPr lang="en-US" sz="2400" i="1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72825" y="3355792"/>
            <a:ext cx="1136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fractus</a:t>
            </a:r>
            <a:endParaRPr lang="en-US" sz="24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3961708" y="2605421"/>
            <a:ext cx="1303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infractio</a:t>
            </a:r>
            <a:endParaRPr lang="en-US" sz="24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3966644" y="4117214"/>
            <a:ext cx="1326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refractio</a:t>
            </a:r>
            <a:endParaRPr lang="en-US" sz="2400" i="1" dirty="0"/>
          </a:p>
        </p:txBody>
      </p:sp>
      <p:sp>
        <p:nvSpPr>
          <p:cNvPr id="32" name="Rectangle 31"/>
          <p:cNvSpPr/>
          <p:nvPr/>
        </p:nvSpPr>
        <p:spPr>
          <a:xfrm>
            <a:off x="1595262" y="5102681"/>
            <a:ext cx="1382346" cy="57313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MORBUS</a:t>
            </a:r>
            <a:endParaRPr lang="en-US" sz="2400" dirty="0"/>
          </a:p>
        </p:txBody>
      </p:sp>
      <p:cxnSp>
        <p:nvCxnSpPr>
          <p:cNvPr id="33" name="Straight Arrow Connector 32"/>
          <p:cNvCxnSpPr>
            <a:stCxn id="32" idx="0"/>
          </p:cNvCxnSpPr>
          <p:nvPr/>
        </p:nvCxnSpPr>
        <p:spPr>
          <a:xfrm flipH="1" flipV="1">
            <a:off x="2280816" y="4855444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3098417" y="5266318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35" name="Straight Arrow Connector 34"/>
          <p:cNvCxnSpPr/>
          <p:nvPr/>
        </p:nvCxnSpPr>
        <p:spPr>
          <a:xfrm rot="16200000" flipH="1" flipV="1">
            <a:off x="1468834" y="5281738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 flipH="1" flipV="1">
            <a:off x="2275197" y="5693363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sp>
        <p:nvSpPr>
          <p:cNvPr id="37" name="TextBox 36"/>
          <p:cNvSpPr txBox="1"/>
          <p:nvPr/>
        </p:nvSpPr>
        <p:spPr>
          <a:xfrm>
            <a:off x="-25517" y="5134967"/>
            <a:ext cx="1480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morbosus</a:t>
            </a:r>
            <a:endParaRPr lang="en-US" sz="2400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3124576" y="5134014"/>
            <a:ext cx="1653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morbositas</a:t>
            </a:r>
            <a:endParaRPr lang="en-US" sz="2400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1669223" y="4384996"/>
            <a:ext cx="1206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morbilli</a:t>
            </a:r>
            <a:endParaRPr lang="en-US" sz="2400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1277193" y="5940600"/>
            <a:ext cx="1998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morbilliformis</a:t>
            </a:r>
            <a:endParaRPr lang="en-US" sz="2400" i="1" dirty="0"/>
          </a:p>
        </p:txBody>
      </p:sp>
      <p:sp>
        <p:nvSpPr>
          <p:cNvPr id="41" name="Rectangle 40"/>
          <p:cNvSpPr/>
          <p:nvPr/>
        </p:nvSpPr>
        <p:spPr>
          <a:xfrm>
            <a:off x="6184350" y="5093898"/>
            <a:ext cx="1382346" cy="5731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MORS</a:t>
            </a:r>
            <a:endParaRPr lang="en-US" sz="2400" dirty="0"/>
          </a:p>
        </p:txBody>
      </p:sp>
      <p:cxnSp>
        <p:nvCxnSpPr>
          <p:cNvPr id="42" name="Straight Arrow Connector 41"/>
          <p:cNvCxnSpPr>
            <a:stCxn id="41" idx="0"/>
          </p:cNvCxnSpPr>
          <p:nvPr/>
        </p:nvCxnSpPr>
        <p:spPr>
          <a:xfrm flipH="1" flipV="1">
            <a:off x="6869904" y="4846661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 flipH="1" flipV="1">
            <a:off x="7687505" y="5257535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44" name="Straight Arrow Connector 43"/>
          <p:cNvCxnSpPr/>
          <p:nvPr/>
        </p:nvCxnSpPr>
        <p:spPr>
          <a:xfrm rot="16200000" flipH="1" flipV="1">
            <a:off x="6057922" y="5272955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45" name="Straight Arrow Connector 44"/>
          <p:cNvCxnSpPr/>
          <p:nvPr/>
        </p:nvCxnSpPr>
        <p:spPr>
          <a:xfrm rot="10800000" flipH="1" flipV="1">
            <a:off x="6864285" y="5684580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46" name="TextBox 45"/>
          <p:cNvSpPr txBox="1"/>
          <p:nvPr/>
        </p:nvSpPr>
        <p:spPr>
          <a:xfrm>
            <a:off x="4801132" y="5125882"/>
            <a:ext cx="1288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mortalis</a:t>
            </a:r>
            <a:endParaRPr lang="en-US" sz="2400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7813933" y="5147511"/>
            <a:ext cx="1305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mortuus</a:t>
            </a:r>
            <a:endParaRPr lang="en-US" sz="2400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5946573" y="4397140"/>
            <a:ext cx="1863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immortalitas</a:t>
            </a:r>
            <a:endParaRPr lang="en-US" sz="24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5843999" y="5931817"/>
            <a:ext cx="2037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mortinatalitas</a:t>
            </a:r>
            <a:endParaRPr lang="en-US" sz="2400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200539" y="47664"/>
            <a:ext cx="5878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EXPLAIN THE MEANING OF DERIVED WORDS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1650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9" grpId="0"/>
      <p:bldP spid="20" grpId="0"/>
      <p:bldP spid="21" grpId="0"/>
      <p:bldP spid="22" grpId="0"/>
      <p:bldP spid="28" grpId="0"/>
      <p:bldP spid="29" grpId="0"/>
      <p:bldP spid="30" grpId="0"/>
      <p:bldP spid="31" grpId="0"/>
      <p:bldP spid="37" grpId="0"/>
      <p:bldP spid="38" grpId="0"/>
      <p:bldP spid="39" grpId="0"/>
      <p:bldP spid="40" grpId="0"/>
      <p:bldP spid="46" grpId="0"/>
      <p:bldP spid="47" grpId="0"/>
      <p:bldP spid="48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926" y="57208"/>
            <a:ext cx="5603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MATCH THE ITEMS IN THE TWO COLUMNS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80140" y="746368"/>
            <a:ext cx="3524498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Chrom</a:t>
            </a:r>
            <a:r>
              <a:rPr lang="en-US" sz="2800" dirty="0" smtClean="0">
                <a:latin typeface="Cambria"/>
                <a:cs typeface="Cambria"/>
              </a:rPr>
              <a:t>-o-, </a:t>
            </a:r>
            <a:r>
              <a:rPr lang="en-US" sz="2800" dirty="0" err="1" smtClean="0">
                <a:latin typeface="Cambria"/>
                <a:cs typeface="Cambria"/>
              </a:rPr>
              <a:t>chromat</a:t>
            </a:r>
            <a:r>
              <a:rPr lang="en-US" sz="2800" dirty="0" smtClean="0">
                <a:latin typeface="Cambria"/>
                <a:cs typeface="Cambria"/>
              </a:rPr>
              <a:t>-o-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0140" y="1478419"/>
            <a:ext cx="1450362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Chlor</a:t>
            </a:r>
            <a:r>
              <a:rPr lang="en-US" sz="2800" dirty="0" smtClean="0">
                <a:latin typeface="Cambria"/>
                <a:cs typeface="Cambria"/>
              </a:rPr>
              <a:t>-o-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0140" y="2210470"/>
            <a:ext cx="1372341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mbria"/>
                <a:cs typeface="Cambria"/>
              </a:rPr>
              <a:t>Cyan-o-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0140" y="2942521"/>
            <a:ext cx="1617801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Erythr</a:t>
            </a:r>
            <a:r>
              <a:rPr lang="en-US" sz="2800" dirty="0" smtClean="0">
                <a:latin typeface="Cambria"/>
                <a:cs typeface="Cambria"/>
              </a:rPr>
              <a:t>-o-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0140" y="3674572"/>
            <a:ext cx="1338152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Leuc</a:t>
            </a:r>
            <a:r>
              <a:rPr lang="en-US" sz="2800" dirty="0" smtClean="0">
                <a:latin typeface="Cambria"/>
                <a:cs typeface="Cambria"/>
              </a:rPr>
              <a:t>-o-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0140" y="4406623"/>
            <a:ext cx="1514182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Xanth</a:t>
            </a:r>
            <a:r>
              <a:rPr lang="en-US" sz="2800" dirty="0" smtClean="0">
                <a:latin typeface="Cambria"/>
                <a:cs typeface="Cambria"/>
              </a:rPr>
              <a:t>-o-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0140" y="5138674"/>
            <a:ext cx="1205428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Poli</a:t>
            </a:r>
            <a:r>
              <a:rPr lang="en-US" sz="2800" dirty="0" smtClean="0">
                <a:latin typeface="Cambria"/>
                <a:cs typeface="Cambria"/>
              </a:rPr>
              <a:t>-o-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90623" y="779789"/>
            <a:ext cx="87510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F000E"/>
                </a:solidFill>
                <a:latin typeface="Cambria"/>
                <a:cs typeface="Cambria"/>
              </a:rPr>
              <a:t>Blue</a:t>
            </a:r>
            <a:endParaRPr lang="en-US" sz="28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47505" y="1503882"/>
            <a:ext cx="101822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F000E"/>
                </a:solidFill>
                <a:latin typeface="Cambria"/>
                <a:cs typeface="Cambria"/>
              </a:rPr>
              <a:t>Color</a:t>
            </a:r>
            <a:endParaRPr lang="en-US" sz="28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57736" y="2952068"/>
            <a:ext cx="110799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F000E"/>
                </a:solidFill>
                <a:latin typeface="Cambria"/>
                <a:cs typeface="Cambria"/>
              </a:rPr>
              <a:t>Green</a:t>
            </a:r>
            <a:endParaRPr lang="en-US" sz="28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57135" y="3676161"/>
            <a:ext cx="90859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F000E"/>
                </a:solidFill>
                <a:latin typeface="Cambria"/>
                <a:cs typeface="Cambria"/>
              </a:rPr>
              <a:t>G</a:t>
            </a:r>
            <a:r>
              <a:rPr lang="en-US" sz="2800" dirty="0" smtClean="0">
                <a:solidFill>
                  <a:srgbClr val="9F000E"/>
                </a:solidFill>
                <a:latin typeface="Cambria"/>
                <a:cs typeface="Cambria"/>
              </a:rPr>
              <a:t>rey</a:t>
            </a:r>
            <a:endParaRPr lang="en-US" sz="28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8568" y="5124347"/>
            <a:ext cx="262944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F000E"/>
                </a:solidFill>
                <a:latin typeface="Cambria"/>
                <a:cs typeface="Cambria"/>
              </a:rPr>
              <a:t>White, colorless</a:t>
            </a:r>
            <a:endParaRPr lang="en-US" sz="28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8337" y="4400247"/>
            <a:ext cx="78739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F000E"/>
                </a:solidFill>
                <a:latin typeface="Cambria"/>
                <a:cs typeface="Cambria"/>
              </a:rPr>
              <a:t>R</a:t>
            </a:r>
            <a:r>
              <a:rPr lang="en-US" sz="2800" dirty="0" smtClean="0">
                <a:solidFill>
                  <a:srgbClr val="9F000E"/>
                </a:solidFill>
                <a:latin typeface="Cambria"/>
                <a:cs typeface="Cambria"/>
              </a:rPr>
              <a:t>ed</a:t>
            </a:r>
            <a:endParaRPr lang="en-US" sz="28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9496" y="5848443"/>
            <a:ext cx="123623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F000E"/>
                </a:solidFill>
                <a:latin typeface="Cambria"/>
                <a:cs typeface="Cambria"/>
              </a:rPr>
              <a:t>Yellow</a:t>
            </a:r>
            <a:endParaRPr lang="en-US" sz="28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80140" y="5870722"/>
            <a:ext cx="1435634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Melan</a:t>
            </a:r>
            <a:r>
              <a:rPr lang="en-US" sz="2800" dirty="0" smtClean="0">
                <a:latin typeface="Cambria"/>
                <a:cs typeface="Cambria"/>
              </a:rPr>
              <a:t>-o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63999" y="2227975"/>
            <a:ext cx="190308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F000E"/>
                </a:solidFill>
                <a:latin typeface="Cambria"/>
                <a:cs typeface="Cambria"/>
              </a:rPr>
              <a:t>Black, dark</a:t>
            </a:r>
            <a:endParaRPr lang="en-US" sz="28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cxnSp>
        <p:nvCxnSpPr>
          <p:cNvPr id="32" name="Straight Arrow Connector 31"/>
          <p:cNvCxnSpPr>
            <a:stCxn id="3" idx="3"/>
            <a:endCxn id="13" idx="1"/>
          </p:cNvCxnSpPr>
          <p:nvPr/>
        </p:nvCxnSpPr>
        <p:spPr>
          <a:xfrm>
            <a:off x="4404638" y="1007978"/>
            <a:ext cx="2442867" cy="7575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3"/>
            <a:endCxn id="14" idx="1"/>
          </p:cNvCxnSpPr>
          <p:nvPr/>
        </p:nvCxnSpPr>
        <p:spPr>
          <a:xfrm>
            <a:off x="2330502" y="1740029"/>
            <a:ext cx="4427234" cy="14736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7" idx="3"/>
            <a:endCxn id="12" idx="1"/>
          </p:cNvCxnSpPr>
          <p:nvPr/>
        </p:nvCxnSpPr>
        <p:spPr>
          <a:xfrm flipV="1">
            <a:off x="2252481" y="1041399"/>
            <a:ext cx="4738142" cy="14306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8" idx="3"/>
            <a:endCxn id="17" idx="1"/>
          </p:cNvCxnSpPr>
          <p:nvPr/>
        </p:nvCxnSpPr>
        <p:spPr>
          <a:xfrm>
            <a:off x="2497941" y="3204131"/>
            <a:ext cx="4580396" cy="14577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3"/>
            <a:endCxn id="16" idx="1"/>
          </p:cNvCxnSpPr>
          <p:nvPr/>
        </p:nvCxnSpPr>
        <p:spPr>
          <a:xfrm>
            <a:off x="2218292" y="3936182"/>
            <a:ext cx="3040276" cy="1449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3"/>
            <a:endCxn id="18" idx="1"/>
          </p:cNvCxnSpPr>
          <p:nvPr/>
        </p:nvCxnSpPr>
        <p:spPr>
          <a:xfrm>
            <a:off x="2394322" y="4668233"/>
            <a:ext cx="4235174" cy="14418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1" idx="3"/>
            <a:endCxn id="15" idx="1"/>
          </p:cNvCxnSpPr>
          <p:nvPr/>
        </p:nvCxnSpPr>
        <p:spPr>
          <a:xfrm flipV="1">
            <a:off x="2085568" y="3937771"/>
            <a:ext cx="4871567" cy="14625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30" idx="1"/>
          </p:cNvCxnSpPr>
          <p:nvPr/>
        </p:nvCxnSpPr>
        <p:spPr>
          <a:xfrm flipV="1">
            <a:off x="2315774" y="2489585"/>
            <a:ext cx="3648225" cy="36427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49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539" y="55698"/>
            <a:ext cx="7243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FORM COMPOUND WORDS WITH NAMES OF COLOURS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9667" y="724093"/>
            <a:ext cx="2473309" cy="156966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Cambria"/>
                <a:cs typeface="Cambria"/>
              </a:rPr>
              <a:t>1.  A yellowish </a:t>
            </a:r>
            <a:r>
              <a:rPr lang="en-US" sz="2400" dirty="0">
                <a:latin typeface="Cambria"/>
                <a:cs typeface="Cambria"/>
              </a:rPr>
              <a:t>discoloration of the </a:t>
            </a:r>
            <a:r>
              <a:rPr lang="en-US" sz="2400" dirty="0" smtClean="0">
                <a:latin typeface="Cambria"/>
                <a:cs typeface="Cambria"/>
              </a:rPr>
              <a:t>skin is known as .…….…….</a:t>
            </a:r>
            <a:r>
              <a:rPr lang="en-US" sz="2400" i="1" dirty="0" smtClean="0">
                <a:latin typeface="Cambria"/>
                <a:cs typeface="Cambria"/>
              </a:rPr>
              <a:t>derma</a:t>
            </a:r>
            <a:endParaRPr lang="en-US" sz="2400" i="1" dirty="0">
              <a:latin typeface="Cambria"/>
              <a:cs typeface="Cambr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977" y="724094"/>
            <a:ext cx="1840268" cy="158263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623529" y="735233"/>
            <a:ext cx="2729552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Cambria"/>
                <a:cs typeface="Cambria"/>
              </a:rPr>
              <a:t>2. A 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cell </a:t>
            </a:r>
            <a:r>
              <a:rPr lang="en-US" sz="2400" dirty="0" smtClean="0">
                <a:solidFill>
                  <a:schemeClr val="bg1"/>
                </a:solidFill>
                <a:latin typeface="Cambria"/>
                <a:cs typeface="Cambria"/>
              </a:rPr>
              <a:t>producing 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the dark </a:t>
            </a:r>
            <a:r>
              <a:rPr lang="en-US" sz="2400" dirty="0" smtClean="0">
                <a:solidFill>
                  <a:schemeClr val="bg1"/>
                </a:solidFill>
                <a:latin typeface="Cambria"/>
                <a:cs typeface="Cambria"/>
              </a:rPr>
              <a:t>pigment (…………...) is called ……………………</a:t>
            </a:r>
            <a:r>
              <a:rPr lang="en-US" sz="2400" i="1" dirty="0" err="1" smtClean="0">
                <a:solidFill>
                  <a:schemeClr val="bg1"/>
                </a:solidFill>
                <a:latin typeface="Cambria"/>
                <a:cs typeface="Cambria"/>
              </a:rPr>
              <a:t>cytus</a:t>
            </a:r>
            <a:r>
              <a:rPr lang="en-US" sz="2400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endParaRPr lang="en-US" sz="24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6527" r="19294" b="10401"/>
          <a:stretch/>
        </p:blipFill>
        <p:spPr>
          <a:xfrm>
            <a:off x="7353081" y="746371"/>
            <a:ext cx="1515179" cy="15595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00808" y="2539896"/>
            <a:ext cx="2462168" cy="1569660"/>
          </a:xfrm>
          <a:prstGeom prst="rect">
            <a:avLst/>
          </a:prstGeom>
          <a:solidFill>
            <a:srgbClr val="9F000E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FFFFFF"/>
                </a:solidFill>
                <a:latin typeface="Cambria"/>
                <a:cs typeface="Cambria"/>
              </a:rPr>
              <a:t>3. A decreased number 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lang="en-US" sz="2400" dirty="0" smtClean="0">
                <a:solidFill>
                  <a:srgbClr val="FFFFFF"/>
                </a:solidFill>
                <a:latin typeface="Cambria"/>
                <a:cs typeface="Cambria"/>
              </a:rPr>
              <a:t>red blood cells is ………………..</a:t>
            </a:r>
            <a:r>
              <a:rPr lang="en-US" sz="2400" i="1" dirty="0" err="1" smtClean="0">
                <a:solidFill>
                  <a:srgbClr val="FFFFFF"/>
                </a:solidFill>
                <a:latin typeface="Cambria"/>
                <a:cs typeface="Cambria"/>
              </a:rPr>
              <a:t>penia</a:t>
            </a:r>
            <a:r>
              <a:rPr lang="en-US" sz="2400" dirty="0" smtClean="0">
                <a:solidFill>
                  <a:srgbClr val="FFFFFF"/>
                </a:solidFill>
                <a:latin typeface="Cambria"/>
                <a:cs typeface="Cambria"/>
              </a:rPr>
              <a:t>  </a:t>
            </a:r>
            <a:endParaRPr lang="en-US" sz="240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15112"/>
          <a:stretch/>
        </p:blipFill>
        <p:spPr>
          <a:xfrm>
            <a:off x="2768050" y="2541258"/>
            <a:ext cx="1855479" cy="15628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9336" y="4355061"/>
            <a:ext cx="2729552" cy="2308324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Cambria"/>
                <a:cs typeface="Cambria"/>
              </a:rPr>
              <a:t>6. An excessive  discharge of white (or sometimes yellowish) mucus from </a:t>
            </a:r>
            <a:r>
              <a:rPr lang="en-US" sz="2400" dirty="0">
                <a:latin typeface="Cambria"/>
                <a:cs typeface="Cambria"/>
              </a:rPr>
              <a:t>the </a:t>
            </a:r>
            <a:r>
              <a:rPr lang="en-US" sz="2400" dirty="0" smtClean="0">
                <a:latin typeface="Cambria"/>
                <a:cs typeface="Cambria"/>
              </a:rPr>
              <a:t>vagina is ………………..</a:t>
            </a:r>
            <a:r>
              <a:rPr lang="en-US" sz="2400" i="1" dirty="0" err="1" smtClean="0">
                <a:latin typeface="Cambria"/>
                <a:cs typeface="Cambria"/>
              </a:rPr>
              <a:t>rrhoea</a:t>
            </a:r>
            <a:endParaRPr lang="en-US" sz="2400" i="1" dirty="0">
              <a:latin typeface="Cambria"/>
              <a:cs typeface="Cambri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10700" r="18856"/>
          <a:stretch/>
        </p:blipFill>
        <p:spPr>
          <a:xfrm>
            <a:off x="7310618" y="4331967"/>
            <a:ext cx="1593122" cy="23428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090" y="4343619"/>
            <a:ext cx="2439886" cy="2308324"/>
          </a:xfrm>
          <a:prstGeom prst="rect">
            <a:avLst/>
          </a:prstGeom>
          <a:solidFill>
            <a:srgbClr val="1CE0D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Cambria"/>
                <a:cs typeface="Cambria"/>
              </a:rPr>
              <a:t>5. A </a:t>
            </a:r>
            <a:r>
              <a:rPr lang="en-US" sz="2400" dirty="0">
                <a:latin typeface="Cambria"/>
                <a:cs typeface="Cambria"/>
              </a:rPr>
              <a:t>group of photosynthetic bacteria </a:t>
            </a:r>
            <a:r>
              <a:rPr lang="en-US" sz="2400" dirty="0" smtClean="0">
                <a:latin typeface="Cambria"/>
                <a:cs typeface="Cambria"/>
              </a:rPr>
              <a:t>containing </a:t>
            </a:r>
            <a:r>
              <a:rPr lang="en-US" sz="2400" dirty="0">
                <a:latin typeface="Cambria"/>
                <a:cs typeface="Cambria"/>
              </a:rPr>
              <a:t>a blue </a:t>
            </a:r>
            <a:r>
              <a:rPr lang="en-US" sz="2400" dirty="0" smtClean="0">
                <a:latin typeface="Cambria"/>
                <a:cs typeface="Cambria"/>
              </a:rPr>
              <a:t>pigment is ………….</a:t>
            </a:r>
            <a:r>
              <a:rPr lang="en-US" sz="2400" i="1" dirty="0" smtClean="0">
                <a:latin typeface="Cambria"/>
                <a:cs typeface="Cambria"/>
              </a:rPr>
              <a:t>bacteria</a:t>
            </a:r>
            <a:endParaRPr lang="en-US" sz="2400" i="1" dirty="0">
              <a:latin typeface="Cambria"/>
              <a:cs typeface="Cambri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21558"/>
          <a:stretch/>
        </p:blipFill>
        <p:spPr>
          <a:xfrm>
            <a:off x="2768649" y="4343619"/>
            <a:ext cx="1810687" cy="23083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6604" y="2539896"/>
            <a:ext cx="1564254" cy="156425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23529" y="2539896"/>
            <a:ext cx="2685359" cy="1569660"/>
          </a:xfrm>
          <a:prstGeom prst="rect">
            <a:avLst/>
          </a:prstGeom>
          <a:solidFill>
            <a:srgbClr val="71BA3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Cambria"/>
                <a:cs typeface="Cambria"/>
              </a:rPr>
              <a:t>4. The </a:t>
            </a:r>
            <a:r>
              <a:rPr lang="en-US" sz="2400" dirty="0">
                <a:latin typeface="Cambria"/>
                <a:cs typeface="Cambria"/>
              </a:rPr>
              <a:t>green pigment of plant leaves and </a:t>
            </a:r>
            <a:r>
              <a:rPr lang="en-US" sz="2400" dirty="0" smtClean="0">
                <a:latin typeface="Cambria"/>
                <a:cs typeface="Cambria"/>
              </a:rPr>
              <a:t>algae is ………………</a:t>
            </a:r>
            <a:r>
              <a:rPr lang="en-US" sz="2400" i="1" dirty="0" err="1" smtClean="0">
                <a:latin typeface="Cambria"/>
                <a:cs typeface="Cambria"/>
              </a:rPr>
              <a:t>phyllum</a:t>
            </a:r>
            <a:endParaRPr lang="en-US" sz="2400" i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4047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0254" y="68652"/>
            <a:ext cx="6849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NAME WHAT KIND OF “</a:t>
            </a:r>
            <a:r>
              <a:rPr lang="en-US" sz="2400" b="1" dirty="0" smtClean="0">
                <a:solidFill>
                  <a:srgbClr val="528A02"/>
                </a:solidFill>
              </a:rPr>
              <a:t>-PLEGIA</a:t>
            </a:r>
            <a:r>
              <a:rPr lang="en-US" sz="2400" b="1" dirty="0" smtClean="0"/>
              <a:t>” IS ON THE PICTURE</a:t>
            </a:r>
            <a:endParaRPr lang="en-US" sz="24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-1465" y="1659075"/>
            <a:ext cx="9134023" cy="2974899"/>
            <a:chOff x="-1465" y="2048103"/>
            <a:chExt cx="9134023" cy="2974899"/>
          </a:xfrm>
        </p:grpSpPr>
        <p:grpSp>
          <p:nvGrpSpPr>
            <p:cNvPr id="13" name="Group 12"/>
            <p:cNvGrpSpPr/>
            <p:nvPr/>
          </p:nvGrpSpPr>
          <p:grpSpPr>
            <a:xfrm>
              <a:off x="-1465" y="2048103"/>
              <a:ext cx="9134023" cy="2974899"/>
              <a:chOff x="-1465" y="2048103"/>
              <a:chExt cx="9134023" cy="2974899"/>
            </a:xfrm>
          </p:grpSpPr>
          <p:pic>
            <p:nvPicPr>
              <p:cNvPr id="5" name="Picture 4" descr="Plegie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149" t="501" r="55795" b="52450"/>
              <a:stretch/>
            </p:blipFill>
            <p:spPr>
              <a:xfrm>
                <a:off x="-1465" y="2048103"/>
                <a:ext cx="1740451" cy="2974899"/>
              </a:xfrm>
              <a:prstGeom prst="rect">
                <a:avLst/>
              </a:prstGeom>
            </p:spPr>
          </p:pic>
          <p:pic>
            <p:nvPicPr>
              <p:cNvPr id="6" name="Picture 5" descr="Plegie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268" t="53222" r="221"/>
              <a:stretch/>
            </p:blipFill>
            <p:spPr>
              <a:xfrm>
                <a:off x="7413849" y="2048103"/>
                <a:ext cx="1718709" cy="2974899"/>
              </a:xfrm>
              <a:prstGeom prst="rect">
                <a:avLst/>
              </a:prstGeom>
            </p:spPr>
          </p:pic>
          <p:pic>
            <p:nvPicPr>
              <p:cNvPr id="9" name="Picture 8" descr="Plegie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3002" r="68955"/>
              <a:stretch/>
            </p:blipFill>
            <p:spPr>
              <a:xfrm>
                <a:off x="3715816" y="2048103"/>
                <a:ext cx="1799674" cy="2974899"/>
              </a:xfrm>
              <a:prstGeom prst="rect">
                <a:avLst/>
              </a:prstGeom>
            </p:spPr>
          </p:pic>
          <p:pic>
            <p:nvPicPr>
              <p:cNvPr id="10" name="Picture 9" descr="Plegie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235" t="53055" r="35255" b="1231"/>
              <a:stretch/>
            </p:blipFill>
            <p:spPr>
              <a:xfrm>
                <a:off x="5579600" y="2048103"/>
                <a:ext cx="1758699" cy="2974899"/>
              </a:xfrm>
              <a:prstGeom prst="rect">
                <a:avLst/>
              </a:prstGeom>
            </p:spPr>
          </p:pic>
          <p:pic>
            <p:nvPicPr>
              <p:cNvPr id="7" name="Picture 6" descr="Plegie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558" t="502" r="18110" b="53716"/>
              <a:stretch/>
            </p:blipFill>
            <p:spPr>
              <a:xfrm>
                <a:off x="1814536" y="2048104"/>
                <a:ext cx="1814288" cy="2894806"/>
              </a:xfrm>
              <a:prstGeom prst="rect">
                <a:avLst/>
              </a:prstGeom>
            </p:spPr>
          </p:pic>
          <p:cxnSp>
            <p:nvCxnSpPr>
              <p:cNvPr id="12" name="Straight Connector 11"/>
              <p:cNvCxnSpPr/>
              <p:nvPr/>
            </p:nvCxnSpPr>
            <p:spPr>
              <a:xfrm>
                <a:off x="3715816" y="2048103"/>
                <a:ext cx="0" cy="2974899"/>
              </a:xfrm>
              <a:prstGeom prst="line">
                <a:avLst/>
              </a:prstGeom>
              <a:ln w="381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13"/>
            <p:cNvSpPr/>
            <p:nvPr/>
          </p:nvSpPr>
          <p:spPr>
            <a:xfrm>
              <a:off x="240254" y="4027555"/>
              <a:ext cx="1201277" cy="2288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43085" y="4004671"/>
              <a:ext cx="1201277" cy="2288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042246" y="4027555"/>
              <a:ext cx="1201277" cy="2288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31730" y="4076977"/>
              <a:ext cx="1201277" cy="2288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729830" y="4004671"/>
              <a:ext cx="1201277" cy="2288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274577" y="5034442"/>
            <a:ext cx="8580545" cy="12700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ambria"/>
                <a:cs typeface="Cambria"/>
              </a:rPr>
              <a:t>MONOPLEGIA            DIPLEGIA              TRIPLEGIA     </a:t>
            </a:r>
          </a:p>
          <a:p>
            <a:pPr algn="ctr"/>
            <a:r>
              <a:rPr lang="en-US" sz="2800" dirty="0" smtClean="0">
                <a:latin typeface="Cambria"/>
                <a:cs typeface="Cambria"/>
              </a:rPr>
              <a:t> TETRAPLEGIA       HEMIPLEGIA          QUADRUPLEGIA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2121" y="1064098"/>
            <a:ext cx="377544" cy="423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mbria"/>
                <a:cs typeface="Cambria"/>
              </a:rPr>
              <a:t>1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97749" y="1075540"/>
            <a:ext cx="377544" cy="423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mbria"/>
                <a:cs typeface="Cambria"/>
              </a:rPr>
              <a:t>2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85468" y="1064098"/>
            <a:ext cx="377544" cy="423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mbria"/>
                <a:cs typeface="Cambria"/>
              </a:rPr>
              <a:t>3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61747" y="1052656"/>
            <a:ext cx="377544" cy="423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mbria"/>
                <a:cs typeface="Cambria"/>
              </a:rPr>
              <a:t>4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046500" y="1064098"/>
            <a:ext cx="377544" cy="423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mbria"/>
                <a:cs typeface="Cambria"/>
              </a:rPr>
              <a:t>5</a:t>
            </a: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0723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459" y="1234132"/>
            <a:ext cx="8557663" cy="5293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Partial paralysis of a single limb or one part of the limb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Paralysis of a single extremity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Paralysis </a:t>
            </a:r>
            <a:r>
              <a:rPr lang="en-US" sz="2400" dirty="0">
                <a:latin typeface="Cambria"/>
                <a:cs typeface="Cambria"/>
              </a:rPr>
              <a:t>of corresponding parts on both sides of the </a:t>
            </a:r>
            <a:r>
              <a:rPr lang="en-US" sz="2400" dirty="0" smtClean="0">
                <a:latin typeface="Cambria"/>
                <a:cs typeface="Cambria"/>
              </a:rPr>
              <a:t>body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>
                <a:latin typeface="Cambria"/>
                <a:cs typeface="Cambria"/>
              </a:rPr>
              <a:t>Complete paralysis of the lower half of the body including both </a:t>
            </a:r>
            <a:r>
              <a:rPr lang="en-US" sz="2400" dirty="0" smtClean="0">
                <a:latin typeface="Cambria"/>
                <a:cs typeface="Cambria"/>
              </a:rPr>
              <a:t>legs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A </a:t>
            </a:r>
            <a:r>
              <a:rPr lang="en-US" sz="2400" dirty="0">
                <a:latin typeface="Cambria"/>
                <a:cs typeface="Cambria"/>
              </a:rPr>
              <a:t>slight paralysis or weakness of both legs	</a:t>
            </a:r>
            <a:endParaRPr lang="en-US" sz="2400" dirty="0" smtClean="0">
              <a:latin typeface="Cambria"/>
              <a:cs typeface="Cambria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Paralysis affecting only one side of the body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>
                <a:latin typeface="Cambria"/>
                <a:cs typeface="Cambria"/>
              </a:rPr>
              <a:t>Paralysis of an upper and a lower extremity and of the </a:t>
            </a:r>
            <a:r>
              <a:rPr lang="en-US" sz="2400" dirty="0" smtClean="0">
                <a:latin typeface="Cambria"/>
                <a:cs typeface="Cambria"/>
              </a:rPr>
              <a:t>face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Paralysis of all four limbs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Muscular </a:t>
            </a:r>
            <a:r>
              <a:rPr lang="en-US" sz="2400" dirty="0">
                <a:latin typeface="Cambria"/>
                <a:cs typeface="Cambria"/>
              </a:rPr>
              <a:t>weakness affecting all four </a:t>
            </a:r>
            <a:r>
              <a:rPr lang="en-US" sz="2400" dirty="0" smtClean="0">
                <a:latin typeface="Cambria"/>
                <a:cs typeface="Cambria"/>
              </a:rPr>
              <a:t>extremities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 smtClean="0">
                <a:latin typeface="Cambria"/>
                <a:cs typeface="Cambria"/>
              </a:rPr>
              <a:t>Paralysis of the whole body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 Weakness </a:t>
            </a:r>
            <a:r>
              <a:rPr lang="en-US" sz="2400" dirty="0">
                <a:latin typeface="Cambria"/>
                <a:cs typeface="Cambria"/>
              </a:rPr>
              <a:t>on one side of the body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609" y="662036"/>
            <a:ext cx="4536518" cy="461665"/>
          </a:xfrm>
          <a:prstGeom prst="rect">
            <a:avLst/>
          </a:prstGeom>
          <a:solidFill>
            <a:srgbClr val="71BA39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mbria"/>
                <a:cs typeface="Cambria"/>
              </a:rPr>
              <a:t>-PARESIS</a:t>
            </a:r>
            <a:r>
              <a:rPr lang="en-US" sz="2400" dirty="0" smtClean="0">
                <a:latin typeface="Cambria"/>
                <a:cs typeface="Cambria"/>
              </a:rPr>
              <a:t> slight, partial paralysis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8782" y="662036"/>
            <a:ext cx="4229944" cy="461665"/>
          </a:xfrm>
          <a:prstGeom prst="rect">
            <a:avLst/>
          </a:prstGeom>
          <a:solidFill>
            <a:srgbClr val="71BA39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mbria"/>
                <a:cs typeface="Cambria"/>
              </a:rPr>
              <a:t>-PLEGIA</a:t>
            </a:r>
            <a:r>
              <a:rPr lang="en-US" sz="2400" dirty="0" smtClean="0">
                <a:latin typeface="Cambria"/>
                <a:cs typeface="Cambria"/>
              </a:rPr>
              <a:t> stroke, total paralysis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4158" y="3089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4490" y="78099"/>
            <a:ext cx="8151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BASED ON DEFINITIONS FORM TERMS WITH GREEK ELEMENTS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5903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807" y="1103745"/>
            <a:ext cx="1940281" cy="19009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87180" y="5477491"/>
            <a:ext cx="8533414" cy="12926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tx1"/>
                </a:solidFill>
                <a:latin typeface="Cambria"/>
                <a:cs typeface="Cambria"/>
              </a:rPr>
              <a:t>SYNDACTYLIA     POLYDACTYLIA       MACRODACTYLIA                                                                                                                                                                                                                                                           ARACHNODACTYLIA            ADACTYLIA</a:t>
            </a:r>
          </a:p>
          <a:p>
            <a:pPr algn="ctr"/>
            <a:r>
              <a:rPr lang="en-US" sz="2600" dirty="0" smtClean="0">
                <a:solidFill>
                  <a:schemeClr val="tx1"/>
                </a:solidFill>
                <a:latin typeface="Cambria"/>
                <a:cs typeface="Cambria"/>
              </a:rPr>
              <a:t>BRACHYDACTYLIA      ISODACTYLIA       OLIGODACTYLIA </a:t>
            </a:r>
            <a:endParaRPr lang="en-US" sz="26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160" y="1103745"/>
            <a:ext cx="1996433" cy="190095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15" y="3071755"/>
            <a:ext cx="1985961" cy="1849064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 flipV="1">
            <a:off x="298620" y="4576988"/>
            <a:ext cx="342061" cy="274607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9826" r="10924"/>
          <a:stretch/>
        </p:blipFill>
        <p:spPr>
          <a:xfrm>
            <a:off x="2459380" y="3071755"/>
            <a:ext cx="1968488" cy="186050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/>
          <a:srcRect t="9915"/>
          <a:stretch/>
        </p:blipFill>
        <p:spPr>
          <a:xfrm>
            <a:off x="4634566" y="3071755"/>
            <a:ext cx="1952692" cy="187137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/>
          <a:srcRect l="3088" r="62603" b="26171"/>
          <a:stretch/>
        </p:blipFill>
        <p:spPr>
          <a:xfrm>
            <a:off x="298620" y="1103745"/>
            <a:ext cx="1974520" cy="190038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205923" y="91534"/>
            <a:ext cx="7015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NAME WHAT KIND OF “</a:t>
            </a:r>
            <a:r>
              <a:rPr lang="en-US" sz="2400" b="1" dirty="0" smtClean="0">
                <a:solidFill>
                  <a:schemeClr val="accent5"/>
                </a:solidFill>
              </a:rPr>
              <a:t>-DACTYLIA</a:t>
            </a:r>
            <a:r>
              <a:rPr lang="en-US" sz="2400" b="1" dirty="0" smtClean="0"/>
              <a:t>” IS </a:t>
            </a:r>
            <a:r>
              <a:rPr lang="cs-CZ" sz="2400" b="1" dirty="0" smtClean="0"/>
              <a:t>IN </a:t>
            </a:r>
            <a:r>
              <a:rPr lang="en-US" sz="2400" b="1" dirty="0" smtClean="0"/>
              <a:t>THE </a:t>
            </a:r>
            <a:r>
              <a:rPr lang="en-US" sz="2400" b="1" dirty="0" smtClean="0"/>
              <a:t>PICTURE</a:t>
            </a:r>
            <a:endParaRPr lang="en-US" sz="2400" b="1" dirty="0"/>
          </a:p>
        </p:txBody>
      </p:sp>
      <p:sp>
        <p:nvSpPr>
          <p:cNvPr id="23" name="Rectangle 22"/>
          <p:cNvSpPr/>
          <p:nvPr/>
        </p:nvSpPr>
        <p:spPr>
          <a:xfrm>
            <a:off x="1029576" y="4977457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5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41482" y="4981334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6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09834" y="4977457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7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86232" y="621851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1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03478" y="621851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2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71699" y="621851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3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31089" y="610409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4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8"/>
          <a:srcRect l="46517" t="20740" r="8295" b="19745"/>
          <a:stretch/>
        </p:blipFill>
        <p:spPr>
          <a:xfrm>
            <a:off x="2459380" y="1103745"/>
            <a:ext cx="1968488" cy="190095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4160" y="3071755"/>
            <a:ext cx="1996434" cy="190570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3" name="Rectangle 32"/>
          <p:cNvSpPr/>
          <p:nvPr/>
        </p:nvSpPr>
        <p:spPr>
          <a:xfrm>
            <a:off x="7581966" y="4992166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8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1834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770585" y="836613"/>
            <a:ext cx="5627687" cy="54625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Blip>
                <a:blip r:embed="rId4"/>
              </a:buBlip>
            </a:pPr>
            <a:endParaRPr lang="sk-SK" sz="2800" b="1" dirty="0" smtClean="0">
              <a:solidFill>
                <a:srgbClr val="CC3300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Tx/>
              <a:buBlip>
                <a:blip r:embed="rId4"/>
              </a:buBlip>
            </a:pPr>
            <a:endParaRPr lang="sk-SK" sz="2800" b="1" dirty="0">
              <a:solidFill>
                <a:srgbClr val="CC3300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Tx/>
              <a:buBlip>
                <a:blip r:embed="rId4"/>
              </a:buBlip>
            </a:pPr>
            <a:r>
              <a:rPr lang="sk-SK" sz="2800" b="1" dirty="0" smtClean="0">
                <a:solidFill>
                  <a:srgbClr val="CC3300"/>
                </a:solidFill>
                <a:latin typeface="Cambria"/>
                <a:cs typeface="Cambria"/>
              </a:rPr>
              <a:t>Hyper _ _ _ _ _ _ _ </a:t>
            </a:r>
            <a:endParaRPr lang="sk-SK" sz="800" b="1" dirty="0" smtClean="0">
              <a:solidFill>
                <a:srgbClr val="CC3300"/>
              </a:solidFill>
              <a:latin typeface="Cambria"/>
              <a:cs typeface="Cambria"/>
            </a:endParaRPr>
          </a:p>
          <a:p>
            <a:pPr marL="0" indent="0">
              <a:lnSpc>
                <a:spcPct val="90000"/>
              </a:lnSpc>
              <a:buNone/>
            </a:pPr>
            <a:endParaRPr lang="sk-SK" sz="2800" i="1" dirty="0">
              <a:solidFill>
                <a:srgbClr val="CC3300"/>
              </a:solidFill>
              <a:latin typeface="Cambria"/>
              <a:cs typeface="Cambria"/>
            </a:endParaRPr>
          </a:p>
          <a:p>
            <a:pPr>
              <a:lnSpc>
                <a:spcPct val="90000"/>
              </a:lnSpc>
              <a:buFontTx/>
              <a:buBlip>
                <a:blip r:embed="rId4"/>
              </a:buBlip>
            </a:pPr>
            <a:r>
              <a:rPr lang="sk-SK" sz="2800" b="1" dirty="0" smtClean="0">
                <a:solidFill>
                  <a:srgbClr val="FF6600"/>
                </a:solidFill>
                <a:latin typeface="Cambria"/>
                <a:cs typeface="Cambria"/>
              </a:rPr>
              <a:t>Febris</a:t>
            </a:r>
            <a:r>
              <a:rPr lang="sk-SK" sz="2800" b="1" dirty="0">
                <a:solidFill>
                  <a:srgbClr val="FF6600"/>
                </a:solidFill>
                <a:latin typeface="Cambria"/>
                <a:cs typeface="Cambria"/>
              </a:rPr>
              <a:t>, is, f. / </a:t>
            </a:r>
            <a:r>
              <a:rPr lang="sk-SK" sz="2800" b="1" dirty="0" smtClean="0">
                <a:solidFill>
                  <a:srgbClr val="FF6600"/>
                </a:solidFill>
                <a:latin typeface="Cambria"/>
                <a:cs typeface="Cambria"/>
              </a:rPr>
              <a:t>Pyrexia</a:t>
            </a:r>
            <a:r>
              <a:rPr lang="sk-SK" sz="2800" b="1" dirty="0">
                <a:solidFill>
                  <a:srgbClr val="FF6600"/>
                </a:solidFill>
                <a:latin typeface="Cambria"/>
                <a:cs typeface="Cambria"/>
              </a:rPr>
              <a:t>, ae, </a:t>
            </a:r>
            <a:r>
              <a:rPr lang="sk-SK" sz="2800" b="1" dirty="0" smtClean="0">
                <a:solidFill>
                  <a:srgbClr val="FF6600"/>
                </a:solidFill>
                <a:latin typeface="Cambria"/>
                <a:cs typeface="Cambria"/>
              </a:rPr>
              <a:t>f.</a:t>
            </a:r>
          </a:p>
          <a:p>
            <a:pPr>
              <a:lnSpc>
                <a:spcPct val="90000"/>
              </a:lnSpc>
              <a:buFontTx/>
              <a:buBlip>
                <a:blip r:embed="rId4"/>
              </a:buBlip>
            </a:pPr>
            <a:r>
              <a:rPr lang="sk-SK" sz="2800" b="1" dirty="0" smtClean="0">
                <a:solidFill>
                  <a:srgbClr val="FFCC00"/>
                </a:solidFill>
                <a:latin typeface="Cambria"/>
                <a:cs typeface="Cambria"/>
              </a:rPr>
              <a:t>Sub_ _ _ _ _</a:t>
            </a:r>
          </a:p>
          <a:p>
            <a:pPr marL="0" indent="0">
              <a:lnSpc>
                <a:spcPct val="90000"/>
              </a:lnSpc>
              <a:buNone/>
            </a:pPr>
            <a:endParaRPr lang="sk-SK" sz="2000" dirty="0">
              <a:latin typeface="Cambria"/>
              <a:cs typeface="Cambria"/>
            </a:endParaRPr>
          </a:p>
          <a:p>
            <a:pPr>
              <a:lnSpc>
                <a:spcPct val="90000"/>
              </a:lnSpc>
              <a:buFontTx/>
              <a:buBlip>
                <a:blip r:embed="rId4"/>
              </a:buBlip>
            </a:pPr>
            <a:r>
              <a:rPr lang="sk-SK" sz="2800" b="1" dirty="0" smtClean="0">
                <a:solidFill>
                  <a:srgbClr val="3366FF"/>
                </a:solidFill>
                <a:latin typeface="Cambria"/>
                <a:cs typeface="Cambria"/>
              </a:rPr>
              <a:t>Hypo_ _ _ _ _ _ _</a:t>
            </a:r>
            <a:endParaRPr lang="sk-SK" sz="2800" i="1" dirty="0">
              <a:solidFill>
                <a:srgbClr val="3366FF"/>
              </a:solidFill>
              <a:latin typeface="Cambria"/>
              <a:cs typeface="Cambria"/>
            </a:endParaRPr>
          </a:p>
        </p:txBody>
      </p:sp>
      <p:graphicFrame>
        <p:nvGraphicFramePr>
          <p:cNvPr id="28675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68852859"/>
              </p:ext>
            </p:extLst>
          </p:nvPr>
        </p:nvGraphicFramePr>
        <p:xfrm>
          <a:off x="1690584" y="836612"/>
          <a:ext cx="1045550" cy="583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Rastrový obrázek" r:id="rId5" imgW="609524" imgH="3400900" progId="Paint.Picture">
                  <p:embed/>
                </p:oleObj>
              </mc:Choice>
              <mc:Fallback>
                <p:oleObj name="Rastrový obrázek" r:id="rId5" imgW="609524" imgH="34009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12000"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584" y="836612"/>
                        <a:ext cx="1045550" cy="583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1303" y="58254"/>
            <a:ext cx="3393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FILL IN WHAT IS MISSING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1521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841" y="45768"/>
            <a:ext cx="78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FILL IN MISSING COMPOUNDS AND DERIVE THE OPPOSITES.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273" y="3405172"/>
            <a:ext cx="8555182" cy="12926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i="1" dirty="0" smtClean="0">
                <a:latin typeface="Cambria"/>
                <a:cs typeface="Cambria"/>
              </a:rPr>
              <a:t>_________________amnion</a:t>
            </a:r>
            <a:r>
              <a:rPr lang="en-US" sz="2600" dirty="0" smtClean="0">
                <a:latin typeface="Cambria"/>
                <a:cs typeface="Cambria"/>
              </a:rPr>
              <a:t> is condition </a:t>
            </a:r>
            <a:r>
              <a:rPr lang="en-US" sz="2600" dirty="0">
                <a:latin typeface="Cambria"/>
                <a:cs typeface="Cambria"/>
              </a:rPr>
              <a:t>in which the pregnant uterus contains </a:t>
            </a:r>
            <a:r>
              <a:rPr lang="en-US" sz="2600" dirty="0" smtClean="0">
                <a:latin typeface="Cambria"/>
                <a:cs typeface="Cambria"/>
              </a:rPr>
              <a:t>more than 2l of amniotic fluid. If there is not enough amniotic fluid, then it is </a:t>
            </a:r>
            <a:r>
              <a:rPr lang="en-US" sz="2600" dirty="0" smtClean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endParaRPr lang="en-US" sz="26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273" y="2270023"/>
            <a:ext cx="8543637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latin typeface="Cambria"/>
                <a:cs typeface="Cambria"/>
              </a:rPr>
              <a:t>_________________ is a heart rate exceeding the normal range (over 100 BPM). The slow heart beat is </a:t>
            </a:r>
            <a:r>
              <a:rPr lang="en-US" sz="2600" dirty="0" smtClean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r>
              <a:rPr lang="en-US" sz="2600" dirty="0" smtClean="0">
                <a:latin typeface="Cambria"/>
                <a:cs typeface="Cambria"/>
              </a:rPr>
              <a:t> </a:t>
            </a:r>
            <a:endParaRPr lang="en-US" sz="2600" dirty="0"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6437" y="734764"/>
            <a:ext cx="8520546" cy="12926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latin typeface="Cambria"/>
                <a:cs typeface="Cambria"/>
              </a:rPr>
              <a:t>_________________ </a:t>
            </a:r>
            <a:r>
              <a:rPr lang="en-US" sz="2600" dirty="0">
                <a:latin typeface="Cambria"/>
                <a:cs typeface="Cambria"/>
              </a:rPr>
              <a:t>which literally means "big body</a:t>
            </a:r>
            <a:r>
              <a:rPr lang="en-US" sz="2600" dirty="0" smtClean="0">
                <a:latin typeface="Cambria"/>
                <a:cs typeface="Cambria"/>
              </a:rPr>
              <a:t>,” </a:t>
            </a:r>
            <a:r>
              <a:rPr lang="en-US" sz="2600" dirty="0">
                <a:latin typeface="Cambria"/>
                <a:cs typeface="Cambria"/>
              </a:rPr>
              <a:t>is a term used to describe a large </a:t>
            </a:r>
            <a:r>
              <a:rPr lang="en-US" sz="2600" dirty="0" smtClean="0">
                <a:latin typeface="Cambria"/>
                <a:cs typeface="Cambria"/>
              </a:rPr>
              <a:t>newborn (weighting more than 4500 gr). Its opposite is </a:t>
            </a:r>
            <a:r>
              <a:rPr lang="en-US" sz="2600" dirty="0" smtClean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endParaRPr lang="en-US" sz="26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4818" y="4940432"/>
            <a:ext cx="8543637" cy="16927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latin typeface="Cambria"/>
                <a:cs typeface="Cambria"/>
              </a:rPr>
              <a:t>_________________ is a </a:t>
            </a:r>
            <a:r>
              <a:rPr lang="en-US" sz="2600" dirty="0">
                <a:latin typeface="Cambria"/>
                <a:cs typeface="Cambria"/>
              </a:rPr>
              <a:t>progressive disease of the kidneys that results from </a:t>
            </a:r>
            <a:r>
              <a:rPr lang="en-US" sz="2600" dirty="0" smtClean="0">
                <a:latin typeface="Cambria"/>
                <a:cs typeface="Cambria"/>
              </a:rPr>
              <a:t>hardening </a:t>
            </a:r>
            <a:r>
              <a:rPr lang="en-US" sz="2600" dirty="0">
                <a:latin typeface="Cambria"/>
                <a:cs typeface="Cambria"/>
              </a:rPr>
              <a:t>of the small blood vessels in the kidneys</a:t>
            </a:r>
            <a:r>
              <a:rPr lang="en-US" sz="2600" dirty="0" smtClean="0">
                <a:latin typeface="Cambria"/>
                <a:cs typeface="Cambria"/>
              </a:rPr>
              <a:t>. On the other side the abnormal softening of the kidney is </a:t>
            </a:r>
            <a:r>
              <a:rPr lang="en-US" sz="2600" dirty="0" smtClean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endParaRPr lang="en-US" sz="26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8992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11963</TotalTime>
  <Words>944</Words>
  <Application>Microsoft Office PowerPoint</Application>
  <PresentationFormat>Předvádění na obrazovce (4:3)</PresentationFormat>
  <Paragraphs>160</Paragraphs>
  <Slides>13</Slides>
  <Notes>7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2" baseType="lpstr">
      <vt:lpstr>Arial</vt:lpstr>
      <vt:lpstr>Calibri</vt:lpstr>
      <vt:lpstr>Cambria</vt:lpstr>
      <vt:lpstr>Corbel</vt:lpstr>
      <vt:lpstr>Lucida Grande</vt:lpstr>
      <vt:lpstr>Wingdings</vt:lpstr>
      <vt:lpstr>Zapf Dingbats</vt:lpstr>
      <vt:lpstr>Spectrum</vt:lpstr>
      <vt:lpstr>Rastrový obrázek</vt:lpstr>
      <vt:lpstr>Word Formation in MT III.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Hokkaido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PREFIXES + SUFFIXES</dc:title>
  <dc:creator>Pepina Artimová</dc:creator>
  <cp:lastModifiedBy>Renata Prucklová</cp:lastModifiedBy>
  <cp:revision>126</cp:revision>
  <dcterms:created xsi:type="dcterms:W3CDTF">2013-04-14T15:49:17Z</dcterms:created>
  <dcterms:modified xsi:type="dcterms:W3CDTF">2016-05-17T18:18:29Z</dcterms:modified>
</cp:coreProperties>
</file>