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7AA55-68D6-C645-9FAB-8FBA747F213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62463-D062-3540-856A-585476A87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2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Dys</a:t>
            </a:r>
            <a:r>
              <a:rPr lang="en-US" dirty="0" smtClean="0"/>
              <a:t>-peps-</a:t>
            </a:r>
            <a:r>
              <a:rPr lang="en-US" dirty="0" err="1" smtClean="0"/>
              <a:t>ia</a:t>
            </a:r>
            <a:endParaRPr lang="en-US" dirty="0" smtClean="0"/>
          </a:p>
          <a:p>
            <a:r>
              <a:rPr lang="en-US" dirty="0" err="1" smtClean="0"/>
              <a:t>Im-mobil-itas</a:t>
            </a:r>
            <a:endParaRPr lang="en-US" dirty="0" smtClean="0"/>
          </a:p>
          <a:p>
            <a:r>
              <a:rPr lang="en-US" dirty="0" smtClean="0"/>
              <a:t>Intra-</a:t>
            </a:r>
            <a:r>
              <a:rPr lang="en-US" dirty="0" err="1" smtClean="0"/>
              <a:t>celull</a:t>
            </a:r>
            <a:r>
              <a:rPr lang="en-US" dirty="0" smtClean="0"/>
              <a:t>-</a:t>
            </a:r>
            <a:r>
              <a:rPr lang="en-US" dirty="0" err="1" smtClean="0"/>
              <a:t>aris</a:t>
            </a:r>
            <a:endParaRPr lang="en-US" dirty="0" smtClean="0"/>
          </a:p>
          <a:p>
            <a:r>
              <a:rPr lang="en-US" dirty="0" smtClean="0"/>
              <a:t>Nat-al-</a:t>
            </a:r>
            <a:r>
              <a:rPr lang="en-US" dirty="0" err="1" smtClean="0"/>
              <a:t>itas</a:t>
            </a:r>
            <a:endParaRPr lang="en-US" dirty="0" smtClean="0"/>
          </a:p>
          <a:p>
            <a:r>
              <a:rPr lang="en-US" dirty="0" smtClean="0"/>
              <a:t>Sub</a:t>
            </a:r>
            <a:r>
              <a:rPr lang="en-US" baseline="0" dirty="0" smtClean="0"/>
              <a:t>-</a:t>
            </a:r>
            <a:r>
              <a:rPr lang="en-US" baseline="0" dirty="0" err="1" smtClean="0"/>
              <a:t>capit</a:t>
            </a:r>
            <a:r>
              <a:rPr lang="en-US" baseline="0" dirty="0" smtClean="0"/>
              <a:t>-</a:t>
            </a:r>
            <a:r>
              <a:rPr lang="en-US" baseline="0" smtClean="0"/>
              <a:t>alis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AEDF2-9AD1-B04B-9D26-128776CFA8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8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62463-D062-3540-856A-585476A87C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 </a:t>
            </a:r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err="1" smtClean="0"/>
              <a:t>quadratus</a:t>
            </a:r>
            <a:r>
              <a:rPr lang="en-US" dirty="0" smtClean="0"/>
              <a:t> </a:t>
            </a:r>
            <a:r>
              <a:rPr lang="en-US" dirty="0" err="1" smtClean="0"/>
              <a:t>femoris</a:t>
            </a:r>
            <a:r>
              <a:rPr lang="en-US" dirty="0" smtClean="0"/>
              <a:t>, </a:t>
            </a:r>
            <a:r>
              <a:rPr lang="en-US" dirty="0" err="1" smtClean="0"/>
              <a:t>musculu</a:t>
            </a:r>
            <a:r>
              <a:rPr lang="en-US" dirty="0" smtClean="0"/>
              <a:t> </a:t>
            </a:r>
            <a:r>
              <a:rPr lang="en-US" dirty="0" err="1" smtClean="0"/>
              <a:t>gracilis</a:t>
            </a:r>
            <a:r>
              <a:rPr lang="en-US" dirty="0" smtClean="0"/>
              <a:t>, </a:t>
            </a:r>
            <a:r>
              <a:rPr lang="en-US" dirty="0" err="1" smtClean="0"/>
              <a:t>Musculus</a:t>
            </a:r>
            <a:r>
              <a:rPr lang="en-US" dirty="0" smtClean="0"/>
              <a:t> abductor </a:t>
            </a:r>
            <a:r>
              <a:rPr lang="en-US" dirty="0" err="1" smtClean="0"/>
              <a:t>magnus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err="1" smtClean="0"/>
              <a:t>deltoideus</a:t>
            </a:r>
            <a:r>
              <a:rPr lang="en-US" dirty="0" smtClean="0"/>
              <a:t> </a:t>
            </a:r>
            <a:r>
              <a:rPr lang="en-US" dirty="0" err="1" smtClean="0"/>
              <a:t>brachii</a:t>
            </a:r>
            <a:r>
              <a:rPr lang="en-US" dirty="0" smtClean="0"/>
              <a:t>, </a:t>
            </a:r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dirty="0" err="1" smtClean="0"/>
              <a:t>subclavius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62463-D062-3540-856A-585476A87C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02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Angulus</a:t>
            </a:r>
            <a:r>
              <a:rPr lang="en-US" dirty="0" smtClean="0"/>
              <a:t> </a:t>
            </a:r>
            <a:r>
              <a:rPr lang="en-US" dirty="0" err="1" smtClean="0"/>
              <a:t>infrasternalis</a:t>
            </a:r>
            <a:r>
              <a:rPr lang="en-US" dirty="0" smtClean="0"/>
              <a:t>, rami </a:t>
            </a:r>
            <a:r>
              <a:rPr lang="en-US" dirty="0" err="1" smtClean="0"/>
              <a:t>pericardiaci</a:t>
            </a:r>
            <a:r>
              <a:rPr lang="en-US" dirty="0" smtClean="0"/>
              <a:t>, </a:t>
            </a:r>
            <a:r>
              <a:rPr lang="en-US" dirty="0" err="1" smtClean="0"/>
              <a:t>linea</a:t>
            </a:r>
            <a:r>
              <a:rPr lang="en-US" dirty="0" smtClean="0"/>
              <a:t> intermedia, </a:t>
            </a:r>
            <a:r>
              <a:rPr lang="en-US" dirty="0" err="1" smtClean="0"/>
              <a:t>ligamenta</a:t>
            </a:r>
            <a:r>
              <a:rPr lang="en-US" dirty="0" smtClean="0"/>
              <a:t> </a:t>
            </a:r>
            <a:r>
              <a:rPr lang="en-US" dirty="0" err="1" smtClean="0"/>
              <a:t>extracapsularia</a:t>
            </a:r>
            <a:r>
              <a:rPr lang="cs-CZ" dirty="0" smtClean="0"/>
              <a:t>,</a:t>
            </a:r>
            <a:r>
              <a:rPr lang="cs-CZ" baseline="0" dirty="0" smtClean="0"/>
              <a:t> lamina </a:t>
            </a:r>
            <a:r>
              <a:rPr lang="cs-CZ" baseline="0" dirty="0" err="1" smtClean="0"/>
              <a:t>episcleralis</a:t>
            </a:r>
            <a:r>
              <a:rPr lang="cs-CZ" baseline="0" dirty="0" smtClean="0"/>
              <a:t>, </a:t>
            </a:r>
            <a:r>
              <a:rPr lang="cs-CZ" dirty="0" smtClean="0"/>
              <a:t> plexus </a:t>
            </a:r>
            <a:r>
              <a:rPr lang="cs-CZ" dirty="0" err="1" smtClean="0"/>
              <a:t>subclavius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62463-D062-3540-856A-585476A87C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4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PREFIXES + SUFFIXES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1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05" y="99914"/>
            <a:ext cx="52886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DERIVE ADJECTIVE USE </a:t>
            </a:r>
            <a:r>
              <a:rPr lang="en-US" sz="2200" b="1" i="1" dirty="0" smtClean="0">
                <a:solidFill>
                  <a:srgbClr val="FF0000"/>
                </a:solidFill>
              </a:rPr>
              <a:t>–ARIS, E</a:t>
            </a:r>
            <a:r>
              <a:rPr lang="en-US" sz="2200" b="1" dirty="0" smtClean="0"/>
              <a:t> OR</a:t>
            </a:r>
            <a:r>
              <a:rPr lang="en-US" sz="2200" b="1" i="1" dirty="0" smtClean="0"/>
              <a:t> </a:t>
            </a:r>
            <a:r>
              <a:rPr lang="en-US" sz="2200" b="1" i="1" dirty="0" smtClean="0">
                <a:solidFill>
                  <a:srgbClr val="FF0000"/>
                </a:solidFill>
              </a:rPr>
              <a:t>–ALIS, E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965" y="525611"/>
            <a:ext cx="8585944" cy="637097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ACROMION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OS (mouth)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OCCIPUT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DIGITUS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MAXILLA</a:t>
            </a:r>
            <a:br>
              <a:rPr lang="en-US" sz="2400" dirty="0" smtClean="0">
                <a:latin typeface="Cambria"/>
                <a:cs typeface="Cambria"/>
              </a:rPr>
            </a:br>
            <a:r>
              <a:rPr lang="en-US" sz="2400" dirty="0" smtClean="0">
                <a:latin typeface="Cambria"/>
                <a:cs typeface="Cambria"/>
              </a:rPr>
              <a:t>STERNUM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DENS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CAPUT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INTESTINUM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CELLULA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FEMUR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PATELLA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TIBIA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FIBULA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PALMA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CAPUT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SCAPULA</a:t>
            </a:r>
            <a:endParaRPr lang="en-US" sz="2400" dirty="0">
              <a:latin typeface="Cambria"/>
              <a:cs typeface="Cambria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CLAVICULA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TRACHEA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DUODENUM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MANUS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mbria"/>
                <a:cs typeface="Cambria"/>
              </a:rPr>
              <a:t>DORSUM</a:t>
            </a:r>
          </a:p>
        </p:txBody>
      </p:sp>
    </p:spTree>
    <p:extLst>
      <p:ext uri="{BB962C8B-B14F-4D97-AF65-F5344CB8AC3E}">
        <p14:creationId xmlns:p14="http://schemas.microsoft.com/office/powerpoint/2010/main" val="32945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379" y="1382277"/>
            <a:ext cx="1382346" cy="5731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DIGITUS</a:t>
            </a:r>
            <a:endParaRPr lang="en-US" sz="2400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H="1" flipV="1">
            <a:off x="2303933" y="1135040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3121534" y="1545914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 flipV="1">
            <a:off x="1491951" y="1561334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H="1" flipV="1">
            <a:off x="2298314" y="1972959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05" y="1436541"/>
            <a:ext cx="1307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digitatio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247962" y="1435890"/>
            <a:ext cx="123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digitalis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30204" y="685519"/>
            <a:ext cx="1359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digitatus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63225" y="2220196"/>
            <a:ext cx="167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digitiformis</a:t>
            </a:r>
            <a:endParaRPr lang="en-US" sz="2400" i="1" dirty="0"/>
          </a:p>
        </p:txBody>
      </p:sp>
      <p:sp>
        <p:nvSpPr>
          <p:cNvPr id="14" name="Rectangle 13"/>
          <p:cNvSpPr/>
          <p:nvPr/>
        </p:nvSpPr>
        <p:spPr>
          <a:xfrm>
            <a:off x="6024559" y="1396671"/>
            <a:ext cx="1652167" cy="5731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STIMULARE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6821155" y="1149435"/>
            <a:ext cx="29488" cy="247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7695960" y="1560308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 flipV="1">
            <a:off x="5951967" y="1575728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H="1" flipV="1">
            <a:off x="6815535" y="1987353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460016" y="1439493"/>
            <a:ext cx="1547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stimulator</a:t>
            </a:r>
            <a:endParaRPr lang="en-US" sz="24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7765183" y="1450284"/>
            <a:ext cx="1458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stimulans</a:t>
            </a:r>
            <a:endParaRPr lang="en-US" sz="2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6181748" y="699913"/>
            <a:ext cx="130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stimulus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71974" y="2234590"/>
            <a:ext cx="151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stimulatio</a:t>
            </a:r>
            <a:endParaRPr lang="en-US" sz="2400" i="1" dirty="0"/>
          </a:p>
        </p:txBody>
      </p:sp>
      <p:sp>
        <p:nvSpPr>
          <p:cNvPr id="23" name="Rectangle 22"/>
          <p:cNvSpPr/>
          <p:nvPr/>
        </p:nvSpPr>
        <p:spPr>
          <a:xfrm>
            <a:off x="3943242" y="3302179"/>
            <a:ext cx="1382346" cy="5731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FORMA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3" idx="0"/>
          </p:cNvCxnSpPr>
          <p:nvPr/>
        </p:nvCxnSpPr>
        <p:spPr>
          <a:xfrm flipH="1" flipV="1">
            <a:off x="4628796" y="3054942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5446397" y="3465816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 flipV="1">
            <a:off x="3816814" y="3481236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4623177" y="3892861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8" name="TextBox 27"/>
          <p:cNvSpPr txBox="1"/>
          <p:nvPr/>
        </p:nvSpPr>
        <p:spPr>
          <a:xfrm>
            <a:off x="2382068" y="3356443"/>
            <a:ext cx="12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formula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72825" y="3355792"/>
            <a:ext cx="1616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deformitas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83452" y="2605421"/>
            <a:ext cx="160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deformans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799529" y="4117214"/>
            <a:ext cx="165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deformatio</a:t>
            </a:r>
            <a:endParaRPr lang="en-US" sz="2400" i="1" dirty="0"/>
          </a:p>
        </p:txBody>
      </p:sp>
      <p:sp>
        <p:nvSpPr>
          <p:cNvPr id="32" name="Rectangle 31"/>
          <p:cNvSpPr/>
          <p:nvPr/>
        </p:nvSpPr>
        <p:spPr>
          <a:xfrm>
            <a:off x="1695531" y="5102681"/>
            <a:ext cx="1382346" cy="57313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MAMMA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32" idx="0"/>
          </p:cNvCxnSpPr>
          <p:nvPr/>
        </p:nvCxnSpPr>
        <p:spPr>
          <a:xfrm flipH="1" flipV="1">
            <a:off x="2381085" y="4855444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3198686" y="5266318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 flipV="1">
            <a:off x="1569103" y="5281738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H="1" flipV="1">
            <a:off x="2375466" y="5693363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37" name="TextBox 36"/>
          <p:cNvSpPr txBox="1"/>
          <p:nvPr/>
        </p:nvSpPr>
        <p:spPr>
          <a:xfrm>
            <a:off x="-14376" y="5168387"/>
            <a:ext cx="160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dirty="0" err="1" smtClean="0"/>
              <a:t>ammalia</a:t>
            </a:r>
            <a:endParaRPr lang="en-US" sz="24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3325114" y="5156294"/>
            <a:ext cx="1274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mamilla</a:t>
            </a:r>
            <a:endParaRPr lang="en-US" sz="24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535741" y="4405923"/>
            <a:ext cx="1760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mammarius</a:t>
            </a:r>
            <a:endParaRPr lang="en-US" sz="24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700551" y="5940600"/>
            <a:ext cx="1570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mamillaris</a:t>
            </a:r>
            <a:endParaRPr lang="en-US" sz="2400" i="1" dirty="0"/>
          </a:p>
        </p:txBody>
      </p:sp>
      <p:sp>
        <p:nvSpPr>
          <p:cNvPr id="41" name="Rectangle 40"/>
          <p:cNvSpPr/>
          <p:nvPr/>
        </p:nvSpPr>
        <p:spPr>
          <a:xfrm>
            <a:off x="6184350" y="5093898"/>
            <a:ext cx="1382346" cy="5731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STERILIS</a:t>
            </a:r>
            <a:endParaRPr lang="en-US" sz="2400" dirty="0"/>
          </a:p>
        </p:txBody>
      </p:sp>
      <p:cxnSp>
        <p:nvCxnSpPr>
          <p:cNvPr id="42" name="Straight Arrow Connector 41"/>
          <p:cNvCxnSpPr>
            <a:stCxn id="41" idx="0"/>
          </p:cNvCxnSpPr>
          <p:nvPr/>
        </p:nvCxnSpPr>
        <p:spPr>
          <a:xfrm flipH="1" flipV="1">
            <a:off x="6869904" y="4846661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7687505" y="5257535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 flipV="1">
            <a:off x="6057922" y="5272955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H="1" flipV="1">
            <a:off x="6864285" y="5684580"/>
            <a:ext cx="5619" cy="247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46" name="TextBox 45"/>
          <p:cNvSpPr txBox="1"/>
          <p:nvPr/>
        </p:nvSpPr>
        <p:spPr>
          <a:xfrm>
            <a:off x="4611735" y="5148162"/>
            <a:ext cx="1476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sterilisare</a:t>
            </a:r>
            <a:endParaRPr lang="en-US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7813933" y="5147511"/>
            <a:ext cx="1327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sterilitas</a:t>
            </a:r>
            <a:endParaRPr lang="en-US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6024560" y="4397140"/>
            <a:ext cx="1553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sterilisatio</a:t>
            </a:r>
            <a:endParaRPr lang="en-US" sz="24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6189370" y="5931817"/>
            <a:ext cx="160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sterilisatus</a:t>
            </a:r>
            <a:endParaRPr lang="en-US" sz="24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188605" y="99914"/>
            <a:ext cx="86100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EXPLAIN THE MEANING OF WORDS DERIVES BY PREFIXES AND SUFFIXES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0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9" grpId="0"/>
      <p:bldP spid="20" grpId="0"/>
      <p:bldP spid="21" grpId="0"/>
      <p:bldP spid="22" grpId="0"/>
      <p:bldP spid="28" grpId="0"/>
      <p:bldP spid="29" grpId="0"/>
      <p:bldP spid="30" grpId="0"/>
      <p:bldP spid="31" grpId="0"/>
      <p:bldP spid="37" grpId="0"/>
      <p:bldP spid="38" grpId="0"/>
      <p:bldP spid="39" grpId="0"/>
      <p:bldP spid="40" grpId="0"/>
      <p:bldP spid="46" grpId="0"/>
      <p:bldP spid="47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7244" y="70648"/>
            <a:ext cx="54307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IDENTIFY THE SUFFIX, EXPLAIN ITS MEANING</a:t>
            </a:r>
            <a:endParaRPr lang="en-US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5827" y="809138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strictura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5827" y="1440044"/>
            <a:ext cx="1425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circulatio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827" y="2701855"/>
            <a:ext cx="129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foramen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5827" y="3332761"/>
            <a:ext cx="1764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ligamentum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5827" y="3963667"/>
            <a:ext cx="137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adductor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5827" y="4594572"/>
            <a:ext cx="1659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cerebellum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5390" y="2088630"/>
            <a:ext cx="111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lacteus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46686" y="741710"/>
            <a:ext cx="1367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caudatus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57925" y="1390456"/>
            <a:ext cx="119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aciditas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57925" y="2039202"/>
            <a:ext cx="1453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hepaticus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7925" y="2687948"/>
            <a:ext cx="115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lobulus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7925" y="3336694"/>
            <a:ext cx="1216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latitudo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57925" y="3985440"/>
            <a:ext cx="127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obesitas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57925" y="463418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tuberculum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57925" y="5282932"/>
            <a:ext cx="1344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ventralis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5390" y="5333680"/>
            <a:ext cx="1326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arteriola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216925" y="1223323"/>
            <a:ext cx="434776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269616" y="1842359"/>
            <a:ext cx="482635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3644" y="3109978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83856" y="3744890"/>
            <a:ext cx="1169036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19698" y="4365982"/>
            <a:ext cx="292878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263524" y="5003400"/>
            <a:ext cx="71825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1" idx="2"/>
          </p:cNvCxnSpPr>
          <p:nvPr/>
        </p:nvCxnSpPr>
        <p:spPr>
          <a:xfrm>
            <a:off x="1060741" y="2550295"/>
            <a:ext cx="517645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56543" y="1173014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141576" y="1830869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383785" y="2455243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94932" y="3095420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107561" y="3752103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71828" y="5036501"/>
            <a:ext cx="887092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359285" y="5708987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29620" y="5737851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52930" y="4402113"/>
            <a:ext cx="552447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6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vojitá šipka 4"/>
          <p:cNvSpPr/>
          <p:nvPr/>
        </p:nvSpPr>
        <p:spPr>
          <a:xfrm>
            <a:off x="561567" y="1419754"/>
            <a:ext cx="1728192" cy="1008112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IM-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2380330" y="1419754"/>
            <a:ext cx="1728192" cy="1008112"/>
          </a:xfrm>
          <a:prstGeom prst="chevron">
            <a:avLst/>
          </a:prstGeom>
          <a:solidFill>
            <a:srgbClr val="DD5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NAT-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302364" y="1419754"/>
            <a:ext cx="1781804" cy="1008112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DYS-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Dvojitá šipka 8"/>
          <p:cNvSpPr/>
          <p:nvPr/>
        </p:nvSpPr>
        <p:spPr>
          <a:xfrm>
            <a:off x="2460678" y="2545461"/>
            <a:ext cx="1728192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-IA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6223334" y="2545461"/>
            <a:ext cx="1728192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-AL-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Dvojitá šipka 10"/>
          <p:cNvSpPr/>
          <p:nvPr/>
        </p:nvSpPr>
        <p:spPr>
          <a:xfrm>
            <a:off x="4394572" y="3695854"/>
            <a:ext cx="1833611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-ALIS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Dvojitá šipka 11"/>
          <p:cNvSpPr/>
          <p:nvPr/>
        </p:nvSpPr>
        <p:spPr>
          <a:xfrm>
            <a:off x="523302" y="3695854"/>
            <a:ext cx="1816449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-ITAS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4279273" y="2545461"/>
            <a:ext cx="1925821" cy="1008112"/>
          </a:xfrm>
          <a:prstGeom prst="chevron">
            <a:avLst/>
          </a:prstGeom>
          <a:solidFill>
            <a:srgbClr val="DD5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-CELL-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Dvojitá šipka 13"/>
          <p:cNvSpPr/>
          <p:nvPr/>
        </p:nvSpPr>
        <p:spPr>
          <a:xfrm>
            <a:off x="6373682" y="3673167"/>
            <a:ext cx="2014742" cy="1008112"/>
          </a:xfrm>
          <a:prstGeom prst="chevron">
            <a:avLst/>
          </a:prstGeom>
          <a:solidFill>
            <a:srgbClr val="DD5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-PEPS-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Dvojitá šipka 14"/>
          <p:cNvSpPr/>
          <p:nvPr/>
        </p:nvSpPr>
        <p:spPr>
          <a:xfrm>
            <a:off x="6180937" y="1420690"/>
            <a:ext cx="2063469" cy="1008112"/>
          </a:xfrm>
          <a:prstGeom prst="chevron">
            <a:avLst/>
          </a:prstGeom>
          <a:solidFill>
            <a:srgbClr val="DD5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-MOBIL-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Dvojitá šipka 15"/>
          <p:cNvSpPr/>
          <p:nvPr/>
        </p:nvSpPr>
        <p:spPr>
          <a:xfrm>
            <a:off x="6372200" y="4822703"/>
            <a:ext cx="1800200" cy="1008112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SUB-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Dvojitá šipka 16"/>
          <p:cNvSpPr/>
          <p:nvPr/>
        </p:nvSpPr>
        <p:spPr>
          <a:xfrm>
            <a:off x="521036" y="2545461"/>
            <a:ext cx="2011650" cy="1008112"/>
          </a:xfrm>
          <a:prstGeom prst="chevron">
            <a:avLst/>
          </a:prstGeom>
          <a:solidFill>
            <a:srgbClr val="DD50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-CAPIT-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Dvojitá šipka 17"/>
          <p:cNvSpPr/>
          <p:nvPr/>
        </p:nvSpPr>
        <p:spPr>
          <a:xfrm>
            <a:off x="4429062" y="4822703"/>
            <a:ext cx="1728192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-UL-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Dvojitá šipka 18"/>
          <p:cNvSpPr/>
          <p:nvPr/>
        </p:nvSpPr>
        <p:spPr>
          <a:xfrm>
            <a:off x="567810" y="4822703"/>
            <a:ext cx="1843950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-ARIS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Dvojitá šipka 19"/>
          <p:cNvSpPr/>
          <p:nvPr/>
        </p:nvSpPr>
        <p:spPr>
          <a:xfrm>
            <a:off x="2375264" y="3695854"/>
            <a:ext cx="1980712" cy="1008112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INTRA-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Dvojitá šipka 20"/>
          <p:cNvSpPr/>
          <p:nvPr/>
        </p:nvSpPr>
        <p:spPr>
          <a:xfrm>
            <a:off x="2508692" y="4822703"/>
            <a:ext cx="1775276" cy="1008112"/>
          </a:xfrm>
          <a:prstGeom prst="chevron">
            <a:avLst/>
          </a:prstGeom>
          <a:solidFill>
            <a:srgbClr val="CB0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-ITAS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1729" y="135598"/>
            <a:ext cx="8520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/>
              <a:t>FORM </a:t>
            </a:r>
            <a:r>
              <a:rPr lang="en-GB" sz="2200" b="1" dirty="0" smtClean="0">
                <a:solidFill>
                  <a:srgbClr val="FF0000"/>
                </a:solidFill>
              </a:rPr>
              <a:t>FIVE</a:t>
            </a:r>
            <a:r>
              <a:rPr lang="en-GB" sz="2200" b="1" dirty="0" smtClean="0"/>
              <a:t> TERMS BY COMBINING THE FOLLOWING PREFIXES/ROOTS/SUFFIXES: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4644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6956" y="-43375"/>
            <a:ext cx="8562763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200" b="1" dirty="0" smtClean="0"/>
              <a:t>1: LABEL FOLLOWING STRUCTURES/ORGANS IN LATIN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441" y="3086308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271" y="3499848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338693" y="1994268"/>
            <a:ext cx="4736436" cy="4432805"/>
            <a:chOff x="2100903" y="929092"/>
            <a:chExt cx="4736436" cy="443280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b="23755"/>
            <a:stretch/>
          </p:blipFill>
          <p:spPr>
            <a:xfrm>
              <a:off x="2100903" y="929092"/>
              <a:ext cx="4683216" cy="443280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2231472" y="4117599"/>
              <a:ext cx="11636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Intestine</a:t>
              </a:r>
              <a:endParaRPr lang="en-US" sz="1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25349" y="3605269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Artery  </a:t>
              </a:r>
              <a:endParaRPr lang="en-US" sz="1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01610" y="4195510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Tendon</a:t>
              </a:r>
              <a:endParaRPr lang="en-US" sz="1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49089" y="2060234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Palpebra</a:t>
              </a:r>
              <a:r>
                <a:rPr lang="en-US" sz="1400" dirty="0" smtClean="0"/>
                <a:t>  </a:t>
              </a:r>
              <a:endParaRPr lang="en-US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31472" y="2431548"/>
              <a:ext cx="1010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V</a:t>
              </a:r>
              <a:r>
                <a:rPr lang="en-US" sz="1400" dirty="0" err="1" smtClean="0"/>
                <a:t>entriculus</a:t>
              </a:r>
              <a:endParaRPr lang="en-US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00903" y="1621184"/>
              <a:ext cx="114185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95481" y="1555218"/>
              <a:ext cx="114185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53303" y="1773584"/>
            <a:ext cx="11418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8491" y="3913388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6011" y="4327977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2231" y="4724473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2231" y="5166226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49209" y="312684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47299" y="356412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47299" y="409827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49209" y="4691721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9169" y="5261530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5526" y="1048770"/>
            <a:ext cx="8759724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a) -</a:t>
            </a:r>
            <a:r>
              <a:rPr lang="en-US" sz="2000" dirty="0" err="1" smtClean="0">
                <a:solidFill>
                  <a:srgbClr val="FF0000"/>
                </a:solidFill>
              </a:rPr>
              <a:t>eus</a:t>
            </a:r>
            <a:r>
              <a:rPr lang="en-US" sz="2000" dirty="0" smtClean="0">
                <a:solidFill>
                  <a:srgbClr val="FF0000"/>
                </a:solidFill>
              </a:rPr>
              <a:t>, a, um  (3x)          b) -</a:t>
            </a:r>
            <a:r>
              <a:rPr lang="en-US" sz="2000" dirty="0" err="1" smtClean="0">
                <a:solidFill>
                  <a:srgbClr val="FF0000"/>
                </a:solidFill>
              </a:rPr>
              <a:t>aris</a:t>
            </a:r>
            <a:r>
              <a:rPr lang="en-US" sz="2000" dirty="0" smtClean="0">
                <a:solidFill>
                  <a:srgbClr val="FF0000"/>
                </a:solidFill>
              </a:rPr>
              <a:t>, e (1x)       c) -</a:t>
            </a:r>
            <a:r>
              <a:rPr lang="en-US" sz="2000" dirty="0" err="1" smtClean="0">
                <a:solidFill>
                  <a:srgbClr val="FF0000"/>
                </a:solidFill>
              </a:rPr>
              <a:t>icus</a:t>
            </a:r>
            <a:r>
              <a:rPr lang="en-US" sz="2000" dirty="0" smtClean="0">
                <a:solidFill>
                  <a:srgbClr val="FF0000"/>
                </a:solidFill>
              </a:rPr>
              <a:t>, a, um (2x)        d) -</a:t>
            </a:r>
            <a:r>
              <a:rPr lang="en-US" sz="2000" dirty="0" err="1" smtClean="0">
                <a:solidFill>
                  <a:srgbClr val="FF0000"/>
                </a:solidFill>
              </a:rPr>
              <a:t>alis</a:t>
            </a:r>
            <a:r>
              <a:rPr lang="en-US" sz="2000" dirty="0" smtClean="0">
                <a:solidFill>
                  <a:srgbClr val="FF0000"/>
                </a:solidFill>
              </a:rPr>
              <a:t>, e (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 smtClean="0">
                <a:solidFill>
                  <a:srgbClr val="FF0000"/>
                </a:solidFill>
              </a:rPr>
              <a:t>x)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1772" y="522293"/>
            <a:ext cx="68371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/>
              <a:t>2: </a:t>
            </a:r>
            <a:r>
              <a:rPr lang="en-GB" sz="2200" b="1" dirty="0" smtClean="0"/>
              <a:t>DERIVE </a:t>
            </a:r>
            <a:r>
              <a:rPr lang="en-GB" sz="2200" b="1" dirty="0"/>
              <a:t>ADJECTIVES USING THE FOLLOWING ENDINGS: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603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6956" y="-43375"/>
            <a:ext cx="8562763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200" b="1" dirty="0" smtClean="0"/>
              <a:t>1: LABEL FOLLOWING STRUCTURES/ORGANS IN LATIN</a:t>
            </a:r>
          </a:p>
        </p:txBody>
      </p:sp>
      <p:sp>
        <p:nvSpPr>
          <p:cNvPr id="4" name="TextBox 7"/>
          <p:cNvSpPr txBox="1"/>
          <p:nvPr/>
        </p:nvSpPr>
        <p:spPr>
          <a:xfrm>
            <a:off x="330441" y="3086308"/>
            <a:ext cx="15167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Pulmonalis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352271" y="3499848"/>
            <a:ext cx="16942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Ventricularis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2338693" y="1994268"/>
            <a:ext cx="4736436" cy="4432805"/>
            <a:chOff x="2100903" y="929092"/>
            <a:chExt cx="4736436" cy="4432805"/>
          </a:xfrm>
        </p:grpSpPr>
        <p:pic>
          <p:nvPicPr>
            <p:cNvPr id="7" name="Picture 1"/>
            <p:cNvPicPr>
              <a:picLocks noChangeAspect="1"/>
            </p:cNvPicPr>
            <p:nvPr/>
          </p:nvPicPr>
          <p:blipFill rotWithShape="1">
            <a:blip r:embed="rId2"/>
            <a:srcRect b="23755"/>
            <a:stretch/>
          </p:blipFill>
          <p:spPr>
            <a:xfrm>
              <a:off x="2100903" y="929092"/>
              <a:ext cx="4683216" cy="4432805"/>
            </a:xfrm>
            <a:prstGeom prst="rect">
              <a:avLst/>
            </a:prstGeom>
          </p:spPr>
        </p:pic>
        <p:sp>
          <p:nvSpPr>
            <p:cNvPr id="8" name="TextBox 3"/>
            <p:cNvSpPr txBox="1"/>
            <p:nvPr/>
          </p:nvSpPr>
          <p:spPr>
            <a:xfrm>
              <a:off x="2231472" y="4117599"/>
              <a:ext cx="11636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Intestine</a:t>
              </a:r>
              <a:endParaRPr lang="en-US" sz="1400" dirty="0"/>
            </a:p>
          </p:txBody>
        </p:sp>
        <p:sp>
          <p:nvSpPr>
            <p:cNvPr id="9" name="TextBox 4"/>
            <p:cNvSpPr txBox="1"/>
            <p:nvPr/>
          </p:nvSpPr>
          <p:spPr>
            <a:xfrm>
              <a:off x="5725349" y="3605269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Artery  </a:t>
              </a:r>
              <a:endParaRPr lang="en-US" sz="1400" dirty="0"/>
            </a:p>
          </p:txBody>
        </p:sp>
        <p:sp>
          <p:nvSpPr>
            <p:cNvPr id="10" name="TextBox 5"/>
            <p:cNvSpPr txBox="1"/>
            <p:nvPr/>
          </p:nvSpPr>
          <p:spPr>
            <a:xfrm>
              <a:off x="5701610" y="4195510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Tendon</a:t>
              </a:r>
              <a:endParaRPr lang="en-US" sz="1400" dirty="0"/>
            </a:p>
          </p:txBody>
        </p:sp>
        <p:sp>
          <p:nvSpPr>
            <p:cNvPr id="11" name="TextBox 6"/>
            <p:cNvSpPr txBox="1"/>
            <p:nvPr/>
          </p:nvSpPr>
          <p:spPr>
            <a:xfrm>
              <a:off x="5749089" y="2060234"/>
              <a:ext cx="1011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Palpebra</a:t>
              </a:r>
              <a:r>
                <a:rPr lang="en-US" sz="1400" dirty="0" smtClean="0"/>
                <a:t>  </a:t>
              </a:r>
              <a:endParaRPr lang="en-US" sz="1400" dirty="0"/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2231472" y="2431548"/>
              <a:ext cx="1010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V</a:t>
              </a:r>
              <a:r>
                <a:rPr lang="en-US" sz="1400" dirty="0" err="1" smtClean="0"/>
                <a:t>entriculus</a:t>
              </a:r>
              <a:endParaRPr lang="en-US" sz="1400" dirty="0"/>
            </a:p>
          </p:txBody>
        </p:sp>
        <p:sp>
          <p:nvSpPr>
            <p:cNvPr id="13" name="TextBox 10"/>
            <p:cNvSpPr txBox="1"/>
            <p:nvPr/>
          </p:nvSpPr>
          <p:spPr>
            <a:xfrm>
              <a:off x="2100903" y="1621184"/>
              <a:ext cx="114185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2"/>
            <p:cNvSpPr txBox="1"/>
            <p:nvPr/>
          </p:nvSpPr>
          <p:spPr>
            <a:xfrm>
              <a:off x="5695481" y="1555218"/>
              <a:ext cx="114185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53303" y="1773584"/>
            <a:ext cx="11418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6"/>
          <p:cNvSpPr txBox="1"/>
          <p:nvPr/>
        </p:nvSpPr>
        <p:spPr>
          <a:xfrm>
            <a:off x="338491" y="3913388"/>
            <a:ext cx="18224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Hepaticus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a, um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376011" y="4327977"/>
            <a:ext cx="114394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Renalis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62231" y="4724473"/>
            <a:ext cx="21134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Pancreaticus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a, um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76011" y="5162234"/>
            <a:ext cx="15152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Intestinalis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849209" y="3126844"/>
            <a:ext cx="15311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Palpebralis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6847299" y="3564124"/>
            <a:ext cx="17555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Cutaneus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a, um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6847299" y="4098274"/>
            <a:ext cx="15025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Osseus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a, um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6849209" y="4691721"/>
            <a:ext cx="13519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Arterialis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e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859169" y="5261530"/>
            <a:ext cx="18513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Cambria"/>
                <a:cs typeface="Cambria"/>
              </a:rPr>
              <a:t>Tendineus</a:t>
            </a:r>
            <a:r>
              <a:rPr lang="en-US" i="1" dirty="0" smtClean="0">
                <a:solidFill>
                  <a:srgbClr val="FF0000"/>
                </a:solidFill>
                <a:latin typeface="Cambria"/>
                <a:cs typeface="Cambria"/>
              </a:rPr>
              <a:t>, a, um</a:t>
            </a:r>
            <a:endParaRPr lang="en-US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25526" y="1048770"/>
            <a:ext cx="8759724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a) -</a:t>
            </a:r>
            <a:r>
              <a:rPr lang="en-US" sz="2000" dirty="0" err="1" smtClean="0">
                <a:solidFill>
                  <a:srgbClr val="FF0000"/>
                </a:solidFill>
              </a:rPr>
              <a:t>eus</a:t>
            </a:r>
            <a:r>
              <a:rPr lang="en-US" sz="2000" dirty="0" smtClean="0">
                <a:solidFill>
                  <a:srgbClr val="FF0000"/>
                </a:solidFill>
              </a:rPr>
              <a:t>, a, um  (3x)          b) -</a:t>
            </a:r>
            <a:r>
              <a:rPr lang="en-US" sz="2000" dirty="0" err="1" smtClean="0">
                <a:solidFill>
                  <a:srgbClr val="FF0000"/>
                </a:solidFill>
              </a:rPr>
              <a:t>aris</a:t>
            </a:r>
            <a:r>
              <a:rPr lang="en-US" sz="2000" dirty="0" smtClean="0">
                <a:solidFill>
                  <a:srgbClr val="FF0000"/>
                </a:solidFill>
              </a:rPr>
              <a:t>, e (1x)       c) -</a:t>
            </a:r>
            <a:r>
              <a:rPr lang="en-US" sz="2000" dirty="0" err="1" smtClean="0">
                <a:solidFill>
                  <a:srgbClr val="FF0000"/>
                </a:solidFill>
              </a:rPr>
              <a:t>icus</a:t>
            </a:r>
            <a:r>
              <a:rPr lang="en-US" sz="2000" dirty="0" smtClean="0">
                <a:solidFill>
                  <a:srgbClr val="FF0000"/>
                </a:solidFill>
              </a:rPr>
              <a:t>, a, um (2x)        d) -</a:t>
            </a:r>
            <a:r>
              <a:rPr lang="en-US" sz="2000" dirty="0" err="1" smtClean="0">
                <a:solidFill>
                  <a:srgbClr val="FF0000"/>
                </a:solidFill>
              </a:rPr>
              <a:t>alis</a:t>
            </a:r>
            <a:r>
              <a:rPr lang="en-US" sz="2000" dirty="0" smtClean="0">
                <a:solidFill>
                  <a:srgbClr val="FF0000"/>
                </a:solidFill>
              </a:rPr>
              <a:t>, e (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 smtClean="0">
                <a:solidFill>
                  <a:srgbClr val="FF0000"/>
                </a:solidFill>
              </a:rPr>
              <a:t>x)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01772" y="522293"/>
            <a:ext cx="68371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/>
              <a:t>2: </a:t>
            </a:r>
            <a:r>
              <a:rPr lang="en-GB" sz="2200" b="1" dirty="0" smtClean="0"/>
              <a:t>DERIVE </a:t>
            </a:r>
            <a:r>
              <a:rPr lang="en-GB" sz="2200" b="1" dirty="0"/>
              <a:t>ADJECTIVES USING THE FOLLOWING ENDINGS: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2344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94" y="123290"/>
            <a:ext cx="655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 DESIGNATE DIFFERENT MUSCLES USE PREFIXES AND SUFFIXES: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271251" y="715081"/>
            <a:ext cx="1306947" cy="11835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SUB-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0598" y="715081"/>
            <a:ext cx="1306947" cy="118358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89945" y="715081"/>
            <a:ext cx="1306947" cy="118358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-ILIS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9292" y="715081"/>
            <a:ext cx="1306947" cy="118358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-OR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08639" y="715081"/>
            <a:ext cx="1306947" cy="118358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-ATUS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67986" y="715081"/>
            <a:ext cx="1306947" cy="118358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r>
              <a:rPr lang="en-US" dirty="0" smtClean="0"/>
              <a:t>OIDEUS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9594" y="6016546"/>
            <a:ext cx="8603682" cy="769441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This muscle is of triangular shape and it is placed under the collar bone, it is: </a:t>
            </a:r>
            <a:r>
              <a:rPr lang="en-US" sz="2200" i="1" dirty="0" err="1" smtClean="0">
                <a:latin typeface="Cambria"/>
                <a:cs typeface="Cambria"/>
              </a:rPr>
              <a:t>musculus</a:t>
            </a:r>
            <a:r>
              <a:rPr lang="en-US" sz="2200" dirty="0" smtClean="0">
                <a:latin typeface="Cambria"/>
                <a:cs typeface="Cambria"/>
              </a:rPr>
              <a:t> ____________________</a:t>
            </a:r>
            <a:endParaRPr lang="en-US" sz="2200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704" y="5194955"/>
            <a:ext cx="8603682" cy="769441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ambria"/>
                <a:cs typeface="Cambria"/>
              </a:rPr>
              <a:t>A</a:t>
            </a:r>
            <a:r>
              <a:rPr lang="en-US" sz="2200" dirty="0" smtClean="0">
                <a:latin typeface="Cambria"/>
                <a:cs typeface="Cambria"/>
              </a:rPr>
              <a:t> large triangular muscle that covers the shoulder joint and serves to abduct, flex, extend and rotate the arm is: </a:t>
            </a:r>
            <a:r>
              <a:rPr lang="en-US" sz="2200" i="1" dirty="0" err="1" smtClean="0">
                <a:latin typeface="Cambria"/>
                <a:cs typeface="Cambria"/>
              </a:rPr>
              <a:t>musculus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</a:t>
            </a:r>
            <a:endParaRPr lang="en-US" sz="2200" i="1" dirty="0"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814" y="4028152"/>
            <a:ext cx="8603682" cy="1107996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A long, heavy triangular muscle of the medial aspect of the thigh which acts to pull a thigh away from the body is: </a:t>
            </a:r>
            <a:r>
              <a:rPr lang="en-US" sz="2200" i="1" dirty="0" err="1" smtClean="0">
                <a:latin typeface="Cambria"/>
                <a:cs typeface="Cambria"/>
              </a:rPr>
              <a:t>musculus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 </a:t>
            </a:r>
            <a:r>
              <a:rPr lang="en-US" sz="2200" dirty="0" err="1" smtClean="0">
                <a:latin typeface="Cambria"/>
                <a:cs typeface="Cambria"/>
              </a:rPr>
              <a:t>magnus</a:t>
            </a:r>
            <a:endParaRPr lang="en-US" sz="2200" i="1" dirty="0"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814" y="3189782"/>
            <a:ext cx="8603682" cy="769441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In English this muscle is called slender muscle of the thigh, what should be its name in Latin? </a:t>
            </a:r>
            <a:r>
              <a:rPr lang="en-US" sz="2200" i="1" dirty="0" err="1" smtClean="0">
                <a:latin typeface="Cambria"/>
                <a:cs typeface="Cambria"/>
              </a:rPr>
              <a:t>Musculus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</a:t>
            </a:r>
            <a:endParaRPr lang="en-US" sz="2200" i="1" dirty="0"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814" y="2010650"/>
            <a:ext cx="8603682" cy="1107996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It is a flat</a:t>
            </a:r>
            <a:r>
              <a:rPr lang="en-US" sz="2200" dirty="0">
                <a:latin typeface="Cambria"/>
                <a:cs typeface="Cambria"/>
              </a:rPr>
              <a:t>, </a:t>
            </a:r>
            <a:r>
              <a:rPr lang="en-US" sz="2200" dirty="0" smtClean="0">
                <a:latin typeface="Cambria"/>
                <a:cs typeface="Cambria"/>
              </a:rPr>
              <a:t>quadrilateral skeletal muscle located on the posterior side of the hip joint, besides other functions it also acts to stabilize the femoral head in the acetabulum, it is called </a:t>
            </a:r>
            <a:r>
              <a:rPr lang="en-US" sz="2200" i="1" dirty="0" err="1">
                <a:latin typeface="Cambria"/>
                <a:cs typeface="Cambria"/>
              </a:rPr>
              <a:t>musculus</a:t>
            </a:r>
            <a:r>
              <a:rPr lang="en-US" sz="2200" i="1" dirty="0"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</a:t>
            </a:r>
            <a:endParaRPr lang="en-US" sz="2200" i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242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759" y="106836"/>
            <a:ext cx="814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 ANATOMICAL STRUCTURES ON THE BASE OF DEFINITIONS AND/OR IMAGES: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4868" y="712215"/>
            <a:ext cx="8557942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The angle between the right and left costal arch which is measured under the sternum is called </a:t>
            </a:r>
            <a:r>
              <a:rPr lang="en-US" sz="2200" i="1" dirty="0" err="1" smtClean="0">
                <a:latin typeface="Cambria"/>
                <a:cs typeface="Cambria"/>
              </a:rPr>
              <a:t>angulus</a:t>
            </a:r>
            <a:r>
              <a:rPr lang="en-US" sz="2200" i="1" dirty="0" smtClean="0">
                <a:latin typeface="Cambria"/>
                <a:cs typeface="Cambria"/>
              </a:rPr>
              <a:t> _____________________</a:t>
            </a:r>
            <a:endParaRPr lang="en-US" sz="2200" dirty="0">
              <a:latin typeface="Cambria"/>
              <a:cs typeface="Cambri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20312" y="1733010"/>
            <a:ext cx="3972328" cy="5124990"/>
            <a:chOff x="2520312" y="1733010"/>
            <a:chExt cx="3972328" cy="5124990"/>
          </a:xfrm>
        </p:grpSpPr>
        <p:pic>
          <p:nvPicPr>
            <p:cNvPr id="4" name="Picture 3" descr="1P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0312" y="1733010"/>
              <a:ext cx="3972328" cy="4604289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>
            <a:xfrm flipV="1">
              <a:off x="4332385" y="4973609"/>
              <a:ext cx="11869" cy="188439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84868" y="1584740"/>
            <a:ext cx="8557942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Small branches of </a:t>
            </a:r>
            <a:r>
              <a:rPr lang="en-US" sz="2200" i="1" dirty="0" smtClean="0">
                <a:latin typeface="Cambria"/>
                <a:cs typeface="Cambria"/>
              </a:rPr>
              <a:t>aorta </a:t>
            </a:r>
            <a:r>
              <a:rPr lang="en-US" sz="2200" i="1" dirty="0" err="1" smtClean="0">
                <a:latin typeface="Cambria"/>
                <a:cs typeface="Cambria"/>
              </a:rPr>
              <a:t>thoracica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that supply the posterior wall of the pericardium are named </a:t>
            </a:r>
            <a:r>
              <a:rPr lang="en-US" sz="2200" i="1" dirty="0" smtClean="0">
                <a:latin typeface="Cambria"/>
                <a:cs typeface="Cambria"/>
              </a:rPr>
              <a:t>rami_____________________</a:t>
            </a:r>
            <a:endParaRPr lang="en-US" sz="2200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638" y="2452222"/>
            <a:ext cx="8557942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Rough bony area between external lip of the iliac crest (</a:t>
            </a:r>
            <a:r>
              <a:rPr lang="en-US" sz="2200" i="1" dirty="0" smtClean="0">
                <a:latin typeface="Cambria"/>
                <a:cs typeface="Cambria"/>
              </a:rPr>
              <a:t>labium </a:t>
            </a:r>
            <a:r>
              <a:rPr lang="en-US" sz="2200" i="1" dirty="0" err="1" smtClean="0">
                <a:latin typeface="Cambria"/>
                <a:cs typeface="Cambria"/>
              </a:rPr>
              <a:t>externum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i="1" dirty="0" err="1" smtClean="0">
                <a:latin typeface="Cambria"/>
                <a:cs typeface="Cambria"/>
              </a:rPr>
              <a:t>ossis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i="1" dirty="0" err="1" smtClean="0">
                <a:latin typeface="Cambria"/>
                <a:cs typeface="Cambria"/>
              </a:rPr>
              <a:t>ilii</a:t>
            </a:r>
            <a:r>
              <a:rPr lang="en-US" sz="2200" dirty="0" smtClean="0">
                <a:latin typeface="Cambria"/>
                <a:cs typeface="Cambria"/>
              </a:rPr>
              <a:t>) and internal lip of the iliac crest (</a:t>
            </a:r>
            <a:r>
              <a:rPr lang="en-US" sz="2200" i="1" dirty="0" smtClean="0">
                <a:latin typeface="Cambria"/>
                <a:cs typeface="Cambria"/>
              </a:rPr>
              <a:t>labium </a:t>
            </a:r>
            <a:r>
              <a:rPr lang="en-US" sz="2200" i="1" dirty="0" err="1" smtClean="0">
                <a:latin typeface="Cambria"/>
                <a:cs typeface="Cambria"/>
              </a:rPr>
              <a:t>internum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i="1" dirty="0" err="1" smtClean="0">
                <a:latin typeface="Cambria"/>
                <a:cs typeface="Cambria"/>
              </a:rPr>
              <a:t>ossis</a:t>
            </a:r>
            <a:r>
              <a:rPr lang="en-US" sz="2200" i="1" dirty="0" smtClean="0">
                <a:latin typeface="Cambria"/>
                <a:cs typeface="Cambria"/>
              </a:rPr>
              <a:t> </a:t>
            </a:r>
            <a:r>
              <a:rPr lang="en-US" sz="2200" i="1" dirty="0" err="1" smtClean="0">
                <a:latin typeface="Cambria"/>
                <a:cs typeface="Cambria"/>
              </a:rPr>
              <a:t>ilii</a:t>
            </a:r>
            <a:r>
              <a:rPr lang="en-US" sz="2200" dirty="0" smtClean="0">
                <a:latin typeface="Cambria"/>
                <a:cs typeface="Cambria"/>
              </a:rPr>
              <a:t>) is labeled as </a:t>
            </a:r>
            <a:r>
              <a:rPr lang="en-US" sz="2200" i="1" dirty="0" err="1" smtClean="0">
                <a:latin typeface="Cambria"/>
                <a:cs typeface="Cambria"/>
              </a:rPr>
              <a:t>linea</a:t>
            </a:r>
            <a:r>
              <a:rPr lang="en-US" sz="2200" i="1" dirty="0" smtClean="0">
                <a:latin typeface="Cambria"/>
                <a:cs typeface="Cambria"/>
              </a:rPr>
              <a:t> _____________________</a:t>
            </a:r>
            <a:endParaRPr lang="en-US" sz="2200" i="1" dirty="0">
              <a:latin typeface="Cambria"/>
              <a:cs typeface="Cambria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745312" y="2032468"/>
            <a:ext cx="1220639" cy="20959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4868" y="3741708"/>
            <a:ext cx="8557942" cy="76944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The Latin name for ligaments which are lying outside a joint capsule is </a:t>
            </a:r>
            <a:r>
              <a:rPr lang="en-US" sz="2200" i="1" dirty="0" err="1" smtClean="0">
                <a:latin typeface="Cambria"/>
                <a:cs typeface="Cambria"/>
              </a:rPr>
              <a:t>ligamenta</a:t>
            </a:r>
            <a:r>
              <a:rPr lang="en-US" sz="2200" i="1" dirty="0" smtClean="0">
                <a:latin typeface="Cambria"/>
                <a:cs typeface="Cambria"/>
              </a:rPr>
              <a:t>_____________________</a:t>
            </a:r>
            <a:endParaRPr lang="en-US" sz="2200" i="1" dirty="0"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868" y="4634222"/>
            <a:ext cx="855794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mbria" panose="02040503050406030204" pitchFamily="18" charset="0"/>
              </a:rPr>
              <a:t>T</a:t>
            </a:r>
            <a:r>
              <a:rPr lang="en-US" sz="2400" dirty="0" smtClean="0">
                <a:latin typeface="Cambria" panose="02040503050406030204" pitchFamily="18" charset="0"/>
              </a:rPr>
              <a:t>he</a:t>
            </a:r>
            <a:r>
              <a:rPr lang="en-US" sz="2400" dirty="0">
                <a:latin typeface="Cambria" panose="02040503050406030204" pitchFamily="18" charset="0"/>
              </a:rPr>
              <a:t> delicate moveable layer of loose connective tissue between </a:t>
            </a:r>
            <a:endParaRPr lang="cs-CZ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the</a:t>
            </a:r>
            <a:r>
              <a:rPr lang="en-US" sz="2400" dirty="0">
                <a:latin typeface="Cambria" panose="02040503050406030204" pitchFamily="18" charset="0"/>
              </a:rPr>
              <a:t> external surface of the sclera and the </a:t>
            </a:r>
            <a:r>
              <a:rPr lang="en-US" sz="2400" dirty="0" smtClean="0">
                <a:latin typeface="Cambria" panose="02040503050406030204" pitchFamily="18" charset="0"/>
              </a:rPr>
              <a:t>fascial</a:t>
            </a:r>
            <a:r>
              <a:rPr lang="cs-CZ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sheath</a:t>
            </a:r>
            <a:r>
              <a:rPr lang="en-US" sz="2400" dirty="0">
                <a:latin typeface="Cambria" panose="02040503050406030204" pitchFamily="18" charset="0"/>
              </a:rPr>
              <a:t> of the </a:t>
            </a:r>
            <a:r>
              <a:rPr lang="en-US" sz="2400" dirty="0" smtClean="0">
                <a:latin typeface="Cambria" panose="02040503050406030204" pitchFamily="18" charset="0"/>
              </a:rPr>
              <a:t>eyeball</a:t>
            </a:r>
            <a:r>
              <a:rPr lang="en-US" sz="2400" dirty="0" smtClean="0">
                <a:latin typeface="Cambria" panose="02040503050406030204" pitchFamily="18" charset="0"/>
                <a:cs typeface="Cambria"/>
              </a:rPr>
              <a:t> </a:t>
            </a:r>
            <a:r>
              <a:rPr lang="en-US" sz="2400" dirty="0" smtClean="0">
                <a:latin typeface="Cambria"/>
                <a:cs typeface="Cambria"/>
              </a:rPr>
              <a:t>should be called</a:t>
            </a:r>
            <a:r>
              <a:rPr lang="en-US" sz="2400" i="1" dirty="0" smtClean="0">
                <a:latin typeface="Cambria"/>
                <a:cs typeface="Cambria"/>
              </a:rPr>
              <a:t> lamina _____________________</a:t>
            </a:r>
            <a:endParaRPr lang="en-US" sz="2400" i="1" dirty="0"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1638" y="5859722"/>
            <a:ext cx="8557942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Cambria"/>
                <a:cs typeface="Cambria"/>
              </a:rPr>
              <a:t>Autonomic nerve plexus around the subclavian artery is label</a:t>
            </a:r>
            <a:r>
              <a:rPr lang="cs-CZ" sz="2200" dirty="0" smtClean="0">
                <a:latin typeface="Cambria"/>
                <a:cs typeface="Cambria"/>
              </a:rPr>
              <a:t>l</a:t>
            </a:r>
            <a:r>
              <a:rPr lang="en-GB" sz="2200" dirty="0" err="1" smtClean="0">
                <a:latin typeface="Cambria"/>
                <a:cs typeface="Cambria"/>
              </a:rPr>
              <a:t>ed</a:t>
            </a:r>
            <a:r>
              <a:rPr lang="en-GB" sz="2200" dirty="0" smtClean="0">
                <a:latin typeface="Cambria"/>
                <a:cs typeface="Cambria"/>
              </a:rPr>
              <a:t> as </a:t>
            </a:r>
            <a:r>
              <a:rPr lang="en-GB" sz="2200" i="1" dirty="0" smtClean="0">
                <a:latin typeface="Cambria"/>
                <a:cs typeface="Cambria"/>
              </a:rPr>
              <a:t>plexus _____________________</a:t>
            </a:r>
            <a:endParaRPr lang="en-GB" sz="2200" i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1748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1004</TotalTime>
  <Words>590</Words>
  <Application>Microsoft Office PowerPoint</Application>
  <PresentationFormat>Předvádění na obrazovce (4:3)</PresentationFormat>
  <Paragraphs>141</Paragraphs>
  <Slides>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Cambria</vt:lpstr>
      <vt:lpstr>Corbel</vt:lpstr>
      <vt:lpstr>Wingdings</vt:lpstr>
      <vt:lpstr>Spectrum</vt:lpstr>
      <vt:lpstr>PREFIXES + SUFFIXES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Hokkaido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PREFIXES + SUFFIXES</dc:title>
  <dc:creator>Pepina Artimová</dc:creator>
  <cp:lastModifiedBy>Renata Prucklová</cp:lastModifiedBy>
  <cp:revision>30</cp:revision>
  <dcterms:created xsi:type="dcterms:W3CDTF">2013-04-14T15:49:17Z</dcterms:created>
  <dcterms:modified xsi:type="dcterms:W3CDTF">2016-03-24T10:19:24Z</dcterms:modified>
</cp:coreProperties>
</file>