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8" r:id="rId3"/>
    <p:sldId id="259" r:id="rId4"/>
    <p:sldId id="260" r:id="rId5"/>
    <p:sldId id="261" r:id="rId6"/>
    <p:sldId id="263" r:id="rId7"/>
    <p:sldId id="275" r:id="rId8"/>
    <p:sldId id="262" r:id="rId9"/>
    <p:sldId id="266" r:id="rId10"/>
    <p:sldId id="264" r:id="rId11"/>
    <p:sldId id="265" r:id="rId12"/>
    <p:sldId id="267" r:id="rId13"/>
    <p:sldId id="268" r:id="rId14"/>
    <p:sldId id="274" r:id="rId15"/>
    <p:sldId id="281" r:id="rId16"/>
    <p:sldId id="277" r:id="rId17"/>
    <p:sldId id="278" r:id="rId18"/>
    <p:sldId id="286" r:id="rId19"/>
    <p:sldId id="282" r:id="rId20"/>
    <p:sldId id="276" r:id="rId21"/>
    <p:sldId id="279" r:id="rId22"/>
    <p:sldId id="285" r:id="rId23"/>
    <p:sldId id="283" r:id="rId24"/>
    <p:sldId id="269" r:id="rId25"/>
    <p:sldId id="270" r:id="rId26"/>
    <p:sldId id="284" r:id="rId27"/>
    <p:sldId id="291" r:id="rId28"/>
    <p:sldId id="292" r:id="rId29"/>
    <p:sldId id="293" r:id="rId30"/>
    <p:sldId id="290" r:id="rId31"/>
    <p:sldId id="288"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77952" autoAdjust="0"/>
  </p:normalViewPr>
  <p:slideViewPr>
    <p:cSldViewPr snapToGrid="0">
      <p:cViewPr varScale="1">
        <p:scale>
          <a:sx n="106" d="100"/>
          <a:sy n="106" d="100"/>
        </p:scale>
        <p:origin x="11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514189-FFD0-4A4D-A296-7A3B36139A0A}" type="doc">
      <dgm:prSet loTypeId="urn:microsoft.com/office/officeart/2005/8/layout/orgChart1" loCatId="hierarchy" qsTypeId="urn:microsoft.com/office/officeart/2005/8/quickstyle/simple3" qsCatId="simple" csTypeId="urn:microsoft.com/office/officeart/2005/8/colors/accent0_1" csCatId="mainScheme" phldr="1"/>
      <dgm:spPr/>
      <dgm:t>
        <a:bodyPr/>
        <a:lstStyle/>
        <a:p>
          <a:endParaRPr lang="en-US"/>
        </a:p>
      </dgm:t>
    </dgm:pt>
    <dgm:pt modelId="{EA411629-AC4E-4E62-8058-E814B7F325DC}">
      <dgm:prSet phldrT="[Text]"/>
      <dgm:spPr/>
      <dgm:t>
        <a:bodyPr/>
        <a:lstStyle/>
        <a:p>
          <a:r>
            <a:rPr lang="cs-CZ" dirty="0" smtClean="0"/>
            <a:t>pH</a:t>
          </a:r>
          <a:endParaRPr lang="en-US" dirty="0"/>
        </a:p>
      </dgm:t>
    </dgm:pt>
    <dgm:pt modelId="{2DAB5E8F-181A-4783-B646-7B87E7D996DC}" type="parTrans" cxnId="{D52871D7-5A23-4BC8-A64A-5B70C3969A4B}">
      <dgm:prSet/>
      <dgm:spPr/>
      <dgm:t>
        <a:bodyPr/>
        <a:lstStyle/>
        <a:p>
          <a:endParaRPr lang="en-US"/>
        </a:p>
      </dgm:t>
    </dgm:pt>
    <dgm:pt modelId="{54494304-2E94-4A20-8E3D-16CE4B927A7E}" type="sibTrans" cxnId="{D52871D7-5A23-4BC8-A64A-5B70C3969A4B}">
      <dgm:prSet/>
      <dgm:spPr/>
      <dgm:t>
        <a:bodyPr/>
        <a:lstStyle/>
        <a:p>
          <a:endParaRPr lang="en-US"/>
        </a:p>
      </dgm:t>
    </dgm:pt>
    <dgm:pt modelId="{EEE2DF80-E52B-4A01-A0BC-C0C89AF7411E}">
      <dgm:prSet phldrT="[Text]"/>
      <dgm:spPr/>
      <dgm:t>
        <a:bodyPr/>
        <a:lstStyle/>
        <a:p>
          <a:r>
            <a:rPr lang="cs-CZ" dirty="0" smtClean="0"/>
            <a:t>Low &lt;7,36</a:t>
          </a:r>
          <a:endParaRPr lang="en-US" dirty="0"/>
        </a:p>
      </dgm:t>
    </dgm:pt>
    <dgm:pt modelId="{54F02ACA-A17B-4471-8194-58AE583908ED}" type="parTrans" cxnId="{2B1C75C7-4F08-436E-BBAD-B8E45679CC74}">
      <dgm:prSet/>
      <dgm:spPr/>
      <dgm:t>
        <a:bodyPr/>
        <a:lstStyle/>
        <a:p>
          <a:endParaRPr lang="en-US"/>
        </a:p>
      </dgm:t>
    </dgm:pt>
    <dgm:pt modelId="{AA00D166-C485-4E6D-B9A2-0EADC63DD697}" type="sibTrans" cxnId="{2B1C75C7-4F08-436E-BBAD-B8E45679CC74}">
      <dgm:prSet/>
      <dgm:spPr/>
      <dgm:t>
        <a:bodyPr/>
        <a:lstStyle/>
        <a:p>
          <a:endParaRPr lang="en-US"/>
        </a:p>
      </dgm:t>
    </dgm:pt>
    <dgm:pt modelId="{B18E1A30-38CD-4D1E-B398-C32ED8F720EE}">
      <dgm:prSet phldrT="[Text]"/>
      <dgm:spPr/>
      <dgm:t>
        <a:bodyPr/>
        <a:lstStyle/>
        <a:p>
          <a:r>
            <a:rPr lang="cs-CZ" dirty="0" smtClean="0"/>
            <a:t>Normal</a:t>
          </a:r>
          <a:endParaRPr lang="en-US" dirty="0"/>
        </a:p>
      </dgm:t>
    </dgm:pt>
    <dgm:pt modelId="{970FB689-6351-4E7C-99ED-774E825D149C}" type="parTrans" cxnId="{17F1E9FC-3FB0-404F-B486-9344C67A5F19}">
      <dgm:prSet/>
      <dgm:spPr/>
      <dgm:t>
        <a:bodyPr/>
        <a:lstStyle/>
        <a:p>
          <a:endParaRPr lang="en-US"/>
        </a:p>
      </dgm:t>
    </dgm:pt>
    <dgm:pt modelId="{DA1EE5F8-0883-4BBD-AC1B-E06AF391F1C8}" type="sibTrans" cxnId="{17F1E9FC-3FB0-404F-B486-9344C67A5F19}">
      <dgm:prSet/>
      <dgm:spPr/>
      <dgm:t>
        <a:bodyPr/>
        <a:lstStyle/>
        <a:p>
          <a:endParaRPr lang="en-US"/>
        </a:p>
      </dgm:t>
    </dgm:pt>
    <dgm:pt modelId="{FF36E6EB-709F-4B17-81E5-8A9F234DAC0E}">
      <dgm:prSet phldrT="[Text]"/>
      <dgm:spPr/>
      <dgm:t>
        <a:bodyPr/>
        <a:lstStyle/>
        <a:p>
          <a:r>
            <a:rPr lang="cs-CZ" dirty="0" smtClean="0"/>
            <a:t>High &gt;7,44</a:t>
          </a:r>
          <a:endParaRPr lang="en-US" dirty="0"/>
        </a:p>
      </dgm:t>
    </dgm:pt>
    <dgm:pt modelId="{87C9AAAB-CB27-4759-8E92-4AF6A2547801}" type="parTrans" cxnId="{5245748E-F9CA-4469-94D1-950CF96DC529}">
      <dgm:prSet/>
      <dgm:spPr/>
      <dgm:t>
        <a:bodyPr/>
        <a:lstStyle/>
        <a:p>
          <a:endParaRPr lang="en-US"/>
        </a:p>
      </dgm:t>
    </dgm:pt>
    <dgm:pt modelId="{2128D76B-BDEC-4CBD-9839-6C8453D8539F}" type="sibTrans" cxnId="{5245748E-F9CA-4469-94D1-950CF96DC529}">
      <dgm:prSet/>
      <dgm:spPr/>
      <dgm:t>
        <a:bodyPr/>
        <a:lstStyle/>
        <a:p>
          <a:endParaRPr lang="en-US"/>
        </a:p>
      </dgm:t>
    </dgm:pt>
    <dgm:pt modelId="{95E5FCDB-1B66-408F-BDBE-7241F2D12A59}">
      <dgm:prSet phldrT="[Text]" custT="1"/>
      <dgm:spPr/>
      <dgm:t>
        <a:bodyPr/>
        <a:lstStyle/>
        <a:p>
          <a:r>
            <a:rPr lang="cs-CZ" sz="2600" dirty="0" smtClean="0"/>
            <a:t>High pCO</a:t>
          </a:r>
          <a:r>
            <a:rPr lang="cs-CZ" sz="2600" baseline="-25000" dirty="0" smtClean="0"/>
            <a:t>2</a:t>
          </a:r>
          <a:r>
            <a:rPr lang="cs-CZ" sz="2600" dirty="0" smtClean="0"/>
            <a:t> </a:t>
          </a:r>
          <a:r>
            <a:rPr lang="cs-CZ" sz="1600" dirty="0" smtClean="0"/>
            <a:t>(opposite)</a:t>
          </a:r>
          <a:endParaRPr lang="en-US" sz="1600" dirty="0"/>
        </a:p>
      </dgm:t>
    </dgm:pt>
    <dgm:pt modelId="{80592DF2-5725-4590-AF9C-B525C5E833A0}" type="parTrans" cxnId="{6AFA9285-9769-488D-AE08-07BDAE290F6F}">
      <dgm:prSet/>
      <dgm:spPr/>
      <dgm:t>
        <a:bodyPr/>
        <a:lstStyle/>
        <a:p>
          <a:endParaRPr lang="en-US"/>
        </a:p>
      </dgm:t>
    </dgm:pt>
    <dgm:pt modelId="{43DD9B9D-FC50-4F00-A51F-1DE216AF0108}" type="sibTrans" cxnId="{6AFA9285-9769-488D-AE08-07BDAE290F6F}">
      <dgm:prSet/>
      <dgm:spPr/>
      <dgm:t>
        <a:bodyPr/>
        <a:lstStyle/>
        <a:p>
          <a:endParaRPr lang="en-US"/>
        </a:p>
      </dgm:t>
    </dgm:pt>
    <dgm:pt modelId="{318859B0-9F7A-4181-8E16-D662DC393E65}">
      <dgm:prSet phldrT="[Text]" custT="1"/>
      <dgm:spPr/>
      <dgm:t>
        <a:bodyPr/>
        <a:lstStyle/>
        <a:p>
          <a:r>
            <a:rPr lang="cs-CZ" sz="2600" dirty="0" smtClean="0"/>
            <a:t>Low pCO</a:t>
          </a:r>
          <a:r>
            <a:rPr lang="cs-CZ" sz="2600" baseline="-25000" dirty="0" smtClean="0"/>
            <a:t>2</a:t>
          </a:r>
          <a:r>
            <a:rPr lang="cs-CZ" sz="2600" dirty="0" smtClean="0"/>
            <a:t> </a:t>
          </a:r>
          <a:r>
            <a:rPr lang="cs-CZ" sz="1600" dirty="0" smtClean="0"/>
            <a:t>(opposite)</a:t>
          </a:r>
          <a:endParaRPr lang="en-US" sz="2600" dirty="0"/>
        </a:p>
      </dgm:t>
    </dgm:pt>
    <dgm:pt modelId="{80CDB2DD-25D8-4D93-82BC-187077391E06}" type="parTrans" cxnId="{F971C631-8FB1-4274-8A53-0006BE699F61}">
      <dgm:prSet/>
      <dgm:spPr/>
      <dgm:t>
        <a:bodyPr/>
        <a:lstStyle/>
        <a:p>
          <a:endParaRPr lang="en-US"/>
        </a:p>
      </dgm:t>
    </dgm:pt>
    <dgm:pt modelId="{32594279-7B99-46CB-BE26-8CC56317BE33}" type="sibTrans" cxnId="{F971C631-8FB1-4274-8A53-0006BE699F61}">
      <dgm:prSet/>
      <dgm:spPr/>
      <dgm:t>
        <a:bodyPr/>
        <a:lstStyle/>
        <a:p>
          <a:endParaRPr lang="en-US"/>
        </a:p>
      </dgm:t>
    </dgm:pt>
    <dgm:pt modelId="{F31FBF92-A0E7-476D-83BD-36727DCFD22E}">
      <dgm:prSet phldrT="[Text]" custT="1"/>
      <dgm:spPr/>
      <dgm:t>
        <a:bodyPr/>
        <a:lstStyle/>
        <a:p>
          <a:r>
            <a:rPr lang="cs-CZ" sz="2600" dirty="0" smtClean="0"/>
            <a:t>High HCO</a:t>
          </a:r>
          <a:r>
            <a:rPr lang="cs-CZ" sz="2600" baseline="-25000" dirty="0" smtClean="0"/>
            <a:t>3</a:t>
          </a:r>
          <a:r>
            <a:rPr lang="cs-CZ" sz="2600" dirty="0" smtClean="0"/>
            <a:t> </a:t>
          </a:r>
          <a:r>
            <a:rPr lang="cs-CZ" sz="1600" dirty="0" smtClean="0"/>
            <a:t>(same)</a:t>
          </a:r>
          <a:endParaRPr lang="en-US" sz="1600" dirty="0"/>
        </a:p>
      </dgm:t>
    </dgm:pt>
    <dgm:pt modelId="{5D3ABF75-500D-4C13-8D9F-753E6A3B7C58}" type="parTrans" cxnId="{AED4761D-9BDB-444D-A2B5-2F58E0216195}">
      <dgm:prSet/>
      <dgm:spPr/>
      <dgm:t>
        <a:bodyPr/>
        <a:lstStyle/>
        <a:p>
          <a:endParaRPr lang="en-US"/>
        </a:p>
      </dgm:t>
    </dgm:pt>
    <dgm:pt modelId="{3218D728-0D7E-4B85-B10B-90F02FEA2E35}" type="sibTrans" cxnId="{AED4761D-9BDB-444D-A2B5-2F58E0216195}">
      <dgm:prSet/>
      <dgm:spPr/>
      <dgm:t>
        <a:bodyPr/>
        <a:lstStyle/>
        <a:p>
          <a:endParaRPr lang="en-US"/>
        </a:p>
      </dgm:t>
    </dgm:pt>
    <dgm:pt modelId="{C1F4B869-9F65-47DC-8D29-94F69945831E}">
      <dgm:prSet phldrT="[Text]" custT="1"/>
      <dgm:spPr/>
      <dgm:t>
        <a:bodyPr/>
        <a:lstStyle/>
        <a:p>
          <a:r>
            <a:rPr lang="cs-CZ" sz="2600" dirty="0" smtClean="0"/>
            <a:t>Low HCO</a:t>
          </a:r>
          <a:r>
            <a:rPr lang="cs-CZ" sz="2600" baseline="-25000" dirty="0" smtClean="0"/>
            <a:t>3</a:t>
          </a:r>
          <a:r>
            <a:rPr lang="cs-CZ" sz="2600" dirty="0" smtClean="0"/>
            <a:t> </a:t>
          </a:r>
          <a:r>
            <a:rPr lang="cs-CZ" sz="1600" dirty="0" smtClean="0"/>
            <a:t>(same)</a:t>
          </a:r>
          <a:endParaRPr lang="en-US" sz="1600" dirty="0"/>
        </a:p>
      </dgm:t>
    </dgm:pt>
    <dgm:pt modelId="{C0C43FA9-D986-4EBB-B360-B22F94CC8249}" type="parTrans" cxnId="{6B9F0DA8-768D-400A-AF6E-9F6467714DE8}">
      <dgm:prSet/>
      <dgm:spPr/>
      <dgm:t>
        <a:bodyPr/>
        <a:lstStyle/>
        <a:p>
          <a:endParaRPr lang="en-US"/>
        </a:p>
      </dgm:t>
    </dgm:pt>
    <dgm:pt modelId="{A3E9B4A0-8CA3-49D1-ACC7-9F897030B9FA}" type="sibTrans" cxnId="{6B9F0DA8-768D-400A-AF6E-9F6467714DE8}">
      <dgm:prSet/>
      <dgm:spPr/>
      <dgm:t>
        <a:bodyPr/>
        <a:lstStyle/>
        <a:p>
          <a:endParaRPr lang="en-US"/>
        </a:p>
      </dgm:t>
    </dgm:pt>
    <dgm:pt modelId="{8E794F12-9F95-4F95-833B-4C3C6994E73C}">
      <dgm:prSet phldrT="[Text]"/>
      <dgm:spPr/>
      <dgm:t>
        <a:bodyPr/>
        <a:lstStyle/>
        <a:p>
          <a:r>
            <a:rPr lang="cs-CZ" dirty="0" smtClean="0"/>
            <a:t>No or mixed disorder</a:t>
          </a:r>
          <a:endParaRPr lang="en-US" dirty="0"/>
        </a:p>
      </dgm:t>
    </dgm:pt>
    <dgm:pt modelId="{568D2C7B-6F15-46F9-B287-91DD0C8962A0}" type="parTrans" cxnId="{3E3B9945-6F6B-4A6B-B767-C68A27F2920F}">
      <dgm:prSet/>
      <dgm:spPr/>
      <dgm:t>
        <a:bodyPr/>
        <a:lstStyle/>
        <a:p>
          <a:endParaRPr lang="en-US"/>
        </a:p>
      </dgm:t>
    </dgm:pt>
    <dgm:pt modelId="{66F9DC24-0B32-4400-84A2-73345E56547B}" type="sibTrans" cxnId="{3E3B9945-6F6B-4A6B-B767-C68A27F2920F}">
      <dgm:prSet/>
      <dgm:spPr/>
      <dgm:t>
        <a:bodyPr/>
        <a:lstStyle/>
        <a:p>
          <a:endParaRPr lang="en-US"/>
        </a:p>
      </dgm:t>
    </dgm:pt>
    <dgm:pt modelId="{84881696-264B-4B3D-BD4A-60C94E97F7EC}">
      <dgm:prSet phldrT="[Text]"/>
      <dgm:spPr/>
      <dgm:t>
        <a:bodyPr/>
        <a:lstStyle/>
        <a:p>
          <a:r>
            <a:rPr lang="cs-CZ" dirty="0" smtClean="0"/>
            <a:t>Respiratory acidosis</a:t>
          </a:r>
          <a:endParaRPr lang="en-US" dirty="0"/>
        </a:p>
      </dgm:t>
    </dgm:pt>
    <dgm:pt modelId="{46222260-D20C-437B-995C-A7AA7341F819}" type="parTrans" cxnId="{CEA13264-B65A-4A04-A564-3CD2071FB094}">
      <dgm:prSet/>
      <dgm:spPr/>
      <dgm:t>
        <a:bodyPr/>
        <a:lstStyle/>
        <a:p>
          <a:endParaRPr lang="en-US"/>
        </a:p>
      </dgm:t>
    </dgm:pt>
    <dgm:pt modelId="{2594F081-30C2-4E4E-8B40-5A46D83E8757}" type="sibTrans" cxnId="{CEA13264-B65A-4A04-A564-3CD2071FB094}">
      <dgm:prSet/>
      <dgm:spPr/>
      <dgm:t>
        <a:bodyPr/>
        <a:lstStyle/>
        <a:p>
          <a:endParaRPr lang="en-US"/>
        </a:p>
      </dgm:t>
    </dgm:pt>
    <dgm:pt modelId="{77B31F0A-52E6-4CDD-97A0-839F0E1E92A6}">
      <dgm:prSet phldrT="[Text]"/>
      <dgm:spPr/>
      <dgm:t>
        <a:bodyPr/>
        <a:lstStyle/>
        <a:p>
          <a:r>
            <a:rPr lang="cs-CZ" dirty="0" smtClean="0"/>
            <a:t>Metabolic acidosis</a:t>
          </a:r>
          <a:endParaRPr lang="en-US" dirty="0"/>
        </a:p>
      </dgm:t>
    </dgm:pt>
    <dgm:pt modelId="{44572DE7-96A2-4B39-A367-67269140D57A}" type="parTrans" cxnId="{C809A7FB-FFAB-4D45-A20B-B21C01F071C9}">
      <dgm:prSet/>
      <dgm:spPr/>
      <dgm:t>
        <a:bodyPr/>
        <a:lstStyle/>
        <a:p>
          <a:endParaRPr lang="en-US"/>
        </a:p>
      </dgm:t>
    </dgm:pt>
    <dgm:pt modelId="{21F0E69C-DB06-4A44-9ECC-325895512440}" type="sibTrans" cxnId="{C809A7FB-FFAB-4D45-A20B-B21C01F071C9}">
      <dgm:prSet/>
      <dgm:spPr/>
      <dgm:t>
        <a:bodyPr/>
        <a:lstStyle/>
        <a:p>
          <a:endParaRPr lang="en-US"/>
        </a:p>
      </dgm:t>
    </dgm:pt>
    <dgm:pt modelId="{93A8A340-47E2-47BC-9B4F-9863FE5EF402}">
      <dgm:prSet phldrT="[Text]"/>
      <dgm:spPr/>
      <dgm:t>
        <a:bodyPr/>
        <a:lstStyle/>
        <a:p>
          <a:r>
            <a:rPr lang="cs-CZ" dirty="0" smtClean="0"/>
            <a:t>Respiratory alkalosis</a:t>
          </a:r>
          <a:endParaRPr lang="en-US" dirty="0"/>
        </a:p>
      </dgm:t>
    </dgm:pt>
    <dgm:pt modelId="{97CFD71B-FB76-490B-ACA4-776454E97489}" type="parTrans" cxnId="{6841CD35-9F65-45E7-84ED-541E8C0D6C17}">
      <dgm:prSet/>
      <dgm:spPr/>
      <dgm:t>
        <a:bodyPr/>
        <a:lstStyle/>
        <a:p>
          <a:endParaRPr lang="en-US"/>
        </a:p>
      </dgm:t>
    </dgm:pt>
    <dgm:pt modelId="{57DC652B-996A-4B76-BD27-70D8BF490482}" type="sibTrans" cxnId="{6841CD35-9F65-45E7-84ED-541E8C0D6C17}">
      <dgm:prSet/>
      <dgm:spPr/>
      <dgm:t>
        <a:bodyPr/>
        <a:lstStyle/>
        <a:p>
          <a:endParaRPr lang="en-US"/>
        </a:p>
      </dgm:t>
    </dgm:pt>
    <dgm:pt modelId="{B0630969-6098-4B0B-B1B8-6AEAE2D49D90}">
      <dgm:prSet phldrT="[Text]"/>
      <dgm:spPr/>
      <dgm:t>
        <a:bodyPr/>
        <a:lstStyle/>
        <a:p>
          <a:r>
            <a:rPr lang="cs-CZ" dirty="0" smtClean="0"/>
            <a:t>Metabolic alkalosis</a:t>
          </a:r>
          <a:endParaRPr lang="en-US" dirty="0"/>
        </a:p>
      </dgm:t>
    </dgm:pt>
    <dgm:pt modelId="{F05C6045-DF9E-44EE-AD62-02E94A520032}" type="parTrans" cxnId="{E5E63EC1-0B59-46CD-822B-246E1A449493}">
      <dgm:prSet/>
      <dgm:spPr/>
      <dgm:t>
        <a:bodyPr/>
        <a:lstStyle/>
        <a:p>
          <a:endParaRPr lang="en-US"/>
        </a:p>
      </dgm:t>
    </dgm:pt>
    <dgm:pt modelId="{591EB7AC-767D-42DD-901D-7CCD3E376C5B}" type="sibTrans" cxnId="{E5E63EC1-0B59-46CD-822B-246E1A449493}">
      <dgm:prSet/>
      <dgm:spPr/>
      <dgm:t>
        <a:bodyPr/>
        <a:lstStyle/>
        <a:p>
          <a:endParaRPr lang="en-US"/>
        </a:p>
      </dgm:t>
    </dgm:pt>
    <dgm:pt modelId="{8C80067F-017A-4669-981E-298D73BA4406}" type="pres">
      <dgm:prSet presAssocID="{D8514189-FFD0-4A4D-A296-7A3B36139A0A}" presName="hierChild1" presStyleCnt="0">
        <dgm:presLayoutVars>
          <dgm:orgChart val="1"/>
          <dgm:chPref val="1"/>
          <dgm:dir/>
          <dgm:animOne val="branch"/>
          <dgm:animLvl val="lvl"/>
          <dgm:resizeHandles/>
        </dgm:presLayoutVars>
      </dgm:prSet>
      <dgm:spPr/>
      <dgm:t>
        <a:bodyPr/>
        <a:lstStyle/>
        <a:p>
          <a:endParaRPr lang="en-US"/>
        </a:p>
      </dgm:t>
    </dgm:pt>
    <dgm:pt modelId="{C9B2F5C5-19A8-468A-9DDF-D701FC5644BD}" type="pres">
      <dgm:prSet presAssocID="{EA411629-AC4E-4E62-8058-E814B7F325DC}" presName="hierRoot1" presStyleCnt="0">
        <dgm:presLayoutVars>
          <dgm:hierBranch val="init"/>
        </dgm:presLayoutVars>
      </dgm:prSet>
      <dgm:spPr/>
    </dgm:pt>
    <dgm:pt modelId="{C24F7F0B-F499-413B-ACBD-B0E4AFF536DA}" type="pres">
      <dgm:prSet presAssocID="{EA411629-AC4E-4E62-8058-E814B7F325DC}" presName="rootComposite1" presStyleCnt="0"/>
      <dgm:spPr/>
    </dgm:pt>
    <dgm:pt modelId="{6925E5FA-7D58-4F88-85B5-004CC35C5719}" type="pres">
      <dgm:prSet presAssocID="{EA411629-AC4E-4E62-8058-E814B7F325DC}" presName="rootText1" presStyleLbl="node0" presStyleIdx="0" presStyleCnt="1">
        <dgm:presLayoutVars>
          <dgm:chPref val="3"/>
        </dgm:presLayoutVars>
      </dgm:prSet>
      <dgm:spPr/>
      <dgm:t>
        <a:bodyPr/>
        <a:lstStyle/>
        <a:p>
          <a:endParaRPr lang="en-US"/>
        </a:p>
      </dgm:t>
    </dgm:pt>
    <dgm:pt modelId="{3242E258-7D75-4C15-9825-88186FD88666}" type="pres">
      <dgm:prSet presAssocID="{EA411629-AC4E-4E62-8058-E814B7F325DC}" presName="rootConnector1" presStyleLbl="node1" presStyleIdx="0" presStyleCnt="0"/>
      <dgm:spPr/>
      <dgm:t>
        <a:bodyPr/>
        <a:lstStyle/>
        <a:p>
          <a:endParaRPr lang="en-US"/>
        </a:p>
      </dgm:t>
    </dgm:pt>
    <dgm:pt modelId="{D3C2A361-09FE-4595-A998-7681D1F12D6F}" type="pres">
      <dgm:prSet presAssocID="{EA411629-AC4E-4E62-8058-E814B7F325DC}" presName="hierChild2" presStyleCnt="0"/>
      <dgm:spPr/>
    </dgm:pt>
    <dgm:pt modelId="{2204A5FE-7EBE-47C6-8A6A-8891A11678C0}" type="pres">
      <dgm:prSet presAssocID="{54F02ACA-A17B-4471-8194-58AE583908ED}" presName="Name37" presStyleLbl="parChTrans1D2" presStyleIdx="0" presStyleCnt="3"/>
      <dgm:spPr/>
      <dgm:t>
        <a:bodyPr/>
        <a:lstStyle/>
        <a:p>
          <a:endParaRPr lang="en-US"/>
        </a:p>
      </dgm:t>
    </dgm:pt>
    <dgm:pt modelId="{12E5B9EB-85E4-470E-B49E-761575BE6B57}" type="pres">
      <dgm:prSet presAssocID="{EEE2DF80-E52B-4A01-A0BC-C0C89AF7411E}" presName="hierRoot2" presStyleCnt="0">
        <dgm:presLayoutVars>
          <dgm:hierBranch val="init"/>
        </dgm:presLayoutVars>
      </dgm:prSet>
      <dgm:spPr/>
    </dgm:pt>
    <dgm:pt modelId="{ECA5AE91-69BD-4DB0-8AFD-55613E8B076E}" type="pres">
      <dgm:prSet presAssocID="{EEE2DF80-E52B-4A01-A0BC-C0C89AF7411E}" presName="rootComposite" presStyleCnt="0"/>
      <dgm:spPr/>
    </dgm:pt>
    <dgm:pt modelId="{9B8F0C0D-DC5D-4EBA-A82A-21F5D5FA7CA6}" type="pres">
      <dgm:prSet presAssocID="{EEE2DF80-E52B-4A01-A0BC-C0C89AF7411E}" presName="rootText" presStyleLbl="node2" presStyleIdx="0" presStyleCnt="3">
        <dgm:presLayoutVars>
          <dgm:chPref val="3"/>
        </dgm:presLayoutVars>
      </dgm:prSet>
      <dgm:spPr/>
      <dgm:t>
        <a:bodyPr/>
        <a:lstStyle/>
        <a:p>
          <a:endParaRPr lang="en-US"/>
        </a:p>
      </dgm:t>
    </dgm:pt>
    <dgm:pt modelId="{DAC5AFA6-7FE3-4D49-AF8C-766606E210D6}" type="pres">
      <dgm:prSet presAssocID="{EEE2DF80-E52B-4A01-A0BC-C0C89AF7411E}" presName="rootConnector" presStyleLbl="node2" presStyleIdx="0" presStyleCnt="3"/>
      <dgm:spPr/>
      <dgm:t>
        <a:bodyPr/>
        <a:lstStyle/>
        <a:p>
          <a:endParaRPr lang="en-US"/>
        </a:p>
      </dgm:t>
    </dgm:pt>
    <dgm:pt modelId="{B5EA86E3-066D-47FE-A859-27CF38650961}" type="pres">
      <dgm:prSet presAssocID="{EEE2DF80-E52B-4A01-A0BC-C0C89AF7411E}" presName="hierChild4" presStyleCnt="0"/>
      <dgm:spPr/>
    </dgm:pt>
    <dgm:pt modelId="{72882556-065C-4AA0-BA78-666D1AFB66CA}" type="pres">
      <dgm:prSet presAssocID="{80592DF2-5725-4590-AF9C-B525C5E833A0}" presName="Name37" presStyleLbl="parChTrans1D3" presStyleIdx="0" presStyleCnt="5"/>
      <dgm:spPr/>
      <dgm:t>
        <a:bodyPr/>
        <a:lstStyle/>
        <a:p>
          <a:endParaRPr lang="en-US"/>
        </a:p>
      </dgm:t>
    </dgm:pt>
    <dgm:pt modelId="{F1B6BE25-A965-4891-AE72-669987564B7D}" type="pres">
      <dgm:prSet presAssocID="{95E5FCDB-1B66-408F-BDBE-7241F2D12A59}" presName="hierRoot2" presStyleCnt="0">
        <dgm:presLayoutVars>
          <dgm:hierBranch val="init"/>
        </dgm:presLayoutVars>
      </dgm:prSet>
      <dgm:spPr/>
    </dgm:pt>
    <dgm:pt modelId="{881BCA25-9F17-40F4-9375-13E5DF0BEFEB}" type="pres">
      <dgm:prSet presAssocID="{95E5FCDB-1B66-408F-BDBE-7241F2D12A59}" presName="rootComposite" presStyleCnt="0"/>
      <dgm:spPr/>
    </dgm:pt>
    <dgm:pt modelId="{30F01DDC-48E7-4E15-AD09-18A2F0FB7B9F}" type="pres">
      <dgm:prSet presAssocID="{95E5FCDB-1B66-408F-BDBE-7241F2D12A59}" presName="rootText" presStyleLbl="node3" presStyleIdx="0" presStyleCnt="5">
        <dgm:presLayoutVars>
          <dgm:chPref val="3"/>
        </dgm:presLayoutVars>
      </dgm:prSet>
      <dgm:spPr/>
      <dgm:t>
        <a:bodyPr/>
        <a:lstStyle/>
        <a:p>
          <a:endParaRPr lang="en-US"/>
        </a:p>
      </dgm:t>
    </dgm:pt>
    <dgm:pt modelId="{7C00FA40-0CDD-4E54-9F2A-E260FDA2E654}" type="pres">
      <dgm:prSet presAssocID="{95E5FCDB-1B66-408F-BDBE-7241F2D12A59}" presName="rootConnector" presStyleLbl="node3" presStyleIdx="0" presStyleCnt="5"/>
      <dgm:spPr/>
      <dgm:t>
        <a:bodyPr/>
        <a:lstStyle/>
        <a:p>
          <a:endParaRPr lang="en-US"/>
        </a:p>
      </dgm:t>
    </dgm:pt>
    <dgm:pt modelId="{FD3C86F8-4F44-4A5B-8A88-D8B6868B92ED}" type="pres">
      <dgm:prSet presAssocID="{95E5FCDB-1B66-408F-BDBE-7241F2D12A59}" presName="hierChild4" presStyleCnt="0"/>
      <dgm:spPr/>
    </dgm:pt>
    <dgm:pt modelId="{AEF3DF81-F972-4C09-85D7-61B67EE1F9D2}" type="pres">
      <dgm:prSet presAssocID="{46222260-D20C-437B-995C-A7AA7341F819}" presName="Name37" presStyleLbl="parChTrans1D4" presStyleIdx="0" presStyleCnt="4"/>
      <dgm:spPr/>
      <dgm:t>
        <a:bodyPr/>
        <a:lstStyle/>
        <a:p>
          <a:endParaRPr lang="en-US"/>
        </a:p>
      </dgm:t>
    </dgm:pt>
    <dgm:pt modelId="{47D2A1D5-EC43-4422-B4F4-433F9BBA5152}" type="pres">
      <dgm:prSet presAssocID="{84881696-264B-4B3D-BD4A-60C94E97F7EC}" presName="hierRoot2" presStyleCnt="0">
        <dgm:presLayoutVars>
          <dgm:hierBranch val="init"/>
        </dgm:presLayoutVars>
      </dgm:prSet>
      <dgm:spPr/>
    </dgm:pt>
    <dgm:pt modelId="{88E20FEA-2F88-41BB-A18E-2ED0E4B5C23B}" type="pres">
      <dgm:prSet presAssocID="{84881696-264B-4B3D-BD4A-60C94E97F7EC}" presName="rootComposite" presStyleCnt="0"/>
      <dgm:spPr/>
    </dgm:pt>
    <dgm:pt modelId="{0D20512B-1BDB-40E6-89C8-BF4F06945E6D}" type="pres">
      <dgm:prSet presAssocID="{84881696-264B-4B3D-BD4A-60C94E97F7EC}" presName="rootText" presStyleLbl="node4" presStyleIdx="0" presStyleCnt="4">
        <dgm:presLayoutVars>
          <dgm:chPref val="3"/>
        </dgm:presLayoutVars>
      </dgm:prSet>
      <dgm:spPr/>
      <dgm:t>
        <a:bodyPr/>
        <a:lstStyle/>
        <a:p>
          <a:endParaRPr lang="en-US"/>
        </a:p>
      </dgm:t>
    </dgm:pt>
    <dgm:pt modelId="{48B1E2A3-D40A-466C-BE15-CE8540365C15}" type="pres">
      <dgm:prSet presAssocID="{84881696-264B-4B3D-BD4A-60C94E97F7EC}" presName="rootConnector" presStyleLbl="node4" presStyleIdx="0" presStyleCnt="4"/>
      <dgm:spPr/>
      <dgm:t>
        <a:bodyPr/>
        <a:lstStyle/>
        <a:p>
          <a:endParaRPr lang="en-US"/>
        </a:p>
      </dgm:t>
    </dgm:pt>
    <dgm:pt modelId="{183478F1-8161-453F-B467-71AD28A2F2B2}" type="pres">
      <dgm:prSet presAssocID="{84881696-264B-4B3D-BD4A-60C94E97F7EC}" presName="hierChild4" presStyleCnt="0"/>
      <dgm:spPr/>
    </dgm:pt>
    <dgm:pt modelId="{8E84667F-2DA1-4445-9F49-AE539D52E5DE}" type="pres">
      <dgm:prSet presAssocID="{84881696-264B-4B3D-BD4A-60C94E97F7EC}" presName="hierChild5" presStyleCnt="0"/>
      <dgm:spPr/>
    </dgm:pt>
    <dgm:pt modelId="{50D0323E-3A07-4234-AF99-D6876E45C294}" type="pres">
      <dgm:prSet presAssocID="{95E5FCDB-1B66-408F-BDBE-7241F2D12A59}" presName="hierChild5" presStyleCnt="0"/>
      <dgm:spPr/>
    </dgm:pt>
    <dgm:pt modelId="{7AE7BB4D-3C08-42D6-8FE8-5E5093DC9051}" type="pres">
      <dgm:prSet presAssocID="{C0C43FA9-D986-4EBB-B360-B22F94CC8249}" presName="Name37" presStyleLbl="parChTrans1D3" presStyleIdx="1" presStyleCnt="5"/>
      <dgm:spPr/>
      <dgm:t>
        <a:bodyPr/>
        <a:lstStyle/>
        <a:p>
          <a:endParaRPr lang="en-US"/>
        </a:p>
      </dgm:t>
    </dgm:pt>
    <dgm:pt modelId="{3603FBEA-C7CF-43CF-BA19-4ADE0A46EF9C}" type="pres">
      <dgm:prSet presAssocID="{C1F4B869-9F65-47DC-8D29-94F69945831E}" presName="hierRoot2" presStyleCnt="0">
        <dgm:presLayoutVars>
          <dgm:hierBranch val="init"/>
        </dgm:presLayoutVars>
      </dgm:prSet>
      <dgm:spPr/>
    </dgm:pt>
    <dgm:pt modelId="{DFD8A7BF-0D06-4B8B-959E-FCBA0A84F1A5}" type="pres">
      <dgm:prSet presAssocID="{C1F4B869-9F65-47DC-8D29-94F69945831E}" presName="rootComposite" presStyleCnt="0"/>
      <dgm:spPr/>
    </dgm:pt>
    <dgm:pt modelId="{3B81813D-24C9-490A-89B2-CA6771B973E3}" type="pres">
      <dgm:prSet presAssocID="{C1F4B869-9F65-47DC-8D29-94F69945831E}" presName="rootText" presStyleLbl="node3" presStyleIdx="1" presStyleCnt="5">
        <dgm:presLayoutVars>
          <dgm:chPref val="3"/>
        </dgm:presLayoutVars>
      </dgm:prSet>
      <dgm:spPr/>
      <dgm:t>
        <a:bodyPr/>
        <a:lstStyle/>
        <a:p>
          <a:endParaRPr lang="en-US"/>
        </a:p>
      </dgm:t>
    </dgm:pt>
    <dgm:pt modelId="{07F3119A-512E-47F9-A2B9-3DF5A16A07BB}" type="pres">
      <dgm:prSet presAssocID="{C1F4B869-9F65-47DC-8D29-94F69945831E}" presName="rootConnector" presStyleLbl="node3" presStyleIdx="1" presStyleCnt="5"/>
      <dgm:spPr/>
      <dgm:t>
        <a:bodyPr/>
        <a:lstStyle/>
        <a:p>
          <a:endParaRPr lang="en-US"/>
        </a:p>
      </dgm:t>
    </dgm:pt>
    <dgm:pt modelId="{7E8C8669-A9D7-4065-AF4C-8A935B891CEB}" type="pres">
      <dgm:prSet presAssocID="{C1F4B869-9F65-47DC-8D29-94F69945831E}" presName="hierChild4" presStyleCnt="0"/>
      <dgm:spPr/>
    </dgm:pt>
    <dgm:pt modelId="{B4850894-7C24-41A5-9B62-367F00371B6B}" type="pres">
      <dgm:prSet presAssocID="{44572DE7-96A2-4B39-A367-67269140D57A}" presName="Name37" presStyleLbl="parChTrans1D4" presStyleIdx="1" presStyleCnt="4"/>
      <dgm:spPr/>
      <dgm:t>
        <a:bodyPr/>
        <a:lstStyle/>
        <a:p>
          <a:endParaRPr lang="en-US"/>
        </a:p>
      </dgm:t>
    </dgm:pt>
    <dgm:pt modelId="{7CA5AD24-9C4E-4937-9C68-B589835ACB98}" type="pres">
      <dgm:prSet presAssocID="{77B31F0A-52E6-4CDD-97A0-839F0E1E92A6}" presName="hierRoot2" presStyleCnt="0">
        <dgm:presLayoutVars>
          <dgm:hierBranch val="init"/>
        </dgm:presLayoutVars>
      </dgm:prSet>
      <dgm:spPr/>
    </dgm:pt>
    <dgm:pt modelId="{8821C1A9-55E0-429A-B1E5-4DDACF9D0979}" type="pres">
      <dgm:prSet presAssocID="{77B31F0A-52E6-4CDD-97A0-839F0E1E92A6}" presName="rootComposite" presStyleCnt="0"/>
      <dgm:spPr/>
    </dgm:pt>
    <dgm:pt modelId="{7E34B68D-C1FB-4012-9BBA-6BBEDE517B9A}" type="pres">
      <dgm:prSet presAssocID="{77B31F0A-52E6-4CDD-97A0-839F0E1E92A6}" presName="rootText" presStyleLbl="node4" presStyleIdx="1" presStyleCnt="4">
        <dgm:presLayoutVars>
          <dgm:chPref val="3"/>
        </dgm:presLayoutVars>
      </dgm:prSet>
      <dgm:spPr/>
      <dgm:t>
        <a:bodyPr/>
        <a:lstStyle/>
        <a:p>
          <a:endParaRPr lang="en-US"/>
        </a:p>
      </dgm:t>
    </dgm:pt>
    <dgm:pt modelId="{37AC7107-677A-4FA1-82AF-97F513D086B5}" type="pres">
      <dgm:prSet presAssocID="{77B31F0A-52E6-4CDD-97A0-839F0E1E92A6}" presName="rootConnector" presStyleLbl="node4" presStyleIdx="1" presStyleCnt="4"/>
      <dgm:spPr/>
      <dgm:t>
        <a:bodyPr/>
        <a:lstStyle/>
        <a:p>
          <a:endParaRPr lang="en-US"/>
        </a:p>
      </dgm:t>
    </dgm:pt>
    <dgm:pt modelId="{8D2DD19E-B87B-40F1-954A-4770386A64C9}" type="pres">
      <dgm:prSet presAssocID="{77B31F0A-52E6-4CDD-97A0-839F0E1E92A6}" presName="hierChild4" presStyleCnt="0"/>
      <dgm:spPr/>
    </dgm:pt>
    <dgm:pt modelId="{B0E2059E-C3B4-4238-A70C-50113C962C80}" type="pres">
      <dgm:prSet presAssocID="{77B31F0A-52E6-4CDD-97A0-839F0E1E92A6}" presName="hierChild5" presStyleCnt="0"/>
      <dgm:spPr/>
    </dgm:pt>
    <dgm:pt modelId="{417F3F08-BDD1-4DAA-BB12-16DE64F4A73D}" type="pres">
      <dgm:prSet presAssocID="{C1F4B869-9F65-47DC-8D29-94F69945831E}" presName="hierChild5" presStyleCnt="0"/>
      <dgm:spPr/>
    </dgm:pt>
    <dgm:pt modelId="{2F67B1D3-855C-407D-AF3F-F2C288440D65}" type="pres">
      <dgm:prSet presAssocID="{EEE2DF80-E52B-4A01-A0BC-C0C89AF7411E}" presName="hierChild5" presStyleCnt="0"/>
      <dgm:spPr/>
    </dgm:pt>
    <dgm:pt modelId="{E6428495-CC86-43FC-A820-7E0D3A81D901}" type="pres">
      <dgm:prSet presAssocID="{970FB689-6351-4E7C-99ED-774E825D149C}" presName="Name37" presStyleLbl="parChTrans1D2" presStyleIdx="1" presStyleCnt="3"/>
      <dgm:spPr/>
      <dgm:t>
        <a:bodyPr/>
        <a:lstStyle/>
        <a:p>
          <a:endParaRPr lang="en-US"/>
        </a:p>
      </dgm:t>
    </dgm:pt>
    <dgm:pt modelId="{CA7EB83D-EFB2-4620-B90F-D78322E2E519}" type="pres">
      <dgm:prSet presAssocID="{B18E1A30-38CD-4D1E-B398-C32ED8F720EE}" presName="hierRoot2" presStyleCnt="0">
        <dgm:presLayoutVars>
          <dgm:hierBranch val="init"/>
        </dgm:presLayoutVars>
      </dgm:prSet>
      <dgm:spPr/>
    </dgm:pt>
    <dgm:pt modelId="{CA0150F9-21EA-4136-97D8-F5FB6849F651}" type="pres">
      <dgm:prSet presAssocID="{B18E1A30-38CD-4D1E-B398-C32ED8F720EE}" presName="rootComposite" presStyleCnt="0"/>
      <dgm:spPr/>
    </dgm:pt>
    <dgm:pt modelId="{0F51F4C0-9F71-4FB6-9659-D1BC19DA3F09}" type="pres">
      <dgm:prSet presAssocID="{B18E1A30-38CD-4D1E-B398-C32ED8F720EE}" presName="rootText" presStyleLbl="node2" presStyleIdx="1" presStyleCnt="3">
        <dgm:presLayoutVars>
          <dgm:chPref val="3"/>
        </dgm:presLayoutVars>
      </dgm:prSet>
      <dgm:spPr/>
      <dgm:t>
        <a:bodyPr/>
        <a:lstStyle/>
        <a:p>
          <a:endParaRPr lang="en-US"/>
        </a:p>
      </dgm:t>
    </dgm:pt>
    <dgm:pt modelId="{99655A02-CDB3-43DC-9235-CEF81C40081D}" type="pres">
      <dgm:prSet presAssocID="{B18E1A30-38CD-4D1E-B398-C32ED8F720EE}" presName="rootConnector" presStyleLbl="node2" presStyleIdx="1" presStyleCnt="3"/>
      <dgm:spPr/>
      <dgm:t>
        <a:bodyPr/>
        <a:lstStyle/>
        <a:p>
          <a:endParaRPr lang="en-US"/>
        </a:p>
      </dgm:t>
    </dgm:pt>
    <dgm:pt modelId="{6AA82171-9831-4050-9129-FEFB8A0DC918}" type="pres">
      <dgm:prSet presAssocID="{B18E1A30-38CD-4D1E-B398-C32ED8F720EE}" presName="hierChild4" presStyleCnt="0"/>
      <dgm:spPr/>
    </dgm:pt>
    <dgm:pt modelId="{CE4ECE35-F611-4139-9FA8-02D23AC17A5F}" type="pres">
      <dgm:prSet presAssocID="{568D2C7B-6F15-46F9-B287-91DD0C8962A0}" presName="Name37" presStyleLbl="parChTrans1D3" presStyleIdx="2" presStyleCnt="5"/>
      <dgm:spPr/>
      <dgm:t>
        <a:bodyPr/>
        <a:lstStyle/>
        <a:p>
          <a:endParaRPr lang="en-US"/>
        </a:p>
      </dgm:t>
    </dgm:pt>
    <dgm:pt modelId="{5EB1C0DA-E315-471C-AE34-34E2A50B6A02}" type="pres">
      <dgm:prSet presAssocID="{8E794F12-9F95-4F95-833B-4C3C6994E73C}" presName="hierRoot2" presStyleCnt="0">
        <dgm:presLayoutVars>
          <dgm:hierBranch val="init"/>
        </dgm:presLayoutVars>
      </dgm:prSet>
      <dgm:spPr/>
    </dgm:pt>
    <dgm:pt modelId="{9392FD15-0C42-4D88-BCD8-8CE9AC459B26}" type="pres">
      <dgm:prSet presAssocID="{8E794F12-9F95-4F95-833B-4C3C6994E73C}" presName="rootComposite" presStyleCnt="0"/>
      <dgm:spPr/>
    </dgm:pt>
    <dgm:pt modelId="{DED0BF4A-ED61-4AE0-932A-C66AB9F3879B}" type="pres">
      <dgm:prSet presAssocID="{8E794F12-9F95-4F95-833B-4C3C6994E73C}" presName="rootText" presStyleLbl="node3" presStyleIdx="2" presStyleCnt="5">
        <dgm:presLayoutVars>
          <dgm:chPref val="3"/>
        </dgm:presLayoutVars>
      </dgm:prSet>
      <dgm:spPr/>
      <dgm:t>
        <a:bodyPr/>
        <a:lstStyle/>
        <a:p>
          <a:endParaRPr lang="en-US"/>
        </a:p>
      </dgm:t>
    </dgm:pt>
    <dgm:pt modelId="{09224C8F-3597-49B0-A1FE-B1C692CC1E95}" type="pres">
      <dgm:prSet presAssocID="{8E794F12-9F95-4F95-833B-4C3C6994E73C}" presName="rootConnector" presStyleLbl="node3" presStyleIdx="2" presStyleCnt="5"/>
      <dgm:spPr/>
      <dgm:t>
        <a:bodyPr/>
        <a:lstStyle/>
        <a:p>
          <a:endParaRPr lang="en-US"/>
        </a:p>
      </dgm:t>
    </dgm:pt>
    <dgm:pt modelId="{5ED475CB-CE75-4655-AA5D-ED87440AF5F1}" type="pres">
      <dgm:prSet presAssocID="{8E794F12-9F95-4F95-833B-4C3C6994E73C}" presName="hierChild4" presStyleCnt="0"/>
      <dgm:spPr/>
    </dgm:pt>
    <dgm:pt modelId="{EBE8BDDC-ED37-4E35-B539-EBE1F6231FFE}" type="pres">
      <dgm:prSet presAssocID="{8E794F12-9F95-4F95-833B-4C3C6994E73C}" presName="hierChild5" presStyleCnt="0"/>
      <dgm:spPr/>
    </dgm:pt>
    <dgm:pt modelId="{51EB9407-BB90-45B5-BE21-60A513676804}" type="pres">
      <dgm:prSet presAssocID="{B18E1A30-38CD-4D1E-B398-C32ED8F720EE}" presName="hierChild5" presStyleCnt="0"/>
      <dgm:spPr/>
    </dgm:pt>
    <dgm:pt modelId="{BFAA55EE-7C9B-4ACC-B008-6CCF3758592E}" type="pres">
      <dgm:prSet presAssocID="{87C9AAAB-CB27-4759-8E92-4AF6A2547801}" presName="Name37" presStyleLbl="parChTrans1D2" presStyleIdx="2" presStyleCnt="3"/>
      <dgm:spPr/>
      <dgm:t>
        <a:bodyPr/>
        <a:lstStyle/>
        <a:p>
          <a:endParaRPr lang="en-US"/>
        </a:p>
      </dgm:t>
    </dgm:pt>
    <dgm:pt modelId="{4275E3DD-B56B-44D3-891B-79C7A2FDF93E}" type="pres">
      <dgm:prSet presAssocID="{FF36E6EB-709F-4B17-81E5-8A9F234DAC0E}" presName="hierRoot2" presStyleCnt="0">
        <dgm:presLayoutVars>
          <dgm:hierBranch val="init"/>
        </dgm:presLayoutVars>
      </dgm:prSet>
      <dgm:spPr/>
    </dgm:pt>
    <dgm:pt modelId="{DC21FB3E-B06A-4C67-ADE4-D3A4F3396A40}" type="pres">
      <dgm:prSet presAssocID="{FF36E6EB-709F-4B17-81E5-8A9F234DAC0E}" presName="rootComposite" presStyleCnt="0"/>
      <dgm:spPr/>
    </dgm:pt>
    <dgm:pt modelId="{C39976C9-B79D-4E59-8BC1-932DFADBC666}" type="pres">
      <dgm:prSet presAssocID="{FF36E6EB-709F-4B17-81E5-8A9F234DAC0E}" presName="rootText" presStyleLbl="node2" presStyleIdx="2" presStyleCnt="3">
        <dgm:presLayoutVars>
          <dgm:chPref val="3"/>
        </dgm:presLayoutVars>
      </dgm:prSet>
      <dgm:spPr/>
      <dgm:t>
        <a:bodyPr/>
        <a:lstStyle/>
        <a:p>
          <a:endParaRPr lang="en-US"/>
        </a:p>
      </dgm:t>
    </dgm:pt>
    <dgm:pt modelId="{79F57EAB-6FF4-4288-9A6F-6C57D4084D90}" type="pres">
      <dgm:prSet presAssocID="{FF36E6EB-709F-4B17-81E5-8A9F234DAC0E}" presName="rootConnector" presStyleLbl="node2" presStyleIdx="2" presStyleCnt="3"/>
      <dgm:spPr/>
      <dgm:t>
        <a:bodyPr/>
        <a:lstStyle/>
        <a:p>
          <a:endParaRPr lang="en-US"/>
        </a:p>
      </dgm:t>
    </dgm:pt>
    <dgm:pt modelId="{FA9BBFDE-673A-40E7-9D48-73AF514A2984}" type="pres">
      <dgm:prSet presAssocID="{FF36E6EB-709F-4B17-81E5-8A9F234DAC0E}" presName="hierChild4" presStyleCnt="0"/>
      <dgm:spPr/>
    </dgm:pt>
    <dgm:pt modelId="{A85F3C02-1376-4706-B0B9-2511DE01173F}" type="pres">
      <dgm:prSet presAssocID="{80CDB2DD-25D8-4D93-82BC-187077391E06}" presName="Name37" presStyleLbl="parChTrans1D3" presStyleIdx="3" presStyleCnt="5"/>
      <dgm:spPr/>
      <dgm:t>
        <a:bodyPr/>
        <a:lstStyle/>
        <a:p>
          <a:endParaRPr lang="en-US"/>
        </a:p>
      </dgm:t>
    </dgm:pt>
    <dgm:pt modelId="{F9497924-0E38-44A2-A543-A36CC94FA5D3}" type="pres">
      <dgm:prSet presAssocID="{318859B0-9F7A-4181-8E16-D662DC393E65}" presName="hierRoot2" presStyleCnt="0">
        <dgm:presLayoutVars>
          <dgm:hierBranch val="init"/>
        </dgm:presLayoutVars>
      </dgm:prSet>
      <dgm:spPr/>
    </dgm:pt>
    <dgm:pt modelId="{E57F7146-6CBE-469E-8DE7-A3ED3F32C7B5}" type="pres">
      <dgm:prSet presAssocID="{318859B0-9F7A-4181-8E16-D662DC393E65}" presName="rootComposite" presStyleCnt="0"/>
      <dgm:spPr/>
    </dgm:pt>
    <dgm:pt modelId="{DCC01E4E-665B-47F1-B1C3-AF16DF2C7533}" type="pres">
      <dgm:prSet presAssocID="{318859B0-9F7A-4181-8E16-D662DC393E65}" presName="rootText" presStyleLbl="node3" presStyleIdx="3" presStyleCnt="5">
        <dgm:presLayoutVars>
          <dgm:chPref val="3"/>
        </dgm:presLayoutVars>
      </dgm:prSet>
      <dgm:spPr/>
      <dgm:t>
        <a:bodyPr/>
        <a:lstStyle/>
        <a:p>
          <a:endParaRPr lang="en-US"/>
        </a:p>
      </dgm:t>
    </dgm:pt>
    <dgm:pt modelId="{6698381D-E345-4268-B0B9-B0504D9EE796}" type="pres">
      <dgm:prSet presAssocID="{318859B0-9F7A-4181-8E16-D662DC393E65}" presName="rootConnector" presStyleLbl="node3" presStyleIdx="3" presStyleCnt="5"/>
      <dgm:spPr/>
      <dgm:t>
        <a:bodyPr/>
        <a:lstStyle/>
        <a:p>
          <a:endParaRPr lang="en-US"/>
        </a:p>
      </dgm:t>
    </dgm:pt>
    <dgm:pt modelId="{D8658663-E7A4-46E3-86C0-D8904105E63C}" type="pres">
      <dgm:prSet presAssocID="{318859B0-9F7A-4181-8E16-D662DC393E65}" presName="hierChild4" presStyleCnt="0"/>
      <dgm:spPr/>
    </dgm:pt>
    <dgm:pt modelId="{24A3F176-EA7B-40DD-B1A0-A52137DDB10E}" type="pres">
      <dgm:prSet presAssocID="{97CFD71B-FB76-490B-ACA4-776454E97489}" presName="Name37" presStyleLbl="parChTrans1D4" presStyleIdx="2" presStyleCnt="4"/>
      <dgm:spPr/>
      <dgm:t>
        <a:bodyPr/>
        <a:lstStyle/>
        <a:p>
          <a:endParaRPr lang="en-US"/>
        </a:p>
      </dgm:t>
    </dgm:pt>
    <dgm:pt modelId="{B8FE7A06-60F9-4ED9-9A1F-1A12EC70427B}" type="pres">
      <dgm:prSet presAssocID="{93A8A340-47E2-47BC-9B4F-9863FE5EF402}" presName="hierRoot2" presStyleCnt="0">
        <dgm:presLayoutVars>
          <dgm:hierBranch val="init"/>
        </dgm:presLayoutVars>
      </dgm:prSet>
      <dgm:spPr/>
    </dgm:pt>
    <dgm:pt modelId="{177EB5CB-D347-46A7-A31B-7ED18673EB9A}" type="pres">
      <dgm:prSet presAssocID="{93A8A340-47E2-47BC-9B4F-9863FE5EF402}" presName="rootComposite" presStyleCnt="0"/>
      <dgm:spPr/>
    </dgm:pt>
    <dgm:pt modelId="{64C12B8D-C957-4F5A-8997-5D2A6659B5D6}" type="pres">
      <dgm:prSet presAssocID="{93A8A340-47E2-47BC-9B4F-9863FE5EF402}" presName="rootText" presStyleLbl="node4" presStyleIdx="2" presStyleCnt="4">
        <dgm:presLayoutVars>
          <dgm:chPref val="3"/>
        </dgm:presLayoutVars>
      </dgm:prSet>
      <dgm:spPr/>
      <dgm:t>
        <a:bodyPr/>
        <a:lstStyle/>
        <a:p>
          <a:endParaRPr lang="en-US"/>
        </a:p>
      </dgm:t>
    </dgm:pt>
    <dgm:pt modelId="{5A24C368-FE44-4CCB-A782-FE1BD3013100}" type="pres">
      <dgm:prSet presAssocID="{93A8A340-47E2-47BC-9B4F-9863FE5EF402}" presName="rootConnector" presStyleLbl="node4" presStyleIdx="2" presStyleCnt="4"/>
      <dgm:spPr/>
      <dgm:t>
        <a:bodyPr/>
        <a:lstStyle/>
        <a:p>
          <a:endParaRPr lang="en-US"/>
        </a:p>
      </dgm:t>
    </dgm:pt>
    <dgm:pt modelId="{2DDF934F-A1AE-443F-8D00-6A2A4AB830D8}" type="pres">
      <dgm:prSet presAssocID="{93A8A340-47E2-47BC-9B4F-9863FE5EF402}" presName="hierChild4" presStyleCnt="0"/>
      <dgm:spPr/>
    </dgm:pt>
    <dgm:pt modelId="{7EC86CD6-044D-4C80-ACF6-91C723149F2B}" type="pres">
      <dgm:prSet presAssocID="{93A8A340-47E2-47BC-9B4F-9863FE5EF402}" presName="hierChild5" presStyleCnt="0"/>
      <dgm:spPr/>
    </dgm:pt>
    <dgm:pt modelId="{0F4B15FD-1B2B-4668-BDF2-D8B2D2EBDF60}" type="pres">
      <dgm:prSet presAssocID="{318859B0-9F7A-4181-8E16-D662DC393E65}" presName="hierChild5" presStyleCnt="0"/>
      <dgm:spPr/>
    </dgm:pt>
    <dgm:pt modelId="{8893CB95-05CC-4415-B57B-A11CA78983A0}" type="pres">
      <dgm:prSet presAssocID="{5D3ABF75-500D-4C13-8D9F-753E6A3B7C58}" presName="Name37" presStyleLbl="parChTrans1D3" presStyleIdx="4" presStyleCnt="5"/>
      <dgm:spPr/>
      <dgm:t>
        <a:bodyPr/>
        <a:lstStyle/>
        <a:p>
          <a:endParaRPr lang="en-US"/>
        </a:p>
      </dgm:t>
    </dgm:pt>
    <dgm:pt modelId="{7937B92C-3176-4A2E-A094-AE58D4C6CE81}" type="pres">
      <dgm:prSet presAssocID="{F31FBF92-A0E7-476D-83BD-36727DCFD22E}" presName="hierRoot2" presStyleCnt="0">
        <dgm:presLayoutVars>
          <dgm:hierBranch val="init"/>
        </dgm:presLayoutVars>
      </dgm:prSet>
      <dgm:spPr/>
    </dgm:pt>
    <dgm:pt modelId="{5C8E4264-41B0-447C-BE90-83C4E2552FA0}" type="pres">
      <dgm:prSet presAssocID="{F31FBF92-A0E7-476D-83BD-36727DCFD22E}" presName="rootComposite" presStyleCnt="0"/>
      <dgm:spPr/>
    </dgm:pt>
    <dgm:pt modelId="{00D06620-80B2-4A45-B12F-5BBEAEA00725}" type="pres">
      <dgm:prSet presAssocID="{F31FBF92-A0E7-476D-83BD-36727DCFD22E}" presName="rootText" presStyleLbl="node3" presStyleIdx="4" presStyleCnt="5">
        <dgm:presLayoutVars>
          <dgm:chPref val="3"/>
        </dgm:presLayoutVars>
      </dgm:prSet>
      <dgm:spPr/>
      <dgm:t>
        <a:bodyPr/>
        <a:lstStyle/>
        <a:p>
          <a:endParaRPr lang="en-US"/>
        </a:p>
      </dgm:t>
    </dgm:pt>
    <dgm:pt modelId="{1E138E32-A632-47C2-A341-5918D092465C}" type="pres">
      <dgm:prSet presAssocID="{F31FBF92-A0E7-476D-83BD-36727DCFD22E}" presName="rootConnector" presStyleLbl="node3" presStyleIdx="4" presStyleCnt="5"/>
      <dgm:spPr/>
      <dgm:t>
        <a:bodyPr/>
        <a:lstStyle/>
        <a:p>
          <a:endParaRPr lang="en-US"/>
        </a:p>
      </dgm:t>
    </dgm:pt>
    <dgm:pt modelId="{D35524F7-DD22-4225-B3A5-10C54DC90A5F}" type="pres">
      <dgm:prSet presAssocID="{F31FBF92-A0E7-476D-83BD-36727DCFD22E}" presName="hierChild4" presStyleCnt="0"/>
      <dgm:spPr/>
    </dgm:pt>
    <dgm:pt modelId="{F70BC951-69D5-4DAD-B9F5-91FD10138C7E}" type="pres">
      <dgm:prSet presAssocID="{F05C6045-DF9E-44EE-AD62-02E94A520032}" presName="Name37" presStyleLbl="parChTrans1D4" presStyleIdx="3" presStyleCnt="4"/>
      <dgm:spPr/>
      <dgm:t>
        <a:bodyPr/>
        <a:lstStyle/>
        <a:p>
          <a:endParaRPr lang="en-US"/>
        </a:p>
      </dgm:t>
    </dgm:pt>
    <dgm:pt modelId="{36B84D07-93BD-46A7-A68C-747B7E773AF6}" type="pres">
      <dgm:prSet presAssocID="{B0630969-6098-4B0B-B1B8-6AEAE2D49D90}" presName="hierRoot2" presStyleCnt="0">
        <dgm:presLayoutVars>
          <dgm:hierBranch val="init"/>
        </dgm:presLayoutVars>
      </dgm:prSet>
      <dgm:spPr/>
    </dgm:pt>
    <dgm:pt modelId="{11A12989-A820-4A83-9A7A-D1BA1DC3E572}" type="pres">
      <dgm:prSet presAssocID="{B0630969-6098-4B0B-B1B8-6AEAE2D49D90}" presName="rootComposite" presStyleCnt="0"/>
      <dgm:spPr/>
    </dgm:pt>
    <dgm:pt modelId="{6BA69F07-16CE-46C7-9082-FC08B7BD38F2}" type="pres">
      <dgm:prSet presAssocID="{B0630969-6098-4B0B-B1B8-6AEAE2D49D90}" presName="rootText" presStyleLbl="node4" presStyleIdx="3" presStyleCnt="4">
        <dgm:presLayoutVars>
          <dgm:chPref val="3"/>
        </dgm:presLayoutVars>
      </dgm:prSet>
      <dgm:spPr/>
      <dgm:t>
        <a:bodyPr/>
        <a:lstStyle/>
        <a:p>
          <a:endParaRPr lang="en-US"/>
        </a:p>
      </dgm:t>
    </dgm:pt>
    <dgm:pt modelId="{6B73254E-3606-4386-9815-DE253582956C}" type="pres">
      <dgm:prSet presAssocID="{B0630969-6098-4B0B-B1B8-6AEAE2D49D90}" presName="rootConnector" presStyleLbl="node4" presStyleIdx="3" presStyleCnt="4"/>
      <dgm:spPr/>
      <dgm:t>
        <a:bodyPr/>
        <a:lstStyle/>
        <a:p>
          <a:endParaRPr lang="en-US"/>
        </a:p>
      </dgm:t>
    </dgm:pt>
    <dgm:pt modelId="{56022E5D-FECB-458B-9C93-1C83FCABD775}" type="pres">
      <dgm:prSet presAssocID="{B0630969-6098-4B0B-B1B8-6AEAE2D49D90}" presName="hierChild4" presStyleCnt="0"/>
      <dgm:spPr/>
    </dgm:pt>
    <dgm:pt modelId="{697C07C4-176A-4AC3-87DB-AF5AF3A1D9F6}" type="pres">
      <dgm:prSet presAssocID="{B0630969-6098-4B0B-B1B8-6AEAE2D49D90}" presName="hierChild5" presStyleCnt="0"/>
      <dgm:spPr/>
    </dgm:pt>
    <dgm:pt modelId="{7F2E1559-5D6A-4E61-9295-BB848A2A9854}" type="pres">
      <dgm:prSet presAssocID="{F31FBF92-A0E7-476D-83BD-36727DCFD22E}" presName="hierChild5" presStyleCnt="0"/>
      <dgm:spPr/>
    </dgm:pt>
    <dgm:pt modelId="{B2966177-2D3E-4C3C-AC99-4CDD1D77EF43}" type="pres">
      <dgm:prSet presAssocID="{FF36E6EB-709F-4B17-81E5-8A9F234DAC0E}" presName="hierChild5" presStyleCnt="0"/>
      <dgm:spPr/>
    </dgm:pt>
    <dgm:pt modelId="{C74F3906-C47E-4F4A-B986-9C90DEB5C442}" type="pres">
      <dgm:prSet presAssocID="{EA411629-AC4E-4E62-8058-E814B7F325DC}" presName="hierChild3" presStyleCnt="0"/>
      <dgm:spPr/>
    </dgm:pt>
  </dgm:ptLst>
  <dgm:cxnLst>
    <dgm:cxn modelId="{9668EEEA-A1F0-4A81-B668-525E8D836B1C}" type="presOf" srcId="{93A8A340-47E2-47BC-9B4F-9863FE5EF402}" destId="{5A24C368-FE44-4CCB-A782-FE1BD3013100}" srcOrd="1" destOrd="0" presId="urn:microsoft.com/office/officeart/2005/8/layout/orgChart1"/>
    <dgm:cxn modelId="{F9FC9BF5-F284-4A80-A335-08BE386ABF8B}" type="presOf" srcId="{EEE2DF80-E52B-4A01-A0BC-C0C89AF7411E}" destId="{DAC5AFA6-7FE3-4D49-AF8C-766606E210D6}" srcOrd="1" destOrd="0" presId="urn:microsoft.com/office/officeart/2005/8/layout/orgChart1"/>
    <dgm:cxn modelId="{AED4761D-9BDB-444D-A2B5-2F58E0216195}" srcId="{FF36E6EB-709F-4B17-81E5-8A9F234DAC0E}" destId="{F31FBF92-A0E7-476D-83BD-36727DCFD22E}" srcOrd="1" destOrd="0" parTransId="{5D3ABF75-500D-4C13-8D9F-753E6A3B7C58}" sibTransId="{3218D728-0D7E-4B85-B10B-90F02FEA2E35}"/>
    <dgm:cxn modelId="{C809A7FB-FFAB-4D45-A20B-B21C01F071C9}" srcId="{C1F4B869-9F65-47DC-8D29-94F69945831E}" destId="{77B31F0A-52E6-4CDD-97A0-839F0E1E92A6}" srcOrd="0" destOrd="0" parTransId="{44572DE7-96A2-4B39-A367-67269140D57A}" sibTransId="{21F0E69C-DB06-4A44-9ECC-325895512440}"/>
    <dgm:cxn modelId="{CEA13264-B65A-4A04-A564-3CD2071FB094}" srcId="{95E5FCDB-1B66-408F-BDBE-7241F2D12A59}" destId="{84881696-264B-4B3D-BD4A-60C94E97F7EC}" srcOrd="0" destOrd="0" parTransId="{46222260-D20C-437B-995C-A7AA7341F819}" sibTransId="{2594F081-30C2-4E4E-8B40-5A46D83E8757}"/>
    <dgm:cxn modelId="{6B9F0DA8-768D-400A-AF6E-9F6467714DE8}" srcId="{EEE2DF80-E52B-4A01-A0BC-C0C89AF7411E}" destId="{C1F4B869-9F65-47DC-8D29-94F69945831E}" srcOrd="1" destOrd="0" parTransId="{C0C43FA9-D986-4EBB-B360-B22F94CC8249}" sibTransId="{A3E9B4A0-8CA3-49D1-ACC7-9F897030B9FA}"/>
    <dgm:cxn modelId="{C171AB2A-457F-4578-AB6B-72AC3336E435}" type="presOf" srcId="{77B31F0A-52E6-4CDD-97A0-839F0E1E92A6}" destId="{37AC7107-677A-4FA1-82AF-97F513D086B5}" srcOrd="1" destOrd="0" presId="urn:microsoft.com/office/officeart/2005/8/layout/orgChart1"/>
    <dgm:cxn modelId="{2A2FCA5E-34DE-44C7-9E47-2DE64D90095C}" type="presOf" srcId="{318859B0-9F7A-4181-8E16-D662DC393E65}" destId="{DCC01E4E-665B-47F1-B1C3-AF16DF2C7533}" srcOrd="0" destOrd="0" presId="urn:microsoft.com/office/officeart/2005/8/layout/orgChart1"/>
    <dgm:cxn modelId="{6AFA9285-9769-488D-AE08-07BDAE290F6F}" srcId="{EEE2DF80-E52B-4A01-A0BC-C0C89AF7411E}" destId="{95E5FCDB-1B66-408F-BDBE-7241F2D12A59}" srcOrd="0" destOrd="0" parTransId="{80592DF2-5725-4590-AF9C-B525C5E833A0}" sibTransId="{43DD9B9D-FC50-4F00-A51F-1DE216AF0108}"/>
    <dgm:cxn modelId="{9EF05642-4FFC-4624-8F5A-5148C824A571}" type="presOf" srcId="{95E5FCDB-1B66-408F-BDBE-7241F2D12A59}" destId="{30F01DDC-48E7-4E15-AD09-18A2F0FB7B9F}" srcOrd="0" destOrd="0" presId="urn:microsoft.com/office/officeart/2005/8/layout/orgChart1"/>
    <dgm:cxn modelId="{71F7A177-18BC-4159-8E5E-0D81B19ADDBE}" type="presOf" srcId="{568D2C7B-6F15-46F9-B287-91DD0C8962A0}" destId="{CE4ECE35-F611-4139-9FA8-02D23AC17A5F}" srcOrd="0" destOrd="0" presId="urn:microsoft.com/office/officeart/2005/8/layout/orgChart1"/>
    <dgm:cxn modelId="{34777621-7E06-4878-81DB-63519CADAC7D}" type="presOf" srcId="{EA411629-AC4E-4E62-8058-E814B7F325DC}" destId="{6925E5FA-7D58-4F88-85B5-004CC35C5719}" srcOrd="0" destOrd="0" presId="urn:microsoft.com/office/officeart/2005/8/layout/orgChart1"/>
    <dgm:cxn modelId="{0077F19A-B5C8-4273-80D9-F34C598E1815}" type="presOf" srcId="{B18E1A30-38CD-4D1E-B398-C32ED8F720EE}" destId="{99655A02-CDB3-43DC-9235-CEF81C40081D}" srcOrd="1" destOrd="0" presId="urn:microsoft.com/office/officeart/2005/8/layout/orgChart1"/>
    <dgm:cxn modelId="{8C5DE2A8-5D70-45AD-81E5-BC7020FA0CDF}" type="presOf" srcId="{84881696-264B-4B3D-BD4A-60C94E97F7EC}" destId="{0D20512B-1BDB-40E6-89C8-BF4F06945E6D}" srcOrd="0" destOrd="0" presId="urn:microsoft.com/office/officeart/2005/8/layout/orgChart1"/>
    <dgm:cxn modelId="{A0B2D198-694A-4133-9CB2-5C12DEAA3906}" type="presOf" srcId="{54F02ACA-A17B-4471-8194-58AE583908ED}" destId="{2204A5FE-7EBE-47C6-8A6A-8891A11678C0}" srcOrd="0" destOrd="0" presId="urn:microsoft.com/office/officeart/2005/8/layout/orgChart1"/>
    <dgm:cxn modelId="{EE684E5E-57C9-4B18-93B9-8D4A15B25C70}" type="presOf" srcId="{C1F4B869-9F65-47DC-8D29-94F69945831E}" destId="{07F3119A-512E-47F9-A2B9-3DF5A16A07BB}" srcOrd="1" destOrd="0" presId="urn:microsoft.com/office/officeart/2005/8/layout/orgChart1"/>
    <dgm:cxn modelId="{33E4B37E-6759-4CE3-B1AF-08A8BD9F0AAA}" type="presOf" srcId="{80CDB2DD-25D8-4D93-82BC-187077391E06}" destId="{A85F3C02-1376-4706-B0B9-2511DE01173F}" srcOrd="0" destOrd="0" presId="urn:microsoft.com/office/officeart/2005/8/layout/orgChart1"/>
    <dgm:cxn modelId="{AEC61CB6-5CFC-4D1C-BAFC-5A38113DDB0D}" type="presOf" srcId="{F31FBF92-A0E7-476D-83BD-36727DCFD22E}" destId="{1E138E32-A632-47C2-A341-5918D092465C}" srcOrd="1" destOrd="0" presId="urn:microsoft.com/office/officeart/2005/8/layout/orgChart1"/>
    <dgm:cxn modelId="{A8A74E25-CFE1-49BB-9C70-6AC0B2577D25}" type="presOf" srcId="{46222260-D20C-437B-995C-A7AA7341F819}" destId="{AEF3DF81-F972-4C09-85D7-61B67EE1F9D2}" srcOrd="0" destOrd="0" presId="urn:microsoft.com/office/officeart/2005/8/layout/orgChart1"/>
    <dgm:cxn modelId="{46081BA8-4609-4C26-AEFF-C8D632399915}" type="presOf" srcId="{B0630969-6098-4B0B-B1B8-6AEAE2D49D90}" destId="{6BA69F07-16CE-46C7-9082-FC08B7BD38F2}" srcOrd="0" destOrd="0" presId="urn:microsoft.com/office/officeart/2005/8/layout/orgChart1"/>
    <dgm:cxn modelId="{6841CD35-9F65-45E7-84ED-541E8C0D6C17}" srcId="{318859B0-9F7A-4181-8E16-D662DC393E65}" destId="{93A8A340-47E2-47BC-9B4F-9863FE5EF402}" srcOrd="0" destOrd="0" parTransId="{97CFD71B-FB76-490B-ACA4-776454E97489}" sibTransId="{57DC652B-996A-4B76-BD27-70D8BF490482}"/>
    <dgm:cxn modelId="{2F28D8C9-EB15-4767-8DE6-9CE77356AE4B}" type="presOf" srcId="{C0C43FA9-D986-4EBB-B360-B22F94CC8249}" destId="{7AE7BB4D-3C08-42D6-8FE8-5E5093DC9051}" srcOrd="0" destOrd="0" presId="urn:microsoft.com/office/officeart/2005/8/layout/orgChart1"/>
    <dgm:cxn modelId="{4FA5680F-4EC4-4049-8C5C-33D99610B4DB}" type="presOf" srcId="{87C9AAAB-CB27-4759-8E92-4AF6A2547801}" destId="{BFAA55EE-7C9B-4ACC-B008-6CCF3758592E}" srcOrd="0" destOrd="0" presId="urn:microsoft.com/office/officeart/2005/8/layout/orgChart1"/>
    <dgm:cxn modelId="{0BB7358A-63C5-4F08-BD8F-8D9334D24EDF}" type="presOf" srcId="{80592DF2-5725-4590-AF9C-B525C5E833A0}" destId="{72882556-065C-4AA0-BA78-666D1AFB66CA}" srcOrd="0" destOrd="0" presId="urn:microsoft.com/office/officeart/2005/8/layout/orgChart1"/>
    <dgm:cxn modelId="{3667D461-025A-42C4-8FC3-2069E37426A0}" type="presOf" srcId="{5D3ABF75-500D-4C13-8D9F-753E6A3B7C58}" destId="{8893CB95-05CC-4415-B57B-A11CA78983A0}" srcOrd="0" destOrd="0" presId="urn:microsoft.com/office/officeart/2005/8/layout/orgChart1"/>
    <dgm:cxn modelId="{5245748E-F9CA-4469-94D1-950CF96DC529}" srcId="{EA411629-AC4E-4E62-8058-E814B7F325DC}" destId="{FF36E6EB-709F-4B17-81E5-8A9F234DAC0E}" srcOrd="2" destOrd="0" parTransId="{87C9AAAB-CB27-4759-8E92-4AF6A2547801}" sibTransId="{2128D76B-BDEC-4CBD-9839-6C8453D8539F}"/>
    <dgm:cxn modelId="{3D9ECB52-9731-46C0-B0DE-32E97F6545E8}" type="presOf" srcId="{B0630969-6098-4B0B-B1B8-6AEAE2D49D90}" destId="{6B73254E-3606-4386-9815-DE253582956C}" srcOrd="1" destOrd="0" presId="urn:microsoft.com/office/officeart/2005/8/layout/orgChart1"/>
    <dgm:cxn modelId="{59FE0FA5-AF4B-4493-95D4-9FB74429A9C2}" type="presOf" srcId="{84881696-264B-4B3D-BD4A-60C94E97F7EC}" destId="{48B1E2A3-D40A-466C-BE15-CE8540365C15}" srcOrd="1" destOrd="0" presId="urn:microsoft.com/office/officeart/2005/8/layout/orgChart1"/>
    <dgm:cxn modelId="{159EA854-38F9-4BB8-9664-A6EBD7A76B5D}" type="presOf" srcId="{FF36E6EB-709F-4B17-81E5-8A9F234DAC0E}" destId="{79F57EAB-6FF4-4288-9A6F-6C57D4084D90}" srcOrd="1" destOrd="0" presId="urn:microsoft.com/office/officeart/2005/8/layout/orgChart1"/>
    <dgm:cxn modelId="{B28F448F-D60A-4CD8-A5C3-0CAC8D2F2307}" type="presOf" srcId="{EEE2DF80-E52B-4A01-A0BC-C0C89AF7411E}" destId="{9B8F0C0D-DC5D-4EBA-A82A-21F5D5FA7CA6}" srcOrd="0" destOrd="0" presId="urn:microsoft.com/office/officeart/2005/8/layout/orgChart1"/>
    <dgm:cxn modelId="{2A1A0671-5571-4E34-9449-D157F9C53797}" type="presOf" srcId="{8E794F12-9F95-4F95-833B-4C3C6994E73C}" destId="{09224C8F-3597-49B0-A1FE-B1C692CC1E95}" srcOrd="1" destOrd="0" presId="urn:microsoft.com/office/officeart/2005/8/layout/orgChart1"/>
    <dgm:cxn modelId="{EEF76520-3BF0-4D45-BD5E-9E3800C04EC3}" type="presOf" srcId="{B18E1A30-38CD-4D1E-B398-C32ED8F720EE}" destId="{0F51F4C0-9F71-4FB6-9659-D1BC19DA3F09}" srcOrd="0" destOrd="0" presId="urn:microsoft.com/office/officeart/2005/8/layout/orgChart1"/>
    <dgm:cxn modelId="{8AB0F5A8-9CC1-49AA-B991-B1A2CE140D13}" type="presOf" srcId="{F05C6045-DF9E-44EE-AD62-02E94A520032}" destId="{F70BC951-69D5-4DAD-B9F5-91FD10138C7E}" srcOrd="0" destOrd="0" presId="urn:microsoft.com/office/officeart/2005/8/layout/orgChart1"/>
    <dgm:cxn modelId="{DCD41244-1832-41E0-BBFD-1F7BF538834A}" type="presOf" srcId="{8E794F12-9F95-4F95-833B-4C3C6994E73C}" destId="{DED0BF4A-ED61-4AE0-932A-C66AB9F3879B}" srcOrd="0" destOrd="0" presId="urn:microsoft.com/office/officeart/2005/8/layout/orgChart1"/>
    <dgm:cxn modelId="{35E54D45-0F6E-42FC-8B2D-E204BCF30415}" type="presOf" srcId="{77B31F0A-52E6-4CDD-97A0-839F0E1E92A6}" destId="{7E34B68D-C1FB-4012-9BBA-6BBEDE517B9A}" srcOrd="0" destOrd="0" presId="urn:microsoft.com/office/officeart/2005/8/layout/orgChart1"/>
    <dgm:cxn modelId="{F9C5221F-EB05-4975-90DB-123C4A0897C6}" type="presOf" srcId="{D8514189-FFD0-4A4D-A296-7A3B36139A0A}" destId="{8C80067F-017A-4669-981E-298D73BA4406}" srcOrd="0" destOrd="0" presId="urn:microsoft.com/office/officeart/2005/8/layout/orgChart1"/>
    <dgm:cxn modelId="{D52871D7-5A23-4BC8-A64A-5B70C3969A4B}" srcId="{D8514189-FFD0-4A4D-A296-7A3B36139A0A}" destId="{EA411629-AC4E-4E62-8058-E814B7F325DC}" srcOrd="0" destOrd="0" parTransId="{2DAB5E8F-181A-4783-B646-7B87E7D996DC}" sibTransId="{54494304-2E94-4A20-8E3D-16CE4B927A7E}"/>
    <dgm:cxn modelId="{F971C631-8FB1-4274-8A53-0006BE699F61}" srcId="{FF36E6EB-709F-4B17-81E5-8A9F234DAC0E}" destId="{318859B0-9F7A-4181-8E16-D662DC393E65}" srcOrd="0" destOrd="0" parTransId="{80CDB2DD-25D8-4D93-82BC-187077391E06}" sibTransId="{32594279-7B99-46CB-BE26-8CC56317BE33}"/>
    <dgm:cxn modelId="{A4B422FF-5A02-4E1D-AD6C-D4D0440C3171}" type="presOf" srcId="{95E5FCDB-1B66-408F-BDBE-7241F2D12A59}" destId="{7C00FA40-0CDD-4E54-9F2A-E260FDA2E654}" srcOrd="1" destOrd="0" presId="urn:microsoft.com/office/officeart/2005/8/layout/orgChart1"/>
    <dgm:cxn modelId="{913AAAB2-0940-4B73-A985-A8167ACAB94E}" type="presOf" srcId="{FF36E6EB-709F-4B17-81E5-8A9F234DAC0E}" destId="{C39976C9-B79D-4E59-8BC1-932DFADBC666}" srcOrd="0" destOrd="0" presId="urn:microsoft.com/office/officeart/2005/8/layout/orgChart1"/>
    <dgm:cxn modelId="{2B1C75C7-4F08-436E-BBAD-B8E45679CC74}" srcId="{EA411629-AC4E-4E62-8058-E814B7F325DC}" destId="{EEE2DF80-E52B-4A01-A0BC-C0C89AF7411E}" srcOrd="0" destOrd="0" parTransId="{54F02ACA-A17B-4471-8194-58AE583908ED}" sibTransId="{AA00D166-C485-4E6D-B9A2-0EADC63DD697}"/>
    <dgm:cxn modelId="{D2E12769-1D6D-440D-8CFA-E5D7A337EF20}" type="presOf" srcId="{97CFD71B-FB76-490B-ACA4-776454E97489}" destId="{24A3F176-EA7B-40DD-B1A0-A52137DDB10E}" srcOrd="0" destOrd="0" presId="urn:microsoft.com/office/officeart/2005/8/layout/orgChart1"/>
    <dgm:cxn modelId="{79031299-BB91-4B5F-8F06-4F826083C023}" type="presOf" srcId="{EA411629-AC4E-4E62-8058-E814B7F325DC}" destId="{3242E258-7D75-4C15-9825-88186FD88666}" srcOrd="1" destOrd="0" presId="urn:microsoft.com/office/officeart/2005/8/layout/orgChart1"/>
    <dgm:cxn modelId="{7DF40820-1B99-4485-AD5E-551533F26A18}" type="presOf" srcId="{44572DE7-96A2-4B39-A367-67269140D57A}" destId="{B4850894-7C24-41A5-9B62-367F00371B6B}" srcOrd="0" destOrd="0" presId="urn:microsoft.com/office/officeart/2005/8/layout/orgChart1"/>
    <dgm:cxn modelId="{3E3B9945-6F6B-4A6B-B767-C68A27F2920F}" srcId="{B18E1A30-38CD-4D1E-B398-C32ED8F720EE}" destId="{8E794F12-9F95-4F95-833B-4C3C6994E73C}" srcOrd="0" destOrd="0" parTransId="{568D2C7B-6F15-46F9-B287-91DD0C8962A0}" sibTransId="{66F9DC24-0B32-4400-84A2-73345E56547B}"/>
    <dgm:cxn modelId="{17F1E9FC-3FB0-404F-B486-9344C67A5F19}" srcId="{EA411629-AC4E-4E62-8058-E814B7F325DC}" destId="{B18E1A30-38CD-4D1E-B398-C32ED8F720EE}" srcOrd="1" destOrd="0" parTransId="{970FB689-6351-4E7C-99ED-774E825D149C}" sibTransId="{DA1EE5F8-0883-4BBD-AC1B-E06AF391F1C8}"/>
    <dgm:cxn modelId="{D39CA015-54A2-49A9-8F61-7272A87C8AB2}" type="presOf" srcId="{93A8A340-47E2-47BC-9B4F-9863FE5EF402}" destId="{64C12B8D-C957-4F5A-8997-5D2A6659B5D6}" srcOrd="0" destOrd="0" presId="urn:microsoft.com/office/officeart/2005/8/layout/orgChart1"/>
    <dgm:cxn modelId="{E5E63EC1-0B59-46CD-822B-246E1A449493}" srcId="{F31FBF92-A0E7-476D-83BD-36727DCFD22E}" destId="{B0630969-6098-4B0B-B1B8-6AEAE2D49D90}" srcOrd="0" destOrd="0" parTransId="{F05C6045-DF9E-44EE-AD62-02E94A520032}" sibTransId="{591EB7AC-767D-42DD-901D-7CCD3E376C5B}"/>
    <dgm:cxn modelId="{5B1B4763-C230-4D75-B635-3BD0F1035A1B}" type="presOf" srcId="{C1F4B869-9F65-47DC-8D29-94F69945831E}" destId="{3B81813D-24C9-490A-89B2-CA6771B973E3}" srcOrd="0" destOrd="0" presId="urn:microsoft.com/office/officeart/2005/8/layout/orgChart1"/>
    <dgm:cxn modelId="{F08A8EF3-00D5-4F0D-A756-C896528BC56B}" type="presOf" srcId="{318859B0-9F7A-4181-8E16-D662DC393E65}" destId="{6698381D-E345-4268-B0B9-B0504D9EE796}" srcOrd="1" destOrd="0" presId="urn:microsoft.com/office/officeart/2005/8/layout/orgChart1"/>
    <dgm:cxn modelId="{81CC68EA-A43C-4E87-8D2B-C15E318AFD63}" type="presOf" srcId="{F31FBF92-A0E7-476D-83BD-36727DCFD22E}" destId="{00D06620-80B2-4A45-B12F-5BBEAEA00725}" srcOrd="0" destOrd="0" presId="urn:microsoft.com/office/officeart/2005/8/layout/orgChart1"/>
    <dgm:cxn modelId="{1058EF3A-9721-4233-BFD6-33C9E3D002CD}" type="presOf" srcId="{970FB689-6351-4E7C-99ED-774E825D149C}" destId="{E6428495-CC86-43FC-A820-7E0D3A81D901}" srcOrd="0" destOrd="0" presId="urn:microsoft.com/office/officeart/2005/8/layout/orgChart1"/>
    <dgm:cxn modelId="{54E22582-EE69-420D-B816-9E66F1E2688F}" type="presParOf" srcId="{8C80067F-017A-4669-981E-298D73BA4406}" destId="{C9B2F5C5-19A8-468A-9DDF-D701FC5644BD}" srcOrd="0" destOrd="0" presId="urn:microsoft.com/office/officeart/2005/8/layout/orgChart1"/>
    <dgm:cxn modelId="{FDBF3473-5702-4999-9B5A-C07B02BD473B}" type="presParOf" srcId="{C9B2F5C5-19A8-468A-9DDF-D701FC5644BD}" destId="{C24F7F0B-F499-413B-ACBD-B0E4AFF536DA}" srcOrd="0" destOrd="0" presId="urn:microsoft.com/office/officeart/2005/8/layout/orgChart1"/>
    <dgm:cxn modelId="{18C8B6F0-1272-4A24-9A76-34904AEEBB76}" type="presParOf" srcId="{C24F7F0B-F499-413B-ACBD-B0E4AFF536DA}" destId="{6925E5FA-7D58-4F88-85B5-004CC35C5719}" srcOrd="0" destOrd="0" presId="urn:microsoft.com/office/officeart/2005/8/layout/orgChart1"/>
    <dgm:cxn modelId="{A08B2A7A-49AF-4001-A345-09E4FADB9083}" type="presParOf" srcId="{C24F7F0B-F499-413B-ACBD-B0E4AFF536DA}" destId="{3242E258-7D75-4C15-9825-88186FD88666}" srcOrd="1" destOrd="0" presId="urn:microsoft.com/office/officeart/2005/8/layout/orgChart1"/>
    <dgm:cxn modelId="{F761FC56-F13B-4D90-B6B5-13AFFD5C0DD2}" type="presParOf" srcId="{C9B2F5C5-19A8-468A-9DDF-D701FC5644BD}" destId="{D3C2A361-09FE-4595-A998-7681D1F12D6F}" srcOrd="1" destOrd="0" presId="urn:microsoft.com/office/officeart/2005/8/layout/orgChart1"/>
    <dgm:cxn modelId="{E8C28355-6FBC-4FE4-A7B1-D08F7918B732}" type="presParOf" srcId="{D3C2A361-09FE-4595-A998-7681D1F12D6F}" destId="{2204A5FE-7EBE-47C6-8A6A-8891A11678C0}" srcOrd="0" destOrd="0" presId="urn:microsoft.com/office/officeart/2005/8/layout/orgChart1"/>
    <dgm:cxn modelId="{270BCCB8-8BC0-4132-BC95-9956516F843F}" type="presParOf" srcId="{D3C2A361-09FE-4595-A998-7681D1F12D6F}" destId="{12E5B9EB-85E4-470E-B49E-761575BE6B57}" srcOrd="1" destOrd="0" presId="urn:microsoft.com/office/officeart/2005/8/layout/orgChart1"/>
    <dgm:cxn modelId="{C199CCFC-A59C-4604-970B-3A548246B3D8}" type="presParOf" srcId="{12E5B9EB-85E4-470E-B49E-761575BE6B57}" destId="{ECA5AE91-69BD-4DB0-8AFD-55613E8B076E}" srcOrd="0" destOrd="0" presId="urn:microsoft.com/office/officeart/2005/8/layout/orgChart1"/>
    <dgm:cxn modelId="{946F5EB6-B0EF-4A43-B975-D2077C46F2DF}" type="presParOf" srcId="{ECA5AE91-69BD-4DB0-8AFD-55613E8B076E}" destId="{9B8F0C0D-DC5D-4EBA-A82A-21F5D5FA7CA6}" srcOrd="0" destOrd="0" presId="urn:microsoft.com/office/officeart/2005/8/layout/orgChart1"/>
    <dgm:cxn modelId="{AE9E0D79-151A-4C5D-BE23-D40973A5FC49}" type="presParOf" srcId="{ECA5AE91-69BD-4DB0-8AFD-55613E8B076E}" destId="{DAC5AFA6-7FE3-4D49-AF8C-766606E210D6}" srcOrd="1" destOrd="0" presId="urn:microsoft.com/office/officeart/2005/8/layout/orgChart1"/>
    <dgm:cxn modelId="{198ECCE8-4EDE-47C8-9B85-10A994CD906C}" type="presParOf" srcId="{12E5B9EB-85E4-470E-B49E-761575BE6B57}" destId="{B5EA86E3-066D-47FE-A859-27CF38650961}" srcOrd="1" destOrd="0" presId="urn:microsoft.com/office/officeart/2005/8/layout/orgChart1"/>
    <dgm:cxn modelId="{932AF900-3BE4-4078-AB61-9EE4A4F9577C}" type="presParOf" srcId="{B5EA86E3-066D-47FE-A859-27CF38650961}" destId="{72882556-065C-4AA0-BA78-666D1AFB66CA}" srcOrd="0" destOrd="0" presId="urn:microsoft.com/office/officeart/2005/8/layout/orgChart1"/>
    <dgm:cxn modelId="{5788181E-4234-4182-9C1D-E7ED49E48B88}" type="presParOf" srcId="{B5EA86E3-066D-47FE-A859-27CF38650961}" destId="{F1B6BE25-A965-4891-AE72-669987564B7D}" srcOrd="1" destOrd="0" presId="urn:microsoft.com/office/officeart/2005/8/layout/orgChart1"/>
    <dgm:cxn modelId="{90AFF47F-4021-48A4-92A3-4D2FFD3CD8DA}" type="presParOf" srcId="{F1B6BE25-A965-4891-AE72-669987564B7D}" destId="{881BCA25-9F17-40F4-9375-13E5DF0BEFEB}" srcOrd="0" destOrd="0" presId="urn:microsoft.com/office/officeart/2005/8/layout/orgChart1"/>
    <dgm:cxn modelId="{78168FF2-E444-410A-813B-B25C42A17BF0}" type="presParOf" srcId="{881BCA25-9F17-40F4-9375-13E5DF0BEFEB}" destId="{30F01DDC-48E7-4E15-AD09-18A2F0FB7B9F}" srcOrd="0" destOrd="0" presId="urn:microsoft.com/office/officeart/2005/8/layout/orgChart1"/>
    <dgm:cxn modelId="{D6F0B4D9-7346-4CDB-8AD6-25CF413F75D5}" type="presParOf" srcId="{881BCA25-9F17-40F4-9375-13E5DF0BEFEB}" destId="{7C00FA40-0CDD-4E54-9F2A-E260FDA2E654}" srcOrd="1" destOrd="0" presId="urn:microsoft.com/office/officeart/2005/8/layout/orgChart1"/>
    <dgm:cxn modelId="{246BC681-A11B-4037-9BE3-5874C4EE7E3B}" type="presParOf" srcId="{F1B6BE25-A965-4891-AE72-669987564B7D}" destId="{FD3C86F8-4F44-4A5B-8A88-D8B6868B92ED}" srcOrd="1" destOrd="0" presId="urn:microsoft.com/office/officeart/2005/8/layout/orgChart1"/>
    <dgm:cxn modelId="{B6B58426-676A-498B-BA82-31038C798289}" type="presParOf" srcId="{FD3C86F8-4F44-4A5B-8A88-D8B6868B92ED}" destId="{AEF3DF81-F972-4C09-85D7-61B67EE1F9D2}" srcOrd="0" destOrd="0" presId="urn:microsoft.com/office/officeart/2005/8/layout/orgChart1"/>
    <dgm:cxn modelId="{AEFE4A33-24BF-4BED-9C1E-F1D88862C62C}" type="presParOf" srcId="{FD3C86F8-4F44-4A5B-8A88-D8B6868B92ED}" destId="{47D2A1D5-EC43-4422-B4F4-433F9BBA5152}" srcOrd="1" destOrd="0" presId="urn:microsoft.com/office/officeart/2005/8/layout/orgChart1"/>
    <dgm:cxn modelId="{70597A6A-2BF3-4772-A14C-A088DB5EBA42}" type="presParOf" srcId="{47D2A1D5-EC43-4422-B4F4-433F9BBA5152}" destId="{88E20FEA-2F88-41BB-A18E-2ED0E4B5C23B}" srcOrd="0" destOrd="0" presId="urn:microsoft.com/office/officeart/2005/8/layout/orgChart1"/>
    <dgm:cxn modelId="{A10C9BDC-65FD-40CC-8F17-868AF7597699}" type="presParOf" srcId="{88E20FEA-2F88-41BB-A18E-2ED0E4B5C23B}" destId="{0D20512B-1BDB-40E6-89C8-BF4F06945E6D}" srcOrd="0" destOrd="0" presId="urn:microsoft.com/office/officeart/2005/8/layout/orgChart1"/>
    <dgm:cxn modelId="{B662A252-A0B8-4F10-8DBB-078DAF43D9EF}" type="presParOf" srcId="{88E20FEA-2F88-41BB-A18E-2ED0E4B5C23B}" destId="{48B1E2A3-D40A-466C-BE15-CE8540365C15}" srcOrd="1" destOrd="0" presId="urn:microsoft.com/office/officeart/2005/8/layout/orgChart1"/>
    <dgm:cxn modelId="{BC1A8C80-89DD-4C9E-8342-44FE4C16599D}" type="presParOf" srcId="{47D2A1D5-EC43-4422-B4F4-433F9BBA5152}" destId="{183478F1-8161-453F-B467-71AD28A2F2B2}" srcOrd="1" destOrd="0" presId="urn:microsoft.com/office/officeart/2005/8/layout/orgChart1"/>
    <dgm:cxn modelId="{A9C326E4-6FC2-499C-AFD4-712E6BAC0096}" type="presParOf" srcId="{47D2A1D5-EC43-4422-B4F4-433F9BBA5152}" destId="{8E84667F-2DA1-4445-9F49-AE539D52E5DE}" srcOrd="2" destOrd="0" presId="urn:microsoft.com/office/officeart/2005/8/layout/orgChart1"/>
    <dgm:cxn modelId="{9F4FFA66-8BB9-4FA3-9D02-141803BB6328}" type="presParOf" srcId="{F1B6BE25-A965-4891-AE72-669987564B7D}" destId="{50D0323E-3A07-4234-AF99-D6876E45C294}" srcOrd="2" destOrd="0" presId="urn:microsoft.com/office/officeart/2005/8/layout/orgChart1"/>
    <dgm:cxn modelId="{2FD5BBEF-76B8-4BA9-8B87-8025AE86B01F}" type="presParOf" srcId="{B5EA86E3-066D-47FE-A859-27CF38650961}" destId="{7AE7BB4D-3C08-42D6-8FE8-5E5093DC9051}" srcOrd="2" destOrd="0" presId="urn:microsoft.com/office/officeart/2005/8/layout/orgChart1"/>
    <dgm:cxn modelId="{28C82498-6D55-4537-B3FC-8478812018EF}" type="presParOf" srcId="{B5EA86E3-066D-47FE-A859-27CF38650961}" destId="{3603FBEA-C7CF-43CF-BA19-4ADE0A46EF9C}" srcOrd="3" destOrd="0" presId="urn:microsoft.com/office/officeart/2005/8/layout/orgChart1"/>
    <dgm:cxn modelId="{25C627A2-A7AC-4EB8-9B30-1CC831D9CF32}" type="presParOf" srcId="{3603FBEA-C7CF-43CF-BA19-4ADE0A46EF9C}" destId="{DFD8A7BF-0D06-4B8B-959E-FCBA0A84F1A5}" srcOrd="0" destOrd="0" presId="urn:microsoft.com/office/officeart/2005/8/layout/orgChart1"/>
    <dgm:cxn modelId="{A1DD6750-DF58-49BF-8E2A-63C02D54B3A9}" type="presParOf" srcId="{DFD8A7BF-0D06-4B8B-959E-FCBA0A84F1A5}" destId="{3B81813D-24C9-490A-89B2-CA6771B973E3}" srcOrd="0" destOrd="0" presId="urn:microsoft.com/office/officeart/2005/8/layout/orgChart1"/>
    <dgm:cxn modelId="{3ACD6E6D-21F9-4B00-A332-81D78D0EFC8C}" type="presParOf" srcId="{DFD8A7BF-0D06-4B8B-959E-FCBA0A84F1A5}" destId="{07F3119A-512E-47F9-A2B9-3DF5A16A07BB}" srcOrd="1" destOrd="0" presId="urn:microsoft.com/office/officeart/2005/8/layout/orgChart1"/>
    <dgm:cxn modelId="{0F8CDCEA-5FDE-4942-93CB-4BD010758B7A}" type="presParOf" srcId="{3603FBEA-C7CF-43CF-BA19-4ADE0A46EF9C}" destId="{7E8C8669-A9D7-4065-AF4C-8A935B891CEB}" srcOrd="1" destOrd="0" presId="urn:microsoft.com/office/officeart/2005/8/layout/orgChart1"/>
    <dgm:cxn modelId="{0A85D316-E55A-45F3-93F9-EA29038747F1}" type="presParOf" srcId="{7E8C8669-A9D7-4065-AF4C-8A935B891CEB}" destId="{B4850894-7C24-41A5-9B62-367F00371B6B}" srcOrd="0" destOrd="0" presId="urn:microsoft.com/office/officeart/2005/8/layout/orgChart1"/>
    <dgm:cxn modelId="{EFAD375E-4961-410F-B3F8-02C7C82BF72E}" type="presParOf" srcId="{7E8C8669-A9D7-4065-AF4C-8A935B891CEB}" destId="{7CA5AD24-9C4E-4937-9C68-B589835ACB98}" srcOrd="1" destOrd="0" presId="urn:microsoft.com/office/officeart/2005/8/layout/orgChart1"/>
    <dgm:cxn modelId="{1346061F-93BA-4CF6-B4D4-9A6286D6E1E5}" type="presParOf" srcId="{7CA5AD24-9C4E-4937-9C68-B589835ACB98}" destId="{8821C1A9-55E0-429A-B1E5-4DDACF9D0979}" srcOrd="0" destOrd="0" presId="urn:microsoft.com/office/officeart/2005/8/layout/orgChart1"/>
    <dgm:cxn modelId="{68E71284-22C8-43A3-8E1E-49043FA1720C}" type="presParOf" srcId="{8821C1A9-55E0-429A-B1E5-4DDACF9D0979}" destId="{7E34B68D-C1FB-4012-9BBA-6BBEDE517B9A}" srcOrd="0" destOrd="0" presId="urn:microsoft.com/office/officeart/2005/8/layout/orgChart1"/>
    <dgm:cxn modelId="{1827A1C6-636F-4CEE-9F3E-94CAAF7FC2C4}" type="presParOf" srcId="{8821C1A9-55E0-429A-B1E5-4DDACF9D0979}" destId="{37AC7107-677A-4FA1-82AF-97F513D086B5}" srcOrd="1" destOrd="0" presId="urn:microsoft.com/office/officeart/2005/8/layout/orgChart1"/>
    <dgm:cxn modelId="{CABEE95E-95F9-478A-B8A9-535E30CF7CE7}" type="presParOf" srcId="{7CA5AD24-9C4E-4937-9C68-B589835ACB98}" destId="{8D2DD19E-B87B-40F1-954A-4770386A64C9}" srcOrd="1" destOrd="0" presId="urn:microsoft.com/office/officeart/2005/8/layout/orgChart1"/>
    <dgm:cxn modelId="{B2DE35B6-9F26-4121-8EA0-098E084B41DF}" type="presParOf" srcId="{7CA5AD24-9C4E-4937-9C68-B589835ACB98}" destId="{B0E2059E-C3B4-4238-A70C-50113C962C80}" srcOrd="2" destOrd="0" presId="urn:microsoft.com/office/officeart/2005/8/layout/orgChart1"/>
    <dgm:cxn modelId="{3BD00B38-3A0B-45A5-A40E-54C6DC1359E3}" type="presParOf" srcId="{3603FBEA-C7CF-43CF-BA19-4ADE0A46EF9C}" destId="{417F3F08-BDD1-4DAA-BB12-16DE64F4A73D}" srcOrd="2" destOrd="0" presId="urn:microsoft.com/office/officeart/2005/8/layout/orgChart1"/>
    <dgm:cxn modelId="{729046DB-0E97-4DB8-94BF-08C1B0C7A1C6}" type="presParOf" srcId="{12E5B9EB-85E4-470E-B49E-761575BE6B57}" destId="{2F67B1D3-855C-407D-AF3F-F2C288440D65}" srcOrd="2" destOrd="0" presId="urn:microsoft.com/office/officeart/2005/8/layout/orgChart1"/>
    <dgm:cxn modelId="{4B8DF376-09AA-4F3E-9477-5465C7F001B2}" type="presParOf" srcId="{D3C2A361-09FE-4595-A998-7681D1F12D6F}" destId="{E6428495-CC86-43FC-A820-7E0D3A81D901}" srcOrd="2" destOrd="0" presId="urn:microsoft.com/office/officeart/2005/8/layout/orgChart1"/>
    <dgm:cxn modelId="{28511EB9-AB7E-4ACD-8A97-BF6461689DB6}" type="presParOf" srcId="{D3C2A361-09FE-4595-A998-7681D1F12D6F}" destId="{CA7EB83D-EFB2-4620-B90F-D78322E2E519}" srcOrd="3" destOrd="0" presId="urn:microsoft.com/office/officeart/2005/8/layout/orgChart1"/>
    <dgm:cxn modelId="{7857BDD9-5240-447C-8770-94A19C7B3DBF}" type="presParOf" srcId="{CA7EB83D-EFB2-4620-B90F-D78322E2E519}" destId="{CA0150F9-21EA-4136-97D8-F5FB6849F651}" srcOrd="0" destOrd="0" presId="urn:microsoft.com/office/officeart/2005/8/layout/orgChart1"/>
    <dgm:cxn modelId="{083BEB95-F0D4-472C-9742-191D40357833}" type="presParOf" srcId="{CA0150F9-21EA-4136-97D8-F5FB6849F651}" destId="{0F51F4C0-9F71-4FB6-9659-D1BC19DA3F09}" srcOrd="0" destOrd="0" presId="urn:microsoft.com/office/officeart/2005/8/layout/orgChart1"/>
    <dgm:cxn modelId="{DC351CA0-74CD-4642-B583-15F0EADB638B}" type="presParOf" srcId="{CA0150F9-21EA-4136-97D8-F5FB6849F651}" destId="{99655A02-CDB3-43DC-9235-CEF81C40081D}" srcOrd="1" destOrd="0" presId="urn:microsoft.com/office/officeart/2005/8/layout/orgChart1"/>
    <dgm:cxn modelId="{0F6ED545-3B82-414D-8C68-C98AE33BBB17}" type="presParOf" srcId="{CA7EB83D-EFB2-4620-B90F-D78322E2E519}" destId="{6AA82171-9831-4050-9129-FEFB8A0DC918}" srcOrd="1" destOrd="0" presId="urn:microsoft.com/office/officeart/2005/8/layout/orgChart1"/>
    <dgm:cxn modelId="{B3A4D805-889A-444D-B4CA-F69C63022974}" type="presParOf" srcId="{6AA82171-9831-4050-9129-FEFB8A0DC918}" destId="{CE4ECE35-F611-4139-9FA8-02D23AC17A5F}" srcOrd="0" destOrd="0" presId="urn:microsoft.com/office/officeart/2005/8/layout/orgChart1"/>
    <dgm:cxn modelId="{88E68998-7F75-45D6-AE4F-D8BAA22F7274}" type="presParOf" srcId="{6AA82171-9831-4050-9129-FEFB8A0DC918}" destId="{5EB1C0DA-E315-471C-AE34-34E2A50B6A02}" srcOrd="1" destOrd="0" presId="urn:microsoft.com/office/officeart/2005/8/layout/orgChart1"/>
    <dgm:cxn modelId="{E583FA78-2F24-4FF1-BC84-CDFA5BB23C4B}" type="presParOf" srcId="{5EB1C0DA-E315-471C-AE34-34E2A50B6A02}" destId="{9392FD15-0C42-4D88-BCD8-8CE9AC459B26}" srcOrd="0" destOrd="0" presId="urn:microsoft.com/office/officeart/2005/8/layout/orgChart1"/>
    <dgm:cxn modelId="{3D81CC1A-7C13-473C-AC0B-E8805BB7F7C6}" type="presParOf" srcId="{9392FD15-0C42-4D88-BCD8-8CE9AC459B26}" destId="{DED0BF4A-ED61-4AE0-932A-C66AB9F3879B}" srcOrd="0" destOrd="0" presId="urn:microsoft.com/office/officeart/2005/8/layout/orgChart1"/>
    <dgm:cxn modelId="{DD2CF386-74C8-48FE-8CB4-C9D9EB5DCAC6}" type="presParOf" srcId="{9392FD15-0C42-4D88-BCD8-8CE9AC459B26}" destId="{09224C8F-3597-49B0-A1FE-B1C692CC1E95}" srcOrd="1" destOrd="0" presId="urn:microsoft.com/office/officeart/2005/8/layout/orgChart1"/>
    <dgm:cxn modelId="{B6C36748-E993-4554-AEBB-F77E01FFAA08}" type="presParOf" srcId="{5EB1C0DA-E315-471C-AE34-34E2A50B6A02}" destId="{5ED475CB-CE75-4655-AA5D-ED87440AF5F1}" srcOrd="1" destOrd="0" presId="urn:microsoft.com/office/officeart/2005/8/layout/orgChart1"/>
    <dgm:cxn modelId="{3FD4FD40-EE24-4268-9B35-4CF9B3F0308E}" type="presParOf" srcId="{5EB1C0DA-E315-471C-AE34-34E2A50B6A02}" destId="{EBE8BDDC-ED37-4E35-B539-EBE1F6231FFE}" srcOrd="2" destOrd="0" presId="urn:microsoft.com/office/officeart/2005/8/layout/orgChart1"/>
    <dgm:cxn modelId="{E8812D55-2B93-40C6-8B95-DF97DF0F3865}" type="presParOf" srcId="{CA7EB83D-EFB2-4620-B90F-D78322E2E519}" destId="{51EB9407-BB90-45B5-BE21-60A513676804}" srcOrd="2" destOrd="0" presId="urn:microsoft.com/office/officeart/2005/8/layout/orgChart1"/>
    <dgm:cxn modelId="{BC1C9A4A-FF18-45C8-867E-5C3B6C6085CC}" type="presParOf" srcId="{D3C2A361-09FE-4595-A998-7681D1F12D6F}" destId="{BFAA55EE-7C9B-4ACC-B008-6CCF3758592E}" srcOrd="4" destOrd="0" presId="urn:microsoft.com/office/officeart/2005/8/layout/orgChart1"/>
    <dgm:cxn modelId="{F3F90494-9187-4D3C-9E84-ABD5DAF69548}" type="presParOf" srcId="{D3C2A361-09FE-4595-A998-7681D1F12D6F}" destId="{4275E3DD-B56B-44D3-891B-79C7A2FDF93E}" srcOrd="5" destOrd="0" presId="urn:microsoft.com/office/officeart/2005/8/layout/orgChart1"/>
    <dgm:cxn modelId="{F14E0813-44FD-4354-8C64-3436BEF63DA6}" type="presParOf" srcId="{4275E3DD-B56B-44D3-891B-79C7A2FDF93E}" destId="{DC21FB3E-B06A-4C67-ADE4-D3A4F3396A40}" srcOrd="0" destOrd="0" presId="urn:microsoft.com/office/officeart/2005/8/layout/orgChart1"/>
    <dgm:cxn modelId="{94A10E49-F39E-47D4-822D-EFDBE5E80B0C}" type="presParOf" srcId="{DC21FB3E-B06A-4C67-ADE4-D3A4F3396A40}" destId="{C39976C9-B79D-4E59-8BC1-932DFADBC666}" srcOrd="0" destOrd="0" presId="urn:microsoft.com/office/officeart/2005/8/layout/orgChart1"/>
    <dgm:cxn modelId="{D666C440-C286-4DC4-827E-7CE426428A5F}" type="presParOf" srcId="{DC21FB3E-B06A-4C67-ADE4-D3A4F3396A40}" destId="{79F57EAB-6FF4-4288-9A6F-6C57D4084D90}" srcOrd="1" destOrd="0" presId="urn:microsoft.com/office/officeart/2005/8/layout/orgChart1"/>
    <dgm:cxn modelId="{4DFB953A-8BDA-4B13-A135-60DDF59299E6}" type="presParOf" srcId="{4275E3DD-B56B-44D3-891B-79C7A2FDF93E}" destId="{FA9BBFDE-673A-40E7-9D48-73AF514A2984}" srcOrd="1" destOrd="0" presId="urn:microsoft.com/office/officeart/2005/8/layout/orgChart1"/>
    <dgm:cxn modelId="{7B663468-9296-4656-B6D0-BC5FE076DE0A}" type="presParOf" srcId="{FA9BBFDE-673A-40E7-9D48-73AF514A2984}" destId="{A85F3C02-1376-4706-B0B9-2511DE01173F}" srcOrd="0" destOrd="0" presId="urn:microsoft.com/office/officeart/2005/8/layout/orgChart1"/>
    <dgm:cxn modelId="{FE744A79-FE56-4FB5-BB4A-E636CFEF6396}" type="presParOf" srcId="{FA9BBFDE-673A-40E7-9D48-73AF514A2984}" destId="{F9497924-0E38-44A2-A543-A36CC94FA5D3}" srcOrd="1" destOrd="0" presId="urn:microsoft.com/office/officeart/2005/8/layout/orgChart1"/>
    <dgm:cxn modelId="{6D3459A4-0FFB-4BA1-9DB0-49F201C13987}" type="presParOf" srcId="{F9497924-0E38-44A2-A543-A36CC94FA5D3}" destId="{E57F7146-6CBE-469E-8DE7-A3ED3F32C7B5}" srcOrd="0" destOrd="0" presId="urn:microsoft.com/office/officeart/2005/8/layout/orgChart1"/>
    <dgm:cxn modelId="{78504171-B2E7-41E2-AE71-3419934DD453}" type="presParOf" srcId="{E57F7146-6CBE-469E-8DE7-A3ED3F32C7B5}" destId="{DCC01E4E-665B-47F1-B1C3-AF16DF2C7533}" srcOrd="0" destOrd="0" presId="urn:microsoft.com/office/officeart/2005/8/layout/orgChart1"/>
    <dgm:cxn modelId="{D14B270E-4A7D-451D-9A68-FA32A49ED79E}" type="presParOf" srcId="{E57F7146-6CBE-469E-8DE7-A3ED3F32C7B5}" destId="{6698381D-E345-4268-B0B9-B0504D9EE796}" srcOrd="1" destOrd="0" presId="urn:microsoft.com/office/officeart/2005/8/layout/orgChart1"/>
    <dgm:cxn modelId="{C70D20E8-2ACB-4B5B-8062-6939C4E63188}" type="presParOf" srcId="{F9497924-0E38-44A2-A543-A36CC94FA5D3}" destId="{D8658663-E7A4-46E3-86C0-D8904105E63C}" srcOrd="1" destOrd="0" presId="urn:microsoft.com/office/officeart/2005/8/layout/orgChart1"/>
    <dgm:cxn modelId="{E214C07D-C075-4D46-967C-94C057D40F6C}" type="presParOf" srcId="{D8658663-E7A4-46E3-86C0-D8904105E63C}" destId="{24A3F176-EA7B-40DD-B1A0-A52137DDB10E}" srcOrd="0" destOrd="0" presId="urn:microsoft.com/office/officeart/2005/8/layout/orgChart1"/>
    <dgm:cxn modelId="{2A213551-2793-412B-A551-283C1579AEE9}" type="presParOf" srcId="{D8658663-E7A4-46E3-86C0-D8904105E63C}" destId="{B8FE7A06-60F9-4ED9-9A1F-1A12EC70427B}" srcOrd="1" destOrd="0" presId="urn:microsoft.com/office/officeart/2005/8/layout/orgChart1"/>
    <dgm:cxn modelId="{F0E9527B-3EA6-44F2-BDFD-2A843F122EEE}" type="presParOf" srcId="{B8FE7A06-60F9-4ED9-9A1F-1A12EC70427B}" destId="{177EB5CB-D347-46A7-A31B-7ED18673EB9A}" srcOrd="0" destOrd="0" presId="urn:microsoft.com/office/officeart/2005/8/layout/orgChart1"/>
    <dgm:cxn modelId="{41B4C01F-C911-4795-A9B8-3FD9F1C9873B}" type="presParOf" srcId="{177EB5CB-D347-46A7-A31B-7ED18673EB9A}" destId="{64C12B8D-C957-4F5A-8997-5D2A6659B5D6}" srcOrd="0" destOrd="0" presId="urn:microsoft.com/office/officeart/2005/8/layout/orgChart1"/>
    <dgm:cxn modelId="{3243F264-A7D8-4282-9004-83AF626824D4}" type="presParOf" srcId="{177EB5CB-D347-46A7-A31B-7ED18673EB9A}" destId="{5A24C368-FE44-4CCB-A782-FE1BD3013100}" srcOrd="1" destOrd="0" presId="urn:microsoft.com/office/officeart/2005/8/layout/orgChart1"/>
    <dgm:cxn modelId="{8722F153-1696-4EA5-9650-421115923FCF}" type="presParOf" srcId="{B8FE7A06-60F9-4ED9-9A1F-1A12EC70427B}" destId="{2DDF934F-A1AE-443F-8D00-6A2A4AB830D8}" srcOrd="1" destOrd="0" presId="urn:microsoft.com/office/officeart/2005/8/layout/orgChart1"/>
    <dgm:cxn modelId="{42DCE25E-3BD7-4F50-B0B3-4A961B7D11E4}" type="presParOf" srcId="{B8FE7A06-60F9-4ED9-9A1F-1A12EC70427B}" destId="{7EC86CD6-044D-4C80-ACF6-91C723149F2B}" srcOrd="2" destOrd="0" presId="urn:microsoft.com/office/officeart/2005/8/layout/orgChart1"/>
    <dgm:cxn modelId="{63F8B794-B032-4B38-ABEC-906DA734EA3F}" type="presParOf" srcId="{F9497924-0E38-44A2-A543-A36CC94FA5D3}" destId="{0F4B15FD-1B2B-4668-BDF2-D8B2D2EBDF60}" srcOrd="2" destOrd="0" presId="urn:microsoft.com/office/officeart/2005/8/layout/orgChart1"/>
    <dgm:cxn modelId="{B3DB35E2-CB10-4AFB-8EB2-68A8BC1E53BB}" type="presParOf" srcId="{FA9BBFDE-673A-40E7-9D48-73AF514A2984}" destId="{8893CB95-05CC-4415-B57B-A11CA78983A0}" srcOrd="2" destOrd="0" presId="urn:microsoft.com/office/officeart/2005/8/layout/orgChart1"/>
    <dgm:cxn modelId="{39460E05-9C60-490B-BAB6-85EFF460AAE4}" type="presParOf" srcId="{FA9BBFDE-673A-40E7-9D48-73AF514A2984}" destId="{7937B92C-3176-4A2E-A094-AE58D4C6CE81}" srcOrd="3" destOrd="0" presId="urn:microsoft.com/office/officeart/2005/8/layout/orgChart1"/>
    <dgm:cxn modelId="{2FE046A5-0BFC-401E-A378-1A8386F33B22}" type="presParOf" srcId="{7937B92C-3176-4A2E-A094-AE58D4C6CE81}" destId="{5C8E4264-41B0-447C-BE90-83C4E2552FA0}" srcOrd="0" destOrd="0" presId="urn:microsoft.com/office/officeart/2005/8/layout/orgChart1"/>
    <dgm:cxn modelId="{39614D5F-4B22-46FF-8A39-FE95332DC7B3}" type="presParOf" srcId="{5C8E4264-41B0-447C-BE90-83C4E2552FA0}" destId="{00D06620-80B2-4A45-B12F-5BBEAEA00725}" srcOrd="0" destOrd="0" presId="urn:microsoft.com/office/officeart/2005/8/layout/orgChart1"/>
    <dgm:cxn modelId="{5A1DC083-6304-4CCF-8367-30C05E64A783}" type="presParOf" srcId="{5C8E4264-41B0-447C-BE90-83C4E2552FA0}" destId="{1E138E32-A632-47C2-A341-5918D092465C}" srcOrd="1" destOrd="0" presId="urn:microsoft.com/office/officeart/2005/8/layout/orgChart1"/>
    <dgm:cxn modelId="{A0BBECAC-B3DC-4A5B-9D6D-FABB568C090C}" type="presParOf" srcId="{7937B92C-3176-4A2E-A094-AE58D4C6CE81}" destId="{D35524F7-DD22-4225-B3A5-10C54DC90A5F}" srcOrd="1" destOrd="0" presId="urn:microsoft.com/office/officeart/2005/8/layout/orgChart1"/>
    <dgm:cxn modelId="{93FABCE6-5782-47CF-8F79-59BA6BE5B6F1}" type="presParOf" srcId="{D35524F7-DD22-4225-B3A5-10C54DC90A5F}" destId="{F70BC951-69D5-4DAD-B9F5-91FD10138C7E}" srcOrd="0" destOrd="0" presId="urn:microsoft.com/office/officeart/2005/8/layout/orgChart1"/>
    <dgm:cxn modelId="{A22229B3-1D64-442E-AE66-0736867AA9A4}" type="presParOf" srcId="{D35524F7-DD22-4225-B3A5-10C54DC90A5F}" destId="{36B84D07-93BD-46A7-A68C-747B7E773AF6}" srcOrd="1" destOrd="0" presId="urn:microsoft.com/office/officeart/2005/8/layout/orgChart1"/>
    <dgm:cxn modelId="{B1BA054C-5C06-4BD0-AEDE-A0259DEE937B}" type="presParOf" srcId="{36B84D07-93BD-46A7-A68C-747B7E773AF6}" destId="{11A12989-A820-4A83-9A7A-D1BA1DC3E572}" srcOrd="0" destOrd="0" presId="urn:microsoft.com/office/officeart/2005/8/layout/orgChart1"/>
    <dgm:cxn modelId="{1297061A-B7B2-4CC8-84DB-7D68E1A5C2B5}" type="presParOf" srcId="{11A12989-A820-4A83-9A7A-D1BA1DC3E572}" destId="{6BA69F07-16CE-46C7-9082-FC08B7BD38F2}" srcOrd="0" destOrd="0" presId="urn:microsoft.com/office/officeart/2005/8/layout/orgChart1"/>
    <dgm:cxn modelId="{855010D4-8E17-4AB1-8878-340BAB9A5A1C}" type="presParOf" srcId="{11A12989-A820-4A83-9A7A-D1BA1DC3E572}" destId="{6B73254E-3606-4386-9815-DE253582956C}" srcOrd="1" destOrd="0" presId="urn:microsoft.com/office/officeart/2005/8/layout/orgChart1"/>
    <dgm:cxn modelId="{8C8D7B2A-E109-46B1-B1E0-8A5667A18C90}" type="presParOf" srcId="{36B84D07-93BD-46A7-A68C-747B7E773AF6}" destId="{56022E5D-FECB-458B-9C93-1C83FCABD775}" srcOrd="1" destOrd="0" presId="urn:microsoft.com/office/officeart/2005/8/layout/orgChart1"/>
    <dgm:cxn modelId="{83A56DAE-FF26-4616-B29B-586B6B2F1DEE}" type="presParOf" srcId="{36B84D07-93BD-46A7-A68C-747B7E773AF6}" destId="{697C07C4-176A-4AC3-87DB-AF5AF3A1D9F6}" srcOrd="2" destOrd="0" presId="urn:microsoft.com/office/officeart/2005/8/layout/orgChart1"/>
    <dgm:cxn modelId="{C213E6AB-4715-43D9-B5BB-4D7CC213AB56}" type="presParOf" srcId="{7937B92C-3176-4A2E-A094-AE58D4C6CE81}" destId="{7F2E1559-5D6A-4E61-9295-BB848A2A9854}" srcOrd="2" destOrd="0" presId="urn:microsoft.com/office/officeart/2005/8/layout/orgChart1"/>
    <dgm:cxn modelId="{E8BCEFAD-0E19-434D-9E60-A86C6CE1B85B}" type="presParOf" srcId="{4275E3DD-B56B-44D3-891B-79C7A2FDF93E}" destId="{B2966177-2D3E-4C3C-AC99-4CDD1D77EF43}" srcOrd="2" destOrd="0" presId="urn:microsoft.com/office/officeart/2005/8/layout/orgChart1"/>
    <dgm:cxn modelId="{D81FBF44-BBBA-46E5-8D9E-E5C77CDD84E8}" type="presParOf" srcId="{C9B2F5C5-19A8-468A-9DDF-D701FC5644BD}" destId="{C74F3906-C47E-4F4A-B986-9C90DEB5C44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0BC951-69D5-4DAD-B9F5-91FD10138C7E}">
      <dsp:nvSpPr>
        <dsp:cNvPr id="0" name=""/>
        <dsp:cNvSpPr/>
      </dsp:nvSpPr>
      <dsp:spPr>
        <a:xfrm>
          <a:off x="8529516" y="3798477"/>
          <a:ext cx="258974" cy="794189"/>
        </a:xfrm>
        <a:custGeom>
          <a:avLst/>
          <a:gdLst/>
          <a:ahLst/>
          <a:cxnLst/>
          <a:rect l="0" t="0" r="0" b="0"/>
          <a:pathLst>
            <a:path>
              <a:moveTo>
                <a:pt x="0" y="0"/>
              </a:moveTo>
              <a:lnTo>
                <a:pt x="0" y="794189"/>
              </a:lnTo>
              <a:lnTo>
                <a:pt x="258974" y="79418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93CB95-05CC-4415-B57B-A11CA78983A0}">
      <dsp:nvSpPr>
        <dsp:cNvPr id="0" name=""/>
        <dsp:cNvSpPr/>
      </dsp:nvSpPr>
      <dsp:spPr>
        <a:xfrm>
          <a:off x="8175583" y="2572662"/>
          <a:ext cx="1044532" cy="362564"/>
        </a:xfrm>
        <a:custGeom>
          <a:avLst/>
          <a:gdLst/>
          <a:ahLst/>
          <a:cxnLst/>
          <a:rect l="0" t="0" r="0" b="0"/>
          <a:pathLst>
            <a:path>
              <a:moveTo>
                <a:pt x="0" y="0"/>
              </a:moveTo>
              <a:lnTo>
                <a:pt x="0" y="181282"/>
              </a:lnTo>
              <a:lnTo>
                <a:pt x="1044532" y="181282"/>
              </a:lnTo>
              <a:lnTo>
                <a:pt x="1044532" y="36256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A3F176-EA7B-40DD-B1A0-A52137DDB10E}">
      <dsp:nvSpPr>
        <dsp:cNvPr id="0" name=""/>
        <dsp:cNvSpPr/>
      </dsp:nvSpPr>
      <dsp:spPr>
        <a:xfrm>
          <a:off x="6440451" y="3798477"/>
          <a:ext cx="258974" cy="794189"/>
        </a:xfrm>
        <a:custGeom>
          <a:avLst/>
          <a:gdLst/>
          <a:ahLst/>
          <a:cxnLst/>
          <a:rect l="0" t="0" r="0" b="0"/>
          <a:pathLst>
            <a:path>
              <a:moveTo>
                <a:pt x="0" y="0"/>
              </a:moveTo>
              <a:lnTo>
                <a:pt x="0" y="794189"/>
              </a:lnTo>
              <a:lnTo>
                <a:pt x="258974" y="79418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5F3C02-1376-4706-B0B9-2511DE01173F}">
      <dsp:nvSpPr>
        <dsp:cNvPr id="0" name=""/>
        <dsp:cNvSpPr/>
      </dsp:nvSpPr>
      <dsp:spPr>
        <a:xfrm>
          <a:off x="7131051" y="2572662"/>
          <a:ext cx="1044532" cy="362564"/>
        </a:xfrm>
        <a:custGeom>
          <a:avLst/>
          <a:gdLst/>
          <a:ahLst/>
          <a:cxnLst/>
          <a:rect l="0" t="0" r="0" b="0"/>
          <a:pathLst>
            <a:path>
              <a:moveTo>
                <a:pt x="1044532" y="0"/>
              </a:moveTo>
              <a:lnTo>
                <a:pt x="1044532" y="181282"/>
              </a:lnTo>
              <a:lnTo>
                <a:pt x="0" y="181282"/>
              </a:lnTo>
              <a:lnTo>
                <a:pt x="0" y="36256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AA55EE-7C9B-4ACC-B008-6CCF3758592E}">
      <dsp:nvSpPr>
        <dsp:cNvPr id="0" name=""/>
        <dsp:cNvSpPr/>
      </dsp:nvSpPr>
      <dsp:spPr>
        <a:xfrm>
          <a:off x="5041987" y="1346848"/>
          <a:ext cx="3133596" cy="362564"/>
        </a:xfrm>
        <a:custGeom>
          <a:avLst/>
          <a:gdLst/>
          <a:ahLst/>
          <a:cxnLst/>
          <a:rect l="0" t="0" r="0" b="0"/>
          <a:pathLst>
            <a:path>
              <a:moveTo>
                <a:pt x="0" y="0"/>
              </a:moveTo>
              <a:lnTo>
                <a:pt x="0" y="181282"/>
              </a:lnTo>
              <a:lnTo>
                <a:pt x="3133596" y="181282"/>
              </a:lnTo>
              <a:lnTo>
                <a:pt x="3133596" y="36256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4ECE35-F611-4139-9FA8-02D23AC17A5F}">
      <dsp:nvSpPr>
        <dsp:cNvPr id="0" name=""/>
        <dsp:cNvSpPr/>
      </dsp:nvSpPr>
      <dsp:spPr>
        <a:xfrm>
          <a:off x="3919763" y="2572662"/>
          <a:ext cx="258974" cy="794189"/>
        </a:xfrm>
        <a:custGeom>
          <a:avLst/>
          <a:gdLst/>
          <a:ahLst/>
          <a:cxnLst/>
          <a:rect l="0" t="0" r="0" b="0"/>
          <a:pathLst>
            <a:path>
              <a:moveTo>
                <a:pt x="0" y="0"/>
              </a:moveTo>
              <a:lnTo>
                <a:pt x="0" y="794189"/>
              </a:lnTo>
              <a:lnTo>
                <a:pt x="258974" y="79418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428495-CC86-43FC-A820-7E0D3A81D901}">
      <dsp:nvSpPr>
        <dsp:cNvPr id="0" name=""/>
        <dsp:cNvSpPr/>
      </dsp:nvSpPr>
      <dsp:spPr>
        <a:xfrm>
          <a:off x="4610362" y="1346848"/>
          <a:ext cx="431624" cy="362564"/>
        </a:xfrm>
        <a:custGeom>
          <a:avLst/>
          <a:gdLst/>
          <a:ahLst/>
          <a:cxnLst/>
          <a:rect l="0" t="0" r="0" b="0"/>
          <a:pathLst>
            <a:path>
              <a:moveTo>
                <a:pt x="431624" y="0"/>
              </a:moveTo>
              <a:lnTo>
                <a:pt x="431624" y="181282"/>
              </a:lnTo>
              <a:lnTo>
                <a:pt x="0" y="181282"/>
              </a:lnTo>
              <a:lnTo>
                <a:pt x="0" y="36256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850894-7C24-41A5-9B62-367F00371B6B}">
      <dsp:nvSpPr>
        <dsp:cNvPr id="0" name=""/>
        <dsp:cNvSpPr/>
      </dsp:nvSpPr>
      <dsp:spPr>
        <a:xfrm>
          <a:off x="2262323" y="3798477"/>
          <a:ext cx="258974" cy="794189"/>
        </a:xfrm>
        <a:custGeom>
          <a:avLst/>
          <a:gdLst/>
          <a:ahLst/>
          <a:cxnLst/>
          <a:rect l="0" t="0" r="0" b="0"/>
          <a:pathLst>
            <a:path>
              <a:moveTo>
                <a:pt x="0" y="0"/>
              </a:moveTo>
              <a:lnTo>
                <a:pt x="0" y="794189"/>
              </a:lnTo>
              <a:lnTo>
                <a:pt x="258974" y="79418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E7BB4D-3C08-42D6-8FE8-5E5093DC9051}">
      <dsp:nvSpPr>
        <dsp:cNvPr id="0" name=""/>
        <dsp:cNvSpPr/>
      </dsp:nvSpPr>
      <dsp:spPr>
        <a:xfrm>
          <a:off x="1908391" y="2572662"/>
          <a:ext cx="1044532" cy="362564"/>
        </a:xfrm>
        <a:custGeom>
          <a:avLst/>
          <a:gdLst/>
          <a:ahLst/>
          <a:cxnLst/>
          <a:rect l="0" t="0" r="0" b="0"/>
          <a:pathLst>
            <a:path>
              <a:moveTo>
                <a:pt x="0" y="0"/>
              </a:moveTo>
              <a:lnTo>
                <a:pt x="0" y="181282"/>
              </a:lnTo>
              <a:lnTo>
                <a:pt x="1044532" y="181282"/>
              </a:lnTo>
              <a:lnTo>
                <a:pt x="1044532" y="36256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F3DF81-F972-4C09-85D7-61B67EE1F9D2}">
      <dsp:nvSpPr>
        <dsp:cNvPr id="0" name=""/>
        <dsp:cNvSpPr/>
      </dsp:nvSpPr>
      <dsp:spPr>
        <a:xfrm>
          <a:off x="173259" y="3798477"/>
          <a:ext cx="258974" cy="794189"/>
        </a:xfrm>
        <a:custGeom>
          <a:avLst/>
          <a:gdLst/>
          <a:ahLst/>
          <a:cxnLst/>
          <a:rect l="0" t="0" r="0" b="0"/>
          <a:pathLst>
            <a:path>
              <a:moveTo>
                <a:pt x="0" y="0"/>
              </a:moveTo>
              <a:lnTo>
                <a:pt x="0" y="794189"/>
              </a:lnTo>
              <a:lnTo>
                <a:pt x="258974" y="79418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882556-065C-4AA0-BA78-666D1AFB66CA}">
      <dsp:nvSpPr>
        <dsp:cNvPr id="0" name=""/>
        <dsp:cNvSpPr/>
      </dsp:nvSpPr>
      <dsp:spPr>
        <a:xfrm>
          <a:off x="863859" y="2572662"/>
          <a:ext cx="1044532" cy="362564"/>
        </a:xfrm>
        <a:custGeom>
          <a:avLst/>
          <a:gdLst/>
          <a:ahLst/>
          <a:cxnLst/>
          <a:rect l="0" t="0" r="0" b="0"/>
          <a:pathLst>
            <a:path>
              <a:moveTo>
                <a:pt x="1044532" y="0"/>
              </a:moveTo>
              <a:lnTo>
                <a:pt x="1044532" y="181282"/>
              </a:lnTo>
              <a:lnTo>
                <a:pt x="0" y="181282"/>
              </a:lnTo>
              <a:lnTo>
                <a:pt x="0" y="36256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04A5FE-7EBE-47C6-8A6A-8891A11678C0}">
      <dsp:nvSpPr>
        <dsp:cNvPr id="0" name=""/>
        <dsp:cNvSpPr/>
      </dsp:nvSpPr>
      <dsp:spPr>
        <a:xfrm>
          <a:off x="1908391" y="1346848"/>
          <a:ext cx="3133596" cy="362564"/>
        </a:xfrm>
        <a:custGeom>
          <a:avLst/>
          <a:gdLst/>
          <a:ahLst/>
          <a:cxnLst/>
          <a:rect l="0" t="0" r="0" b="0"/>
          <a:pathLst>
            <a:path>
              <a:moveTo>
                <a:pt x="3133596" y="0"/>
              </a:moveTo>
              <a:lnTo>
                <a:pt x="3133596" y="181282"/>
              </a:lnTo>
              <a:lnTo>
                <a:pt x="0" y="181282"/>
              </a:lnTo>
              <a:lnTo>
                <a:pt x="0" y="36256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25E5FA-7D58-4F88-85B5-004CC35C5719}">
      <dsp:nvSpPr>
        <dsp:cNvPr id="0" name=""/>
        <dsp:cNvSpPr/>
      </dsp:nvSpPr>
      <dsp:spPr>
        <a:xfrm>
          <a:off x="4178737" y="483598"/>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pH</a:t>
          </a:r>
          <a:endParaRPr lang="en-US" sz="2600" kern="1200" dirty="0"/>
        </a:p>
      </dsp:txBody>
      <dsp:txXfrm>
        <a:off x="4178737" y="483598"/>
        <a:ext cx="1726499" cy="863249"/>
      </dsp:txXfrm>
    </dsp:sp>
    <dsp:sp modelId="{9B8F0C0D-DC5D-4EBA-A82A-21F5D5FA7CA6}">
      <dsp:nvSpPr>
        <dsp:cNvPr id="0" name=""/>
        <dsp:cNvSpPr/>
      </dsp:nvSpPr>
      <dsp:spPr>
        <a:xfrm>
          <a:off x="1045141" y="1709412"/>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Low &lt;7,36</a:t>
          </a:r>
          <a:endParaRPr lang="en-US" sz="2600" kern="1200" dirty="0"/>
        </a:p>
      </dsp:txBody>
      <dsp:txXfrm>
        <a:off x="1045141" y="1709412"/>
        <a:ext cx="1726499" cy="863249"/>
      </dsp:txXfrm>
    </dsp:sp>
    <dsp:sp modelId="{30F01DDC-48E7-4E15-AD09-18A2F0FB7B9F}">
      <dsp:nvSpPr>
        <dsp:cNvPr id="0" name=""/>
        <dsp:cNvSpPr/>
      </dsp:nvSpPr>
      <dsp:spPr>
        <a:xfrm>
          <a:off x="609" y="2935227"/>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High pCO</a:t>
          </a:r>
          <a:r>
            <a:rPr lang="cs-CZ" sz="2600" kern="1200" baseline="-25000" dirty="0" smtClean="0"/>
            <a:t>2</a:t>
          </a:r>
          <a:r>
            <a:rPr lang="cs-CZ" sz="2600" kern="1200" dirty="0" smtClean="0"/>
            <a:t> </a:t>
          </a:r>
          <a:r>
            <a:rPr lang="cs-CZ" sz="1600" kern="1200" dirty="0" smtClean="0"/>
            <a:t>(opposite)</a:t>
          </a:r>
          <a:endParaRPr lang="en-US" sz="1600" kern="1200" dirty="0"/>
        </a:p>
      </dsp:txBody>
      <dsp:txXfrm>
        <a:off x="609" y="2935227"/>
        <a:ext cx="1726499" cy="863249"/>
      </dsp:txXfrm>
    </dsp:sp>
    <dsp:sp modelId="{0D20512B-1BDB-40E6-89C8-BF4F06945E6D}">
      <dsp:nvSpPr>
        <dsp:cNvPr id="0" name=""/>
        <dsp:cNvSpPr/>
      </dsp:nvSpPr>
      <dsp:spPr>
        <a:xfrm>
          <a:off x="432234" y="4161041"/>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Respiratory acidosis</a:t>
          </a:r>
          <a:endParaRPr lang="en-US" sz="2600" kern="1200" dirty="0"/>
        </a:p>
      </dsp:txBody>
      <dsp:txXfrm>
        <a:off x="432234" y="4161041"/>
        <a:ext cx="1726499" cy="863249"/>
      </dsp:txXfrm>
    </dsp:sp>
    <dsp:sp modelId="{3B81813D-24C9-490A-89B2-CA6771B973E3}">
      <dsp:nvSpPr>
        <dsp:cNvPr id="0" name=""/>
        <dsp:cNvSpPr/>
      </dsp:nvSpPr>
      <dsp:spPr>
        <a:xfrm>
          <a:off x="2089673" y="2935227"/>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Low HCO</a:t>
          </a:r>
          <a:r>
            <a:rPr lang="cs-CZ" sz="2600" kern="1200" baseline="-25000" dirty="0" smtClean="0"/>
            <a:t>3</a:t>
          </a:r>
          <a:r>
            <a:rPr lang="cs-CZ" sz="2600" kern="1200" dirty="0" smtClean="0"/>
            <a:t> </a:t>
          </a:r>
          <a:r>
            <a:rPr lang="cs-CZ" sz="1600" kern="1200" dirty="0" smtClean="0"/>
            <a:t>(same)</a:t>
          </a:r>
          <a:endParaRPr lang="en-US" sz="1600" kern="1200" dirty="0"/>
        </a:p>
      </dsp:txBody>
      <dsp:txXfrm>
        <a:off x="2089673" y="2935227"/>
        <a:ext cx="1726499" cy="863249"/>
      </dsp:txXfrm>
    </dsp:sp>
    <dsp:sp modelId="{7E34B68D-C1FB-4012-9BBA-6BBEDE517B9A}">
      <dsp:nvSpPr>
        <dsp:cNvPr id="0" name=""/>
        <dsp:cNvSpPr/>
      </dsp:nvSpPr>
      <dsp:spPr>
        <a:xfrm>
          <a:off x="2521298" y="4161041"/>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Metabolic acidosis</a:t>
          </a:r>
          <a:endParaRPr lang="en-US" sz="2600" kern="1200" dirty="0"/>
        </a:p>
      </dsp:txBody>
      <dsp:txXfrm>
        <a:off x="2521298" y="4161041"/>
        <a:ext cx="1726499" cy="863249"/>
      </dsp:txXfrm>
    </dsp:sp>
    <dsp:sp modelId="{0F51F4C0-9F71-4FB6-9659-D1BC19DA3F09}">
      <dsp:nvSpPr>
        <dsp:cNvPr id="0" name=""/>
        <dsp:cNvSpPr/>
      </dsp:nvSpPr>
      <dsp:spPr>
        <a:xfrm>
          <a:off x="3747113" y="1709412"/>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Normal</a:t>
          </a:r>
          <a:endParaRPr lang="en-US" sz="2600" kern="1200" dirty="0"/>
        </a:p>
      </dsp:txBody>
      <dsp:txXfrm>
        <a:off x="3747113" y="1709412"/>
        <a:ext cx="1726499" cy="863249"/>
      </dsp:txXfrm>
    </dsp:sp>
    <dsp:sp modelId="{DED0BF4A-ED61-4AE0-932A-C66AB9F3879B}">
      <dsp:nvSpPr>
        <dsp:cNvPr id="0" name=""/>
        <dsp:cNvSpPr/>
      </dsp:nvSpPr>
      <dsp:spPr>
        <a:xfrm>
          <a:off x="4178737" y="2935227"/>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No or mixed disorder</a:t>
          </a:r>
          <a:endParaRPr lang="en-US" sz="2600" kern="1200" dirty="0"/>
        </a:p>
      </dsp:txBody>
      <dsp:txXfrm>
        <a:off x="4178737" y="2935227"/>
        <a:ext cx="1726499" cy="863249"/>
      </dsp:txXfrm>
    </dsp:sp>
    <dsp:sp modelId="{C39976C9-B79D-4E59-8BC1-932DFADBC666}">
      <dsp:nvSpPr>
        <dsp:cNvPr id="0" name=""/>
        <dsp:cNvSpPr/>
      </dsp:nvSpPr>
      <dsp:spPr>
        <a:xfrm>
          <a:off x="7312334" y="1709412"/>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High &gt;7,44</a:t>
          </a:r>
          <a:endParaRPr lang="en-US" sz="2600" kern="1200" dirty="0"/>
        </a:p>
      </dsp:txBody>
      <dsp:txXfrm>
        <a:off x="7312334" y="1709412"/>
        <a:ext cx="1726499" cy="863249"/>
      </dsp:txXfrm>
    </dsp:sp>
    <dsp:sp modelId="{DCC01E4E-665B-47F1-B1C3-AF16DF2C7533}">
      <dsp:nvSpPr>
        <dsp:cNvPr id="0" name=""/>
        <dsp:cNvSpPr/>
      </dsp:nvSpPr>
      <dsp:spPr>
        <a:xfrm>
          <a:off x="6267802" y="2935227"/>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Low pCO</a:t>
          </a:r>
          <a:r>
            <a:rPr lang="cs-CZ" sz="2600" kern="1200" baseline="-25000" dirty="0" smtClean="0"/>
            <a:t>2</a:t>
          </a:r>
          <a:r>
            <a:rPr lang="cs-CZ" sz="2600" kern="1200" dirty="0" smtClean="0"/>
            <a:t> </a:t>
          </a:r>
          <a:r>
            <a:rPr lang="cs-CZ" sz="1600" kern="1200" dirty="0" smtClean="0"/>
            <a:t>(opposite)</a:t>
          </a:r>
          <a:endParaRPr lang="en-US" sz="2600" kern="1200" dirty="0"/>
        </a:p>
      </dsp:txBody>
      <dsp:txXfrm>
        <a:off x="6267802" y="2935227"/>
        <a:ext cx="1726499" cy="863249"/>
      </dsp:txXfrm>
    </dsp:sp>
    <dsp:sp modelId="{64C12B8D-C957-4F5A-8997-5D2A6659B5D6}">
      <dsp:nvSpPr>
        <dsp:cNvPr id="0" name=""/>
        <dsp:cNvSpPr/>
      </dsp:nvSpPr>
      <dsp:spPr>
        <a:xfrm>
          <a:off x="6699426" y="4161041"/>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Respiratory alkalosis</a:t>
          </a:r>
          <a:endParaRPr lang="en-US" sz="2600" kern="1200" dirty="0"/>
        </a:p>
      </dsp:txBody>
      <dsp:txXfrm>
        <a:off x="6699426" y="4161041"/>
        <a:ext cx="1726499" cy="863249"/>
      </dsp:txXfrm>
    </dsp:sp>
    <dsp:sp modelId="{00D06620-80B2-4A45-B12F-5BBEAEA00725}">
      <dsp:nvSpPr>
        <dsp:cNvPr id="0" name=""/>
        <dsp:cNvSpPr/>
      </dsp:nvSpPr>
      <dsp:spPr>
        <a:xfrm>
          <a:off x="8356866" y="2935227"/>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High HCO</a:t>
          </a:r>
          <a:r>
            <a:rPr lang="cs-CZ" sz="2600" kern="1200" baseline="-25000" dirty="0" smtClean="0"/>
            <a:t>3</a:t>
          </a:r>
          <a:r>
            <a:rPr lang="cs-CZ" sz="2600" kern="1200" dirty="0" smtClean="0"/>
            <a:t> </a:t>
          </a:r>
          <a:r>
            <a:rPr lang="cs-CZ" sz="1600" kern="1200" dirty="0" smtClean="0"/>
            <a:t>(same)</a:t>
          </a:r>
          <a:endParaRPr lang="en-US" sz="1600" kern="1200" dirty="0"/>
        </a:p>
      </dsp:txBody>
      <dsp:txXfrm>
        <a:off x="8356866" y="2935227"/>
        <a:ext cx="1726499" cy="863249"/>
      </dsp:txXfrm>
    </dsp:sp>
    <dsp:sp modelId="{6BA69F07-16CE-46C7-9082-FC08B7BD38F2}">
      <dsp:nvSpPr>
        <dsp:cNvPr id="0" name=""/>
        <dsp:cNvSpPr/>
      </dsp:nvSpPr>
      <dsp:spPr>
        <a:xfrm>
          <a:off x="8788491" y="4161041"/>
          <a:ext cx="1726499" cy="86324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cs-CZ" sz="2600" kern="1200" dirty="0" smtClean="0"/>
            <a:t>Metabolic alkalosis</a:t>
          </a:r>
          <a:endParaRPr lang="en-US" sz="2600" kern="1200" dirty="0"/>
        </a:p>
      </dsp:txBody>
      <dsp:txXfrm>
        <a:off x="8788491" y="4161041"/>
        <a:ext cx="1726499" cy="86324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150AFE-36E1-4A82-930B-AE76C1E1E0F7}" type="datetimeFigureOut">
              <a:rPr lang="cs-CZ" smtClean="0"/>
              <a:t>01.04.2016</a:t>
            </a:fld>
            <a:endParaRPr lang="cs-C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50F774-0138-4498-89D4-97D59BB1B369}" type="slidenum">
              <a:rPr lang="cs-CZ" smtClean="0"/>
              <a:t>‹#›</a:t>
            </a:fld>
            <a:endParaRPr lang="cs-CZ"/>
          </a:p>
        </p:txBody>
      </p:sp>
    </p:spTree>
    <p:extLst>
      <p:ext uri="{BB962C8B-B14F-4D97-AF65-F5344CB8AC3E}">
        <p14:creationId xmlns:p14="http://schemas.microsoft.com/office/powerpoint/2010/main" val="3584356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Upper</a:t>
            </a:r>
            <a:r>
              <a:rPr lang="cs-CZ" baseline="0" dirty="0" smtClean="0"/>
              <a:t> part = metabolic</a:t>
            </a:r>
          </a:p>
          <a:p>
            <a:r>
              <a:rPr lang="cs-CZ" baseline="0" dirty="0" smtClean="0"/>
              <a:t>Lower part = respiratory</a:t>
            </a:r>
          </a:p>
          <a:p>
            <a:endParaRPr lang="cs-CZ" baseline="0" dirty="0" smtClean="0"/>
          </a:p>
          <a:p>
            <a:r>
              <a:rPr lang="cs-CZ" baseline="0" dirty="0" smtClean="0"/>
              <a:t>pH and CO2 in opposite direction = respiratory</a:t>
            </a:r>
          </a:p>
          <a:p>
            <a:r>
              <a:rPr lang="cs-CZ" baseline="0" dirty="0" smtClean="0"/>
              <a:t>Ph and HCO3 in SAME direction = metabolic</a:t>
            </a:r>
          </a:p>
          <a:p>
            <a:endParaRPr lang="cs-CZ" baseline="0" dirty="0" smtClean="0"/>
          </a:p>
          <a:p>
            <a:r>
              <a:rPr lang="cs-CZ" baseline="0" dirty="0" smtClean="0"/>
              <a:t>Compensation = respiratory – metabolic, metabolic – respiratory</a:t>
            </a:r>
          </a:p>
          <a:p>
            <a:r>
              <a:rPr lang="cs-CZ" baseline="0" dirty="0" smtClean="0"/>
              <a:t>What is faster/more of it? Metabolic has almost 1:1 (acidosis yes, alkalosis 7:10) change in pCO2 relative to HCO3 change</a:t>
            </a:r>
          </a:p>
          <a:p>
            <a:r>
              <a:rPr lang="cs-CZ" baseline="0" dirty="0" smtClean="0"/>
              <a:t>Respiratory primary has slower response. Acute less, chronic more.</a:t>
            </a:r>
            <a:endParaRPr lang="cs-CZ" dirty="0"/>
          </a:p>
        </p:txBody>
      </p:sp>
      <p:sp>
        <p:nvSpPr>
          <p:cNvPr id="4" name="Slide Number Placeholder 3"/>
          <p:cNvSpPr>
            <a:spLocks noGrp="1"/>
          </p:cNvSpPr>
          <p:nvPr>
            <p:ph type="sldNum" sz="quarter" idx="10"/>
          </p:nvPr>
        </p:nvSpPr>
        <p:spPr/>
        <p:txBody>
          <a:bodyPr/>
          <a:lstStyle/>
          <a:p>
            <a:fld id="{7550F774-0138-4498-89D4-97D59BB1B369}" type="slidenum">
              <a:rPr lang="cs-CZ" smtClean="0"/>
              <a:t>2</a:t>
            </a:fld>
            <a:endParaRPr lang="cs-CZ"/>
          </a:p>
        </p:txBody>
      </p:sp>
    </p:spTree>
    <p:extLst>
      <p:ext uri="{BB962C8B-B14F-4D97-AF65-F5344CB8AC3E}">
        <p14:creationId xmlns:p14="http://schemas.microsoft.com/office/powerpoint/2010/main" val="1823669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Metabolic:</a:t>
            </a:r>
          </a:p>
          <a:p>
            <a:r>
              <a:rPr lang="cs-CZ" dirty="0" smtClean="0"/>
              <a:t>If actual</a:t>
            </a:r>
            <a:r>
              <a:rPr lang="cs-CZ" baseline="0" dirty="0" smtClean="0"/>
              <a:t> pCO2 is:</a:t>
            </a:r>
          </a:p>
          <a:p>
            <a:r>
              <a:rPr lang="cs-CZ" baseline="0" dirty="0" smtClean="0"/>
              <a:t>Higher = coexistent respiratory acidosis</a:t>
            </a:r>
          </a:p>
          <a:p>
            <a:r>
              <a:rPr lang="cs-CZ" baseline="0" dirty="0" smtClean="0"/>
              <a:t>Lower = coexistent respiratory alkalosis</a:t>
            </a:r>
          </a:p>
          <a:p>
            <a:endParaRPr lang="cs-CZ" baseline="0" dirty="0" smtClean="0"/>
          </a:p>
          <a:p>
            <a:r>
              <a:rPr lang="cs-CZ" baseline="0" dirty="0" smtClean="0"/>
              <a:t>Respiratory:</a:t>
            </a:r>
          </a:p>
          <a:p>
            <a:r>
              <a:rPr lang="cs-CZ" baseline="0" dirty="0" smtClean="0"/>
              <a:t>If actual HCO3 is:</a:t>
            </a:r>
          </a:p>
          <a:p>
            <a:r>
              <a:rPr lang="cs-CZ" baseline="0" dirty="0" smtClean="0"/>
              <a:t>Higher = coexistent metabolic alkalosis</a:t>
            </a:r>
          </a:p>
          <a:p>
            <a:r>
              <a:rPr lang="cs-CZ" baseline="0" dirty="0" smtClean="0"/>
              <a:t>Lower = coexistent metabolic acidosis</a:t>
            </a:r>
            <a:endParaRPr lang="cs-CZ" dirty="0"/>
          </a:p>
        </p:txBody>
      </p:sp>
      <p:sp>
        <p:nvSpPr>
          <p:cNvPr id="4" name="Slide Number Placeholder 3"/>
          <p:cNvSpPr>
            <a:spLocks noGrp="1"/>
          </p:cNvSpPr>
          <p:nvPr>
            <p:ph type="sldNum" sz="quarter" idx="10"/>
          </p:nvPr>
        </p:nvSpPr>
        <p:spPr/>
        <p:txBody>
          <a:bodyPr/>
          <a:lstStyle/>
          <a:p>
            <a:fld id="{7550F774-0138-4498-89D4-97D59BB1B369}" type="slidenum">
              <a:rPr lang="cs-CZ" smtClean="0"/>
              <a:t>5</a:t>
            </a:fld>
            <a:endParaRPr lang="cs-CZ"/>
          </a:p>
        </p:txBody>
      </p:sp>
    </p:spTree>
    <p:extLst>
      <p:ext uri="{BB962C8B-B14F-4D97-AF65-F5344CB8AC3E}">
        <p14:creationId xmlns:p14="http://schemas.microsoft.com/office/powerpoint/2010/main" val="4044296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cs-C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B27FA698-9F0D-4E82-BAF1-BDDDA0FE3085}" type="datetimeFigureOut">
              <a:rPr lang="cs-CZ" smtClean="0"/>
              <a:t>01.04.2016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2624433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B27FA698-9F0D-4E82-BAF1-BDDDA0FE3085}" type="datetimeFigureOut">
              <a:rPr lang="cs-CZ" smtClean="0"/>
              <a:t>01.04.2016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586123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B27FA698-9F0D-4E82-BAF1-BDDDA0FE3085}" type="datetimeFigureOut">
              <a:rPr lang="cs-CZ" smtClean="0"/>
              <a:t>01.04.2016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102829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B27FA698-9F0D-4E82-BAF1-BDDDA0FE3085}" type="datetimeFigureOut">
              <a:rPr lang="cs-CZ" smtClean="0"/>
              <a:t>01.04.2016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3697657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cs-C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7FA698-9F0D-4E82-BAF1-BDDDA0FE3085}" type="datetimeFigureOut">
              <a:rPr lang="cs-CZ" smtClean="0"/>
              <a:t>01.04.2016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3548742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B27FA698-9F0D-4E82-BAF1-BDDDA0FE3085}" type="datetimeFigureOut">
              <a:rPr lang="cs-CZ" smtClean="0"/>
              <a:t>01.04.2016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104497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cs-C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B27FA698-9F0D-4E82-BAF1-BDDDA0FE3085}" type="datetimeFigureOut">
              <a:rPr lang="cs-CZ" smtClean="0"/>
              <a:t>01.04.2016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3266175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B27FA698-9F0D-4E82-BAF1-BDDDA0FE3085}" type="datetimeFigureOut">
              <a:rPr lang="cs-CZ" smtClean="0"/>
              <a:t>01.04.2016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966855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FA698-9F0D-4E82-BAF1-BDDDA0FE3085}" type="datetimeFigureOut">
              <a:rPr lang="cs-CZ" smtClean="0"/>
              <a:t>01.04.2016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2927480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cs-C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7FA698-9F0D-4E82-BAF1-BDDDA0FE3085}" type="datetimeFigureOut">
              <a:rPr lang="cs-CZ" smtClean="0"/>
              <a:t>01.04.2016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364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cs-C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7FA698-9F0D-4E82-BAF1-BDDDA0FE3085}" type="datetimeFigureOut">
              <a:rPr lang="cs-CZ" smtClean="0"/>
              <a:t>01.04.2016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2C1FEF9-098E-40DA-9F46-045522CA2D4C}" type="slidenum">
              <a:rPr lang="cs-CZ" smtClean="0"/>
              <a:t>‹#›</a:t>
            </a:fld>
            <a:endParaRPr lang="cs-CZ"/>
          </a:p>
        </p:txBody>
      </p:sp>
    </p:spTree>
    <p:extLst>
      <p:ext uri="{BB962C8B-B14F-4D97-AF65-F5344CB8AC3E}">
        <p14:creationId xmlns:p14="http://schemas.microsoft.com/office/powerpoint/2010/main" val="418652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FA698-9F0D-4E82-BAF1-BDDDA0FE3085}" type="datetimeFigureOut">
              <a:rPr lang="cs-CZ" smtClean="0"/>
              <a:t>01.04.2016</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1FEF9-098E-40DA-9F46-045522CA2D4C}" type="slidenum">
              <a:rPr lang="cs-CZ" smtClean="0"/>
              <a:t>‹#›</a:t>
            </a:fld>
            <a:endParaRPr lang="cs-CZ"/>
          </a:p>
        </p:txBody>
      </p:sp>
    </p:spTree>
    <p:extLst>
      <p:ext uri="{BB962C8B-B14F-4D97-AF65-F5344CB8AC3E}">
        <p14:creationId xmlns:p14="http://schemas.microsoft.com/office/powerpoint/2010/main" val="1559509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USMLE #3</a:t>
            </a:r>
            <a:endParaRPr lang="cs-CZ" dirty="0"/>
          </a:p>
        </p:txBody>
      </p:sp>
      <p:sp>
        <p:nvSpPr>
          <p:cNvPr id="3" name="Subtitle 2"/>
          <p:cNvSpPr>
            <a:spLocks noGrp="1"/>
          </p:cNvSpPr>
          <p:nvPr>
            <p:ph type="subTitle" idx="1"/>
          </p:nvPr>
        </p:nvSpPr>
        <p:spPr/>
        <p:txBody>
          <a:bodyPr/>
          <a:lstStyle/>
          <a:p>
            <a:r>
              <a:rPr lang="cs-CZ" strike="sngStrike" dirty="0" smtClean="0"/>
              <a:t>Water Balance, Electrolytes,</a:t>
            </a:r>
            <a:r>
              <a:rPr lang="cs-CZ" dirty="0" smtClean="0"/>
              <a:t> Acid-Base Disorders</a:t>
            </a:r>
            <a:endParaRPr lang="cs-CZ" dirty="0"/>
          </a:p>
        </p:txBody>
      </p:sp>
    </p:spTree>
    <p:extLst>
      <p:ext uri="{BB962C8B-B14F-4D97-AF65-F5344CB8AC3E}">
        <p14:creationId xmlns:p14="http://schemas.microsoft.com/office/powerpoint/2010/main" val="3318066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lstStyle/>
          <a:p>
            <a:pPr marL="0" indent="0">
              <a:buNone/>
            </a:pPr>
            <a:r>
              <a:rPr lang="cs-CZ" dirty="0" smtClean="0"/>
              <a:t>„</a:t>
            </a:r>
            <a:r>
              <a:rPr lang="en-US" dirty="0" smtClean="0"/>
              <a:t>Respiratory </a:t>
            </a:r>
            <a:r>
              <a:rPr lang="en-US" dirty="0"/>
              <a:t>acidosis is a major complication </a:t>
            </a:r>
            <a:r>
              <a:rPr lang="en-US" dirty="0" smtClean="0"/>
              <a:t>in</a:t>
            </a:r>
            <a:r>
              <a:rPr lang="cs-CZ" dirty="0" smtClean="0"/>
              <a:t> </a:t>
            </a:r>
            <a:r>
              <a:rPr lang="en-US" dirty="0" smtClean="0"/>
              <a:t>morphine </a:t>
            </a:r>
            <a:r>
              <a:rPr lang="en-US" dirty="0"/>
              <a:t>overdoses. Which of the </a:t>
            </a:r>
            <a:r>
              <a:rPr lang="en-US" dirty="0" smtClean="0"/>
              <a:t>following</a:t>
            </a:r>
            <a:r>
              <a:rPr lang="cs-CZ" dirty="0" smtClean="0"/>
              <a:t> laboratory </a:t>
            </a:r>
            <a:r>
              <a:rPr lang="cs-CZ" dirty="0"/>
              <a:t>data correspond to a pure </a:t>
            </a:r>
            <a:r>
              <a:rPr lang="cs-CZ" dirty="0" smtClean="0"/>
              <a:t>respiratory acidosis?</a:t>
            </a:r>
          </a:p>
        </p:txBody>
      </p:sp>
      <p:graphicFrame>
        <p:nvGraphicFramePr>
          <p:cNvPr id="4" name="Table 3"/>
          <p:cNvGraphicFramePr>
            <a:graphicFrameLocks noGrp="1"/>
          </p:cNvGraphicFramePr>
          <p:nvPr>
            <p:extLst>
              <p:ext uri="{D42A27DB-BD31-4B8C-83A1-F6EECF244321}">
                <p14:modId xmlns:p14="http://schemas.microsoft.com/office/powerpoint/2010/main" val="2580928196"/>
              </p:ext>
            </p:extLst>
          </p:nvPr>
        </p:nvGraphicFramePr>
        <p:xfrm>
          <a:off x="838200" y="1787683"/>
          <a:ext cx="10515600" cy="3941328"/>
        </p:xfrm>
        <a:graphic>
          <a:graphicData uri="http://schemas.openxmlformats.org/drawingml/2006/table">
            <a:tbl>
              <a:tblPr firstRow="1" bandRow="1">
                <a:tableStyleId>{3B4B98B0-60AC-42C2-AFA5-B58CD77FA1E5}</a:tableStyleId>
              </a:tblPr>
              <a:tblGrid>
                <a:gridCol w="1752600">
                  <a:extLst>
                    <a:ext uri="{9D8B030D-6E8A-4147-A177-3AD203B41FA5}">
                      <a16:colId xmlns:a16="http://schemas.microsoft.com/office/drawing/2014/main" val="1034407811"/>
                    </a:ext>
                  </a:extLst>
                </a:gridCol>
                <a:gridCol w="1752600">
                  <a:extLst>
                    <a:ext uri="{9D8B030D-6E8A-4147-A177-3AD203B41FA5}">
                      <a16:colId xmlns:a16="http://schemas.microsoft.com/office/drawing/2014/main" val="4102397377"/>
                    </a:ext>
                  </a:extLst>
                </a:gridCol>
                <a:gridCol w="1752600">
                  <a:extLst>
                    <a:ext uri="{9D8B030D-6E8A-4147-A177-3AD203B41FA5}">
                      <a16:colId xmlns:a16="http://schemas.microsoft.com/office/drawing/2014/main" val="1794834458"/>
                    </a:ext>
                  </a:extLst>
                </a:gridCol>
                <a:gridCol w="1752600">
                  <a:extLst>
                    <a:ext uri="{9D8B030D-6E8A-4147-A177-3AD203B41FA5}">
                      <a16:colId xmlns:a16="http://schemas.microsoft.com/office/drawing/2014/main" val="555335414"/>
                    </a:ext>
                  </a:extLst>
                </a:gridCol>
                <a:gridCol w="1752600">
                  <a:extLst>
                    <a:ext uri="{9D8B030D-6E8A-4147-A177-3AD203B41FA5}">
                      <a16:colId xmlns:a16="http://schemas.microsoft.com/office/drawing/2014/main" val="1158110735"/>
                    </a:ext>
                  </a:extLst>
                </a:gridCol>
                <a:gridCol w="1752600">
                  <a:extLst>
                    <a:ext uri="{9D8B030D-6E8A-4147-A177-3AD203B41FA5}">
                      <a16:colId xmlns:a16="http://schemas.microsoft.com/office/drawing/2014/main" val="657586846"/>
                    </a:ext>
                  </a:extLst>
                </a:gridCol>
              </a:tblGrid>
              <a:tr h="420258">
                <a:tc>
                  <a:txBody>
                    <a:bodyPr/>
                    <a:lstStyle/>
                    <a:p>
                      <a:r>
                        <a:rPr lang="cs-CZ" dirty="0" smtClean="0"/>
                        <a:t>CHOICE</a:t>
                      </a:r>
                      <a:endParaRPr lang="cs-CZ" dirty="0"/>
                    </a:p>
                  </a:txBody>
                  <a:tcPr/>
                </a:tc>
                <a:tc>
                  <a:txBody>
                    <a:bodyPr/>
                    <a:lstStyle/>
                    <a:p>
                      <a:r>
                        <a:rPr lang="cs-CZ" dirty="0" smtClean="0"/>
                        <a:t>pH</a:t>
                      </a:r>
                      <a:endParaRPr lang="cs-CZ" dirty="0"/>
                    </a:p>
                  </a:txBody>
                  <a:tcPr/>
                </a:tc>
                <a:tc>
                  <a:txBody>
                    <a:bodyPr/>
                    <a:lstStyle/>
                    <a:p>
                      <a:r>
                        <a:rPr lang="cs-CZ" dirty="0" smtClean="0"/>
                        <a:t>pCO2</a:t>
                      </a:r>
                      <a:r>
                        <a:rPr lang="cs-CZ" baseline="0" dirty="0" smtClean="0"/>
                        <a:t> (mmHg)</a:t>
                      </a:r>
                      <a:endParaRPr lang="cs-CZ" dirty="0"/>
                    </a:p>
                  </a:txBody>
                  <a:tcPr/>
                </a:tc>
                <a:tc>
                  <a:txBody>
                    <a:bodyPr/>
                    <a:lstStyle/>
                    <a:p>
                      <a:r>
                        <a:rPr lang="cs-CZ" dirty="0" smtClean="0"/>
                        <a:t>HCO3- (mEq/L)</a:t>
                      </a:r>
                      <a:endParaRPr lang="cs-CZ" dirty="0"/>
                    </a:p>
                  </a:txBody>
                  <a:tcPr/>
                </a:tc>
                <a:tc>
                  <a:txBody>
                    <a:bodyPr/>
                    <a:lstStyle/>
                    <a:p>
                      <a:r>
                        <a:rPr lang="cs-CZ" dirty="0" smtClean="0"/>
                        <a:t>Na+</a:t>
                      </a:r>
                      <a:r>
                        <a:rPr lang="cs-CZ" baseline="0" dirty="0" smtClean="0"/>
                        <a:t> (mEq/L)</a:t>
                      </a:r>
                      <a:endParaRPr lang="cs-CZ" dirty="0"/>
                    </a:p>
                  </a:txBody>
                  <a:tcPr/>
                </a:tc>
                <a:tc>
                  <a:txBody>
                    <a:bodyPr/>
                    <a:lstStyle/>
                    <a:p>
                      <a:r>
                        <a:rPr lang="cs-CZ" dirty="0" smtClean="0"/>
                        <a:t>Cl-</a:t>
                      </a:r>
                      <a:r>
                        <a:rPr lang="cs-CZ" baseline="0" dirty="0" smtClean="0"/>
                        <a:t> (mEq/L)</a:t>
                      </a:r>
                      <a:endParaRPr lang="cs-CZ" dirty="0"/>
                    </a:p>
                  </a:txBody>
                  <a:tcPr/>
                </a:tc>
                <a:extLst>
                  <a:ext uri="{0D108BD9-81ED-4DB2-BD59-A6C34878D82A}">
                    <a16:rowId xmlns:a16="http://schemas.microsoft.com/office/drawing/2014/main" val="1860306108"/>
                  </a:ext>
                </a:extLst>
              </a:tr>
              <a:tr h="503010">
                <a:tc>
                  <a:txBody>
                    <a:bodyPr/>
                    <a:lstStyle/>
                    <a:p>
                      <a:r>
                        <a:rPr lang="cs-CZ" dirty="0" smtClean="0"/>
                        <a:t>A</a:t>
                      </a:r>
                      <a:endParaRPr lang="cs-CZ" dirty="0"/>
                    </a:p>
                  </a:txBody>
                  <a:tcPr/>
                </a:tc>
                <a:tc>
                  <a:txBody>
                    <a:bodyPr/>
                    <a:lstStyle/>
                    <a:p>
                      <a:r>
                        <a:rPr lang="cs-CZ" dirty="0" smtClean="0"/>
                        <a:t>7.2</a:t>
                      </a:r>
                      <a:endParaRPr lang="cs-CZ" dirty="0"/>
                    </a:p>
                  </a:txBody>
                  <a:tcPr/>
                </a:tc>
                <a:tc>
                  <a:txBody>
                    <a:bodyPr/>
                    <a:lstStyle/>
                    <a:p>
                      <a:r>
                        <a:rPr lang="cs-CZ" dirty="0" smtClean="0"/>
                        <a:t>42</a:t>
                      </a:r>
                      <a:endParaRPr lang="cs-CZ" dirty="0"/>
                    </a:p>
                  </a:txBody>
                  <a:tcPr/>
                </a:tc>
                <a:tc>
                  <a:txBody>
                    <a:bodyPr/>
                    <a:lstStyle/>
                    <a:p>
                      <a:r>
                        <a:rPr lang="cs-CZ" dirty="0" smtClean="0"/>
                        <a:t>15</a:t>
                      </a:r>
                      <a:endParaRPr lang="cs-CZ" dirty="0"/>
                    </a:p>
                  </a:txBody>
                  <a:tcPr/>
                </a:tc>
                <a:tc>
                  <a:txBody>
                    <a:bodyPr/>
                    <a:lstStyle/>
                    <a:p>
                      <a:r>
                        <a:rPr lang="cs-CZ" dirty="0" smtClean="0"/>
                        <a:t>140</a:t>
                      </a:r>
                      <a:endParaRPr lang="cs-CZ" dirty="0"/>
                    </a:p>
                  </a:txBody>
                  <a:tcPr/>
                </a:tc>
                <a:tc>
                  <a:txBody>
                    <a:bodyPr/>
                    <a:lstStyle/>
                    <a:p>
                      <a:r>
                        <a:rPr lang="cs-CZ" dirty="0" smtClean="0"/>
                        <a:t>89</a:t>
                      </a:r>
                      <a:endParaRPr lang="cs-CZ" dirty="0"/>
                    </a:p>
                  </a:txBody>
                  <a:tcPr/>
                </a:tc>
                <a:extLst>
                  <a:ext uri="{0D108BD9-81ED-4DB2-BD59-A6C34878D82A}">
                    <a16:rowId xmlns:a16="http://schemas.microsoft.com/office/drawing/2014/main" val="3317411869"/>
                  </a:ext>
                </a:extLst>
              </a:tr>
              <a:tr h="503010">
                <a:tc>
                  <a:txBody>
                    <a:bodyPr/>
                    <a:lstStyle/>
                    <a:p>
                      <a:r>
                        <a:rPr lang="cs-CZ" dirty="0" smtClean="0"/>
                        <a:t>B</a:t>
                      </a:r>
                      <a:endParaRPr lang="cs-CZ" dirty="0"/>
                    </a:p>
                  </a:txBody>
                  <a:tcPr/>
                </a:tc>
                <a:tc>
                  <a:txBody>
                    <a:bodyPr/>
                    <a:lstStyle/>
                    <a:p>
                      <a:r>
                        <a:rPr lang="cs-CZ" dirty="0" smtClean="0"/>
                        <a:t>7.2</a:t>
                      </a:r>
                      <a:endParaRPr lang="cs-CZ" dirty="0"/>
                    </a:p>
                  </a:txBody>
                  <a:tcPr/>
                </a:tc>
                <a:tc>
                  <a:txBody>
                    <a:bodyPr/>
                    <a:lstStyle/>
                    <a:p>
                      <a:r>
                        <a:rPr lang="cs-CZ" dirty="0" smtClean="0"/>
                        <a:t>42</a:t>
                      </a:r>
                      <a:endParaRPr lang="cs-CZ" dirty="0"/>
                    </a:p>
                  </a:txBody>
                  <a:tcPr/>
                </a:tc>
                <a:tc>
                  <a:txBody>
                    <a:bodyPr/>
                    <a:lstStyle/>
                    <a:p>
                      <a:r>
                        <a:rPr lang="cs-CZ" dirty="0" smtClean="0"/>
                        <a:t>15</a:t>
                      </a:r>
                      <a:endParaRPr lang="cs-CZ" dirty="0"/>
                    </a:p>
                  </a:txBody>
                  <a:tcPr/>
                </a:tc>
                <a:tc>
                  <a:txBody>
                    <a:bodyPr/>
                    <a:lstStyle/>
                    <a:p>
                      <a:r>
                        <a:rPr lang="cs-CZ" dirty="0" smtClean="0"/>
                        <a:t>140</a:t>
                      </a:r>
                      <a:endParaRPr lang="cs-CZ" dirty="0"/>
                    </a:p>
                  </a:txBody>
                  <a:tcPr/>
                </a:tc>
                <a:tc>
                  <a:txBody>
                    <a:bodyPr/>
                    <a:lstStyle/>
                    <a:p>
                      <a:r>
                        <a:rPr lang="cs-CZ" dirty="0" smtClean="0"/>
                        <a:t>114</a:t>
                      </a:r>
                      <a:endParaRPr lang="cs-CZ" dirty="0"/>
                    </a:p>
                  </a:txBody>
                  <a:tcPr/>
                </a:tc>
                <a:extLst>
                  <a:ext uri="{0D108BD9-81ED-4DB2-BD59-A6C34878D82A}">
                    <a16:rowId xmlns:a16="http://schemas.microsoft.com/office/drawing/2014/main" val="199469379"/>
                  </a:ext>
                </a:extLst>
              </a:tr>
              <a:tr h="503010">
                <a:tc>
                  <a:txBody>
                    <a:bodyPr/>
                    <a:lstStyle/>
                    <a:p>
                      <a:r>
                        <a:rPr lang="cs-CZ" dirty="0" smtClean="0"/>
                        <a:t>C</a:t>
                      </a:r>
                      <a:endParaRPr lang="cs-CZ" dirty="0"/>
                    </a:p>
                  </a:txBody>
                  <a:tcPr/>
                </a:tc>
                <a:tc>
                  <a:txBody>
                    <a:bodyPr/>
                    <a:lstStyle/>
                    <a:p>
                      <a:r>
                        <a:rPr lang="cs-CZ" dirty="0" smtClean="0"/>
                        <a:t>7.2</a:t>
                      </a:r>
                      <a:endParaRPr lang="cs-CZ" dirty="0"/>
                    </a:p>
                  </a:txBody>
                  <a:tcPr/>
                </a:tc>
                <a:tc>
                  <a:txBody>
                    <a:bodyPr/>
                    <a:lstStyle/>
                    <a:p>
                      <a:r>
                        <a:rPr lang="cs-CZ" dirty="0" smtClean="0"/>
                        <a:t>68</a:t>
                      </a:r>
                      <a:endParaRPr lang="cs-CZ" dirty="0"/>
                    </a:p>
                  </a:txBody>
                  <a:tcPr/>
                </a:tc>
                <a:tc>
                  <a:txBody>
                    <a:bodyPr/>
                    <a:lstStyle/>
                    <a:p>
                      <a:r>
                        <a:rPr lang="cs-CZ" dirty="0" smtClean="0"/>
                        <a:t>15</a:t>
                      </a:r>
                      <a:endParaRPr lang="cs-CZ" dirty="0"/>
                    </a:p>
                  </a:txBody>
                  <a:tcPr/>
                </a:tc>
                <a:tc>
                  <a:txBody>
                    <a:bodyPr/>
                    <a:lstStyle/>
                    <a:p>
                      <a:r>
                        <a:rPr lang="cs-CZ" dirty="0" smtClean="0"/>
                        <a:t>140</a:t>
                      </a:r>
                      <a:endParaRPr lang="cs-CZ" dirty="0"/>
                    </a:p>
                  </a:txBody>
                  <a:tcPr/>
                </a:tc>
                <a:tc>
                  <a:txBody>
                    <a:bodyPr/>
                    <a:lstStyle/>
                    <a:p>
                      <a:r>
                        <a:rPr lang="cs-CZ" dirty="0" smtClean="0"/>
                        <a:t>104</a:t>
                      </a:r>
                      <a:endParaRPr lang="cs-CZ" dirty="0"/>
                    </a:p>
                  </a:txBody>
                  <a:tcPr/>
                </a:tc>
                <a:extLst>
                  <a:ext uri="{0D108BD9-81ED-4DB2-BD59-A6C34878D82A}">
                    <a16:rowId xmlns:a16="http://schemas.microsoft.com/office/drawing/2014/main" val="2081690144"/>
                  </a:ext>
                </a:extLst>
              </a:tr>
              <a:tr h="503010">
                <a:tc>
                  <a:txBody>
                    <a:bodyPr/>
                    <a:lstStyle/>
                    <a:p>
                      <a:r>
                        <a:rPr lang="cs-CZ" dirty="0" smtClean="0"/>
                        <a:t>D</a:t>
                      </a:r>
                      <a:endParaRPr lang="cs-CZ" dirty="0"/>
                    </a:p>
                  </a:txBody>
                  <a:tcPr/>
                </a:tc>
                <a:tc>
                  <a:txBody>
                    <a:bodyPr/>
                    <a:lstStyle/>
                    <a:p>
                      <a:r>
                        <a:rPr lang="cs-CZ" dirty="0" smtClean="0"/>
                        <a:t>7.2</a:t>
                      </a:r>
                      <a:endParaRPr lang="cs-CZ" dirty="0"/>
                    </a:p>
                  </a:txBody>
                  <a:tcPr/>
                </a:tc>
                <a:tc>
                  <a:txBody>
                    <a:bodyPr/>
                    <a:lstStyle/>
                    <a:p>
                      <a:r>
                        <a:rPr lang="cs-CZ" dirty="0" smtClean="0"/>
                        <a:t>68</a:t>
                      </a:r>
                      <a:endParaRPr lang="cs-CZ" dirty="0"/>
                    </a:p>
                  </a:txBody>
                  <a:tcPr/>
                </a:tc>
                <a:tc>
                  <a:txBody>
                    <a:bodyPr/>
                    <a:lstStyle/>
                    <a:p>
                      <a:r>
                        <a:rPr lang="cs-CZ" dirty="0" smtClean="0"/>
                        <a:t>25</a:t>
                      </a:r>
                      <a:endParaRPr lang="cs-CZ" dirty="0"/>
                    </a:p>
                  </a:txBody>
                  <a:tcPr/>
                </a:tc>
                <a:tc>
                  <a:txBody>
                    <a:bodyPr/>
                    <a:lstStyle/>
                    <a:p>
                      <a:r>
                        <a:rPr lang="cs-CZ" dirty="0" smtClean="0"/>
                        <a:t>140</a:t>
                      </a:r>
                      <a:endParaRPr lang="cs-CZ" dirty="0"/>
                    </a:p>
                  </a:txBody>
                  <a:tcPr/>
                </a:tc>
                <a:tc>
                  <a:txBody>
                    <a:bodyPr/>
                    <a:lstStyle/>
                    <a:p>
                      <a:r>
                        <a:rPr lang="cs-CZ" dirty="0" smtClean="0"/>
                        <a:t>104</a:t>
                      </a:r>
                      <a:endParaRPr lang="cs-CZ" dirty="0"/>
                    </a:p>
                  </a:txBody>
                  <a:tcPr/>
                </a:tc>
                <a:extLst>
                  <a:ext uri="{0D108BD9-81ED-4DB2-BD59-A6C34878D82A}">
                    <a16:rowId xmlns:a16="http://schemas.microsoft.com/office/drawing/2014/main" val="1522639177"/>
                  </a:ext>
                </a:extLst>
              </a:tr>
              <a:tr h="503010">
                <a:tc>
                  <a:txBody>
                    <a:bodyPr/>
                    <a:lstStyle/>
                    <a:p>
                      <a:r>
                        <a:rPr lang="cs-CZ" dirty="0" smtClean="0"/>
                        <a:t>E</a:t>
                      </a:r>
                      <a:endParaRPr lang="cs-CZ" dirty="0"/>
                    </a:p>
                  </a:txBody>
                  <a:tcPr/>
                </a:tc>
                <a:tc>
                  <a:txBody>
                    <a:bodyPr/>
                    <a:lstStyle/>
                    <a:p>
                      <a:r>
                        <a:rPr lang="cs-CZ" dirty="0" smtClean="0"/>
                        <a:t>7.4</a:t>
                      </a:r>
                      <a:endParaRPr lang="cs-CZ" dirty="0"/>
                    </a:p>
                  </a:txBody>
                  <a:tcPr/>
                </a:tc>
                <a:tc>
                  <a:txBody>
                    <a:bodyPr/>
                    <a:lstStyle/>
                    <a:p>
                      <a:r>
                        <a:rPr lang="cs-CZ" dirty="0" smtClean="0"/>
                        <a:t>68</a:t>
                      </a:r>
                      <a:endParaRPr lang="cs-CZ" dirty="0"/>
                    </a:p>
                  </a:txBody>
                  <a:tcPr/>
                </a:tc>
                <a:tc>
                  <a:txBody>
                    <a:bodyPr/>
                    <a:lstStyle/>
                    <a:p>
                      <a:r>
                        <a:rPr lang="cs-CZ" dirty="0" smtClean="0"/>
                        <a:t>12</a:t>
                      </a:r>
                      <a:endParaRPr lang="cs-CZ" dirty="0"/>
                    </a:p>
                  </a:txBody>
                  <a:tcPr/>
                </a:tc>
                <a:tc>
                  <a:txBody>
                    <a:bodyPr/>
                    <a:lstStyle/>
                    <a:p>
                      <a:r>
                        <a:rPr lang="cs-CZ" dirty="0" smtClean="0"/>
                        <a:t>140</a:t>
                      </a:r>
                      <a:endParaRPr lang="cs-CZ" dirty="0"/>
                    </a:p>
                  </a:txBody>
                  <a:tcPr/>
                </a:tc>
                <a:tc>
                  <a:txBody>
                    <a:bodyPr/>
                    <a:lstStyle/>
                    <a:p>
                      <a:r>
                        <a:rPr lang="cs-CZ" dirty="0" smtClean="0"/>
                        <a:t>89</a:t>
                      </a:r>
                      <a:endParaRPr lang="cs-CZ" dirty="0"/>
                    </a:p>
                  </a:txBody>
                  <a:tcPr/>
                </a:tc>
                <a:extLst>
                  <a:ext uri="{0D108BD9-81ED-4DB2-BD59-A6C34878D82A}">
                    <a16:rowId xmlns:a16="http://schemas.microsoft.com/office/drawing/2014/main" val="3339719914"/>
                  </a:ext>
                </a:extLst>
              </a:tr>
              <a:tr h="503010">
                <a:tc>
                  <a:txBody>
                    <a:bodyPr/>
                    <a:lstStyle/>
                    <a:p>
                      <a:r>
                        <a:rPr lang="cs-CZ" dirty="0" smtClean="0"/>
                        <a:t>F</a:t>
                      </a:r>
                      <a:endParaRPr lang="cs-CZ" dirty="0"/>
                    </a:p>
                  </a:txBody>
                  <a:tcPr/>
                </a:tc>
                <a:tc>
                  <a:txBody>
                    <a:bodyPr/>
                    <a:lstStyle/>
                    <a:p>
                      <a:r>
                        <a:rPr lang="cs-CZ" dirty="0" smtClean="0"/>
                        <a:t>7.6</a:t>
                      </a:r>
                      <a:endParaRPr lang="cs-CZ" dirty="0"/>
                    </a:p>
                  </a:txBody>
                  <a:tcPr/>
                </a:tc>
                <a:tc>
                  <a:txBody>
                    <a:bodyPr/>
                    <a:lstStyle/>
                    <a:p>
                      <a:r>
                        <a:rPr lang="cs-CZ" dirty="0" smtClean="0"/>
                        <a:t>42</a:t>
                      </a:r>
                      <a:endParaRPr lang="cs-CZ" dirty="0"/>
                    </a:p>
                  </a:txBody>
                  <a:tcPr/>
                </a:tc>
                <a:tc>
                  <a:txBody>
                    <a:bodyPr/>
                    <a:lstStyle/>
                    <a:p>
                      <a:r>
                        <a:rPr lang="cs-CZ" dirty="0" smtClean="0"/>
                        <a:t>20</a:t>
                      </a:r>
                      <a:endParaRPr lang="cs-CZ" dirty="0"/>
                    </a:p>
                  </a:txBody>
                  <a:tcPr/>
                </a:tc>
                <a:tc>
                  <a:txBody>
                    <a:bodyPr/>
                    <a:lstStyle/>
                    <a:p>
                      <a:r>
                        <a:rPr lang="cs-CZ" dirty="0" smtClean="0"/>
                        <a:t>140</a:t>
                      </a:r>
                      <a:endParaRPr lang="cs-CZ" dirty="0"/>
                    </a:p>
                  </a:txBody>
                  <a:tcPr/>
                </a:tc>
                <a:tc>
                  <a:txBody>
                    <a:bodyPr/>
                    <a:lstStyle/>
                    <a:p>
                      <a:r>
                        <a:rPr lang="cs-CZ" dirty="0" smtClean="0"/>
                        <a:t>104</a:t>
                      </a:r>
                      <a:endParaRPr lang="cs-CZ" dirty="0"/>
                    </a:p>
                  </a:txBody>
                  <a:tcPr/>
                </a:tc>
                <a:extLst>
                  <a:ext uri="{0D108BD9-81ED-4DB2-BD59-A6C34878D82A}">
                    <a16:rowId xmlns:a16="http://schemas.microsoft.com/office/drawing/2014/main" val="2141189618"/>
                  </a:ext>
                </a:extLst>
              </a:tr>
              <a:tr h="503010">
                <a:tc>
                  <a:txBody>
                    <a:bodyPr/>
                    <a:lstStyle/>
                    <a:p>
                      <a:r>
                        <a:rPr lang="cs-CZ" dirty="0" smtClean="0"/>
                        <a:t>G</a:t>
                      </a:r>
                      <a:endParaRPr lang="cs-CZ" dirty="0"/>
                    </a:p>
                  </a:txBody>
                  <a:tcPr/>
                </a:tc>
                <a:tc>
                  <a:txBody>
                    <a:bodyPr/>
                    <a:lstStyle/>
                    <a:p>
                      <a:r>
                        <a:rPr lang="cs-CZ" dirty="0" smtClean="0"/>
                        <a:t>7.6</a:t>
                      </a:r>
                      <a:endParaRPr lang="cs-CZ" dirty="0"/>
                    </a:p>
                  </a:txBody>
                  <a:tcPr/>
                </a:tc>
                <a:tc>
                  <a:txBody>
                    <a:bodyPr/>
                    <a:lstStyle/>
                    <a:p>
                      <a:r>
                        <a:rPr lang="cs-CZ" dirty="0" smtClean="0"/>
                        <a:t>68</a:t>
                      </a:r>
                      <a:endParaRPr lang="cs-CZ" dirty="0"/>
                    </a:p>
                  </a:txBody>
                  <a:tcPr/>
                </a:tc>
                <a:tc>
                  <a:txBody>
                    <a:bodyPr/>
                    <a:lstStyle/>
                    <a:p>
                      <a:r>
                        <a:rPr lang="cs-CZ" dirty="0" smtClean="0"/>
                        <a:t>18</a:t>
                      </a:r>
                      <a:endParaRPr lang="cs-CZ" dirty="0"/>
                    </a:p>
                  </a:txBody>
                  <a:tcPr/>
                </a:tc>
                <a:tc>
                  <a:txBody>
                    <a:bodyPr/>
                    <a:lstStyle/>
                    <a:p>
                      <a:r>
                        <a:rPr lang="cs-CZ" dirty="0" smtClean="0"/>
                        <a:t>140</a:t>
                      </a:r>
                      <a:endParaRPr lang="cs-CZ" dirty="0"/>
                    </a:p>
                  </a:txBody>
                  <a:tcPr/>
                </a:tc>
                <a:tc>
                  <a:txBody>
                    <a:bodyPr/>
                    <a:lstStyle/>
                    <a:p>
                      <a:r>
                        <a:rPr lang="cs-CZ" dirty="0" smtClean="0"/>
                        <a:t>104“</a:t>
                      </a:r>
                      <a:r>
                        <a:rPr lang="cs-CZ" sz="1800" baseline="30000" dirty="0" smtClean="0"/>
                        <a:t>1</a:t>
                      </a:r>
                      <a:endParaRPr lang="cs-CZ" dirty="0"/>
                    </a:p>
                  </a:txBody>
                  <a:tcPr/>
                </a:tc>
                <a:extLst>
                  <a:ext uri="{0D108BD9-81ED-4DB2-BD59-A6C34878D82A}">
                    <a16:rowId xmlns:a16="http://schemas.microsoft.com/office/drawing/2014/main" val="4263400342"/>
                  </a:ext>
                </a:extLst>
              </a:tr>
            </a:tbl>
          </a:graphicData>
        </a:graphic>
      </p:graphicFrame>
    </p:spTree>
    <p:extLst>
      <p:ext uri="{BB962C8B-B14F-4D97-AF65-F5344CB8AC3E}">
        <p14:creationId xmlns:p14="http://schemas.microsoft.com/office/powerpoint/2010/main" val="3341458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Autofit/>
          </a:bodyPr>
          <a:lstStyle/>
          <a:p>
            <a:r>
              <a:rPr lang="cs-CZ" sz="1500" b="1" dirty="0" smtClean="0"/>
              <a:t>„</a:t>
            </a:r>
            <a:r>
              <a:rPr lang="en-US" sz="1500" b="1" dirty="0" smtClean="0"/>
              <a:t>The correct answer is D. </a:t>
            </a:r>
            <a:r>
              <a:rPr lang="en-US" sz="1500" dirty="0" smtClean="0"/>
              <a:t>Hypoventilation</a:t>
            </a:r>
            <a:r>
              <a:rPr lang="cs-CZ" sz="1500" dirty="0" smtClean="0"/>
              <a:t> </a:t>
            </a:r>
            <a:r>
              <a:rPr lang="en-US" sz="1500" dirty="0" smtClean="0"/>
              <a:t>causes an inability on the part of the lungs to excrete</a:t>
            </a:r>
            <a:r>
              <a:rPr lang="cs-CZ" sz="1500" dirty="0" smtClean="0"/>
              <a:t> </a:t>
            </a:r>
            <a:r>
              <a:rPr lang="en-US" sz="1500" dirty="0" smtClean="0"/>
              <a:t>the CO2 the body produces, leading to retention</a:t>
            </a:r>
            <a:r>
              <a:rPr lang="cs-CZ" sz="1500" dirty="0" smtClean="0"/>
              <a:t> </a:t>
            </a:r>
            <a:r>
              <a:rPr lang="en-US" sz="1500" dirty="0" smtClean="0"/>
              <a:t>of CO2. This causes a drop in pH and a</a:t>
            </a:r>
            <a:r>
              <a:rPr lang="cs-CZ" sz="1500" dirty="0" smtClean="0"/>
              <a:t> </a:t>
            </a:r>
            <a:r>
              <a:rPr lang="en-US" sz="1500" dirty="0" smtClean="0"/>
              <a:t>compensatory retention of bicarbonate. These</a:t>
            </a:r>
            <a:r>
              <a:rPr lang="cs-CZ" sz="1500" dirty="0" smtClean="0"/>
              <a:t> </a:t>
            </a:r>
            <a:r>
              <a:rPr lang="en-US" sz="1500" dirty="0" smtClean="0"/>
              <a:t>acid-base abnormalities are consistent with respiratory</a:t>
            </a:r>
            <a:r>
              <a:rPr lang="cs-CZ" sz="1500" dirty="0" smtClean="0"/>
              <a:t> </a:t>
            </a:r>
            <a:r>
              <a:rPr lang="en-US" sz="1500" dirty="0" smtClean="0"/>
              <a:t>acidosis. Hypoventilation (from a variety</a:t>
            </a:r>
            <a:r>
              <a:rPr lang="cs-CZ" sz="1500" dirty="0" smtClean="0"/>
              <a:t> </a:t>
            </a:r>
            <a:r>
              <a:rPr lang="en-US" sz="1500" dirty="0" smtClean="0"/>
              <a:t>of etiologies) is a primary cause of respiratory</a:t>
            </a:r>
            <a:r>
              <a:rPr lang="cs-CZ" sz="1500" dirty="0" smtClean="0"/>
              <a:t> acidosis.</a:t>
            </a:r>
          </a:p>
          <a:p>
            <a:r>
              <a:rPr lang="en-US" sz="1500" b="1" dirty="0" smtClean="0"/>
              <a:t>Answer A is incorrect. </a:t>
            </a:r>
            <a:r>
              <a:rPr lang="en-US" sz="1500" dirty="0" smtClean="0"/>
              <a:t>An increase in anions</a:t>
            </a:r>
            <a:r>
              <a:rPr lang="cs-CZ" sz="1500" dirty="0" smtClean="0"/>
              <a:t> </a:t>
            </a:r>
            <a:r>
              <a:rPr lang="en-US" sz="1500" dirty="0" smtClean="0"/>
              <a:t>would be consistent with anion-gap metabolic</a:t>
            </a:r>
            <a:r>
              <a:rPr lang="cs-CZ" sz="1500" dirty="0" smtClean="0"/>
              <a:t> </a:t>
            </a:r>
            <a:r>
              <a:rPr lang="en-US" sz="1500" dirty="0" smtClean="0"/>
              <a:t>acidosis. Metabolic acidosis is indicated by the</a:t>
            </a:r>
            <a:r>
              <a:rPr lang="cs-CZ" sz="1500" dirty="0" smtClean="0"/>
              <a:t> </a:t>
            </a:r>
            <a:r>
              <a:rPr lang="en-US" sz="1500" dirty="0" smtClean="0"/>
              <a:t>presence of low pH with low plasma bicarbonate</a:t>
            </a:r>
            <a:r>
              <a:rPr lang="cs-CZ" sz="1500" dirty="0" smtClean="0"/>
              <a:t> </a:t>
            </a:r>
            <a:r>
              <a:rPr lang="en-US" sz="1500" dirty="0" smtClean="0"/>
              <a:t>and low carbon dioxide and an increased</a:t>
            </a:r>
            <a:r>
              <a:rPr lang="cs-CZ" sz="1500" dirty="0" smtClean="0"/>
              <a:t> </a:t>
            </a:r>
            <a:r>
              <a:rPr lang="en-US" sz="1500" dirty="0" smtClean="0"/>
              <a:t>anion gap, measured by ([Na+] – [Cl–] –</a:t>
            </a:r>
            <a:r>
              <a:rPr lang="cs-CZ" sz="1500" dirty="0" smtClean="0"/>
              <a:t> [HCO3</a:t>
            </a:r>
            <a:r>
              <a:rPr lang="en-US" sz="1500" dirty="0" smtClean="0"/>
              <a:t>–]), which is normally 10–16 </a:t>
            </a:r>
            <a:r>
              <a:rPr lang="en-US" sz="1500" dirty="0" err="1" smtClean="0"/>
              <a:t>mEq</a:t>
            </a:r>
            <a:r>
              <a:rPr lang="en-US" sz="1500" dirty="0" smtClean="0"/>
              <a:t>/L.</a:t>
            </a:r>
            <a:r>
              <a:rPr lang="cs-CZ" sz="1500" dirty="0" smtClean="0"/>
              <a:t> </a:t>
            </a:r>
            <a:r>
              <a:rPr lang="en-US" sz="1500" dirty="0" smtClean="0"/>
              <a:t>The main causes are lactic acidosis, diabetic</a:t>
            </a:r>
            <a:r>
              <a:rPr lang="cs-CZ" sz="1500" dirty="0" smtClean="0"/>
              <a:t> ketoacidosis, and renal failure.</a:t>
            </a:r>
          </a:p>
          <a:p>
            <a:r>
              <a:rPr lang="en-US" sz="1500" b="1" dirty="0" smtClean="0"/>
              <a:t>Answer B is incorrect. </a:t>
            </a:r>
            <a:r>
              <a:rPr lang="en-US" sz="1500" dirty="0" smtClean="0"/>
              <a:t>Non-anion-gap metabolic</a:t>
            </a:r>
            <a:r>
              <a:rPr lang="cs-CZ" sz="1500" dirty="0" smtClean="0"/>
              <a:t> </a:t>
            </a:r>
            <a:r>
              <a:rPr lang="en-US" sz="1500" dirty="0" smtClean="0"/>
              <a:t>acidosis is the presence of low pH with</a:t>
            </a:r>
            <a:r>
              <a:rPr lang="cs-CZ" sz="1500" dirty="0" smtClean="0"/>
              <a:t> </a:t>
            </a:r>
            <a:r>
              <a:rPr lang="en-US" sz="1500" dirty="0" smtClean="0"/>
              <a:t>low plasma bicarbonate without an elevated</a:t>
            </a:r>
            <a:r>
              <a:rPr lang="cs-CZ" sz="1500" dirty="0" smtClean="0"/>
              <a:t> </a:t>
            </a:r>
            <a:r>
              <a:rPr lang="en-US" sz="1500" dirty="0" smtClean="0"/>
              <a:t>anion gap. The cause is generally gastrointestinal</a:t>
            </a:r>
            <a:r>
              <a:rPr lang="cs-CZ" sz="1500" dirty="0" smtClean="0"/>
              <a:t> losses of bicarbonate (i.e., diarrhea, biliary </a:t>
            </a:r>
            <a:r>
              <a:rPr lang="en-US" sz="1500" dirty="0" smtClean="0"/>
              <a:t>drains, emesis, nasogastric tube losses). Another</a:t>
            </a:r>
            <a:r>
              <a:rPr lang="cs-CZ" sz="1500" dirty="0" smtClean="0"/>
              <a:t> </a:t>
            </a:r>
            <a:r>
              <a:rPr lang="en-US" sz="1500" dirty="0" smtClean="0"/>
              <a:t>important and common cause of a metabolic</a:t>
            </a:r>
            <a:r>
              <a:rPr lang="cs-CZ" sz="1500" dirty="0" smtClean="0"/>
              <a:t> </a:t>
            </a:r>
            <a:r>
              <a:rPr lang="en-US" sz="1500" dirty="0" smtClean="0"/>
              <a:t>non-anion-gap acidosis is the presence of</a:t>
            </a:r>
            <a:r>
              <a:rPr lang="cs-CZ" sz="1500" dirty="0" smtClean="0"/>
              <a:t> </a:t>
            </a:r>
            <a:r>
              <a:rPr lang="en-US" sz="1500" dirty="0" smtClean="0"/>
              <a:t>an </a:t>
            </a:r>
            <a:r>
              <a:rPr lang="en-US" sz="1500" dirty="0" err="1" smtClean="0"/>
              <a:t>ileal</a:t>
            </a:r>
            <a:r>
              <a:rPr lang="en-US" sz="1500" dirty="0" smtClean="0"/>
              <a:t> conduit or bladder reconstruction from</a:t>
            </a:r>
            <a:r>
              <a:rPr lang="cs-CZ" sz="1500" dirty="0" smtClean="0"/>
              <a:t> </a:t>
            </a:r>
            <a:r>
              <a:rPr lang="en-US" sz="1500" dirty="0" smtClean="0"/>
              <a:t>colonic tissue. The gastrointestinal tissue absorbs</a:t>
            </a:r>
            <a:r>
              <a:rPr lang="cs-CZ" sz="1500" dirty="0" smtClean="0"/>
              <a:t> </a:t>
            </a:r>
            <a:r>
              <a:rPr lang="en-US" sz="1500" dirty="0" smtClean="0"/>
              <a:t>Cl– from the urine in exchange for bicarbonate.</a:t>
            </a:r>
            <a:r>
              <a:rPr lang="cs-CZ" sz="1500" dirty="0" smtClean="0"/>
              <a:t> Other causes include renal tubular acidosis, or hypochloremia.</a:t>
            </a:r>
          </a:p>
          <a:p>
            <a:r>
              <a:rPr lang="en-US" sz="1500" b="1" dirty="0" smtClean="0"/>
              <a:t>Answer C is incorrect. </a:t>
            </a:r>
            <a:r>
              <a:rPr lang="en-US" sz="1500" dirty="0" smtClean="0"/>
              <a:t>The pH in this answer</a:t>
            </a:r>
            <a:r>
              <a:rPr lang="cs-CZ" sz="1500" dirty="0" smtClean="0"/>
              <a:t> </a:t>
            </a:r>
            <a:r>
              <a:rPr lang="en-US" sz="1500" dirty="0" smtClean="0"/>
              <a:t>is low, which corresponds to an acidosis. The</a:t>
            </a:r>
            <a:r>
              <a:rPr lang="cs-CZ" sz="1500" dirty="0" smtClean="0"/>
              <a:t> </a:t>
            </a:r>
            <a:r>
              <a:rPr lang="en-US" sz="1500" dirty="0" smtClean="0"/>
              <a:t>PcO2 is high, which is consistent with a respiratory</a:t>
            </a:r>
            <a:r>
              <a:rPr lang="cs-CZ" sz="1500" dirty="0" smtClean="0"/>
              <a:t> acidosis, however the HCO3– is low, which </a:t>
            </a:r>
            <a:r>
              <a:rPr lang="en-US" sz="1500" dirty="0" smtClean="0"/>
              <a:t>is consistent with a metabolic acidosis. Thu</a:t>
            </a:r>
            <a:r>
              <a:rPr lang="cs-CZ" sz="1500" dirty="0" smtClean="0"/>
              <a:t>s </a:t>
            </a:r>
            <a:r>
              <a:rPr lang="en-US" sz="1500" dirty="0" smtClean="0"/>
              <a:t>this patient has a mixed respiratory and metabolic</a:t>
            </a:r>
            <a:r>
              <a:rPr lang="cs-CZ" sz="1500" dirty="0" smtClean="0"/>
              <a:t> acidosis.</a:t>
            </a:r>
          </a:p>
          <a:p>
            <a:r>
              <a:rPr lang="en-US" sz="1500" b="1" dirty="0" smtClean="0"/>
              <a:t>Answer E is incorrect. </a:t>
            </a:r>
            <a:r>
              <a:rPr lang="en-US" sz="1500" dirty="0" smtClean="0"/>
              <a:t>The pH in this instance</a:t>
            </a:r>
            <a:r>
              <a:rPr lang="cs-CZ" sz="1500" dirty="0" smtClean="0"/>
              <a:t> </a:t>
            </a:r>
            <a:r>
              <a:rPr lang="en-US" sz="1500" dirty="0" smtClean="0"/>
              <a:t>is normal, while there is an increased anion</a:t>
            </a:r>
            <a:r>
              <a:rPr lang="cs-CZ" sz="1500" dirty="0" smtClean="0"/>
              <a:t> </a:t>
            </a:r>
            <a:r>
              <a:rPr lang="en-US" sz="1500" dirty="0" smtClean="0"/>
              <a:t>gap. An anion gap usually indicates that the patient</a:t>
            </a:r>
            <a:r>
              <a:rPr lang="cs-CZ" sz="1500" dirty="0" smtClean="0"/>
              <a:t> </a:t>
            </a:r>
            <a:r>
              <a:rPr lang="en-US" sz="1500" dirty="0" smtClean="0"/>
              <a:t>has an acidosis. Since the pH of the blood</a:t>
            </a:r>
            <a:r>
              <a:rPr lang="cs-CZ" sz="1500" dirty="0" smtClean="0"/>
              <a:t> </a:t>
            </a:r>
            <a:r>
              <a:rPr lang="en-US" sz="1500" dirty="0" smtClean="0"/>
              <a:t>is normal and not lowered, it indicates that this</a:t>
            </a:r>
            <a:r>
              <a:rPr lang="cs-CZ" sz="1500" dirty="0" smtClean="0"/>
              <a:t> </a:t>
            </a:r>
            <a:r>
              <a:rPr lang="en-US" sz="1500" dirty="0" smtClean="0"/>
              <a:t>is a mixed acid-base disorder, in which a metabolic</a:t>
            </a:r>
            <a:r>
              <a:rPr lang="cs-CZ" sz="1500" dirty="0" smtClean="0"/>
              <a:t> </a:t>
            </a:r>
            <a:r>
              <a:rPr lang="en-US" sz="1500" dirty="0" smtClean="0"/>
              <a:t>or respiratory alkalosis is counteracting a</a:t>
            </a:r>
            <a:r>
              <a:rPr lang="cs-CZ" sz="1500" dirty="0" smtClean="0"/>
              <a:t> metabolic anion-gap acidosis.</a:t>
            </a:r>
          </a:p>
          <a:p>
            <a:r>
              <a:rPr lang="en-US" sz="1500" b="1" dirty="0" smtClean="0"/>
              <a:t>Answer F is incorrect. </a:t>
            </a:r>
            <a:r>
              <a:rPr lang="en-US" sz="1500" dirty="0" smtClean="0"/>
              <a:t>Respiratory alkalosis</a:t>
            </a:r>
            <a:r>
              <a:rPr lang="cs-CZ" sz="1500" dirty="0" smtClean="0"/>
              <a:t> </a:t>
            </a:r>
            <a:r>
              <a:rPr lang="en-US" sz="1500" dirty="0" smtClean="0"/>
              <a:t>can be caused only by an increase in ventilation</a:t>
            </a:r>
            <a:r>
              <a:rPr lang="cs-CZ" sz="1500" dirty="0" smtClean="0"/>
              <a:t> </a:t>
            </a:r>
            <a:r>
              <a:rPr lang="en-US" sz="1500" dirty="0" smtClean="0"/>
              <a:t>leading to excessive loss of carbon dioxide,</a:t>
            </a:r>
            <a:r>
              <a:rPr lang="cs-CZ" sz="1500" dirty="0" smtClean="0"/>
              <a:t> </a:t>
            </a:r>
            <a:r>
              <a:rPr lang="en-US" sz="1500" dirty="0" smtClean="0"/>
              <a:t>which is balanced by an increased excretion of</a:t>
            </a:r>
            <a:r>
              <a:rPr lang="cs-CZ" sz="1500" dirty="0" smtClean="0"/>
              <a:t> </a:t>
            </a:r>
            <a:r>
              <a:rPr lang="en-US" sz="1500" dirty="0" smtClean="0"/>
              <a:t>bicarbonate. Hence, a high pH, a low CO2,</a:t>
            </a:r>
            <a:r>
              <a:rPr lang="cs-CZ" sz="1500" dirty="0" smtClean="0"/>
              <a:t> </a:t>
            </a:r>
            <a:r>
              <a:rPr lang="en-US" sz="1500" dirty="0" smtClean="0"/>
              <a:t>and a low bicarbonate indicate respiratory alkalosis.</a:t>
            </a:r>
            <a:r>
              <a:rPr lang="cs-CZ" sz="1500" dirty="0" smtClean="0"/>
              <a:t> </a:t>
            </a:r>
            <a:r>
              <a:rPr lang="en-US" sz="1500" dirty="0" smtClean="0"/>
              <a:t>This is caused by hyperventilation.</a:t>
            </a:r>
          </a:p>
          <a:p>
            <a:r>
              <a:rPr lang="en-US" sz="1500" b="1" dirty="0" smtClean="0"/>
              <a:t>Answer G is incorrect. </a:t>
            </a:r>
            <a:r>
              <a:rPr lang="en-US" sz="1500" dirty="0" smtClean="0"/>
              <a:t>Metabolic alkalosis</a:t>
            </a:r>
            <a:r>
              <a:rPr lang="cs-CZ" sz="1500" dirty="0" smtClean="0"/>
              <a:t> </a:t>
            </a:r>
            <a:r>
              <a:rPr lang="en-US" sz="1500" dirty="0" smtClean="0"/>
              <a:t>would present with a high pH, a high bicarbonate,</a:t>
            </a:r>
            <a:r>
              <a:rPr lang="cs-CZ" sz="1500" dirty="0" smtClean="0"/>
              <a:t> </a:t>
            </a:r>
            <a:r>
              <a:rPr lang="en-US" sz="1500" dirty="0" smtClean="0"/>
              <a:t>and (with respiratory compensation) a</a:t>
            </a:r>
            <a:r>
              <a:rPr lang="cs-CZ" sz="1500" dirty="0" smtClean="0"/>
              <a:t> </a:t>
            </a:r>
            <a:r>
              <a:rPr lang="en-US" sz="1500" dirty="0" smtClean="0"/>
              <a:t>high CO2. The causes of metabolic alkalosis</a:t>
            </a:r>
            <a:r>
              <a:rPr lang="cs-CZ" sz="1500" dirty="0" smtClean="0"/>
              <a:t> </a:t>
            </a:r>
            <a:r>
              <a:rPr lang="en-US" sz="1500" dirty="0" smtClean="0"/>
              <a:t>include vomiting, diuretic therapy, and chloride</a:t>
            </a:r>
            <a:r>
              <a:rPr lang="cs-CZ" sz="1500" dirty="0" smtClean="0"/>
              <a:t> </a:t>
            </a:r>
            <a:r>
              <a:rPr lang="en-US" sz="1500" dirty="0" smtClean="0"/>
              <a:t>restriction. The compensation is hypoventilation.</a:t>
            </a:r>
            <a:r>
              <a:rPr lang="cs-CZ" sz="1500" dirty="0" smtClean="0"/>
              <a:t>“</a:t>
            </a:r>
            <a:r>
              <a:rPr lang="cs-CZ" sz="1600" baseline="30000" dirty="0"/>
              <a:t>1</a:t>
            </a:r>
            <a:endParaRPr lang="cs-CZ" sz="1500" dirty="0"/>
          </a:p>
        </p:txBody>
      </p:sp>
    </p:spTree>
    <p:extLst>
      <p:ext uri="{BB962C8B-B14F-4D97-AF65-F5344CB8AC3E}">
        <p14:creationId xmlns:p14="http://schemas.microsoft.com/office/powerpoint/2010/main" val="104324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rmAutofit fontScale="70000" lnSpcReduction="20000"/>
          </a:bodyPr>
          <a:lstStyle/>
          <a:p>
            <a:pPr marL="0" indent="0">
              <a:lnSpc>
                <a:spcPct val="120000"/>
              </a:lnSpc>
              <a:buNone/>
            </a:pPr>
            <a:r>
              <a:rPr lang="cs-CZ" dirty="0" smtClean="0"/>
              <a:t>„</a:t>
            </a:r>
            <a:r>
              <a:rPr lang="en-US" dirty="0" smtClean="0"/>
              <a:t>A </a:t>
            </a:r>
            <a:r>
              <a:rPr lang="en-US" dirty="0"/>
              <a:t>19-year-old woman with a severe </a:t>
            </a:r>
            <a:r>
              <a:rPr lang="en-US" dirty="0" smtClean="0"/>
              <a:t>gastrointestinal</a:t>
            </a:r>
            <a:r>
              <a:rPr lang="cs-CZ" dirty="0" smtClean="0"/>
              <a:t> </a:t>
            </a:r>
            <a:r>
              <a:rPr lang="en-US" dirty="0" smtClean="0"/>
              <a:t>infection </a:t>
            </a:r>
            <a:r>
              <a:rPr lang="en-US" dirty="0"/>
              <a:t>presents to the emergency </a:t>
            </a:r>
            <a:r>
              <a:rPr lang="en-US" dirty="0" smtClean="0"/>
              <a:t>department</a:t>
            </a:r>
            <a:r>
              <a:rPr lang="cs-CZ" dirty="0" smtClean="0"/>
              <a:t> </a:t>
            </a:r>
            <a:r>
              <a:rPr lang="en-US" dirty="0" smtClean="0"/>
              <a:t>with </a:t>
            </a:r>
            <a:r>
              <a:rPr lang="en-US" dirty="0"/>
              <a:t>a 5-day history of vomiting </a:t>
            </a:r>
            <a:r>
              <a:rPr lang="en-US" dirty="0" smtClean="0"/>
              <a:t>and</a:t>
            </a:r>
            <a:r>
              <a:rPr lang="cs-CZ" dirty="0" smtClean="0"/>
              <a:t> </a:t>
            </a:r>
            <a:r>
              <a:rPr lang="en-US" dirty="0" smtClean="0"/>
              <a:t>diarrhea</a:t>
            </a:r>
            <a:r>
              <a:rPr lang="en-US" dirty="0"/>
              <a:t>. Serum chemistry tests </a:t>
            </a:r>
            <a:r>
              <a:rPr lang="en-US" dirty="0" smtClean="0"/>
              <a:t>show:</a:t>
            </a:r>
          </a:p>
          <a:p>
            <a:pPr marL="0" indent="0">
              <a:lnSpc>
                <a:spcPct val="120000"/>
              </a:lnSpc>
              <a:buNone/>
            </a:pPr>
            <a:r>
              <a:rPr lang="cs-CZ" dirty="0" smtClean="0"/>
              <a:t>Na+: 138 mEq/L</a:t>
            </a:r>
            <a:br>
              <a:rPr lang="cs-CZ" dirty="0" smtClean="0"/>
            </a:br>
            <a:r>
              <a:rPr lang="cs-CZ" dirty="0" smtClean="0"/>
              <a:t>K+: 3.0 mEq/L</a:t>
            </a:r>
            <a:br>
              <a:rPr lang="cs-CZ" dirty="0" smtClean="0"/>
            </a:br>
            <a:r>
              <a:rPr lang="cs-CZ" dirty="0" smtClean="0"/>
              <a:t>Cl</a:t>
            </a:r>
            <a:r>
              <a:rPr lang="cs-CZ" dirty="0"/>
              <a:t>–: 88 </a:t>
            </a:r>
            <a:r>
              <a:rPr lang="cs-CZ" dirty="0" smtClean="0"/>
              <a:t>mEq/L</a:t>
            </a:r>
            <a:br>
              <a:rPr lang="cs-CZ" dirty="0" smtClean="0"/>
            </a:br>
            <a:r>
              <a:rPr lang="cs-CZ" dirty="0" smtClean="0"/>
              <a:t>HCO3–: </a:t>
            </a:r>
            <a:r>
              <a:rPr lang="cs-CZ" dirty="0"/>
              <a:t>21 </a:t>
            </a:r>
            <a:r>
              <a:rPr lang="cs-CZ" dirty="0" smtClean="0"/>
              <a:t>mEq/L</a:t>
            </a:r>
            <a:br>
              <a:rPr lang="cs-CZ" dirty="0" smtClean="0"/>
            </a:br>
            <a:r>
              <a:rPr lang="cs-CZ" dirty="0" smtClean="0"/>
              <a:t>BUN</a:t>
            </a:r>
            <a:r>
              <a:rPr lang="cs-CZ" dirty="0"/>
              <a:t>: 10 </a:t>
            </a:r>
            <a:r>
              <a:rPr lang="cs-CZ" dirty="0" smtClean="0"/>
              <a:t>mg/dL</a:t>
            </a:r>
            <a:br>
              <a:rPr lang="cs-CZ" dirty="0" smtClean="0"/>
            </a:br>
            <a:r>
              <a:rPr lang="cs-CZ" dirty="0" smtClean="0"/>
              <a:t>Creatinine</a:t>
            </a:r>
            <a:r>
              <a:rPr lang="cs-CZ" dirty="0"/>
              <a:t>: 0.8 </a:t>
            </a:r>
            <a:r>
              <a:rPr lang="cs-CZ" dirty="0" smtClean="0"/>
              <a:t>mg/dL</a:t>
            </a:r>
            <a:br>
              <a:rPr lang="cs-CZ" dirty="0" smtClean="0"/>
            </a:br>
            <a:r>
              <a:rPr lang="cs-CZ" dirty="0" smtClean="0"/>
              <a:t>Glucose</a:t>
            </a:r>
            <a:r>
              <a:rPr lang="cs-CZ" dirty="0"/>
              <a:t>: 101 mg/dL</a:t>
            </a:r>
          </a:p>
          <a:p>
            <a:pPr marL="0" indent="0">
              <a:lnSpc>
                <a:spcPct val="120000"/>
              </a:lnSpc>
              <a:buNone/>
            </a:pPr>
            <a:r>
              <a:rPr lang="en-US" dirty="0"/>
              <a:t>Arterial blood gas analyses shows a pH of </a:t>
            </a:r>
            <a:r>
              <a:rPr lang="en-US" dirty="0" smtClean="0"/>
              <a:t>7.38,</a:t>
            </a:r>
            <a:r>
              <a:rPr lang="cs-CZ" dirty="0" smtClean="0"/>
              <a:t> partial </a:t>
            </a:r>
            <a:r>
              <a:rPr lang="cs-CZ" dirty="0"/>
              <a:t>arterial carbon dioxide pressure of </a:t>
            </a:r>
            <a:r>
              <a:rPr lang="cs-CZ" dirty="0" smtClean="0"/>
              <a:t>37 </a:t>
            </a:r>
            <a:r>
              <a:rPr lang="en-US" dirty="0" smtClean="0"/>
              <a:t>mm </a:t>
            </a:r>
            <a:r>
              <a:rPr lang="en-US" dirty="0"/>
              <a:t>Hg, partial arterial oxygen pressure </a:t>
            </a:r>
            <a:r>
              <a:rPr lang="en-US" dirty="0" smtClean="0"/>
              <a:t>of</a:t>
            </a:r>
            <a:r>
              <a:rPr lang="cs-CZ" dirty="0" smtClean="0"/>
              <a:t> </a:t>
            </a:r>
            <a:r>
              <a:rPr lang="en-US" dirty="0" smtClean="0"/>
              <a:t>82 </a:t>
            </a:r>
            <a:r>
              <a:rPr lang="en-US" dirty="0"/>
              <a:t>mm Hg, and an oxygen saturation of </a:t>
            </a:r>
            <a:r>
              <a:rPr lang="en-US" dirty="0" smtClean="0"/>
              <a:t>96%</a:t>
            </a:r>
            <a:r>
              <a:rPr lang="cs-CZ" dirty="0" smtClean="0"/>
              <a:t> </a:t>
            </a:r>
            <a:r>
              <a:rPr lang="en-US" dirty="0" smtClean="0"/>
              <a:t>on </a:t>
            </a:r>
            <a:r>
              <a:rPr lang="en-US" dirty="0"/>
              <a:t>room air. Which of the following </a:t>
            </a:r>
            <a:r>
              <a:rPr lang="en-US" dirty="0" smtClean="0"/>
              <a:t>statements</a:t>
            </a:r>
            <a:r>
              <a:rPr lang="cs-CZ" dirty="0" smtClean="0"/>
              <a:t> </a:t>
            </a:r>
            <a:r>
              <a:rPr lang="en-US" dirty="0" smtClean="0"/>
              <a:t>is </a:t>
            </a:r>
            <a:r>
              <a:rPr lang="en-US" dirty="0"/>
              <a:t>most accurate regarding this </a:t>
            </a:r>
            <a:r>
              <a:rPr lang="en-US" dirty="0" smtClean="0"/>
              <a:t>patient’s</a:t>
            </a:r>
            <a:r>
              <a:rPr lang="cs-CZ" dirty="0" smtClean="0"/>
              <a:t> acid-base </a:t>
            </a:r>
            <a:r>
              <a:rPr lang="cs-CZ" dirty="0"/>
              <a:t>status?</a:t>
            </a:r>
          </a:p>
          <a:p>
            <a:pPr marL="0" indent="0">
              <a:lnSpc>
                <a:spcPct val="120000"/>
              </a:lnSpc>
              <a:buNone/>
            </a:pPr>
            <a:r>
              <a:rPr lang="en-US" dirty="0"/>
              <a:t>(A) She has a metabolic </a:t>
            </a:r>
            <a:r>
              <a:rPr lang="en-US" dirty="0" smtClean="0"/>
              <a:t>acidosis</a:t>
            </a:r>
            <a:r>
              <a:rPr lang="cs-CZ" dirty="0" smtClean="0"/>
              <a:t/>
            </a:r>
            <a:br>
              <a:rPr lang="cs-CZ" dirty="0" smtClean="0"/>
            </a:br>
            <a:r>
              <a:rPr lang="en-US" dirty="0" smtClean="0"/>
              <a:t>(B</a:t>
            </a:r>
            <a:r>
              <a:rPr lang="en-US" dirty="0"/>
              <a:t>) She has a mixed metabolic alkalosis </a:t>
            </a:r>
            <a:r>
              <a:rPr lang="en-US" dirty="0" smtClean="0"/>
              <a:t>and</a:t>
            </a:r>
            <a:r>
              <a:rPr lang="cs-CZ" dirty="0" smtClean="0"/>
              <a:t> metabolic acidosis</a:t>
            </a:r>
            <a:br>
              <a:rPr lang="cs-CZ" dirty="0" smtClean="0"/>
            </a:br>
            <a:r>
              <a:rPr lang="en-US" dirty="0" smtClean="0"/>
              <a:t>(C</a:t>
            </a:r>
            <a:r>
              <a:rPr lang="en-US" dirty="0"/>
              <a:t>) She has a mixed respiratory alkalosis </a:t>
            </a:r>
            <a:r>
              <a:rPr lang="en-US" dirty="0" smtClean="0"/>
              <a:t>and</a:t>
            </a:r>
            <a:r>
              <a:rPr lang="cs-CZ" dirty="0" smtClean="0"/>
              <a:t> respiratory acidosis</a:t>
            </a:r>
            <a:br>
              <a:rPr lang="cs-CZ" dirty="0" smtClean="0"/>
            </a:br>
            <a:r>
              <a:rPr lang="cs-CZ" dirty="0" smtClean="0"/>
              <a:t>(D</a:t>
            </a:r>
            <a:r>
              <a:rPr lang="cs-CZ" dirty="0"/>
              <a:t>) She has no acid-base </a:t>
            </a:r>
            <a:r>
              <a:rPr lang="cs-CZ" dirty="0" smtClean="0"/>
              <a:t>disturbances</a:t>
            </a:r>
            <a:br>
              <a:rPr lang="cs-CZ" dirty="0" smtClean="0"/>
            </a:br>
            <a:r>
              <a:rPr lang="en-US" dirty="0" smtClean="0"/>
              <a:t>(E</a:t>
            </a:r>
            <a:r>
              <a:rPr lang="en-US" dirty="0"/>
              <a:t>) She has a respiratory </a:t>
            </a:r>
            <a:r>
              <a:rPr lang="en-US" dirty="0" smtClean="0"/>
              <a:t>alkalosis</a:t>
            </a:r>
            <a:r>
              <a:rPr lang="cs-CZ" dirty="0" smtClean="0"/>
              <a:t>“</a:t>
            </a:r>
            <a:r>
              <a:rPr lang="cs-CZ" baseline="30000" dirty="0"/>
              <a:t>1</a:t>
            </a:r>
            <a:endParaRPr lang="cs-CZ" dirty="0"/>
          </a:p>
        </p:txBody>
      </p:sp>
    </p:spTree>
    <p:extLst>
      <p:ext uri="{BB962C8B-B14F-4D97-AF65-F5344CB8AC3E}">
        <p14:creationId xmlns:p14="http://schemas.microsoft.com/office/powerpoint/2010/main" val="3134727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Autofit/>
          </a:bodyPr>
          <a:lstStyle/>
          <a:p>
            <a:r>
              <a:rPr lang="cs-CZ" sz="1800" b="1" dirty="0" smtClean="0"/>
              <a:t>„</a:t>
            </a:r>
            <a:r>
              <a:rPr lang="en-US" sz="1800" b="1" dirty="0" smtClean="0"/>
              <a:t>The </a:t>
            </a:r>
            <a:r>
              <a:rPr lang="en-US" sz="1800" b="1" dirty="0"/>
              <a:t>correct answer is B. </a:t>
            </a:r>
            <a:r>
              <a:rPr lang="en-US" sz="1800" dirty="0"/>
              <a:t>While this </a:t>
            </a:r>
            <a:r>
              <a:rPr lang="en-US" sz="1800" dirty="0" smtClean="0"/>
              <a:t>patient’s</a:t>
            </a:r>
            <a:r>
              <a:rPr lang="cs-CZ" sz="1800" dirty="0" smtClean="0"/>
              <a:t> </a:t>
            </a:r>
            <a:r>
              <a:rPr lang="en-US" sz="1800" dirty="0" smtClean="0"/>
              <a:t>pH</a:t>
            </a:r>
            <a:r>
              <a:rPr lang="en-US" sz="1800" dirty="0"/>
              <a:t>, bicarbonate, and carbon dioxide levels </a:t>
            </a:r>
            <a:r>
              <a:rPr lang="en-US" sz="1800" dirty="0" smtClean="0"/>
              <a:t>are</a:t>
            </a:r>
            <a:r>
              <a:rPr lang="cs-CZ" sz="1800" dirty="0" smtClean="0"/>
              <a:t> </a:t>
            </a:r>
            <a:r>
              <a:rPr lang="en-US" sz="1800" dirty="0" smtClean="0"/>
              <a:t>all </a:t>
            </a:r>
            <a:r>
              <a:rPr lang="en-US" sz="1800" dirty="0"/>
              <a:t>very close to normal, it is always </a:t>
            </a:r>
            <a:r>
              <a:rPr lang="en-US" sz="1800" dirty="0" smtClean="0"/>
              <a:t>important</a:t>
            </a:r>
            <a:r>
              <a:rPr lang="cs-CZ" sz="1800" dirty="0" smtClean="0"/>
              <a:t> </a:t>
            </a:r>
            <a:r>
              <a:rPr lang="en-US" sz="1800" dirty="0" smtClean="0"/>
              <a:t>to </a:t>
            </a:r>
            <a:r>
              <a:rPr lang="en-US" sz="1800" dirty="0"/>
              <a:t>look more closely before concluding </a:t>
            </a:r>
            <a:r>
              <a:rPr lang="en-US" sz="1800" dirty="0" smtClean="0"/>
              <a:t>that</a:t>
            </a:r>
            <a:r>
              <a:rPr lang="cs-CZ" sz="1800" dirty="0" smtClean="0"/>
              <a:t> </a:t>
            </a:r>
            <a:r>
              <a:rPr lang="en-US" sz="1800" dirty="0" smtClean="0"/>
              <a:t>there </a:t>
            </a:r>
            <a:r>
              <a:rPr lang="en-US" sz="1800" dirty="0"/>
              <a:t>is no disorder. Vomiting is a </a:t>
            </a:r>
            <a:r>
              <a:rPr lang="en-US" sz="1800" dirty="0" smtClean="0"/>
              <a:t>common</a:t>
            </a:r>
            <a:r>
              <a:rPr lang="cs-CZ" sz="1800" dirty="0" smtClean="0"/>
              <a:t> </a:t>
            </a:r>
            <a:r>
              <a:rPr lang="en-US" sz="1800" dirty="0" smtClean="0"/>
              <a:t>cause </a:t>
            </a:r>
            <a:r>
              <a:rPr lang="en-US" sz="1800" dirty="0"/>
              <a:t>of a metabolic alkalosis, while diarrhea </a:t>
            </a:r>
            <a:r>
              <a:rPr lang="en-US" sz="1800" dirty="0" smtClean="0"/>
              <a:t>is</a:t>
            </a:r>
            <a:r>
              <a:rPr lang="cs-CZ" sz="1800" dirty="0" smtClean="0"/>
              <a:t> </a:t>
            </a:r>
            <a:r>
              <a:rPr lang="en-US" sz="1800" dirty="0" smtClean="0"/>
              <a:t>a </a:t>
            </a:r>
            <a:r>
              <a:rPr lang="en-US" sz="1800" dirty="0"/>
              <a:t>common cause of non-anion-gap </a:t>
            </a:r>
            <a:r>
              <a:rPr lang="en-US" sz="1800" dirty="0" smtClean="0"/>
              <a:t>metabolic</a:t>
            </a:r>
            <a:r>
              <a:rPr lang="cs-CZ" sz="1800" dirty="0" smtClean="0"/>
              <a:t> </a:t>
            </a:r>
            <a:r>
              <a:rPr lang="en-US" sz="1800" dirty="0" smtClean="0"/>
              <a:t>acidosis</a:t>
            </a:r>
            <a:r>
              <a:rPr lang="en-US" sz="1800" dirty="0"/>
              <a:t>. The patient has had </a:t>
            </a:r>
            <a:r>
              <a:rPr lang="en-US" sz="1800" dirty="0" smtClean="0"/>
              <a:t>gastrointestinal</a:t>
            </a:r>
            <a:r>
              <a:rPr lang="cs-CZ" sz="1800" dirty="0" smtClean="0"/>
              <a:t> </a:t>
            </a:r>
            <a:r>
              <a:rPr lang="en-US" sz="1800" dirty="0" smtClean="0"/>
              <a:t>symptoms </a:t>
            </a:r>
            <a:r>
              <a:rPr lang="en-US" sz="1800" dirty="0"/>
              <a:t>that have led to acute </a:t>
            </a:r>
            <a:r>
              <a:rPr lang="en-US" sz="1800" dirty="0" smtClean="0"/>
              <a:t>dehydration,</a:t>
            </a:r>
            <a:r>
              <a:rPr lang="cs-CZ" sz="1800" dirty="0" smtClean="0"/>
              <a:t> </a:t>
            </a:r>
            <a:r>
              <a:rPr lang="en-US" sz="1800" dirty="0" smtClean="0"/>
              <a:t>which </a:t>
            </a:r>
            <a:r>
              <a:rPr lang="en-US" sz="1800" dirty="0"/>
              <a:t>indicates that these symptoms are </a:t>
            </a:r>
            <a:r>
              <a:rPr lang="en-US" sz="1800" dirty="0" smtClean="0"/>
              <a:t>probably</a:t>
            </a:r>
            <a:r>
              <a:rPr lang="cs-CZ" sz="1800" dirty="0" smtClean="0"/>
              <a:t> </a:t>
            </a:r>
            <a:r>
              <a:rPr lang="en-US" sz="1800" dirty="0" smtClean="0"/>
              <a:t>quite </a:t>
            </a:r>
            <a:r>
              <a:rPr lang="en-US" sz="1800" dirty="0"/>
              <a:t>severe. It is also important to look </a:t>
            </a:r>
            <a:r>
              <a:rPr lang="en-US" sz="1800" dirty="0" smtClean="0"/>
              <a:t>at</a:t>
            </a:r>
            <a:r>
              <a:rPr lang="cs-CZ" sz="1800" dirty="0" smtClean="0"/>
              <a:t> </a:t>
            </a:r>
            <a:r>
              <a:rPr lang="en-US" sz="1800" dirty="0" smtClean="0"/>
              <a:t>the </a:t>
            </a:r>
            <a:r>
              <a:rPr lang="en-US" sz="1800" dirty="0"/>
              <a:t>serum chemistry. One would expect a </a:t>
            </a:r>
            <a:r>
              <a:rPr lang="en-US" sz="1800" dirty="0" smtClean="0"/>
              <a:t>hypokalemic</a:t>
            </a:r>
            <a:r>
              <a:rPr lang="cs-CZ" sz="1800" dirty="0" smtClean="0"/>
              <a:t> hypochloremic </a:t>
            </a:r>
            <a:r>
              <a:rPr lang="cs-CZ" sz="1800" dirty="0"/>
              <a:t>metabolic </a:t>
            </a:r>
            <a:r>
              <a:rPr lang="cs-CZ" sz="1800" dirty="0" smtClean="0"/>
              <a:t>alkalosis </a:t>
            </a:r>
            <a:r>
              <a:rPr lang="en-US" sz="1800" dirty="0" smtClean="0"/>
              <a:t>from </a:t>
            </a:r>
            <a:r>
              <a:rPr lang="en-US" sz="1800" dirty="0"/>
              <a:t>vomiting, but only the electrolyte </a:t>
            </a:r>
            <a:r>
              <a:rPr lang="en-US" sz="1800" dirty="0" smtClean="0"/>
              <a:t>deficiencies </a:t>
            </a:r>
            <a:r>
              <a:rPr lang="en-US" sz="1800" dirty="0"/>
              <a:t>are present. The equalized pH </a:t>
            </a:r>
            <a:r>
              <a:rPr lang="en-US" sz="1800" dirty="0" smtClean="0"/>
              <a:t>suggests</a:t>
            </a:r>
            <a:r>
              <a:rPr lang="cs-CZ" sz="1800" dirty="0" smtClean="0"/>
              <a:t> </a:t>
            </a:r>
            <a:r>
              <a:rPr lang="en-US" sz="1800" dirty="0" smtClean="0"/>
              <a:t>that </a:t>
            </a:r>
            <a:r>
              <a:rPr lang="en-US" sz="1800" dirty="0"/>
              <a:t>the patient is losing an equal </a:t>
            </a:r>
            <a:r>
              <a:rPr lang="en-US" sz="1800" dirty="0" smtClean="0"/>
              <a:t>amount</a:t>
            </a:r>
            <a:r>
              <a:rPr lang="cs-CZ" sz="1800" dirty="0" smtClean="0"/>
              <a:t> </a:t>
            </a:r>
            <a:r>
              <a:rPr lang="en-US" sz="1800" dirty="0" smtClean="0"/>
              <a:t>of </a:t>
            </a:r>
            <a:r>
              <a:rPr lang="en-US" sz="1800" dirty="0"/>
              <a:t>acid through vomiting as she is base </a:t>
            </a:r>
            <a:r>
              <a:rPr lang="en-US" sz="1800" dirty="0" smtClean="0"/>
              <a:t>through</a:t>
            </a:r>
            <a:r>
              <a:rPr lang="cs-CZ" sz="1800" dirty="0" smtClean="0"/>
              <a:t> </a:t>
            </a:r>
            <a:r>
              <a:rPr lang="en-US" sz="1800" dirty="0" smtClean="0"/>
              <a:t>diarrhea</a:t>
            </a:r>
            <a:r>
              <a:rPr lang="en-US" sz="1800" dirty="0"/>
              <a:t>. Therefore, it is more likely that </a:t>
            </a:r>
            <a:r>
              <a:rPr lang="en-US" sz="1800" dirty="0" smtClean="0"/>
              <a:t>she</a:t>
            </a:r>
            <a:r>
              <a:rPr lang="cs-CZ" sz="1800" dirty="0" smtClean="0"/>
              <a:t> </a:t>
            </a:r>
            <a:r>
              <a:rPr lang="en-US" sz="1800" dirty="0" smtClean="0"/>
              <a:t>has </a:t>
            </a:r>
            <a:r>
              <a:rPr lang="en-US" sz="1800" dirty="0"/>
              <a:t>a mixed acid-base disorder than no </a:t>
            </a:r>
            <a:r>
              <a:rPr lang="en-US" sz="1800" dirty="0" smtClean="0"/>
              <a:t>electrolyte</a:t>
            </a:r>
            <a:r>
              <a:rPr lang="cs-CZ" sz="1800" dirty="0" smtClean="0"/>
              <a:t> imbalances </a:t>
            </a:r>
            <a:r>
              <a:rPr lang="cs-CZ" sz="1800" dirty="0"/>
              <a:t>at all.</a:t>
            </a:r>
          </a:p>
          <a:p>
            <a:r>
              <a:rPr lang="en-US" sz="1800" b="1" dirty="0"/>
              <a:t>Answer A is incorrect. </a:t>
            </a:r>
            <a:r>
              <a:rPr lang="en-US" sz="1800" dirty="0"/>
              <a:t>Non-anion-gap </a:t>
            </a:r>
            <a:r>
              <a:rPr lang="en-US" sz="1800" dirty="0" smtClean="0"/>
              <a:t>metabolic</a:t>
            </a:r>
            <a:r>
              <a:rPr lang="cs-CZ" sz="1800" dirty="0" smtClean="0"/>
              <a:t> </a:t>
            </a:r>
            <a:r>
              <a:rPr lang="en-US" sz="1800" dirty="0" smtClean="0"/>
              <a:t>acidosis </a:t>
            </a:r>
            <a:r>
              <a:rPr lang="en-US" sz="1800" dirty="0"/>
              <a:t>is the presence of a low pH </a:t>
            </a:r>
            <a:r>
              <a:rPr lang="en-US" sz="1800" dirty="0" smtClean="0"/>
              <a:t>with</a:t>
            </a:r>
            <a:r>
              <a:rPr lang="cs-CZ" sz="1800" dirty="0" smtClean="0"/>
              <a:t> </a:t>
            </a:r>
            <a:r>
              <a:rPr lang="en-US" sz="1800" dirty="0" smtClean="0"/>
              <a:t>a </a:t>
            </a:r>
            <a:r>
              <a:rPr lang="en-US" sz="1800" dirty="0"/>
              <a:t>low plasma bicarbonate level and without </a:t>
            </a:r>
            <a:r>
              <a:rPr lang="en-US" sz="1800" dirty="0" smtClean="0"/>
              <a:t>an</a:t>
            </a:r>
            <a:r>
              <a:rPr lang="cs-CZ" sz="1800" dirty="0" smtClean="0"/>
              <a:t> </a:t>
            </a:r>
            <a:r>
              <a:rPr lang="en-US" sz="1800" dirty="0" smtClean="0"/>
              <a:t>elevated </a:t>
            </a:r>
            <a:r>
              <a:rPr lang="en-US" sz="1800" dirty="0"/>
              <a:t>anion gap. It is characterized by </a:t>
            </a:r>
            <a:r>
              <a:rPr lang="en-US" sz="1800" dirty="0" smtClean="0"/>
              <a:t>a</a:t>
            </a:r>
            <a:r>
              <a:rPr lang="cs-CZ" sz="1800" dirty="0" smtClean="0"/>
              <a:t> </a:t>
            </a:r>
            <a:r>
              <a:rPr lang="en-US" sz="1800" dirty="0" smtClean="0"/>
              <a:t>compensatory </a:t>
            </a:r>
            <a:r>
              <a:rPr lang="en-US" sz="1800" dirty="0"/>
              <a:t>retention of the other main </a:t>
            </a:r>
            <a:r>
              <a:rPr lang="en-US" sz="1800" dirty="0" smtClean="0"/>
              <a:t>body</a:t>
            </a:r>
            <a:r>
              <a:rPr lang="cs-CZ" sz="1800" dirty="0" smtClean="0"/>
              <a:t> </a:t>
            </a:r>
            <a:r>
              <a:rPr lang="en-US" sz="1800" dirty="0" smtClean="0"/>
              <a:t>anions</a:t>
            </a:r>
            <a:r>
              <a:rPr lang="en-US" sz="1800" dirty="0"/>
              <a:t>, which results in </a:t>
            </a:r>
            <a:r>
              <a:rPr lang="en-US" sz="1800" dirty="0" err="1" smtClean="0"/>
              <a:t>hyperchloremia</a:t>
            </a:r>
            <a:r>
              <a:rPr lang="en-US" sz="1800" dirty="0"/>
              <a:t>. </a:t>
            </a:r>
            <a:r>
              <a:rPr lang="en-US" sz="1800" dirty="0" smtClean="0"/>
              <a:t>The</a:t>
            </a:r>
            <a:r>
              <a:rPr lang="cs-CZ" sz="1800" dirty="0" smtClean="0"/>
              <a:t> </a:t>
            </a:r>
            <a:r>
              <a:rPr lang="en-US" sz="1800" dirty="0" smtClean="0"/>
              <a:t>cause </a:t>
            </a:r>
            <a:r>
              <a:rPr lang="en-US" sz="1800" dirty="0"/>
              <a:t>is generally diarrhea and renal </a:t>
            </a:r>
            <a:r>
              <a:rPr lang="en-US" sz="1800" dirty="0" smtClean="0"/>
              <a:t>tubular</a:t>
            </a:r>
            <a:r>
              <a:rPr lang="cs-CZ" sz="1800" dirty="0" smtClean="0"/>
              <a:t> acidosis</a:t>
            </a:r>
            <a:r>
              <a:rPr lang="cs-CZ" sz="1800" dirty="0"/>
              <a:t>.</a:t>
            </a:r>
          </a:p>
          <a:p>
            <a:r>
              <a:rPr lang="en-US" sz="1800" b="1" dirty="0"/>
              <a:t>Answer C is incorrect. </a:t>
            </a:r>
            <a:r>
              <a:rPr lang="en-US" sz="1800" dirty="0"/>
              <a:t>While a mixed </a:t>
            </a:r>
            <a:r>
              <a:rPr lang="en-US" sz="1800" dirty="0" smtClean="0"/>
              <a:t>respiratory</a:t>
            </a:r>
            <a:r>
              <a:rPr lang="cs-CZ" sz="1800" dirty="0" smtClean="0"/>
              <a:t> </a:t>
            </a:r>
            <a:r>
              <a:rPr lang="en-US" sz="1800" dirty="0" smtClean="0"/>
              <a:t>disorder </a:t>
            </a:r>
            <a:r>
              <a:rPr lang="en-US" sz="1800" dirty="0"/>
              <a:t>could lead to this electrolyte </a:t>
            </a:r>
            <a:r>
              <a:rPr lang="en-US" sz="1800" dirty="0" smtClean="0"/>
              <a:t>profile</a:t>
            </a:r>
            <a:r>
              <a:rPr lang="en-US" sz="1800" dirty="0"/>
              <a:t>, the patient has no respiratory </a:t>
            </a:r>
            <a:r>
              <a:rPr lang="en-US" sz="1800" dirty="0" smtClean="0"/>
              <a:t>pathology.</a:t>
            </a:r>
            <a:r>
              <a:rPr lang="cs-CZ" sz="1800" dirty="0" smtClean="0"/>
              <a:t> </a:t>
            </a:r>
            <a:r>
              <a:rPr lang="en-US" sz="1800" dirty="0" smtClean="0"/>
              <a:t>Therefore</a:t>
            </a:r>
            <a:r>
              <a:rPr lang="en-US" sz="1800" dirty="0"/>
              <a:t>, it is more likely that her </a:t>
            </a:r>
            <a:r>
              <a:rPr lang="en-US" sz="1800" dirty="0" smtClean="0"/>
              <a:t>acid-base</a:t>
            </a:r>
            <a:r>
              <a:rPr lang="cs-CZ" sz="1800" dirty="0" smtClean="0"/>
              <a:t> </a:t>
            </a:r>
            <a:r>
              <a:rPr lang="en-US" sz="1800" dirty="0" smtClean="0"/>
              <a:t>status </a:t>
            </a:r>
            <a:r>
              <a:rPr lang="en-US" sz="1800" dirty="0"/>
              <a:t>is being determined by a metabolic process</a:t>
            </a:r>
            <a:r>
              <a:rPr lang="en-US" sz="1800" dirty="0" smtClean="0"/>
              <a:t>.</a:t>
            </a:r>
            <a:endParaRPr lang="cs-CZ" sz="1800" dirty="0" smtClean="0"/>
          </a:p>
          <a:p>
            <a:r>
              <a:rPr lang="en-US" sz="1800" b="1" dirty="0"/>
              <a:t>Answer D is incorrect. </a:t>
            </a:r>
            <a:r>
              <a:rPr lang="en-US" sz="1800" dirty="0"/>
              <a:t>Although this </a:t>
            </a:r>
            <a:r>
              <a:rPr lang="en-US" sz="1800" dirty="0" smtClean="0"/>
              <a:t>patient’s</a:t>
            </a:r>
            <a:r>
              <a:rPr lang="cs-CZ" sz="1800" dirty="0" smtClean="0"/>
              <a:t> </a:t>
            </a:r>
            <a:r>
              <a:rPr lang="en-US" sz="1800" dirty="0" smtClean="0"/>
              <a:t>pH, </a:t>
            </a:r>
            <a:r>
              <a:rPr lang="en-US" sz="1800" dirty="0"/>
              <a:t>bicarbonate, and carbon dioxide levels </a:t>
            </a:r>
            <a:r>
              <a:rPr lang="en-US" sz="1800" dirty="0" smtClean="0"/>
              <a:t>are</a:t>
            </a:r>
            <a:r>
              <a:rPr lang="cs-CZ" sz="1800" dirty="0" smtClean="0"/>
              <a:t> </a:t>
            </a:r>
            <a:r>
              <a:rPr lang="en-US" sz="1800" dirty="0" smtClean="0"/>
              <a:t>close </a:t>
            </a:r>
            <a:r>
              <a:rPr lang="en-US" sz="1800" dirty="0"/>
              <a:t>to normal, the gastrointestinal </a:t>
            </a:r>
            <a:r>
              <a:rPr lang="en-US" sz="1800" dirty="0" smtClean="0"/>
              <a:t>symptoms</a:t>
            </a:r>
            <a:r>
              <a:rPr lang="cs-CZ" sz="1800" dirty="0" smtClean="0"/>
              <a:t> </a:t>
            </a:r>
            <a:r>
              <a:rPr lang="en-US" sz="1800" dirty="0" smtClean="0"/>
              <a:t>(vomiting</a:t>
            </a:r>
            <a:r>
              <a:rPr lang="en-US" sz="1800" dirty="0"/>
              <a:t>, diarrhea) suggest that she has </a:t>
            </a:r>
            <a:r>
              <a:rPr lang="en-US" sz="1800" dirty="0" smtClean="0"/>
              <a:t>a</a:t>
            </a:r>
            <a:r>
              <a:rPr lang="cs-CZ" sz="1800" dirty="0" smtClean="0"/>
              <a:t> </a:t>
            </a:r>
            <a:r>
              <a:rPr lang="en-US" sz="1800" dirty="0" smtClean="0"/>
              <a:t>mixed </a:t>
            </a:r>
            <a:r>
              <a:rPr lang="en-US" sz="1800" dirty="0"/>
              <a:t>acid-base disorder than no </a:t>
            </a:r>
            <a:r>
              <a:rPr lang="en-US" sz="1800" dirty="0" smtClean="0"/>
              <a:t>electrolyte</a:t>
            </a:r>
            <a:r>
              <a:rPr lang="cs-CZ" sz="1800" dirty="0" smtClean="0"/>
              <a:t> imbalances </a:t>
            </a:r>
            <a:r>
              <a:rPr lang="cs-CZ" sz="1800" dirty="0"/>
              <a:t>at all.</a:t>
            </a:r>
          </a:p>
          <a:p>
            <a:r>
              <a:rPr lang="en-US" sz="1800" b="1" dirty="0"/>
              <a:t>Answer E is incorrect. </a:t>
            </a:r>
            <a:r>
              <a:rPr lang="en-US" sz="1800" dirty="0"/>
              <a:t>Respiratory alkalosis </a:t>
            </a:r>
            <a:r>
              <a:rPr lang="en-US" sz="1800" dirty="0" smtClean="0"/>
              <a:t>can</a:t>
            </a:r>
            <a:r>
              <a:rPr lang="cs-CZ" sz="1800" dirty="0" smtClean="0"/>
              <a:t> </a:t>
            </a:r>
            <a:r>
              <a:rPr lang="en-US" sz="1800" dirty="0" smtClean="0"/>
              <a:t>be </a:t>
            </a:r>
            <a:r>
              <a:rPr lang="en-US" sz="1800" dirty="0"/>
              <a:t>caused only by an increase in </a:t>
            </a:r>
            <a:r>
              <a:rPr lang="en-US" sz="1800" dirty="0" smtClean="0"/>
              <a:t>ventilation</a:t>
            </a:r>
            <a:r>
              <a:rPr lang="cs-CZ" sz="1800" dirty="0" smtClean="0"/>
              <a:t> </a:t>
            </a:r>
            <a:r>
              <a:rPr lang="en-US" sz="1800" dirty="0" smtClean="0"/>
              <a:t>leading </a:t>
            </a:r>
            <a:r>
              <a:rPr lang="en-US" sz="1800" dirty="0"/>
              <a:t>to excessive loss of carbon </a:t>
            </a:r>
            <a:r>
              <a:rPr lang="en-US" sz="1800" dirty="0" smtClean="0"/>
              <a:t>dioxide,</a:t>
            </a:r>
            <a:r>
              <a:rPr lang="cs-CZ" sz="1800" dirty="0" smtClean="0"/>
              <a:t> </a:t>
            </a:r>
            <a:r>
              <a:rPr lang="en-US" sz="1800" dirty="0" smtClean="0"/>
              <a:t>which </a:t>
            </a:r>
            <a:r>
              <a:rPr lang="en-US" sz="1800" dirty="0"/>
              <a:t>is balanced by an increased excretion </a:t>
            </a:r>
            <a:r>
              <a:rPr lang="en-US" sz="1800" dirty="0" smtClean="0"/>
              <a:t>of</a:t>
            </a:r>
            <a:r>
              <a:rPr lang="cs-CZ" sz="1800" dirty="0" smtClean="0"/>
              <a:t> </a:t>
            </a:r>
            <a:r>
              <a:rPr lang="en-US" sz="1800" dirty="0" smtClean="0"/>
              <a:t>bicarbonate</a:t>
            </a:r>
            <a:r>
              <a:rPr lang="en-US" sz="1800" dirty="0"/>
              <a:t>. Hence, a high pH and low </a:t>
            </a:r>
            <a:r>
              <a:rPr lang="en-US" sz="1800" dirty="0" smtClean="0"/>
              <a:t>carbon</a:t>
            </a:r>
            <a:r>
              <a:rPr lang="cs-CZ" sz="1800" dirty="0" smtClean="0"/>
              <a:t> dioxide </a:t>
            </a:r>
            <a:r>
              <a:rPr lang="cs-CZ" sz="1800" dirty="0"/>
              <a:t>and bicarbonate levels indicate </a:t>
            </a:r>
            <a:r>
              <a:rPr lang="cs-CZ" sz="1800" dirty="0" smtClean="0"/>
              <a:t>respiratory alkalosis.“</a:t>
            </a:r>
            <a:r>
              <a:rPr lang="cs-CZ" sz="1050" baseline="30000" dirty="0"/>
              <a:t>1</a:t>
            </a:r>
            <a:endParaRPr lang="cs-CZ" sz="1050" dirty="0"/>
          </a:p>
        </p:txBody>
      </p:sp>
    </p:spTree>
    <p:extLst>
      <p:ext uri="{BB962C8B-B14F-4D97-AF65-F5344CB8AC3E}">
        <p14:creationId xmlns:p14="http://schemas.microsoft.com/office/powerpoint/2010/main" val="1066744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Questions from other topics</a:t>
            </a:r>
            <a:endParaRPr lang="cs-CZ" dirty="0"/>
          </a:p>
        </p:txBody>
      </p:sp>
      <p:sp>
        <p:nvSpPr>
          <p:cNvPr id="3" name="Text Placeholder 2"/>
          <p:cNvSpPr>
            <a:spLocks noGrp="1"/>
          </p:cNvSpPr>
          <p:nvPr>
            <p:ph type="body" idx="1"/>
          </p:nvPr>
        </p:nvSpPr>
        <p:spPr/>
        <p:txBody>
          <a:bodyPr/>
          <a:lstStyle/>
          <a:p>
            <a:r>
              <a:rPr lang="cs-CZ" dirty="0" smtClean="0"/>
              <a:t>May odds be ever in your favor</a:t>
            </a:r>
            <a:endParaRPr lang="cs-CZ" dirty="0"/>
          </a:p>
        </p:txBody>
      </p:sp>
    </p:spTree>
    <p:extLst>
      <p:ext uri="{BB962C8B-B14F-4D97-AF65-F5344CB8AC3E}">
        <p14:creationId xmlns:p14="http://schemas.microsoft.com/office/powerpoint/2010/main" val="2679721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Question #1</a:t>
            </a:r>
            <a:endParaRPr lang="cs-CZ" dirty="0"/>
          </a:p>
        </p:txBody>
      </p:sp>
      <p:sp>
        <p:nvSpPr>
          <p:cNvPr id="3" name="Text Placeholder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015581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Autofit/>
          </a:bodyPr>
          <a:lstStyle/>
          <a:p>
            <a:pPr marL="0" indent="0">
              <a:lnSpc>
                <a:spcPct val="100000"/>
              </a:lnSpc>
              <a:buNone/>
            </a:pPr>
            <a:r>
              <a:rPr lang="cs-CZ" sz="2400" dirty="0" smtClean="0">
                <a:latin typeface="ElectraLH-Regular"/>
              </a:rPr>
              <a:t>„</a:t>
            </a:r>
            <a:r>
              <a:rPr lang="en-US" sz="2400" dirty="0" smtClean="0">
                <a:latin typeface="ElectraLH-Regular"/>
              </a:rPr>
              <a:t>A </a:t>
            </a:r>
            <a:r>
              <a:rPr lang="en-US" sz="2400" dirty="0">
                <a:latin typeface="ElectraLH-Regular"/>
              </a:rPr>
              <a:t>42-year-old woman with a history of </a:t>
            </a:r>
            <a:r>
              <a:rPr lang="en-US" sz="2400" dirty="0" smtClean="0">
                <a:latin typeface="ElectraLH-Regular"/>
              </a:rPr>
              <a:t>pernicious</a:t>
            </a:r>
            <a:r>
              <a:rPr lang="cs-CZ" sz="2400" dirty="0" smtClean="0">
                <a:latin typeface="ElectraLH-Regular"/>
              </a:rPr>
              <a:t> </a:t>
            </a:r>
            <a:r>
              <a:rPr lang="en-US" sz="2400" dirty="0" smtClean="0">
                <a:latin typeface="ElectraLH-Regular"/>
              </a:rPr>
              <a:t>anemia </a:t>
            </a:r>
            <a:r>
              <a:rPr lang="en-US" sz="2400" dirty="0">
                <a:latin typeface="ElectraLH-Regular"/>
              </a:rPr>
              <a:t>comes to the physician </a:t>
            </a:r>
            <a:r>
              <a:rPr lang="en-US" sz="2400" dirty="0" smtClean="0">
                <a:latin typeface="ElectraLH-Regular"/>
              </a:rPr>
              <a:t>complaining</a:t>
            </a:r>
            <a:r>
              <a:rPr lang="cs-CZ" sz="2400" dirty="0" smtClean="0">
                <a:latin typeface="ElectraLH-Regular"/>
              </a:rPr>
              <a:t> </a:t>
            </a:r>
            <a:r>
              <a:rPr lang="en-US" sz="2400" dirty="0" smtClean="0">
                <a:latin typeface="ElectraLH-Regular"/>
              </a:rPr>
              <a:t>of </a:t>
            </a:r>
            <a:r>
              <a:rPr lang="en-US" sz="2400" dirty="0">
                <a:latin typeface="ElectraLH-Regular"/>
              </a:rPr>
              <a:t>increased anxiety, heart </a:t>
            </a:r>
            <a:r>
              <a:rPr lang="en-US" sz="2400" dirty="0" smtClean="0">
                <a:latin typeface="ElectraLH-Regular"/>
              </a:rPr>
              <a:t>palpitations,</a:t>
            </a:r>
            <a:r>
              <a:rPr lang="cs-CZ" sz="2400" dirty="0" smtClean="0">
                <a:latin typeface="ElectraLH-Regular"/>
              </a:rPr>
              <a:t> </a:t>
            </a:r>
            <a:r>
              <a:rPr lang="en-US" sz="2400" dirty="0" smtClean="0">
                <a:latin typeface="ElectraLH-Regular"/>
              </a:rPr>
              <a:t>heat </a:t>
            </a:r>
            <a:r>
              <a:rPr lang="en-US" sz="2400" dirty="0">
                <a:latin typeface="ElectraLH-Regular"/>
              </a:rPr>
              <a:t>intolerance, unexplained weight loss, </a:t>
            </a:r>
            <a:r>
              <a:rPr lang="en-US" sz="2400" dirty="0" smtClean="0">
                <a:latin typeface="ElectraLH-Regular"/>
              </a:rPr>
              <a:t>and</a:t>
            </a:r>
            <a:r>
              <a:rPr lang="cs-CZ" sz="2400" dirty="0" smtClean="0">
                <a:latin typeface="ElectraLH-Regular"/>
              </a:rPr>
              <a:t> </a:t>
            </a:r>
            <a:r>
              <a:rPr lang="en-US" sz="2400" dirty="0" smtClean="0">
                <a:latin typeface="ElectraLH-Regular"/>
              </a:rPr>
              <a:t>multiple </a:t>
            </a:r>
            <a:r>
              <a:rPr lang="en-US" sz="2400" dirty="0">
                <a:latin typeface="ElectraLH-Regular"/>
              </a:rPr>
              <a:t>daily bowel movements. She has </a:t>
            </a:r>
            <a:r>
              <a:rPr lang="en-US" sz="2400" dirty="0" smtClean="0">
                <a:latin typeface="ElectraLH-Regular"/>
              </a:rPr>
              <a:t>not</a:t>
            </a:r>
            <a:r>
              <a:rPr lang="cs-CZ" sz="2400" dirty="0" smtClean="0">
                <a:latin typeface="ElectraLH-Regular"/>
              </a:rPr>
              <a:t> </a:t>
            </a:r>
            <a:r>
              <a:rPr lang="en-US" sz="2400" dirty="0" smtClean="0">
                <a:latin typeface="ElectraLH-Regular"/>
              </a:rPr>
              <a:t>had </a:t>
            </a:r>
            <a:r>
              <a:rPr lang="en-US" sz="2400" dirty="0">
                <a:latin typeface="ElectraLH-Regular"/>
              </a:rPr>
              <a:t>a period in 4 months. On physical </a:t>
            </a:r>
            <a:r>
              <a:rPr lang="en-US" sz="2400" dirty="0" smtClean="0">
                <a:latin typeface="ElectraLH-Regular"/>
              </a:rPr>
              <a:t>examination,</a:t>
            </a:r>
            <a:r>
              <a:rPr lang="cs-CZ" sz="2400" dirty="0" smtClean="0">
                <a:latin typeface="ElectraLH-Regular"/>
              </a:rPr>
              <a:t> </a:t>
            </a:r>
            <a:r>
              <a:rPr lang="en-US" sz="2400" dirty="0" smtClean="0">
                <a:latin typeface="ElectraLH-Regular"/>
              </a:rPr>
              <a:t>the </a:t>
            </a:r>
            <a:r>
              <a:rPr lang="en-US" sz="2400" dirty="0">
                <a:latin typeface="ElectraLH-Regular"/>
              </a:rPr>
              <a:t>patient is found to have a goiter, </a:t>
            </a:r>
            <a:r>
              <a:rPr lang="en-US" sz="2400" dirty="0" smtClean="0">
                <a:latin typeface="ElectraLH-Regular"/>
              </a:rPr>
              <a:t>a</a:t>
            </a:r>
            <a:r>
              <a:rPr lang="cs-CZ" sz="2400" dirty="0" smtClean="0">
                <a:latin typeface="ElectraLH-Regular"/>
              </a:rPr>
              <a:t> </a:t>
            </a:r>
            <a:r>
              <a:rPr lang="en-US" sz="2400" dirty="0" smtClean="0">
                <a:latin typeface="ElectraLH-Regular"/>
              </a:rPr>
              <a:t>thyroid </a:t>
            </a:r>
            <a:r>
              <a:rPr lang="en-US" sz="2400" dirty="0">
                <a:latin typeface="ElectraLH-Regular"/>
              </a:rPr>
              <a:t>bruit, and mild exophthalmos. </a:t>
            </a:r>
            <a:r>
              <a:rPr lang="en-US" sz="2400" dirty="0" smtClean="0">
                <a:latin typeface="ElectraLH-Regular"/>
              </a:rPr>
              <a:t>Laboratory</a:t>
            </a:r>
            <a:r>
              <a:rPr lang="cs-CZ" sz="2400" dirty="0" smtClean="0">
                <a:latin typeface="ElectraLH-Regular"/>
              </a:rPr>
              <a:t> </a:t>
            </a:r>
            <a:r>
              <a:rPr lang="en-US" sz="2400" dirty="0" smtClean="0">
                <a:latin typeface="ElectraLH-Regular"/>
              </a:rPr>
              <a:t>studies </a:t>
            </a:r>
            <a:r>
              <a:rPr lang="en-US" sz="2400" dirty="0">
                <a:latin typeface="ElectraLH-Regular"/>
              </a:rPr>
              <a:t>show elevated triiodothyronine </a:t>
            </a:r>
            <a:r>
              <a:rPr lang="en-US" sz="2400" dirty="0" smtClean="0">
                <a:latin typeface="ElectraLH-Regular"/>
              </a:rPr>
              <a:t>and</a:t>
            </a:r>
            <a:r>
              <a:rPr lang="cs-CZ" sz="2400" dirty="0" smtClean="0">
                <a:latin typeface="ElectraLH-Regular"/>
              </a:rPr>
              <a:t> </a:t>
            </a:r>
            <a:r>
              <a:rPr lang="en-US" sz="2400" dirty="0" smtClean="0">
                <a:latin typeface="ElectraLH-Regular"/>
              </a:rPr>
              <a:t>free </a:t>
            </a:r>
            <a:r>
              <a:rPr lang="en-US" sz="2400" dirty="0">
                <a:latin typeface="ElectraLH-Regular"/>
              </a:rPr>
              <a:t>thyroxine levels, and an undetectable </a:t>
            </a:r>
            <a:r>
              <a:rPr lang="en-US" sz="2400" dirty="0" smtClean="0">
                <a:latin typeface="ElectraLH-Regular"/>
              </a:rPr>
              <a:t>thyroid-stimulating </a:t>
            </a:r>
            <a:r>
              <a:rPr lang="en-US" sz="2400" dirty="0">
                <a:latin typeface="ElectraLH-Regular"/>
              </a:rPr>
              <a:t>hormone. Which of the </a:t>
            </a:r>
            <a:r>
              <a:rPr lang="en-US" sz="2400" dirty="0" smtClean="0">
                <a:latin typeface="ElectraLH-Regular"/>
              </a:rPr>
              <a:t>following</a:t>
            </a:r>
            <a:r>
              <a:rPr lang="cs-CZ" sz="2400" dirty="0" smtClean="0">
                <a:latin typeface="ElectraLH-Regular"/>
              </a:rPr>
              <a:t> </a:t>
            </a:r>
            <a:r>
              <a:rPr lang="en-US" sz="2400" dirty="0" smtClean="0">
                <a:latin typeface="ElectraLH-Regular"/>
              </a:rPr>
              <a:t>is </a:t>
            </a:r>
            <a:r>
              <a:rPr lang="en-US" sz="2400" dirty="0">
                <a:latin typeface="ElectraLH-Regular"/>
              </a:rPr>
              <a:t>the most likely etiology of this </a:t>
            </a:r>
            <a:r>
              <a:rPr lang="en-US" sz="2400" dirty="0" smtClean="0">
                <a:latin typeface="ElectraLH-Regular"/>
              </a:rPr>
              <a:t>patient’s</a:t>
            </a:r>
            <a:r>
              <a:rPr lang="cs-CZ" sz="2400" dirty="0" smtClean="0">
                <a:latin typeface="ElectraLH-Regular"/>
              </a:rPr>
              <a:t> disease</a:t>
            </a:r>
            <a:r>
              <a:rPr lang="cs-CZ" sz="2400" dirty="0">
                <a:latin typeface="ElectraLH-Regular"/>
              </a:rPr>
              <a:t>?</a:t>
            </a:r>
          </a:p>
          <a:p>
            <a:pPr marL="0" indent="0">
              <a:lnSpc>
                <a:spcPct val="100000"/>
              </a:lnSpc>
              <a:buNone/>
            </a:pPr>
            <a:r>
              <a:rPr lang="en-US" sz="2400" dirty="0">
                <a:latin typeface="ElectraLH-Regular"/>
              </a:rPr>
              <a:t>(A) Autoimmune stimulation of </a:t>
            </a:r>
            <a:r>
              <a:rPr lang="en-US" sz="2400" dirty="0" smtClean="0">
                <a:latin typeface="ElectraLH-Regular"/>
              </a:rPr>
              <a:t>thyroid-stimulating</a:t>
            </a:r>
            <a:r>
              <a:rPr lang="cs-CZ" sz="2400" dirty="0" smtClean="0">
                <a:latin typeface="ElectraLH-Regular"/>
              </a:rPr>
              <a:t> hormone </a:t>
            </a:r>
            <a:r>
              <a:rPr lang="cs-CZ" sz="2400" dirty="0">
                <a:latin typeface="ElectraLH-Regular"/>
              </a:rPr>
              <a:t>receptors</a:t>
            </a:r>
          </a:p>
          <a:p>
            <a:pPr marL="0" indent="0">
              <a:lnSpc>
                <a:spcPct val="100000"/>
              </a:lnSpc>
              <a:buNone/>
            </a:pPr>
            <a:r>
              <a:rPr lang="en-US" sz="2400" dirty="0">
                <a:latin typeface="ElectraLH-Regular"/>
              </a:rPr>
              <a:t>(B) Idiopathic replacement of thyroid </a:t>
            </a:r>
            <a:r>
              <a:rPr lang="en-US" sz="2400" dirty="0" smtClean="0">
                <a:latin typeface="ElectraLH-Regular"/>
              </a:rPr>
              <a:t>tissue</a:t>
            </a:r>
            <a:r>
              <a:rPr lang="cs-CZ" sz="2400" dirty="0" smtClean="0">
                <a:latin typeface="ElectraLH-Regular"/>
              </a:rPr>
              <a:t> with fibrous </a:t>
            </a:r>
            <a:r>
              <a:rPr lang="cs-CZ" sz="2400" dirty="0">
                <a:latin typeface="ElectraLH-Regular"/>
              </a:rPr>
              <a:t>tissue</a:t>
            </a:r>
          </a:p>
          <a:p>
            <a:pPr marL="0" indent="0">
              <a:lnSpc>
                <a:spcPct val="100000"/>
              </a:lnSpc>
              <a:buNone/>
            </a:pPr>
            <a:r>
              <a:rPr lang="cs-CZ" sz="2400" dirty="0">
                <a:latin typeface="ElectraLH-Regular"/>
              </a:rPr>
              <a:t>(C) Thyroid adenoma</a:t>
            </a:r>
          </a:p>
          <a:p>
            <a:pPr marL="0" indent="0">
              <a:lnSpc>
                <a:spcPct val="100000"/>
              </a:lnSpc>
              <a:buNone/>
            </a:pPr>
            <a:r>
              <a:rPr lang="cs-CZ" sz="2400" dirty="0">
                <a:latin typeface="ElectraLH-Regular"/>
              </a:rPr>
              <a:t>(D) Thyroid hormone-producing ovarian teratoma</a:t>
            </a:r>
          </a:p>
          <a:p>
            <a:pPr marL="0" indent="0">
              <a:lnSpc>
                <a:spcPct val="100000"/>
              </a:lnSpc>
              <a:buNone/>
            </a:pPr>
            <a:r>
              <a:rPr lang="en-US" sz="2400" dirty="0">
                <a:latin typeface="ElectraLH-Regular"/>
              </a:rPr>
              <a:t>(E) Viral infection leading to destruction </a:t>
            </a:r>
            <a:r>
              <a:rPr lang="en-US" sz="2400" dirty="0" smtClean="0">
                <a:latin typeface="ElectraLH-Regular"/>
              </a:rPr>
              <a:t>of</a:t>
            </a:r>
            <a:r>
              <a:rPr lang="cs-CZ" sz="2400" dirty="0" smtClean="0">
                <a:latin typeface="ElectraLH-Regular"/>
              </a:rPr>
              <a:t> thyroid tissue“</a:t>
            </a:r>
            <a:r>
              <a:rPr lang="cs-CZ" sz="2400" baseline="30000" dirty="0"/>
              <a:t>1</a:t>
            </a:r>
            <a:endParaRPr lang="cs-CZ" sz="2400" dirty="0"/>
          </a:p>
        </p:txBody>
      </p:sp>
    </p:spTree>
    <p:extLst>
      <p:ext uri="{BB962C8B-B14F-4D97-AF65-F5344CB8AC3E}">
        <p14:creationId xmlns:p14="http://schemas.microsoft.com/office/powerpoint/2010/main" val="17394665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Autofit/>
          </a:bodyPr>
          <a:lstStyle/>
          <a:p>
            <a:r>
              <a:rPr lang="cs-CZ" sz="1800" b="1" dirty="0" smtClean="0"/>
              <a:t>„</a:t>
            </a:r>
            <a:r>
              <a:rPr lang="en-US" sz="1800" b="1" dirty="0" smtClean="0"/>
              <a:t>The </a:t>
            </a:r>
            <a:r>
              <a:rPr lang="en-US" sz="1800" b="1" dirty="0"/>
              <a:t>correct answer is A. </a:t>
            </a:r>
            <a:r>
              <a:rPr lang="en-US" sz="1800" dirty="0"/>
              <a:t>This patient </a:t>
            </a:r>
            <a:r>
              <a:rPr lang="en-US" sz="1800" dirty="0" smtClean="0"/>
              <a:t>presents</a:t>
            </a:r>
            <a:r>
              <a:rPr lang="cs-CZ" sz="1800" dirty="0" smtClean="0"/>
              <a:t> </a:t>
            </a:r>
            <a:r>
              <a:rPr lang="en-US" sz="1800" dirty="0" smtClean="0"/>
              <a:t>as </a:t>
            </a:r>
            <a:r>
              <a:rPr lang="en-US" sz="1800" dirty="0"/>
              <a:t>a classic case of Graves’ disease. In </a:t>
            </a:r>
            <a:r>
              <a:rPr lang="en-US" sz="1800" dirty="0" smtClean="0"/>
              <a:t>Graves’</a:t>
            </a:r>
            <a:r>
              <a:rPr lang="cs-CZ" sz="1800" dirty="0" smtClean="0"/>
              <a:t> disease</a:t>
            </a:r>
            <a:r>
              <a:rPr lang="cs-CZ" sz="1800" dirty="0"/>
              <a:t>, thyroid-stimulating IgG </a:t>
            </a:r>
            <a:r>
              <a:rPr lang="cs-CZ" sz="1800" dirty="0" smtClean="0"/>
              <a:t>antibodies </a:t>
            </a:r>
            <a:r>
              <a:rPr lang="en-US" sz="1800" dirty="0" smtClean="0"/>
              <a:t>bind </a:t>
            </a:r>
            <a:r>
              <a:rPr lang="en-US" sz="1800" dirty="0"/>
              <a:t>to TSH receptors and lead to thyroid </a:t>
            </a:r>
            <a:r>
              <a:rPr lang="en-US" sz="1800" dirty="0" smtClean="0"/>
              <a:t>hormone</a:t>
            </a:r>
            <a:r>
              <a:rPr lang="cs-CZ" sz="1800" dirty="0" smtClean="0"/>
              <a:t> production</a:t>
            </a:r>
            <a:r>
              <a:rPr lang="cs-CZ" sz="1800" dirty="0"/>
              <a:t>. This causes glandular </a:t>
            </a:r>
            <a:r>
              <a:rPr lang="cs-CZ" sz="1800" dirty="0" smtClean="0"/>
              <a:t>hyperplasia </a:t>
            </a:r>
            <a:r>
              <a:rPr lang="en-US" sz="1800" dirty="0" smtClean="0"/>
              <a:t>and </a:t>
            </a:r>
            <a:r>
              <a:rPr lang="en-US" sz="1800" dirty="0"/>
              <a:t>enlargement characteristic of </a:t>
            </a:r>
            <a:r>
              <a:rPr lang="en-US" sz="1800" dirty="0" smtClean="0"/>
              <a:t>the</a:t>
            </a:r>
            <a:r>
              <a:rPr lang="cs-CZ" sz="1800" dirty="0" smtClean="0"/>
              <a:t> </a:t>
            </a:r>
            <a:r>
              <a:rPr lang="en-US" sz="1800" dirty="0" smtClean="0"/>
              <a:t>goiter </a:t>
            </a:r>
            <a:r>
              <a:rPr lang="en-US" sz="1800" dirty="0"/>
              <a:t>associated with Graves’ disease. </a:t>
            </a:r>
            <a:r>
              <a:rPr lang="en-US" sz="1800" dirty="0" smtClean="0"/>
              <a:t>Graves’</a:t>
            </a:r>
            <a:r>
              <a:rPr lang="cs-CZ" sz="1800" dirty="0" smtClean="0"/>
              <a:t> </a:t>
            </a:r>
            <a:r>
              <a:rPr lang="en-US" sz="1800" dirty="0" smtClean="0"/>
              <a:t>disease </a:t>
            </a:r>
            <a:r>
              <a:rPr lang="en-US" sz="1800" dirty="0"/>
              <a:t>is the most common cause of </a:t>
            </a:r>
            <a:r>
              <a:rPr lang="en-US" sz="1800" dirty="0" smtClean="0"/>
              <a:t>thyrotoxicosis.</a:t>
            </a:r>
            <a:r>
              <a:rPr lang="cs-CZ" sz="1800" dirty="0" smtClean="0"/>
              <a:t> </a:t>
            </a:r>
            <a:r>
              <a:rPr lang="en-US" sz="1800" dirty="0" smtClean="0"/>
              <a:t>Patients </a:t>
            </a:r>
            <a:r>
              <a:rPr lang="en-US" sz="1800" dirty="0"/>
              <a:t>with this condition may </a:t>
            </a:r>
            <a:r>
              <a:rPr lang="en-US" sz="1800" dirty="0" smtClean="0"/>
              <a:t>have</a:t>
            </a:r>
            <a:r>
              <a:rPr lang="cs-CZ" sz="1800" dirty="0" smtClean="0"/>
              <a:t> </a:t>
            </a:r>
            <a:r>
              <a:rPr lang="en-US" sz="1800" dirty="0" smtClean="0"/>
              <a:t>other </a:t>
            </a:r>
            <a:r>
              <a:rPr lang="en-US" sz="1800" dirty="0"/>
              <a:t>autoimmune diseases, such as </a:t>
            </a:r>
            <a:r>
              <a:rPr lang="en-US" sz="1800" dirty="0" smtClean="0"/>
              <a:t>pernicious</a:t>
            </a:r>
            <a:r>
              <a:rPr lang="cs-CZ" sz="1800" dirty="0" smtClean="0"/>
              <a:t> </a:t>
            </a:r>
            <a:r>
              <a:rPr lang="en-US" sz="1800" dirty="0" smtClean="0"/>
              <a:t>anemia </a:t>
            </a:r>
            <a:r>
              <a:rPr lang="en-US" sz="1800" dirty="0"/>
              <a:t>or type 1 diabetes mellitus, and </a:t>
            </a:r>
            <a:r>
              <a:rPr lang="en-US" sz="1800" dirty="0" smtClean="0"/>
              <a:t>frequently</a:t>
            </a:r>
            <a:r>
              <a:rPr lang="cs-CZ" sz="1800" dirty="0" smtClean="0"/>
              <a:t> present </a:t>
            </a:r>
            <a:r>
              <a:rPr lang="cs-CZ" sz="1800" dirty="0"/>
              <a:t>with anxiety, </a:t>
            </a:r>
            <a:r>
              <a:rPr lang="cs-CZ" sz="1800" dirty="0" smtClean="0"/>
              <a:t>irritability, </a:t>
            </a:r>
            <a:r>
              <a:rPr lang="en-US" sz="1800" dirty="0" smtClean="0"/>
              <a:t>tremor</a:t>
            </a:r>
            <a:r>
              <a:rPr lang="en-US" sz="1800" dirty="0"/>
              <a:t>, heat intolerance with sweaty </a:t>
            </a:r>
            <a:r>
              <a:rPr lang="en-US" sz="1800" dirty="0" smtClean="0"/>
              <a:t>skin,</a:t>
            </a:r>
            <a:r>
              <a:rPr lang="cs-CZ" sz="1800" dirty="0" smtClean="0"/>
              <a:t> </a:t>
            </a:r>
            <a:r>
              <a:rPr lang="en-US" sz="1800" dirty="0" smtClean="0"/>
              <a:t>tachycardia </a:t>
            </a:r>
            <a:r>
              <a:rPr lang="en-US" sz="1800" dirty="0"/>
              <a:t>and cardiac palpitations, </a:t>
            </a:r>
            <a:r>
              <a:rPr lang="en-US" sz="1800" dirty="0" smtClean="0"/>
              <a:t>weight</a:t>
            </a:r>
            <a:r>
              <a:rPr lang="cs-CZ" sz="1800" dirty="0" smtClean="0"/>
              <a:t> </a:t>
            </a:r>
            <a:r>
              <a:rPr lang="en-US" sz="1800" dirty="0" smtClean="0"/>
              <a:t>loss</a:t>
            </a:r>
            <a:r>
              <a:rPr lang="en-US" sz="1800" dirty="0"/>
              <a:t>, increased appetite, </a:t>
            </a:r>
            <a:r>
              <a:rPr lang="en-US" sz="1800" dirty="0" smtClean="0"/>
              <a:t>fine </a:t>
            </a:r>
            <a:r>
              <a:rPr lang="en-US" sz="1800" dirty="0"/>
              <a:t>hair, diarrhea, </a:t>
            </a:r>
            <a:r>
              <a:rPr lang="en-US" sz="1800" dirty="0" smtClean="0"/>
              <a:t>and</a:t>
            </a:r>
            <a:r>
              <a:rPr lang="cs-CZ" sz="1800" dirty="0" smtClean="0"/>
              <a:t> amenorrhea </a:t>
            </a:r>
            <a:r>
              <a:rPr lang="cs-CZ" sz="1800" dirty="0"/>
              <a:t>or oligomenorrhea. Signs </a:t>
            </a:r>
            <a:r>
              <a:rPr lang="cs-CZ" sz="1800" dirty="0" smtClean="0"/>
              <a:t>include diffuse </a:t>
            </a:r>
            <a:r>
              <a:rPr lang="cs-CZ" sz="1800" dirty="0"/>
              <a:t>goiter, proptosis, periorbital edema, </a:t>
            </a:r>
            <a:r>
              <a:rPr lang="cs-CZ" sz="1800" dirty="0" smtClean="0"/>
              <a:t>and </a:t>
            </a:r>
            <a:r>
              <a:rPr lang="en-US" sz="1800" dirty="0" smtClean="0"/>
              <a:t>thickened </a:t>
            </a:r>
            <a:r>
              <a:rPr lang="en-US" sz="1800" dirty="0"/>
              <a:t>skin on the lower extremities. </a:t>
            </a:r>
            <a:r>
              <a:rPr lang="en-US" sz="1800" dirty="0" smtClean="0"/>
              <a:t>Laboratory</a:t>
            </a:r>
            <a:r>
              <a:rPr lang="cs-CZ" sz="1800" dirty="0" smtClean="0"/>
              <a:t> </a:t>
            </a:r>
            <a:r>
              <a:rPr lang="en-US" sz="1800" dirty="0" smtClean="0"/>
              <a:t>values </a:t>
            </a:r>
            <a:r>
              <a:rPr lang="en-US" sz="1800" dirty="0"/>
              <a:t>reveal increased thyroid </a:t>
            </a:r>
            <a:r>
              <a:rPr lang="en-US" sz="1800" dirty="0" smtClean="0"/>
              <a:t>hormone</a:t>
            </a:r>
            <a:r>
              <a:rPr lang="cs-CZ" sz="1800" dirty="0" smtClean="0"/>
              <a:t> </a:t>
            </a:r>
            <a:r>
              <a:rPr lang="en-US" sz="1800" dirty="0" smtClean="0"/>
              <a:t>levels </a:t>
            </a:r>
            <a:r>
              <a:rPr lang="en-US" sz="1800" dirty="0"/>
              <a:t>and decreased TSH levels.</a:t>
            </a:r>
          </a:p>
          <a:p>
            <a:r>
              <a:rPr lang="en-US" sz="1800" b="1" dirty="0"/>
              <a:t>Answer B is incorrect. </a:t>
            </a:r>
            <a:r>
              <a:rPr lang="en-US" sz="1800" dirty="0"/>
              <a:t>Idiopathic </a:t>
            </a:r>
            <a:r>
              <a:rPr lang="en-US" sz="1800" dirty="0" smtClean="0"/>
              <a:t>replacement</a:t>
            </a:r>
            <a:r>
              <a:rPr lang="cs-CZ" sz="1800" dirty="0" smtClean="0"/>
              <a:t> </a:t>
            </a:r>
            <a:r>
              <a:rPr lang="en-US" sz="1800" dirty="0" smtClean="0"/>
              <a:t>of </a:t>
            </a:r>
            <a:r>
              <a:rPr lang="en-US" sz="1800" dirty="0"/>
              <a:t>thyroid and surrounding tissue with </a:t>
            </a:r>
            <a:r>
              <a:rPr lang="en-US" sz="1800" dirty="0" smtClean="0"/>
              <a:t>fibrous</a:t>
            </a:r>
            <a:r>
              <a:rPr lang="cs-CZ" sz="1800" dirty="0" smtClean="0"/>
              <a:t> </a:t>
            </a:r>
            <a:r>
              <a:rPr lang="en-US" sz="1800" dirty="0" smtClean="0"/>
              <a:t>tissue </a:t>
            </a:r>
            <a:r>
              <a:rPr lang="en-US" sz="1800" dirty="0"/>
              <a:t>is seen in Riedel’s thyroiditis; </a:t>
            </a:r>
            <a:r>
              <a:rPr lang="en-US" sz="1800" dirty="0" smtClean="0"/>
              <a:t>patients</a:t>
            </a:r>
            <a:r>
              <a:rPr lang="cs-CZ" sz="1800" dirty="0" smtClean="0"/>
              <a:t> </a:t>
            </a:r>
            <a:r>
              <a:rPr lang="en-US" sz="1800" dirty="0" smtClean="0"/>
              <a:t>may </a:t>
            </a:r>
            <a:r>
              <a:rPr lang="en-US" sz="1800" dirty="0"/>
              <a:t>present with dysphagia, stridor, </a:t>
            </a:r>
            <a:r>
              <a:rPr lang="en-US" sz="1800" dirty="0" smtClean="0"/>
              <a:t>dyspnea,</a:t>
            </a:r>
            <a:r>
              <a:rPr lang="cs-CZ" sz="1800" dirty="0" smtClean="0"/>
              <a:t> </a:t>
            </a:r>
            <a:r>
              <a:rPr lang="en-US" sz="1800" dirty="0" smtClean="0"/>
              <a:t>and </a:t>
            </a:r>
            <a:r>
              <a:rPr lang="en-US" sz="1800" dirty="0"/>
              <a:t>hypothyroidism, although more than </a:t>
            </a:r>
            <a:r>
              <a:rPr lang="en-US" sz="1800" dirty="0" smtClean="0"/>
              <a:t>50%</a:t>
            </a:r>
            <a:r>
              <a:rPr lang="cs-CZ" sz="1800" dirty="0" smtClean="0"/>
              <a:t> </a:t>
            </a:r>
            <a:r>
              <a:rPr lang="en-US" sz="1800" dirty="0" smtClean="0"/>
              <a:t>of </a:t>
            </a:r>
            <a:r>
              <a:rPr lang="en-US" sz="1800" dirty="0"/>
              <a:t>patients are </a:t>
            </a:r>
            <a:r>
              <a:rPr lang="en-US" sz="1800" dirty="0" err="1"/>
              <a:t>euthyroid</a:t>
            </a:r>
            <a:r>
              <a:rPr lang="en-US" sz="1800" dirty="0"/>
              <a:t>. The disease </a:t>
            </a:r>
            <a:r>
              <a:rPr lang="en-US" sz="1800" dirty="0" smtClean="0"/>
              <a:t>can</a:t>
            </a:r>
            <a:r>
              <a:rPr lang="cs-CZ" sz="1800" dirty="0" smtClean="0"/>
              <a:t> </a:t>
            </a:r>
            <a:r>
              <a:rPr lang="en-US" sz="1800" dirty="0" smtClean="0"/>
              <a:t>mimic </a:t>
            </a:r>
            <a:r>
              <a:rPr lang="en-US" sz="1800" dirty="0"/>
              <a:t>thyroid carcinoma, which is high on </a:t>
            </a:r>
            <a:r>
              <a:rPr lang="en-US" sz="1800" dirty="0" smtClean="0"/>
              <a:t>the</a:t>
            </a:r>
            <a:r>
              <a:rPr lang="cs-CZ" sz="1800" dirty="0" smtClean="0"/>
              <a:t> </a:t>
            </a:r>
            <a:r>
              <a:rPr lang="en-US" sz="1800" dirty="0" smtClean="0"/>
              <a:t>list </a:t>
            </a:r>
            <a:r>
              <a:rPr lang="en-US" sz="1800" dirty="0"/>
              <a:t>of differential diagnoses for a patient </a:t>
            </a:r>
            <a:r>
              <a:rPr lang="en-US" sz="1800" dirty="0" smtClean="0"/>
              <a:t>with</a:t>
            </a:r>
            <a:r>
              <a:rPr lang="cs-CZ" sz="1800" dirty="0" smtClean="0"/>
              <a:t> Riedel’s </a:t>
            </a:r>
            <a:r>
              <a:rPr lang="cs-CZ" sz="1800" dirty="0"/>
              <a:t>thyroiditis.</a:t>
            </a:r>
          </a:p>
          <a:p>
            <a:r>
              <a:rPr lang="en-US" sz="1800" b="1" dirty="0"/>
              <a:t>Answer C is incorrect. </a:t>
            </a:r>
            <a:r>
              <a:rPr lang="en-US" sz="1800" dirty="0"/>
              <a:t>Most thyroid </a:t>
            </a:r>
            <a:r>
              <a:rPr lang="en-US" sz="1800" dirty="0" smtClean="0"/>
              <a:t>adenomas</a:t>
            </a:r>
            <a:r>
              <a:rPr lang="cs-CZ" sz="1800" dirty="0" smtClean="0"/>
              <a:t> </a:t>
            </a:r>
            <a:r>
              <a:rPr lang="en-US" sz="1800" dirty="0" smtClean="0"/>
              <a:t>present </a:t>
            </a:r>
            <a:r>
              <a:rPr lang="en-US" sz="1800" dirty="0"/>
              <a:t>as solitary nodules and are usually nonfunctional.</a:t>
            </a:r>
          </a:p>
          <a:p>
            <a:r>
              <a:rPr lang="en-US" sz="1800" b="1" dirty="0"/>
              <a:t>Answer D is incorrect. </a:t>
            </a:r>
            <a:r>
              <a:rPr lang="en-US" sz="1800" dirty="0"/>
              <a:t>Thyroid </a:t>
            </a:r>
            <a:r>
              <a:rPr lang="en-US" sz="1800" dirty="0" smtClean="0"/>
              <a:t>hormone</a:t>
            </a:r>
            <a:r>
              <a:rPr lang="cs-CZ" sz="1800" dirty="0" smtClean="0"/>
              <a:t> </a:t>
            </a:r>
            <a:r>
              <a:rPr lang="en-US" sz="1800" dirty="0" smtClean="0"/>
              <a:t>producing</a:t>
            </a:r>
            <a:r>
              <a:rPr lang="cs-CZ" sz="1800" dirty="0" smtClean="0"/>
              <a:t> </a:t>
            </a:r>
            <a:r>
              <a:rPr lang="en-US" sz="1800" dirty="0" smtClean="0"/>
              <a:t>ovarian </a:t>
            </a:r>
            <a:r>
              <a:rPr lang="en-US" sz="1800" dirty="0" err="1"/>
              <a:t>teratomas</a:t>
            </a:r>
            <a:r>
              <a:rPr lang="en-US" sz="1800" dirty="0"/>
              <a:t> are known as </a:t>
            </a:r>
            <a:r>
              <a:rPr lang="en-US" sz="1800" dirty="0" err="1" smtClean="0"/>
              <a:t>struma</a:t>
            </a:r>
            <a:r>
              <a:rPr lang="cs-CZ" sz="1800" dirty="0" smtClean="0"/>
              <a:t> </a:t>
            </a:r>
            <a:r>
              <a:rPr lang="en-US" sz="1800" dirty="0" err="1" smtClean="0"/>
              <a:t>ovarii</a:t>
            </a:r>
            <a:r>
              <a:rPr lang="en-US" sz="1800" dirty="0"/>
              <a:t>, a tumor consisting of thyroid tissue. </a:t>
            </a:r>
            <a:r>
              <a:rPr lang="en-US" sz="1800" dirty="0" smtClean="0"/>
              <a:t>These</a:t>
            </a:r>
            <a:r>
              <a:rPr lang="cs-CZ" sz="1800" dirty="0" smtClean="0"/>
              <a:t> </a:t>
            </a:r>
            <a:r>
              <a:rPr lang="en-US" sz="1800" dirty="0" smtClean="0"/>
              <a:t>tumors </a:t>
            </a:r>
            <a:r>
              <a:rPr lang="en-US" sz="1800" dirty="0"/>
              <a:t>can cause hyperthyroidism, but given </a:t>
            </a:r>
            <a:r>
              <a:rPr lang="en-US" sz="1800" dirty="0" smtClean="0"/>
              <a:t>the</a:t>
            </a:r>
            <a:r>
              <a:rPr lang="cs-CZ" sz="1800" dirty="0" smtClean="0"/>
              <a:t> </a:t>
            </a:r>
            <a:r>
              <a:rPr lang="en-US" sz="1800" dirty="0" smtClean="0"/>
              <a:t>patient’s </a:t>
            </a:r>
            <a:r>
              <a:rPr lang="en-US" sz="1800" dirty="0"/>
              <a:t>history of autoimmune disease, </a:t>
            </a:r>
            <a:r>
              <a:rPr lang="en-US" sz="1800" dirty="0" smtClean="0"/>
              <a:t>Graves’</a:t>
            </a:r>
            <a:r>
              <a:rPr lang="cs-CZ" sz="1800" dirty="0" smtClean="0"/>
              <a:t> </a:t>
            </a:r>
            <a:r>
              <a:rPr lang="en-US" sz="1800" dirty="0" smtClean="0"/>
              <a:t>disease </a:t>
            </a:r>
            <a:r>
              <a:rPr lang="en-US" sz="1800" dirty="0"/>
              <a:t>is the better answer choice.</a:t>
            </a:r>
          </a:p>
          <a:p>
            <a:r>
              <a:rPr lang="en-US" sz="1800" b="1" dirty="0"/>
              <a:t>Answer E is incorrect. </a:t>
            </a:r>
            <a:r>
              <a:rPr lang="en-US" sz="1800" dirty="0"/>
              <a:t>Viral infections such </a:t>
            </a:r>
            <a:r>
              <a:rPr lang="en-US" sz="1800" dirty="0" smtClean="0"/>
              <a:t>as</a:t>
            </a:r>
            <a:r>
              <a:rPr lang="cs-CZ" sz="1800" dirty="0" smtClean="0"/>
              <a:t> </a:t>
            </a:r>
            <a:r>
              <a:rPr lang="en-US" sz="1800" dirty="0" smtClean="0"/>
              <a:t>mumps </a:t>
            </a:r>
            <a:r>
              <a:rPr lang="en-US" sz="1800" dirty="0"/>
              <a:t>or </a:t>
            </a:r>
            <a:r>
              <a:rPr lang="en-US" sz="1800" dirty="0" err="1"/>
              <a:t>coxsackievirus</a:t>
            </a:r>
            <a:r>
              <a:rPr lang="en-US" sz="1800" dirty="0"/>
              <a:t> can lead to </a:t>
            </a:r>
            <a:r>
              <a:rPr lang="en-US" sz="1800" dirty="0" smtClean="0"/>
              <a:t>destruction</a:t>
            </a:r>
            <a:r>
              <a:rPr lang="cs-CZ" sz="1800" dirty="0" smtClean="0"/>
              <a:t> </a:t>
            </a:r>
            <a:r>
              <a:rPr lang="en-US" sz="1800" dirty="0" smtClean="0"/>
              <a:t>of </a:t>
            </a:r>
            <a:r>
              <a:rPr lang="en-US" sz="1800" dirty="0"/>
              <a:t>thyroid tissue and granulomatous </a:t>
            </a:r>
            <a:r>
              <a:rPr lang="en-US" sz="1800" dirty="0" smtClean="0"/>
              <a:t>inflammation</a:t>
            </a:r>
            <a:r>
              <a:rPr lang="en-US" sz="1800" dirty="0"/>
              <a:t>, as seen in subacute </a:t>
            </a:r>
            <a:r>
              <a:rPr lang="en-US" sz="1800" dirty="0" smtClean="0"/>
              <a:t>granulomatous</a:t>
            </a:r>
            <a:r>
              <a:rPr lang="cs-CZ" sz="1800" dirty="0" smtClean="0"/>
              <a:t> </a:t>
            </a:r>
            <a:r>
              <a:rPr lang="en-US" sz="1800" dirty="0" smtClean="0"/>
              <a:t>thyroiditis</a:t>
            </a:r>
            <a:r>
              <a:rPr lang="en-US" sz="1800" dirty="0"/>
              <a:t>. Patients typically present </a:t>
            </a:r>
            <a:r>
              <a:rPr lang="en-US" sz="1800" dirty="0" smtClean="0"/>
              <a:t>with</a:t>
            </a:r>
            <a:r>
              <a:rPr lang="cs-CZ" sz="1800" dirty="0" smtClean="0"/>
              <a:t> </a:t>
            </a:r>
            <a:r>
              <a:rPr lang="en-US" sz="1800" dirty="0" smtClean="0"/>
              <a:t>flu-like </a:t>
            </a:r>
            <a:r>
              <a:rPr lang="en-US" sz="1800" dirty="0"/>
              <a:t>symptoms and thyroid tenderness </a:t>
            </a:r>
            <a:r>
              <a:rPr lang="en-US" sz="1800" dirty="0" smtClean="0"/>
              <a:t>and</a:t>
            </a:r>
            <a:r>
              <a:rPr lang="cs-CZ" sz="1800" dirty="0" smtClean="0"/>
              <a:t> </a:t>
            </a:r>
            <a:r>
              <a:rPr lang="en-US" sz="1800" dirty="0"/>
              <a:t>pain. The disease is typically self-limited </a:t>
            </a:r>
            <a:r>
              <a:rPr lang="en-US" sz="1800" dirty="0" smtClean="0"/>
              <a:t>and</a:t>
            </a:r>
            <a:r>
              <a:rPr lang="cs-CZ" sz="1800" dirty="0" smtClean="0"/>
              <a:t> </a:t>
            </a:r>
            <a:r>
              <a:rPr lang="en-US" sz="1800" dirty="0" smtClean="0"/>
              <a:t>can </a:t>
            </a:r>
            <a:r>
              <a:rPr lang="en-US" sz="1800" dirty="0"/>
              <a:t>include a transient hyperthyroid state</a:t>
            </a:r>
            <a:r>
              <a:rPr lang="en-US" sz="1800" dirty="0" smtClean="0"/>
              <a:t>.</a:t>
            </a:r>
            <a:r>
              <a:rPr lang="cs-CZ" sz="1800" dirty="0" smtClean="0"/>
              <a:t>“</a:t>
            </a:r>
            <a:r>
              <a:rPr lang="cs-CZ" sz="1800" baseline="30000" dirty="0"/>
              <a:t>1</a:t>
            </a:r>
            <a:endParaRPr lang="cs-CZ" sz="1800" dirty="0"/>
          </a:p>
        </p:txBody>
      </p:sp>
    </p:spTree>
    <p:extLst>
      <p:ext uri="{BB962C8B-B14F-4D97-AF65-F5344CB8AC3E}">
        <p14:creationId xmlns:p14="http://schemas.microsoft.com/office/powerpoint/2010/main" val="2025969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High-yield associations</a:t>
            </a:r>
            <a:endParaRPr lang="cs-CZ" dirty="0"/>
          </a:p>
        </p:txBody>
      </p:sp>
      <p:sp>
        <p:nvSpPr>
          <p:cNvPr id="3" name="Content Placeholder 2"/>
          <p:cNvSpPr>
            <a:spLocks noGrp="1"/>
          </p:cNvSpPr>
          <p:nvPr>
            <p:ph sz="half" idx="1"/>
          </p:nvPr>
        </p:nvSpPr>
        <p:spPr/>
        <p:txBody>
          <a:bodyPr>
            <a:normAutofit/>
          </a:bodyPr>
          <a:lstStyle/>
          <a:p>
            <a:r>
              <a:rPr lang="cs-CZ" b="1" dirty="0" smtClean="0"/>
              <a:t>Graves‘ disease</a:t>
            </a:r>
          </a:p>
          <a:p>
            <a:pPr lvl="1"/>
            <a:r>
              <a:rPr lang="de-DE" dirty="0" smtClean="0"/>
              <a:t>MC</a:t>
            </a:r>
            <a:r>
              <a:rPr lang="cs-CZ" dirty="0" smtClean="0"/>
              <a:t>C</a:t>
            </a:r>
            <a:r>
              <a:rPr lang="de-DE" dirty="0" smtClean="0"/>
              <a:t> </a:t>
            </a:r>
            <a:r>
              <a:rPr lang="cs-CZ" dirty="0" smtClean="0"/>
              <a:t>of hyperthyroidism</a:t>
            </a:r>
            <a:endParaRPr lang="de-DE" dirty="0" smtClean="0"/>
          </a:p>
          <a:p>
            <a:pPr lvl="1"/>
            <a:endParaRPr lang="cs-CZ" dirty="0" smtClean="0"/>
          </a:p>
          <a:p>
            <a:pPr lvl="1"/>
            <a:endParaRPr lang="cs-CZ" dirty="0"/>
          </a:p>
        </p:txBody>
      </p:sp>
      <p:sp>
        <p:nvSpPr>
          <p:cNvPr id="4" name="Content Placeholder 3"/>
          <p:cNvSpPr>
            <a:spLocks noGrp="1"/>
          </p:cNvSpPr>
          <p:nvPr>
            <p:ph sz="half" idx="2"/>
          </p:nvPr>
        </p:nvSpPr>
        <p:spPr/>
        <p:txBody>
          <a:bodyPr>
            <a:normAutofit/>
          </a:bodyPr>
          <a:lstStyle/>
          <a:p>
            <a:r>
              <a:rPr lang="cs-CZ" dirty="0" smtClean="0"/>
              <a:t>Autoimmune = women</a:t>
            </a:r>
          </a:p>
          <a:p>
            <a:r>
              <a:rPr lang="cs-CZ" dirty="0" smtClean="0"/>
              <a:t>Exophtalmos (proptosis)</a:t>
            </a:r>
          </a:p>
          <a:p>
            <a:r>
              <a:rPr lang="cs-CZ" dirty="0" smtClean="0"/>
              <a:t>Pretibial myxedema</a:t>
            </a:r>
          </a:p>
          <a:p>
            <a:r>
              <a:rPr lang="cs-CZ" dirty="0" smtClean="0"/>
              <a:t>Low TSH, high T3,T4</a:t>
            </a:r>
          </a:p>
          <a:p>
            <a:endParaRPr lang="cs-CZ" dirty="0" smtClean="0"/>
          </a:p>
          <a:p>
            <a:endParaRPr lang="cs-CZ" dirty="0"/>
          </a:p>
        </p:txBody>
      </p:sp>
    </p:spTree>
    <p:extLst>
      <p:ext uri="{BB962C8B-B14F-4D97-AF65-F5344CB8AC3E}">
        <p14:creationId xmlns:p14="http://schemas.microsoft.com/office/powerpoint/2010/main" val="1180987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Question #2</a:t>
            </a:r>
            <a:endParaRPr lang="cs-CZ" dirty="0"/>
          </a:p>
        </p:txBody>
      </p:sp>
      <p:sp>
        <p:nvSpPr>
          <p:cNvPr id="3" name="Text Placeholder 2"/>
          <p:cNvSpPr>
            <a:spLocks noGrp="1"/>
          </p:cNvSpPr>
          <p:nvPr>
            <p:ph type="body" idx="1"/>
          </p:nvPr>
        </p:nvSpPr>
        <p:spPr/>
        <p:txBody>
          <a:bodyPr/>
          <a:lstStyle/>
          <a:p>
            <a:endParaRPr lang="cs-CZ"/>
          </a:p>
        </p:txBody>
      </p:sp>
    </p:spTree>
    <p:extLst>
      <p:ext uri="{BB962C8B-B14F-4D97-AF65-F5344CB8AC3E}">
        <p14:creationId xmlns:p14="http://schemas.microsoft.com/office/powerpoint/2010/main" val="3290951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Acid-base homeostasis</a:t>
            </a:r>
            <a:endParaRPr lang="cs-CZ" dirty="0"/>
          </a:p>
        </p:txBody>
      </p:sp>
      <p:sp>
        <p:nvSpPr>
          <p:cNvPr id="3" name="Content Placeholder 2"/>
          <p:cNvSpPr>
            <a:spLocks noGrp="1"/>
          </p:cNvSpPr>
          <p:nvPr>
            <p:ph idx="1"/>
          </p:nvPr>
        </p:nvSpPr>
        <p:spPr/>
        <p:txBody>
          <a:bodyPr/>
          <a:lstStyle/>
          <a:p>
            <a:r>
              <a:rPr lang="cs-CZ" dirty="0" smtClean="0"/>
              <a:t>Henderson-Hasellbach formula</a:t>
            </a:r>
          </a:p>
          <a:p>
            <a:r>
              <a:rPr lang="cs-CZ" dirty="0" smtClean="0"/>
              <a:t>Normal lab values</a:t>
            </a:r>
          </a:p>
          <a:p>
            <a:pPr lvl="1"/>
            <a:r>
              <a:rPr lang="cs-CZ" dirty="0" smtClean="0"/>
              <a:t>pH = 7,36 - 7,44</a:t>
            </a:r>
          </a:p>
          <a:p>
            <a:pPr lvl="1"/>
            <a:r>
              <a:rPr lang="cs-CZ" dirty="0" smtClean="0"/>
              <a:t>HCO</a:t>
            </a:r>
            <a:r>
              <a:rPr lang="cs-CZ" baseline="-25000" dirty="0" smtClean="0"/>
              <a:t>3</a:t>
            </a:r>
            <a:r>
              <a:rPr lang="cs-CZ" dirty="0" smtClean="0"/>
              <a:t> = 24 mEq/L (22-30)</a:t>
            </a:r>
          </a:p>
          <a:p>
            <a:pPr lvl="1"/>
            <a:r>
              <a:rPr lang="cs-CZ" dirty="0" smtClean="0"/>
              <a:t>pCO</a:t>
            </a:r>
            <a:r>
              <a:rPr lang="cs-CZ" baseline="-25000" dirty="0" smtClean="0"/>
              <a:t>2</a:t>
            </a:r>
            <a:r>
              <a:rPr lang="cs-CZ" dirty="0" smtClean="0"/>
              <a:t> = 40 mmHg (36-40)</a:t>
            </a:r>
          </a:p>
          <a:p>
            <a:pPr lvl="1"/>
            <a:r>
              <a:rPr lang="cs-CZ" dirty="0" smtClean="0"/>
              <a:t>AG = 12 mEq/L (</a:t>
            </a:r>
            <a:r>
              <a:rPr lang="en-US" dirty="0" smtClean="0"/>
              <a:t>10-14</a:t>
            </a:r>
            <a:r>
              <a:rPr lang="cs-CZ" dirty="0" smtClean="0"/>
              <a:t>)</a:t>
            </a:r>
            <a:endParaRPr lang="en-US" dirty="0" smtClean="0"/>
          </a:p>
          <a:p>
            <a:pPr lvl="1"/>
            <a:r>
              <a:rPr lang="en-US" dirty="0" err="1" smtClean="0"/>
              <a:t>Osmolar</a:t>
            </a:r>
            <a:r>
              <a:rPr lang="en-US" dirty="0" smtClean="0"/>
              <a:t> gap = &lt;10</a:t>
            </a:r>
            <a:endParaRPr lang="cs-CZ" dirty="0" smtClean="0"/>
          </a:p>
          <a:p>
            <a:r>
              <a:rPr lang="cs-CZ" dirty="0" smtClean="0"/>
              <a:t>Primary disorders</a:t>
            </a:r>
          </a:p>
          <a:p>
            <a:r>
              <a:rPr lang="cs-CZ" dirty="0" smtClean="0"/>
              <a:t>Compensatory mechanisms</a:t>
            </a:r>
          </a:p>
          <a:p>
            <a:endParaRPr lang="cs-CZ" dirty="0"/>
          </a:p>
        </p:txBody>
      </p:sp>
      <mc:AlternateContent xmlns:mc="http://schemas.openxmlformats.org/markup-compatibility/2006" xmlns:a14="http://schemas.microsoft.com/office/drawing/2010/main">
        <mc:Choice Requires="a14">
          <p:sp>
            <p:nvSpPr>
              <p:cNvPr id="5" name="TextBox 4"/>
              <p:cNvSpPr txBox="1"/>
              <p:nvPr/>
            </p:nvSpPr>
            <p:spPr>
              <a:xfrm>
                <a:off x="6269366" y="2487168"/>
                <a:ext cx="5084434" cy="114935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cs-CZ" sz="3600" b="0" i="1" smtClean="0">
                          <a:latin typeface="Cambria Math" panose="02040503050406030204" pitchFamily="18" charset="0"/>
                        </a:rPr>
                        <m:t>𝑝𝐻</m:t>
                      </m:r>
                      <m:r>
                        <a:rPr lang="cs-CZ" sz="3600" b="0" i="1" smtClean="0">
                          <a:latin typeface="Cambria Math" panose="02040503050406030204" pitchFamily="18" charset="0"/>
                        </a:rPr>
                        <m:t>=6,1+</m:t>
                      </m:r>
                      <m:r>
                        <a:rPr lang="de-DE" sz="3600" b="0" i="1" smtClean="0">
                          <a:latin typeface="Cambria Math" panose="02040503050406030204" pitchFamily="18" charset="0"/>
                        </a:rPr>
                        <m:t>𝑙𝑜𝑔</m:t>
                      </m:r>
                      <m:f>
                        <m:fPr>
                          <m:ctrlPr>
                            <a:rPr lang="de-DE" sz="3600" b="0" i="1" smtClean="0">
                              <a:latin typeface="Cambria Math" panose="02040503050406030204" pitchFamily="18" charset="0"/>
                            </a:rPr>
                          </m:ctrlPr>
                        </m:fPr>
                        <m:num>
                          <m:r>
                            <a:rPr lang="en-US" sz="3600" b="0" i="1" smtClean="0">
                              <a:latin typeface="Cambria Math" panose="02040503050406030204" pitchFamily="18" charset="0"/>
                            </a:rPr>
                            <m:t>[</m:t>
                          </m:r>
                          <m:r>
                            <a:rPr lang="en-US" sz="3600" b="0" i="1" smtClean="0">
                              <a:latin typeface="Cambria Math" panose="02040503050406030204" pitchFamily="18" charset="0"/>
                            </a:rPr>
                            <m:t>𝐻𝐶𝑂</m:t>
                          </m:r>
                          <m:r>
                            <a:rPr lang="en-US" sz="3600" b="0" i="1" baseline="-25000" smtClean="0">
                              <a:latin typeface="Cambria Math" panose="02040503050406030204" pitchFamily="18" charset="0"/>
                            </a:rPr>
                            <m:t>3</m:t>
                          </m:r>
                          <m:r>
                            <a:rPr lang="en-US" sz="3600" b="0" i="1" smtClean="0">
                              <a:latin typeface="Cambria Math" panose="02040503050406030204" pitchFamily="18" charset="0"/>
                            </a:rPr>
                            <m:t>]</m:t>
                          </m:r>
                        </m:num>
                        <m:den>
                          <m:r>
                            <m:rPr>
                              <m:sty m:val="p"/>
                            </m:rPr>
                            <a:rPr lang="el-GR" sz="3600" b="0" i="1" smtClean="0">
                              <a:latin typeface="Cambria Math" panose="02040503050406030204" pitchFamily="18" charset="0"/>
                            </a:rPr>
                            <m:t>α</m:t>
                          </m:r>
                          <m:r>
                            <a:rPr lang="en-US" sz="3600" b="0" i="1" smtClean="0">
                              <a:latin typeface="Cambria Math" panose="02040503050406030204" pitchFamily="18" charset="0"/>
                            </a:rPr>
                            <m:t>.</m:t>
                          </m:r>
                          <m:r>
                            <a:rPr lang="en-US" sz="3600" b="0" i="1" smtClean="0">
                              <a:latin typeface="Cambria Math" panose="02040503050406030204" pitchFamily="18" charset="0"/>
                            </a:rPr>
                            <m:t>𝑝𝐶𝑂</m:t>
                          </m:r>
                          <m:r>
                            <a:rPr lang="en-US" sz="3600" b="0" i="1" baseline="-25000" smtClean="0">
                              <a:latin typeface="Cambria Math" panose="02040503050406030204" pitchFamily="18" charset="0"/>
                            </a:rPr>
                            <m:t>2</m:t>
                          </m:r>
                        </m:den>
                      </m:f>
                    </m:oMath>
                  </m:oMathPara>
                </a14:m>
                <a:endParaRPr lang="cs-CZ" sz="3600" dirty="0"/>
              </a:p>
            </p:txBody>
          </p:sp>
        </mc:Choice>
        <mc:Fallback xmlns="">
          <p:sp>
            <p:nvSpPr>
              <p:cNvPr id="5" name="TextBox 4"/>
              <p:cNvSpPr txBox="1">
                <a:spLocks noRot="1" noChangeAspect="1" noMove="1" noResize="1" noEditPoints="1" noAdjustHandles="1" noChangeArrowheads="1" noChangeShapeType="1" noTextEdit="1"/>
              </p:cNvSpPr>
              <p:nvPr/>
            </p:nvSpPr>
            <p:spPr>
              <a:xfrm>
                <a:off x="6269366" y="2487168"/>
                <a:ext cx="5084434" cy="1149354"/>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941727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rmAutofit/>
          </a:bodyPr>
          <a:lstStyle/>
          <a:p>
            <a:pPr marL="0" indent="0">
              <a:lnSpc>
                <a:spcPct val="100000"/>
              </a:lnSpc>
              <a:buNone/>
            </a:pPr>
            <a:r>
              <a:rPr lang="cs-CZ" dirty="0" smtClean="0"/>
              <a:t>„</a:t>
            </a:r>
            <a:r>
              <a:rPr lang="en-US" dirty="0" smtClean="0"/>
              <a:t>A </a:t>
            </a:r>
            <a:r>
              <a:rPr lang="en-US" dirty="0"/>
              <a:t>23-year-old man comes to the physician </a:t>
            </a:r>
            <a:r>
              <a:rPr lang="en-US" dirty="0" smtClean="0"/>
              <a:t>because</a:t>
            </a:r>
            <a:r>
              <a:rPr lang="cs-CZ" dirty="0" smtClean="0"/>
              <a:t> </a:t>
            </a:r>
            <a:r>
              <a:rPr lang="en-US" dirty="0" smtClean="0"/>
              <a:t>of </a:t>
            </a:r>
            <a:r>
              <a:rPr lang="en-US" dirty="0"/>
              <a:t>intermittent severe headaches, </a:t>
            </a:r>
            <a:r>
              <a:rPr lang="en-US" dirty="0" smtClean="0"/>
              <a:t>anxiety,</a:t>
            </a:r>
            <a:r>
              <a:rPr lang="cs-CZ" dirty="0" smtClean="0"/>
              <a:t> </a:t>
            </a:r>
            <a:r>
              <a:rPr lang="en-US" dirty="0" smtClean="0"/>
              <a:t>and </a:t>
            </a:r>
            <a:r>
              <a:rPr lang="en-US" dirty="0"/>
              <a:t>heart palpitations. While he has </a:t>
            </a:r>
            <a:r>
              <a:rPr lang="en-US" dirty="0" smtClean="0"/>
              <a:t>no</a:t>
            </a:r>
            <a:r>
              <a:rPr lang="cs-CZ" dirty="0" smtClean="0"/>
              <a:t> </a:t>
            </a:r>
            <a:r>
              <a:rPr lang="en-US" dirty="0" smtClean="0"/>
              <a:t>significant </a:t>
            </a:r>
            <a:r>
              <a:rPr lang="en-US" dirty="0"/>
              <a:t>medical history, his uncle had </a:t>
            </a:r>
            <a:r>
              <a:rPr lang="en-US" dirty="0" smtClean="0"/>
              <a:t>similar</a:t>
            </a:r>
            <a:r>
              <a:rPr lang="cs-CZ" dirty="0" smtClean="0"/>
              <a:t> </a:t>
            </a:r>
            <a:r>
              <a:rPr lang="en-US" dirty="0" smtClean="0"/>
              <a:t>symptoms</a:t>
            </a:r>
            <a:r>
              <a:rPr lang="en-US" dirty="0"/>
              <a:t>. When probed for a deeper </a:t>
            </a:r>
            <a:r>
              <a:rPr lang="en-US" dirty="0" smtClean="0"/>
              <a:t>family</a:t>
            </a:r>
            <a:r>
              <a:rPr lang="cs-CZ" dirty="0" smtClean="0"/>
              <a:t> </a:t>
            </a:r>
            <a:r>
              <a:rPr lang="en-US" dirty="0" smtClean="0"/>
              <a:t>history</a:t>
            </a:r>
            <a:r>
              <a:rPr lang="en-US" dirty="0"/>
              <a:t>, he says that his mother and </a:t>
            </a:r>
            <a:r>
              <a:rPr lang="en-US" dirty="0" smtClean="0"/>
              <a:t>two</a:t>
            </a:r>
            <a:r>
              <a:rPr lang="cs-CZ" dirty="0" smtClean="0"/>
              <a:t> </a:t>
            </a:r>
            <a:r>
              <a:rPr lang="en-US" dirty="0" smtClean="0"/>
              <a:t>cousins </a:t>
            </a:r>
            <a:r>
              <a:rPr lang="en-US" dirty="0"/>
              <a:t>have had their thyroids </a:t>
            </a:r>
            <a:r>
              <a:rPr lang="en-US" dirty="0" smtClean="0"/>
              <a:t>removed.</a:t>
            </a:r>
            <a:r>
              <a:rPr lang="cs-CZ" dirty="0" smtClean="0"/>
              <a:t> </a:t>
            </a:r>
            <a:r>
              <a:rPr lang="en-US" dirty="0" smtClean="0"/>
              <a:t>Which </a:t>
            </a:r>
            <a:r>
              <a:rPr lang="en-US" dirty="0"/>
              <a:t>of the following conditions most </a:t>
            </a:r>
            <a:r>
              <a:rPr lang="en-US" dirty="0" smtClean="0"/>
              <a:t>likely</a:t>
            </a:r>
            <a:r>
              <a:rPr lang="cs-CZ" dirty="0" smtClean="0"/>
              <a:t> </a:t>
            </a:r>
            <a:r>
              <a:rPr lang="en-US" dirty="0" smtClean="0"/>
              <a:t>accounts </a:t>
            </a:r>
            <a:r>
              <a:rPr lang="en-US" dirty="0"/>
              <a:t>for the clinical scenario?</a:t>
            </a:r>
          </a:p>
          <a:p>
            <a:pPr marL="0" indent="0">
              <a:buNone/>
            </a:pPr>
            <a:r>
              <a:rPr lang="cs-CZ" dirty="0"/>
              <a:t>(A) Acromegaly</a:t>
            </a:r>
          </a:p>
          <a:p>
            <a:pPr marL="0" indent="0">
              <a:buNone/>
            </a:pPr>
            <a:r>
              <a:rPr lang="cs-CZ" dirty="0"/>
              <a:t>(B) ACTH-secreting pituitary adenoma</a:t>
            </a:r>
          </a:p>
          <a:p>
            <a:pPr marL="0" indent="0">
              <a:buNone/>
            </a:pPr>
            <a:r>
              <a:rPr lang="cs-CZ" dirty="0"/>
              <a:t>(C) Hyperparathyroidism</a:t>
            </a:r>
          </a:p>
          <a:p>
            <a:pPr marL="0" indent="0">
              <a:buNone/>
            </a:pPr>
            <a:r>
              <a:rPr lang="cs-CZ" dirty="0"/>
              <a:t>(D) Nonfunctioning pituitary adenoma</a:t>
            </a:r>
          </a:p>
          <a:p>
            <a:pPr marL="0" indent="0">
              <a:buNone/>
            </a:pPr>
            <a:r>
              <a:rPr lang="cs-CZ" dirty="0"/>
              <a:t>(E) </a:t>
            </a:r>
            <a:r>
              <a:rPr lang="cs-CZ" dirty="0" smtClean="0"/>
              <a:t>Pheochromocytoma“</a:t>
            </a:r>
            <a:r>
              <a:rPr lang="cs-CZ" baseline="30000" dirty="0"/>
              <a:t>1</a:t>
            </a:r>
            <a:endParaRPr lang="cs-CZ" dirty="0"/>
          </a:p>
        </p:txBody>
      </p:sp>
    </p:spTree>
    <p:extLst>
      <p:ext uri="{BB962C8B-B14F-4D97-AF65-F5344CB8AC3E}">
        <p14:creationId xmlns:p14="http://schemas.microsoft.com/office/powerpoint/2010/main" val="33418358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Autofit/>
          </a:bodyPr>
          <a:lstStyle/>
          <a:p>
            <a:r>
              <a:rPr lang="cs-CZ" sz="1800" b="1" dirty="0" smtClean="0"/>
              <a:t>„</a:t>
            </a:r>
            <a:r>
              <a:rPr lang="en-US" sz="1800" b="1" dirty="0" smtClean="0"/>
              <a:t>The </a:t>
            </a:r>
            <a:r>
              <a:rPr lang="en-US" sz="1800" b="1" dirty="0"/>
              <a:t>correct answer is E. </a:t>
            </a:r>
            <a:r>
              <a:rPr lang="en-US" sz="1800" dirty="0"/>
              <a:t>The headache, </a:t>
            </a:r>
            <a:r>
              <a:rPr lang="en-US" sz="1800" dirty="0" smtClean="0"/>
              <a:t>anxiety,</a:t>
            </a:r>
            <a:r>
              <a:rPr lang="cs-CZ" sz="1800" dirty="0" smtClean="0"/>
              <a:t> </a:t>
            </a:r>
            <a:r>
              <a:rPr lang="en-US" sz="1800" dirty="0" smtClean="0"/>
              <a:t>and </a:t>
            </a:r>
            <a:r>
              <a:rPr lang="en-US" sz="1800" dirty="0"/>
              <a:t>palpitations suggest an excess of </a:t>
            </a:r>
            <a:r>
              <a:rPr lang="en-US" sz="1800" dirty="0" err="1" smtClean="0"/>
              <a:t>catecholamines</a:t>
            </a:r>
            <a:r>
              <a:rPr lang="cs-CZ" sz="1800" dirty="0" smtClean="0"/>
              <a:t> stimulating </a:t>
            </a:r>
            <a:r>
              <a:rPr lang="cs-CZ" sz="1800" dirty="0"/>
              <a:t>the sympathetic </a:t>
            </a:r>
            <a:r>
              <a:rPr lang="cs-CZ" sz="1800" dirty="0" smtClean="0"/>
              <a:t>nervous </a:t>
            </a:r>
            <a:r>
              <a:rPr lang="en-US" sz="1800" dirty="0" smtClean="0"/>
              <a:t>system</a:t>
            </a:r>
            <a:r>
              <a:rPr lang="en-US" sz="1800" dirty="0"/>
              <a:t>. A </a:t>
            </a:r>
            <a:r>
              <a:rPr lang="en-US" sz="1800" dirty="0" err="1"/>
              <a:t>pheochromocytoma</a:t>
            </a:r>
            <a:r>
              <a:rPr lang="en-US" sz="1800" dirty="0"/>
              <a:t> may </a:t>
            </a:r>
            <a:r>
              <a:rPr lang="en-US" sz="1800" dirty="0" smtClean="0"/>
              <a:t>be</a:t>
            </a:r>
            <a:r>
              <a:rPr lang="cs-CZ" sz="1800" dirty="0" smtClean="0"/>
              <a:t> </a:t>
            </a:r>
            <a:r>
              <a:rPr lang="en-US" sz="1800" dirty="0" smtClean="0"/>
              <a:t>suspected</a:t>
            </a:r>
            <a:r>
              <a:rPr lang="en-US" sz="1800" dirty="0"/>
              <a:t>, and since there appears to be </a:t>
            </a:r>
            <a:r>
              <a:rPr lang="en-US" sz="1800" dirty="0" smtClean="0"/>
              <a:t>familial</a:t>
            </a:r>
            <a:r>
              <a:rPr lang="cs-CZ" sz="1800" dirty="0" smtClean="0"/>
              <a:t> </a:t>
            </a:r>
            <a:r>
              <a:rPr lang="en-US" sz="1800" dirty="0" smtClean="0"/>
              <a:t>involvement</a:t>
            </a:r>
            <a:r>
              <a:rPr lang="en-US" sz="1800" dirty="0"/>
              <a:t>, the related multiple </a:t>
            </a:r>
            <a:r>
              <a:rPr lang="en-US" sz="1800" dirty="0" smtClean="0"/>
              <a:t>endocrine</a:t>
            </a:r>
            <a:r>
              <a:rPr lang="cs-CZ" sz="1800" dirty="0" smtClean="0"/>
              <a:t> </a:t>
            </a:r>
            <a:r>
              <a:rPr lang="en-US" sz="1800" dirty="0" smtClean="0"/>
              <a:t>neoplasia </a:t>
            </a:r>
            <a:r>
              <a:rPr lang="en-US" sz="1800" dirty="0"/>
              <a:t>(MEN) syndromes should also </a:t>
            </a:r>
            <a:r>
              <a:rPr lang="en-US" sz="1800" dirty="0" smtClean="0"/>
              <a:t>be</a:t>
            </a:r>
            <a:r>
              <a:rPr lang="cs-CZ" sz="1800" dirty="0" smtClean="0"/>
              <a:t> </a:t>
            </a:r>
            <a:r>
              <a:rPr lang="en-US" sz="1800" dirty="0" smtClean="0"/>
              <a:t>considered</a:t>
            </a:r>
            <a:r>
              <a:rPr lang="en-US" sz="1800" dirty="0"/>
              <a:t>. MEN type II (used to be </a:t>
            </a:r>
            <a:r>
              <a:rPr lang="en-US" sz="1800" dirty="0" smtClean="0"/>
              <a:t>called</a:t>
            </a:r>
            <a:r>
              <a:rPr lang="cs-CZ" sz="1800" dirty="0" smtClean="0"/>
              <a:t> </a:t>
            </a:r>
            <a:r>
              <a:rPr lang="en-US" sz="1800" dirty="0" smtClean="0"/>
              <a:t>type </a:t>
            </a:r>
            <a:r>
              <a:rPr lang="en-US" sz="1800" dirty="0"/>
              <a:t>2a) consists of medullary thyroid </a:t>
            </a:r>
            <a:r>
              <a:rPr lang="en-US" sz="1800" dirty="0" smtClean="0"/>
              <a:t>carcinoma</a:t>
            </a:r>
            <a:r>
              <a:rPr lang="cs-CZ" sz="1800" dirty="0" smtClean="0"/>
              <a:t> (MTC</a:t>
            </a:r>
            <a:r>
              <a:rPr lang="cs-CZ" sz="1800" dirty="0"/>
              <a:t>), pheochromocytoma, and </a:t>
            </a:r>
            <a:r>
              <a:rPr lang="cs-CZ" sz="1800" dirty="0" smtClean="0"/>
              <a:t>tumors </a:t>
            </a:r>
            <a:r>
              <a:rPr lang="en-US" sz="1800" dirty="0" smtClean="0"/>
              <a:t>of </a:t>
            </a:r>
            <a:r>
              <a:rPr lang="en-US" sz="1800" dirty="0"/>
              <a:t>the parathyroid. MEN type III (used </a:t>
            </a:r>
            <a:r>
              <a:rPr lang="en-US" sz="1800" dirty="0" smtClean="0"/>
              <a:t>to</a:t>
            </a:r>
            <a:r>
              <a:rPr lang="cs-CZ" sz="1800" dirty="0" smtClean="0"/>
              <a:t> </a:t>
            </a:r>
            <a:r>
              <a:rPr lang="en-US" sz="1800" dirty="0" smtClean="0"/>
              <a:t>be </a:t>
            </a:r>
            <a:r>
              <a:rPr lang="en-US" sz="1800" dirty="0"/>
              <a:t>type 2b) usually includes MTC, </a:t>
            </a:r>
            <a:r>
              <a:rPr lang="en-US" sz="1800" dirty="0" err="1" smtClean="0"/>
              <a:t>pheochromocytoma</a:t>
            </a:r>
            <a:r>
              <a:rPr lang="en-US" sz="1800" dirty="0" smtClean="0"/>
              <a:t>,</a:t>
            </a:r>
            <a:r>
              <a:rPr lang="cs-CZ" sz="1800" dirty="0" smtClean="0"/>
              <a:t> </a:t>
            </a:r>
            <a:r>
              <a:rPr lang="en-US" sz="1800" dirty="0" smtClean="0"/>
              <a:t>and </a:t>
            </a:r>
            <a:r>
              <a:rPr lang="en-US" sz="1800" dirty="0"/>
              <a:t>neuromas instead of </a:t>
            </a:r>
            <a:r>
              <a:rPr lang="en-US" sz="1800" dirty="0" smtClean="0"/>
              <a:t>parathyroid</a:t>
            </a:r>
            <a:r>
              <a:rPr lang="cs-CZ" sz="1800" dirty="0" smtClean="0"/>
              <a:t> </a:t>
            </a:r>
            <a:r>
              <a:rPr lang="en-US" sz="1800" dirty="0" smtClean="0"/>
              <a:t>tumors</a:t>
            </a:r>
            <a:r>
              <a:rPr lang="en-US" sz="1800" dirty="0"/>
              <a:t>. It is therefore likely that this </a:t>
            </a:r>
            <a:r>
              <a:rPr lang="en-US" sz="1800" dirty="0" smtClean="0"/>
              <a:t>patient’s</a:t>
            </a:r>
            <a:r>
              <a:rPr lang="cs-CZ" sz="1800" dirty="0" smtClean="0"/>
              <a:t> </a:t>
            </a:r>
            <a:r>
              <a:rPr lang="en-US" sz="1800" dirty="0" smtClean="0"/>
              <a:t>relatives </a:t>
            </a:r>
            <a:r>
              <a:rPr lang="en-US" sz="1800" dirty="0"/>
              <a:t>had their thyroids removed </a:t>
            </a:r>
            <a:r>
              <a:rPr lang="en-US" sz="1800" dirty="0" smtClean="0"/>
              <a:t>due</a:t>
            </a:r>
            <a:r>
              <a:rPr lang="cs-CZ" sz="1800" dirty="0" smtClean="0"/>
              <a:t> </a:t>
            </a:r>
            <a:r>
              <a:rPr lang="en-US" sz="1800" dirty="0" smtClean="0"/>
              <a:t>to </a:t>
            </a:r>
            <a:r>
              <a:rPr lang="en-US" sz="1800" dirty="0"/>
              <a:t>MTC. One could further differentiate </a:t>
            </a:r>
            <a:r>
              <a:rPr lang="en-US" sz="1800" dirty="0" smtClean="0"/>
              <a:t>the</a:t>
            </a:r>
            <a:r>
              <a:rPr lang="cs-CZ" sz="1800" dirty="0" smtClean="0"/>
              <a:t> </a:t>
            </a:r>
            <a:r>
              <a:rPr lang="en-US" sz="1800" dirty="0" smtClean="0"/>
              <a:t>two </a:t>
            </a:r>
            <a:r>
              <a:rPr lang="en-US" sz="1800" dirty="0"/>
              <a:t>types by looking for neuromas on the </a:t>
            </a:r>
            <a:r>
              <a:rPr lang="en-US" sz="1800" dirty="0" smtClean="0"/>
              <a:t>lips,</a:t>
            </a:r>
            <a:r>
              <a:rPr lang="cs-CZ" sz="1800" dirty="0" smtClean="0"/>
              <a:t> </a:t>
            </a:r>
            <a:r>
              <a:rPr lang="en-US" sz="1800" dirty="0" smtClean="0"/>
              <a:t>tongue</a:t>
            </a:r>
            <a:r>
              <a:rPr lang="en-US" sz="1800" dirty="0"/>
              <a:t>, or eyelids or in the </a:t>
            </a:r>
            <a:r>
              <a:rPr lang="en-US" sz="1800" dirty="0" smtClean="0"/>
              <a:t>gastrointestinal</a:t>
            </a:r>
            <a:r>
              <a:rPr lang="cs-CZ" sz="1800" dirty="0" smtClean="0"/>
              <a:t> </a:t>
            </a:r>
            <a:r>
              <a:rPr lang="en-US" sz="1800" dirty="0" smtClean="0"/>
              <a:t>tract </a:t>
            </a:r>
            <a:r>
              <a:rPr lang="en-US" sz="1800" dirty="0"/>
              <a:t>causing constipation/diarrhea, or for </a:t>
            </a:r>
            <a:r>
              <a:rPr lang="en-US" sz="1800" dirty="0" smtClean="0"/>
              <a:t>hyperparathyroidism</a:t>
            </a:r>
            <a:r>
              <a:rPr lang="cs-CZ" sz="1800" dirty="0" smtClean="0"/>
              <a:t> manifesting </a:t>
            </a:r>
            <a:r>
              <a:rPr lang="cs-CZ" sz="1800" dirty="0"/>
              <a:t>in </a:t>
            </a:r>
            <a:r>
              <a:rPr lang="cs-CZ" sz="1800" dirty="0" smtClean="0"/>
              <a:t>bradycardia, hypotonia</a:t>
            </a:r>
            <a:r>
              <a:rPr lang="cs-CZ" sz="1800" dirty="0"/>
              <a:t>, fatigue, and bone </a:t>
            </a:r>
            <a:r>
              <a:rPr lang="cs-CZ" sz="1800" dirty="0" smtClean="0"/>
              <a:t>pain.</a:t>
            </a:r>
          </a:p>
          <a:p>
            <a:r>
              <a:rPr lang="en-US" sz="1800" b="1" dirty="0" smtClean="0"/>
              <a:t>Answer </a:t>
            </a:r>
            <a:r>
              <a:rPr lang="en-US" sz="1800" b="1" dirty="0"/>
              <a:t>A is incorrect. </a:t>
            </a:r>
            <a:r>
              <a:rPr lang="en-US" sz="1800" dirty="0"/>
              <a:t>Acromegaly can lead </a:t>
            </a:r>
            <a:r>
              <a:rPr lang="en-US" sz="1800" dirty="0" smtClean="0"/>
              <a:t>to</a:t>
            </a:r>
            <a:r>
              <a:rPr lang="cs-CZ" sz="1800" dirty="0" smtClean="0"/>
              <a:t> </a:t>
            </a:r>
            <a:r>
              <a:rPr lang="en-US" sz="1800" dirty="0" smtClean="0"/>
              <a:t>headaches</a:t>
            </a:r>
            <a:r>
              <a:rPr lang="en-US" sz="1800" dirty="0"/>
              <a:t>; however, it does not </a:t>
            </a:r>
            <a:r>
              <a:rPr lang="en-US" sz="1800" dirty="0" smtClean="0"/>
              <a:t>commonly</a:t>
            </a:r>
            <a:r>
              <a:rPr lang="cs-CZ" sz="1800" dirty="0" smtClean="0"/>
              <a:t> </a:t>
            </a:r>
            <a:r>
              <a:rPr lang="en-US" sz="1800" dirty="0" smtClean="0"/>
              <a:t>cause </a:t>
            </a:r>
            <a:r>
              <a:rPr lang="en-US" sz="1800" dirty="0"/>
              <a:t>palpitations and is not associated </a:t>
            </a:r>
            <a:r>
              <a:rPr lang="en-US" sz="1800" dirty="0" smtClean="0"/>
              <a:t>with</a:t>
            </a:r>
            <a:r>
              <a:rPr lang="cs-CZ" sz="1800" dirty="0" smtClean="0"/>
              <a:t> </a:t>
            </a:r>
            <a:r>
              <a:rPr lang="en-US" sz="1800" dirty="0" smtClean="0"/>
              <a:t>multiple </a:t>
            </a:r>
            <a:r>
              <a:rPr lang="en-US" sz="1800" dirty="0"/>
              <a:t>endocrine neoplasia. Clinical signs </a:t>
            </a:r>
            <a:r>
              <a:rPr lang="en-US" sz="1800" dirty="0" smtClean="0"/>
              <a:t>of</a:t>
            </a:r>
            <a:r>
              <a:rPr lang="cs-CZ" sz="1800" dirty="0" smtClean="0"/>
              <a:t> </a:t>
            </a:r>
            <a:r>
              <a:rPr lang="en-US" sz="1800" dirty="0" smtClean="0"/>
              <a:t>acromegaly </a:t>
            </a:r>
            <a:r>
              <a:rPr lang="en-US" sz="1800" dirty="0"/>
              <a:t>include coarse </a:t>
            </a:r>
            <a:r>
              <a:rPr lang="en-US" sz="1800" dirty="0" err="1"/>
              <a:t>facies</a:t>
            </a:r>
            <a:r>
              <a:rPr lang="en-US" sz="1800" dirty="0"/>
              <a:t>, </a:t>
            </a:r>
            <a:r>
              <a:rPr lang="en-US" sz="1800" dirty="0" smtClean="0"/>
              <a:t>enlarged</a:t>
            </a:r>
            <a:r>
              <a:rPr lang="cs-CZ" sz="1800" dirty="0" smtClean="0"/>
              <a:t> </a:t>
            </a:r>
            <a:r>
              <a:rPr lang="en-US" sz="1800" dirty="0" smtClean="0"/>
              <a:t>tongue</a:t>
            </a:r>
            <a:r>
              <a:rPr lang="en-US" sz="1800" dirty="0"/>
              <a:t>, and increased size of hands and feet.</a:t>
            </a:r>
          </a:p>
          <a:p>
            <a:r>
              <a:rPr lang="en-US" sz="1800" b="1" dirty="0"/>
              <a:t>Answer B is incorrect. </a:t>
            </a:r>
            <a:r>
              <a:rPr lang="en-US" sz="1800" dirty="0"/>
              <a:t>An </a:t>
            </a:r>
            <a:r>
              <a:rPr lang="en-US" sz="1800" dirty="0" smtClean="0"/>
              <a:t>ACTH-secreting</a:t>
            </a:r>
            <a:r>
              <a:rPr lang="cs-CZ" sz="1800" dirty="0" smtClean="0"/>
              <a:t> </a:t>
            </a:r>
            <a:r>
              <a:rPr lang="en-US" sz="1800" dirty="0" smtClean="0"/>
              <a:t>pituitary </a:t>
            </a:r>
            <a:r>
              <a:rPr lang="en-US" sz="1800" dirty="0"/>
              <a:t>adenoma, which </a:t>
            </a:r>
            <a:r>
              <a:rPr lang="en-US" sz="1800" dirty="0" smtClean="0"/>
              <a:t>defines Cushing’s</a:t>
            </a:r>
            <a:r>
              <a:rPr lang="cs-CZ" sz="1800" dirty="0" smtClean="0"/>
              <a:t> disease</a:t>
            </a:r>
            <a:r>
              <a:rPr lang="cs-CZ" sz="1800" dirty="0"/>
              <a:t>, would cause hypercortisolemia </a:t>
            </a:r>
            <a:r>
              <a:rPr lang="cs-CZ" sz="1800" dirty="0" smtClean="0"/>
              <a:t>secondary </a:t>
            </a:r>
            <a:r>
              <a:rPr lang="en-US" sz="1800" dirty="0" smtClean="0"/>
              <a:t>to </a:t>
            </a:r>
            <a:r>
              <a:rPr lang="en-US" sz="1800" dirty="0"/>
              <a:t>ACTH stimulation from the </a:t>
            </a:r>
            <a:r>
              <a:rPr lang="en-US" sz="1800" dirty="0" smtClean="0"/>
              <a:t>anterior</a:t>
            </a:r>
            <a:r>
              <a:rPr lang="cs-CZ" sz="1800" dirty="0" smtClean="0"/>
              <a:t> </a:t>
            </a:r>
            <a:r>
              <a:rPr lang="en-US" sz="1800" dirty="0" smtClean="0"/>
              <a:t>pituitary</a:t>
            </a:r>
            <a:r>
              <a:rPr lang="en-US" sz="1800" dirty="0"/>
              <a:t>, with elevated serum ACTH </a:t>
            </a:r>
            <a:r>
              <a:rPr lang="en-US" sz="1800" dirty="0" smtClean="0"/>
              <a:t>levels.</a:t>
            </a:r>
            <a:r>
              <a:rPr lang="cs-CZ" sz="1800" dirty="0" smtClean="0"/>
              <a:t> </a:t>
            </a:r>
            <a:r>
              <a:rPr lang="en-US" sz="1800" dirty="0" smtClean="0"/>
              <a:t>Clinical findings </a:t>
            </a:r>
            <a:r>
              <a:rPr lang="en-US" sz="1800" dirty="0"/>
              <a:t>would include </a:t>
            </a:r>
            <a:r>
              <a:rPr lang="en-US" sz="1800" dirty="0" smtClean="0"/>
              <a:t>characteristic</a:t>
            </a:r>
            <a:r>
              <a:rPr lang="cs-CZ" sz="1800" dirty="0" smtClean="0"/>
              <a:t> </a:t>
            </a:r>
            <a:r>
              <a:rPr lang="en-US" sz="1800" dirty="0" smtClean="0"/>
              <a:t>moon </a:t>
            </a:r>
            <a:r>
              <a:rPr lang="en-US" sz="1800" dirty="0" err="1"/>
              <a:t>facies</a:t>
            </a:r>
            <a:r>
              <a:rPr lang="en-US" sz="1800" dirty="0"/>
              <a:t>, </a:t>
            </a:r>
            <a:r>
              <a:rPr lang="en-US" sz="1800" dirty="0" err="1"/>
              <a:t>striae</a:t>
            </a:r>
            <a:r>
              <a:rPr lang="en-US" sz="1800" dirty="0"/>
              <a:t>, obesity, </a:t>
            </a:r>
            <a:r>
              <a:rPr lang="en-US" sz="1800" dirty="0" smtClean="0"/>
              <a:t>hypertension,</a:t>
            </a:r>
            <a:r>
              <a:rPr lang="cs-CZ" sz="1800" dirty="0" smtClean="0"/>
              <a:t> weakness</a:t>
            </a:r>
            <a:r>
              <a:rPr lang="cs-CZ" sz="1800" dirty="0"/>
              <a:t>, and hirsutism.</a:t>
            </a:r>
          </a:p>
          <a:p>
            <a:r>
              <a:rPr lang="en-US" sz="1800" b="1" dirty="0"/>
              <a:t>Answer C is incorrect. </a:t>
            </a:r>
            <a:r>
              <a:rPr lang="en-US" sz="1800" dirty="0"/>
              <a:t>Up to 80% of </a:t>
            </a:r>
            <a:r>
              <a:rPr lang="en-US" sz="1800" dirty="0" smtClean="0"/>
              <a:t>patients</a:t>
            </a:r>
            <a:r>
              <a:rPr lang="cs-CZ" sz="1800" dirty="0" smtClean="0"/>
              <a:t> </a:t>
            </a:r>
            <a:r>
              <a:rPr lang="en-US" sz="1800" dirty="0" smtClean="0"/>
              <a:t>with </a:t>
            </a:r>
            <a:r>
              <a:rPr lang="en-US" sz="1800" dirty="0"/>
              <a:t>hyperparathyroidism are asymptomatic </a:t>
            </a:r>
            <a:r>
              <a:rPr lang="en-US" sz="1800" dirty="0" smtClean="0"/>
              <a:t>at</a:t>
            </a:r>
            <a:r>
              <a:rPr lang="cs-CZ" sz="1800" dirty="0" smtClean="0"/>
              <a:t> </a:t>
            </a:r>
            <a:r>
              <a:rPr lang="en-US" sz="1800" dirty="0" smtClean="0"/>
              <a:t>diagnosis</a:t>
            </a:r>
            <a:r>
              <a:rPr lang="en-US" sz="1800" dirty="0"/>
              <a:t>, and their disease is caught by </a:t>
            </a:r>
            <a:r>
              <a:rPr lang="en-US" sz="1800" dirty="0" smtClean="0"/>
              <a:t>routine</a:t>
            </a:r>
            <a:r>
              <a:rPr lang="cs-CZ" sz="1800" dirty="0" smtClean="0"/>
              <a:t> </a:t>
            </a:r>
            <a:r>
              <a:rPr lang="en-US" sz="1800" dirty="0" smtClean="0"/>
              <a:t>blood </a:t>
            </a:r>
            <a:r>
              <a:rPr lang="en-US" sz="1800" dirty="0"/>
              <a:t>tests. Some have </a:t>
            </a:r>
            <a:r>
              <a:rPr lang="en-US" sz="1800" dirty="0" smtClean="0"/>
              <a:t>nonspecific symptoms</a:t>
            </a:r>
            <a:r>
              <a:rPr lang="cs-CZ" sz="1800" dirty="0" smtClean="0"/>
              <a:t> </a:t>
            </a:r>
            <a:r>
              <a:rPr lang="en-US" sz="1800" dirty="0" smtClean="0"/>
              <a:t>such </a:t>
            </a:r>
            <a:r>
              <a:rPr lang="en-US" sz="1800" dirty="0"/>
              <a:t>as fatigue, mild depression, and </a:t>
            </a:r>
            <a:r>
              <a:rPr lang="en-US" sz="1800" dirty="0" smtClean="0"/>
              <a:t>anorexia.</a:t>
            </a:r>
            <a:r>
              <a:rPr lang="cs-CZ" sz="1800" dirty="0" smtClean="0"/>
              <a:t> </a:t>
            </a:r>
            <a:r>
              <a:rPr lang="en-US" sz="1800" dirty="0" smtClean="0"/>
              <a:t>If </a:t>
            </a:r>
            <a:r>
              <a:rPr lang="en-US" sz="1800" dirty="0"/>
              <a:t>severe, metastatic </a:t>
            </a:r>
            <a:r>
              <a:rPr lang="en-US" sz="1800" dirty="0" err="1" smtClean="0"/>
              <a:t>calcifi</a:t>
            </a:r>
            <a:r>
              <a:rPr lang="cs-CZ" sz="1800" dirty="0"/>
              <a:t>c</a:t>
            </a:r>
            <a:r>
              <a:rPr lang="en-US" sz="1800" dirty="0" err="1" smtClean="0"/>
              <a:t>ation</a:t>
            </a:r>
            <a:r>
              <a:rPr lang="en-US" sz="1800" dirty="0" smtClean="0"/>
              <a:t> </a:t>
            </a:r>
            <a:r>
              <a:rPr lang="en-US" sz="1800" dirty="0"/>
              <a:t>and </a:t>
            </a:r>
            <a:r>
              <a:rPr lang="en-US" sz="1800" dirty="0" smtClean="0"/>
              <a:t>osteoclastic</a:t>
            </a:r>
            <a:r>
              <a:rPr lang="cs-CZ" sz="1800" dirty="0" smtClean="0"/>
              <a:t> bone </a:t>
            </a:r>
            <a:r>
              <a:rPr lang="cs-CZ" sz="1800" dirty="0"/>
              <a:t>lesions can occur.</a:t>
            </a:r>
          </a:p>
          <a:p>
            <a:r>
              <a:rPr lang="en-US" sz="1800" b="1" dirty="0"/>
              <a:t>Answer D is incorrect. </a:t>
            </a:r>
            <a:r>
              <a:rPr lang="en-US" sz="1800" dirty="0"/>
              <a:t>A nonfunctioning </a:t>
            </a:r>
            <a:r>
              <a:rPr lang="en-US" sz="1800" dirty="0" smtClean="0"/>
              <a:t>pituitary</a:t>
            </a:r>
            <a:r>
              <a:rPr lang="cs-CZ" sz="1800" dirty="0" smtClean="0"/>
              <a:t> </a:t>
            </a:r>
            <a:r>
              <a:rPr lang="en-US" sz="1800" dirty="0" smtClean="0"/>
              <a:t>adenoma </a:t>
            </a:r>
            <a:r>
              <a:rPr lang="en-US" sz="1800" dirty="0"/>
              <a:t>could suppress ACTH in </a:t>
            </a:r>
            <a:r>
              <a:rPr lang="en-US" sz="1800" dirty="0" smtClean="0"/>
              <a:t>the</a:t>
            </a:r>
            <a:r>
              <a:rPr lang="cs-CZ" sz="1800" dirty="0" smtClean="0"/>
              <a:t> </a:t>
            </a:r>
            <a:r>
              <a:rPr lang="en-US" sz="1800" dirty="0"/>
              <a:t>serum and would generally be accompanied </a:t>
            </a:r>
            <a:r>
              <a:rPr lang="en-US" sz="1800" dirty="0" smtClean="0"/>
              <a:t>by</a:t>
            </a:r>
            <a:r>
              <a:rPr lang="cs-CZ" sz="1800" dirty="0" smtClean="0"/>
              <a:t> hypocortisolemia</a:t>
            </a:r>
            <a:r>
              <a:rPr lang="cs-CZ" sz="1800" dirty="0"/>
              <a:t>. Clinical fi ndings would </a:t>
            </a:r>
            <a:r>
              <a:rPr lang="cs-CZ" sz="1800" dirty="0" smtClean="0"/>
              <a:t>include weight </a:t>
            </a:r>
            <a:r>
              <a:rPr lang="cs-CZ" sz="1800" dirty="0"/>
              <a:t>loss, hypotension, fatigue, </a:t>
            </a:r>
            <a:r>
              <a:rPr lang="cs-CZ" sz="1800" dirty="0" smtClean="0"/>
              <a:t>nausea, </a:t>
            </a:r>
            <a:r>
              <a:rPr lang="en-US" sz="1800" dirty="0" smtClean="0"/>
              <a:t>abdominal </a:t>
            </a:r>
            <a:r>
              <a:rPr lang="en-US" sz="1800" dirty="0"/>
              <a:t>pain, and muscle cramps</a:t>
            </a:r>
            <a:r>
              <a:rPr lang="en-US" sz="1800" dirty="0" smtClean="0"/>
              <a:t>.</a:t>
            </a:r>
            <a:r>
              <a:rPr lang="cs-CZ" sz="1800" dirty="0" smtClean="0"/>
              <a:t>“</a:t>
            </a:r>
            <a:r>
              <a:rPr lang="cs-CZ" sz="1200" baseline="30000" dirty="0"/>
              <a:t>1</a:t>
            </a:r>
            <a:endParaRPr lang="cs-CZ" sz="1200" dirty="0"/>
          </a:p>
        </p:txBody>
      </p:sp>
    </p:spTree>
    <p:extLst>
      <p:ext uri="{BB962C8B-B14F-4D97-AF65-F5344CB8AC3E}">
        <p14:creationId xmlns:p14="http://schemas.microsoft.com/office/powerpoint/2010/main" val="13542187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High-yield associations</a:t>
            </a:r>
            <a:endParaRPr lang="cs-CZ" dirty="0"/>
          </a:p>
        </p:txBody>
      </p:sp>
      <p:sp>
        <p:nvSpPr>
          <p:cNvPr id="3" name="Content Placeholder 2"/>
          <p:cNvSpPr>
            <a:spLocks noGrp="1"/>
          </p:cNvSpPr>
          <p:nvPr>
            <p:ph sz="half" idx="1"/>
          </p:nvPr>
        </p:nvSpPr>
        <p:spPr/>
        <p:txBody>
          <a:bodyPr>
            <a:normAutofit/>
          </a:bodyPr>
          <a:lstStyle/>
          <a:p>
            <a:r>
              <a:rPr lang="cs-CZ" b="1" dirty="0" smtClean="0"/>
              <a:t>Pheochromocytoma</a:t>
            </a:r>
          </a:p>
          <a:p>
            <a:pPr lvl="1"/>
            <a:r>
              <a:rPr lang="de-DE" dirty="0" smtClean="0"/>
              <a:t>MC tumor of adrenal medulla in </a:t>
            </a:r>
            <a:r>
              <a:rPr lang="de-DE" b="1" dirty="0" smtClean="0"/>
              <a:t>adults</a:t>
            </a:r>
            <a:r>
              <a:rPr lang="de-DE" dirty="0" smtClean="0"/>
              <a:t> </a:t>
            </a:r>
            <a:r>
              <a:rPr lang="cs-CZ" dirty="0" smtClean="0"/>
              <a:t>(kids?)</a:t>
            </a:r>
          </a:p>
          <a:p>
            <a:pPr lvl="1"/>
            <a:r>
              <a:rPr lang="cs-CZ" dirty="0" smtClean="0"/>
              <a:t>Urinary VMA, metanephrines</a:t>
            </a:r>
          </a:p>
          <a:p>
            <a:pPr lvl="1"/>
            <a:r>
              <a:rPr lang="cs-CZ" dirty="0" smtClean="0"/>
              <a:t>Surgery: alpha and beta antagonists</a:t>
            </a:r>
          </a:p>
          <a:p>
            <a:pPr lvl="2"/>
            <a:r>
              <a:rPr lang="cs-CZ" dirty="0" smtClean="0"/>
              <a:t>first alpha, only then beta !!!</a:t>
            </a:r>
            <a:endParaRPr lang="de-DE" dirty="0" smtClean="0"/>
          </a:p>
          <a:p>
            <a:pPr lvl="1"/>
            <a:endParaRPr lang="cs-CZ" dirty="0" smtClean="0"/>
          </a:p>
          <a:p>
            <a:pPr lvl="1"/>
            <a:endParaRPr lang="cs-CZ" dirty="0"/>
          </a:p>
        </p:txBody>
      </p:sp>
      <p:sp>
        <p:nvSpPr>
          <p:cNvPr id="4" name="Content Placeholder 3"/>
          <p:cNvSpPr>
            <a:spLocks noGrp="1"/>
          </p:cNvSpPr>
          <p:nvPr>
            <p:ph sz="half" idx="2"/>
          </p:nvPr>
        </p:nvSpPr>
        <p:spPr/>
        <p:txBody>
          <a:bodyPr>
            <a:normAutofit/>
          </a:bodyPr>
          <a:lstStyle/>
          <a:p>
            <a:r>
              <a:rPr lang="cs-CZ" dirty="0" smtClean="0"/>
              <a:t>5P: pain, pressure, perspiration, palpitations, pallor</a:t>
            </a:r>
          </a:p>
          <a:p>
            <a:r>
              <a:rPr lang="cs-CZ" dirty="0" smtClean="0"/>
              <a:t>10</a:t>
            </a:r>
            <a:r>
              <a:rPr lang="en-US" dirty="0" smtClean="0"/>
              <a:t>%: </a:t>
            </a:r>
            <a:r>
              <a:rPr lang="de-DE" dirty="0" smtClean="0"/>
              <a:t>malignant, bilateral, extra-adrenal, calcify, kids</a:t>
            </a:r>
            <a:endParaRPr lang="cs-CZ" dirty="0" smtClean="0"/>
          </a:p>
          <a:p>
            <a:r>
              <a:rPr lang="cs-CZ" dirty="0" smtClean="0"/>
              <a:t>Neurofibromatosis I</a:t>
            </a:r>
          </a:p>
          <a:p>
            <a:r>
              <a:rPr lang="cs-CZ" dirty="0" smtClean="0"/>
              <a:t>MEN 2A, 2B</a:t>
            </a:r>
          </a:p>
          <a:p>
            <a:endParaRPr lang="cs-CZ" dirty="0"/>
          </a:p>
        </p:txBody>
      </p:sp>
    </p:spTree>
    <p:extLst>
      <p:ext uri="{BB962C8B-B14F-4D97-AF65-F5344CB8AC3E}">
        <p14:creationId xmlns:p14="http://schemas.microsoft.com/office/powerpoint/2010/main" val="3602278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Question #3</a:t>
            </a:r>
            <a:endParaRPr lang="cs-CZ" dirty="0"/>
          </a:p>
        </p:txBody>
      </p:sp>
      <p:sp>
        <p:nvSpPr>
          <p:cNvPr id="3" name="Text Placeholder 2"/>
          <p:cNvSpPr>
            <a:spLocks noGrp="1"/>
          </p:cNvSpPr>
          <p:nvPr>
            <p:ph type="body" idx="1"/>
          </p:nvPr>
        </p:nvSpPr>
        <p:spPr/>
        <p:txBody>
          <a:bodyPr/>
          <a:lstStyle/>
          <a:p>
            <a:endParaRPr lang="cs-CZ"/>
          </a:p>
        </p:txBody>
      </p:sp>
    </p:spTree>
    <p:extLst>
      <p:ext uri="{BB962C8B-B14F-4D97-AF65-F5344CB8AC3E}">
        <p14:creationId xmlns:p14="http://schemas.microsoft.com/office/powerpoint/2010/main" val="4022882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rmAutofit/>
          </a:bodyPr>
          <a:lstStyle/>
          <a:p>
            <a:pPr marL="0" indent="0">
              <a:lnSpc>
                <a:spcPct val="100000"/>
              </a:lnSpc>
              <a:buNone/>
            </a:pPr>
            <a:r>
              <a:rPr lang="cs-CZ" dirty="0" smtClean="0"/>
              <a:t>„</a:t>
            </a:r>
            <a:r>
              <a:rPr lang="en-US" dirty="0" smtClean="0"/>
              <a:t>A </a:t>
            </a:r>
            <a:r>
              <a:rPr lang="en-US" dirty="0"/>
              <a:t>16-year-old boy with sickle cell disease </a:t>
            </a:r>
            <a:r>
              <a:rPr lang="en-US" dirty="0" smtClean="0"/>
              <a:t>has</a:t>
            </a:r>
            <a:r>
              <a:rPr lang="cs-CZ" dirty="0" smtClean="0"/>
              <a:t> </a:t>
            </a:r>
            <a:r>
              <a:rPr lang="en-US" dirty="0" smtClean="0"/>
              <a:t>complained </a:t>
            </a:r>
            <a:r>
              <a:rPr lang="en-US" dirty="0"/>
              <a:t>of a weak right leg for the past </a:t>
            </a:r>
            <a:r>
              <a:rPr lang="en-US" dirty="0" smtClean="0"/>
              <a:t>10</a:t>
            </a:r>
            <a:r>
              <a:rPr lang="cs-CZ" dirty="0" smtClean="0"/>
              <a:t> </a:t>
            </a:r>
            <a:r>
              <a:rPr lang="en-US" dirty="0" smtClean="0"/>
              <a:t>days</a:t>
            </a:r>
            <a:r>
              <a:rPr lang="en-US" dirty="0"/>
              <a:t>. He is unable to put much weight on </a:t>
            </a:r>
            <a:r>
              <a:rPr lang="en-US" dirty="0" smtClean="0"/>
              <a:t>it.</a:t>
            </a:r>
            <a:r>
              <a:rPr lang="cs-CZ" dirty="0" smtClean="0"/>
              <a:t> </a:t>
            </a:r>
            <a:r>
              <a:rPr lang="en-US" dirty="0" smtClean="0"/>
              <a:t>On </a:t>
            </a:r>
            <a:r>
              <a:rPr lang="en-US" dirty="0"/>
              <a:t>physical examination, the area over </a:t>
            </a:r>
            <a:r>
              <a:rPr lang="en-US" dirty="0" smtClean="0"/>
              <a:t>the</a:t>
            </a:r>
            <a:r>
              <a:rPr lang="cs-CZ" dirty="0" smtClean="0"/>
              <a:t> </a:t>
            </a:r>
            <a:r>
              <a:rPr lang="en-US" dirty="0" smtClean="0"/>
              <a:t>right </a:t>
            </a:r>
            <a:r>
              <a:rPr lang="en-US" dirty="0"/>
              <a:t>tibia is found to be swollen and </a:t>
            </a:r>
            <a:r>
              <a:rPr lang="en-US" dirty="0" smtClean="0"/>
              <a:t>erythematous.</a:t>
            </a:r>
            <a:r>
              <a:rPr lang="cs-CZ" dirty="0" smtClean="0"/>
              <a:t> </a:t>
            </a:r>
            <a:r>
              <a:rPr lang="en-US" dirty="0" smtClean="0"/>
              <a:t>The </a:t>
            </a:r>
            <a:r>
              <a:rPr lang="en-US" dirty="0"/>
              <a:t>organism responsible for this </a:t>
            </a:r>
            <a:r>
              <a:rPr lang="en-US" dirty="0" smtClean="0"/>
              <a:t>patient’s</a:t>
            </a:r>
            <a:r>
              <a:rPr lang="cs-CZ" dirty="0" smtClean="0"/>
              <a:t> </a:t>
            </a:r>
            <a:r>
              <a:rPr lang="en-US" dirty="0" smtClean="0"/>
              <a:t>infection </a:t>
            </a:r>
            <a:r>
              <a:rPr lang="en-US" dirty="0"/>
              <a:t>most likely has which of </a:t>
            </a:r>
            <a:r>
              <a:rPr lang="en-US" dirty="0" smtClean="0"/>
              <a:t>the</a:t>
            </a:r>
            <a:r>
              <a:rPr lang="cs-CZ" dirty="0" smtClean="0"/>
              <a:t> </a:t>
            </a:r>
            <a:r>
              <a:rPr lang="en-US" dirty="0" smtClean="0"/>
              <a:t>following </a:t>
            </a:r>
            <a:r>
              <a:rPr lang="en-US" dirty="0"/>
              <a:t>features that makes it </a:t>
            </a:r>
            <a:r>
              <a:rPr lang="en-US" dirty="0" smtClean="0"/>
              <a:t>particularly</a:t>
            </a:r>
            <a:r>
              <a:rPr lang="cs-CZ" dirty="0" smtClean="0"/>
              <a:t> pathogenic</a:t>
            </a:r>
            <a:r>
              <a:rPr lang="cs-CZ" dirty="0"/>
              <a:t>?</a:t>
            </a:r>
          </a:p>
          <a:p>
            <a:pPr marL="0" indent="0">
              <a:buNone/>
            </a:pPr>
            <a:r>
              <a:rPr lang="cs-CZ" dirty="0"/>
              <a:t>(A) Capsule</a:t>
            </a:r>
          </a:p>
          <a:p>
            <a:pPr marL="0" indent="0">
              <a:buNone/>
            </a:pPr>
            <a:r>
              <a:rPr lang="cs-CZ" dirty="0"/>
              <a:t>(B) Flagella</a:t>
            </a:r>
          </a:p>
          <a:p>
            <a:pPr marL="0" indent="0">
              <a:buNone/>
            </a:pPr>
            <a:r>
              <a:rPr lang="en-US" dirty="0"/>
              <a:t>(C) Lack of cell wall</a:t>
            </a:r>
          </a:p>
          <a:p>
            <a:pPr marL="0" indent="0">
              <a:buNone/>
            </a:pPr>
            <a:r>
              <a:rPr lang="cs-CZ" dirty="0"/>
              <a:t>(D) Mycolic acids</a:t>
            </a:r>
          </a:p>
          <a:p>
            <a:pPr marL="0" indent="0">
              <a:buNone/>
            </a:pPr>
            <a:r>
              <a:rPr lang="cs-CZ" dirty="0"/>
              <a:t>(E) </a:t>
            </a:r>
            <a:r>
              <a:rPr lang="cs-CZ" dirty="0" smtClean="0"/>
              <a:t>Pili“</a:t>
            </a:r>
            <a:r>
              <a:rPr lang="cs-CZ" baseline="30000" dirty="0"/>
              <a:t>1</a:t>
            </a:r>
            <a:endParaRPr lang="cs-CZ" dirty="0"/>
          </a:p>
        </p:txBody>
      </p:sp>
    </p:spTree>
    <p:extLst>
      <p:ext uri="{BB962C8B-B14F-4D97-AF65-F5344CB8AC3E}">
        <p14:creationId xmlns:p14="http://schemas.microsoft.com/office/powerpoint/2010/main" val="5248741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Autofit/>
          </a:bodyPr>
          <a:lstStyle/>
          <a:p>
            <a:pPr>
              <a:lnSpc>
                <a:spcPct val="100000"/>
              </a:lnSpc>
            </a:pPr>
            <a:r>
              <a:rPr lang="cs-CZ" sz="1900" b="1" dirty="0" smtClean="0"/>
              <a:t>„</a:t>
            </a:r>
            <a:r>
              <a:rPr lang="en-US" sz="1900" b="1" dirty="0" smtClean="0"/>
              <a:t>The </a:t>
            </a:r>
            <a:r>
              <a:rPr lang="en-US" sz="1900" b="1" dirty="0"/>
              <a:t>correct answer is A. </a:t>
            </a:r>
            <a:r>
              <a:rPr lang="en-US" sz="1900" dirty="0"/>
              <a:t>Since sickle cell </a:t>
            </a:r>
            <a:r>
              <a:rPr lang="en-US" sz="1900" dirty="0" smtClean="0"/>
              <a:t>disease</a:t>
            </a:r>
            <a:r>
              <a:rPr lang="cs-CZ" sz="1900" dirty="0" smtClean="0"/>
              <a:t> </a:t>
            </a:r>
            <a:r>
              <a:rPr lang="en-US" sz="1900" dirty="0" smtClean="0"/>
              <a:t>leads </a:t>
            </a:r>
            <a:r>
              <a:rPr lang="en-US" sz="1900" dirty="0"/>
              <a:t>to </a:t>
            </a:r>
            <a:r>
              <a:rPr lang="en-US" sz="1900" dirty="0" err="1"/>
              <a:t>autosplenectomy</a:t>
            </a:r>
            <a:r>
              <a:rPr lang="en-US" sz="1900" dirty="0"/>
              <a:t>, a condition </a:t>
            </a:r>
            <a:r>
              <a:rPr lang="en-US" sz="1900" dirty="0" smtClean="0"/>
              <a:t>in</a:t>
            </a:r>
            <a:r>
              <a:rPr lang="cs-CZ" sz="1900" dirty="0" smtClean="0"/>
              <a:t> </a:t>
            </a:r>
            <a:r>
              <a:rPr lang="en-US" sz="1900" dirty="0" smtClean="0"/>
              <a:t>which fibrosis </a:t>
            </a:r>
            <a:r>
              <a:rPr lang="en-US" sz="1900" dirty="0"/>
              <a:t>results from repeated infarcts </a:t>
            </a:r>
            <a:r>
              <a:rPr lang="en-US" sz="1900" dirty="0" smtClean="0"/>
              <a:t>of</a:t>
            </a:r>
            <a:r>
              <a:rPr lang="cs-CZ" sz="1900" dirty="0" smtClean="0"/>
              <a:t> </a:t>
            </a:r>
            <a:r>
              <a:rPr lang="en-US" sz="1900" dirty="0" smtClean="0"/>
              <a:t>the </a:t>
            </a:r>
            <a:r>
              <a:rPr lang="en-US" sz="1900" dirty="0"/>
              <a:t>spleen due to adherence of sickled </a:t>
            </a:r>
            <a:r>
              <a:rPr lang="en-US" sz="1900" dirty="0" smtClean="0"/>
              <a:t>RBCs.</a:t>
            </a:r>
            <a:r>
              <a:rPr lang="cs-CZ" sz="1900" dirty="0" smtClean="0"/>
              <a:t> </a:t>
            </a:r>
            <a:r>
              <a:rPr lang="en-US" sz="1900" dirty="0" smtClean="0"/>
              <a:t>The </a:t>
            </a:r>
            <a:r>
              <a:rPr lang="en-US" sz="1900" dirty="0"/>
              <a:t>spleen is unable to perform its </a:t>
            </a:r>
            <a:r>
              <a:rPr lang="en-US" sz="1900" dirty="0" smtClean="0"/>
              <a:t>normal</a:t>
            </a:r>
            <a:r>
              <a:rPr lang="cs-CZ" sz="1900" dirty="0" smtClean="0"/>
              <a:t> </a:t>
            </a:r>
            <a:r>
              <a:rPr lang="en-US" sz="1900" dirty="0" smtClean="0"/>
              <a:t>functions</a:t>
            </a:r>
            <a:r>
              <a:rPr lang="en-US" sz="1900" dirty="0"/>
              <a:t>, such as sequestering capsulated </a:t>
            </a:r>
            <a:r>
              <a:rPr lang="en-US" sz="1900" dirty="0" smtClean="0"/>
              <a:t>organisms.</a:t>
            </a:r>
            <a:r>
              <a:rPr lang="cs-CZ" sz="1900" dirty="0" smtClean="0"/>
              <a:t> </a:t>
            </a:r>
            <a:r>
              <a:rPr lang="en-US" sz="1900" dirty="0" smtClean="0"/>
              <a:t>Since </a:t>
            </a:r>
            <a:r>
              <a:rPr lang="en-US" sz="1900" dirty="0"/>
              <a:t>the spleen is the major </a:t>
            </a:r>
            <a:r>
              <a:rPr lang="en-US" sz="1900" dirty="0" smtClean="0"/>
              <a:t>defender</a:t>
            </a:r>
            <a:r>
              <a:rPr lang="cs-CZ" sz="1900" dirty="0" smtClean="0"/>
              <a:t> </a:t>
            </a:r>
            <a:r>
              <a:rPr lang="en-US" sz="1900" dirty="0" smtClean="0"/>
              <a:t>against </a:t>
            </a:r>
            <a:r>
              <a:rPr lang="en-US" sz="1900" dirty="0"/>
              <a:t>these organisms, patients </a:t>
            </a:r>
            <a:r>
              <a:rPr lang="en-US" sz="1900" dirty="0" smtClean="0"/>
              <a:t>without</a:t>
            </a:r>
            <a:r>
              <a:rPr lang="cs-CZ" sz="1900" dirty="0" smtClean="0"/>
              <a:t> </a:t>
            </a:r>
            <a:r>
              <a:rPr lang="en-US" sz="1900" dirty="0" smtClean="0"/>
              <a:t>splenic </a:t>
            </a:r>
            <a:r>
              <a:rPr lang="en-US" sz="1900" dirty="0"/>
              <a:t>function are susceptible </a:t>
            </a:r>
            <a:r>
              <a:rPr lang="en-US" sz="1900" dirty="0" smtClean="0"/>
              <a:t>to</a:t>
            </a:r>
            <a:r>
              <a:rPr lang="cs-CZ" sz="1900" dirty="0" smtClean="0"/>
              <a:t> </a:t>
            </a:r>
            <a:r>
              <a:rPr lang="en-US" sz="1900" dirty="0" smtClean="0"/>
              <a:t>infection </a:t>
            </a:r>
            <a:r>
              <a:rPr lang="en-US" sz="1900" dirty="0"/>
              <a:t>by encapsulated organisms such </a:t>
            </a:r>
            <a:r>
              <a:rPr lang="en-US" sz="1900" dirty="0" smtClean="0"/>
              <a:t>as</a:t>
            </a:r>
            <a:r>
              <a:rPr lang="cs-CZ" sz="1900" dirty="0" smtClean="0"/>
              <a:t> </a:t>
            </a:r>
            <a:r>
              <a:rPr lang="en-US" sz="1900" i="1" dirty="0" smtClean="0"/>
              <a:t>Salmonella </a:t>
            </a:r>
            <a:r>
              <a:rPr lang="en-US" sz="1900" i="1" dirty="0" err="1"/>
              <a:t>typhi</a:t>
            </a:r>
            <a:r>
              <a:rPr lang="en-US" sz="1900" i="1" dirty="0"/>
              <a:t>. </a:t>
            </a:r>
            <a:r>
              <a:rPr lang="en-US" sz="1900" dirty="0"/>
              <a:t>The symptoms suggest </a:t>
            </a:r>
            <a:r>
              <a:rPr lang="en-US" sz="1900" dirty="0" smtClean="0"/>
              <a:t>that</a:t>
            </a:r>
            <a:r>
              <a:rPr lang="cs-CZ" sz="1900" dirty="0" smtClean="0"/>
              <a:t> </a:t>
            </a:r>
            <a:r>
              <a:rPr lang="en-US" sz="1900" dirty="0" smtClean="0"/>
              <a:t>the </a:t>
            </a:r>
            <a:r>
              <a:rPr lang="en-US" sz="1900" dirty="0"/>
              <a:t>boy has osteomyelitis of the tibia, and </a:t>
            </a:r>
            <a:r>
              <a:rPr lang="en-US" sz="1900" dirty="0" smtClean="0"/>
              <a:t>the</a:t>
            </a:r>
            <a:r>
              <a:rPr lang="cs-CZ" sz="1900" dirty="0" smtClean="0"/>
              <a:t> </a:t>
            </a:r>
            <a:r>
              <a:rPr lang="en-US" sz="1900" dirty="0" smtClean="0"/>
              <a:t>most </a:t>
            </a:r>
            <a:r>
              <a:rPr lang="en-US" sz="1900" dirty="0"/>
              <a:t>important determinant of virulence </a:t>
            </a:r>
            <a:r>
              <a:rPr lang="en-US" sz="1900" dirty="0" smtClean="0"/>
              <a:t>in</a:t>
            </a:r>
            <a:r>
              <a:rPr lang="cs-CZ" sz="1900" dirty="0" smtClean="0"/>
              <a:t> </a:t>
            </a:r>
            <a:r>
              <a:rPr lang="en-US" sz="1900" dirty="0" smtClean="0"/>
              <a:t>sickle </a:t>
            </a:r>
            <a:r>
              <a:rPr lang="en-US" sz="1900" dirty="0"/>
              <a:t>cell patients with osteomyelitis is </a:t>
            </a:r>
            <a:r>
              <a:rPr lang="en-US" sz="1900" dirty="0" smtClean="0"/>
              <a:t>the</a:t>
            </a:r>
            <a:r>
              <a:rPr lang="cs-CZ" sz="1900" dirty="0" smtClean="0"/>
              <a:t> </a:t>
            </a:r>
            <a:r>
              <a:rPr lang="en-US" sz="1900" dirty="0"/>
              <a:t>presence of a capsule. </a:t>
            </a:r>
            <a:r>
              <a:rPr lang="en-US" sz="1900" i="1" dirty="0"/>
              <a:t>S. aureus </a:t>
            </a:r>
            <a:r>
              <a:rPr lang="en-US" sz="1900" dirty="0"/>
              <a:t>is the </a:t>
            </a:r>
            <a:r>
              <a:rPr lang="en-US" sz="1900" dirty="0" smtClean="0"/>
              <a:t>most</a:t>
            </a:r>
            <a:r>
              <a:rPr lang="cs-CZ" sz="1900" dirty="0" smtClean="0"/>
              <a:t> </a:t>
            </a:r>
            <a:r>
              <a:rPr lang="en-US" sz="1900" dirty="0" smtClean="0"/>
              <a:t>common </a:t>
            </a:r>
            <a:r>
              <a:rPr lang="en-US" sz="1900" dirty="0"/>
              <a:t>cause of osteomyelitis in all </a:t>
            </a:r>
            <a:r>
              <a:rPr lang="en-US" sz="1900" dirty="0" smtClean="0"/>
              <a:t>groups,</a:t>
            </a:r>
            <a:r>
              <a:rPr lang="cs-CZ" sz="1900" dirty="0" smtClean="0"/>
              <a:t> </a:t>
            </a:r>
            <a:r>
              <a:rPr lang="en-US" sz="1900" dirty="0" smtClean="0"/>
              <a:t>but </a:t>
            </a:r>
            <a:r>
              <a:rPr lang="en-US" sz="1900" i="1" dirty="0"/>
              <a:t>Salmonella </a:t>
            </a:r>
            <a:r>
              <a:rPr lang="en-US" sz="1900" dirty="0"/>
              <a:t>osteomyelitis has a </a:t>
            </a:r>
            <a:r>
              <a:rPr lang="en-US" sz="1900" dirty="0" smtClean="0"/>
              <a:t>particular</a:t>
            </a:r>
            <a:r>
              <a:rPr lang="cs-CZ" sz="1900" dirty="0" smtClean="0"/>
              <a:t> </a:t>
            </a:r>
            <a:r>
              <a:rPr lang="en-US" sz="1900" dirty="0" smtClean="0"/>
              <a:t>association </a:t>
            </a:r>
            <a:r>
              <a:rPr lang="en-US" sz="1900" dirty="0"/>
              <a:t>with sickle cell disease, and it is </a:t>
            </a:r>
            <a:r>
              <a:rPr lang="en-US" sz="1900" dirty="0" smtClean="0"/>
              <a:t>this</a:t>
            </a:r>
            <a:r>
              <a:rPr lang="cs-CZ" sz="1900" dirty="0" smtClean="0"/>
              <a:t> </a:t>
            </a:r>
            <a:r>
              <a:rPr lang="en-US" sz="1900" dirty="0" smtClean="0"/>
              <a:t>association </a:t>
            </a:r>
            <a:r>
              <a:rPr lang="en-US" sz="1900" dirty="0"/>
              <a:t>that is often tested on the Step </a:t>
            </a:r>
            <a:r>
              <a:rPr lang="en-US" sz="1900" dirty="0" smtClean="0"/>
              <a:t>1</a:t>
            </a:r>
            <a:r>
              <a:rPr lang="cs-CZ" sz="1900" dirty="0" smtClean="0"/>
              <a:t> USMLE</a:t>
            </a:r>
            <a:r>
              <a:rPr lang="cs-CZ" sz="1900" dirty="0"/>
              <a:t>.</a:t>
            </a:r>
          </a:p>
          <a:p>
            <a:pPr>
              <a:lnSpc>
                <a:spcPct val="100000"/>
              </a:lnSpc>
            </a:pPr>
            <a:r>
              <a:rPr lang="en-US" sz="1900" b="1" dirty="0"/>
              <a:t>Answer B is incorrect. </a:t>
            </a:r>
            <a:r>
              <a:rPr lang="en-US" sz="1900" dirty="0"/>
              <a:t>The </a:t>
            </a:r>
            <a:r>
              <a:rPr lang="en-US" sz="1900" dirty="0" smtClean="0"/>
              <a:t>flagellum </a:t>
            </a:r>
            <a:r>
              <a:rPr lang="en-US" sz="1900" dirty="0"/>
              <a:t>of </a:t>
            </a:r>
            <a:r>
              <a:rPr lang="en-US" sz="1900" i="1" dirty="0" smtClean="0"/>
              <a:t>Salmonella</a:t>
            </a:r>
            <a:r>
              <a:rPr lang="cs-CZ" sz="1900" i="1" dirty="0" smtClean="0"/>
              <a:t> </a:t>
            </a:r>
            <a:r>
              <a:rPr lang="en-US" sz="1900" dirty="0" smtClean="0"/>
              <a:t>is </a:t>
            </a:r>
            <a:r>
              <a:rPr lang="en-US" sz="1900" dirty="0"/>
              <a:t>indeed a virulence factor that acts </a:t>
            </a:r>
            <a:r>
              <a:rPr lang="en-US" sz="1900" dirty="0" smtClean="0"/>
              <a:t>as</a:t>
            </a:r>
            <a:r>
              <a:rPr lang="cs-CZ" sz="1900" dirty="0" smtClean="0"/>
              <a:t> </a:t>
            </a:r>
            <a:r>
              <a:rPr lang="en-US" sz="1900" dirty="0" smtClean="0"/>
              <a:t>an </a:t>
            </a:r>
            <a:r>
              <a:rPr lang="en-US" sz="1900" dirty="0"/>
              <a:t>antigen that can be varied (antigenic </a:t>
            </a:r>
            <a:r>
              <a:rPr lang="en-US" sz="1900" dirty="0" smtClean="0"/>
              <a:t>variation</a:t>
            </a:r>
            <a:r>
              <a:rPr lang="cs-CZ" sz="1900" dirty="0" smtClean="0"/>
              <a:t> </a:t>
            </a:r>
            <a:r>
              <a:rPr lang="en-US" sz="1900" dirty="0" smtClean="0"/>
              <a:t>or </a:t>
            </a:r>
            <a:r>
              <a:rPr lang="en-US" sz="1900" dirty="0"/>
              <a:t>switching). However, it is not the </a:t>
            </a:r>
            <a:r>
              <a:rPr lang="en-US" sz="1900" dirty="0" smtClean="0"/>
              <a:t>presence</a:t>
            </a:r>
            <a:r>
              <a:rPr lang="cs-CZ" sz="1900" dirty="0" smtClean="0"/>
              <a:t> </a:t>
            </a:r>
            <a:r>
              <a:rPr lang="en-US" sz="1900" dirty="0" smtClean="0"/>
              <a:t>of </a:t>
            </a:r>
            <a:r>
              <a:rPr lang="en-US" sz="1900" dirty="0"/>
              <a:t>the </a:t>
            </a:r>
            <a:r>
              <a:rPr lang="en-US" sz="1900" dirty="0" err="1"/>
              <a:t>fl</a:t>
            </a:r>
            <a:r>
              <a:rPr lang="en-US" sz="1900" dirty="0"/>
              <a:t> </a:t>
            </a:r>
            <a:r>
              <a:rPr lang="en-US" sz="1900" dirty="0" err="1"/>
              <a:t>agellum</a:t>
            </a:r>
            <a:r>
              <a:rPr lang="en-US" sz="1900" dirty="0"/>
              <a:t> that makes </a:t>
            </a:r>
            <a:r>
              <a:rPr lang="en-US" sz="1900" i="1" dirty="0" smtClean="0"/>
              <a:t>Salmonella</a:t>
            </a:r>
            <a:r>
              <a:rPr lang="cs-CZ" sz="1900" i="1" dirty="0" smtClean="0"/>
              <a:t> </a:t>
            </a:r>
            <a:r>
              <a:rPr lang="en-US" sz="1900" dirty="0" smtClean="0"/>
              <a:t>more </a:t>
            </a:r>
            <a:r>
              <a:rPr lang="en-US" sz="1900" dirty="0"/>
              <a:t>pathogenic in sickle cell patients.</a:t>
            </a:r>
          </a:p>
          <a:p>
            <a:pPr>
              <a:lnSpc>
                <a:spcPct val="100000"/>
              </a:lnSpc>
            </a:pPr>
            <a:r>
              <a:rPr lang="en-US" sz="1900" b="1" dirty="0"/>
              <a:t>Answer C is incorrect. </a:t>
            </a:r>
            <a:r>
              <a:rPr lang="en-US" sz="1900" i="1" dirty="0"/>
              <a:t>Mycoplasma </a:t>
            </a:r>
            <a:r>
              <a:rPr lang="en-US" sz="1900" dirty="0" smtClean="0"/>
              <a:t>species</a:t>
            </a:r>
            <a:r>
              <a:rPr lang="cs-CZ" sz="1900" dirty="0" smtClean="0"/>
              <a:t> </a:t>
            </a:r>
            <a:r>
              <a:rPr lang="en-US" sz="1900" dirty="0" smtClean="0"/>
              <a:t>are </a:t>
            </a:r>
            <a:r>
              <a:rPr lang="en-US" sz="1900" dirty="0"/>
              <a:t>bacteria that lack a cell wall and that </a:t>
            </a:r>
            <a:r>
              <a:rPr lang="en-US" sz="1900" dirty="0" smtClean="0"/>
              <a:t>most</a:t>
            </a:r>
            <a:r>
              <a:rPr lang="cs-CZ" sz="1900" dirty="0" smtClean="0"/>
              <a:t> </a:t>
            </a:r>
            <a:r>
              <a:rPr lang="en-US" sz="1900" dirty="0" smtClean="0"/>
              <a:t>often </a:t>
            </a:r>
            <a:r>
              <a:rPr lang="en-US" sz="1900" dirty="0"/>
              <a:t>cause pneumonia (</a:t>
            </a:r>
            <a:r>
              <a:rPr lang="en-US" sz="1900" i="1" dirty="0"/>
              <a:t>M. </a:t>
            </a:r>
            <a:r>
              <a:rPr lang="cs-CZ" sz="1900" i="1" dirty="0" smtClean="0"/>
              <a:t> p</a:t>
            </a:r>
            <a:r>
              <a:rPr lang="en-US" sz="1900" i="1" dirty="0" err="1" smtClean="0"/>
              <a:t>neumonia</a:t>
            </a:r>
            <a:r>
              <a:rPr lang="en-US" sz="1900" dirty="0" err="1" smtClean="0"/>
              <a:t>e</a:t>
            </a:r>
            <a:r>
              <a:rPr lang="en-US" sz="1900" dirty="0"/>
              <a:t>) </a:t>
            </a:r>
            <a:r>
              <a:rPr lang="en-US" sz="1900" dirty="0" smtClean="0"/>
              <a:t>or</a:t>
            </a:r>
            <a:r>
              <a:rPr lang="cs-CZ" sz="1900" dirty="0" smtClean="0"/>
              <a:t> nongonococcal </a:t>
            </a:r>
            <a:r>
              <a:rPr lang="cs-CZ" sz="1900" dirty="0"/>
              <a:t>urethritis (also </a:t>
            </a:r>
            <a:r>
              <a:rPr lang="cs-CZ" sz="1900" i="1" dirty="0" smtClean="0"/>
              <a:t>Ureaplasma urealyticum</a:t>
            </a:r>
            <a:r>
              <a:rPr lang="cs-CZ" sz="1900" dirty="0"/>
              <a:t>).</a:t>
            </a:r>
          </a:p>
          <a:p>
            <a:pPr>
              <a:lnSpc>
                <a:spcPct val="100000"/>
              </a:lnSpc>
            </a:pPr>
            <a:r>
              <a:rPr lang="en-US" sz="1900" b="1" dirty="0"/>
              <a:t>Answer D is incorrect. </a:t>
            </a:r>
            <a:r>
              <a:rPr lang="en-US" sz="1900" dirty="0"/>
              <a:t>Mycolic acids </a:t>
            </a:r>
            <a:r>
              <a:rPr lang="en-US" sz="1900" dirty="0" smtClean="0"/>
              <a:t>are</a:t>
            </a:r>
            <a:r>
              <a:rPr lang="cs-CZ" sz="1900" dirty="0" smtClean="0"/>
              <a:t> </a:t>
            </a:r>
            <a:r>
              <a:rPr lang="en-US" sz="1900" dirty="0" smtClean="0"/>
              <a:t>found </a:t>
            </a:r>
            <a:r>
              <a:rPr lang="en-US" sz="1900" dirty="0"/>
              <a:t>in the outer cell membrane of </a:t>
            </a:r>
            <a:r>
              <a:rPr lang="en-US" sz="1900" dirty="0" smtClean="0"/>
              <a:t>mycobacteria.</a:t>
            </a:r>
            <a:r>
              <a:rPr lang="cs-CZ" sz="1900" dirty="0" smtClean="0"/>
              <a:t> Mycobacteria </a:t>
            </a:r>
            <a:r>
              <a:rPr lang="cs-CZ" sz="1900" dirty="0"/>
              <a:t>can cause </a:t>
            </a:r>
            <a:r>
              <a:rPr lang="cs-CZ" sz="1900" dirty="0" smtClean="0"/>
              <a:t>osteomyelitis, </a:t>
            </a:r>
            <a:r>
              <a:rPr lang="en-US" sz="1900" dirty="0" smtClean="0"/>
              <a:t>but </a:t>
            </a:r>
            <a:r>
              <a:rPr lang="en-US" sz="1900" dirty="0" err="1"/>
              <a:t>autosplenectomy</a:t>
            </a:r>
            <a:r>
              <a:rPr lang="en-US" sz="1900" dirty="0"/>
              <a:t> does not particularly </a:t>
            </a:r>
            <a:r>
              <a:rPr lang="en-US" sz="1900" dirty="0" smtClean="0"/>
              <a:t>put</a:t>
            </a:r>
            <a:r>
              <a:rPr lang="cs-CZ" sz="1900" dirty="0" smtClean="0"/>
              <a:t> </a:t>
            </a:r>
            <a:r>
              <a:rPr lang="en-US" sz="1900" dirty="0" smtClean="0"/>
              <a:t>sickle </a:t>
            </a:r>
            <a:r>
              <a:rPr lang="en-US" sz="1900" dirty="0"/>
              <a:t>cell patients at a higher risk.</a:t>
            </a:r>
          </a:p>
          <a:p>
            <a:pPr>
              <a:lnSpc>
                <a:spcPct val="100000"/>
              </a:lnSpc>
            </a:pPr>
            <a:r>
              <a:rPr lang="en-US" sz="1900" b="1" dirty="0"/>
              <a:t>Answer E is incorrect. </a:t>
            </a:r>
            <a:r>
              <a:rPr lang="en-US" sz="1900" dirty="0"/>
              <a:t>Pili are structures </a:t>
            </a:r>
            <a:r>
              <a:rPr lang="en-US" sz="1900" dirty="0" smtClean="0"/>
              <a:t>on</a:t>
            </a:r>
            <a:r>
              <a:rPr lang="cs-CZ" sz="1900" dirty="0" smtClean="0"/>
              <a:t> </a:t>
            </a:r>
            <a:r>
              <a:rPr lang="en-US" sz="1900" dirty="0" smtClean="0"/>
              <a:t>some </a:t>
            </a:r>
            <a:r>
              <a:rPr lang="en-US" sz="1900" dirty="0"/>
              <a:t>bacteria that aid in adhesion to </a:t>
            </a:r>
            <a:r>
              <a:rPr lang="en-US" sz="1900" dirty="0" smtClean="0"/>
              <a:t>host</a:t>
            </a:r>
            <a:r>
              <a:rPr lang="cs-CZ" sz="1900" dirty="0" smtClean="0"/>
              <a:t> cells.“</a:t>
            </a:r>
            <a:r>
              <a:rPr lang="cs-CZ" sz="1900" baseline="30000" dirty="0" smtClean="0"/>
              <a:t>1</a:t>
            </a:r>
            <a:endParaRPr lang="cs-CZ" sz="1900" baseline="30000" dirty="0"/>
          </a:p>
        </p:txBody>
      </p:sp>
    </p:spTree>
    <p:extLst>
      <p:ext uri="{BB962C8B-B14F-4D97-AF65-F5344CB8AC3E}">
        <p14:creationId xmlns:p14="http://schemas.microsoft.com/office/powerpoint/2010/main" val="31645148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High-yield associations</a:t>
            </a:r>
            <a:endParaRPr lang="cs-CZ" dirty="0"/>
          </a:p>
        </p:txBody>
      </p:sp>
      <p:sp>
        <p:nvSpPr>
          <p:cNvPr id="3" name="Content Placeholder 2"/>
          <p:cNvSpPr>
            <a:spLocks noGrp="1"/>
          </p:cNvSpPr>
          <p:nvPr>
            <p:ph sz="half" idx="1"/>
          </p:nvPr>
        </p:nvSpPr>
        <p:spPr/>
        <p:txBody>
          <a:bodyPr>
            <a:normAutofit fontScale="92500"/>
          </a:bodyPr>
          <a:lstStyle/>
          <a:p>
            <a:r>
              <a:rPr lang="cs-CZ" b="1" dirty="0" smtClean="0"/>
              <a:t>Sickle cell disease</a:t>
            </a:r>
          </a:p>
          <a:p>
            <a:pPr lvl="1"/>
            <a:r>
              <a:rPr lang="cs-CZ" dirty="0" smtClean="0"/>
              <a:t>β chain – glu-&gt;val</a:t>
            </a:r>
          </a:p>
          <a:p>
            <a:pPr lvl="1"/>
            <a:r>
              <a:rPr lang="cs-CZ" dirty="0" smtClean="0"/>
              <a:t>Resistance to malaria</a:t>
            </a:r>
          </a:p>
          <a:p>
            <a:pPr lvl="1"/>
            <a:endParaRPr lang="cs-CZ" dirty="0"/>
          </a:p>
        </p:txBody>
      </p:sp>
      <p:sp>
        <p:nvSpPr>
          <p:cNvPr id="4" name="Content Placeholder 3"/>
          <p:cNvSpPr>
            <a:spLocks noGrp="1"/>
          </p:cNvSpPr>
          <p:nvPr>
            <p:ph sz="half" idx="2"/>
          </p:nvPr>
        </p:nvSpPr>
        <p:spPr/>
        <p:txBody>
          <a:bodyPr>
            <a:normAutofit fontScale="92500"/>
          </a:bodyPr>
          <a:lstStyle/>
          <a:p>
            <a:r>
              <a:rPr lang="cs-CZ" dirty="0" smtClean="0"/>
              <a:t>Autosplenectomy (Howell-Jolly)</a:t>
            </a:r>
          </a:p>
          <a:p>
            <a:r>
              <a:rPr lang="cs-CZ" dirty="0" smtClean="0"/>
              <a:t>Vaso-occlusive crisis (e.g. </a:t>
            </a:r>
            <a:r>
              <a:rPr lang="cs-CZ" dirty="0"/>
              <a:t>d</a:t>
            </a:r>
            <a:r>
              <a:rPr lang="cs-CZ" dirty="0" smtClean="0"/>
              <a:t>actylitis)</a:t>
            </a:r>
          </a:p>
          <a:p>
            <a:r>
              <a:rPr lang="cs-CZ" dirty="0" smtClean="0"/>
              <a:t>Acute chest syndrome</a:t>
            </a:r>
          </a:p>
          <a:p>
            <a:r>
              <a:rPr lang="cs-CZ" dirty="0" smtClean="0"/>
              <a:t>Aplastic crisis (parvo B19)</a:t>
            </a:r>
          </a:p>
          <a:p>
            <a:r>
              <a:rPr lang="cs-CZ" dirty="0" smtClean="0"/>
              <a:t>Encapsulated bacteria</a:t>
            </a:r>
          </a:p>
          <a:p>
            <a:r>
              <a:rPr lang="cs-CZ" dirty="0" smtClean="0"/>
              <a:t>African-American</a:t>
            </a:r>
          </a:p>
          <a:p>
            <a:r>
              <a:rPr lang="cs-CZ" dirty="0" smtClean="0"/>
              <a:t>Hemolytic crisis (G6PD deficiency)</a:t>
            </a:r>
          </a:p>
          <a:p>
            <a:r>
              <a:rPr lang="cs-CZ" i="1" dirty="0" smtClean="0"/>
              <a:t>Salmonella</a:t>
            </a:r>
            <a:r>
              <a:rPr lang="cs-CZ" dirty="0" smtClean="0"/>
              <a:t> osteomylitis</a:t>
            </a:r>
          </a:p>
          <a:p>
            <a:endParaRPr lang="cs-CZ" dirty="0"/>
          </a:p>
        </p:txBody>
      </p:sp>
    </p:spTree>
    <p:extLst>
      <p:ext uri="{BB962C8B-B14F-4D97-AF65-F5344CB8AC3E}">
        <p14:creationId xmlns:p14="http://schemas.microsoft.com/office/powerpoint/2010/main" val="31474273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38200" y="172995"/>
            <a:ext cx="10515600" cy="6003968"/>
          </a:xfrm>
        </p:spPr>
        <p:txBody>
          <a:bodyPr/>
          <a:lstStyle/>
          <a:p>
            <a:pPr marL="0" indent="0">
              <a:buNone/>
            </a:pPr>
            <a:r>
              <a:rPr lang="en-US" b="1" dirty="0" smtClean="0"/>
              <a:t>Q1 </a:t>
            </a:r>
            <a:r>
              <a:rPr lang="cs-CZ" dirty="0" smtClean="0"/>
              <a:t>A 68-year-old, </a:t>
            </a:r>
            <a:r>
              <a:rPr lang="cs-CZ" dirty="0" err="1" smtClean="0"/>
              <a:t>well</a:t>
            </a:r>
            <a:r>
              <a:rPr lang="cs-CZ" dirty="0" err="1"/>
              <a:t>-</a:t>
            </a:r>
            <a:r>
              <a:rPr lang="cs-CZ" dirty="0" err="1" smtClean="0"/>
              <a:t>developed</a:t>
            </a:r>
            <a:r>
              <a:rPr lang="cs-CZ" dirty="0" smtClean="0"/>
              <a:t>, </a:t>
            </a:r>
            <a:r>
              <a:rPr lang="cs-CZ" dirty="0" err="1" smtClean="0"/>
              <a:t>well-nourished</a:t>
            </a:r>
            <a:r>
              <a:rPr lang="cs-CZ" dirty="0" smtClean="0"/>
              <a:t> </a:t>
            </a:r>
            <a:r>
              <a:rPr lang="cs-CZ" dirty="0" err="1" smtClean="0"/>
              <a:t>black</a:t>
            </a:r>
            <a:r>
              <a:rPr lang="cs-CZ" dirty="0" smtClean="0"/>
              <a:t> man </a:t>
            </a:r>
            <a:r>
              <a:rPr lang="cs-CZ" dirty="0" err="1" smtClean="0"/>
              <a:t>presents</a:t>
            </a:r>
            <a:r>
              <a:rPr lang="cs-CZ" dirty="0" smtClean="0"/>
              <a:t> to </a:t>
            </a:r>
            <a:r>
              <a:rPr lang="cs-CZ" dirty="0" err="1" smtClean="0"/>
              <a:t>the</a:t>
            </a:r>
            <a:r>
              <a:rPr lang="cs-CZ" dirty="0" smtClean="0"/>
              <a:t> </a:t>
            </a:r>
            <a:r>
              <a:rPr lang="cs-CZ" dirty="0" err="1" smtClean="0"/>
              <a:t>emergency</a:t>
            </a:r>
            <a:r>
              <a:rPr lang="cs-CZ" dirty="0" smtClean="0"/>
              <a:t> department </a:t>
            </a:r>
            <a:r>
              <a:rPr lang="cs-CZ" dirty="0" err="1" smtClean="0"/>
              <a:t>complaining</a:t>
            </a:r>
            <a:r>
              <a:rPr lang="cs-CZ" dirty="0" smtClean="0"/>
              <a:t> </a:t>
            </a:r>
            <a:r>
              <a:rPr lang="cs-CZ" dirty="0" err="1" smtClean="0"/>
              <a:t>of</a:t>
            </a:r>
            <a:r>
              <a:rPr lang="cs-CZ" dirty="0" smtClean="0"/>
              <a:t> </a:t>
            </a:r>
            <a:r>
              <a:rPr lang="cs-CZ" dirty="0" err="1" smtClean="0"/>
              <a:t>shortness</a:t>
            </a:r>
            <a:r>
              <a:rPr lang="cs-CZ" dirty="0" smtClean="0"/>
              <a:t> </a:t>
            </a:r>
            <a:r>
              <a:rPr lang="cs-CZ" dirty="0" err="1" smtClean="0"/>
              <a:t>of</a:t>
            </a:r>
            <a:r>
              <a:rPr lang="cs-CZ" dirty="0" smtClean="0"/>
              <a:t> </a:t>
            </a:r>
            <a:r>
              <a:rPr lang="cs-CZ" dirty="0" err="1" smtClean="0"/>
              <a:t>breath</a:t>
            </a:r>
            <a:r>
              <a:rPr lang="cs-CZ" dirty="0" smtClean="0"/>
              <a:t>. He </a:t>
            </a:r>
            <a:r>
              <a:rPr lang="cs-CZ" dirty="0" err="1" smtClean="0"/>
              <a:t>denies</a:t>
            </a:r>
            <a:r>
              <a:rPr lang="cs-CZ" dirty="0" smtClean="0"/>
              <a:t> </a:t>
            </a:r>
            <a:r>
              <a:rPr lang="cs-CZ" dirty="0" err="1" smtClean="0"/>
              <a:t>chest</a:t>
            </a:r>
            <a:r>
              <a:rPr lang="cs-CZ" dirty="0" smtClean="0"/>
              <a:t> </a:t>
            </a:r>
            <a:r>
              <a:rPr lang="cs-CZ" dirty="0" err="1" smtClean="0"/>
              <a:t>pain</a:t>
            </a:r>
            <a:r>
              <a:rPr lang="cs-CZ" dirty="0" smtClean="0"/>
              <a:t>. He has no </a:t>
            </a:r>
            <a:r>
              <a:rPr lang="cs-CZ" dirty="0" err="1" smtClean="0"/>
              <a:t>significant</a:t>
            </a:r>
            <a:r>
              <a:rPr lang="cs-CZ" dirty="0" smtClean="0"/>
              <a:t> past </a:t>
            </a:r>
            <a:r>
              <a:rPr lang="cs-CZ" dirty="0" err="1" smtClean="0"/>
              <a:t>medical</a:t>
            </a:r>
            <a:r>
              <a:rPr lang="cs-CZ" dirty="0" smtClean="0"/>
              <a:t> </a:t>
            </a:r>
            <a:r>
              <a:rPr lang="cs-CZ" dirty="0" err="1" smtClean="0"/>
              <a:t>history</a:t>
            </a:r>
            <a:r>
              <a:rPr lang="cs-CZ" dirty="0" smtClean="0"/>
              <a:t> and </a:t>
            </a:r>
            <a:r>
              <a:rPr lang="cs-CZ" dirty="0" err="1" smtClean="0"/>
              <a:t>takes</a:t>
            </a:r>
            <a:r>
              <a:rPr lang="cs-CZ" dirty="0" smtClean="0"/>
              <a:t> no </a:t>
            </a:r>
            <a:r>
              <a:rPr lang="cs-CZ" dirty="0" err="1" smtClean="0"/>
              <a:t>medications</a:t>
            </a:r>
            <a:r>
              <a:rPr lang="cs-CZ" dirty="0" smtClean="0"/>
              <a:t>. A </a:t>
            </a:r>
            <a:r>
              <a:rPr lang="cs-CZ" dirty="0" err="1" smtClean="0"/>
              <a:t>chest</a:t>
            </a:r>
            <a:r>
              <a:rPr lang="cs-CZ" dirty="0" smtClean="0"/>
              <a:t> x-</a:t>
            </a:r>
            <a:r>
              <a:rPr lang="cs-CZ" dirty="0" err="1" smtClean="0"/>
              <a:t>ray</a:t>
            </a:r>
            <a:r>
              <a:rPr lang="cs-CZ" dirty="0" smtClean="0"/>
              <a:t> film </a:t>
            </a:r>
            <a:r>
              <a:rPr lang="cs-CZ" dirty="0" err="1" smtClean="0"/>
              <a:t>shows</a:t>
            </a:r>
            <a:r>
              <a:rPr lang="cs-CZ" dirty="0" smtClean="0"/>
              <a:t> </a:t>
            </a:r>
            <a:r>
              <a:rPr lang="cs-CZ" dirty="0" err="1" smtClean="0"/>
              <a:t>clear</a:t>
            </a:r>
            <a:r>
              <a:rPr lang="cs-CZ" dirty="0" smtClean="0"/>
              <a:t> </a:t>
            </a:r>
            <a:r>
              <a:rPr lang="cs-CZ" dirty="0" err="1" smtClean="0"/>
              <a:t>lung</a:t>
            </a:r>
            <a:r>
              <a:rPr lang="cs-CZ" dirty="0" smtClean="0"/>
              <a:t> </a:t>
            </a:r>
            <a:r>
              <a:rPr lang="cs-CZ" dirty="0" err="1" smtClean="0"/>
              <a:t>fields</a:t>
            </a:r>
            <a:r>
              <a:rPr lang="cs-CZ" dirty="0" smtClean="0"/>
              <a:t>, </a:t>
            </a:r>
            <a:r>
              <a:rPr lang="cs-CZ" dirty="0" err="1" smtClean="0"/>
              <a:t>mild</a:t>
            </a:r>
            <a:r>
              <a:rPr lang="cs-CZ" dirty="0" smtClean="0"/>
              <a:t> </a:t>
            </a:r>
            <a:r>
              <a:rPr lang="cs-CZ" dirty="0" err="1" smtClean="0"/>
              <a:t>cardiomegaly</a:t>
            </a:r>
            <a:r>
              <a:rPr lang="cs-CZ" dirty="0" smtClean="0"/>
              <a:t>, and a </a:t>
            </a:r>
            <a:r>
              <a:rPr lang="cs-CZ" dirty="0" err="1" smtClean="0"/>
              <a:t>widened</a:t>
            </a:r>
            <a:r>
              <a:rPr lang="cs-CZ" dirty="0" smtClean="0"/>
              <a:t> </a:t>
            </a:r>
            <a:r>
              <a:rPr lang="cs-CZ" dirty="0" err="1" smtClean="0"/>
              <a:t>thoracic</a:t>
            </a:r>
            <a:r>
              <a:rPr lang="cs-CZ" dirty="0" smtClean="0"/>
              <a:t> aorta </a:t>
            </a:r>
            <a:r>
              <a:rPr lang="cs-CZ" dirty="0" err="1" smtClean="0"/>
              <a:t>with</a:t>
            </a:r>
            <a:r>
              <a:rPr lang="cs-CZ" dirty="0" smtClean="0"/>
              <a:t> </a:t>
            </a:r>
            <a:r>
              <a:rPr lang="cs-CZ" dirty="0" err="1" smtClean="0"/>
              <a:t>linear</a:t>
            </a:r>
            <a:r>
              <a:rPr lang="cs-CZ" dirty="0" smtClean="0"/>
              <a:t> </a:t>
            </a:r>
            <a:r>
              <a:rPr lang="cs-CZ" dirty="0" err="1" smtClean="0"/>
              <a:t>calcifications</a:t>
            </a:r>
            <a:r>
              <a:rPr lang="cs-CZ" dirty="0" smtClean="0"/>
              <a:t>. </a:t>
            </a:r>
            <a:r>
              <a:rPr lang="cs-CZ" dirty="0" err="1" smtClean="0"/>
              <a:t>An</a:t>
            </a:r>
            <a:r>
              <a:rPr lang="cs-CZ" dirty="0" smtClean="0"/>
              <a:t> MRI </a:t>
            </a:r>
            <a:r>
              <a:rPr lang="cs-CZ" dirty="0" err="1" smtClean="0"/>
              <a:t>of</a:t>
            </a:r>
            <a:r>
              <a:rPr lang="cs-CZ" dirty="0" smtClean="0"/>
              <a:t> </a:t>
            </a:r>
            <a:r>
              <a:rPr lang="cs-CZ" dirty="0" err="1" smtClean="0"/>
              <a:t>the</a:t>
            </a:r>
            <a:r>
              <a:rPr lang="cs-CZ" dirty="0" smtClean="0"/>
              <a:t> </a:t>
            </a:r>
            <a:r>
              <a:rPr lang="cs-CZ" dirty="0" err="1" smtClean="0"/>
              <a:t>chest</a:t>
            </a:r>
            <a:r>
              <a:rPr lang="cs-CZ" dirty="0" smtClean="0"/>
              <a:t> </a:t>
            </a:r>
            <a:r>
              <a:rPr lang="cs-CZ" dirty="0" err="1" smtClean="0"/>
              <a:t>shows</a:t>
            </a:r>
            <a:r>
              <a:rPr lang="cs-CZ" dirty="0" smtClean="0"/>
              <a:t> </a:t>
            </a:r>
            <a:r>
              <a:rPr lang="cs-CZ" dirty="0" err="1" smtClean="0"/>
              <a:t>aortic</a:t>
            </a:r>
            <a:r>
              <a:rPr lang="cs-CZ" dirty="0" smtClean="0"/>
              <a:t> </a:t>
            </a:r>
            <a:r>
              <a:rPr lang="cs-CZ" dirty="0" err="1" smtClean="0"/>
              <a:t>dilatation</a:t>
            </a:r>
            <a:r>
              <a:rPr lang="cs-CZ" dirty="0" smtClean="0"/>
              <a:t> in </a:t>
            </a:r>
            <a:r>
              <a:rPr lang="cs-CZ" dirty="0" err="1" smtClean="0"/>
              <a:t>the</a:t>
            </a:r>
            <a:r>
              <a:rPr lang="cs-CZ" dirty="0" smtClean="0"/>
              <a:t> </a:t>
            </a:r>
            <a:r>
              <a:rPr lang="cs-CZ" dirty="0" err="1" smtClean="0"/>
              <a:t>thorax</a:t>
            </a:r>
            <a:r>
              <a:rPr lang="cs-CZ" dirty="0" smtClean="0"/>
              <a:t>, </a:t>
            </a:r>
            <a:r>
              <a:rPr lang="cs-CZ" dirty="0" err="1" smtClean="0"/>
              <a:t>extending</a:t>
            </a:r>
            <a:r>
              <a:rPr lang="cs-CZ" dirty="0" smtClean="0"/>
              <a:t> </a:t>
            </a:r>
            <a:r>
              <a:rPr lang="cs-CZ" dirty="0" err="1" smtClean="0"/>
              <a:t>proximally</a:t>
            </a:r>
            <a:r>
              <a:rPr lang="cs-CZ" dirty="0" smtClean="0"/>
              <a:t>, </a:t>
            </a:r>
            <a:r>
              <a:rPr lang="cs-CZ" dirty="0" err="1" smtClean="0"/>
              <a:t>with</a:t>
            </a:r>
            <a:r>
              <a:rPr lang="cs-CZ" dirty="0" smtClean="0"/>
              <a:t> </a:t>
            </a:r>
            <a:r>
              <a:rPr lang="cs-CZ" dirty="0" err="1" smtClean="0"/>
              <a:t>atrophy</a:t>
            </a:r>
            <a:r>
              <a:rPr lang="cs-CZ" dirty="0" smtClean="0"/>
              <a:t> </a:t>
            </a:r>
            <a:r>
              <a:rPr lang="cs-CZ" dirty="0" err="1" smtClean="0"/>
              <a:t>of</a:t>
            </a:r>
            <a:r>
              <a:rPr lang="cs-CZ" dirty="0" smtClean="0"/>
              <a:t> </a:t>
            </a:r>
            <a:r>
              <a:rPr lang="cs-CZ" dirty="0" err="1" smtClean="0"/>
              <a:t>the</a:t>
            </a:r>
            <a:r>
              <a:rPr lang="cs-CZ" dirty="0" smtClean="0"/>
              <a:t> </a:t>
            </a:r>
            <a:r>
              <a:rPr lang="cs-CZ" dirty="0" err="1" smtClean="0"/>
              <a:t>muscularis</a:t>
            </a:r>
            <a:r>
              <a:rPr lang="cs-CZ" dirty="0" smtClean="0"/>
              <a:t> and </a:t>
            </a:r>
            <a:r>
              <a:rPr lang="cs-CZ" dirty="0" err="1" smtClean="0"/>
              <a:t>wrinkling</a:t>
            </a:r>
            <a:r>
              <a:rPr lang="cs-CZ" dirty="0" smtClean="0"/>
              <a:t> </a:t>
            </a:r>
            <a:r>
              <a:rPr lang="cs-CZ" dirty="0" err="1" smtClean="0"/>
              <a:t>of</a:t>
            </a:r>
            <a:r>
              <a:rPr lang="cs-CZ" dirty="0" smtClean="0"/>
              <a:t> </a:t>
            </a:r>
            <a:r>
              <a:rPr lang="cs-CZ" dirty="0" err="1" smtClean="0"/>
              <a:t>the</a:t>
            </a:r>
            <a:r>
              <a:rPr lang="cs-CZ" dirty="0" smtClean="0"/>
              <a:t> </a:t>
            </a:r>
            <a:r>
              <a:rPr lang="cs-CZ" dirty="0" err="1" smtClean="0"/>
              <a:t>intimal</a:t>
            </a:r>
            <a:r>
              <a:rPr lang="cs-CZ" dirty="0" smtClean="0"/>
              <a:t> </a:t>
            </a:r>
            <a:r>
              <a:rPr lang="cs-CZ" dirty="0" err="1" smtClean="0"/>
              <a:t>surface</a:t>
            </a:r>
            <a:r>
              <a:rPr lang="cs-CZ" dirty="0" smtClean="0"/>
              <a:t>. </a:t>
            </a:r>
            <a:r>
              <a:rPr lang="cs-CZ" dirty="0" err="1" smtClean="0"/>
              <a:t>What</a:t>
            </a:r>
            <a:r>
              <a:rPr lang="cs-CZ" dirty="0" smtClean="0"/>
              <a:t> </a:t>
            </a:r>
            <a:r>
              <a:rPr lang="cs-CZ" dirty="0" err="1" smtClean="0"/>
              <a:t>is</a:t>
            </a:r>
            <a:r>
              <a:rPr lang="cs-CZ" dirty="0" smtClean="0"/>
              <a:t> </a:t>
            </a:r>
            <a:r>
              <a:rPr lang="cs-CZ" dirty="0" err="1" smtClean="0"/>
              <a:t>the</a:t>
            </a:r>
            <a:r>
              <a:rPr lang="cs-CZ" dirty="0" smtClean="0"/>
              <a:t> most </a:t>
            </a:r>
            <a:r>
              <a:rPr lang="cs-CZ" dirty="0" err="1" smtClean="0"/>
              <a:t>likely</a:t>
            </a:r>
            <a:r>
              <a:rPr lang="cs-CZ" dirty="0" smtClean="0"/>
              <a:t> etiology </a:t>
            </a:r>
            <a:r>
              <a:rPr lang="cs-CZ" dirty="0" err="1" smtClean="0"/>
              <a:t>of</a:t>
            </a:r>
            <a:r>
              <a:rPr lang="cs-CZ" dirty="0" smtClean="0"/>
              <a:t> </a:t>
            </a:r>
            <a:r>
              <a:rPr lang="cs-CZ" dirty="0" err="1" smtClean="0"/>
              <a:t>this</a:t>
            </a:r>
            <a:r>
              <a:rPr lang="cs-CZ" dirty="0" smtClean="0"/>
              <a:t> </a:t>
            </a:r>
            <a:r>
              <a:rPr lang="cs-CZ" dirty="0" err="1" smtClean="0"/>
              <a:t>condition</a:t>
            </a:r>
            <a:r>
              <a:rPr lang="cs-CZ" dirty="0" smtClean="0"/>
              <a:t>?</a:t>
            </a:r>
          </a:p>
          <a:p>
            <a:pPr marL="514350" indent="-514350">
              <a:buAutoNum type="alphaUcParenBoth"/>
            </a:pPr>
            <a:r>
              <a:rPr lang="cs-CZ" dirty="0" err="1" smtClean="0"/>
              <a:t>Atherosclerosis</a:t>
            </a:r>
            <a:endParaRPr lang="cs-CZ" dirty="0" smtClean="0"/>
          </a:p>
          <a:p>
            <a:pPr marL="514350" indent="-514350">
              <a:buAutoNum type="alphaUcParenBoth"/>
            </a:pPr>
            <a:r>
              <a:rPr lang="cs-CZ" dirty="0" err="1" smtClean="0"/>
              <a:t>Hypertension</a:t>
            </a:r>
            <a:endParaRPr lang="cs-CZ" dirty="0" smtClean="0"/>
          </a:p>
          <a:p>
            <a:pPr marL="514350" indent="-514350">
              <a:buAutoNum type="alphaUcParenBoth"/>
            </a:pPr>
            <a:r>
              <a:rPr lang="cs-CZ" dirty="0" err="1" smtClean="0"/>
              <a:t>Marfan</a:t>
            </a:r>
            <a:r>
              <a:rPr lang="cs-CZ" dirty="0" smtClean="0"/>
              <a:t> syndrome</a:t>
            </a:r>
          </a:p>
          <a:p>
            <a:pPr marL="514350" indent="-514350">
              <a:buAutoNum type="alphaUcParenBoth"/>
            </a:pPr>
            <a:r>
              <a:rPr lang="cs-CZ" dirty="0" err="1" smtClean="0"/>
              <a:t>Syphilis</a:t>
            </a:r>
            <a:r>
              <a:rPr lang="cs-CZ" dirty="0" smtClean="0"/>
              <a:t> </a:t>
            </a:r>
            <a:r>
              <a:rPr lang="cs-CZ" dirty="0" err="1" smtClean="0"/>
              <a:t>infection</a:t>
            </a:r>
            <a:endParaRPr lang="cs-CZ" dirty="0" smtClean="0"/>
          </a:p>
          <a:p>
            <a:pPr marL="514350" indent="-514350">
              <a:buAutoNum type="alphaUcParenBoth"/>
            </a:pPr>
            <a:r>
              <a:rPr lang="cs-CZ" dirty="0" err="1" smtClean="0"/>
              <a:t>Takayasu</a:t>
            </a:r>
            <a:r>
              <a:rPr lang="cs-CZ" dirty="0" smtClean="0"/>
              <a:t> arteritis </a:t>
            </a:r>
            <a:endParaRPr lang="cs-CZ" dirty="0"/>
          </a:p>
        </p:txBody>
      </p:sp>
      <p:sp>
        <p:nvSpPr>
          <p:cNvPr id="3" name="TextBox 2"/>
          <p:cNvSpPr txBox="1"/>
          <p:nvPr/>
        </p:nvSpPr>
        <p:spPr>
          <a:xfrm>
            <a:off x="457200" y="6380158"/>
            <a:ext cx="8447764" cy="338554"/>
          </a:xfrm>
          <a:prstGeom prst="rect">
            <a:avLst/>
          </a:prstGeom>
          <a:noFill/>
        </p:spPr>
        <p:txBody>
          <a:bodyPr wrap="square" rtlCol="0">
            <a:spAutoFit/>
          </a:bodyPr>
          <a:lstStyle/>
          <a:p>
            <a:r>
              <a:rPr lang="en-US" sz="1600" i="1" dirty="0" smtClean="0"/>
              <a:t>USMLE step 1 </a:t>
            </a:r>
            <a:r>
              <a:rPr lang="en-US" sz="1600" i="1" dirty="0" err="1" smtClean="0"/>
              <a:t>Qbook</a:t>
            </a:r>
            <a:r>
              <a:rPr lang="en-US" sz="1600" dirty="0" smtClean="0"/>
              <a:t>. Seventh edition. New York : Kaplan Publishing, 2015. ISBN: 978-1625232632</a:t>
            </a:r>
            <a:endParaRPr lang="en-US" sz="1600" dirty="0"/>
          </a:p>
        </p:txBody>
      </p:sp>
    </p:spTree>
    <p:extLst>
      <p:ext uri="{BB962C8B-B14F-4D97-AF65-F5344CB8AC3E}">
        <p14:creationId xmlns:p14="http://schemas.microsoft.com/office/powerpoint/2010/main" val="3570682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38200" y="172995"/>
            <a:ext cx="10515600" cy="6003968"/>
          </a:xfrm>
        </p:spPr>
        <p:txBody>
          <a:bodyPr/>
          <a:lstStyle/>
          <a:p>
            <a:pPr marL="0" indent="0">
              <a:buNone/>
            </a:pPr>
            <a:r>
              <a:rPr lang="en-US" b="1" dirty="0" smtClean="0"/>
              <a:t>Q1 </a:t>
            </a:r>
            <a:r>
              <a:rPr lang="cs-CZ" dirty="0" smtClean="0"/>
              <a:t>A 68-year-old, </a:t>
            </a:r>
            <a:r>
              <a:rPr lang="cs-CZ" dirty="0" err="1" smtClean="0"/>
              <a:t>well</a:t>
            </a:r>
            <a:r>
              <a:rPr lang="cs-CZ" dirty="0" err="1"/>
              <a:t>-</a:t>
            </a:r>
            <a:r>
              <a:rPr lang="cs-CZ" dirty="0" err="1" smtClean="0"/>
              <a:t>developed</a:t>
            </a:r>
            <a:r>
              <a:rPr lang="cs-CZ" dirty="0" smtClean="0"/>
              <a:t>, </a:t>
            </a:r>
            <a:r>
              <a:rPr lang="cs-CZ" dirty="0" err="1" smtClean="0"/>
              <a:t>well-nourished</a:t>
            </a:r>
            <a:r>
              <a:rPr lang="cs-CZ" dirty="0" smtClean="0"/>
              <a:t> </a:t>
            </a:r>
            <a:r>
              <a:rPr lang="cs-CZ" dirty="0" err="1" smtClean="0"/>
              <a:t>black</a:t>
            </a:r>
            <a:r>
              <a:rPr lang="cs-CZ" dirty="0" smtClean="0"/>
              <a:t> man </a:t>
            </a:r>
            <a:r>
              <a:rPr lang="cs-CZ" dirty="0" err="1" smtClean="0"/>
              <a:t>presents</a:t>
            </a:r>
            <a:r>
              <a:rPr lang="cs-CZ" dirty="0" smtClean="0"/>
              <a:t> to </a:t>
            </a:r>
            <a:r>
              <a:rPr lang="cs-CZ" dirty="0" err="1" smtClean="0"/>
              <a:t>the</a:t>
            </a:r>
            <a:r>
              <a:rPr lang="cs-CZ" dirty="0" smtClean="0"/>
              <a:t> </a:t>
            </a:r>
            <a:r>
              <a:rPr lang="cs-CZ" dirty="0" err="1" smtClean="0"/>
              <a:t>emergency</a:t>
            </a:r>
            <a:r>
              <a:rPr lang="cs-CZ" dirty="0" smtClean="0"/>
              <a:t> department </a:t>
            </a:r>
            <a:r>
              <a:rPr lang="cs-CZ" dirty="0" err="1" smtClean="0"/>
              <a:t>complaining</a:t>
            </a:r>
            <a:r>
              <a:rPr lang="cs-CZ" dirty="0" smtClean="0"/>
              <a:t> </a:t>
            </a:r>
            <a:r>
              <a:rPr lang="cs-CZ" dirty="0" err="1" smtClean="0"/>
              <a:t>of</a:t>
            </a:r>
            <a:r>
              <a:rPr lang="cs-CZ" dirty="0" smtClean="0"/>
              <a:t> </a:t>
            </a:r>
            <a:r>
              <a:rPr lang="cs-CZ" dirty="0" err="1" smtClean="0"/>
              <a:t>shortness</a:t>
            </a:r>
            <a:r>
              <a:rPr lang="cs-CZ" dirty="0" smtClean="0"/>
              <a:t> </a:t>
            </a:r>
            <a:r>
              <a:rPr lang="cs-CZ" dirty="0" err="1" smtClean="0"/>
              <a:t>of</a:t>
            </a:r>
            <a:r>
              <a:rPr lang="cs-CZ" dirty="0" smtClean="0"/>
              <a:t> </a:t>
            </a:r>
            <a:r>
              <a:rPr lang="cs-CZ" dirty="0" err="1" smtClean="0"/>
              <a:t>breath</a:t>
            </a:r>
            <a:r>
              <a:rPr lang="cs-CZ" dirty="0" smtClean="0"/>
              <a:t>. He </a:t>
            </a:r>
            <a:r>
              <a:rPr lang="cs-CZ" dirty="0" err="1" smtClean="0"/>
              <a:t>denies</a:t>
            </a:r>
            <a:r>
              <a:rPr lang="cs-CZ" dirty="0" smtClean="0"/>
              <a:t> </a:t>
            </a:r>
            <a:r>
              <a:rPr lang="cs-CZ" dirty="0" err="1" smtClean="0"/>
              <a:t>chest</a:t>
            </a:r>
            <a:r>
              <a:rPr lang="cs-CZ" dirty="0" smtClean="0"/>
              <a:t> </a:t>
            </a:r>
            <a:r>
              <a:rPr lang="cs-CZ" dirty="0" err="1" smtClean="0"/>
              <a:t>pain</a:t>
            </a:r>
            <a:r>
              <a:rPr lang="cs-CZ" dirty="0" smtClean="0"/>
              <a:t>. He has no </a:t>
            </a:r>
            <a:r>
              <a:rPr lang="cs-CZ" dirty="0" err="1" smtClean="0"/>
              <a:t>significant</a:t>
            </a:r>
            <a:r>
              <a:rPr lang="cs-CZ" dirty="0" smtClean="0"/>
              <a:t> past </a:t>
            </a:r>
            <a:r>
              <a:rPr lang="cs-CZ" dirty="0" err="1" smtClean="0"/>
              <a:t>medical</a:t>
            </a:r>
            <a:r>
              <a:rPr lang="cs-CZ" dirty="0" smtClean="0"/>
              <a:t> </a:t>
            </a:r>
            <a:r>
              <a:rPr lang="cs-CZ" dirty="0" err="1" smtClean="0"/>
              <a:t>history</a:t>
            </a:r>
            <a:r>
              <a:rPr lang="cs-CZ" dirty="0" smtClean="0"/>
              <a:t> and </a:t>
            </a:r>
            <a:r>
              <a:rPr lang="cs-CZ" dirty="0" err="1" smtClean="0"/>
              <a:t>takes</a:t>
            </a:r>
            <a:r>
              <a:rPr lang="cs-CZ" dirty="0" smtClean="0"/>
              <a:t> no </a:t>
            </a:r>
            <a:r>
              <a:rPr lang="cs-CZ" dirty="0" err="1" smtClean="0"/>
              <a:t>medications</a:t>
            </a:r>
            <a:r>
              <a:rPr lang="cs-CZ" dirty="0" smtClean="0"/>
              <a:t>. A </a:t>
            </a:r>
            <a:r>
              <a:rPr lang="cs-CZ" dirty="0" err="1" smtClean="0"/>
              <a:t>chest</a:t>
            </a:r>
            <a:r>
              <a:rPr lang="cs-CZ" dirty="0" smtClean="0"/>
              <a:t> x-</a:t>
            </a:r>
            <a:r>
              <a:rPr lang="cs-CZ" dirty="0" err="1" smtClean="0"/>
              <a:t>ray</a:t>
            </a:r>
            <a:r>
              <a:rPr lang="cs-CZ" dirty="0" smtClean="0"/>
              <a:t> film </a:t>
            </a:r>
            <a:r>
              <a:rPr lang="cs-CZ" dirty="0" err="1" smtClean="0"/>
              <a:t>shows</a:t>
            </a:r>
            <a:r>
              <a:rPr lang="cs-CZ" dirty="0" smtClean="0"/>
              <a:t> </a:t>
            </a:r>
            <a:r>
              <a:rPr lang="cs-CZ" dirty="0" err="1" smtClean="0"/>
              <a:t>clear</a:t>
            </a:r>
            <a:r>
              <a:rPr lang="cs-CZ" dirty="0" smtClean="0"/>
              <a:t> </a:t>
            </a:r>
            <a:r>
              <a:rPr lang="cs-CZ" dirty="0" err="1" smtClean="0"/>
              <a:t>lung</a:t>
            </a:r>
            <a:r>
              <a:rPr lang="cs-CZ" dirty="0" smtClean="0"/>
              <a:t> </a:t>
            </a:r>
            <a:r>
              <a:rPr lang="cs-CZ" dirty="0" err="1" smtClean="0"/>
              <a:t>fields</a:t>
            </a:r>
            <a:r>
              <a:rPr lang="cs-CZ" dirty="0" smtClean="0"/>
              <a:t>, </a:t>
            </a:r>
            <a:r>
              <a:rPr lang="cs-CZ" dirty="0" err="1" smtClean="0"/>
              <a:t>mild</a:t>
            </a:r>
            <a:r>
              <a:rPr lang="cs-CZ" dirty="0" smtClean="0"/>
              <a:t> </a:t>
            </a:r>
            <a:r>
              <a:rPr lang="cs-CZ" dirty="0" err="1" smtClean="0"/>
              <a:t>cardiomegaly</a:t>
            </a:r>
            <a:r>
              <a:rPr lang="cs-CZ" dirty="0" smtClean="0"/>
              <a:t>, and a </a:t>
            </a:r>
            <a:r>
              <a:rPr lang="cs-CZ" dirty="0" err="1" smtClean="0"/>
              <a:t>widened</a:t>
            </a:r>
            <a:r>
              <a:rPr lang="cs-CZ" dirty="0" smtClean="0"/>
              <a:t> </a:t>
            </a:r>
            <a:r>
              <a:rPr lang="cs-CZ" dirty="0" err="1" smtClean="0"/>
              <a:t>thoracic</a:t>
            </a:r>
            <a:r>
              <a:rPr lang="cs-CZ" dirty="0" smtClean="0"/>
              <a:t> aorta </a:t>
            </a:r>
            <a:r>
              <a:rPr lang="cs-CZ" dirty="0" err="1" smtClean="0"/>
              <a:t>with</a:t>
            </a:r>
            <a:r>
              <a:rPr lang="cs-CZ" dirty="0" smtClean="0"/>
              <a:t> </a:t>
            </a:r>
            <a:r>
              <a:rPr lang="cs-CZ" dirty="0" err="1" smtClean="0"/>
              <a:t>linear</a:t>
            </a:r>
            <a:r>
              <a:rPr lang="cs-CZ" dirty="0" smtClean="0"/>
              <a:t> </a:t>
            </a:r>
            <a:r>
              <a:rPr lang="cs-CZ" dirty="0" err="1" smtClean="0"/>
              <a:t>calcifications</a:t>
            </a:r>
            <a:r>
              <a:rPr lang="cs-CZ" dirty="0" smtClean="0"/>
              <a:t>. </a:t>
            </a:r>
            <a:r>
              <a:rPr lang="cs-CZ" dirty="0" err="1" smtClean="0"/>
              <a:t>An</a:t>
            </a:r>
            <a:r>
              <a:rPr lang="cs-CZ" dirty="0" smtClean="0"/>
              <a:t> MRI </a:t>
            </a:r>
            <a:r>
              <a:rPr lang="cs-CZ" dirty="0" err="1" smtClean="0"/>
              <a:t>of</a:t>
            </a:r>
            <a:r>
              <a:rPr lang="cs-CZ" dirty="0" smtClean="0"/>
              <a:t> </a:t>
            </a:r>
            <a:r>
              <a:rPr lang="cs-CZ" dirty="0" err="1" smtClean="0"/>
              <a:t>the</a:t>
            </a:r>
            <a:r>
              <a:rPr lang="cs-CZ" dirty="0" smtClean="0"/>
              <a:t> </a:t>
            </a:r>
            <a:r>
              <a:rPr lang="cs-CZ" dirty="0" err="1" smtClean="0"/>
              <a:t>chest</a:t>
            </a:r>
            <a:r>
              <a:rPr lang="cs-CZ" dirty="0" smtClean="0"/>
              <a:t> </a:t>
            </a:r>
            <a:r>
              <a:rPr lang="cs-CZ" dirty="0" err="1" smtClean="0"/>
              <a:t>shows</a:t>
            </a:r>
            <a:r>
              <a:rPr lang="cs-CZ" dirty="0" smtClean="0"/>
              <a:t> </a:t>
            </a:r>
            <a:r>
              <a:rPr lang="cs-CZ" dirty="0" err="1" smtClean="0">
                <a:solidFill>
                  <a:srgbClr val="FF0000"/>
                </a:solidFill>
              </a:rPr>
              <a:t>aortic</a:t>
            </a:r>
            <a:r>
              <a:rPr lang="cs-CZ" dirty="0" smtClean="0">
                <a:solidFill>
                  <a:srgbClr val="FF0000"/>
                </a:solidFill>
              </a:rPr>
              <a:t> </a:t>
            </a:r>
            <a:r>
              <a:rPr lang="cs-CZ" dirty="0" err="1" smtClean="0">
                <a:solidFill>
                  <a:srgbClr val="FF0000"/>
                </a:solidFill>
              </a:rPr>
              <a:t>dilatation</a:t>
            </a:r>
            <a:r>
              <a:rPr lang="cs-CZ" dirty="0" smtClean="0">
                <a:solidFill>
                  <a:srgbClr val="FF0000"/>
                </a:solidFill>
              </a:rPr>
              <a:t> in </a:t>
            </a:r>
            <a:r>
              <a:rPr lang="cs-CZ" dirty="0" err="1" smtClean="0">
                <a:solidFill>
                  <a:srgbClr val="FF0000"/>
                </a:solidFill>
              </a:rPr>
              <a:t>the</a:t>
            </a:r>
            <a:r>
              <a:rPr lang="cs-CZ" dirty="0" smtClean="0">
                <a:solidFill>
                  <a:srgbClr val="FF0000"/>
                </a:solidFill>
              </a:rPr>
              <a:t> </a:t>
            </a:r>
            <a:r>
              <a:rPr lang="cs-CZ" dirty="0" err="1" smtClean="0">
                <a:solidFill>
                  <a:srgbClr val="FF0000"/>
                </a:solidFill>
              </a:rPr>
              <a:t>thorax</a:t>
            </a:r>
            <a:r>
              <a:rPr lang="cs-CZ" dirty="0" smtClean="0"/>
              <a:t>, </a:t>
            </a:r>
            <a:r>
              <a:rPr lang="cs-CZ" dirty="0" err="1" smtClean="0"/>
              <a:t>extending</a:t>
            </a:r>
            <a:r>
              <a:rPr lang="cs-CZ" dirty="0" smtClean="0"/>
              <a:t> </a:t>
            </a:r>
            <a:r>
              <a:rPr lang="cs-CZ" dirty="0" err="1" smtClean="0"/>
              <a:t>proximally</a:t>
            </a:r>
            <a:r>
              <a:rPr lang="cs-CZ" dirty="0" smtClean="0"/>
              <a:t>, </a:t>
            </a:r>
            <a:r>
              <a:rPr lang="cs-CZ" dirty="0" err="1" smtClean="0"/>
              <a:t>with</a:t>
            </a:r>
            <a:r>
              <a:rPr lang="cs-CZ" dirty="0" smtClean="0"/>
              <a:t> </a:t>
            </a:r>
            <a:r>
              <a:rPr lang="cs-CZ" dirty="0" err="1" smtClean="0">
                <a:solidFill>
                  <a:srgbClr val="FF0000"/>
                </a:solidFill>
              </a:rPr>
              <a:t>atrophy</a:t>
            </a:r>
            <a:r>
              <a:rPr lang="cs-CZ" dirty="0" smtClean="0">
                <a:solidFill>
                  <a:srgbClr val="FF0000"/>
                </a:solidFill>
              </a:rPr>
              <a:t> </a:t>
            </a:r>
            <a:r>
              <a:rPr lang="cs-CZ" dirty="0" err="1" smtClean="0">
                <a:solidFill>
                  <a:srgbClr val="FF0000"/>
                </a:solidFill>
              </a:rPr>
              <a:t>of</a:t>
            </a:r>
            <a:r>
              <a:rPr lang="cs-CZ" dirty="0" smtClean="0">
                <a:solidFill>
                  <a:srgbClr val="FF0000"/>
                </a:solidFill>
              </a:rPr>
              <a:t> </a:t>
            </a:r>
            <a:r>
              <a:rPr lang="cs-CZ" dirty="0" err="1" smtClean="0">
                <a:solidFill>
                  <a:srgbClr val="FF0000"/>
                </a:solidFill>
              </a:rPr>
              <a:t>the</a:t>
            </a:r>
            <a:r>
              <a:rPr lang="cs-CZ" dirty="0" smtClean="0">
                <a:solidFill>
                  <a:srgbClr val="FF0000"/>
                </a:solidFill>
              </a:rPr>
              <a:t> </a:t>
            </a:r>
            <a:r>
              <a:rPr lang="cs-CZ" dirty="0" err="1" smtClean="0">
                <a:solidFill>
                  <a:srgbClr val="FF0000"/>
                </a:solidFill>
              </a:rPr>
              <a:t>muscularis</a:t>
            </a:r>
            <a:r>
              <a:rPr lang="cs-CZ" dirty="0" smtClean="0">
                <a:solidFill>
                  <a:srgbClr val="FF0000"/>
                </a:solidFill>
              </a:rPr>
              <a:t> and </a:t>
            </a:r>
            <a:r>
              <a:rPr lang="cs-CZ" dirty="0" err="1" smtClean="0">
                <a:solidFill>
                  <a:srgbClr val="FF0000"/>
                </a:solidFill>
              </a:rPr>
              <a:t>wrinkling</a:t>
            </a:r>
            <a:r>
              <a:rPr lang="cs-CZ" dirty="0" smtClean="0">
                <a:solidFill>
                  <a:srgbClr val="FF0000"/>
                </a:solidFill>
              </a:rPr>
              <a:t> </a:t>
            </a:r>
            <a:r>
              <a:rPr lang="cs-CZ" dirty="0" err="1" smtClean="0">
                <a:solidFill>
                  <a:srgbClr val="FF0000"/>
                </a:solidFill>
              </a:rPr>
              <a:t>of</a:t>
            </a:r>
            <a:r>
              <a:rPr lang="cs-CZ" dirty="0" smtClean="0">
                <a:solidFill>
                  <a:srgbClr val="FF0000"/>
                </a:solidFill>
              </a:rPr>
              <a:t> </a:t>
            </a:r>
            <a:r>
              <a:rPr lang="cs-CZ" dirty="0" err="1" smtClean="0">
                <a:solidFill>
                  <a:srgbClr val="FF0000"/>
                </a:solidFill>
              </a:rPr>
              <a:t>the</a:t>
            </a:r>
            <a:r>
              <a:rPr lang="cs-CZ" dirty="0" smtClean="0">
                <a:solidFill>
                  <a:srgbClr val="FF0000"/>
                </a:solidFill>
              </a:rPr>
              <a:t> </a:t>
            </a:r>
            <a:r>
              <a:rPr lang="cs-CZ" dirty="0" err="1" smtClean="0">
                <a:solidFill>
                  <a:srgbClr val="FF0000"/>
                </a:solidFill>
              </a:rPr>
              <a:t>intimal</a:t>
            </a:r>
            <a:r>
              <a:rPr lang="cs-CZ" dirty="0" smtClean="0">
                <a:solidFill>
                  <a:srgbClr val="FF0000"/>
                </a:solidFill>
              </a:rPr>
              <a:t> </a:t>
            </a:r>
            <a:r>
              <a:rPr lang="cs-CZ" dirty="0" err="1" smtClean="0">
                <a:solidFill>
                  <a:srgbClr val="FF0000"/>
                </a:solidFill>
              </a:rPr>
              <a:t>surface</a:t>
            </a:r>
            <a:r>
              <a:rPr lang="cs-CZ" dirty="0" smtClean="0"/>
              <a:t>. </a:t>
            </a:r>
            <a:r>
              <a:rPr lang="cs-CZ" dirty="0" err="1" smtClean="0"/>
              <a:t>What</a:t>
            </a:r>
            <a:r>
              <a:rPr lang="cs-CZ" dirty="0" smtClean="0"/>
              <a:t> </a:t>
            </a:r>
            <a:r>
              <a:rPr lang="cs-CZ" dirty="0" err="1" smtClean="0"/>
              <a:t>is</a:t>
            </a:r>
            <a:r>
              <a:rPr lang="cs-CZ" dirty="0" smtClean="0"/>
              <a:t> </a:t>
            </a:r>
            <a:r>
              <a:rPr lang="cs-CZ" dirty="0" err="1" smtClean="0"/>
              <a:t>the</a:t>
            </a:r>
            <a:r>
              <a:rPr lang="cs-CZ" dirty="0" smtClean="0"/>
              <a:t> most </a:t>
            </a:r>
            <a:r>
              <a:rPr lang="cs-CZ" dirty="0" err="1" smtClean="0"/>
              <a:t>likely</a:t>
            </a:r>
            <a:r>
              <a:rPr lang="cs-CZ" dirty="0" smtClean="0"/>
              <a:t> etiology </a:t>
            </a:r>
            <a:r>
              <a:rPr lang="cs-CZ" dirty="0" err="1" smtClean="0"/>
              <a:t>of</a:t>
            </a:r>
            <a:r>
              <a:rPr lang="cs-CZ" dirty="0" smtClean="0"/>
              <a:t> </a:t>
            </a:r>
            <a:r>
              <a:rPr lang="cs-CZ" dirty="0" err="1" smtClean="0"/>
              <a:t>this</a:t>
            </a:r>
            <a:r>
              <a:rPr lang="cs-CZ" dirty="0" smtClean="0"/>
              <a:t> </a:t>
            </a:r>
            <a:r>
              <a:rPr lang="cs-CZ" dirty="0" err="1" smtClean="0"/>
              <a:t>condition</a:t>
            </a:r>
            <a:r>
              <a:rPr lang="cs-CZ" dirty="0" smtClean="0"/>
              <a:t>?</a:t>
            </a:r>
          </a:p>
          <a:p>
            <a:pPr marL="514350" indent="-514350">
              <a:buAutoNum type="alphaUcParenBoth"/>
            </a:pPr>
            <a:r>
              <a:rPr lang="cs-CZ" dirty="0" err="1" smtClean="0"/>
              <a:t>Atherosclerosis</a:t>
            </a:r>
            <a:endParaRPr lang="cs-CZ" dirty="0" smtClean="0"/>
          </a:p>
          <a:p>
            <a:pPr marL="514350" indent="-514350">
              <a:buAutoNum type="alphaUcParenBoth"/>
            </a:pPr>
            <a:r>
              <a:rPr lang="cs-CZ" dirty="0" err="1" smtClean="0"/>
              <a:t>Hypertension</a:t>
            </a:r>
            <a:endParaRPr lang="cs-CZ" dirty="0" smtClean="0"/>
          </a:p>
          <a:p>
            <a:pPr marL="514350" indent="-514350">
              <a:buAutoNum type="alphaUcParenBoth"/>
            </a:pPr>
            <a:r>
              <a:rPr lang="cs-CZ" dirty="0" err="1" smtClean="0"/>
              <a:t>Marfan</a:t>
            </a:r>
            <a:r>
              <a:rPr lang="cs-CZ" dirty="0" smtClean="0"/>
              <a:t> syndrome</a:t>
            </a:r>
          </a:p>
          <a:p>
            <a:pPr marL="514350" indent="-514350">
              <a:buAutoNum type="alphaUcParenBoth"/>
            </a:pPr>
            <a:r>
              <a:rPr lang="cs-CZ" dirty="0" err="1" smtClean="0"/>
              <a:t>Syphilis</a:t>
            </a:r>
            <a:r>
              <a:rPr lang="cs-CZ" dirty="0" smtClean="0"/>
              <a:t> </a:t>
            </a:r>
            <a:r>
              <a:rPr lang="cs-CZ" dirty="0" err="1" smtClean="0"/>
              <a:t>infection</a:t>
            </a:r>
            <a:endParaRPr lang="cs-CZ" dirty="0" smtClean="0"/>
          </a:p>
          <a:p>
            <a:pPr marL="514350" indent="-514350">
              <a:buAutoNum type="alphaUcParenBoth"/>
            </a:pPr>
            <a:r>
              <a:rPr lang="cs-CZ" dirty="0" err="1" smtClean="0"/>
              <a:t>Takayasu</a:t>
            </a:r>
            <a:r>
              <a:rPr lang="cs-CZ" dirty="0" smtClean="0"/>
              <a:t> arteritis </a:t>
            </a:r>
            <a:endParaRPr lang="cs-CZ" dirty="0"/>
          </a:p>
        </p:txBody>
      </p:sp>
      <p:sp>
        <p:nvSpPr>
          <p:cNvPr id="3" name="TextBox 2"/>
          <p:cNvSpPr txBox="1"/>
          <p:nvPr/>
        </p:nvSpPr>
        <p:spPr>
          <a:xfrm>
            <a:off x="457200" y="6380158"/>
            <a:ext cx="8447764" cy="338554"/>
          </a:xfrm>
          <a:prstGeom prst="rect">
            <a:avLst/>
          </a:prstGeom>
          <a:noFill/>
        </p:spPr>
        <p:txBody>
          <a:bodyPr wrap="square" rtlCol="0">
            <a:spAutoFit/>
          </a:bodyPr>
          <a:lstStyle/>
          <a:p>
            <a:r>
              <a:rPr lang="en-US" sz="1600" i="1" dirty="0" smtClean="0"/>
              <a:t>USMLE step 1 </a:t>
            </a:r>
            <a:r>
              <a:rPr lang="en-US" sz="1600" i="1" dirty="0" err="1" smtClean="0"/>
              <a:t>Qbook</a:t>
            </a:r>
            <a:r>
              <a:rPr lang="en-US" sz="1600" dirty="0" smtClean="0"/>
              <a:t>. Seventh edition. New York : Kaplan Publishing, 2015. ISBN: 978-1625232632</a:t>
            </a:r>
            <a:endParaRPr lang="en-US" sz="1600" dirty="0"/>
          </a:p>
        </p:txBody>
      </p:sp>
    </p:spTree>
    <p:extLst>
      <p:ext uri="{BB962C8B-B14F-4D97-AF65-F5344CB8AC3E}">
        <p14:creationId xmlns:p14="http://schemas.microsoft.com/office/powerpoint/2010/main" val="2375199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89470"/>
            <a:ext cx="10515600" cy="6573795"/>
          </a:xfrm>
        </p:spPr>
        <p:txBody>
          <a:bodyPr>
            <a:normAutofit fontScale="85000" lnSpcReduction="20000"/>
          </a:bodyPr>
          <a:lstStyle/>
          <a:p>
            <a:pPr marL="0" indent="0">
              <a:buNone/>
            </a:pPr>
            <a:r>
              <a:rPr lang="cs-CZ" b="1" dirty="0" err="1" smtClean="0"/>
              <a:t>The</a:t>
            </a:r>
            <a:r>
              <a:rPr lang="cs-CZ" b="1" dirty="0" smtClean="0"/>
              <a:t> </a:t>
            </a:r>
            <a:r>
              <a:rPr lang="cs-CZ" b="1" dirty="0" err="1" smtClean="0"/>
              <a:t>correct</a:t>
            </a:r>
            <a:r>
              <a:rPr lang="cs-CZ" b="1" dirty="0" smtClean="0"/>
              <a:t> </a:t>
            </a:r>
            <a:r>
              <a:rPr lang="cs-CZ" b="1" dirty="0" err="1" smtClean="0"/>
              <a:t>answer</a:t>
            </a:r>
            <a:r>
              <a:rPr lang="cs-CZ" b="1" dirty="0" smtClean="0"/>
              <a:t> </a:t>
            </a:r>
            <a:r>
              <a:rPr lang="cs-CZ" b="1" dirty="0" err="1" smtClean="0"/>
              <a:t>is</a:t>
            </a:r>
            <a:r>
              <a:rPr lang="cs-CZ" b="1" dirty="0" smtClean="0"/>
              <a:t> D. </a:t>
            </a:r>
            <a:r>
              <a:rPr lang="cs-CZ" dirty="0" err="1" smtClean="0"/>
              <a:t>Although</a:t>
            </a:r>
            <a:r>
              <a:rPr lang="cs-CZ" dirty="0" smtClean="0"/>
              <a:t> </a:t>
            </a:r>
            <a:r>
              <a:rPr lang="cs-CZ" dirty="0" err="1" smtClean="0"/>
              <a:t>rare</a:t>
            </a:r>
            <a:r>
              <a:rPr lang="cs-CZ" dirty="0" smtClean="0"/>
              <a:t> </a:t>
            </a:r>
            <a:r>
              <a:rPr lang="cs-CZ" dirty="0" err="1" smtClean="0"/>
              <a:t>now</a:t>
            </a:r>
            <a:r>
              <a:rPr lang="cs-CZ" dirty="0" smtClean="0"/>
              <a:t> </a:t>
            </a:r>
            <a:r>
              <a:rPr lang="cs-CZ" dirty="0" err="1" smtClean="0"/>
              <a:t>because</a:t>
            </a:r>
            <a:r>
              <a:rPr lang="cs-CZ" dirty="0" smtClean="0"/>
              <a:t> </a:t>
            </a:r>
            <a:r>
              <a:rPr lang="cs-CZ" dirty="0" err="1" smtClean="0"/>
              <a:t>of</a:t>
            </a:r>
            <a:r>
              <a:rPr lang="cs-CZ" dirty="0" smtClean="0"/>
              <a:t> </a:t>
            </a:r>
            <a:r>
              <a:rPr lang="cs-CZ" dirty="0" err="1" smtClean="0"/>
              <a:t>advances</a:t>
            </a:r>
            <a:r>
              <a:rPr lang="cs-CZ" dirty="0" smtClean="0"/>
              <a:t> in </a:t>
            </a:r>
            <a:r>
              <a:rPr lang="cs-CZ" dirty="0" err="1" smtClean="0"/>
              <a:t>treatment</a:t>
            </a:r>
            <a:r>
              <a:rPr lang="cs-CZ" dirty="0" smtClean="0"/>
              <a:t>, </a:t>
            </a:r>
            <a:r>
              <a:rPr lang="cs-CZ" dirty="0" err="1" smtClean="0"/>
              <a:t>syphilitic</a:t>
            </a:r>
            <a:r>
              <a:rPr lang="cs-CZ" dirty="0" smtClean="0"/>
              <a:t> aortitis and </a:t>
            </a:r>
            <a:r>
              <a:rPr lang="cs-CZ" dirty="0" err="1" smtClean="0"/>
              <a:t>aneurysm</a:t>
            </a:r>
            <a:r>
              <a:rPr lang="cs-CZ" dirty="0" smtClean="0"/>
              <a:t> are </a:t>
            </a:r>
            <a:r>
              <a:rPr lang="cs-CZ" dirty="0" err="1" smtClean="0"/>
              <a:t>still</a:t>
            </a:r>
            <a:r>
              <a:rPr lang="cs-CZ" dirty="0" smtClean="0"/>
              <a:t> </a:t>
            </a:r>
            <a:r>
              <a:rPr lang="cs-CZ" dirty="0" err="1" smtClean="0"/>
              <a:t>seen</a:t>
            </a:r>
            <a:r>
              <a:rPr lang="cs-CZ" dirty="0" smtClean="0"/>
              <a:t>, </a:t>
            </a:r>
            <a:r>
              <a:rPr lang="cs-CZ" dirty="0" err="1" smtClean="0"/>
              <a:t>especially</a:t>
            </a:r>
            <a:r>
              <a:rPr lang="cs-CZ" dirty="0" smtClean="0"/>
              <a:t> in </a:t>
            </a:r>
            <a:r>
              <a:rPr lang="cs-CZ" dirty="0" err="1" smtClean="0"/>
              <a:t>underserved</a:t>
            </a:r>
            <a:r>
              <a:rPr lang="cs-CZ" dirty="0" smtClean="0"/>
              <a:t> </a:t>
            </a:r>
            <a:r>
              <a:rPr lang="cs-CZ" dirty="0" err="1" smtClean="0"/>
              <a:t>populations</a:t>
            </a:r>
            <a:r>
              <a:rPr lang="cs-CZ" dirty="0" smtClean="0"/>
              <a:t>. </a:t>
            </a:r>
            <a:r>
              <a:rPr lang="cs-CZ" dirty="0" err="1" smtClean="0"/>
              <a:t>This</a:t>
            </a:r>
            <a:r>
              <a:rPr lang="cs-CZ" dirty="0" smtClean="0"/>
              <a:t> </a:t>
            </a:r>
            <a:r>
              <a:rPr lang="cs-CZ" dirty="0" err="1" smtClean="0"/>
              <a:t>complication</a:t>
            </a:r>
            <a:r>
              <a:rPr lang="cs-CZ" dirty="0" smtClean="0"/>
              <a:t> </a:t>
            </a:r>
            <a:r>
              <a:rPr lang="cs-CZ" dirty="0" err="1" smtClean="0"/>
              <a:t>generally</a:t>
            </a:r>
            <a:r>
              <a:rPr lang="cs-CZ" dirty="0" smtClean="0"/>
              <a:t> </a:t>
            </a:r>
            <a:r>
              <a:rPr lang="cs-CZ" dirty="0" err="1" smtClean="0"/>
              <a:t>occurs</a:t>
            </a:r>
            <a:r>
              <a:rPr lang="cs-CZ" dirty="0" smtClean="0"/>
              <a:t> 10 to 40 </a:t>
            </a:r>
            <a:r>
              <a:rPr lang="cs-CZ" dirty="0" err="1" smtClean="0"/>
              <a:t>years</a:t>
            </a:r>
            <a:r>
              <a:rPr lang="cs-CZ" dirty="0" smtClean="0"/>
              <a:t> </a:t>
            </a:r>
            <a:r>
              <a:rPr lang="cs-CZ" dirty="0" err="1" smtClean="0"/>
              <a:t>after</a:t>
            </a:r>
            <a:r>
              <a:rPr lang="cs-CZ" dirty="0" smtClean="0"/>
              <a:t> </a:t>
            </a:r>
            <a:r>
              <a:rPr lang="cs-CZ" dirty="0" err="1" smtClean="0"/>
              <a:t>intial</a:t>
            </a:r>
            <a:r>
              <a:rPr lang="cs-CZ" dirty="0" smtClean="0"/>
              <a:t> </a:t>
            </a:r>
            <a:r>
              <a:rPr lang="cs-CZ" dirty="0" err="1" smtClean="0"/>
              <a:t>infection</a:t>
            </a:r>
            <a:r>
              <a:rPr lang="cs-CZ" dirty="0" smtClean="0"/>
              <a:t>. </a:t>
            </a:r>
            <a:r>
              <a:rPr lang="cs-CZ" dirty="0" err="1" smtClean="0"/>
              <a:t>The</a:t>
            </a:r>
            <a:r>
              <a:rPr lang="cs-CZ" dirty="0" smtClean="0"/>
              <a:t> </a:t>
            </a:r>
            <a:r>
              <a:rPr lang="cs-CZ" dirty="0" err="1" smtClean="0"/>
              <a:t>vasa</a:t>
            </a:r>
            <a:r>
              <a:rPr lang="cs-CZ" dirty="0" smtClean="0"/>
              <a:t> </a:t>
            </a:r>
            <a:r>
              <a:rPr lang="cs-CZ" dirty="0" err="1" smtClean="0"/>
              <a:t>vasorum</a:t>
            </a:r>
            <a:r>
              <a:rPr lang="cs-CZ" dirty="0" smtClean="0"/>
              <a:t> </a:t>
            </a:r>
            <a:r>
              <a:rPr lang="cs-CZ" dirty="0" err="1" smtClean="0"/>
              <a:t>of</a:t>
            </a:r>
            <a:r>
              <a:rPr lang="cs-CZ" dirty="0" smtClean="0"/>
              <a:t> </a:t>
            </a:r>
            <a:r>
              <a:rPr lang="cs-CZ" dirty="0" err="1" smtClean="0"/>
              <a:t>the</a:t>
            </a:r>
            <a:r>
              <a:rPr lang="cs-CZ" dirty="0" smtClean="0"/>
              <a:t> aorta </a:t>
            </a:r>
            <a:r>
              <a:rPr lang="cs-CZ" dirty="0" err="1" smtClean="0"/>
              <a:t>undergoes</a:t>
            </a:r>
            <a:r>
              <a:rPr lang="cs-CZ" dirty="0" smtClean="0"/>
              <a:t> </a:t>
            </a:r>
            <a:r>
              <a:rPr lang="cs-CZ" dirty="0" err="1" smtClean="0"/>
              <a:t>obliterative</a:t>
            </a:r>
            <a:r>
              <a:rPr lang="cs-CZ" dirty="0" smtClean="0"/>
              <a:t> </a:t>
            </a:r>
            <a:r>
              <a:rPr lang="cs-CZ" dirty="0" err="1" smtClean="0"/>
              <a:t>endarteritis</a:t>
            </a:r>
            <a:r>
              <a:rPr lang="cs-CZ" dirty="0" smtClean="0"/>
              <a:t>, </a:t>
            </a:r>
            <a:r>
              <a:rPr lang="cs-CZ" dirty="0" err="1" smtClean="0"/>
              <a:t>leading</a:t>
            </a:r>
            <a:r>
              <a:rPr lang="cs-CZ" dirty="0" smtClean="0"/>
              <a:t> to </a:t>
            </a:r>
            <a:r>
              <a:rPr lang="cs-CZ" dirty="0" err="1" smtClean="0"/>
              <a:t>atrophy</a:t>
            </a:r>
            <a:r>
              <a:rPr lang="cs-CZ" dirty="0" smtClean="0"/>
              <a:t> </a:t>
            </a:r>
            <a:r>
              <a:rPr lang="cs-CZ" dirty="0" err="1" smtClean="0"/>
              <a:t>of</a:t>
            </a:r>
            <a:r>
              <a:rPr lang="cs-CZ" dirty="0" smtClean="0"/>
              <a:t> </a:t>
            </a:r>
            <a:r>
              <a:rPr lang="cs-CZ" dirty="0" err="1" smtClean="0"/>
              <a:t>the</a:t>
            </a:r>
            <a:r>
              <a:rPr lang="cs-CZ" dirty="0" smtClean="0"/>
              <a:t> </a:t>
            </a:r>
            <a:r>
              <a:rPr lang="cs-CZ" dirty="0" err="1" smtClean="0"/>
              <a:t>muscularis</a:t>
            </a:r>
            <a:r>
              <a:rPr lang="cs-CZ" dirty="0" smtClean="0"/>
              <a:t> and </a:t>
            </a:r>
            <a:r>
              <a:rPr lang="cs-CZ" dirty="0" err="1" smtClean="0"/>
              <a:t>elastic</a:t>
            </a:r>
            <a:r>
              <a:rPr lang="cs-CZ" dirty="0" smtClean="0"/>
              <a:t> </a:t>
            </a:r>
            <a:r>
              <a:rPr lang="cs-CZ" dirty="0" err="1" smtClean="0"/>
              <a:t>tissues</a:t>
            </a:r>
            <a:r>
              <a:rPr lang="cs-CZ" dirty="0" smtClean="0"/>
              <a:t> </a:t>
            </a:r>
            <a:r>
              <a:rPr lang="cs-CZ" dirty="0" err="1" smtClean="0"/>
              <a:t>of</a:t>
            </a:r>
            <a:r>
              <a:rPr lang="cs-CZ" dirty="0" smtClean="0"/>
              <a:t> </a:t>
            </a:r>
            <a:r>
              <a:rPr lang="cs-CZ" dirty="0" err="1" smtClean="0"/>
              <a:t>the</a:t>
            </a:r>
            <a:r>
              <a:rPr lang="cs-CZ" dirty="0" smtClean="0"/>
              <a:t> aorta and </a:t>
            </a:r>
            <a:r>
              <a:rPr lang="cs-CZ" dirty="0" err="1" smtClean="0"/>
              <a:t>dilatation</a:t>
            </a:r>
            <a:r>
              <a:rPr lang="cs-CZ" dirty="0" smtClean="0"/>
              <a:t>. </a:t>
            </a:r>
            <a:r>
              <a:rPr lang="cs-CZ" dirty="0" err="1" smtClean="0"/>
              <a:t>Linear</a:t>
            </a:r>
            <a:r>
              <a:rPr lang="cs-CZ" dirty="0" smtClean="0"/>
              <a:t> </a:t>
            </a:r>
            <a:r>
              <a:rPr lang="cs-CZ" dirty="0" err="1" smtClean="0"/>
              <a:t>calcifications</a:t>
            </a:r>
            <a:r>
              <a:rPr lang="cs-CZ" dirty="0" smtClean="0"/>
              <a:t> are </a:t>
            </a:r>
            <a:r>
              <a:rPr lang="cs-CZ" dirty="0" err="1" smtClean="0"/>
              <a:t>often</a:t>
            </a:r>
            <a:r>
              <a:rPr lang="cs-CZ" dirty="0" smtClean="0"/>
              <a:t> </a:t>
            </a:r>
            <a:r>
              <a:rPr lang="cs-CZ" dirty="0" err="1" smtClean="0"/>
              <a:t>seen</a:t>
            </a:r>
            <a:r>
              <a:rPr lang="cs-CZ" dirty="0" smtClean="0"/>
              <a:t> in </a:t>
            </a:r>
            <a:r>
              <a:rPr lang="cs-CZ" dirty="0" err="1" smtClean="0"/>
              <a:t>the</a:t>
            </a:r>
            <a:r>
              <a:rPr lang="cs-CZ" dirty="0" smtClean="0"/>
              <a:t> </a:t>
            </a:r>
            <a:r>
              <a:rPr lang="cs-CZ" dirty="0" err="1" smtClean="0"/>
              <a:t>ascending</a:t>
            </a:r>
            <a:r>
              <a:rPr lang="cs-CZ" dirty="0" smtClean="0"/>
              <a:t> aorta by x-</a:t>
            </a:r>
            <a:r>
              <a:rPr lang="cs-CZ" dirty="0" err="1" smtClean="0"/>
              <a:t>ray</a:t>
            </a:r>
            <a:r>
              <a:rPr lang="cs-CZ" dirty="0" smtClean="0"/>
              <a:t>. </a:t>
            </a:r>
            <a:r>
              <a:rPr lang="cs-CZ" dirty="0" err="1" smtClean="0"/>
              <a:t>The</a:t>
            </a:r>
            <a:r>
              <a:rPr lang="cs-CZ" dirty="0" smtClean="0"/>
              <a:t> </a:t>
            </a:r>
            <a:r>
              <a:rPr lang="cs-CZ" dirty="0" err="1" smtClean="0"/>
              <a:t>intimal</a:t>
            </a:r>
            <a:r>
              <a:rPr lang="cs-CZ" dirty="0" smtClean="0"/>
              <a:t> </a:t>
            </a:r>
            <a:r>
              <a:rPr lang="cs-CZ" dirty="0" err="1" smtClean="0"/>
              <a:t>wrinkling</a:t>
            </a:r>
            <a:r>
              <a:rPr lang="cs-CZ" dirty="0" smtClean="0"/>
              <a:t> </a:t>
            </a:r>
            <a:r>
              <a:rPr lang="cs-CZ" dirty="0" err="1" smtClean="0"/>
              <a:t>or</a:t>
            </a:r>
            <a:r>
              <a:rPr lang="cs-CZ" dirty="0" smtClean="0"/>
              <a:t> „</a:t>
            </a:r>
            <a:r>
              <a:rPr lang="cs-CZ" dirty="0" err="1" smtClean="0"/>
              <a:t>tree</a:t>
            </a:r>
            <a:r>
              <a:rPr lang="cs-CZ" dirty="0" smtClean="0"/>
              <a:t> </a:t>
            </a:r>
            <a:r>
              <a:rPr lang="cs-CZ" dirty="0" err="1" smtClean="0"/>
              <a:t>barking</a:t>
            </a:r>
            <a:r>
              <a:rPr lang="cs-CZ" dirty="0" smtClean="0"/>
              <a:t>“ </a:t>
            </a:r>
            <a:r>
              <a:rPr lang="cs-CZ" dirty="0" err="1" smtClean="0"/>
              <a:t>is</a:t>
            </a:r>
            <a:r>
              <a:rPr lang="cs-CZ" dirty="0" smtClean="0"/>
              <a:t> </a:t>
            </a:r>
            <a:r>
              <a:rPr lang="cs-CZ" dirty="0" err="1" smtClean="0"/>
              <a:t>also</a:t>
            </a:r>
            <a:r>
              <a:rPr lang="cs-CZ" dirty="0" smtClean="0"/>
              <a:t> a </a:t>
            </a:r>
            <a:r>
              <a:rPr lang="cs-CZ" dirty="0" err="1" smtClean="0"/>
              <a:t>common</a:t>
            </a:r>
            <a:r>
              <a:rPr lang="cs-CZ" dirty="0" smtClean="0"/>
              <a:t> </a:t>
            </a:r>
            <a:r>
              <a:rPr lang="cs-CZ" dirty="0" err="1" smtClean="0"/>
              <a:t>feature</a:t>
            </a:r>
            <a:r>
              <a:rPr lang="cs-CZ" dirty="0" smtClean="0"/>
              <a:t>. </a:t>
            </a:r>
            <a:r>
              <a:rPr lang="cs-CZ" dirty="0" err="1" smtClean="0"/>
              <a:t>Syphilitic</a:t>
            </a:r>
            <a:r>
              <a:rPr lang="cs-CZ" dirty="0" smtClean="0"/>
              <a:t> </a:t>
            </a:r>
            <a:r>
              <a:rPr lang="cs-CZ" dirty="0" err="1" smtClean="0"/>
              <a:t>aneurysm</a:t>
            </a:r>
            <a:r>
              <a:rPr lang="cs-CZ" dirty="0" smtClean="0"/>
              <a:t> </a:t>
            </a:r>
            <a:r>
              <a:rPr lang="cs-CZ" dirty="0" err="1" smtClean="0"/>
              <a:t>can</a:t>
            </a:r>
            <a:r>
              <a:rPr lang="cs-CZ" dirty="0" smtClean="0"/>
              <a:t> </a:t>
            </a:r>
            <a:r>
              <a:rPr lang="cs-CZ" dirty="0" err="1" smtClean="0"/>
              <a:t>be</a:t>
            </a:r>
            <a:r>
              <a:rPr lang="cs-CZ" dirty="0" smtClean="0"/>
              <a:t> </a:t>
            </a:r>
            <a:r>
              <a:rPr lang="cs-CZ" dirty="0" err="1" smtClean="0"/>
              <a:t>associated</a:t>
            </a:r>
            <a:r>
              <a:rPr lang="cs-CZ" dirty="0" smtClean="0"/>
              <a:t> </a:t>
            </a:r>
            <a:r>
              <a:rPr lang="cs-CZ" dirty="0" err="1" smtClean="0"/>
              <a:t>with</a:t>
            </a:r>
            <a:r>
              <a:rPr lang="cs-CZ" dirty="0" smtClean="0"/>
              <a:t> </a:t>
            </a:r>
            <a:r>
              <a:rPr lang="cs-CZ" dirty="0" err="1" smtClean="0"/>
              <a:t>respiratory</a:t>
            </a:r>
            <a:r>
              <a:rPr lang="cs-CZ" dirty="0" smtClean="0"/>
              <a:t> </a:t>
            </a:r>
            <a:r>
              <a:rPr lang="cs-CZ" dirty="0" err="1" smtClean="0"/>
              <a:t>distress</a:t>
            </a:r>
            <a:r>
              <a:rPr lang="cs-CZ" dirty="0" smtClean="0"/>
              <a:t>,</a:t>
            </a:r>
            <a:r>
              <a:rPr lang="en-US" dirty="0" smtClean="0"/>
              <a:t> cough, congestive heart failure, and rarely, rupture.</a:t>
            </a:r>
          </a:p>
          <a:p>
            <a:pPr marL="0" indent="0">
              <a:buNone/>
            </a:pPr>
            <a:r>
              <a:rPr lang="en-US" dirty="0" smtClean="0"/>
              <a:t>Atherosclerosis </a:t>
            </a:r>
            <a:r>
              <a:rPr lang="en-US" b="1" dirty="0" smtClean="0"/>
              <a:t>(choice A)</a:t>
            </a:r>
            <a:r>
              <a:rPr lang="en-US" dirty="0" smtClean="0"/>
              <a:t> is the most common cause of aortic aneurysms. These are most often located in the abdominal aorta, distal to the renal arteries. Intimal wrinkling and linear calcifications are not seen.</a:t>
            </a:r>
          </a:p>
          <a:p>
            <a:pPr marL="0" indent="0">
              <a:buNone/>
            </a:pPr>
            <a:r>
              <a:rPr lang="en-US" dirty="0" smtClean="0"/>
              <a:t>Hypertension </a:t>
            </a:r>
            <a:r>
              <a:rPr lang="en-US" b="1" dirty="0" smtClean="0"/>
              <a:t>(choice B)</a:t>
            </a:r>
            <a:r>
              <a:rPr lang="en-US" dirty="0" smtClean="0"/>
              <a:t> is usually responsible for dissecting aneurysms located within 10 cm of the aortic valve. Patients present with sudden chest pain that is usually severe and tearing in nature. The chronic hypertension causes a cystic medial necrosis, allowing the separation of vessel layers.</a:t>
            </a:r>
          </a:p>
          <a:p>
            <a:pPr marL="0" indent="0">
              <a:buNone/>
            </a:pPr>
            <a:r>
              <a:rPr lang="en-US" dirty="0" err="1" smtClean="0"/>
              <a:t>Marfan</a:t>
            </a:r>
            <a:r>
              <a:rPr lang="en-US" dirty="0" smtClean="0"/>
              <a:t> syndrome, an autosomal dominant connective tissue disorder </a:t>
            </a:r>
            <a:r>
              <a:rPr lang="en-US" b="1" dirty="0" smtClean="0"/>
              <a:t>(choice C)</a:t>
            </a:r>
            <a:r>
              <a:rPr lang="en-US" dirty="0" smtClean="0"/>
              <a:t>, is also associated with dissecting aneurysms, usually of the ascending aorta. The patients are often very tall with arachnodactyly and ligamentous laxity. Their life span is generally shortened. This patient’s description and age are not consistent with this diagnosis.</a:t>
            </a:r>
          </a:p>
          <a:p>
            <a:pPr marL="0" indent="0">
              <a:buNone/>
            </a:pPr>
            <a:r>
              <a:rPr lang="en-US" dirty="0" err="1" smtClean="0"/>
              <a:t>Takayasu</a:t>
            </a:r>
            <a:r>
              <a:rPr lang="en-US" dirty="0" smtClean="0"/>
              <a:t> arteritis </a:t>
            </a:r>
            <a:r>
              <a:rPr lang="en-US" b="1" dirty="0" smtClean="0"/>
              <a:t>(choice E)</a:t>
            </a:r>
            <a:r>
              <a:rPr lang="en-US" dirty="0" smtClean="0"/>
              <a:t> is a syndrome characterized by ocular disturbances and weak pulses in the arms. It occurs frequently in young females. It is considered a giant cell arteritis and does not cause aneurysms.</a:t>
            </a:r>
            <a:r>
              <a:rPr lang="cs-CZ" dirty="0" smtClean="0"/>
              <a:t> </a:t>
            </a:r>
            <a:endParaRPr lang="cs-CZ" dirty="0"/>
          </a:p>
        </p:txBody>
      </p:sp>
    </p:spTree>
    <p:extLst>
      <p:ext uri="{BB962C8B-B14F-4D97-AF65-F5344CB8AC3E}">
        <p14:creationId xmlns:p14="http://schemas.microsoft.com/office/powerpoint/2010/main" val="2934907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 to acid-base disorders</a:t>
            </a:r>
            <a:endParaRPr lang="cs-CZ"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What is the blood pH?</a:t>
            </a:r>
            <a:endParaRPr lang="cs-CZ" dirty="0" smtClean="0"/>
          </a:p>
          <a:p>
            <a:pPr lvl="1"/>
            <a:r>
              <a:rPr lang="cs-CZ" dirty="0" smtClean="0"/>
              <a:t>Acidemia, alkalemia, normal (=no disturbance/mixed)</a:t>
            </a:r>
            <a:endParaRPr lang="en-US" dirty="0" smtClean="0"/>
          </a:p>
          <a:p>
            <a:pPr marL="514350" indent="-514350">
              <a:buFont typeface="+mj-lt"/>
              <a:buAutoNum type="arabicPeriod"/>
            </a:pPr>
            <a:r>
              <a:rPr lang="en-US" dirty="0" smtClean="0"/>
              <a:t>Type of primary disturbance? Look first at CO</a:t>
            </a:r>
            <a:r>
              <a:rPr lang="en-US" baseline="-25000" dirty="0" smtClean="0"/>
              <a:t>2</a:t>
            </a:r>
            <a:r>
              <a:rPr lang="en-US" dirty="0" smtClean="0"/>
              <a:t>, then HCO</a:t>
            </a:r>
            <a:r>
              <a:rPr lang="en-US" baseline="-25000" dirty="0" smtClean="0"/>
              <a:t>3</a:t>
            </a:r>
          </a:p>
          <a:p>
            <a:pPr marL="514350" indent="-514350">
              <a:buFont typeface="+mj-lt"/>
              <a:buAutoNum type="arabicPeriod"/>
            </a:pPr>
            <a:r>
              <a:rPr lang="en-US" dirty="0" smtClean="0"/>
              <a:t>Is there appropriate compensation?</a:t>
            </a:r>
          </a:p>
          <a:p>
            <a:pPr marL="514350" indent="-514350">
              <a:buFont typeface="+mj-lt"/>
              <a:buAutoNum type="arabicPeriod"/>
            </a:pPr>
            <a:r>
              <a:rPr lang="en-US" dirty="0" smtClean="0"/>
              <a:t>Anion gap?</a:t>
            </a:r>
          </a:p>
          <a:p>
            <a:pPr marL="514350" indent="-514350">
              <a:buFont typeface="+mj-lt"/>
              <a:buAutoNum type="arabicPeriod"/>
            </a:pPr>
            <a:r>
              <a:rPr lang="en-US" dirty="0" err="1" smtClean="0"/>
              <a:t>Osmolar</a:t>
            </a:r>
            <a:r>
              <a:rPr lang="en-US" dirty="0" smtClean="0"/>
              <a:t> gap?</a:t>
            </a:r>
            <a:endParaRPr lang="cs-CZ" dirty="0"/>
          </a:p>
        </p:txBody>
      </p:sp>
    </p:spTree>
    <p:extLst>
      <p:ext uri="{BB962C8B-B14F-4D97-AF65-F5344CB8AC3E}">
        <p14:creationId xmlns:p14="http://schemas.microsoft.com/office/powerpoint/2010/main" val="14785354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You</a:t>
            </a:r>
            <a:r>
              <a:rPr lang="en-US" dirty="0" smtClean="0"/>
              <a:t>’ve</a:t>
            </a:r>
            <a:r>
              <a:rPr lang="cs-CZ" dirty="0" smtClean="0"/>
              <a:t> survived!</a:t>
            </a:r>
            <a:r>
              <a:rPr lang="en-US" dirty="0" smtClean="0"/>
              <a:t> Thank you.</a:t>
            </a:r>
            <a:endParaRPr lang="cs-CZ" dirty="0"/>
          </a:p>
        </p:txBody>
      </p:sp>
      <p:sp>
        <p:nvSpPr>
          <p:cNvPr id="3" name="Text Placeholder 2"/>
          <p:cNvSpPr>
            <a:spLocks noGrp="1"/>
          </p:cNvSpPr>
          <p:nvPr>
            <p:ph type="body" idx="1"/>
          </p:nvPr>
        </p:nvSpPr>
        <p:spPr/>
        <p:txBody>
          <a:bodyPr/>
          <a:lstStyle/>
          <a:p>
            <a:endParaRPr lang="cs-CZ"/>
          </a:p>
        </p:txBody>
      </p:sp>
    </p:spTree>
    <p:extLst>
      <p:ext uri="{BB962C8B-B14F-4D97-AF65-F5344CB8AC3E}">
        <p14:creationId xmlns:p14="http://schemas.microsoft.com/office/powerpoint/2010/main" val="20436017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References</a:t>
            </a:r>
            <a:endParaRPr lang="cs-CZ" dirty="0"/>
          </a:p>
        </p:txBody>
      </p:sp>
      <p:sp>
        <p:nvSpPr>
          <p:cNvPr id="3" name="Content Placeholder 2"/>
          <p:cNvSpPr>
            <a:spLocks noGrp="1"/>
          </p:cNvSpPr>
          <p:nvPr>
            <p:ph idx="1"/>
          </p:nvPr>
        </p:nvSpPr>
        <p:spPr/>
        <p:txBody>
          <a:bodyPr/>
          <a:lstStyle/>
          <a:p>
            <a:pPr marL="514350" indent="-514350">
              <a:buFont typeface="+mj-lt"/>
              <a:buAutoNum type="arabicPeriod"/>
            </a:pPr>
            <a:r>
              <a:rPr lang="cs-CZ" dirty="0" smtClean="0"/>
              <a:t>Le </a:t>
            </a:r>
            <a:r>
              <a:rPr lang="cs-CZ" dirty="0"/>
              <a:t>T, Feinstein J. </a:t>
            </a:r>
            <a:r>
              <a:rPr lang="cs-CZ" i="1" dirty="0"/>
              <a:t>First Aid Q &amp; A For The USMLE Step 1</a:t>
            </a:r>
            <a:r>
              <a:rPr lang="cs-CZ" dirty="0"/>
              <a:t>.</a:t>
            </a:r>
          </a:p>
          <a:p>
            <a:pPr marL="514350" indent="-514350">
              <a:buFont typeface="+mj-lt"/>
              <a:buAutoNum type="arabicPeriod"/>
            </a:pPr>
            <a:r>
              <a:rPr lang="cs-CZ" dirty="0" smtClean="0"/>
              <a:t>Le </a:t>
            </a:r>
            <a:r>
              <a:rPr lang="cs-CZ" dirty="0"/>
              <a:t>T, Bhushan V, Yeh J. </a:t>
            </a:r>
            <a:r>
              <a:rPr lang="cs-CZ" i="1" dirty="0"/>
              <a:t>First Aid For The Wards</a:t>
            </a:r>
            <a:r>
              <a:rPr lang="cs-CZ" dirty="0"/>
              <a:t>. New York: McGraw-Hill Medical; 2013.</a:t>
            </a:r>
          </a:p>
          <a:p>
            <a:pPr marL="514350" indent="-514350">
              <a:buFont typeface="+mj-lt"/>
              <a:buAutoNum type="arabicPeriod"/>
            </a:pPr>
            <a:r>
              <a:rPr lang="cs-CZ" dirty="0" smtClean="0"/>
              <a:t>Le </a:t>
            </a:r>
            <a:r>
              <a:rPr lang="cs-CZ" dirty="0"/>
              <a:t>T, Bhushan V, Kulkarni V, Sochat M. </a:t>
            </a:r>
            <a:r>
              <a:rPr lang="cs-CZ" i="1" dirty="0"/>
              <a:t>First Aid For The USMLE Step 1 2013</a:t>
            </a:r>
            <a:r>
              <a:rPr lang="cs-CZ" dirty="0"/>
              <a:t>.</a:t>
            </a:r>
          </a:p>
          <a:p>
            <a:pPr marL="514350" indent="-514350">
              <a:buFont typeface="+mj-lt"/>
              <a:buAutoNum type="arabicPeriod"/>
            </a:pPr>
            <a:r>
              <a:rPr lang="cs-CZ" dirty="0" smtClean="0"/>
              <a:t>Vojvodic </a:t>
            </a:r>
            <a:r>
              <a:rPr lang="cs-CZ" dirty="0"/>
              <a:t>M. </a:t>
            </a:r>
            <a:r>
              <a:rPr lang="cs-CZ" i="1" dirty="0"/>
              <a:t>Essential Med Notes 2014</a:t>
            </a:r>
            <a:r>
              <a:rPr lang="cs-CZ" dirty="0"/>
              <a:t>. [Place of publication not identified]: Mcgraw-Hill; 2014.</a:t>
            </a:r>
          </a:p>
        </p:txBody>
      </p:sp>
    </p:spTree>
    <p:extLst>
      <p:ext uri="{BB962C8B-B14F-4D97-AF65-F5344CB8AC3E}">
        <p14:creationId xmlns:p14="http://schemas.microsoft.com/office/powerpoint/2010/main" val="103537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58791809"/>
              </p:ext>
            </p:extLst>
          </p:nvPr>
        </p:nvGraphicFramePr>
        <p:xfrm>
          <a:off x="838200" y="669073"/>
          <a:ext cx="10515600" cy="5507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2853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Compensation</a:t>
            </a:r>
            <a:endParaRPr lang="cs-CZ" dirty="0"/>
          </a:p>
        </p:txBody>
      </p:sp>
      <p:sp>
        <p:nvSpPr>
          <p:cNvPr id="3" name="Content Placeholder 2"/>
          <p:cNvSpPr>
            <a:spLocks noGrp="1"/>
          </p:cNvSpPr>
          <p:nvPr>
            <p:ph idx="1"/>
          </p:nvPr>
        </p:nvSpPr>
        <p:spPr/>
        <p:txBody>
          <a:bodyPr>
            <a:normAutofit lnSpcReduction="10000"/>
          </a:bodyPr>
          <a:lstStyle/>
          <a:p>
            <a:r>
              <a:rPr lang="cs-CZ" dirty="0" smtClean="0"/>
              <a:t>Metabolic Acidosis</a:t>
            </a:r>
          </a:p>
          <a:p>
            <a:pPr lvl="1"/>
            <a:r>
              <a:rPr lang="cs-CZ" dirty="0" smtClean="0"/>
              <a:t>↓ 10 HCO</a:t>
            </a:r>
            <a:r>
              <a:rPr lang="cs-CZ" baseline="-25000" dirty="0" smtClean="0"/>
              <a:t>3</a:t>
            </a:r>
            <a:r>
              <a:rPr lang="cs-CZ" dirty="0" smtClean="0"/>
              <a:t> = ↓ 10 pCO</a:t>
            </a:r>
            <a:r>
              <a:rPr lang="cs-CZ" baseline="-25000" dirty="0" smtClean="0"/>
              <a:t>2</a:t>
            </a:r>
          </a:p>
          <a:p>
            <a:r>
              <a:rPr lang="cs-CZ" dirty="0" smtClean="0"/>
              <a:t>Metabolic Alkalosis</a:t>
            </a:r>
          </a:p>
          <a:p>
            <a:pPr lvl="1"/>
            <a:r>
              <a:rPr lang="cs-CZ" dirty="0" smtClean="0"/>
              <a:t>↑ 10 HCO</a:t>
            </a:r>
            <a:r>
              <a:rPr lang="cs-CZ" baseline="-25000" dirty="0" smtClean="0"/>
              <a:t>3</a:t>
            </a:r>
            <a:r>
              <a:rPr lang="cs-CZ" dirty="0" smtClean="0"/>
              <a:t> = ↑ 5-7 pCO</a:t>
            </a:r>
            <a:r>
              <a:rPr lang="cs-CZ" baseline="-25000" dirty="0" smtClean="0"/>
              <a:t>2</a:t>
            </a:r>
          </a:p>
          <a:p>
            <a:pPr marL="457200" lvl="1" indent="0">
              <a:buNone/>
            </a:pPr>
            <a:endParaRPr lang="cs-CZ" baseline="-25000" dirty="0" smtClean="0"/>
          </a:p>
          <a:p>
            <a:r>
              <a:rPr lang="cs-CZ" dirty="0" smtClean="0"/>
              <a:t>Respiratory Acidosis</a:t>
            </a:r>
          </a:p>
          <a:p>
            <a:pPr lvl="1"/>
            <a:r>
              <a:rPr lang="cs-CZ" dirty="0" smtClean="0"/>
              <a:t>Acute: ↑ 10 pCO</a:t>
            </a:r>
            <a:r>
              <a:rPr lang="cs-CZ" baseline="-25000" dirty="0" smtClean="0"/>
              <a:t>2</a:t>
            </a:r>
            <a:r>
              <a:rPr lang="cs-CZ" dirty="0" smtClean="0"/>
              <a:t> = ↑ 1 HCO</a:t>
            </a:r>
            <a:r>
              <a:rPr lang="cs-CZ" baseline="-25000" dirty="0" smtClean="0"/>
              <a:t>3</a:t>
            </a:r>
            <a:r>
              <a:rPr lang="cs-CZ" dirty="0" smtClean="0"/>
              <a:t> </a:t>
            </a:r>
          </a:p>
          <a:p>
            <a:pPr lvl="1"/>
            <a:r>
              <a:rPr lang="cs-CZ" dirty="0" smtClean="0"/>
              <a:t>Chronic: ↑ 10 pCO</a:t>
            </a:r>
            <a:r>
              <a:rPr lang="cs-CZ" baseline="-25000" dirty="0" smtClean="0"/>
              <a:t>2</a:t>
            </a:r>
            <a:r>
              <a:rPr lang="cs-CZ" dirty="0" smtClean="0"/>
              <a:t> = ↑ 3 HCO</a:t>
            </a:r>
            <a:r>
              <a:rPr lang="cs-CZ" baseline="-25000" dirty="0" smtClean="0"/>
              <a:t>3</a:t>
            </a:r>
            <a:endParaRPr lang="cs-CZ" dirty="0"/>
          </a:p>
          <a:p>
            <a:r>
              <a:rPr lang="cs-CZ" dirty="0" smtClean="0"/>
              <a:t>Respiratory Alkalosis</a:t>
            </a:r>
          </a:p>
          <a:p>
            <a:pPr lvl="1"/>
            <a:r>
              <a:rPr lang="cs-CZ" dirty="0" smtClean="0"/>
              <a:t>Acute: ↓ 10 pCO</a:t>
            </a:r>
            <a:r>
              <a:rPr lang="cs-CZ" baseline="-25000" dirty="0" smtClean="0"/>
              <a:t>2 </a:t>
            </a:r>
            <a:r>
              <a:rPr lang="cs-CZ" dirty="0" smtClean="0"/>
              <a:t> = ↓ 2 HCO</a:t>
            </a:r>
            <a:r>
              <a:rPr lang="cs-CZ" baseline="-25000" dirty="0" smtClean="0"/>
              <a:t>3</a:t>
            </a:r>
            <a:endParaRPr lang="cs-CZ" dirty="0"/>
          </a:p>
          <a:p>
            <a:pPr lvl="1"/>
            <a:r>
              <a:rPr lang="cs-CZ" dirty="0" smtClean="0"/>
              <a:t>Chronic: ↓ 10 pCO</a:t>
            </a:r>
            <a:r>
              <a:rPr lang="cs-CZ" baseline="-25000" dirty="0" smtClean="0"/>
              <a:t>2</a:t>
            </a:r>
            <a:r>
              <a:rPr lang="cs-CZ" dirty="0" smtClean="0"/>
              <a:t> = ↓ 5 HCO</a:t>
            </a:r>
            <a:r>
              <a:rPr lang="cs-CZ" baseline="-25000" dirty="0" smtClean="0"/>
              <a:t>3</a:t>
            </a:r>
            <a:endParaRPr lang="cs-CZ" dirty="0"/>
          </a:p>
        </p:txBody>
      </p:sp>
      <p:sp>
        <p:nvSpPr>
          <p:cNvPr id="4" name="TextBox 3"/>
          <p:cNvSpPr txBox="1"/>
          <p:nvPr/>
        </p:nvSpPr>
        <p:spPr>
          <a:xfrm>
            <a:off x="6824546" y="2249371"/>
            <a:ext cx="4627756" cy="1200329"/>
          </a:xfrm>
          <a:prstGeom prst="rect">
            <a:avLst/>
          </a:prstGeom>
          <a:noFill/>
        </p:spPr>
        <p:txBody>
          <a:bodyPr wrap="square" rtlCol="0">
            <a:spAutoFit/>
          </a:bodyPr>
          <a:lstStyle/>
          <a:p>
            <a:r>
              <a:rPr lang="cs-CZ" b="1" dirty="0" smtClean="0"/>
              <a:t>If actual</a:t>
            </a:r>
            <a:r>
              <a:rPr lang="cs-CZ" b="1" baseline="0" dirty="0" smtClean="0"/>
              <a:t> pCO</a:t>
            </a:r>
            <a:r>
              <a:rPr lang="cs-CZ" b="1" baseline="-25000" dirty="0" smtClean="0"/>
              <a:t>2</a:t>
            </a:r>
            <a:r>
              <a:rPr lang="cs-CZ" b="1" baseline="0" dirty="0" smtClean="0"/>
              <a:t> change is:</a:t>
            </a:r>
          </a:p>
          <a:p>
            <a:r>
              <a:rPr lang="cs-CZ" baseline="0" dirty="0" smtClean="0"/>
              <a:t>Higher = coexistent respiratory acidosis</a:t>
            </a:r>
          </a:p>
          <a:p>
            <a:r>
              <a:rPr lang="cs-CZ" baseline="0" dirty="0" smtClean="0"/>
              <a:t>Lower = coexistent respiratory alkalosis</a:t>
            </a:r>
          </a:p>
          <a:p>
            <a:endParaRPr lang="cs-CZ" dirty="0"/>
          </a:p>
        </p:txBody>
      </p:sp>
      <p:sp>
        <p:nvSpPr>
          <p:cNvPr id="5" name="TextBox 4"/>
          <p:cNvSpPr txBox="1"/>
          <p:nvPr/>
        </p:nvSpPr>
        <p:spPr>
          <a:xfrm>
            <a:off x="6824546" y="4219420"/>
            <a:ext cx="4627756" cy="923330"/>
          </a:xfrm>
          <a:prstGeom prst="rect">
            <a:avLst/>
          </a:prstGeom>
          <a:noFill/>
        </p:spPr>
        <p:txBody>
          <a:bodyPr wrap="square" rtlCol="0">
            <a:spAutoFit/>
          </a:bodyPr>
          <a:lstStyle/>
          <a:p>
            <a:r>
              <a:rPr lang="cs-CZ" b="1" baseline="0" dirty="0" smtClean="0"/>
              <a:t>If actual HCO</a:t>
            </a:r>
            <a:r>
              <a:rPr lang="cs-CZ" b="1" baseline="-25000" dirty="0" smtClean="0"/>
              <a:t>3</a:t>
            </a:r>
            <a:r>
              <a:rPr lang="cs-CZ" b="1" baseline="0" dirty="0" smtClean="0"/>
              <a:t> is:</a:t>
            </a:r>
          </a:p>
          <a:p>
            <a:r>
              <a:rPr lang="cs-CZ" baseline="0" dirty="0" smtClean="0"/>
              <a:t>Higher = coexistent metabolic alkalosis</a:t>
            </a:r>
          </a:p>
          <a:p>
            <a:r>
              <a:rPr lang="cs-CZ" baseline="0" dirty="0" smtClean="0"/>
              <a:t>Lower = coexistent metabolic acidosis</a:t>
            </a:r>
            <a:endParaRPr lang="cs-CZ" dirty="0"/>
          </a:p>
        </p:txBody>
      </p:sp>
    </p:spTree>
    <p:extLst>
      <p:ext uri="{BB962C8B-B14F-4D97-AF65-F5344CB8AC3E}">
        <p14:creationId xmlns:p14="http://schemas.microsoft.com/office/powerpoint/2010/main" val="37299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Anion gap</a:t>
            </a:r>
            <a:endParaRPr lang="cs-CZ" dirty="0"/>
          </a:p>
        </p:txBody>
      </p:sp>
      <p:sp>
        <p:nvSpPr>
          <p:cNvPr id="3" name="Content Placeholder 2"/>
          <p:cNvSpPr>
            <a:spLocks noGrp="1"/>
          </p:cNvSpPr>
          <p:nvPr>
            <p:ph idx="1"/>
          </p:nvPr>
        </p:nvSpPr>
        <p:spPr/>
        <p:txBody>
          <a:bodyPr/>
          <a:lstStyle/>
          <a:p>
            <a:r>
              <a:rPr lang="cs-CZ" dirty="0" smtClean="0"/>
              <a:t>Is anion gap elevated? AG = Na – (HCO3 + Cl)</a:t>
            </a:r>
          </a:p>
          <a:p>
            <a:r>
              <a:rPr lang="cs-CZ" dirty="0" smtClean="0"/>
              <a:t>increase in AG &gt; decrease in HCO</a:t>
            </a:r>
            <a:r>
              <a:rPr lang="cs-CZ" baseline="-25000" dirty="0" smtClean="0"/>
              <a:t>3</a:t>
            </a:r>
            <a:r>
              <a:rPr lang="cs-CZ" dirty="0" smtClean="0"/>
              <a:t> = coexistent metabolic alkalosis</a:t>
            </a:r>
          </a:p>
          <a:p>
            <a:r>
              <a:rPr lang="cs-CZ" dirty="0" smtClean="0"/>
              <a:t>increase in AG &lt; decrease in HCO</a:t>
            </a:r>
            <a:r>
              <a:rPr lang="cs-CZ" baseline="-25000" dirty="0" smtClean="0"/>
              <a:t>3</a:t>
            </a:r>
            <a:r>
              <a:rPr lang="cs-CZ" dirty="0" smtClean="0"/>
              <a:t> = coexistent non-AG met. acidosis</a:t>
            </a:r>
            <a:endParaRPr lang="cs-CZ" dirty="0"/>
          </a:p>
        </p:txBody>
      </p:sp>
      <p:graphicFrame>
        <p:nvGraphicFramePr>
          <p:cNvPr id="4" name="Table 3"/>
          <p:cNvGraphicFramePr>
            <a:graphicFrameLocks noGrp="1"/>
          </p:cNvGraphicFramePr>
          <p:nvPr>
            <p:extLst>
              <p:ext uri="{D42A27DB-BD31-4B8C-83A1-F6EECF244321}">
                <p14:modId xmlns:p14="http://schemas.microsoft.com/office/powerpoint/2010/main" val="702508517"/>
              </p:ext>
            </p:extLst>
          </p:nvPr>
        </p:nvGraphicFramePr>
        <p:xfrm>
          <a:off x="838200" y="3746811"/>
          <a:ext cx="10515600" cy="1906045"/>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994613605"/>
                    </a:ext>
                  </a:extLst>
                </a:gridCol>
                <a:gridCol w="3505200">
                  <a:extLst>
                    <a:ext uri="{9D8B030D-6E8A-4147-A177-3AD203B41FA5}">
                      <a16:colId xmlns:a16="http://schemas.microsoft.com/office/drawing/2014/main" val="3055235163"/>
                    </a:ext>
                  </a:extLst>
                </a:gridCol>
                <a:gridCol w="3505200">
                  <a:extLst>
                    <a:ext uri="{9D8B030D-6E8A-4147-A177-3AD203B41FA5}">
                      <a16:colId xmlns:a16="http://schemas.microsoft.com/office/drawing/2014/main" val="2694620497"/>
                    </a:ext>
                  </a:extLst>
                </a:gridCol>
              </a:tblGrid>
              <a:tr h="403308">
                <a:tc>
                  <a:txBody>
                    <a:bodyPr/>
                    <a:lstStyle/>
                    <a:p>
                      <a:r>
                        <a:rPr lang="cs-CZ" dirty="0" smtClean="0"/>
                        <a:t>∆AG</a:t>
                      </a:r>
                      <a:endParaRPr lang="cs-CZ" dirty="0"/>
                    </a:p>
                  </a:txBody>
                  <a:tcPr/>
                </a:tc>
                <a:tc>
                  <a:txBody>
                    <a:bodyPr/>
                    <a:lstStyle/>
                    <a:p>
                      <a:r>
                        <a:rPr lang="el-GR" dirty="0" smtClean="0"/>
                        <a:t>Δ</a:t>
                      </a:r>
                      <a:r>
                        <a:rPr lang="cs-CZ" dirty="0" smtClean="0"/>
                        <a:t>HCO3</a:t>
                      </a:r>
                      <a:endParaRPr lang="cs-CZ" dirty="0"/>
                    </a:p>
                  </a:txBody>
                  <a:tcPr/>
                </a:tc>
                <a:tc>
                  <a:txBody>
                    <a:bodyPr/>
                    <a:lstStyle/>
                    <a:p>
                      <a:r>
                        <a:rPr lang="cs-CZ" dirty="0" smtClean="0"/>
                        <a:t>Type</a:t>
                      </a:r>
                      <a:endParaRPr lang="cs-CZ" dirty="0"/>
                    </a:p>
                  </a:txBody>
                  <a:tcPr/>
                </a:tc>
                <a:extLst>
                  <a:ext uri="{0D108BD9-81ED-4DB2-BD59-A6C34878D82A}">
                    <a16:rowId xmlns:a16="http://schemas.microsoft.com/office/drawing/2014/main" val="178199153"/>
                  </a:ext>
                </a:extLst>
              </a:tr>
              <a:tr h="403308">
                <a:tc>
                  <a:txBody>
                    <a:bodyPr/>
                    <a:lstStyle/>
                    <a:p>
                      <a:r>
                        <a:rPr lang="cs-CZ" dirty="0" smtClean="0"/>
                        <a:t>0 (+-</a:t>
                      </a:r>
                      <a:r>
                        <a:rPr lang="cs-CZ" baseline="0" dirty="0" smtClean="0"/>
                        <a:t> 2)</a:t>
                      </a:r>
                      <a:endParaRPr lang="cs-CZ" dirty="0"/>
                    </a:p>
                  </a:txBody>
                  <a:tcPr/>
                </a:tc>
                <a:tc>
                  <a:txBody>
                    <a:bodyPr/>
                    <a:lstStyle/>
                    <a:p>
                      <a:r>
                        <a:rPr lang="cs-CZ" dirty="0" smtClean="0"/>
                        <a:t>&gt; ∆ AG</a:t>
                      </a:r>
                      <a:endParaRPr lang="cs-CZ" dirty="0"/>
                    </a:p>
                  </a:txBody>
                  <a:tcPr/>
                </a:tc>
                <a:tc>
                  <a:txBody>
                    <a:bodyPr/>
                    <a:lstStyle/>
                    <a:p>
                      <a:r>
                        <a:rPr lang="cs-CZ" dirty="0" smtClean="0"/>
                        <a:t>Non-AG acidosis</a:t>
                      </a:r>
                      <a:endParaRPr lang="cs-CZ" dirty="0"/>
                    </a:p>
                  </a:txBody>
                  <a:tcPr/>
                </a:tc>
                <a:extLst>
                  <a:ext uri="{0D108BD9-81ED-4DB2-BD59-A6C34878D82A}">
                    <a16:rowId xmlns:a16="http://schemas.microsoft.com/office/drawing/2014/main" val="4082339417"/>
                  </a:ext>
                </a:extLst>
              </a:tr>
              <a:tr h="403308">
                <a:tc>
                  <a:txBody>
                    <a:bodyPr/>
                    <a:lstStyle/>
                    <a:p>
                      <a:r>
                        <a:rPr lang="cs-CZ" dirty="0" smtClean="0"/>
                        <a:t>&gt;2</a:t>
                      </a:r>
                      <a:endParaRPr lang="cs-CZ" dirty="0"/>
                    </a:p>
                  </a:txBody>
                  <a:tcPr/>
                </a:tc>
                <a:tc>
                  <a:txBody>
                    <a:bodyPr/>
                    <a:lstStyle/>
                    <a:p>
                      <a:r>
                        <a:rPr lang="cs-CZ" dirty="0" smtClean="0"/>
                        <a:t>=</a:t>
                      </a:r>
                      <a:r>
                        <a:rPr lang="cs-CZ" baseline="0" dirty="0" smtClean="0"/>
                        <a:t> </a:t>
                      </a:r>
                      <a:r>
                        <a:rPr lang="cs-CZ" dirty="0" smtClean="0"/>
                        <a:t>∆ AG</a:t>
                      </a:r>
                      <a:endParaRPr lang="cs-CZ" dirty="0"/>
                    </a:p>
                  </a:txBody>
                  <a:tcPr/>
                </a:tc>
                <a:tc>
                  <a:txBody>
                    <a:bodyPr/>
                    <a:lstStyle/>
                    <a:p>
                      <a:r>
                        <a:rPr lang="cs-CZ" dirty="0" smtClean="0"/>
                        <a:t>AG acidosis</a:t>
                      </a:r>
                      <a:endParaRPr lang="cs-CZ" dirty="0"/>
                    </a:p>
                  </a:txBody>
                  <a:tcPr/>
                </a:tc>
                <a:extLst>
                  <a:ext uri="{0D108BD9-81ED-4DB2-BD59-A6C34878D82A}">
                    <a16:rowId xmlns:a16="http://schemas.microsoft.com/office/drawing/2014/main" val="1268439365"/>
                  </a:ext>
                </a:extLst>
              </a:tr>
              <a:tr h="696121">
                <a:tc>
                  <a:txBody>
                    <a:bodyPr/>
                    <a:lstStyle/>
                    <a:p>
                      <a:pPr marL="0" indent="0">
                        <a:buFont typeface="Wingdings" panose="05000000000000000000" pitchFamily="2" charset="2"/>
                        <a:buNone/>
                      </a:pPr>
                      <a:r>
                        <a:rPr lang="cs-CZ" dirty="0" smtClean="0"/>
                        <a:t>&gt;2</a:t>
                      </a:r>
                      <a:endParaRPr lang="cs-CZ" dirty="0"/>
                    </a:p>
                  </a:txBody>
                  <a:tcPr/>
                </a:tc>
                <a:tc>
                  <a:txBody>
                    <a:bodyPr/>
                    <a:lstStyle/>
                    <a:p>
                      <a:r>
                        <a:rPr lang="cs-CZ" dirty="0" smtClean="0"/>
                        <a:t>&gt; ∆</a:t>
                      </a:r>
                      <a:r>
                        <a:rPr lang="cs-CZ" baseline="0" dirty="0" smtClean="0"/>
                        <a:t> AG</a:t>
                      </a:r>
                      <a:endParaRPr lang="cs-CZ" dirty="0"/>
                    </a:p>
                  </a:txBody>
                  <a:tcPr/>
                </a:tc>
                <a:tc>
                  <a:txBody>
                    <a:bodyPr/>
                    <a:lstStyle/>
                    <a:p>
                      <a:r>
                        <a:rPr lang="cs-CZ" dirty="0" smtClean="0"/>
                        <a:t>Combined</a:t>
                      </a:r>
                      <a:r>
                        <a:rPr lang="cs-CZ" baseline="0" dirty="0" smtClean="0"/>
                        <a:t> Non-AG and AG acidosis</a:t>
                      </a:r>
                      <a:endParaRPr lang="cs-CZ" dirty="0"/>
                    </a:p>
                  </a:txBody>
                  <a:tcPr/>
                </a:tc>
                <a:extLst>
                  <a:ext uri="{0D108BD9-81ED-4DB2-BD59-A6C34878D82A}">
                    <a16:rowId xmlns:a16="http://schemas.microsoft.com/office/drawing/2014/main" val="721012429"/>
                  </a:ext>
                </a:extLst>
              </a:tr>
            </a:tbl>
          </a:graphicData>
        </a:graphic>
      </p:graphicFrame>
    </p:spTree>
    <p:extLst>
      <p:ext uri="{BB962C8B-B14F-4D97-AF65-F5344CB8AC3E}">
        <p14:creationId xmlns:p14="http://schemas.microsoft.com/office/powerpoint/2010/main" val="3934486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Related clinical cases</a:t>
            </a:r>
            <a:endParaRPr lang="cs-CZ" dirty="0"/>
          </a:p>
        </p:txBody>
      </p:sp>
      <p:sp>
        <p:nvSpPr>
          <p:cNvPr id="3" name="Text Placeholder 2"/>
          <p:cNvSpPr>
            <a:spLocks noGrp="1"/>
          </p:cNvSpPr>
          <p:nvPr>
            <p:ph type="body" idx="1"/>
          </p:nvPr>
        </p:nvSpPr>
        <p:spPr/>
        <p:txBody>
          <a:bodyPr/>
          <a:lstStyle/>
          <a:p>
            <a:endParaRPr lang="cs-CZ"/>
          </a:p>
        </p:txBody>
      </p:sp>
    </p:spTree>
    <p:extLst>
      <p:ext uri="{BB962C8B-B14F-4D97-AF65-F5344CB8AC3E}">
        <p14:creationId xmlns:p14="http://schemas.microsoft.com/office/powerpoint/2010/main" val="2085280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rmAutofit/>
          </a:bodyPr>
          <a:lstStyle/>
          <a:p>
            <a:pPr marL="0" indent="0">
              <a:buNone/>
            </a:pPr>
            <a:r>
              <a:rPr lang="cs-CZ" dirty="0" smtClean="0"/>
              <a:t>„</a:t>
            </a:r>
            <a:r>
              <a:rPr lang="en-US" dirty="0" smtClean="0"/>
              <a:t>An </a:t>
            </a:r>
            <a:r>
              <a:rPr lang="en-US" dirty="0"/>
              <a:t>8-year-old boy presents to the </a:t>
            </a:r>
            <a:r>
              <a:rPr lang="en-US" dirty="0" smtClean="0"/>
              <a:t>emergency</a:t>
            </a:r>
            <a:r>
              <a:rPr lang="cs-CZ" dirty="0" smtClean="0"/>
              <a:t> </a:t>
            </a:r>
            <a:r>
              <a:rPr lang="en-US" dirty="0" smtClean="0"/>
              <a:t>department </a:t>
            </a:r>
            <a:r>
              <a:rPr lang="en-US" dirty="0"/>
              <a:t>with a 2-hour history of </a:t>
            </a:r>
            <a:r>
              <a:rPr lang="en-US" dirty="0" smtClean="0"/>
              <a:t>vomiting</a:t>
            </a:r>
            <a:r>
              <a:rPr lang="cs-CZ" dirty="0" smtClean="0"/>
              <a:t> </a:t>
            </a:r>
            <a:r>
              <a:rPr lang="en-US" dirty="0" smtClean="0"/>
              <a:t>after </a:t>
            </a:r>
            <a:r>
              <a:rPr lang="en-US" dirty="0"/>
              <a:t>eating dinner at a seafood buffet. </a:t>
            </a:r>
            <a:r>
              <a:rPr lang="en-US" dirty="0" smtClean="0"/>
              <a:t>Arterial</a:t>
            </a:r>
            <a:r>
              <a:rPr lang="cs-CZ" dirty="0" smtClean="0"/>
              <a:t> </a:t>
            </a:r>
            <a:r>
              <a:rPr lang="en-US" dirty="0" smtClean="0"/>
              <a:t>blood </a:t>
            </a:r>
            <a:r>
              <a:rPr lang="en-US" dirty="0"/>
              <a:t>gas analysis reveals a pH of 7.50, an </a:t>
            </a:r>
            <a:r>
              <a:rPr lang="en-US" dirty="0" smtClean="0"/>
              <a:t>bicarbonate</a:t>
            </a:r>
            <a:r>
              <a:rPr lang="cs-CZ" dirty="0" smtClean="0"/>
              <a:t> </a:t>
            </a:r>
            <a:r>
              <a:rPr lang="en-US" dirty="0" smtClean="0"/>
              <a:t>level </a:t>
            </a:r>
            <a:r>
              <a:rPr lang="en-US" dirty="0"/>
              <a:t>of 34 </a:t>
            </a:r>
            <a:r>
              <a:rPr lang="en-US" dirty="0" err="1"/>
              <a:t>mEq</a:t>
            </a:r>
            <a:r>
              <a:rPr lang="en-US" dirty="0"/>
              <a:t>/L, and partial </a:t>
            </a:r>
            <a:r>
              <a:rPr lang="en-US" dirty="0" smtClean="0"/>
              <a:t>carbon</a:t>
            </a:r>
            <a:r>
              <a:rPr lang="cs-CZ" dirty="0" smtClean="0"/>
              <a:t> </a:t>
            </a:r>
            <a:r>
              <a:rPr lang="en-US" dirty="0" smtClean="0"/>
              <a:t>dioxide </a:t>
            </a:r>
            <a:r>
              <a:rPr lang="en-US" dirty="0"/>
              <a:t>pressure of 40 mm Hg. Which </a:t>
            </a:r>
            <a:r>
              <a:rPr lang="en-US" dirty="0" smtClean="0"/>
              <a:t>of</a:t>
            </a:r>
            <a:r>
              <a:rPr lang="cs-CZ" dirty="0" smtClean="0"/>
              <a:t> </a:t>
            </a:r>
            <a:r>
              <a:rPr lang="en-US" dirty="0" smtClean="0"/>
              <a:t>the </a:t>
            </a:r>
            <a:r>
              <a:rPr lang="en-US" dirty="0"/>
              <a:t>following best describes the acid-base </a:t>
            </a:r>
            <a:r>
              <a:rPr lang="en-US" dirty="0" smtClean="0"/>
              <a:t>disturbance</a:t>
            </a:r>
            <a:r>
              <a:rPr lang="cs-CZ" dirty="0" smtClean="0"/>
              <a:t> occurring </a:t>
            </a:r>
            <a:r>
              <a:rPr lang="cs-CZ" dirty="0"/>
              <a:t>in this patient?</a:t>
            </a:r>
          </a:p>
          <a:p>
            <a:pPr marL="0" indent="0">
              <a:buNone/>
            </a:pPr>
            <a:r>
              <a:rPr lang="cs-CZ" dirty="0"/>
              <a:t>(A) Metabolic acidosis</a:t>
            </a:r>
          </a:p>
          <a:p>
            <a:pPr marL="0" indent="0">
              <a:buNone/>
            </a:pPr>
            <a:r>
              <a:rPr lang="cs-CZ" dirty="0"/>
              <a:t>(B) Metabolic acidosis/respiratory acidosis</a:t>
            </a:r>
          </a:p>
          <a:p>
            <a:pPr marL="0" indent="0">
              <a:buNone/>
            </a:pPr>
            <a:r>
              <a:rPr lang="cs-CZ" dirty="0"/>
              <a:t>(C) Metabolic acidosis/respiratory alkalosis</a:t>
            </a:r>
          </a:p>
          <a:p>
            <a:pPr marL="0" indent="0">
              <a:buNone/>
            </a:pPr>
            <a:r>
              <a:rPr lang="cs-CZ" dirty="0"/>
              <a:t>(D) Metabolic acidosis/respiratory compensation</a:t>
            </a:r>
          </a:p>
          <a:p>
            <a:pPr marL="0" indent="0">
              <a:buNone/>
            </a:pPr>
            <a:r>
              <a:rPr lang="cs-CZ" dirty="0"/>
              <a:t>(E) Metabolic alkalosis</a:t>
            </a:r>
          </a:p>
          <a:p>
            <a:pPr marL="0" indent="0">
              <a:buNone/>
            </a:pPr>
            <a:r>
              <a:rPr lang="cs-CZ" dirty="0"/>
              <a:t>(F) Metabolic alkalosis/respiratory </a:t>
            </a:r>
            <a:r>
              <a:rPr lang="cs-CZ" dirty="0" smtClean="0"/>
              <a:t>compensation“</a:t>
            </a:r>
            <a:r>
              <a:rPr lang="cs-CZ" baseline="30000" dirty="0"/>
              <a:t>1</a:t>
            </a:r>
            <a:endParaRPr lang="cs-CZ" dirty="0"/>
          </a:p>
        </p:txBody>
      </p:sp>
    </p:spTree>
    <p:extLst>
      <p:ext uri="{BB962C8B-B14F-4D97-AF65-F5344CB8AC3E}">
        <p14:creationId xmlns:p14="http://schemas.microsoft.com/office/powerpoint/2010/main" val="1222866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noAutofit/>
          </a:bodyPr>
          <a:lstStyle/>
          <a:p>
            <a:r>
              <a:rPr lang="cs-CZ" sz="2000" b="1" dirty="0" smtClean="0"/>
              <a:t>„</a:t>
            </a:r>
            <a:r>
              <a:rPr lang="en-US" sz="2000" b="1" dirty="0" smtClean="0"/>
              <a:t>The </a:t>
            </a:r>
            <a:r>
              <a:rPr lang="en-US" sz="2000" b="1" dirty="0"/>
              <a:t>correct answer is E. </a:t>
            </a:r>
            <a:r>
              <a:rPr lang="en-US" sz="2000" dirty="0"/>
              <a:t>Vomiting typically </a:t>
            </a:r>
            <a:r>
              <a:rPr lang="en-US" sz="2000" dirty="0" smtClean="0"/>
              <a:t>induces</a:t>
            </a:r>
            <a:r>
              <a:rPr lang="cs-CZ" sz="2000" dirty="0" smtClean="0"/>
              <a:t> </a:t>
            </a:r>
            <a:r>
              <a:rPr lang="en-US" sz="2000" dirty="0" smtClean="0"/>
              <a:t>a </a:t>
            </a:r>
            <a:r>
              <a:rPr lang="en-US" sz="2000" dirty="0"/>
              <a:t>metabolic alkalosis due to a loss of </a:t>
            </a:r>
            <a:r>
              <a:rPr lang="en-US" sz="2000" dirty="0" smtClean="0"/>
              <a:t>hydrogen</a:t>
            </a:r>
            <a:r>
              <a:rPr lang="cs-CZ" sz="2000" dirty="0" smtClean="0"/>
              <a:t> </a:t>
            </a:r>
            <a:r>
              <a:rPr lang="en-US" sz="2000" dirty="0" smtClean="0"/>
              <a:t>ions </a:t>
            </a:r>
            <a:r>
              <a:rPr lang="en-US" sz="2000" dirty="0"/>
              <a:t>from the stomach, leading to </a:t>
            </a:r>
            <a:r>
              <a:rPr lang="en-US" sz="2000" dirty="0" smtClean="0"/>
              <a:t>an</a:t>
            </a:r>
            <a:r>
              <a:rPr lang="cs-CZ" sz="2000" dirty="0" smtClean="0"/>
              <a:t> </a:t>
            </a:r>
            <a:r>
              <a:rPr lang="en-US" sz="2000" dirty="0" smtClean="0"/>
              <a:t>increase </a:t>
            </a:r>
            <a:r>
              <a:rPr lang="en-US" sz="2000" dirty="0"/>
              <a:t>in </a:t>
            </a:r>
            <a:r>
              <a:rPr lang="en-US" sz="2000" dirty="0" err="1"/>
              <a:t>pH.</a:t>
            </a:r>
            <a:r>
              <a:rPr lang="en-US" sz="2000" dirty="0"/>
              <a:t> This leaves an increased </a:t>
            </a:r>
            <a:r>
              <a:rPr lang="en-US" sz="2000" dirty="0" smtClean="0"/>
              <a:t>bicarbonate</a:t>
            </a:r>
            <a:r>
              <a:rPr lang="cs-CZ" sz="2000" dirty="0" smtClean="0"/>
              <a:t> concentration </a:t>
            </a:r>
            <a:r>
              <a:rPr lang="cs-CZ" sz="2000" dirty="0"/>
              <a:t>(generally &gt;24 </a:t>
            </a:r>
            <a:r>
              <a:rPr lang="cs-CZ" sz="2000" dirty="0" smtClean="0"/>
              <a:t>mEq/L) </a:t>
            </a:r>
            <a:r>
              <a:rPr lang="en-US" sz="2000" dirty="0" smtClean="0"/>
              <a:t>in </a:t>
            </a:r>
            <a:r>
              <a:rPr lang="en-US" sz="2000" dirty="0"/>
              <a:t>the bloodstream. In this case, the partial </a:t>
            </a:r>
            <a:r>
              <a:rPr lang="en-US" sz="2000" dirty="0" smtClean="0"/>
              <a:t>carbon</a:t>
            </a:r>
            <a:r>
              <a:rPr lang="cs-CZ" sz="2000" dirty="0" smtClean="0"/>
              <a:t> </a:t>
            </a:r>
            <a:r>
              <a:rPr lang="en-US" sz="2000" dirty="0" smtClean="0"/>
              <a:t>dioxide </a:t>
            </a:r>
            <a:r>
              <a:rPr lang="en-US" sz="2000" dirty="0"/>
              <a:t>pressure is still normal; thus, </a:t>
            </a:r>
            <a:r>
              <a:rPr lang="en-US" sz="2000" dirty="0" smtClean="0"/>
              <a:t>no</a:t>
            </a:r>
            <a:r>
              <a:rPr lang="cs-CZ" sz="2000" dirty="0" smtClean="0"/>
              <a:t> </a:t>
            </a:r>
            <a:r>
              <a:rPr lang="en-US" sz="2000" dirty="0" smtClean="0"/>
              <a:t>respiratory </a:t>
            </a:r>
            <a:r>
              <a:rPr lang="en-US" sz="2000" dirty="0"/>
              <a:t>compensation has occurred, </a:t>
            </a:r>
            <a:r>
              <a:rPr lang="en-US" sz="2000" dirty="0" smtClean="0"/>
              <a:t>and</a:t>
            </a:r>
            <a:r>
              <a:rPr lang="cs-CZ" sz="2000" dirty="0" smtClean="0"/>
              <a:t> </a:t>
            </a:r>
            <a:r>
              <a:rPr lang="en-US" sz="2000" dirty="0" smtClean="0"/>
              <a:t>the </a:t>
            </a:r>
            <a:r>
              <a:rPr lang="en-US" sz="2000" dirty="0"/>
              <a:t>patient has uncompensated </a:t>
            </a:r>
            <a:r>
              <a:rPr lang="en-US" sz="2000" dirty="0" smtClean="0"/>
              <a:t>metabolic</a:t>
            </a:r>
            <a:r>
              <a:rPr lang="cs-CZ" sz="2000" dirty="0" smtClean="0"/>
              <a:t> alkalosis</a:t>
            </a:r>
            <a:r>
              <a:rPr lang="cs-CZ" sz="2000" dirty="0"/>
              <a:t>.</a:t>
            </a:r>
          </a:p>
          <a:p>
            <a:r>
              <a:rPr lang="en-US" sz="2000" b="1" dirty="0"/>
              <a:t>Answer A is incorrect. </a:t>
            </a:r>
            <a:r>
              <a:rPr lang="en-US" sz="2000" dirty="0"/>
              <a:t>This patient is </a:t>
            </a:r>
            <a:r>
              <a:rPr lang="en-US" sz="2000" dirty="0" smtClean="0"/>
              <a:t>presenting</a:t>
            </a:r>
            <a:r>
              <a:rPr lang="cs-CZ" sz="2000" dirty="0" smtClean="0"/>
              <a:t> </a:t>
            </a:r>
            <a:r>
              <a:rPr lang="en-US" sz="2000" dirty="0" smtClean="0"/>
              <a:t>with </a:t>
            </a:r>
            <a:r>
              <a:rPr lang="en-US" sz="2000" dirty="0"/>
              <a:t>a metabolic alkalosis (pH &gt;7.4), </a:t>
            </a:r>
            <a:r>
              <a:rPr lang="en-US" sz="2000" dirty="0" smtClean="0"/>
              <a:t>not</a:t>
            </a:r>
            <a:r>
              <a:rPr lang="cs-CZ" sz="2000" dirty="0" smtClean="0"/>
              <a:t> an </a:t>
            </a:r>
            <a:r>
              <a:rPr lang="cs-CZ" sz="2000" dirty="0"/>
              <a:t>acidosis.</a:t>
            </a:r>
          </a:p>
          <a:p>
            <a:r>
              <a:rPr lang="en-US" sz="2000" b="1" dirty="0"/>
              <a:t>Answer B is incorrect. </a:t>
            </a:r>
            <a:r>
              <a:rPr lang="en-US" sz="2000" dirty="0"/>
              <a:t>This patient has an </a:t>
            </a:r>
            <a:r>
              <a:rPr lang="en-US" sz="2000" dirty="0" smtClean="0"/>
              <a:t>alkalosis,</a:t>
            </a:r>
            <a:r>
              <a:rPr lang="cs-CZ" sz="2000" dirty="0" smtClean="0"/>
              <a:t> </a:t>
            </a:r>
            <a:r>
              <a:rPr lang="en-US" sz="2000" dirty="0" smtClean="0"/>
              <a:t>as </a:t>
            </a:r>
            <a:r>
              <a:rPr lang="en-US" sz="2000" dirty="0"/>
              <a:t>evidenced by the </a:t>
            </a:r>
            <a:r>
              <a:rPr lang="en-US" sz="2000" dirty="0" err="1"/>
              <a:t>pH.</a:t>
            </a:r>
            <a:r>
              <a:rPr lang="en-US" sz="2000" dirty="0"/>
              <a:t> The partial </a:t>
            </a:r>
            <a:r>
              <a:rPr lang="en-US" sz="2000" dirty="0" smtClean="0"/>
              <a:t>carbon</a:t>
            </a:r>
            <a:r>
              <a:rPr lang="cs-CZ" sz="2000" dirty="0" smtClean="0"/>
              <a:t> </a:t>
            </a:r>
            <a:r>
              <a:rPr lang="en-US" sz="2000" dirty="0" smtClean="0"/>
              <a:t>dioxide </a:t>
            </a:r>
            <a:r>
              <a:rPr lang="en-US" sz="2000" dirty="0"/>
              <a:t>pressure is normal, indicating </a:t>
            </a:r>
            <a:r>
              <a:rPr lang="en-US" sz="2000" dirty="0" smtClean="0"/>
              <a:t>that</a:t>
            </a:r>
            <a:r>
              <a:rPr lang="cs-CZ" sz="2000" dirty="0" smtClean="0"/>
              <a:t> </a:t>
            </a:r>
            <a:r>
              <a:rPr lang="en-US" sz="2000" dirty="0" smtClean="0"/>
              <a:t>there </a:t>
            </a:r>
            <a:r>
              <a:rPr lang="en-US" sz="2000" dirty="0"/>
              <a:t>is no respiratory acidosis. Sometimes </a:t>
            </a:r>
            <a:r>
              <a:rPr lang="en-US" sz="2000" dirty="0" smtClean="0"/>
              <a:t>patients</a:t>
            </a:r>
            <a:r>
              <a:rPr lang="cs-CZ" sz="2000" dirty="0" smtClean="0"/>
              <a:t> </a:t>
            </a:r>
            <a:r>
              <a:rPr lang="en-US" sz="2000" dirty="0" smtClean="0"/>
              <a:t>will </a:t>
            </a:r>
            <a:r>
              <a:rPr lang="en-US" sz="2000" dirty="0"/>
              <a:t>present with more than one </a:t>
            </a:r>
            <a:r>
              <a:rPr lang="en-US" sz="2000" dirty="0" smtClean="0"/>
              <a:t>condition</a:t>
            </a:r>
            <a:r>
              <a:rPr lang="cs-CZ" sz="2000" dirty="0" smtClean="0"/>
              <a:t> </a:t>
            </a:r>
            <a:r>
              <a:rPr lang="en-US" sz="2000" dirty="0" smtClean="0"/>
              <a:t>causing </a:t>
            </a:r>
            <a:r>
              <a:rPr lang="en-US" sz="2000" dirty="0"/>
              <a:t>acid-base imbalance. These are </a:t>
            </a:r>
            <a:r>
              <a:rPr lang="en-US" sz="2000" dirty="0" smtClean="0"/>
              <a:t>known</a:t>
            </a:r>
            <a:r>
              <a:rPr lang="cs-CZ" sz="2000" dirty="0" smtClean="0"/>
              <a:t> </a:t>
            </a:r>
            <a:r>
              <a:rPr lang="en-US" sz="2000" dirty="0" smtClean="0"/>
              <a:t>as </a:t>
            </a:r>
            <a:r>
              <a:rPr lang="en-US" sz="2000" dirty="0"/>
              <a:t>complicated or mixed conditions, but this </a:t>
            </a:r>
            <a:r>
              <a:rPr lang="en-US" sz="2000" dirty="0" smtClean="0"/>
              <a:t>is</a:t>
            </a:r>
            <a:r>
              <a:rPr lang="cs-CZ" sz="2000" dirty="0" smtClean="0"/>
              <a:t> </a:t>
            </a:r>
            <a:r>
              <a:rPr lang="en-US" sz="2000" dirty="0" smtClean="0"/>
              <a:t>not </a:t>
            </a:r>
            <a:r>
              <a:rPr lang="en-US" sz="2000" dirty="0"/>
              <a:t>true of the patient in the above vignette.</a:t>
            </a:r>
          </a:p>
          <a:p>
            <a:r>
              <a:rPr lang="en-US" sz="2000" b="1" dirty="0"/>
              <a:t>Answer C is incorrect. </a:t>
            </a:r>
            <a:r>
              <a:rPr lang="en-US" sz="2000" dirty="0"/>
              <a:t>There is no </a:t>
            </a:r>
            <a:r>
              <a:rPr lang="en-US" sz="2000" dirty="0" smtClean="0"/>
              <a:t>metabolic</a:t>
            </a:r>
            <a:r>
              <a:rPr lang="cs-CZ" sz="2000" dirty="0" smtClean="0"/>
              <a:t> </a:t>
            </a:r>
            <a:r>
              <a:rPr lang="en-US" sz="2000" dirty="0" smtClean="0"/>
              <a:t>acidosis</a:t>
            </a:r>
            <a:r>
              <a:rPr lang="en-US" sz="2000" dirty="0"/>
              <a:t>, because the bicarbonate </a:t>
            </a:r>
            <a:r>
              <a:rPr lang="en-US" sz="2000" dirty="0" smtClean="0"/>
              <a:t>concentration</a:t>
            </a:r>
            <a:r>
              <a:rPr lang="cs-CZ" sz="2000" dirty="0" smtClean="0"/>
              <a:t> </a:t>
            </a:r>
            <a:r>
              <a:rPr lang="en-US" sz="2000" dirty="0" smtClean="0"/>
              <a:t>is </a:t>
            </a:r>
            <a:r>
              <a:rPr lang="en-US" sz="2000" dirty="0"/>
              <a:t>actually increased. There has been </a:t>
            </a:r>
            <a:r>
              <a:rPr lang="en-US" sz="2000" dirty="0" smtClean="0"/>
              <a:t>no</a:t>
            </a:r>
            <a:r>
              <a:rPr lang="cs-CZ" sz="2000" dirty="0" smtClean="0"/>
              <a:t> </a:t>
            </a:r>
            <a:r>
              <a:rPr lang="en-US" sz="2000" dirty="0" smtClean="0"/>
              <a:t>respiratory </a:t>
            </a:r>
            <a:r>
              <a:rPr lang="en-US" sz="2000" dirty="0"/>
              <a:t>change, either, because the </a:t>
            </a:r>
            <a:r>
              <a:rPr lang="en-US" sz="2000" dirty="0" smtClean="0"/>
              <a:t>partial</a:t>
            </a:r>
            <a:r>
              <a:rPr lang="cs-CZ" sz="2000" dirty="0" smtClean="0"/>
              <a:t> carbon </a:t>
            </a:r>
            <a:r>
              <a:rPr lang="cs-CZ" sz="2000" dirty="0"/>
              <a:t>dioxide pressure is normal.</a:t>
            </a:r>
          </a:p>
          <a:p>
            <a:r>
              <a:rPr lang="en-US" sz="2000" b="1" dirty="0"/>
              <a:t>Answer D is incorrect. </a:t>
            </a:r>
            <a:r>
              <a:rPr lang="en-US" sz="2000" dirty="0"/>
              <a:t>This patient does </a:t>
            </a:r>
            <a:r>
              <a:rPr lang="en-US" sz="2000" dirty="0" smtClean="0"/>
              <a:t>not</a:t>
            </a:r>
            <a:r>
              <a:rPr lang="cs-CZ" sz="2000" dirty="0" smtClean="0"/>
              <a:t> have </a:t>
            </a:r>
            <a:r>
              <a:rPr lang="cs-CZ" sz="2000" dirty="0"/>
              <a:t>an acidosis.</a:t>
            </a:r>
          </a:p>
          <a:p>
            <a:r>
              <a:rPr lang="en-US" sz="2000" b="1" dirty="0"/>
              <a:t>Answer F is incorrect. </a:t>
            </a:r>
            <a:r>
              <a:rPr lang="en-US" sz="2000" dirty="0"/>
              <a:t>The patient does </a:t>
            </a:r>
            <a:r>
              <a:rPr lang="en-US" sz="2000" dirty="0" smtClean="0"/>
              <a:t>have</a:t>
            </a:r>
            <a:r>
              <a:rPr lang="cs-CZ" sz="2000" dirty="0" smtClean="0"/>
              <a:t> </a:t>
            </a:r>
            <a:r>
              <a:rPr lang="en-US" sz="2000" dirty="0" smtClean="0"/>
              <a:t>metabolic </a:t>
            </a:r>
            <a:r>
              <a:rPr lang="en-US" sz="2000" dirty="0"/>
              <a:t>alkalosis, but because partial </a:t>
            </a:r>
            <a:r>
              <a:rPr lang="en-US" sz="2000" dirty="0" smtClean="0"/>
              <a:t>carbon</a:t>
            </a:r>
            <a:r>
              <a:rPr lang="cs-CZ" sz="2000" dirty="0" smtClean="0"/>
              <a:t> </a:t>
            </a:r>
            <a:r>
              <a:rPr lang="en-US" sz="2000" dirty="0" smtClean="0"/>
              <a:t>dioxide </a:t>
            </a:r>
            <a:r>
              <a:rPr lang="en-US" sz="2000" dirty="0"/>
              <a:t>pressure is normal, there has been </a:t>
            </a:r>
            <a:r>
              <a:rPr lang="en-US" sz="2000" dirty="0" smtClean="0"/>
              <a:t>no</a:t>
            </a:r>
            <a:r>
              <a:rPr lang="cs-CZ" sz="2000" dirty="0" smtClean="0"/>
              <a:t> </a:t>
            </a:r>
            <a:r>
              <a:rPr lang="en-US" sz="2000" dirty="0" smtClean="0"/>
              <a:t>respiratory </a:t>
            </a:r>
            <a:r>
              <a:rPr lang="en-US" sz="2000" dirty="0"/>
              <a:t>compensation. In respiratory </a:t>
            </a:r>
            <a:r>
              <a:rPr lang="en-US" sz="2000" dirty="0" smtClean="0"/>
              <a:t>compensation,</a:t>
            </a:r>
            <a:r>
              <a:rPr lang="cs-CZ" sz="2000" dirty="0" smtClean="0"/>
              <a:t>  the </a:t>
            </a:r>
            <a:r>
              <a:rPr lang="cs-CZ" sz="2000" dirty="0"/>
              <a:t>partial carbon dioxide </a:t>
            </a:r>
            <a:r>
              <a:rPr lang="cs-CZ" sz="2000" dirty="0" smtClean="0"/>
              <a:t>pressure </a:t>
            </a:r>
            <a:r>
              <a:rPr lang="en-US" sz="2000" dirty="0" smtClean="0"/>
              <a:t>would </a:t>
            </a:r>
            <a:r>
              <a:rPr lang="en-US" sz="2000" dirty="0"/>
              <a:t>be increased to create more free H+ </a:t>
            </a:r>
            <a:r>
              <a:rPr lang="en-US" sz="2000" dirty="0" smtClean="0"/>
              <a:t>in</a:t>
            </a:r>
            <a:r>
              <a:rPr lang="cs-CZ" sz="2000" dirty="0" smtClean="0"/>
              <a:t> </a:t>
            </a:r>
            <a:r>
              <a:rPr lang="en-US" sz="2000" dirty="0" smtClean="0"/>
              <a:t>the </a:t>
            </a:r>
            <a:r>
              <a:rPr lang="en-US" sz="2000" dirty="0"/>
              <a:t>bloodstream. This could be </a:t>
            </a:r>
            <a:r>
              <a:rPr lang="en-US" sz="2000" dirty="0" smtClean="0"/>
              <a:t>accomplished</a:t>
            </a:r>
            <a:r>
              <a:rPr lang="cs-CZ" sz="2000" dirty="0" smtClean="0"/>
              <a:t> by </a:t>
            </a:r>
            <a:r>
              <a:rPr lang="cs-CZ" sz="2000" dirty="0"/>
              <a:t>hypoventilation</a:t>
            </a:r>
            <a:r>
              <a:rPr lang="cs-CZ" sz="2000" dirty="0" smtClean="0"/>
              <a:t>.“</a:t>
            </a:r>
            <a:r>
              <a:rPr lang="cs-CZ" sz="1200" baseline="30000" dirty="0"/>
              <a:t>1</a:t>
            </a:r>
            <a:endParaRPr lang="cs-CZ" sz="1200" dirty="0"/>
          </a:p>
        </p:txBody>
      </p:sp>
    </p:spTree>
    <p:extLst>
      <p:ext uri="{BB962C8B-B14F-4D97-AF65-F5344CB8AC3E}">
        <p14:creationId xmlns:p14="http://schemas.microsoft.com/office/powerpoint/2010/main" val="1029258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3743</Words>
  <Application>Microsoft Office PowerPoint</Application>
  <PresentationFormat>Widescreen</PresentationFormat>
  <Paragraphs>258</Paragraphs>
  <Slides>31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Calibri Light</vt:lpstr>
      <vt:lpstr>Cambria Math</vt:lpstr>
      <vt:lpstr>ElectraLH-Regular</vt:lpstr>
      <vt:lpstr>Wingdings</vt:lpstr>
      <vt:lpstr>Office Theme</vt:lpstr>
      <vt:lpstr>USMLE #3</vt:lpstr>
      <vt:lpstr>Acid-base homeostasis</vt:lpstr>
      <vt:lpstr>Approach to acid-base disorders</vt:lpstr>
      <vt:lpstr>PowerPoint Presentation</vt:lpstr>
      <vt:lpstr>Compensation</vt:lpstr>
      <vt:lpstr>Anion gap</vt:lpstr>
      <vt:lpstr>Related clinical cases</vt:lpstr>
      <vt:lpstr>PowerPoint Presentation</vt:lpstr>
      <vt:lpstr>PowerPoint Presentation</vt:lpstr>
      <vt:lpstr>PowerPoint Presentation</vt:lpstr>
      <vt:lpstr>PowerPoint Presentation</vt:lpstr>
      <vt:lpstr>PowerPoint Presentation</vt:lpstr>
      <vt:lpstr>PowerPoint Presentation</vt:lpstr>
      <vt:lpstr>Questions from other topics</vt:lpstr>
      <vt:lpstr>Question #1</vt:lpstr>
      <vt:lpstr>PowerPoint Presentation</vt:lpstr>
      <vt:lpstr>PowerPoint Presentation</vt:lpstr>
      <vt:lpstr>High-yield associations</vt:lpstr>
      <vt:lpstr>Question #2</vt:lpstr>
      <vt:lpstr>PowerPoint Presentation</vt:lpstr>
      <vt:lpstr>PowerPoint Presentation</vt:lpstr>
      <vt:lpstr>High-yield associations</vt:lpstr>
      <vt:lpstr>Question #3</vt:lpstr>
      <vt:lpstr>PowerPoint Presentation</vt:lpstr>
      <vt:lpstr>PowerPoint Presentation</vt:lpstr>
      <vt:lpstr>High-yield associations</vt:lpstr>
      <vt:lpstr>PowerPoint Presentation</vt:lpstr>
      <vt:lpstr>PowerPoint Presentation</vt:lpstr>
      <vt:lpstr>PowerPoint Presentation</vt:lpstr>
      <vt:lpstr>You’ve survived! Thank you.</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USMLE #3</dc:title>
  <dc:creator>Timotej Vataha</dc:creator>
  <cp:lastModifiedBy>Timotej Vataha</cp:lastModifiedBy>
  <cp:revision>27</cp:revision>
  <dcterms:created xsi:type="dcterms:W3CDTF">2016-03-30T15:35:31Z</dcterms:created>
  <dcterms:modified xsi:type="dcterms:W3CDTF">2016-04-01T11:26:23Z</dcterms:modified>
</cp:coreProperties>
</file>