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s/slide20.xml" ContentType="application/vnd.openxmlformats-officedocument.presentationml.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67" r:id="rId3"/>
    <p:sldId id="257" r:id="rId4"/>
    <p:sldId id="260" r:id="rId5"/>
    <p:sldId id="259" r:id="rId6"/>
    <p:sldId id="261" r:id="rId7"/>
    <p:sldId id="262" r:id="rId8"/>
    <p:sldId id="280" r:id="rId9"/>
    <p:sldId id="263" r:id="rId10"/>
    <p:sldId id="265" r:id="rId11"/>
    <p:sldId id="264" r:id="rId12"/>
    <p:sldId id="266" r:id="rId13"/>
    <p:sldId id="268" r:id="rId14"/>
    <p:sldId id="279" r:id="rId15"/>
    <p:sldId id="270" r:id="rId16"/>
    <p:sldId id="269"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89" d="100"/>
          <a:sy n="89" d="100"/>
        </p:scale>
        <p:origin x="-90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FF08DDA-16FF-414E-BC6D-3A922D0D1DB1}" type="datetimeFigureOut">
              <a:rPr lang="cs-CZ" smtClean="0"/>
              <a:pPr/>
              <a:t>4/29/16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FF08DDA-16FF-414E-BC6D-3A922D0D1DB1}" type="datetimeFigureOut">
              <a:rPr lang="cs-CZ" smtClean="0"/>
              <a:pPr/>
              <a:t>4/29/16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FF08DDA-16FF-414E-BC6D-3A922D0D1DB1}" type="datetimeFigureOut">
              <a:rPr lang="cs-CZ" smtClean="0"/>
              <a:pPr/>
              <a:t>4/29/16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FF08DDA-16FF-414E-BC6D-3A922D0D1DB1}" type="datetimeFigureOut">
              <a:rPr lang="cs-CZ" smtClean="0"/>
              <a:pPr/>
              <a:t>4/29/16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BFF08DDA-16FF-414E-BC6D-3A922D0D1DB1}" type="datetimeFigureOut">
              <a:rPr lang="cs-CZ" smtClean="0"/>
              <a:pPr/>
              <a:t>4/29/16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FF08DDA-16FF-414E-BC6D-3A922D0D1DB1}" type="datetimeFigureOut">
              <a:rPr lang="cs-CZ" smtClean="0"/>
              <a:pPr/>
              <a:t>4/29/16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FF08DDA-16FF-414E-BC6D-3A922D0D1DB1}" type="datetimeFigureOut">
              <a:rPr lang="cs-CZ" smtClean="0"/>
              <a:pPr/>
              <a:t>4/29/16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BFF08DDA-16FF-414E-BC6D-3A922D0D1DB1}" type="datetimeFigureOut">
              <a:rPr lang="cs-CZ" smtClean="0"/>
              <a:pPr/>
              <a:t>4/29/16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FF08DDA-16FF-414E-BC6D-3A922D0D1DB1}" type="datetimeFigureOut">
              <a:rPr lang="cs-CZ" smtClean="0"/>
              <a:pPr/>
              <a:t>4/29/16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FF08DDA-16FF-414E-BC6D-3A922D0D1DB1}" type="datetimeFigureOut">
              <a:rPr lang="cs-CZ" smtClean="0"/>
              <a:pPr/>
              <a:t>4/29/16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FF08DDA-16FF-414E-BC6D-3A922D0D1DB1}" type="datetimeFigureOut">
              <a:rPr lang="cs-CZ" smtClean="0"/>
              <a:pPr/>
              <a:t>4/29/16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6D5072-4D66-4449-B77E-E69216CEFC6E}"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F08DDA-16FF-414E-BC6D-3A922D0D1DB1}" type="datetimeFigureOut">
              <a:rPr lang="cs-CZ" smtClean="0"/>
              <a:pPr/>
              <a:t>4/29/16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D5072-4D66-4449-B77E-E69216CEFC6E}"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484784"/>
            <a:ext cx="7772400" cy="1470025"/>
          </a:xfrm>
        </p:spPr>
        <p:txBody>
          <a:bodyPr>
            <a:normAutofit fontScale="90000"/>
          </a:bodyPr>
          <a:lstStyle/>
          <a:p>
            <a:r>
              <a:rPr lang="cs-CZ" dirty="0" smtClean="0"/>
              <a:t>USMLE session </a:t>
            </a:r>
            <a:r>
              <a:rPr lang="en-US" dirty="0" smtClean="0"/>
              <a:t>#5</a:t>
            </a:r>
            <a:r>
              <a:rPr lang="cs-CZ" dirty="0" smtClean="0"/>
              <a:t/>
            </a:r>
            <a:br>
              <a:rPr lang="cs-CZ" dirty="0" smtClean="0"/>
            </a:br>
            <a:r>
              <a:rPr lang="cs-CZ" dirty="0" smtClean="0"/>
              <a:t/>
            </a:r>
            <a:br>
              <a:rPr lang="cs-CZ" dirty="0" smtClean="0"/>
            </a:br>
            <a:r>
              <a:rPr lang="en-US" dirty="0" smtClean="0"/>
              <a:t>Psychoactive drug intoxication and withdrawal</a:t>
            </a:r>
            <a:br>
              <a:rPr lang="en-US" dirty="0" smtClean="0"/>
            </a:br>
            <a:r>
              <a:rPr lang="en-US" i="1" dirty="0" smtClean="0"/>
              <a:t>SRY</a:t>
            </a:r>
            <a:r>
              <a:rPr lang="en-US" dirty="0" smtClean="0"/>
              <a:t> gene</a:t>
            </a:r>
            <a:endParaRPr lang="cs-CZ" dirty="0"/>
          </a:p>
        </p:txBody>
      </p:sp>
      <p:sp>
        <p:nvSpPr>
          <p:cNvPr id="3" name="Podnadpis 2"/>
          <p:cNvSpPr>
            <a:spLocks noGrp="1"/>
          </p:cNvSpPr>
          <p:nvPr>
            <p:ph type="subTitle" idx="1"/>
          </p:nvPr>
        </p:nvSpPr>
        <p:spPr/>
        <p:txBody>
          <a:bodyPr/>
          <a:lstStyle/>
          <a:p>
            <a:endParaRPr lang="en-US" dirty="0" smtClean="0"/>
          </a:p>
          <a:p>
            <a:r>
              <a:rPr lang="cs-CZ" dirty="0" smtClean="0"/>
              <a:t>Šimon Hajda </a:t>
            </a:r>
          </a:p>
          <a:p>
            <a:r>
              <a:rPr lang="cs-CZ" dirty="0" smtClean="0"/>
              <a:t>(395098@mail.muni.cz)</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IMG_0410.PNG"/>
          <p:cNvPicPr>
            <a:picLocks noChangeAspect="1"/>
          </p:cNvPicPr>
          <p:nvPr/>
        </p:nvPicPr>
        <p:blipFill>
          <a:blip r:embed="rId2"/>
          <a:stretch>
            <a:fillRect/>
          </a:stretch>
        </p:blipFill>
        <p:spPr>
          <a:xfrm>
            <a:off x="0" y="609600"/>
            <a:ext cx="9144000" cy="5416550"/>
          </a:xfrm>
          <a:prstGeom prst="rect">
            <a:avLst/>
          </a:prstGeom>
        </p:spPr>
      </p:pic>
      <p:sp>
        <p:nvSpPr>
          <p:cNvPr id="4" name="TextBox 3"/>
          <p:cNvSpPr txBox="1"/>
          <p:nvPr/>
        </p:nvSpPr>
        <p:spPr>
          <a:xfrm>
            <a:off x="656456" y="6126163"/>
            <a:ext cx="8219967" cy="646331"/>
          </a:xfrm>
          <a:prstGeom prst="rect">
            <a:avLst/>
          </a:prstGeom>
          <a:noFill/>
        </p:spPr>
        <p:txBody>
          <a:bodyPr wrap="square" rtlCol="0">
            <a:spAutoFit/>
          </a:bodyPr>
          <a:lstStyle/>
          <a:p>
            <a:r>
              <a:rPr lang="en-US" dirty="0" smtClean="0"/>
              <a:t>Tao Le, </a:t>
            </a:r>
            <a:r>
              <a:rPr lang="en-US" dirty="0" err="1" smtClean="0"/>
              <a:t>Vikas</a:t>
            </a:r>
            <a:r>
              <a:rPr lang="en-US" dirty="0" smtClean="0"/>
              <a:t> </a:t>
            </a:r>
            <a:r>
              <a:rPr lang="en-US" dirty="0" err="1" smtClean="0"/>
              <a:t>Bhushan</a:t>
            </a:r>
            <a:r>
              <a:rPr lang="en-US" dirty="0" smtClean="0"/>
              <a:t>: </a:t>
            </a:r>
            <a:r>
              <a:rPr lang="en-US" i="1" dirty="0" smtClean="0"/>
              <a:t>First Aid for the USMLE Step 1 2014, McGraw Hill Professional, 2014, ISBN 0071831436.</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descr="IMG_0410.PNG"/>
          <p:cNvPicPr>
            <a:picLocks noChangeAspect="1"/>
          </p:cNvPicPr>
          <p:nvPr/>
        </p:nvPicPr>
        <p:blipFill>
          <a:blip r:embed="rId2"/>
          <a:stretch>
            <a:fillRect/>
          </a:stretch>
        </p:blipFill>
        <p:spPr>
          <a:xfrm>
            <a:off x="381000" y="1524000"/>
            <a:ext cx="8468710" cy="3837384"/>
          </a:xfrm>
          <a:prstGeom prst="rect">
            <a:avLst/>
          </a:prstGeom>
        </p:spPr>
      </p:pic>
      <p:sp>
        <p:nvSpPr>
          <p:cNvPr id="4" name="TextBox 3"/>
          <p:cNvSpPr txBox="1"/>
          <p:nvPr/>
        </p:nvSpPr>
        <p:spPr>
          <a:xfrm>
            <a:off x="656456" y="6126163"/>
            <a:ext cx="8219967" cy="646331"/>
          </a:xfrm>
          <a:prstGeom prst="rect">
            <a:avLst/>
          </a:prstGeom>
          <a:noFill/>
        </p:spPr>
        <p:txBody>
          <a:bodyPr wrap="square" rtlCol="0">
            <a:spAutoFit/>
          </a:bodyPr>
          <a:lstStyle/>
          <a:p>
            <a:r>
              <a:rPr lang="en-US" dirty="0" smtClean="0"/>
              <a:t>Tao Le, </a:t>
            </a:r>
            <a:r>
              <a:rPr lang="en-US" dirty="0" err="1" smtClean="0"/>
              <a:t>Vikas</a:t>
            </a:r>
            <a:r>
              <a:rPr lang="en-US" dirty="0" smtClean="0"/>
              <a:t> </a:t>
            </a:r>
            <a:r>
              <a:rPr lang="en-US" dirty="0" err="1" smtClean="0"/>
              <a:t>Bhushan</a:t>
            </a:r>
            <a:r>
              <a:rPr lang="en-US" dirty="0" smtClean="0"/>
              <a:t>: </a:t>
            </a:r>
            <a:r>
              <a:rPr lang="en-US" i="1" dirty="0" smtClean="0"/>
              <a:t>First Aid for the USMLE Step 1 2014, McGraw Hill Professional, 2014, ISBN 0071831436.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95600"/>
            <a:ext cx="8229600" cy="1143000"/>
          </a:xfrm>
        </p:spPr>
        <p:txBody>
          <a:bodyPr/>
          <a:lstStyle/>
          <a:p>
            <a:r>
              <a:rPr lang="en-US" dirty="0" smtClean="0"/>
              <a:t>3. Questions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04800"/>
            <a:ext cx="8229600" cy="6324600"/>
          </a:xfrm>
        </p:spPr>
        <p:txBody>
          <a:bodyPr>
            <a:normAutofit fontScale="62500" lnSpcReduction="20000"/>
          </a:bodyPr>
          <a:lstStyle/>
          <a:p>
            <a:pPr>
              <a:buNone/>
            </a:pPr>
            <a:r>
              <a:rPr lang="en-US" sz="3840" b="1" dirty="0" smtClean="0"/>
              <a:t>Q1 </a:t>
            </a:r>
            <a:r>
              <a:rPr lang="en-US" sz="3840" dirty="0" smtClean="0"/>
              <a:t>A 60-year-old man is brought to the hospital after a fall outside of a neighborhood bar. Radiologic studies indicate that the patient has a fractured hip and surgery is performed immediately. Two days later, the patient begins to show an intense hand tremor and tachycardia. He tells the doctor that he has been “shaky” ever since his admission and that the shakiness is getting worse. The patient states that while he feels frightened, he is comforted by the fact that the nurse is an old friend (he has never met the nurse before). He also reports that he has started to see spiders crawling on the walls and can feel them crawling on his arms. The doctor notes that the patient’s speech seems to be drifting from one subject to another. Of the following, what is the most likely cause of this picture? </a:t>
            </a:r>
          </a:p>
          <a:p>
            <a:pPr>
              <a:buNone/>
            </a:pPr>
            <a:r>
              <a:rPr lang="en-US" sz="3840" b="1" dirty="0" smtClean="0"/>
              <a:t>	(A) </a:t>
            </a:r>
            <a:r>
              <a:rPr lang="en-US" sz="3840" dirty="0" smtClean="0"/>
              <a:t>Alcohol use</a:t>
            </a:r>
            <a:br>
              <a:rPr lang="en-US" sz="3840" dirty="0" smtClean="0"/>
            </a:br>
            <a:r>
              <a:rPr lang="en-US" sz="3840" b="1" dirty="0" smtClean="0"/>
              <a:t>(B) </a:t>
            </a:r>
            <a:r>
              <a:rPr lang="en-US" sz="3840" dirty="0" smtClean="0"/>
              <a:t>Alcohol withdrawal</a:t>
            </a:r>
            <a:br>
              <a:rPr lang="en-US" sz="3840" dirty="0" smtClean="0"/>
            </a:br>
            <a:r>
              <a:rPr lang="en-US" sz="3840" b="1" dirty="0" smtClean="0"/>
              <a:t>(C) </a:t>
            </a:r>
            <a:r>
              <a:rPr lang="en-US" sz="3840" dirty="0" smtClean="0"/>
              <a:t>Heroin use</a:t>
            </a:r>
            <a:br>
              <a:rPr lang="en-US" sz="3840" dirty="0" smtClean="0"/>
            </a:br>
            <a:r>
              <a:rPr lang="en-US" sz="3840" b="1" dirty="0" smtClean="0"/>
              <a:t>(D) </a:t>
            </a:r>
            <a:r>
              <a:rPr lang="en-US" sz="3840" dirty="0" smtClean="0"/>
              <a:t>Heroin withdrawal</a:t>
            </a:r>
            <a:br>
              <a:rPr lang="en-US" sz="3840" dirty="0" smtClean="0"/>
            </a:br>
            <a:r>
              <a:rPr lang="en-US" sz="3840" b="1" dirty="0" smtClean="0"/>
              <a:t>(E) </a:t>
            </a:r>
            <a:r>
              <a:rPr lang="en-US" sz="3840" dirty="0" smtClean="0"/>
              <a:t>Amphetamine withdrawal </a:t>
            </a:r>
          </a:p>
          <a:p>
            <a:pPr>
              <a:buNone/>
            </a:pPr>
            <a:r>
              <a:rPr lang="en-US" dirty="0" smtClean="0"/>
              <a:t> </a:t>
            </a:r>
          </a:p>
          <a:p>
            <a:pPr>
              <a:buNone/>
            </a:pPr>
            <a:endParaRPr lang="en-US" dirty="0"/>
          </a:p>
        </p:txBody>
      </p:sp>
      <p:sp>
        <p:nvSpPr>
          <p:cNvPr id="3" name="TextBox 2"/>
          <p:cNvSpPr txBox="1"/>
          <p:nvPr/>
        </p:nvSpPr>
        <p:spPr>
          <a:xfrm>
            <a:off x="457200" y="6248400"/>
            <a:ext cx="8229600" cy="923330"/>
          </a:xfrm>
          <a:prstGeom prst="rect">
            <a:avLst/>
          </a:prstGeom>
          <a:noFill/>
        </p:spPr>
        <p:txBody>
          <a:bodyPr wrap="square" rtlCol="0">
            <a:spAutoFit/>
          </a:bodyPr>
          <a:lstStyle/>
          <a:p>
            <a:r>
              <a:rPr lang="en-US" dirty="0" smtClean="0"/>
              <a:t>FADEM, Barbara. </a:t>
            </a:r>
            <a:r>
              <a:rPr lang="en-US" i="1" dirty="0" smtClean="0"/>
              <a:t>BRS Behavioral science</a:t>
            </a:r>
            <a:r>
              <a:rPr lang="en-US" dirty="0" smtClean="0"/>
              <a:t>. 5</a:t>
            </a:r>
            <a:r>
              <a:rPr lang="en-US" baseline="30000" dirty="0" smtClean="0"/>
              <a:t>th</a:t>
            </a:r>
            <a:r>
              <a:rPr lang="en-US" dirty="0" smtClean="0"/>
              <a:t> Edition. </a:t>
            </a:r>
            <a:r>
              <a:rPr lang="en-US" dirty="0" smtClean="0"/>
              <a:t>Lippincott Williams &amp; </a:t>
            </a:r>
            <a:r>
              <a:rPr lang="en-US" dirty="0" smtClean="0"/>
              <a:t>Wilkins, c2009. ISBN </a:t>
            </a:r>
            <a:r>
              <a:rPr lang="en-US" dirty="0" smtClean="0"/>
              <a:t>978-0-7817-8257-9 </a:t>
            </a:r>
            <a:r>
              <a:rPr lang="en-US"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04800"/>
            <a:ext cx="8229600" cy="6324600"/>
          </a:xfrm>
        </p:spPr>
        <p:txBody>
          <a:bodyPr>
            <a:normAutofit fontScale="62500" lnSpcReduction="20000"/>
          </a:bodyPr>
          <a:lstStyle/>
          <a:p>
            <a:pPr>
              <a:buNone/>
            </a:pPr>
            <a:r>
              <a:rPr lang="en-US" sz="3840" b="1" dirty="0" smtClean="0"/>
              <a:t>Q1 </a:t>
            </a:r>
            <a:r>
              <a:rPr lang="en-US" sz="3840" dirty="0" smtClean="0"/>
              <a:t>A 60-year-old man is brought to the hospital after a fall outside of a neighborhood bar. Radiologic studies indicate that the patient has a fractured hip and surgery is performed immediately. Two days later, the patient begins to show an </a:t>
            </a:r>
            <a:r>
              <a:rPr lang="en-US" sz="3840" dirty="0" smtClean="0">
                <a:solidFill>
                  <a:srgbClr val="FF0000"/>
                </a:solidFill>
              </a:rPr>
              <a:t>intense hand tremor</a:t>
            </a:r>
            <a:r>
              <a:rPr lang="en-US" sz="3840" dirty="0" smtClean="0"/>
              <a:t> and </a:t>
            </a:r>
            <a:r>
              <a:rPr lang="en-US" sz="3840" dirty="0" smtClean="0">
                <a:solidFill>
                  <a:srgbClr val="FF0000"/>
                </a:solidFill>
              </a:rPr>
              <a:t>tachycardia</a:t>
            </a:r>
            <a:r>
              <a:rPr lang="en-US" sz="3840" dirty="0" smtClean="0"/>
              <a:t>. He tells the doctor that he has been “shaky” ever since his admission and that the shakiness is getting worse. The patient states that while he feels frightened, he is comforted by the fact that the </a:t>
            </a:r>
            <a:r>
              <a:rPr lang="en-US" sz="3840" dirty="0" smtClean="0">
                <a:solidFill>
                  <a:srgbClr val="FF0000"/>
                </a:solidFill>
              </a:rPr>
              <a:t>nurse is</a:t>
            </a:r>
            <a:r>
              <a:rPr lang="en-US" sz="3840" dirty="0" smtClean="0"/>
              <a:t> </a:t>
            </a:r>
            <a:r>
              <a:rPr lang="en-US" sz="3840" dirty="0" smtClean="0">
                <a:solidFill>
                  <a:srgbClr val="FF0000"/>
                </a:solidFill>
              </a:rPr>
              <a:t>an old friend </a:t>
            </a:r>
            <a:r>
              <a:rPr lang="en-US" sz="3840" dirty="0" smtClean="0"/>
              <a:t>(he has never met the nurse before). He also reports that he has started to see </a:t>
            </a:r>
            <a:r>
              <a:rPr lang="en-US" sz="3840" dirty="0" smtClean="0">
                <a:solidFill>
                  <a:srgbClr val="FF0000"/>
                </a:solidFill>
              </a:rPr>
              <a:t>spiders crawling on the walls and can feel them crawling on his arms</a:t>
            </a:r>
            <a:r>
              <a:rPr lang="en-US" sz="3840" dirty="0" smtClean="0"/>
              <a:t>. The doctor notes that the patient’s speech seems to be drifting from one subject to another. Of the following, what is the most likely cause of this picture? </a:t>
            </a:r>
          </a:p>
          <a:p>
            <a:pPr>
              <a:buNone/>
            </a:pPr>
            <a:r>
              <a:rPr lang="en-US" sz="3840" b="1" dirty="0" smtClean="0"/>
              <a:t>	(A) </a:t>
            </a:r>
            <a:r>
              <a:rPr lang="en-US" sz="3840" dirty="0" smtClean="0"/>
              <a:t>Alcohol use</a:t>
            </a:r>
            <a:br>
              <a:rPr lang="en-US" sz="3840" dirty="0" smtClean="0"/>
            </a:br>
            <a:r>
              <a:rPr lang="en-US" sz="3840" b="1" dirty="0" smtClean="0"/>
              <a:t>(B) </a:t>
            </a:r>
            <a:r>
              <a:rPr lang="en-US" sz="3840" dirty="0" smtClean="0"/>
              <a:t>Alcohol withdrawal</a:t>
            </a:r>
            <a:br>
              <a:rPr lang="en-US" sz="3840" dirty="0" smtClean="0"/>
            </a:br>
            <a:r>
              <a:rPr lang="en-US" sz="3840" b="1" dirty="0" smtClean="0"/>
              <a:t>(C) </a:t>
            </a:r>
            <a:r>
              <a:rPr lang="en-US" sz="3840" dirty="0" smtClean="0"/>
              <a:t>Heroin use</a:t>
            </a:r>
            <a:br>
              <a:rPr lang="en-US" sz="3840" dirty="0" smtClean="0"/>
            </a:br>
            <a:r>
              <a:rPr lang="en-US" sz="3840" b="1" dirty="0" smtClean="0"/>
              <a:t>(D) </a:t>
            </a:r>
            <a:r>
              <a:rPr lang="en-US" sz="3840" dirty="0" smtClean="0"/>
              <a:t>Heroin withdrawal</a:t>
            </a:r>
            <a:br>
              <a:rPr lang="en-US" sz="3840" dirty="0" smtClean="0"/>
            </a:br>
            <a:r>
              <a:rPr lang="en-US" sz="3840" b="1" dirty="0" smtClean="0"/>
              <a:t>(E) </a:t>
            </a:r>
            <a:r>
              <a:rPr lang="en-US" sz="3840" dirty="0" smtClean="0"/>
              <a:t>Amphetamine withdrawal </a:t>
            </a:r>
          </a:p>
          <a:p>
            <a:pPr>
              <a:buNone/>
            </a:pPr>
            <a:r>
              <a:rPr lang="en-US" dirty="0" smtClean="0"/>
              <a:t> </a:t>
            </a:r>
          </a:p>
          <a:p>
            <a:pPr>
              <a:buNone/>
            </a:pPr>
            <a:endParaRPr lang="en-US" dirty="0"/>
          </a:p>
        </p:txBody>
      </p:sp>
      <p:sp>
        <p:nvSpPr>
          <p:cNvPr id="3" name="TextBox 2"/>
          <p:cNvSpPr txBox="1"/>
          <p:nvPr/>
        </p:nvSpPr>
        <p:spPr>
          <a:xfrm>
            <a:off x="457200" y="6248400"/>
            <a:ext cx="8229600" cy="923330"/>
          </a:xfrm>
          <a:prstGeom prst="rect">
            <a:avLst/>
          </a:prstGeom>
          <a:noFill/>
        </p:spPr>
        <p:txBody>
          <a:bodyPr wrap="square" rtlCol="0">
            <a:spAutoFit/>
          </a:bodyPr>
          <a:lstStyle/>
          <a:p>
            <a:r>
              <a:rPr lang="en-US" dirty="0" smtClean="0"/>
              <a:t>FADEM, Barbara. </a:t>
            </a:r>
            <a:r>
              <a:rPr lang="en-US" i="1" dirty="0" smtClean="0"/>
              <a:t>BRS Behavioral science</a:t>
            </a:r>
            <a:r>
              <a:rPr lang="en-US" dirty="0" smtClean="0"/>
              <a:t>. 5</a:t>
            </a:r>
            <a:r>
              <a:rPr lang="en-US" baseline="30000" dirty="0" smtClean="0"/>
              <a:t>th</a:t>
            </a:r>
            <a:r>
              <a:rPr lang="en-US" dirty="0" smtClean="0"/>
              <a:t> Edition. </a:t>
            </a:r>
            <a:r>
              <a:rPr lang="en-US" dirty="0" smtClean="0"/>
              <a:t>Lippincott Williams &amp; </a:t>
            </a:r>
            <a:r>
              <a:rPr lang="en-US" dirty="0" smtClean="0"/>
              <a:t>Wilkins, c2009. ISBN </a:t>
            </a:r>
            <a:r>
              <a:rPr lang="en-US" dirty="0" smtClean="0"/>
              <a:t>978-0-7817-8257-9 </a:t>
            </a:r>
            <a:r>
              <a:rPr lang="en-US" dirty="0" smtClean="0"/>
              <a:t> </a:t>
            </a:r>
            <a:endParaRPr lang="en-US" dirty="0" smtClean="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81339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lstStyle/>
          <a:p>
            <a:pPr>
              <a:buNone/>
            </a:pPr>
            <a:r>
              <a:rPr lang="en-US" b="1" dirty="0" smtClean="0"/>
              <a:t>The answer is B. </a:t>
            </a:r>
            <a:r>
              <a:rPr lang="en-US" dirty="0" smtClean="0"/>
              <a:t>The most likely cause of tremor, tachycardia, illusions (e.g., believing the nurse is an old friend), and visual and tactile hallucinations (e.g., </a:t>
            </a:r>
            <a:r>
              <a:rPr lang="en-US" dirty="0" err="1" smtClean="0"/>
              <a:t>formication</a:t>
            </a:r>
            <a:r>
              <a:rPr lang="en-US" dirty="0" smtClean="0"/>
              <a:t>—the feeling of insects crawling on the skin) in this patient is alcohol withdrawal, since use of alcohol during the past few days of hospitalization is unlikely. His fractured hip may have been sustained in the fall while he was intoxicated. Heroin use and heroin and amphetamine withdrawal generally are not associated with psychotic symptoms. </a:t>
            </a:r>
          </a:p>
          <a:p>
            <a:pPr>
              <a:buNone/>
            </a:pPr>
            <a:endParaRPr lang="en-US" dirty="0"/>
          </a:p>
        </p:txBody>
      </p:sp>
      <p:sp>
        <p:nvSpPr>
          <p:cNvPr id="4" name="TextBox 3"/>
          <p:cNvSpPr txBox="1"/>
          <p:nvPr/>
        </p:nvSpPr>
        <p:spPr>
          <a:xfrm>
            <a:off x="457200" y="6248400"/>
            <a:ext cx="8229600" cy="923330"/>
          </a:xfrm>
          <a:prstGeom prst="rect">
            <a:avLst/>
          </a:prstGeom>
          <a:noFill/>
        </p:spPr>
        <p:txBody>
          <a:bodyPr wrap="square" rtlCol="0">
            <a:spAutoFit/>
          </a:bodyPr>
          <a:lstStyle/>
          <a:p>
            <a:r>
              <a:rPr lang="en-US" dirty="0" smtClean="0"/>
              <a:t>FADEM, Barbara. </a:t>
            </a:r>
            <a:r>
              <a:rPr lang="en-US" i="1" dirty="0" smtClean="0"/>
              <a:t>BRS Behavioral science</a:t>
            </a:r>
            <a:r>
              <a:rPr lang="en-US" dirty="0" smtClean="0"/>
              <a:t>. 5</a:t>
            </a:r>
            <a:r>
              <a:rPr lang="en-US" baseline="30000" dirty="0" smtClean="0"/>
              <a:t>th</a:t>
            </a:r>
            <a:r>
              <a:rPr lang="en-US" dirty="0" smtClean="0"/>
              <a:t> Edition. </a:t>
            </a:r>
            <a:r>
              <a:rPr lang="en-US" dirty="0" smtClean="0"/>
              <a:t>Lippincott Williams &amp; </a:t>
            </a:r>
            <a:r>
              <a:rPr lang="en-US" dirty="0" smtClean="0"/>
              <a:t>Wilkins, c2009. ISBN </a:t>
            </a:r>
            <a:r>
              <a:rPr lang="en-US" dirty="0" smtClean="0"/>
              <a:t>978-0-7817-8257-9 </a:t>
            </a:r>
            <a:r>
              <a:rPr lang="en-US"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85000" lnSpcReduction="10000"/>
          </a:bodyPr>
          <a:lstStyle/>
          <a:p>
            <a:pPr>
              <a:buNone/>
            </a:pPr>
            <a:r>
              <a:rPr lang="en-US" b="1" dirty="0" smtClean="0"/>
              <a:t>Q2 </a:t>
            </a:r>
            <a:r>
              <a:rPr lang="en-US" dirty="0" smtClean="0"/>
              <a:t>A 43-year-old man with a 5-year history of HIV tells his physician that he has been smoking marijuana a few times a day to treat his symptoms of nausea and lack of appetite. To obtain the marijuana, the patient notes that he grows it in his backyard. The doctor’s best response to this patient’s revelation is </a:t>
            </a:r>
          </a:p>
          <a:p>
            <a:pPr marL="0" indent="0">
              <a:buNone/>
            </a:pPr>
            <a:r>
              <a:rPr lang="en-US" b="1" dirty="0" smtClean="0"/>
              <a:t>(A) </a:t>
            </a:r>
            <a:r>
              <a:rPr lang="en-US" dirty="0" smtClean="0"/>
              <a:t>I am sorry but growing or using marijuana is illegal and I must notify the police </a:t>
            </a:r>
          </a:p>
          <a:p>
            <a:pPr marL="0" indent="0">
              <a:buNone/>
            </a:pPr>
            <a:r>
              <a:rPr lang="en-US" b="1" dirty="0" smtClean="0"/>
              <a:t>(B) </a:t>
            </a:r>
            <a:r>
              <a:rPr lang="en-US" dirty="0" smtClean="0"/>
              <a:t>I have read about other patients growing marijuana </a:t>
            </a:r>
          </a:p>
          <a:p>
            <a:pPr marL="0" indent="0">
              <a:buNone/>
            </a:pPr>
            <a:r>
              <a:rPr lang="en-US" b="1" dirty="0" smtClean="0"/>
              <a:t>(C) </a:t>
            </a:r>
            <a:r>
              <a:rPr lang="en-US" dirty="0" smtClean="0"/>
              <a:t>Are you aware that marijuana can cause respiratory problems? </a:t>
            </a:r>
          </a:p>
          <a:p>
            <a:pPr marL="0" indent="0">
              <a:buNone/>
            </a:pPr>
            <a:r>
              <a:rPr lang="en-US" b="1" dirty="0" smtClean="0"/>
              <a:t>(D) </a:t>
            </a:r>
            <a:r>
              <a:rPr lang="en-US" dirty="0" smtClean="0"/>
              <a:t>There are a number of medications that I can prescribe to help alleviate your nausea and lack of appetite in place of marijuana </a:t>
            </a:r>
          </a:p>
          <a:p>
            <a:pPr marL="0" indent="0">
              <a:buNone/>
            </a:pPr>
            <a:r>
              <a:rPr lang="en-US" b="1" dirty="0" smtClean="0"/>
              <a:t>(E) </a:t>
            </a:r>
            <a:r>
              <a:rPr lang="en-US" dirty="0" smtClean="0"/>
              <a:t>Do you think that using marijuana has negative long-term effects? </a:t>
            </a:r>
          </a:p>
          <a:p>
            <a:pPr>
              <a:buNone/>
            </a:pPr>
            <a:endParaRPr lang="en-US" dirty="0"/>
          </a:p>
        </p:txBody>
      </p:sp>
      <p:sp>
        <p:nvSpPr>
          <p:cNvPr id="4" name="TextBox 3"/>
          <p:cNvSpPr txBox="1"/>
          <p:nvPr/>
        </p:nvSpPr>
        <p:spPr>
          <a:xfrm>
            <a:off x="228600" y="6565612"/>
            <a:ext cx="9296400" cy="584776"/>
          </a:xfrm>
          <a:prstGeom prst="rect">
            <a:avLst/>
          </a:prstGeom>
          <a:noFill/>
        </p:spPr>
        <p:txBody>
          <a:bodyPr wrap="square" rtlCol="0">
            <a:spAutoFit/>
          </a:bodyPr>
          <a:lstStyle/>
          <a:p>
            <a:r>
              <a:rPr lang="en-US" sz="1400" dirty="0" smtClean="0"/>
              <a:t>FADEM, Barbara. </a:t>
            </a:r>
            <a:r>
              <a:rPr lang="en-US" sz="1400" i="1" dirty="0" smtClean="0"/>
              <a:t>BRS Behavioral science</a:t>
            </a:r>
            <a:r>
              <a:rPr lang="en-US" sz="1400" dirty="0" smtClean="0"/>
              <a:t>. 5</a:t>
            </a:r>
            <a:r>
              <a:rPr lang="en-US" sz="1400" baseline="30000" dirty="0" smtClean="0"/>
              <a:t>th</a:t>
            </a:r>
            <a:r>
              <a:rPr lang="en-US" sz="1400" dirty="0" smtClean="0"/>
              <a:t> Edition. </a:t>
            </a:r>
            <a:r>
              <a:rPr lang="en-US" sz="1400" dirty="0" smtClean="0"/>
              <a:t>Lippincott Williams &amp; </a:t>
            </a:r>
            <a:r>
              <a:rPr lang="en-US" sz="1400" dirty="0" smtClean="0"/>
              <a:t>Wilkins, c2009. ISBN </a:t>
            </a:r>
            <a:r>
              <a:rPr lang="en-US" sz="1400" dirty="0" smtClean="0"/>
              <a:t>978-0-7817-8257-9 </a:t>
            </a:r>
            <a:r>
              <a:rPr lang="en-US" sz="1400" dirty="0" smtClean="0"/>
              <a:t> </a:t>
            </a:r>
            <a:endParaRPr lang="en-US" sz="14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marL="0" indent="0">
              <a:buNone/>
            </a:pPr>
            <a:r>
              <a:rPr lang="en-US" b="1" dirty="0" smtClean="0"/>
              <a:t>The answer is D. </a:t>
            </a:r>
            <a:r>
              <a:rPr lang="en-US" dirty="0" smtClean="0"/>
              <a:t>The best response to this patient’s revelation about growing and using marijuana is to recommend effective but safer substitutes, e.g., prescription medications to treat his nausea and lack of appetite. It is neither appropriate nor necessary for a physician to report the patient’s actions to the police. Also, this HIV-positive patient is likely to be more concerned about feeling ill in the short term than long-term consequences of marijuana use such as respiratory problems. </a:t>
            </a:r>
          </a:p>
          <a:p>
            <a:endParaRPr lang="en-US" dirty="0"/>
          </a:p>
        </p:txBody>
      </p:sp>
      <p:sp>
        <p:nvSpPr>
          <p:cNvPr id="4" name="TextBox 3"/>
          <p:cNvSpPr txBox="1"/>
          <p:nvPr/>
        </p:nvSpPr>
        <p:spPr>
          <a:xfrm>
            <a:off x="457200" y="6248400"/>
            <a:ext cx="8229600" cy="923330"/>
          </a:xfrm>
          <a:prstGeom prst="rect">
            <a:avLst/>
          </a:prstGeom>
          <a:noFill/>
        </p:spPr>
        <p:txBody>
          <a:bodyPr wrap="square" rtlCol="0">
            <a:spAutoFit/>
          </a:bodyPr>
          <a:lstStyle/>
          <a:p>
            <a:r>
              <a:rPr lang="en-US" dirty="0" smtClean="0"/>
              <a:t>FADEM, Barbara. </a:t>
            </a:r>
            <a:r>
              <a:rPr lang="en-US" i="1" dirty="0" smtClean="0"/>
              <a:t>BRS Behavioral science</a:t>
            </a:r>
            <a:r>
              <a:rPr lang="en-US" dirty="0" smtClean="0"/>
              <a:t>. 5</a:t>
            </a:r>
            <a:r>
              <a:rPr lang="en-US" baseline="30000" dirty="0" smtClean="0"/>
              <a:t>th</a:t>
            </a:r>
            <a:r>
              <a:rPr lang="en-US" dirty="0" smtClean="0"/>
              <a:t> Edition. </a:t>
            </a:r>
            <a:r>
              <a:rPr lang="en-US" dirty="0" smtClean="0"/>
              <a:t>Lippincott Williams &amp; </a:t>
            </a:r>
            <a:r>
              <a:rPr lang="en-US" dirty="0" smtClean="0"/>
              <a:t>Wilkins, c2009. ISBN </a:t>
            </a:r>
            <a:r>
              <a:rPr lang="en-US" dirty="0" smtClean="0"/>
              <a:t>978-0-7817-8257-9 </a:t>
            </a:r>
            <a:r>
              <a:rPr lang="en-US"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20000"/>
          </a:bodyPr>
          <a:lstStyle/>
          <a:p>
            <a:pPr>
              <a:buNone/>
            </a:pPr>
            <a:r>
              <a:rPr lang="en-US" dirty="0" smtClean="0"/>
              <a:t>	</a:t>
            </a:r>
            <a:r>
              <a:rPr lang="cs-CZ" b="1" dirty="0" smtClean="0"/>
              <a:t>Q3 </a:t>
            </a:r>
            <a:r>
              <a:rPr lang="en-US" dirty="0" smtClean="0"/>
              <a:t>A 35-year-old man is brought to the emergency department confused and anxious. The man reports that someone is trying to kill him but he does not know who the person is. Initial physical examination reveals elevated heart and respiration rates. While in the emergency room the patient has a seizure and then develops life-threatening cardiovascular symptoms. The drug that this patient is most likely to be withdrawing from is </a:t>
            </a:r>
          </a:p>
          <a:p>
            <a:pPr>
              <a:buNone/>
            </a:pPr>
            <a:r>
              <a:rPr lang="en-US" b="1" dirty="0" smtClean="0"/>
              <a:t>	(A) </a:t>
            </a:r>
            <a:r>
              <a:rPr lang="en-US" dirty="0" smtClean="0"/>
              <a:t>phencyclidine (PCP)</a:t>
            </a:r>
            <a:br>
              <a:rPr lang="en-US" dirty="0" smtClean="0"/>
            </a:br>
            <a:r>
              <a:rPr lang="en-US" b="1" dirty="0" smtClean="0"/>
              <a:t>(B) </a:t>
            </a:r>
            <a:r>
              <a:rPr lang="en-US" dirty="0" smtClean="0"/>
              <a:t>lysergic acid diethylamide (LSD) </a:t>
            </a:r>
          </a:p>
          <a:p>
            <a:pPr>
              <a:buNone/>
            </a:pPr>
            <a:r>
              <a:rPr lang="en-US" b="1" dirty="0" smtClean="0"/>
              <a:t>	(C) </a:t>
            </a:r>
            <a:r>
              <a:rPr lang="en-US" dirty="0" smtClean="0"/>
              <a:t>heroin</a:t>
            </a:r>
            <a:br>
              <a:rPr lang="en-US" dirty="0" smtClean="0"/>
            </a:br>
            <a:r>
              <a:rPr lang="en-US" b="1" dirty="0" smtClean="0"/>
              <a:t>(D) </a:t>
            </a:r>
            <a:r>
              <a:rPr lang="en-US" dirty="0" err="1" smtClean="0"/>
              <a:t>secobarbital</a:t>
            </a:r>
            <a:r>
              <a:rPr lang="en-US" dirty="0" smtClean="0"/>
              <a:t/>
            </a:r>
            <a:br>
              <a:rPr lang="en-US" dirty="0" smtClean="0"/>
            </a:br>
            <a:r>
              <a:rPr lang="en-US" b="1" dirty="0" smtClean="0"/>
              <a:t>(E) </a:t>
            </a:r>
            <a:r>
              <a:rPr lang="en-US" dirty="0" smtClean="0"/>
              <a:t>marijuana </a:t>
            </a:r>
          </a:p>
          <a:p>
            <a:endParaRPr lang="en-US" dirty="0"/>
          </a:p>
        </p:txBody>
      </p:sp>
      <p:sp>
        <p:nvSpPr>
          <p:cNvPr id="4" name="TextBox 3"/>
          <p:cNvSpPr txBox="1"/>
          <p:nvPr/>
        </p:nvSpPr>
        <p:spPr>
          <a:xfrm>
            <a:off x="457200" y="6248400"/>
            <a:ext cx="8229600" cy="923330"/>
          </a:xfrm>
          <a:prstGeom prst="rect">
            <a:avLst/>
          </a:prstGeom>
          <a:noFill/>
        </p:spPr>
        <p:txBody>
          <a:bodyPr wrap="square" rtlCol="0">
            <a:spAutoFit/>
          </a:bodyPr>
          <a:lstStyle/>
          <a:p>
            <a:r>
              <a:rPr lang="en-US" dirty="0" smtClean="0"/>
              <a:t>FADEM, Barbara. </a:t>
            </a:r>
            <a:r>
              <a:rPr lang="en-US" i="1" dirty="0" smtClean="0"/>
              <a:t>BRS Behavioral science</a:t>
            </a:r>
            <a:r>
              <a:rPr lang="en-US" dirty="0" smtClean="0"/>
              <a:t>. 5</a:t>
            </a:r>
            <a:r>
              <a:rPr lang="en-US" baseline="30000" dirty="0" smtClean="0"/>
              <a:t>th</a:t>
            </a:r>
            <a:r>
              <a:rPr lang="en-US" dirty="0" smtClean="0"/>
              <a:t> Edition. </a:t>
            </a:r>
            <a:r>
              <a:rPr lang="en-US" dirty="0" smtClean="0"/>
              <a:t>Lippincott Williams &amp; </a:t>
            </a:r>
            <a:r>
              <a:rPr lang="en-US" dirty="0" smtClean="0"/>
              <a:t>Wilkins, c2009. ISBN </a:t>
            </a:r>
            <a:r>
              <a:rPr lang="en-US" dirty="0" smtClean="0"/>
              <a:t>978-0-7817-8257-9 </a:t>
            </a:r>
            <a:r>
              <a:rPr lang="en-US"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lnSpcReduction="10000"/>
          </a:bodyPr>
          <a:lstStyle/>
          <a:p>
            <a:pPr>
              <a:buNone/>
            </a:pPr>
            <a:r>
              <a:rPr lang="en-US" b="1" dirty="0" smtClean="0"/>
              <a:t>The answer is D. </a:t>
            </a:r>
            <a:r>
              <a:rPr lang="en-US" dirty="0" smtClean="0"/>
              <a:t>This 35-year-old patient is most likely to be withdrawing from </a:t>
            </a:r>
            <a:r>
              <a:rPr lang="en-US" dirty="0" err="1" smtClean="0"/>
              <a:t>secobarbital</a:t>
            </a:r>
            <a:r>
              <a:rPr lang="en-US" dirty="0" smtClean="0"/>
              <a:t>, a barbiturate. Barbiturate withdrawal symptoms appear about 12–20 hours after the last dose and include anxiety, elevated heart and respiration rates, psychotic symptoms (e.g., the belief that someone is trying to kill him), confusion, and seizures, and can be associated with life-threatening cardiovascular symptoms. There are few physical withdrawal symptoms associated with marijuana, phencyclidine (PCP), or lysergic acid diethylamide (LSD), and those associated with heroin are uncomfortable but rarely physically dangerous. </a:t>
            </a:r>
          </a:p>
          <a:p>
            <a:pPr>
              <a:buNone/>
            </a:pPr>
            <a:endParaRPr lang="en-US" dirty="0"/>
          </a:p>
        </p:txBody>
      </p:sp>
      <p:sp>
        <p:nvSpPr>
          <p:cNvPr id="4" name="TextBox 3"/>
          <p:cNvSpPr txBox="1"/>
          <p:nvPr/>
        </p:nvSpPr>
        <p:spPr>
          <a:xfrm>
            <a:off x="228600" y="6565612"/>
            <a:ext cx="9296400" cy="584776"/>
          </a:xfrm>
          <a:prstGeom prst="rect">
            <a:avLst/>
          </a:prstGeom>
          <a:noFill/>
        </p:spPr>
        <p:txBody>
          <a:bodyPr wrap="square" rtlCol="0">
            <a:spAutoFit/>
          </a:bodyPr>
          <a:lstStyle/>
          <a:p>
            <a:r>
              <a:rPr lang="en-US" sz="1400" dirty="0" smtClean="0"/>
              <a:t>FADEM, Barbara. </a:t>
            </a:r>
            <a:r>
              <a:rPr lang="en-US" sz="1400" i="1" dirty="0" smtClean="0"/>
              <a:t>BRS Behavioral science</a:t>
            </a:r>
            <a:r>
              <a:rPr lang="en-US" sz="1400" dirty="0" smtClean="0"/>
              <a:t>. 5</a:t>
            </a:r>
            <a:r>
              <a:rPr lang="en-US" sz="1400" baseline="30000" dirty="0" smtClean="0"/>
              <a:t>th</a:t>
            </a:r>
            <a:r>
              <a:rPr lang="en-US" sz="1400" dirty="0" smtClean="0"/>
              <a:t> Edition. </a:t>
            </a:r>
            <a:r>
              <a:rPr lang="en-US" sz="1400" dirty="0" smtClean="0"/>
              <a:t>Lippincott Williams &amp; </a:t>
            </a:r>
            <a:r>
              <a:rPr lang="en-US" sz="1400" dirty="0" smtClean="0"/>
              <a:t>Wilkins, c2009. ISBN </a:t>
            </a:r>
            <a:r>
              <a:rPr lang="en-US" sz="1400" dirty="0" smtClean="0"/>
              <a:t>978-0-7817-8257-9 </a:t>
            </a:r>
            <a:r>
              <a:rPr lang="en-US" sz="1400" dirty="0" smtClean="0"/>
              <a:t> </a:t>
            </a:r>
            <a:endParaRPr lang="en-US" sz="1400"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95600"/>
            <a:ext cx="8229600" cy="1143000"/>
          </a:xfrm>
        </p:spPr>
        <p:txBody>
          <a:bodyPr>
            <a:normAutofit fontScale="90000"/>
          </a:bodyPr>
          <a:lstStyle/>
          <a:p>
            <a:r>
              <a:rPr lang="en-US" dirty="0" smtClean="0"/>
              <a:t>1. Psychoactive drug intoxication and withdrawal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5937523"/>
          </a:xfrm>
        </p:spPr>
        <p:txBody>
          <a:bodyPr>
            <a:normAutofit fontScale="92500" lnSpcReduction="20000"/>
          </a:bodyPr>
          <a:lstStyle/>
          <a:p>
            <a:pPr marL="0" indent="0">
              <a:buNone/>
            </a:pPr>
            <a:r>
              <a:rPr lang="cs-CZ" b="1" dirty="0" smtClean="0"/>
              <a:t>Q4 </a:t>
            </a:r>
            <a:r>
              <a:rPr lang="en-US" dirty="0"/>
              <a:t>A 56-year-old woman presents to her physician because of recent onset of chest pain and dyspnea. Six weeks earlier the patient suffered an MI. Her physical examination is remarkable for a friction rub over the </a:t>
            </a:r>
            <a:r>
              <a:rPr lang="en-US" dirty="0" smtClean="0"/>
              <a:t>fifth </a:t>
            </a:r>
            <a:r>
              <a:rPr lang="en-US" dirty="0"/>
              <a:t>intercostal space in the midclavicular line together with an elevated jugular venous pressure. Which of the following myocardial complications is this individual most likely suffering from? </a:t>
            </a:r>
            <a:endParaRPr lang="cs-CZ" dirty="0" smtClean="0"/>
          </a:p>
          <a:p>
            <a:pPr marL="514350" indent="-514350">
              <a:buAutoNum type="alphaUcParenBoth"/>
            </a:pPr>
            <a:r>
              <a:rPr lang="en-US" dirty="0" smtClean="0"/>
              <a:t>Cardiac </a:t>
            </a:r>
            <a:r>
              <a:rPr lang="en-US" dirty="0"/>
              <a:t>arrhythmia </a:t>
            </a:r>
            <a:endParaRPr lang="cs-CZ" dirty="0" smtClean="0"/>
          </a:p>
          <a:p>
            <a:pPr marL="0" indent="0">
              <a:buNone/>
            </a:pPr>
            <a:r>
              <a:rPr lang="cs-CZ" dirty="0" smtClean="0"/>
              <a:t>(B)</a:t>
            </a:r>
            <a:r>
              <a:rPr lang="en-US" dirty="0" smtClean="0"/>
              <a:t> </a:t>
            </a:r>
            <a:r>
              <a:rPr lang="en-US" dirty="0"/>
              <a:t>Dressler’s syndrome </a:t>
            </a:r>
            <a:endParaRPr lang="cs-CZ" dirty="0" smtClean="0"/>
          </a:p>
          <a:p>
            <a:pPr marL="0" indent="0">
              <a:buNone/>
            </a:pPr>
            <a:r>
              <a:rPr lang="en-US" dirty="0" smtClean="0"/>
              <a:t>(</a:t>
            </a:r>
            <a:r>
              <a:rPr lang="en-US" dirty="0"/>
              <a:t>C) Left ventricular failure </a:t>
            </a:r>
            <a:endParaRPr lang="cs-CZ" dirty="0" smtClean="0"/>
          </a:p>
          <a:p>
            <a:pPr marL="0" indent="0">
              <a:buNone/>
            </a:pPr>
            <a:r>
              <a:rPr lang="en-US" dirty="0" smtClean="0"/>
              <a:t>(</a:t>
            </a:r>
            <a:r>
              <a:rPr lang="en-US" dirty="0"/>
              <a:t>D) Thromboembolism </a:t>
            </a:r>
            <a:endParaRPr lang="cs-CZ" dirty="0" smtClean="0"/>
          </a:p>
          <a:p>
            <a:pPr marL="0" indent="0">
              <a:buNone/>
            </a:pPr>
            <a:r>
              <a:rPr lang="en-US" dirty="0" smtClean="0"/>
              <a:t>(</a:t>
            </a:r>
            <a:r>
              <a:rPr lang="en-US" dirty="0"/>
              <a:t>E) Ventricular rupture</a:t>
            </a:r>
            <a:endParaRPr lang="cs-CZ" b="1" dirty="0"/>
          </a:p>
        </p:txBody>
      </p:sp>
      <p:sp>
        <p:nvSpPr>
          <p:cNvPr id="4" name="TextovéPole 3"/>
          <p:cNvSpPr txBox="1"/>
          <p:nvPr/>
        </p:nvSpPr>
        <p:spPr>
          <a:xfrm>
            <a:off x="171450" y="6540501"/>
            <a:ext cx="8743950" cy="246221"/>
          </a:xfrm>
          <a:prstGeom prst="rect">
            <a:avLst/>
          </a:prstGeom>
          <a:noFill/>
        </p:spPr>
        <p:txBody>
          <a:bodyPr wrap="square" rtlCol="0">
            <a:spAutoFit/>
          </a:bodyPr>
          <a:lstStyle/>
          <a:p>
            <a:r>
              <a:rPr lang="en-US" sz="1000" dirty="0"/>
              <a:t>LE, Tao, Karen A ADLER a Seth K BECHIS (eds.). </a:t>
            </a:r>
            <a:r>
              <a:rPr lang="en-US" sz="1000" i="1" dirty="0"/>
              <a:t>First aid Q&amp;A for the USMLE Step 1</a:t>
            </a:r>
            <a:r>
              <a:rPr lang="en-US" sz="1000" dirty="0"/>
              <a:t>. 2nd ed. New York: McGraw-Hill Medical, c2009. ISBN 978-0-07-159794-4</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827567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fontScale="70000" lnSpcReduction="20000"/>
          </a:bodyPr>
          <a:lstStyle/>
          <a:p>
            <a:pPr marL="0" indent="0">
              <a:buNone/>
            </a:pPr>
            <a:r>
              <a:rPr lang="en-US" b="1" dirty="0"/>
              <a:t>The correct answer is B. </a:t>
            </a:r>
            <a:r>
              <a:rPr lang="en-US" dirty="0"/>
              <a:t>Dressler’s syndrome is an autoimmune phenomenon that results in </a:t>
            </a:r>
            <a:r>
              <a:rPr lang="en-US" dirty="0" smtClean="0"/>
              <a:t>fibrinous </a:t>
            </a:r>
            <a:r>
              <a:rPr lang="en-US" dirty="0"/>
              <a:t>pericarditis. This delayed pericarditis typically develops 2–10 weeks post-MI and presents clinically as chest pain and a pericardial friction rub. It is generally treated with nonsteroidal </a:t>
            </a:r>
            <a:r>
              <a:rPr lang="en-US" dirty="0" err="1" smtClean="0"/>
              <a:t>antiinflammatory</a:t>
            </a:r>
            <a:r>
              <a:rPr lang="en-US" dirty="0" smtClean="0"/>
              <a:t> </a:t>
            </a:r>
            <a:r>
              <a:rPr lang="en-US" dirty="0" err="1"/>
              <a:t>agentes</a:t>
            </a:r>
            <a:r>
              <a:rPr lang="en-US" dirty="0"/>
              <a:t> or corticosteroids. </a:t>
            </a:r>
            <a:endParaRPr lang="cs-CZ" dirty="0" smtClean="0"/>
          </a:p>
          <a:p>
            <a:pPr marL="0" indent="0">
              <a:buNone/>
            </a:pPr>
            <a:r>
              <a:rPr lang="en-US" dirty="0" smtClean="0"/>
              <a:t>Answer </a:t>
            </a:r>
            <a:r>
              <a:rPr lang="en-US" dirty="0"/>
              <a:t>A is incorrect. Cardiac arrhythmia is a common cause of post-MI death and typically occurs 2 days post-MI. It does not typically present with a friction rub. </a:t>
            </a:r>
            <a:endParaRPr lang="cs-CZ" dirty="0" smtClean="0"/>
          </a:p>
          <a:p>
            <a:pPr marL="0" indent="0">
              <a:buNone/>
            </a:pPr>
            <a:r>
              <a:rPr lang="en-US" dirty="0" smtClean="0"/>
              <a:t>Answer </a:t>
            </a:r>
            <a:r>
              <a:rPr lang="en-US" dirty="0"/>
              <a:t>C is incorrect. Left ventricular failure occurs in 60% of people who suffer from MI and can present as CHF or cardiogenic shock</a:t>
            </a:r>
            <a:r>
              <a:rPr lang="en-US" dirty="0" smtClean="0"/>
              <a:t>.</a:t>
            </a:r>
            <a:endParaRPr lang="cs-CZ" dirty="0" smtClean="0"/>
          </a:p>
          <a:p>
            <a:pPr marL="0" indent="0">
              <a:buNone/>
            </a:pPr>
            <a:r>
              <a:rPr lang="en-US" dirty="0"/>
              <a:t>Answer D is incorrect. </a:t>
            </a:r>
            <a:r>
              <a:rPr lang="en-US" dirty="0" err="1"/>
              <a:t>Thromboemboli</a:t>
            </a:r>
            <a:r>
              <a:rPr lang="en-US" dirty="0"/>
              <a:t> are typically systemic emboli that originate from mural thrombi and can lead to cerebrovascular accidents, transient ischemic attacks, and renal artery thrombosis. </a:t>
            </a:r>
            <a:endParaRPr lang="cs-CZ" dirty="0" smtClean="0"/>
          </a:p>
          <a:p>
            <a:pPr marL="0" indent="0">
              <a:buNone/>
            </a:pPr>
            <a:r>
              <a:rPr lang="en-US" dirty="0" smtClean="0"/>
              <a:t>Answer </a:t>
            </a:r>
            <a:r>
              <a:rPr lang="en-US" dirty="0"/>
              <a:t>E is incorrect. Ventricular rupture is a cause of post-MI death that typically occurs 4–10 days post-MI. It often presents with persistent chest pain, syncope, and distended jugular veins.</a:t>
            </a:r>
            <a:endParaRPr lang="cs-CZ" dirty="0"/>
          </a:p>
        </p:txBody>
      </p:sp>
      <p:sp>
        <p:nvSpPr>
          <p:cNvPr id="4" name="TextovéPole 3"/>
          <p:cNvSpPr txBox="1"/>
          <p:nvPr/>
        </p:nvSpPr>
        <p:spPr>
          <a:xfrm>
            <a:off x="171450" y="6540501"/>
            <a:ext cx="8743950" cy="246221"/>
          </a:xfrm>
          <a:prstGeom prst="rect">
            <a:avLst/>
          </a:prstGeom>
          <a:noFill/>
        </p:spPr>
        <p:txBody>
          <a:bodyPr wrap="square" rtlCol="0">
            <a:spAutoFit/>
          </a:bodyPr>
          <a:lstStyle/>
          <a:p>
            <a:r>
              <a:rPr lang="en-US" sz="1000" dirty="0"/>
              <a:t>LE, Tao, Karen A ADLER a Seth K BECHIS (eds.). </a:t>
            </a:r>
            <a:r>
              <a:rPr lang="en-US" sz="1000" i="1" dirty="0"/>
              <a:t>First aid Q&amp;A for the USMLE Step 1</a:t>
            </a:r>
            <a:r>
              <a:rPr lang="en-US" sz="1000" dirty="0"/>
              <a:t>. 2nd ed. New York: McGraw-Hill Medical, c2009. ISBN 978-0-07-159794-4</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37550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 </a:t>
            </a:r>
            <a:r>
              <a:rPr lang="cs-CZ" dirty="0" err="1" smtClean="0"/>
              <a:t>complications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c</a:t>
            </a:r>
            <a:r>
              <a:rPr lang="cs-CZ" dirty="0" err="1" smtClean="0"/>
              <a:t>ardiac</a:t>
            </a:r>
            <a:r>
              <a:rPr lang="cs-CZ" dirty="0" smtClean="0"/>
              <a:t> </a:t>
            </a:r>
            <a:r>
              <a:rPr lang="cs-CZ" dirty="0" err="1" smtClean="0"/>
              <a:t>arrythmia</a:t>
            </a:r>
            <a:r>
              <a:rPr lang="cs-CZ" dirty="0" smtClean="0"/>
              <a:t> (most </a:t>
            </a:r>
            <a:r>
              <a:rPr lang="cs-CZ" dirty="0" err="1" smtClean="0"/>
              <a:t>commonly</a:t>
            </a:r>
            <a:r>
              <a:rPr lang="cs-CZ" dirty="0" smtClean="0"/>
              <a:t> </a:t>
            </a:r>
            <a:r>
              <a:rPr lang="cs-CZ" dirty="0" err="1" smtClean="0"/>
              <a:t>ventricular</a:t>
            </a:r>
            <a:r>
              <a:rPr lang="cs-CZ" dirty="0" smtClean="0"/>
              <a:t> </a:t>
            </a:r>
            <a:r>
              <a:rPr lang="cs-CZ" dirty="0" err="1" smtClean="0"/>
              <a:t>fibrillation</a:t>
            </a:r>
            <a:r>
              <a:rPr lang="cs-CZ" dirty="0" smtClean="0"/>
              <a:t>),</a:t>
            </a:r>
            <a:r>
              <a:rPr lang="en-US" dirty="0" smtClean="0"/>
              <a:t> important cause of death,</a:t>
            </a:r>
            <a:r>
              <a:rPr lang="cs-CZ" dirty="0" smtClean="0"/>
              <a:t> </a:t>
            </a:r>
            <a:r>
              <a:rPr lang="cs-CZ" dirty="0" err="1" smtClean="0"/>
              <a:t>common</a:t>
            </a:r>
            <a:r>
              <a:rPr lang="cs-CZ" dirty="0" smtClean="0"/>
              <a:t> in </a:t>
            </a:r>
            <a:r>
              <a:rPr lang="cs-CZ" dirty="0" err="1" smtClean="0"/>
              <a:t>first</a:t>
            </a:r>
            <a:r>
              <a:rPr lang="cs-CZ" dirty="0" smtClean="0"/>
              <a:t> </a:t>
            </a:r>
            <a:r>
              <a:rPr lang="cs-CZ" dirty="0" err="1" smtClean="0"/>
              <a:t>few</a:t>
            </a:r>
            <a:r>
              <a:rPr lang="cs-CZ" dirty="0" smtClean="0"/>
              <a:t> </a:t>
            </a:r>
            <a:r>
              <a:rPr lang="cs-CZ" dirty="0" err="1" smtClean="0"/>
              <a:t>days</a:t>
            </a:r>
            <a:endParaRPr lang="cs-CZ" dirty="0" smtClean="0"/>
          </a:p>
          <a:p>
            <a:r>
              <a:rPr lang="cs-CZ" dirty="0" smtClean="0"/>
              <a:t>LV </a:t>
            </a:r>
            <a:r>
              <a:rPr lang="cs-CZ" dirty="0" err="1" smtClean="0"/>
              <a:t>failure</a:t>
            </a:r>
            <a:r>
              <a:rPr lang="cs-CZ" dirty="0" smtClean="0"/>
              <a:t> and </a:t>
            </a:r>
            <a:r>
              <a:rPr lang="cs-CZ" dirty="0" err="1" smtClean="0"/>
              <a:t>pulmonary</a:t>
            </a:r>
            <a:r>
              <a:rPr lang="cs-CZ" dirty="0" smtClean="0"/>
              <a:t> </a:t>
            </a:r>
            <a:r>
              <a:rPr lang="cs-CZ" dirty="0" err="1" smtClean="0"/>
              <a:t>edema</a:t>
            </a:r>
            <a:endParaRPr lang="cs-CZ" dirty="0" smtClean="0"/>
          </a:p>
          <a:p>
            <a:r>
              <a:rPr lang="cs-CZ" dirty="0" err="1" smtClean="0"/>
              <a:t>cardiogenic</a:t>
            </a:r>
            <a:r>
              <a:rPr lang="cs-CZ" dirty="0" smtClean="0"/>
              <a:t> </a:t>
            </a:r>
            <a:r>
              <a:rPr lang="cs-CZ" dirty="0" err="1" smtClean="0"/>
              <a:t>shock</a:t>
            </a:r>
            <a:endParaRPr lang="cs-CZ" dirty="0" smtClean="0"/>
          </a:p>
          <a:p>
            <a:r>
              <a:rPr lang="cs-CZ" dirty="0" err="1" smtClean="0"/>
              <a:t>ventricular</a:t>
            </a:r>
            <a:r>
              <a:rPr lang="cs-CZ" dirty="0" smtClean="0"/>
              <a:t> free </a:t>
            </a:r>
            <a:r>
              <a:rPr lang="cs-CZ" dirty="0" err="1" smtClean="0"/>
              <a:t>wall</a:t>
            </a:r>
            <a:r>
              <a:rPr lang="cs-CZ" dirty="0" smtClean="0"/>
              <a:t> </a:t>
            </a:r>
            <a:r>
              <a:rPr lang="cs-CZ" dirty="0" err="1" smtClean="0"/>
              <a:t>rupture</a:t>
            </a:r>
            <a:r>
              <a:rPr lang="cs-CZ" dirty="0" smtClean="0"/>
              <a:t> -</a:t>
            </a:r>
            <a:r>
              <a:rPr lang="en-US" dirty="0" smtClean="0"/>
              <a:t>&gt;</a:t>
            </a:r>
            <a:r>
              <a:rPr lang="cs-CZ" dirty="0" smtClean="0"/>
              <a:t> </a:t>
            </a:r>
            <a:r>
              <a:rPr lang="cs-CZ" dirty="0" err="1" smtClean="0"/>
              <a:t>cardiac</a:t>
            </a:r>
            <a:r>
              <a:rPr lang="cs-CZ" dirty="0" smtClean="0"/>
              <a:t> </a:t>
            </a:r>
            <a:r>
              <a:rPr lang="cs-CZ" dirty="0" err="1" smtClean="0"/>
              <a:t>tamponade</a:t>
            </a:r>
            <a:r>
              <a:rPr lang="en-US" dirty="0" smtClean="0"/>
              <a:t>; papillary muscle rupture </a:t>
            </a:r>
            <a:r>
              <a:rPr lang="cs-CZ" dirty="0" smtClean="0"/>
              <a:t>-</a:t>
            </a:r>
            <a:r>
              <a:rPr lang="en-US" dirty="0" smtClean="0"/>
              <a:t>&gt; severe mitral regurgitation; interventricular septum rupture -&gt; VSD</a:t>
            </a:r>
          </a:p>
          <a:p>
            <a:pPr lvl="1"/>
            <a:r>
              <a:rPr lang="en-US" dirty="0" smtClean="0"/>
              <a:t>greatest risk 6-14 days </a:t>
            </a:r>
            <a:r>
              <a:rPr lang="en-US" dirty="0" err="1" smtClean="0"/>
              <a:t>postinfarct</a:t>
            </a:r>
            <a:endParaRPr lang="en-US" dirty="0" smtClean="0"/>
          </a:p>
          <a:p>
            <a:r>
              <a:rPr lang="en-US" dirty="0" smtClean="0"/>
              <a:t>ventricular </a:t>
            </a:r>
            <a:r>
              <a:rPr lang="en-US" dirty="0" err="1" smtClean="0"/>
              <a:t>pseudoaneurysm</a:t>
            </a:r>
            <a:r>
              <a:rPr lang="en-US" dirty="0" smtClean="0"/>
              <a:t> formation -&gt;    CO, risk of arrhythmia, embolus from mural thrombus</a:t>
            </a:r>
          </a:p>
          <a:p>
            <a:pPr lvl="1"/>
            <a:r>
              <a:rPr lang="en-US" dirty="0" smtClean="0"/>
              <a:t>greatest risk approximately 1 week post-MI</a:t>
            </a:r>
          </a:p>
          <a:p>
            <a:r>
              <a:rPr lang="en-US" dirty="0" err="1" smtClean="0"/>
              <a:t>postinfarction</a:t>
            </a:r>
            <a:r>
              <a:rPr lang="en-US" dirty="0" smtClean="0"/>
              <a:t> fibrinous pericarditis - friction rub (1-3 days post MI)</a:t>
            </a:r>
          </a:p>
          <a:p>
            <a:r>
              <a:rPr lang="en-US" dirty="0" smtClean="0"/>
              <a:t>Dressler syndrome</a:t>
            </a:r>
          </a:p>
        </p:txBody>
      </p:sp>
      <p:sp>
        <p:nvSpPr>
          <p:cNvPr id="4" name="Šipka dolů 3"/>
          <p:cNvSpPr/>
          <p:nvPr/>
        </p:nvSpPr>
        <p:spPr>
          <a:xfrm>
            <a:off x="5580112" y="4005064"/>
            <a:ext cx="268608" cy="4023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674923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fontScale="85000" lnSpcReduction="20000"/>
          </a:bodyPr>
          <a:lstStyle/>
          <a:p>
            <a:pPr marL="0" indent="0">
              <a:buNone/>
            </a:pPr>
            <a:r>
              <a:rPr lang="en-US" b="1" dirty="0" smtClean="0"/>
              <a:t>Q5 </a:t>
            </a:r>
            <a:r>
              <a:rPr lang="en-US" dirty="0" smtClean="0"/>
              <a:t>A </a:t>
            </a:r>
            <a:r>
              <a:rPr lang="en-US" dirty="0"/>
              <a:t>newborn girl is diagnosed as dysmorphic by a pediatrician in the newborn nursery. On physical examination the girl has a broad neck, wide-spaced nipples, and a systolic ejection murmur. An echocardiogram is performed and demonstrates </a:t>
            </a:r>
            <a:r>
              <a:rPr lang="en-US" dirty="0" err="1"/>
              <a:t>coarctation</a:t>
            </a:r>
            <a:r>
              <a:rPr lang="en-US" dirty="0"/>
              <a:t> of the aorta. The echocardiography technologist also runs his transducer across the patient’s abdomen and notices a renal abnormality associated with this patient’s syndrome. The most likely observed renal abnormality increases this patient’s risk for developing which disease? </a:t>
            </a:r>
            <a:endParaRPr lang="en-US" dirty="0" smtClean="0"/>
          </a:p>
          <a:p>
            <a:pPr marL="514350" indent="-514350">
              <a:buAutoNum type="alphaUcParenBoth"/>
            </a:pPr>
            <a:r>
              <a:rPr lang="en-US" dirty="0" smtClean="0"/>
              <a:t>Neuroblastoma </a:t>
            </a:r>
          </a:p>
          <a:p>
            <a:pPr marL="514350" indent="-514350">
              <a:buAutoNum type="alphaUcParenBoth"/>
            </a:pPr>
            <a:r>
              <a:rPr lang="en-US" dirty="0" smtClean="0"/>
              <a:t>Ovarian </a:t>
            </a:r>
            <a:r>
              <a:rPr lang="en-US" dirty="0"/>
              <a:t>cancer </a:t>
            </a:r>
            <a:endParaRPr lang="en-US" dirty="0" smtClean="0"/>
          </a:p>
          <a:p>
            <a:pPr marL="514350" indent="-514350">
              <a:buAutoNum type="alphaUcParenBoth"/>
            </a:pPr>
            <a:r>
              <a:rPr lang="en-US" dirty="0" smtClean="0"/>
              <a:t>Transitional </a:t>
            </a:r>
            <a:r>
              <a:rPr lang="en-US" dirty="0"/>
              <a:t>cell carcinoma </a:t>
            </a:r>
            <a:endParaRPr lang="en-US" dirty="0" smtClean="0"/>
          </a:p>
          <a:p>
            <a:pPr marL="514350" indent="-514350">
              <a:buAutoNum type="alphaUcParenBoth"/>
            </a:pPr>
            <a:r>
              <a:rPr lang="en-US" dirty="0" smtClean="0"/>
              <a:t>Uterine </a:t>
            </a:r>
            <a:r>
              <a:rPr lang="en-US" dirty="0"/>
              <a:t>cancer </a:t>
            </a:r>
            <a:endParaRPr lang="en-US" dirty="0" smtClean="0"/>
          </a:p>
          <a:p>
            <a:pPr marL="514350" indent="-514350">
              <a:buAutoNum type="alphaUcParenBoth"/>
            </a:pPr>
            <a:r>
              <a:rPr lang="en-US" dirty="0" smtClean="0"/>
              <a:t>Wilms</a:t>
            </a:r>
            <a:r>
              <a:rPr lang="en-US" dirty="0"/>
              <a:t>’ tumor</a:t>
            </a:r>
            <a:endParaRPr lang="cs-CZ" dirty="0"/>
          </a:p>
        </p:txBody>
      </p:sp>
      <p:sp>
        <p:nvSpPr>
          <p:cNvPr id="4" name="TextovéPole 3"/>
          <p:cNvSpPr txBox="1"/>
          <p:nvPr/>
        </p:nvSpPr>
        <p:spPr>
          <a:xfrm>
            <a:off x="171450" y="6540501"/>
            <a:ext cx="8743950" cy="246221"/>
          </a:xfrm>
          <a:prstGeom prst="rect">
            <a:avLst/>
          </a:prstGeom>
          <a:noFill/>
        </p:spPr>
        <p:txBody>
          <a:bodyPr wrap="square" rtlCol="0">
            <a:spAutoFit/>
          </a:bodyPr>
          <a:lstStyle/>
          <a:p>
            <a:r>
              <a:rPr lang="en-US" sz="1000" dirty="0"/>
              <a:t>LE, Tao, Karen A ADLER a Seth K BECHIS (eds.). </a:t>
            </a:r>
            <a:r>
              <a:rPr lang="en-US" sz="1000" i="1" dirty="0"/>
              <a:t>First aid Q&amp;A for the USMLE Step 1</a:t>
            </a:r>
            <a:r>
              <a:rPr lang="en-US" sz="1000" dirty="0"/>
              <a:t>. 2nd ed. New York: McGraw-Hill Medical, c2009. ISBN 978-0-07-159794-4</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86893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6632"/>
            <a:ext cx="8229600" cy="6009531"/>
          </a:xfrm>
        </p:spPr>
        <p:txBody>
          <a:bodyPr>
            <a:normAutofit fontScale="62500" lnSpcReduction="20000"/>
          </a:bodyPr>
          <a:lstStyle/>
          <a:p>
            <a:pPr marL="0" indent="0">
              <a:buNone/>
            </a:pPr>
            <a:r>
              <a:rPr lang="en-US" b="1" dirty="0"/>
              <a:t>The correct answer is E. </a:t>
            </a:r>
            <a:r>
              <a:rPr lang="en-US" dirty="0"/>
              <a:t>This patient has classic </a:t>
            </a:r>
            <a:r>
              <a:rPr lang="en-US" dirty="0" smtClean="0"/>
              <a:t>findings </a:t>
            </a:r>
            <a:r>
              <a:rPr lang="en-US" dirty="0"/>
              <a:t>associated with Turner’s syndrome, a genetic disorder resulting from a 45,XO complement of chromosomes. Approximately 25%–30% of patients will have associated renal anomalies, including horseshoe kidney, pelvic kidney, or duplicated collecting systems. Patients with horseshoe kidneys are approximately four times more likely to develop Wilms’ tumor when compared to the general population</a:t>
            </a:r>
            <a:r>
              <a:rPr lang="en-US" dirty="0" smtClean="0"/>
              <a:t>.</a:t>
            </a:r>
          </a:p>
          <a:p>
            <a:pPr marL="0" indent="0">
              <a:buNone/>
            </a:pPr>
            <a:r>
              <a:rPr lang="en-US" dirty="0" smtClean="0"/>
              <a:t>Answer </a:t>
            </a:r>
            <a:r>
              <a:rPr lang="en-US" dirty="0"/>
              <a:t>A is incorrect. Although it has been suggested that patients with Turner’s syndrome are at increased risk of developing malignancy, they do not have a </a:t>
            </a:r>
            <a:r>
              <a:rPr lang="en-US" dirty="0" smtClean="0"/>
              <a:t>specific </a:t>
            </a:r>
            <a:r>
              <a:rPr lang="en-US" dirty="0"/>
              <a:t>increased risk of developing neuroblastoma. </a:t>
            </a:r>
            <a:endParaRPr lang="en-US" dirty="0" smtClean="0"/>
          </a:p>
          <a:p>
            <a:pPr marL="0" indent="0">
              <a:buNone/>
            </a:pPr>
            <a:r>
              <a:rPr lang="en-US" dirty="0" smtClean="0"/>
              <a:t>Answer </a:t>
            </a:r>
            <a:r>
              <a:rPr lang="en-US" dirty="0"/>
              <a:t>B is incorrect. Although it has been suggested that patients with Turner’s syndrome are at increased risk of developing malignancy, they do not have a </a:t>
            </a:r>
            <a:r>
              <a:rPr lang="en-US" dirty="0" smtClean="0"/>
              <a:t>specific </a:t>
            </a:r>
            <a:r>
              <a:rPr lang="en-US" dirty="0"/>
              <a:t>increased risk of developing ovarian cancer. Familial BRCA gene mutations or no history of childbirth each increases the risk of ovarian cancer. </a:t>
            </a:r>
            <a:endParaRPr lang="en-US" dirty="0" smtClean="0"/>
          </a:p>
          <a:p>
            <a:pPr marL="0" indent="0">
              <a:buNone/>
            </a:pPr>
            <a:r>
              <a:rPr lang="en-US" dirty="0" smtClean="0"/>
              <a:t>Answer </a:t>
            </a:r>
            <a:r>
              <a:rPr lang="en-US" dirty="0"/>
              <a:t>C is incorrect. Although it has been suggested that patients with Turner’s </a:t>
            </a:r>
            <a:r>
              <a:rPr lang="en-US" dirty="0" smtClean="0"/>
              <a:t>syndrome are </a:t>
            </a:r>
            <a:r>
              <a:rPr lang="en-US" dirty="0"/>
              <a:t>at increased risk of developing malignancy, they do not have a </a:t>
            </a:r>
            <a:r>
              <a:rPr lang="en-US" dirty="0" smtClean="0"/>
              <a:t>specific </a:t>
            </a:r>
            <a:r>
              <a:rPr lang="en-US" dirty="0"/>
              <a:t>increased risk of developing transitional cell carcinoma. Smoking greatly increases the risk of transitional cell carcinoma. </a:t>
            </a:r>
            <a:endParaRPr lang="en-US" dirty="0" smtClean="0"/>
          </a:p>
          <a:p>
            <a:pPr marL="0" indent="0">
              <a:buNone/>
            </a:pPr>
            <a:r>
              <a:rPr lang="en-US" dirty="0" smtClean="0"/>
              <a:t>Answer </a:t>
            </a:r>
            <a:r>
              <a:rPr lang="en-US" dirty="0"/>
              <a:t>D is incorrect. Although it has been suggested that patients with Turner’s syndrome are at increased risk of developing malignancy, they do not have a </a:t>
            </a:r>
            <a:r>
              <a:rPr lang="en-US" dirty="0" smtClean="0"/>
              <a:t>specific </a:t>
            </a:r>
            <a:r>
              <a:rPr lang="en-US" dirty="0"/>
              <a:t>increased risk of developing uterine cancer. Unopposed estrogen secretion (</a:t>
            </a:r>
            <a:r>
              <a:rPr lang="en-US" dirty="0" err="1"/>
              <a:t>eg</a:t>
            </a:r>
            <a:r>
              <a:rPr lang="en-US" dirty="0"/>
              <a:t>., hormone replacement therapy without progesterone) increases the risk of uterine cancer.</a:t>
            </a:r>
            <a:endParaRPr lang="cs-CZ" dirty="0"/>
          </a:p>
        </p:txBody>
      </p:sp>
      <p:sp>
        <p:nvSpPr>
          <p:cNvPr id="4" name="TextovéPole 3"/>
          <p:cNvSpPr txBox="1"/>
          <p:nvPr/>
        </p:nvSpPr>
        <p:spPr>
          <a:xfrm>
            <a:off x="171450" y="6540501"/>
            <a:ext cx="8743950" cy="246221"/>
          </a:xfrm>
          <a:prstGeom prst="rect">
            <a:avLst/>
          </a:prstGeom>
          <a:noFill/>
        </p:spPr>
        <p:txBody>
          <a:bodyPr wrap="square" rtlCol="0">
            <a:spAutoFit/>
          </a:bodyPr>
          <a:lstStyle/>
          <a:p>
            <a:r>
              <a:rPr lang="en-US" sz="1000" dirty="0"/>
              <a:t>LE, Tao, Karen A ADLER a Seth K BECHIS (eds.). </a:t>
            </a:r>
            <a:r>
              <a:rPr lang="en-US" sz="1000" i="1" dirty="0"/>
              <a:t>First aid Q&amp;A for the USMLE Step 1</a:t>
            </a:r>
            <a:r>
              <a:rPr lang="en-US" sz="1000" dirty="0"/>
              <a:t>. 2nd ed. New York: McGraw-Hill Medical, c2009. ISBN 978-0-07-159794-4</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489599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What</a:t>
            </a:r>
            <a:r>
              <a:rPr lang="cs-CZ" dirty="0" smtClean="0"/>
              <a:t> </a:t>
            </a:r>
            <a:r>
              <a:rPr lang="cs-CZ" dirty="0" err="1" smtClean="0"/>
              <a:t>kind</a:t>
            </a:r>
            <a:r>
              <a:rPr lang="cs-CZ" dirty="0" smtClean="0"/>
              <a:t> of </a:t>
            </a:r>
            <a:r>
              <a:rPr lang="cs-CZ" dirty="0" err="1" smtClean="0"/>
              <a:t>psychoactive</a:t>
            </a:r>
            <a:r>
              <a:rPr lang="cs-CZ" dirty="0" smtClean="0"/>
              <a:t> </a:t>
            </a:r>
            <a:r>
              <a:rPr lang="cs-CZ" dirty="0" err="1" smtClean="0"/>
              <a:t>drugs</a:t>
            </a:r>
            <a:r>
              <a:rPr lang="cs-CZ" dirty="0" smtClean="0"/>
              <a:t> are </a:t>
            </a:r>
            <a:r>
              <a:rPr lang="cs-CZ" dirty="0" err="1" smtClean="0"/>
              <a:t>there</a:t>
            </a:r>
            <a:r>
              <a:rPr lang="cs-CZ" dirty="0" smtClean="0"/>
              <a:t>?</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r>
              <a:rPr lang="cs-CZ" dirty="0" err="1" smtClean="0"/>
              <a:t>Depressants</a:t>
            </a:r>
            <a:r>
              <a:rPr lang="cs-CZ" dirty="0" smtClean="0"/>
              <a:t> (</a:t>
            </a:r>
            <a:r>
              <a:rPr lang="cs-CZ" dirty="0" err="1" smtClean="0"/>
              <a:t>e.g</a:t>
            </a:r>
            <a:r>
              <a:rPr lang="cs-CZ" dirty="0" smtClean="0"/>
              <a:t>., </a:t>
            </a:r>
            <a:r>
              <a:rPr lang="cs-CZ" dirty="0" err="1" smtClean="0"/>
              <a:t>alcohol</a:t>
            </a:r>
            <a:r>
              <a:rPr lang="cs-CZ" dirty="0" smtClean="0"/>
              <a:t>)</a:t>
            </a:r>
          </a:p>
          <a:p>
            <a:pPr marL="914400" lvl="1" indent="-514350">
              <a:buFont typeface="+mj-lt"/>
              <a:buAutoNum type="arabicPeriod"/>
            </a:pPr>
            <a:r>
              <a:rPr lang="cs-CZ" dirty="0" err="1" smtClean="0"/>
              <a:t>intoxication</a:t>
            </a:r>
            <a:r>
              <a:rPr lang="cs-CZ" dirty="0" smtClean="0"/>
              <a:t>: </a:t>
            </a:r>
            <a:r>
              <a:rPr lang="cs-CZ" dirty="0" err="1" smtClean="0"/>
              <a:t>mood</a:t>
            </a:r>
            <a:r>
              <a:rPr lang="cs-CZ" dirty="0" smtClean="0"/>
              <a:t> </a:t>
            </a:r>
            <a:r>
              <a:rPr lang="cs-CZ" dirty="0" err="1" smtClean="0"/>
              <a:t>elevation</a:t>
            </a:r>
            <a:r>
              <a:rPr lang="cs-CZ" dirty="0" smtClean="0"/>
              <a:t>,    </a:t>
            </a:r>
            <a:r>
              <a:rPr lang="cs-CZ" dirty="0" err="1" smtClean="0"/>
              <a:t>anxiety</a:t>
            </a:r>
            <a:r>
              <a:rPr lang="cs-CZ" dirty="0" smtClean="0"/>
              <a:t>, </a:t>
            </a:r>
            <a:r>
              <a:rPr lang="cs-CZ" dirty="0" err="1" smtClean="0"/>
              <a:t>sedation</a:t>
            </a:r>
            <a:endParaRPr lang="cs-CZ" dirty="0" smtClean="0"/>
          </a:p>
          <a:p>
            <a:pPr marL="914400" lvl="1" indent="-514350">
              <a:buFont typeface="+mj-lt"/>
              <a:buAutoNum type="arabicPeriod"/>
            </a:pPr>
            <a:r>
              <a:rPr lang="cs-CZ" dirty="0" err="1" smtClean="0"/>
              <a:t>withdrawal</a:t>
            </a:r>
            <a:r>
              <a:rPr lang="cs-CZ" dirty="0" smtClean="0"/>
              <a:t>: </a:t>
            </a:r>
            <a:r>
              <a:rPr lang="cs-CZ" dirty="0" err="1" smtClean="0"/>
              <a:t>anxiety</a:t>
            </a:r>
            <a:r>
              <a:rPr lang="cs-CZ" dirty="0" smtClean="0"/>
              <a:t>, </a:t>
            </a:r>
            <a:r>
              <a:rPr lang="cs-CZ" dirty="0" err="1" smtClean="0"/>
              <a:t>tremor</a:t>
            </a:r>
            <a:r>
              <a:rPr lang="cs-CZ" dirty="0" smtClean="0"/>
              <a:t>, </a:t>
            </a:r>
            <a:r>
              <a:rPr lang="cs-CZ" dirty="0" err="1" smtClean="0"/>
              <a:t>seizures</a:t>
            </a:r>
            <a:endParaRPr lang="cs-CZ" dirty="0"/>
          </a:p>
          <a:p>
            <a:pPr marL="514350" indent="-514350">
              <a:buFont typeface="+mj-lt"/>
              <a:buAutoNum type="arabicPeriod"/>
            </a:pPr>
            <a:r>
              <a:rPr lang="cs-CZ" dirty="0" err="1" smtClean="0"/>
              <a:t>Stimulants</a:t>
            </a:r>
            <a:r>
              <a:rPr lang="cs-CZ" dirty="0" smtClean="0"/>
              <a:t> (</a:t>
            </a:r>
            <a:r>
              <a:rPr lang="cs-CZ" dirty="0" err="1" smtClean="0"/>
              <a:t>e.g</a:t>
            </a:r>
            <a:r>
              <a:rPr lang="cs-CZ" dirty="0" smtClean="0"/>
              <a:t>., </a:t>
            </a:r>
            <a:r>
              <a:rPr lang="cs-CZ" dirty="0" err="1" smtClean="0"/>
              <a:t>cocaine</a:t>
            </a:r>
            <a:r>
              <a:rPr lang="cs-CZ" dirty="0" smtClean="0"/>
              <a:t>)</a:t>
            </a:r>
          </a:p>
          <a:p>
            <a:pPr marL="914400" lvl="1" indent="-514350">
              <a:buFont typeface="+mj-lt"/>
              <a:buAutoNum type="arabicPeriod"/>
            </a:pPr>
            <a:r>
              <a:rPr lang="cs-CZ" dirty="0" err="1" smtClean="0"/>
              <a:t>intoxication</a:t>
            </a:r>
            <a:r>
              <a:rPr lang="cs-CZ" dirty="0" smtClean="0"/>
              <a:t>: </a:t>
            </a:r>
            <a:r>
              <a:rPr lang="cs-CZ" dirty="0" err="1" smtClean="0"/>
              <a:t>mood</a:t>
            </a:r>
            <a:r>
              <a:rPr lang="cs-CZ" dirty="0" smtClean="0"/>
              <a:t> </a:t>
            </a:r>
            <a:r>
              <a:rPr lang="cs-CZ" dirty="0" err="1" smtClean="0"/>
              <a:t>elevation</a:t>
            </a:r>
            <a:r>
              <a:rPr lang="cs-CZ" dirty="0" smtClean="0"/>
              <a:t>, </a:t>
            </a:r>
            <a:r>
              <a:rPr lang="cs-CZ" dirty="0" err="1" smtClean="0"/>
              <a:t>insomnia</a:t>
            </a:r>
            <a:r>
              <a:rPr lang="cs-CZ" dirty="0" smtClean="0"/>
              <a:t>, </a:t>
            </a:r>
            <a:r>
              <a:rPr lang="cs-CZ" dirty="0" err="1" smtClean="0"/>
              <a:t>tachycardia</a:t>
            </a:r>
            <a:endParaRPr lang="cs-CZ" dirty="0" smtClean="0"/>
          </a:p>
          <a:p>
            <a:pPr marL="914400" lvl="1" indent="-514350">
              <a:buFont typeface="+mj-lt"/>
              <a:buAutoNum type="arabicPeriod"/>
            </a:pPr>
            <a:r>
              <a:rPr lang="cs-CZ" dirty="0" err="1" smtClean="0"/>
              <a:t>withdrawal</a:t>
            </a:r>
            <a:r>
              <a:rPr lang="cs-CZ" dirty="0" smtClean="0"/>
              <a:t>: </a:t>
            </a:r>
            <a:r>
              <a:rPr lang="cs-CZ" dirty="0" err="1" smtClean="0"/>
              <a:t>depression</a:t>
            </a:r>
            <a:r>
              <a:rPr lang="cs-CZ" dirty="0" smtClean="0"/>
              <a:t>, </a:t>
            </a:r>
            <a:r>
              <a:rPr lang="cs-CZ" dirty="0" err="1" smtClean="0"/>
              <a:t>lethargy</a:t>
            </a:r>
            <a:r>
              <a:rPr lang="cs-CZ" dirty="0" smtClean="0"/>
              <a:t>, </a:t>
            </a:r>
            <a:r>
              <a:rPr lang="cs-CZ" dirty="0" err="1" smtClean="0"/>
              <a:t>weight</a:t>
            </a:r>
            <a:r>
              <a:rPr lang="cs-CZ" dirty="0" smtClean="0"/>
              <a:t> </a:t>
            </a:r>
            <a:r>
              <a:rPr lang="cs-CZ" dirty="0" err="1" smtClean="0"/>
              <a:t>gain</a:t>
            </a:r>
            <a:endParaRPr lang="cs-CZ" dirty="0" smtClean="0"/>
          </a:p>
          <a:p>
            <a:pPr marL="514350" indent="-514350">
              <a:buFont typeface="+mj-lt"/>
              <a:buAutoNum type="arabicPeriod"/>
            </a:pPr>
            <a:r>
              <a:rPr lang="cs-CZ" dirty="0" err="1" smtClean="0"/>
              <a:t>Hallucinogens</a:t>
            </a:r>
            <a:r>
              <a:rPr lang="cs-CZ" dirty="0" smtClean="0"/>
              <a:t> (eg. LSD)</a:t>
            </a:r>
            <a:endParaRPr lang="cs-CZ" dirty="0"/>
          </a:p>
        </p:txBody>
      </p:sp>
      <p:sp>
        <p:nvSpPr>
          <p:cNvPr id="6" name="Šipka dolů 5"/>
          <p:cNvSpPr/>
          <p:nvPr/>
        </p:nvSpPr>
        <p:spPr>
          <a:xfrm>
            <a:off x="5724128" y="2276872"/>
            <a:ext cx="196600" cy="3303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a:t>
            </a:r>
            <a:r>
              <a:rPr lang="cs-CZ" dirty="0" err="1" smtClean="0"/>
              <a:t>Depressants</a:t>
            </a:r>
            <a:endParaRPr lang="cs-CZ" dirty="0"/>
          </a:p>
        </p:txBody>
      </p:sp>
      <p:graphicFrame>
        <p:nvGraphicFramePr>
          <p:cNvPr id="4" name="Zástupný symbol pro obsah 3"/>
          <p:cNvGraphicFramePr>
            <a:graphicFrameLocks noGrp="1"/>
          </p:cNvGraphicFramePr>
          <p:nvPr>
            <p:ph idx="1"/>
          </p:nvPr>
        </p:nvGraphicFramePr>
        <p:xfrm>
          <a:off x="467544" y="1268760"/>
          <a:ext cx="8229600" cy="5125719"/>
        </p:xfrm>
        <a:graphic>
          <a:graphicData uri="http://schemas.openxmlformats.org/drawingml/2006/table">
            <a:tbl>
              <a:tblPr firstRow="1" bandRow="1">
                <a:tableStyleId>{5C22544A-7EE6-4342-B048-85BDC9FD1C3A}</a:tableStyleId>
              </a:tblPr>
              <a:tblGrid>
                <a:gridCol w="1954560"/>
                <a:gridCol w="3312368"/>
                <a:gridCol w="2962672"/>
              </a:tblGrid>
              <a:tr h="370840">
                <a:tc>
                  <a:txBody>
                    <a:bodyPr/>
                    <a:lstStyle/>
                    <a:p>
                      <a:endParaRPr lang="cs-CZ" dirty="0"/>
                    </a:p>
                  </a:txBody>
                  <a:tcPr/>
                </a:tc>
                <a:tc>
                  <a:txBody>
                    <a:bodyPr/>
                    <a:lstStyle/>
                    <a:p>
                      <a:r>
                        <a:rPr lang="cs-CZ" dirty="0" err="1" smtClean="0"/>
                        <a:t>intoxication</a:t>
                      </a:r>
                      <a:endParaRPr lang="cs-CZ" dirty="0"/>
                    </a:p>
                  </a:txBody>
                  <a:tcPr/>
                </a:tc>
                <a:tc>
                  <a:txBody>
                    <a:bodyPr/>
                    <a:lstStyle/>
                    <a:p>
                      <a:r>
                        <a:rPr lang="cs-CZ" dirty="0" err="1" smtClean="0"/>
                        <a:t>withdrawal</a:t>
                      </a:r>
                      <a:endParaRPr lang="cs-CZ" dirty="0"/>
                    </a:p>
                  </a:txBody>
                  <a:tcPr/>
                </a:tc>
              </a:tr>
              <a:tr h="370840">
                <a:tc>
                  <a:txBody>
                    <a:bodyPr/>
                    <a:lstStyle/>
                    <a:p>
                      <a:r>
                        <a:rPr lang="cs-CZ" dirty="0" smtClean="0"/>
                        <a:t>Alcohol</a:t>
                      </a:r>
                      <a:r>
                        <a:rPr lang="cs-CZ" baseline="30000" dirty="0" smtClean="0"/>
                        <a:t>1</a:t>
                      </a:r>
                      <a:endParaRPr lang="cs-CZ" baseline="30000" dirty="0"/>
                    </a:p>
                  </a:txBody>
                  <a:tcPr/>
                </a:tc>
                <a:tc>
                  <a:txBody>
                    <a:bodyPr/>
                    <a:lstStyle/>
                    <a:p>
                      <a:r>
                        <a:rPr lang="cs-CZ" dirty="0" err="1" smtClean="0"/>
                        <a:t>slurred</a:t>
                      </a:r>
                      <a:r>
                        <a:rPr lang="cs-CZ" dirty="0" smtClean="0"/>
                        <a:t> </a:t>
                      </a:r>
                      <a:r>
                        <a:rPr lang="cs-CZ" dirty="0" err="1" smtClean="0"/>
                        <a:t>speech</a:t>
                      </a:r>
                      <a:r>
                        <a:rPr lang="cs-CZ" dirty="0" smtClean="0"/>
                        <a:t>, </a:t>
                      </a:r>
                      <a:r>
                        <a:rPr lang="cs-CZ" dirty="0" err="1" smtClean="0"/>
                        <a:t>ataxia</a:t>
                      </a:r>
                      <a:r>
                        <a:rPr lang="cs-CZ" dirty="0" smtClean="0"/>
                        <a:t>, </a:t>
                      </a:r>
                      <a:r>
                        <a:rPr lang="cs-CZ" dirty="0" err="1" smtClean="0"/>
                        <a:t>coma</a:t>
                      </a:r>
                      <a:endParaRPr lang="cs-CZ" dirty="0"/>
                    </a:p>
                  </a:txBody>
                  <a:tcPr/>
                </a:tc>
                <a:tc>
                  <a:txBody>
                    <a:bodyPr/>
                    <a:lstStyle/>
                    <a:p>
                      <a:r>
                        <a:rPr lang="cs-CZ" dirty="0" smtClean="0"/>
                        <a:t>severe:</a:t>
                      </a:r>
                      <a:r>
                        <a:rPr lang="cs-CZ" baseline="0" dirty="0" smtClean="0"/>
                        <a:t> </a:t>
                      </a:r>
                      <a:r>
                        <a:rPr lang="cs-CZ" baseline="0" dirty="0" err="1" smtClean="0"/>
                        <a:t>autonomic</a:t>
                      </a:r>
                      <a:r>
                        <a:rPr lang="cs-CZ" baseline="0" dirty="0" smtClean="0"/>
                        <a:t> </a:t>
                      </a:r>
                      <a:r>
                        <a:rPr lang="cs-CZ" baseline="0" dirty="0" err="1" smtClean="0"/>
                        <a:t>hyperactivity</a:t>
                      </a:r>
                      <a:r>
                        <a:rPr lang="cs-CZ" baseline="0" dirty="0" smtClean="0"/>
                        <a:t> </a:t>
                      </a:r>
                      <a:r>
                        <a:rPr lang="cs-CZ" baseline="0" dirty="0" err="1" smtClean="0"/>
                        <a:t>and</a:t>
                      </a:r>
                      <a:r>
                        <a:rPr lang="cs-CZ" baseline="0" dirty="0" smtClean="0"/>
                        <a:t> delirium </a:t>
                      </a:r>
                      <a:r>
                        <a:rPr lang="cs-CZ" baseline="0" dirty="0" err="1" smtClean="0"/>
                        <a:t>tremens</a:t>
                      </a:r>
                      <a:endParaRPr lang="cs-CZ" dirty="0"/>
                    </a:p>
                  </a:txBody>
                  <a:tcPr/>
                </a:tc>
              </a:tr>
              <a:tr h="370840">
                <a:tc>
                  <a:txBody>
                    <a:bodyPr/>
                    <a:lstStyle/>
                    <a:p>
                      <a:r>
                        <a:rPr lang="cs-CZ" dirty="0" err="1" smtClean="0"/>
                        <a:t>Opioids</a:t>
                      </a:r>
                      <a:r>
                        <a:rPr lang="cs-CZ" dirty="0" smtClean="0"/>
                        <a:t> (</a:t>
                      </a:r>
                      <a:r>
                        <a:rPr lang="cs-CZ" dirty="0" err="1" smtClean="0"/>
                        <a:t>e.g</a:t>
                      </a:r>
                      <a:r>
                        <a:rPr lang="cs-CZ" dirty="0" smtClean="0"/>
                        <a:t>., </a:t>
                      </a:r>
                      <a:r>
                        <a:rPr lang="cs-CZ" dirty="0" err="1" smtClean="0"/>
                        <a:t>morphine</a:t>
                      </a:r>
                      <a:r>
                        <a:rPr lang="cs-CZ" dirty="0" smtClean="0"/>
                        <a:t>, heroin, </a:t>
                      </a:r>
                      <a:r>
                        <a:rPr lang="cs-CZ" dirty="0" err="1" smtClean="0"/>
                        <a:t>methadone</a:t>
                      </a:r>
                      <a:r>
                        <a:rPr lang="cs-CZ" dirty="0" smtClean="0"/>
                        <a:t>)</a:t>
                      </a:r>
                      <a:endParaRPr lang="cs-CZ" dirty="0"/>
                    </a:p>
                  </a:txBody>
                  <a:tcPr/>
                </a:tc>
                <a:tc>
                  <a:txBody>
                    <a:bodyPr/>
                    <a:lstStyle/>
                    <a:p>
                      <a:r>
                        <a:rPr lang="cs-CZ" dirty="0" smtClean="0"/>
                        <a:t>euphoria, respiratory and CNS depression,    gag reflex,</a:t>
                      </a:r>
                      <a:r>
                        <a:rPr lang="cs-CZ" baseline="0" dirty="0" smtClean="0"/>
                        <a:t> pinpoint pupils, seizures (overdose)</a:t>
                      </a:r>
                    </a:p>
                    <a:p>
                      <a:r>
                        <a:rPr lang="cs-CZ" i="1" u="none" baseline="0" dirty="0" err="1" smtClean="0"/>
                        <a:t>Treatment</a:t>
                      </a:r>
                      <a:r>
                        <a:rPr lang="cs-CZ" i="1" u="none" baseline="0" dirty="0" smtClean="0"/>
                        <a:t>: </a:t>
                      </a:r>
                      <a:r>
                        <a:rPr lang="cs-CZ" baseline="0" dirty="0" err="1" smtClean="0"/>
                        <a:t>naloxone</a:t>
                      </a:r>
                      <a:r>
                        <a:rPr lang="cs-CZ" baseline="0" dirty="0" smtClean="0"/>
                        <a:t>, </a:t>
                      </a:r>
                      <a:r>
                        <a:rPr lang="cs-CZ" baseline="0" dirty="0" err="1" smtClean="0"/>
                        <a:t>naltrexone</a:t>
                      </a:r>
                      <a:endParaRPr lang="cs-CZ" dirty="0"/>
                    </a:p>
                  </a:txBody>
                  <a:tcPr/>
                </a:tc>
                <a:tc>
                  <a:txBody>
                    <a:bodyPr/>
                    <a:lstStyle/>
                    <a:p>
                      <a:r>
                        <a:rPr lang="cs-CZ" dirty="0" err="1" smtClean="0"/>
                        <a:t>dilated</a:t>
                      </a:r>
                      <a:r>
                        <a:rPr lang="cs-CZ" dirty="0" smtClean="0"/>
                        <a:t> </a:t>
                      </a:r>
                      <a:r>
                        <a:rPr lang="cs-CZ" dirty="0" err="1" smtClean="0"/>
                        <a:t>pupils</a:t>
                      </a:r>
                      <a:r>
                        <a:rPr lang="cs-CZ" dirty="0" smtClean="0"/>
                        <a:t>, </a:t>
                      </a:r>
                      <a:r>
                        <a:rPr lang="cs-CZ" dirty="0" err="1" smtClean="0"/>
                        <a:t>piloerection</a:t>
                      </a:r>
                      <a:r>
                        <a:rPr lang="cs-CZ" dirty="0" smtClean="0"/>
                        <a:t> („</a:t>
                      </a:r>
                      <a:r>
                        <a:rPr lang="cs-CZ" dirty="0" err="1" smtClean="0"/>
                        <a:t>cold</a:t>
                      </a:r>
                      <a:r>
                        <a:rPr lang="cs-CZ" dirty="0" smtClean="0"/>
                        <a:t> </a:t>
                      </a:r>
                      <a:r>
                        <a:rPr lang="cs-CZ" dirty="0" err="1" smtClean="0"/>
                        <a:t>turkey</a:t>
                      </a:r>
                      <a:r>
                        <a:rPr lang="cs-CZ" dirty="0" smtClean="0"/>
                        <a:t>“), </a:t>
                      </a:r>
                      <a:r>
                        <a:rPr lang="cs-CZ" dirty="0" err="1" smtClean="0"/>
                        <a:t>rhinorrhea</a:t>
                      </a:r>
                      <a:r>
                        <a:rPr lang="cs-CZ" dirty="0" smtClean="0"/>
                        <a:t>, </a:t>
                      </a:r>
                      <a:r>
                        <a:rPr lang="cs-CZ" dirty="0" err="1" smtClean="0"/>
                        <a:t>yawning</a:t>
                      </a:r>
                      <a:r>
                        <a:rPr lang="cs-CZ" dirty="0" smtClean="0"/>
                        <a:t>,</a:t>
                      </a:r>
                      <a:r>
                        <a:rPr lang="cs-CZ" baseline="0" dirty="0" smtClean="0"/>
                        <a:t> </a:t>
                      </a:r>
                      <a:r>
                        <a:rPr lang="cs-CZ" baseline="0" dirty="0" err="1" smtClean="0"/>
                        <a:t>diarrhea</a:t>
                      </a:r>
                      <a:endParaRPr lang="cs-CZ" baseline="0" dirty="0" smtClean="0"/>
                    </a:p>
                    <a:p>
                      <a:r>
                        <a:rPr lang="cs-CZ" baseline="0" dirty="0" smtClean="0"/>
                        <a:t> </a:t>
                      </a:r>
                      <a:r>
                        <a:rPr lang="cs-CZ" i="1" baseline="0" dirty="0" err="1" smtClean="0"/>
                        <a:t>Treatment</a:t>
                      </a:r>
                      <a:r>
                        <a:rPr lang="cs-CZ" i="1" baseline="0" dirty="0" smtClean="0"/>
                        <a:t>:</a:t>
                      </a:r>
                      <a:r>
                        <a:rPr lang="cs-CZ" i="0" baseline="0" dirty="0" smtClean="0"/>
                        <a:t> </a:t>
                      </a:r>
                      <a:r>
                        <a:rPr lang="cs-CZ" i="0" baseline="0" dirty="0" err="1" smtClean="0"/>
                        <a:t>methadone</a:t>
                      </a:r>
                      <a:r>
                        <a:rPr lang="cs-CZ" i="0" baseline="0" dirty="0" smtClean="0"/>
                        <a:t>, </a:t>
                      </a:r>
                      <a:r>
                        <a:rPr lang="cs-CZ" i="0" baseline="0" dirty="0" err="1" smtClean="0"/>
                        <a:t>buprenorphine</a:t>
                      </a:r>
                      <a:endParaRPr lang="cs-CZ" dirty="0"/>
                    </a:p>
                  </a:txBody>
                  <a:tcPr/>
                </a:tc>
              </a:tr>
              <a:tr h="370840">
                <a:tc>
                  <a:txBody>
                    <a:bodyPr/>
                    <a:lstStyle/>
                    <a:p>
                      <a:r>
                        <a:rPr lang="cs-CZ" dirty="0" err="1" smtClean="0"/>
                        <a:t>Barbiturates</a:t>
                      </a:r>
                      <a:endParaRPr lang="cs-CZ" dirty="0"/>
                    </a:p>
                  </a:txBody>
                  <a:tcPr/>
                </a:tc>
                <a:tc>
                  <a:txBody>
                    <a:bodyPr/>
                    <a:lstStyle/>
                    <a:p>
                      <a:r>
                        <a:rPr lang="cs-CZ" dirty="0" err="1" smtClean="0"/>
                        <a:t>respiratory</a:t>
                      </a:r>
                      <a:r>
                        <a:rPr lang="cs-CZ" dirty="0" smtClean="0"/>
                        <a:t> </a:t>
                      </a:r>
                      <a:r>
                        <a:rPr lang="cs-CZ" dirty="0" err="1" smtClean="0"/>
                        <a:t>depression</a:t>
                      </a:r>
                      <a:endParaRPr lang="cs-CZ" dirty="0"/>
                    </a:p>
                  </a:txBody>
                  <a:tcPr/>
                </a:tc>
                <a:tc>
                  <a:txBody>
                    <a:bodyPr/>
                    <a:lstStyle/>
                    <a:p>
                      <a:r>
                        <a:rPr lang="cs-CZ" dirty="0" smtClean="0"/>
                        <a:t>Delirium, </a:t>
                      </a:r>
                      <a:r>
                        <a:rPr lang="cs-CZ" dirty="0" err="1" smtClean="0"/>
                        <a:t>life</a:t>
                      </a:r>
                      <a:r>
                        <a:rPr lang="cs-CZ" dirty="0" smtClean="0"/>
                        <a:t>-</a:t>
                      </a:r>
                      <a:r>
                        <a:rPr lang="cs-CZ" dirty="0" err="1" smtClean="0"/>
                        <a:t>threatening</a:t>
                      </a:r>
                      <a:r>
                        <a:rPr lang="cs-CZ" dirty="0" smtClean="0"/>
                        <a:t> </a:t>
                      </a:r>
                      <a:r>
                        <a:rPr lang="cs-CZ" dirty="0" err="1" smtClean="0"/>
                        <a:t>cardiovascular</a:t>
                      </a:r>
                      <a:r>
                        <a:rPr lang="cs-CZ" dirty="0" smtClean="0"/>
                        <a:t> </a:t>
                      </a:r>
                      <a:r>
                        <a:rPr lang="cs-CZ" dirty="0" err="1" smtClean="0"/>
                        <a:t>collapse</a:t>
                      </a:r>
                      <a:r>
                        <a:rPr lang="cs-CZ" dirty="0" smtClean="0"/>
                        <a:t>, </a:t>
                      </a:r>
                      <a:r>
                        <a:rPr lang="cs-CZ" dirty="0" err="1" smtClean="0"/>
                        <a:t>psychotic</a:t>
                      </a:r>
                      <a:r>
                        <a:rPr lang="cs-CZ" dirty="0" smtClean="0"/>
                        <a:t> </a:t>
                      </a:r>
                      <a:r>
                        <a:rPr lang="cs-CZ" dirty="0" err="1" smtClean="0"/>
                        <a:t>symtpoms</a:t>
                      </a:r>
                      <a:r>
                        <a:rPr lang="cs-CZ" dirty="0" smtClean="0"/>
                        <a:t> (</a:t>
                      </a:r>
                      <a:r>
                        <a:rPr lang="cs-CZ" dirty="0" err="1" smtClean="0"/>
                        <a:t>e.g</a:t>
                      </a:r>
                      <a:r>
                        <a:rPr lang="cs-CZ" dirty="0" smtClean="0"/>
                        <a:t>., </a:t>
                      </a:r>
                      <a:r>
                        <a:rPr lang="cs-CZ" dirty="0" err="1" smtClean="0"/>
                        <a:t>the</a:t>
                      </a:r>
                      <a:r>
                        <a:rPr lang="cs-CZ" dirty="0" smtClean="0"/>
                        <a:t> </a:t>
                      </a:r>
                      <a:r>
                        <a:rPr lang="cs-CZ" dirty="0" err="1" smtClean="0"/>
                        <a:t>belief</a:t>
                      </a:r>
                      <a:r>
                        <a:rPr lang="cs-CZ" dirty="0" smtClean="0"/>
                        <a:t> </a:t>
                      </a:r>
                      <a:r>
                        <a:rPr lang="cs-CZ" dirty="0" err="1" smtClean="0"/>
                        <a:t>that</a:t>
                      </a:r>
                      <a:r>
                        <a:rPr lang="cs-CZ" dirty="0" smtClean="0"/>
                        <a:t> </a:t>
                      </a:r>
                      <a:r>
                        <a:rPr lang="cs-CZ" dirty="0" err="1" smtClean="0"/>
                        <a:t>someone</a:t>
                      </a:r>
                      <a:r>
                        <a:rPr lang="en-US" dirty="0" smtClean="0"/>
                        <a:t>’</a:t>
                      </a:r>
                      <a:r>
                        <a:rPr lang="cs-CZ" dirty="0" smtClean="0"/>
                        <a:t>s </a:t>
                      </a:r>
                      <a:r>
                        <a:rPr lang="cs-CZ" dirty="0" err="1" smtClean="0"/>
                        <a:t>going</a:t>
                      </a:r>
                      <a:r>
                        <a:rPr lang="cs-CZ" dirty="0" smtClean="0"/>
                        <a:t> to </a:t>
                      </a:r>
                      <a:r>
                        <a:rPr lang="cs-CZ" dirty="0" err="1" smtClean="0"/>
                        <a:t>kill</a:t>
                      </a:r>
                      <a:r>
                        <a:rPr lang="cs-CZ" dirty="0" smtClean="0"/>
                        <a:t> </a:t>
                      </a:r>
                      <a:r>
                        <a:rPr lang="cs-CZ" dirty="0" err="1" smtClean="0"/>
                        <a:t>him</a:t>
                      </a:r>
                      <a:r>
                        <a:rPr lang="cs-CZ" dirty="0" smtClean="0"/>
                        <a:t>)</a:t>
                      </a:r>
                      <a:endParaRPr lang="cs-CZ" dirty="0"/>
                    </a:p>
                  </a:txBody>
                  <a:tcPr/>
                </a:tc>
              </a:tr>
              <a:tr h="370840">
                <a:tc>
                  <a:txBody>
                    <a:bodyPr/>
                    <a:lstStyle/>
                    <a:p>
                      <a:r>
                        <a:rPr lang="cs-CZ" dirty="0" err="1" smtClean="0"/>
                        <a:t>Benzodiazepines</a:t>
                      </a:r>
                      <a:endParaRPr lang="cs-CZ" dirty="0"/>
                    </a:p>
                  </a:txBody>
                  <a:tcPr/>
                </a:tc>
                <a:tc>
                  <a:txBody>
                    <a:bodyPr/>
                    <a:lstStyle/>
                    <a:p>
                      <a:r>
                        <a:rPr lang="cs-CZ" dirty="0" err="1" smtClean="0"/>
                        <a:t>Ataxia</a:t>
                      </a:r>
                      <a:r>
                        <a:rPr lang="cs-CZ" dirty="0" smtClean="0"/>
                        <a:t>, </a:t>
                      </a:r>
                      <a:r>
                        <a:rPr lang="cs-CZ" dirty="0" err="1" smtClean="0"/>
                        <a:t>minor</a:t>
                      </a:r>
                      <a:r>
                        <a:rPr lang="cs-CZ" dirty="0" smtClean="0"/>
                        <a:t> </a:t>
                      </a:r>
                      <a:r>
                        <a:rPr lang="cs-CZ" dirty="0" err="1" smtClean="0"/>
                        <a:t>respiratory</a:t>
                      </a:r>
                      <a:r>
                        <a:rPr lang="cs-CZ" dirty="0" smtClean="0"/>
                        <a:t> </a:t>
                      </a:r>
                      <a:r>
                        <a:rPr lang="cs-CZ" dirty="0" err="1" smtClean="0"/>
                        <a:t>depression</a:t>
                      </a:r>
                      <a:endParaRPr lang="cs-CZ" dirty="0" smtClean="0"/>
                    </a:p>
                    <a:p>
                      <a:r>
                        <a:rPr lang="cs-CZ" i="1" dirty="0" err="1" smtClean="0"/>
                        <a:t>Treatment</a:t>
                      </a:r>
                      <a:r>
                        <a:rPr lang="cs-CZ" i="1" dirty="0" smtClean="0"/>
                        <a:t>: </a:t>
                      </a:r>
                      <a:r>
                        <a:rPr lang="cs-CZ" dirty="0" err="1" smtClean="0"/>
                        <a:t>flumezenil</a:t>
                      </a:r>
                      <a:endParaRPr lang="cs-CZ" dirty="0"/>
                    </a:p>
                  </a:txBody>
                  <a:tcPr/>
                </a:tc>
                <a:tc>
                  <a:txBody>
                    <a:bodyPr/>
                    <a:lstStyle/>
                    <a:p>
                      <a:r>
                        <a:rPr lang="cs-CZ" dirty="0" err="1" smtClean="0"/>
                        <a:t>Rebound</a:t>
                      </a:r>
                      <a:r>
                        <a:rPr lang="cs-CZ" dirty="0" smtClean="0"/>
                        <a:t> </a:t>
                      </a:r>
                      <a:r>
                        <a:rPr lang="cs-CZ" dirty="0" err="1" smtClean="0"/>
                        <a:t>anxiety</a:t>
                      </a:r>
                      <a:r>
                        <a:rPr lang="cs-CZ" dirty="0" smtClean="0"/>
                        <a:t>, </a:t>
                      </a:r>
                      <a:r>
                        <a:rPr lang="cs-CZ" dirty="0" err="1" smtClean="0"/>
                        <a:t>tachycardia</a:t>
                      </a:r>
                      <a:endParaRPr lang="cs-CZ" dirty="0"/>
                    </a:p>
                  </a:txBody>
                  <a:tcPr/>
                </a:tc>
              </a:tr>
            </a:tbl>
          </a:graphicData>
        </a:graphic>
      </p:graphicFrame>
      <p:sp>
        <p:nvSpPr>
          <p:cNvPr id="5" name="TextovéPole 4"/>
          <p:cNvSpPr txBox="1"/>
          <p:nvPr/>
        </p:nvSpPr>
        <p:spPr>
          <a:xfrm>
            <a:off x="539552" y="6488668"/>
            <a:ext cx="8136904" cy="369332"/>
          </a:xfrm>
          <a:prstGeom prst="rect">
            <a:avLst/>
          </a:prstGeom>
          <a:noFill/>
        </p:spPr>
        <p:txBody>
          <a:bodyPr wrap="square" rtlCol="0">
            <a:spAutoFit/>
          </a:bodyPr>
          <a:lstStyle/>
          <a:p>
            <a:r>
              <a:rPr lang="cs-CZ" baseline="30000" dirty="0" smtClean="0"/>
              <a:t>1</a:t>
            </a:r>
            <a:r>
              <a:rPr lang="cs-CZ" dirty="0" smtClean="0"/>
              <a:t> GGT – sensitive </a:t>
            </a:r>
            <a:r>
              <a:rPr lang="cs-CZ" dirty="0" err="1" smtClean="0"/>
              <a:t>indicator</a:t>
            </a:r>
            <a:r>
              <a:rPr lang="cs-CZ" dirty="0" smtClean="0"/>
              <a:t> of </a:t>
            </a:r>
            <a:r>
              <a:rPr lang="cs-CZ" dirty="0" err="1" smtClean="0"/>
              <a:t>alcohol</a:t>
            </a:r>
            <a:r>
              <a:rPr lang="cs-CZ" dirty="0" smtClean="0"/>
              <a:t> use. AST </a:t>
            </a:r>
            <a:r>
              <a:rPr lang="cs-CZ" dirty="0" err="1" smtClean="0"/>
              <a:t>value</a:t>
            </a:r>
            <a:r>
              <a:rPr lang="cs-CZ" dirty="0" smtClean="0"/>
              <a:t> </a:t>
            </a:r>
            <a:r>
              <a:rPr lang="cs-CZ" dirty="0" err="1" smtClean="0"/>
              <a:t>is</a:t>
            </a:r>
            <a:r>
              <a:rPr lang="cs-CZ" dirty="0" smtClean="0"/>
              <a:t> </a:t>
            </a:r>
            <a:r>
              <a:rPr lang="cs-CZ" dirty="0" err="1" smtClean="0"/>
              <a:t>twice</a:t>
            </a:r>
            <a:r>
              <a:rPr lang="cs-CZ" dirty="0" smtClean="0"/>
              <a:t> ALT </a:t>
            </a:r>
            <a:r>
              <a:rPr lang="cs-CZ" dirty="0" err="1" smtClean="0"/>
              <a:t>value</a:t>
            </a:r>
            <a:r>
              <a:rPr lang="cs-CZ" dirty="0" smtClean="0"/>
              <a:t>.</a:t>
            </a:r>
            <a:endParaRPr lang="cs-CZ" dirty="0"/>
          </a:p>
        </p:txBody>
      </p:sp>
      <p:sp>
        <p:nvSpPr>
          <p:cNvPr id="6" name="Šipka dolů 5"/>
          <p:cNvSpPr/>
          <p:nvPr/>
        </p:nvSpPr>
        <p:spPr>
          <a:xfrm>
            <a:off x="4419600" y="2895600"/>
            <a:ext cx="124592" cy="1863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Delirium </a:t>
            </a:r>
            <a:r>
              <a:rPr lang="cs-CZ" dirty="0" err="1" smtClean="0"/>
              <a:t>tremens</a:t>
            </a:r>
            <a:endParaRPr lang="cs-CZ" dirty="0"/>
          </a:p>
        </p:txBody>
      </p:sp>
      <p:sp>
        <p:nvSpPr>
          <p:cNvPr id="3" name="Zástupný symbol pro obsah 2"/>
          <p:cNvSpPr>
            <a:spLocks noGrp="1"/>
          </p:cNvSpPr>
          <p:nvPr>
            <p:ph idx="1"/>
          </p:nvPr>
        </p:nvSpPr>
        <p:spPr/>
        <p:txBody>
          <a:bodyPr/>
          <a:lstStyle/>
          <a:p>
            <a:r>
              <a:rPr lang="cs-CZ" dirty="0" err="1" smtClean="0"/>
              <a:t>life</a:t>
            </a:r>
            <a:r>
              <a:rPr lang="cs-CZ" dirty="0" smtClean="0"/>
              <a:t> </a:t>
            </a:r>
            <a:r>
              <a:rPr lang="cs-CZ" dirty="0" err="1" smtClean="0"/>
              <a:t>threatening</a:t>
            </a:r>
            <a:r>
              <a:rPr lang="cs-CZ" dirty="0" smtClean="0"/>
              <a:t> </a:t>
            </a:r>
            <a:r>
              <a:rPr lang="cs-CZ" dirty="0" err="1" smtClean="0"/>
              <a:t>alcohol</a:t>
            </a:r>
            <a:r>
              <a:rPr lang="cs-CZ" dirty="0" smtClean="0"/>
              <a:t> </a:t>
            </a:r>
            <a:r>
              <a:rPr lang="cs-CZ" dirty="0" err="1" smtClean="0"/>
              <a:t>withdrawal</a:t>
            </a:r>
            <a:r>
              <a:rPr lang="cs-CZ" dirty="0" smtClean="0"/>
              <a:t> </a:t>
            </a:r>
            <a:r>
              <a:rPr lang="cs-CZ" dirty="0" err="1" smtClean="0"/>
              <a:t>sy</a:t>
            </a:r>
            <a:r>
              <a:rPr lang="cs-CZ" dirty="0" smtClean="0"/>
              <a:t> </a:t>
            </a:r>
            <a:r>
              <a:rPr lang="cs-CZ" dirty="0" err="1" smtClean="0"/>
              <a:t>that</a:t>
            </a:r>
            <a:r>
              <a:rPr lang="cs-CZ" dirty="0" smtClean="0"/>
              <a:t> </a:t>
            </a:r>
            <a:r>
              <a:rPr lang="cs-CZ" dirty="0" err="1" smtClean="0"/>
              <a:t>peaks</a:t>
            </a:r>
            <a:r>
              <a:rPr lang="cs-CZ" dirty="0" smtClean="0"/>
              <a:t> 2-4 </a:t>
            </a:r>
            <a:r>
              <a:rPr lang="cs-CZ" dirty="0" err="1" smtClean="0"/>
              <a:t>days</a:t>
            </a:r>
            <a:r>
              <a:rPr lang="cs-CZ" dirty="0" smtClean="0"/>
              <a:t> </a:t>
            </a:r>
            <a:r>
              <a:rPr lang="cs-CZ" dirty="0" err="1" smtClean="0"/>
              <a:t>after</a:t>
            </a:r>
            <a:r>
              <a:rPr lang="cs-CZ" dirty="0" smtClean="0"/>
              <a:t> last drink (</a:t>
            </a:r>
            <a:r>
              <a:rPr lang="cs-CZ" dirty="0" err="1" smtClean="0"/>
              <a:t>typically</a:t>
            </a:r>
            <a:r>
              <a:rPr lang="cs-CZ" dirty="0" smtClean="0"/>
              <a:t> </a:t>
            </a:r>
            <a:r>
              <a:rPr lang="cs-CZ" dirty="0" err="1" smtClean="0"/>
              <a:t>after</a:t>
            </a:r>
            <a:r>
              <a:rPr lang="cs-CZ" dirty="0" smtClean="0"/>
              <a:t> </a:t>
            </a:r>
            <a:r>
              <a:rPr lang="cs-CZ" dirty="0" err="1" smtClean="0"/>
              <a:t>surgery</a:t>
            </a:r>
            <a:r>
              <a:rPr lang="cs-CZ" dirty="0" smtClean="0"/>
              <a:t> in </a:t>
            </a:r>
            <a:r>
              <a:rPr lang="cs-CZ" dirty="0" err="1" smtClean="0"/>
              <a:t>hospital</a:t>
            </a:r>
            <a:r>
              <a:rPr lang="cs-CZ" dirty="0" smtClean="0"/>
              <a:t>)</a:t>
            </a:r>
          </a:p>
          <a:p>
            <a:r>
              <a:rPr lang="cs-CZ" dirty="0" err="1" smtClean="0"/>
              <a:t>clinical</a:t>
            </a:r>
            <a:r>
              <a:rPr lang="cs-CZ" dirty="0" smtClean="0"/>
              <a:t> </a:t>
            </a:r>
            <a:r>
              <a:rPr lang="cs-CZ" dirty="0" err="1" smtClean="0"/>
              <a:t>findings</a:t>
            </a:r>
            <a:r>
              <a:rPr lang="cs-CZ" dirty="0" smtClean="0"/>
              <a:t>:</a:t>
            </a:r>
          </a:p>
          <a:p>
            <a:pPr lvl="1"/>
            <a:r>
              <a:rPr lang="cs-CZ" dirty="0" err="1" smtClean="0"/>
              <a:t>autonomic</a:t>
            </a:r>
            <a:r>
              <a:rPr lang="cs-CZ" dirty="0" smtClean="0"/>
              <a:t> </a:t>
            </a:r>
            <a:r>
              <a:rPr lang="cs-CZ" dirty="0" err="1" smtClean="0"/>
              <a:t>hyperactivity</a:t>
            </a:r>
            <a:r>
              <a:rPr lang="cs-CZ" dirty="0" smtClean="0"/>
              <a:t> (</a:t>
            </a:r>
            <a:r>
              <a:rPr lang="cs-CZ" dirty="0" err="1" smtClean="0"/>
              <a:t>e.g</a:t>
            </a:r>
            <a:r>
              <a:rPr lang="cs-CZ" dirty="0" smtClean="0"/>
              <a:t>., </a:t>
            </a:r>
            <a:r>
              <a:rPr lang="cs-CZ" dirty="0" err="1" smtClean="0"/>
              <a:t>tachycardia</a:t>
            </a:r>
            <a:r>
              <a:rPr lang="cs-CZ" dirty="0" smtClean="0"/>
              <a:t>, </a:t>
            </a:r>
            <a:r>
              <a:rPr lang="cs-CZ" dirty="0" err="1" smtClean="0"/>
              <a:t>tremor</a:t>
            </a:r>
            <a:r>
              <a:rPr lang="cs-CZ" dirty="0" smtClean="0"/>
              <a:t>, </a:t>
            </a:r>
            <a:r>
              <a:rPr lang="cs-CZ" dirty="0" err="1" smtClean="0"/>
              <a:t>anxiety</a:t>
            </a:r>
            <a:r>
              <a:rPr lang="cs-CZ" dirty="0" smtClean="0"/>
              <a:t>, </a:t>
            </a:r>
            <a:r>
              <a:rPr lang="cs-CZ" dirty="0" err="1" smtClean="0"/>
              <a:t>seizures</a:t>
            </a:r>
            <a:r>
              <a:rPr lang="cs-CZ" dirty="0" smtClean="0"/>
              <a:t>)</a:t>
            </a:r>
          </a:p>
          <a:p>
            <a:r>
              <a:rPr lang="cs-CZ" dirty="0" err="1" smtClean="0"/>
              <a:t>treatment</a:t>
            </a:r>
            <a:r>
              <a:rPr lang="cs-CZ" dirty="0" smtClean="0"/>
              <a:t>:</a:t>
            </a:r>
          </a:p>
          <a:p>
            <a:pPr lvl="1"/>
            <a:r>
              <a:rPr lang="cs-CZ" dirty="0" err="1" smtClean="0"/>
              <a:t>benzodiazepins</a:t>
            </a:r>
            <a:endParaRPr lang="cs-CZ" dirty="0" smtClean="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a:t>
            </a:r>
            <a:r>
              <a:rPr lang="cs-CZ" dirty="0" err="1" smtClean="0"/>
              <a:t>Stimulants</a:t>
            </a:r>
            <a:endParaRPr lang="cs-CZ" dirty="0"/>
          </a:p>
        </p:txBody>
      </p:sp>
      <p:graphicFrame>
        <p:nvGraphicFramePr>
          <p:cNvPr id="4" name="Zástupný symbol pro obsah 3"/>
          <p:cNvGraphicFramePr>
            <a:graphicFrameLocks noGrp="1"/>
          </p:cNvGraphicFramePr>
          <p:nvPr>
            <p:ph idx="1"/>
          </p:nvPr>
        </p:nvGraphicFramePr>
        <p:xfrm>
          <a:off x="457200" y="1600200"/>
          <a:ext cx="8229600" cy="4577079"/>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cs-CZ" dirty="0"/>
                    </a:p>
                  </a:txBody>
                  <a:tcPr/>
                </a:tc>
                <a:tc>
                  <a:txBody>
                    <a:bodyPr/>
                    <a:lstStyle/>
                    <a:p>
                      <a:r>
                        <a:rPr lang="cs-CZ" dirty="0" err="1" smtClean="0"/>
                        <a:t>intoxication</a:t>
                      </a:r>
                      <a:endParaRPr lang="cs-CZ" dirty="0"/>
                    </a:p>
                  </a:txBody>
                  <a:tcPr/>
                </a:tc>
                <a:tc>
                  <a:txBody>
                    <a:bodyPr/>
                    <a:lstStyle/>
                    <a:p>
                      <a:r>
                        <a:rPr lang="cs-CZ" dirty="0" err="1" smtClean="0"/>
                        <a:t>withdrawal</a:t>
                      </a:r>
                      <a:endParaRPr lang="cs-CZ" dirty="0"/>
                    </a:p>
                  </a:txBody>
                  <a:tcPr/>
                </a:tc>
              </a:tr>
              <a:tr h="370840">
                <a:tc>
                  <a:txBody>
                    <a:bodyPr/>
                    <a:lstStyle/>
                    <a:p>
                      <a:r>
                        <a:rPr lang="cs-CZ" dirty="0" err="1" smtClean="0"/>
                        <a:t>amphetamines</a:t>
                      </a:r>
                      <a:endParaRPr lang="cs-CZ" dirty="0"/>
                    </a:p>
                  </a:txBody>
                  <a:tcPr/>
                </a:tc>
                <a:tc>
                  <a:txBody>
                    <a:bodyPr/>
                    <a:lstStyle/>
                    <a:p>
                      <a:r>
                        <a:rPr lang="cs-CZ" dirty="0" err="1" smtClean="0"/>
                        <a:t>Euphoria</a:t>
                      </a:r>
                      <a:r>
                        <a:rPr lang="cs-CZ" dirty="0" smtClean="0"/>
                        <a:t>, </a:t>
                      </a:r>
                      <a:r>
                        <a:rPr lang="cs-CZ" dirty="0" err="1" smtClean="0"/>
                        <a:t>pupillary</a:t>
                      </a:r>
                      <a:r>
                        <a:rPr lang="cs-CZ" dirty="0" smtClean="0"/>
                        <a:t> </a:t>
                      </a:r>
                      <a:r>
                        <a:rPr lang="cs-CZ" dirty="0" err="1" smtClean="0"/>
                        <a:t>dilatation</a:t>
                      </a:r>
                      <a:r>
                        <a:rPr lang="cs-CZ" dirty="0" smtClean="0"/>
                        <a:t>, </a:t>
                      </a:r>
                      <a:r>
                        <a:rPr lang="cs-CZ" dirty="0" err="1" smtClean="0"/>
                        <a:t>prolonged</a:t>
                      </a:r>
                      <a:r>
                        <a:rPr lang="cs-CZ" dirty="0" smtClean="0"/>
                        <a:t> </a:t>
                      </a:r>
                      <a:r>
                        <a:rPr lang="cs-CZ" dirty="0" err="1" smtClean="0"/>
                        <a:t>wakefulness</a:t>
                      </a:r>
                      <a:r>
                        <a:rPr lang="cs-CZ" dirty="0" smtClean="0"/>
                        <a:t> </a:t>
                      </a:r>
                      <a:r>
                        <a:rPr lang="cs-CZ" dirty="0" err="1" smtClean="0"/>
                        <a:t>and</a:t>
                      </a:r>
                      <a:r>
                        <a:rPr lang="cs-CZ" dirty="0" smtClean="0"/>
                        <a:t> </a:t>
                      </a:r>
                      <a:r>
                        <a:rPr lang="cs-CZ" dirty="0" err="1" smtClean="0"/>
                        <a:t>attention</a:t>
                      </a:r>
                      <a:endParaRPr lang="cs-CZ" dirty="0"/>
                    </a:p>
                  </a:txBody>
                  <a:tcPr/>
                </a:tc>
                <a:tc>
                  <a:txBody>
                    <a:bodyPr/>
                    <a:lstStyle/>
                    <a:p>
                      <a:r>
                        <a:rPr lang="cs-CZ" dirty="0" err="1" smtClean="0"/>
                        <a:t>Anhedonia</a:t>
                      </a:r>
                      <a:r>
                        <a:rPr lang="cs-CZ" dirty="0" smtClean="0"/>
                        <a:t>,      </a:t>
                      </a:r>
                      <a:r>
                        <a:rPr lang="cs-CZ" dirty="0" err="1" smtClean="0"/>
                        <a:t>appetite</a:t>
                      </a:r>
                      <a:r>
                        <a:rPr lang="cs-CZ" dirty="0" smtClean="0"/>
                        <a:t>, </a:t>
                      </a:r>
                      <a:r>
                        <a:rPr lang="cs-CZ" dirty="0" err="1" smtClean="0"/>
                        <a:t>hypersomnolence</a:t>
                      </a:r>
                      <a:endParaRPr lang="cs-CZ" dirty="0"/>
                    </a:p>
                  </a:txBody>
                  <a:tcPr/>
                </a:tc>
              </a:tr>
              <a:tr h="370840">
                <a:tc>
                  <a:txBody>
                    <a:bodyPr/>
                    <a:lstStyle/>
                    <a:p>
                      <a:r>
                        <a:rPr lang="cs-CZ" dirty="0" err="1" smtClean="0"/>
                        <a:t>cocaine</a:t>
                      </a:r>
                      <a:endParaRPr lang="cs-CZ" dirty="0"/>
                    </a:p>
                  </a:txBody>
                  <a:tcPr/>
                </a:tc>
                <a:tc>
                  <a:txBody>
                    <a:bodyPr/>
                    <a:lstStyle/>
                    <a:p>
                      <a:r>
                        <a:rPr lang="cs-CZ" dirty="0" err="1" smtClean="0"/>
                        <a:t>Hallucinations</a:t>
                      </a:r>
                      <a:r>
                        <a:rPr lang="cs-CZ" dirty="0" smtClean="0"/>
                        <a:t> (</a:t>
                      </a:r>
                      <a:r>
                        <a:rPr lang="cs-CZ" dirty="0" err="1" smtClean="0"/>
                        <a:t>including</a:t>
                      </a:r>
                      <a:r>
                        <a:rPr lang="cs-CZ" dirty="0" smtClean="0"/>
                        <a:t> </a:t>
                      </a:r>
                      <a:r>
                        <a:rPr lang="cs-CZ" dirty="0" err="1" smtClean="0"/>
                        <a:t>tactile</a:t>
                      </a:r>
                      <a:r>
                        <a:rPr lang="cs-CZ" dirty="0" smtClean="0"/>
                        <a:t> – „</a:t>
                      </a:r>
                      <a:r>
                        <a:rPr lang="cs-CZ" dirty="0" err="1" smtClean="0"/>
                        <a:t>cocaine</a:t>
                      </a:r>
                      <a:r>
                        <a:rPr lang="cs-CZ" dirty="0" smtClean="0"/>
                        <a:t> </a:t>
                      </a:r>
                      <a:r>
                        <a:rPr lang="cs-CZ" dirty="0" err="1" smtClean="0"/>
                        <a:t>bugs</a:t>
                      </a:r>
                      <a:r>
                        <a:rPr lang="cs-CZ" dirty="0" smtClean="0"/>
                        <a:t>“),</a:t>
                      </a:r>
                      <a:r>
                        <a:rPr lang="cs-CZ" baseline="0" dirty="0" smtClean="0"/>
                        <a:t> </a:t>
                      </a:r>
                      <a:r>
                        <a:rPr lang="cs-CZ" baseline="0" dirty="0" err="1" smtClean="0"/>
                        <a:t>angina</a:t>
                      </a:r>
                      <a:r>
                        <a:rPr lang="cs-CZ" baseline="0" dirty="0" smtClean="0"/>
                        <a:t>, </a:t>
                      </a:r>
                      <a:r>
                        <a:rPr lang="cs-CZ" baseline="0" dirty="0" err="1" smtClean="0"/>
                        <a:t>sudden</a:t>
                      </a:r>
                      <a:r>
                        <a:rPr lang="cs-CZ" baseline="0" dirty="0" smtClean="0"/>
                        <a:t> </a:t>
                      </a:r>
                      <a:r>
                        <a:rPr lang="cs-CZ" baseline="0" dirty="0" err="1" smtClean="0"/>
                        <a:t>cardiac</a:t>
                      </a:r>
                      <a:r>
                        <a:rPr lang="cs-CZ" baseline="0" dirty="0" smtClean="0"/>
                        <a:t> death</a:t>
                      </a:r>
                    </a:p>
                    <a:p>
                      <a:r>
                        <a:rPr lang="cs-CZ" i="1" baseline="0" dirty="0" err="1" smtClean="0"/>
                        <a:t>Treatment</a:t>
                      </a:r>
                      <a:r>
                        <a:rPr lang="cs-CZ" i="1" baseline="0" dirty="0" smtClean="0"/>
                        <a:t>: </a:t>
                      </a:r>
                      <a:r>
                        <a:rPr lang="el-GR" sz="1800" b="0" i="0" kern="1200" dirty="0" smtClean="0">
                          <a:solidFill>
                            <a:schemeClr val="dk1"/>
                          </a:solidFill>
                          <a:latin typeface="+mn-lt"/>
                          <a:ea typeface="+mn-ea"/>
                          <a:cs typeface="+mn-cs"/>
                        </a:rPr>
                        <a:t>α</a:t>
                      </a:r>
                      <a:r>
                        <a:rPr lang="cs-CZ" sz="1800" b="0" i="0" kern="1200" dirty="0" smtClean="0">
                          <a:solidFill>
                            <a:schemeClr val="dk1"/>
                          </a:solidFill>
                          <a:latin typeface="+mn-lt"/>
                          <a:ea typeface="+mn-ea"/>
                          <a:cs typeface="+mn-cs"/>
                        </a:rPr>
                        <a:t>-</a:t>
                      </a:r>
                      <a:r>
                        <a:rPr lang="cs-CZ" sz="1800" b="0" i="0" kern="1200" dirty="0" err="1" smtClean="0">
                          <a:solidFill>
                            <a:schemeClr val="dk1"/>
                          </a:solidFill>
                          <a:latin typeface="+mn-lt"/>
                          <a:ea typeface="+mn-ea"/>
                          <a:cs typeface="+mn-cs"/>
                        </a:rPr>
                        <a:t>blockers</a:t>
                      </a:r>
                      <a:r>
                        <a:rPr lang="cs-CZ" sz="1800" b="0" i="0" kern="1200" dirty="0" smtClean="0">
                          <a:solidFill>
                            <a:schemeClr val="dk1"/>
                          </a:solidFill>
                          <a:latin typeface="+mn-lt"/>
                          <a:ea typeface="+mn-ea"/>
                          <a:cs typeface="+mn-cs"/>
                        </a:rPr>
                        <a:t>,</a:t>
                      </a:r>
                      <a:r>
                        <a:rPr lang="cs-CZ" sz="1800" b="0" i="0" kern="1200" baseline="0" dirty="0" smtClean="0">
                          <a:solidFill>
                            <a:schemeClr val="dk1"/>
                          </a:solidFill>
                          <a:latin typeface="+mn-lt"/>
                          <a:ea typeface="+mn-ea"/>
                          <a:cs typeface="+mn-cs"/>
                        </a:rPr>
                        <a:t> </a:t>
                      </a:r>
                      <a:r>
                        <a:rPr lang="cs-CZ" sz="1800" b="0" i="0" kern="1200" baseline="0" dirty="0" err="1" smtClean="0">
                          <a:solidFill>
                            <a:schemeClr val="dk1"/>
                          </a:solidFill>
                          <a:latin typeface="+mn-lt"/>
                          <a:ea typeface="+mn-ea"/>
                          <a:cs typeface="+mn-cs"/>
                        </a:rPr>
                        <a:t>benzodiazepines</a:t>
                      </a:r>
                      <a:endParaRPr lang="cs-CZ" b="0" i="1" dirty="0"/>
                    </a:p>
                  </a:txBody>
                  <a:tcPr/>
                </a:tc>
                <a:tc>
                  <a:txBody>
                    <a:bodyPr/>
                    <a:lstStyle/>
                    <a:p>
                      <a:r>
                        <a:rPr lang="cs-CZ" dirty="0" err="1" smtClean="0"/>
                        <a:t>Hypersomnolence</a:t>
                      </a:r>
                      <a:r>
                        <a:rPr lang="cs-CZ" dirty="0" smtClean="0"/>
                        <a:t>, </a:t>
                      </a:r>
                      <a:r>
                        <a:rPr lang="cs-CZ" dirty="0" err="1" smtClean="0"/>
                        <a:t>malaise</a:t>
                      </a:r>
                      <a:r>
                        <a:rPr lang="cs-CZ" dirty="0" smtClean="0"/>
                        <a:t>, severe </a:t>
                      </a:r>
                      <a:r>
                        <a:rPr lang="cs-CZ" dirty="0" err="1" smtClean="0"/>
                        <a:t>psychological</a:t>
                      </a:r>
                      <a:r>
                        <a:rPr lang="cs-CZ" dirty="0" smtClean="0"/>
                        <a:t> </a:t>
                      </a:r>
                      <a:r>
                        <a:rPr lang="cs-CZ" dirty="0" err="1" smtClean="0"/>
                        <a:t>craving</a:t>
                      </a:r>
                      <a:endParaRPr lang="cs-CZ" dirty="0"/>
                    </a:p>
                  </a:txBody>
                  <a:tcPr/>
                </a:tc>
              </a:tr>
              <a:tr h="370840">
                <a:tc>
                  <a:txBody>
                    <a:bodyPr/>
                    <a:lstStyle/>
                    <a:p>
                      <a:r>
                        <a:rPr lang="cs-CZ" dirty="0" err="1" smtClean="0"/>
                        <a:t>Caffeine</a:t>
                      </a:r>
                      <a:endParaRPr lang="cs-CZ" dirty="0"/>
                    </a:p>
                  </a:txBody>
                  <a:tcPr/>
                </a:tc>
                <a:tc>
                  <a:txBody>
                    <a:bodyPr/>
                    <a:lstStyle/>
                    <a:p>
                      <a:r>
                        <a:rPr lang="cs-CZ" dirty="0" err="1" smtClean="0"/>
                        <a:t>Restlessness</a:t>
                      </a:r>
                      <a:r>
                        <a:rPr lang="cs-CZ" dirty="0" smtClean="0"/>
                        <a:t>,     </a:t>
                      </a:r>
                      <a:r>
                        <a:rPr lang="cs-CZ" dirty="0" err="1" smtClean="0"/>
                        <a:t>diuresis</a:t>
                      </a:r>
                      <a:r>
                        <a:rPr lang="cs-CZ" dirty="0" smtClean="0"/>
                        <a:t>, </a:t>
                      </a:r>
                      <a:r>
                        <a:rPr lang="cs-CZ" dirty="0" err="1" smtClean="0"/>
                        <a:t>muscle</a:t>
                      </a:r>
                      <a:r>
                        <a:rPr lang="cs-CZ" dirty="0" smtClean="0"/>
                        <a:t> </a:t>
                      </a:r>
                      <a:r>
                        <a:rPr lang="cs-CZ" dirty="0" err="1" smtClean="0"/>
                        <a:t>twitching</a:t>
                      </a:r>
                      <a:endParaRPr lang="cs-CZ" dirty="0"/>
                    </a:p>
                  </a:txBody>
                  <a:tcPr/>
                </a:tc>
                <a:tc>
                  <a:txBody>
                    <a:bodyPr/>
                    <a:lstStyle/>
                    <a:p>
                      <a:r>
                        <a:rPr lang="cs-CZ" dirty="0" err="1" smtClean="0"/>
                        <a:t>Lack</a:t>
                      </a:r>
                      <a:r>
                        <a:rPr lang="cs-CZ" dirty="0" smtClean="0"/>
                        <a:t> of </a:t>
                      </a:r>
                      <a:r>
                        <a:rPr lang="cs-CZ" dirty="0" err="1" smtClean="0"/>
                        <a:t>concentration</a:t>
                      </a:r>
                      <a:r>
                        <a:rPr lang="cs-CZ" dirty="0" smtClean="0"/>
                        <a:t>, </a:t>
                      </a:r>
                      <a:r>
                        <a:rPr lang="cs-CZ" dirty="0" err="1" smtClean="0"/>
                        <a:t>headache</a:t>
                      </a:r>
                      <a:endParaRPr lang="cs-CZ" dirty="0"/>
                    </a:p>
                  </a:txBody>
                  <a:tcPr/>
                </a:tc>
              </a:tr>
              <a:tr h="370840">
                <a:tc>
                  <a:txBody>
                    <a:bodyPr/>
                    <a:lstStyle/>
                    <a:p>
                      <a:r>
                        <a:rPr lang="cs-CZ" dirty="0" err="1" smtClean="0"/>
                        <a:t>Nicotine</a:t>
                      </a:r>
                      <a:endParaRPr lang="cs-CZ" dirty="0"/>
                    </a:p>
                  </a:txBody>
                  <a:tcPr/>
                </a:tc>
                <a:tc>
                  <a:txBody>
                    <a:bodyPr/>
                    <a:lstStyle/>
                    <a:p>
                      <a:r>
                        <a:rPr lang="cs-CZ" dirty="0" err="1" smtClean="0"/>
                        <a:t>Restlessness</a:t>
                      </a:r>
                      <a:endParaRPr lang="cs-CZ" dirty="0"/>
                    </a:p>
                  </a:txBody>
                  <a:tcPr/>
                </a:tc>
                <a:tc>
                  <a:txBody>
                    <a:bodyPr/>
                    <a:lstStyle/>
                    <a:p>
                      <a:r>
                        <a:rPr lang="cs-CZ" dirty="0" err="1" smtClean="0"/>
                        <a:t>Irritability</a:t>
                      </a:r>
                      <a:r>
                        <a:rPr lang="cs-CZ" dirty="0" smtClean="0"/>
                        <a:t>, </a:t>
                      </a:r>
                      <a:r>
                        <a:rPr lang="cs-CZ" dirty="0" err="1" smtClean="0"/>
                        <a:t>anxiety</a:t>
                      </a:r>
                      <a:r>
                        <a:rPr lang="cs-CZ" dirty="0" smtClean="0"/>
                        <a:t>, </a:t>
                      </a:r>
                      <a:r>
                        <a:rPr lang="cs-CZ" dirty="0" err="1" smtClean="0"/>
                        <a:t>craving</a:t>
                      </a:r>
                      <a:endParaRPr lang="cs-CZ" dirty="0" smtClean="0"/>
                    </a:p>
                    <a:p>
                      <a:r>
                        <a:rPr lang="cs-CZ" i="1" dirty="0" err="1" smtClean="0"/>
                        <a:t>Treatment</a:t>
                      </a:r>
                      <a:r>
                        <a:rPr lang="cs-CZ" i="1" dirty="0" smtClean="0"/>
                        <a:t>:</a:t>
                      </a:r>
                      <a:r>
                        <a:rPr lang="cs-CZ" i="0" dirty="0" smtClean="0"/>
                        <a:t> </a:t>
                      </a:r>
                      <a:r>
                        <a:rPr lang="cs-CZ" i="0" dirty="0" err="1" smtClean="0"/>
                        <a:t>nicotine</a:t>
                      </a:r>
                      <a:r>
                        <a:rPr lang="cs-CZ" i="0" dirty="0" smtClean="0"/>
                        <a:t> </a:t>
                      </a:r>
                      <a:r>
                        <a:rPr lang="cs-CZ" i="0" dirty="0" err="1" smtClean="0"/>
                        <a:t>patch</a:t>
                      </a:r>
                      <a:r>
                        <a:rPr lang="cs-CZ" i="0" dirty="0" smtClean="0"/>
                        <a:t>,</a:t>
                      </a:r>
                      <a:r>
                        <a:rPr lang="cs-CZ" i="0" baseline="0" dirty="0" smtClean="0"/>
                        <a:t> </a:t>
                      </a:r>
                      <a:r>
                        <a:rPr lang="cs-CZ" i="0" baseline="0" dirty="0" err="1" smtClean="0"/>
                        <a:t>bupropion</a:t>
                      </a:r>
                      <a:r>
                        <a:rPr lang="cs-CZ" i="0" baseline="0" dirty="0" smtClean="0"/>
                        <a:t>/</a:t>
                      </a:r>
                      <a:r>
                        <a:rPr lang="cs-CZ" i="0" baseline="0" dirty="0" err="1" smtClean="0"/>
                        <a:t>varenicline</a:t>
                      </a:r>
                      <a:endParaRPr lang="cs-CZ" i="1" dirty="0"/>
                    </a:p>
                  </a:txBody>
                  <a:tcPr/>
                </a:tc>
              </a:tr>
            </a:tbl>
          </a:graphicData>
        </a:graphic>
      </p:graphicFrame>
      <p:sp>
        <p:nvSpPr>
          <p:cNvPr id="5" name="Šipka dolů 4"/>
          <p:cNvSpPr/>
          <p:nvPr/>
        </p:nvSpPr>
        <p:spPr>
          <a:xfrm rot="10800000">
            <a:off x="7164288" y="1988840"/>
            <a:ext cx="196600" cy="258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rot="10800000">
            <a:off x="4499992" y="4653136"/>
            <a:ext cx="196600" cy="258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a:t>
            </a:r>
            <a:r>
              <a:rPr lang="cs-CZ" dirty="0" err="1" smtClean="0"/>
              <a:t>Hallucinogens</a:t>
            </a:r>
            <a:endParaRPr lang="cs-CZ" dirty="0"/>
          </a:p>
        </p:txBody>
      </p:sp>
      <p:graphicFrame>
        <p:nvGraphicFramePr>
          <p:cNvPr id="4" name="Zástupný symbol pro obsah 3"/>
          <p:cNvGraphicFramePr>
            <a:graphicFrameLocks noGrp="1"/>
          </p:cNvGraphicFramePr>
          <p:nvPr>
            <p:ph idx="1"/>
          </p:nvPr>
        </p:nvGraphicFramePr>
        <p:xfrm>
          <a:off x="457200" y="1600200"/>
          <a:ext cx="8229600" cy="3931919"/>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cs-CZ" dirty="0"/>
                    </a:p>
                  </a:txBody>
                  <a:tcPr/>
                </a:tc>
                <a:tc>
                  <a:txBody>
                    <a:bodyPr/>
                    <a:lstStyle/>
                    <a:p>
                      <a:r>
                        <a:rPr lang="cs-CZ" dirty="0" err="1" smtClean="0"/>
                        <a:t>Intoxication</a:t>
                      </a:r>
                      <a:endParaRPr lang="cs-CZ" dirty="0"/>
                    </a:p>
                  </a:txBody>
                  <a:tcPr/>
                </a:tc>
                <a:tc>
                  <a:txBody>
                    <a:bodyPr/>
                    <a:lstStyle/>
                    <a:p>
                      <a:r>
                        <a:rPr lang="cs-CZ" dirty="0" err="1" smtClean="0"/>
                        <a:t>Withdrawal</a:t>
                      </a:r>
                      <a:r>
                        <a:rPr lang="cs-CZ" dirty="0" smtClean="0"/>
                        <a:t> (</a:t>
                      </a:r>
                      <a:r>
                        <a:rPr lang="cs-CZ" dirty="0" err="1" smtClean="0"/>
                        <a:t>generally</a:t>
                      </a:r>
                      <a:r>
                        <a:rPr lang="cs-CZ" baseline="0" dirty="0" smtClean="0"/>
                        <a:t> </a:t>
                      </a:r>
                      <a:r>
                        <a:rPr lang="cs-CZ" baseline="0" dirty="0" err="1" smtClean="0"/>
                        <a:t>few</a:t>
                      </a:r>
                      <a:r>
                        <a:rPr lang="cs-CZ" baseline="0" dirty="0" smtClean="0"/>
                        <a:t>)</a:t>
                      </a:r>
                      <a:endParaRPr lang="cs-CZ" dirty="0"/>
                    </a:p>
                  </a:txBody>
                  <a:tcPr/>
                </a:tc>
              </a:tr>
              <a:tr h="370840">
                <a:tc>
                  <a:txBody>
                    <a:bodyPr/>
                    <a:lstStyle/>
                    <a:p>
                      <a:r>
                        <a:rPr lang="cs-CZ" dirty="0" smtClean="0"/>
                        <a:t>PCP (</a:t>
                      </a:r>
                      <a:r>
                        <a:rPr lang="cs-CZ" dirty="0" err="1" smtClean="0"/>
                        <a:t>phencyclidine</a:t>
                      </a:r>
                      <a:r>
                        <a:rPr lang="cs-CZ" dirty="0" smtClean="0"/>
                        <a:t>, „angel </a:t>
                      </a:r>
                      <a:r>
                        <a:rPr lang="cs-CZ" dirty="0" err="1" smtClean="0"/>
                        <a:t>dust</a:t>
                      </a:r>
                      <a:r>
                        <a:rPr lang="cs-CZ" dirty="0" smtClean="0"/>
                        <a:t>“)</a:t>
                      </a:r>
                      <a:endParaRPr lang="cs-CZ" dirty="0"/>
                    </a:p>
                  </a:txBody>
                  <a:tcPr/>
                </a:tc>
                <a:tc>
                  <a:txBody>
                    <a:bodyPr/>
                    <a:lstStyle/>
                    <a:p>
                      <a:r>
                        <a:rPr lang="cs-CZ" b="1" dirty="0" err="1" smtClean="0"/>
                        <a:t>Aggressivity</a:t>
                      </a:r>
                      <a:r>
                        <a:rPr lang="cs-CZ" b="1" dirty="0" smtClean="0"/>
                        <a:t>, </a:t>
                      </a:r>
                      <a:r>
                        <a:rPr lang="cs-CZ" b="0" dirty="0" err="1" smtClean="0"/>
                        <a:t>vertical</a:t>
                      </a:r>
                      <a:r>
                        <a:rPr lang="cs-CZ" b="0" dirty="0" smtClean="0"/>
                        <a:t> </a:t>
                      </a:r>
                      <a:r>
                        <a:rPr lang="cs-CZ" b="0" dirty="0" err="1" smtClean="0"/>
                        <a:t>and</a:t>
                      </a:r>
                      <a:r>
                        <a:rPr lang="cs-CZ" b="0" dirty="0" smtClean="0"/>
                        <a:t> </a:t>
                      </a:r>
                      <a:r>
                        <a:rPr lang="cs-CZ" b="0" dirty="0" err="1" smtClean="0"/>
                        <a:t>horizontal</a:t>
                      </a:r>
                      <a:r>
                        <a:rPr lang="cs-CZ" b="0" baseline="0" dirty="0" smtClean="0"/>
                        <a:t> nystagmus</a:t>
                      </a:r>
                      <a:r>
                        <a:rPr lang="cs-CZ" baseline="0" dirty="0" smtClean="0"/>
                        <a:t> </a:t>
                      </a:r>
                      <a:endParaRPr lang="cs-CZ" dirty="0"/>
                    </a:p>
                  </a:txBody>
                  <a:tcPr/>
                </a:tc>
                <a:tc>
                  <a:txBody>
                    <a:bodyPr/>
                    <a:lstStyle/>
                    <a:p>
                      <a:endParaRPr lang="cs-CZ" dirty="0"/>
                    </a:p>
                  </a:txBody>
                  <a:tcPr/>
                </a:tc>
              </a:tr>
              <a:tr h="370840">
                <a:tc>
                  <a:txBody>
                    <a:bodyPr/>
                    <a:lstStyle/>
                    <a:p>
                      <a:r>
                        <a:rPr lang="cs-CZ" dirty="0" smtClean="0"/>
                        <a:t>LSD</a:t>
                      </a:r>
                      <a:endParaRPr lang="cs-CZ" dirty="0"/>
                    </a:p>
                  </a:txBody>
                  <a:tcPr/>
                </a:tc>
                <a:tc>
                  <a:txBody>
                    <a:bodyPr/>
                    <a:lstStyle/>
                    <a:p>
                      <a:r>
                        <a:rPr lang="cs-CZ" dirty="0" err="1" smtClean="0"/>
                        <a:t>Perceptual</a:t>
                      </a:r>
                      <a:r>
                        <a:rPr lang="cs-CZ" baseline="0" dirty="0" smtClean="0"/>
                        <a:t> </a:t>
                      </a:r>
                      <a:r>
                        <a:rPr lang="cs-CZ" baseline="0" dirty="0" err="1" smtClean="0"/>
                        <a:t>distortion</a:t>
                      </a:r>
                      <a:r>
                        <a:rPr lang="cs-CZ" baseline="0" dirty="0" smtClean="0"/>
                        <a:t> (</a:t>
                      </a:r>
                      <a:r>
                        <a:rPr lang="cs-CZ" baseline="0" dirty="0" err="1" smtClean="0"/>
                        <a:t>visual</a:t>
                      </a:r>
                      <a:r>
                        <a:rPr lang="cs-CZ" baseline="0" dirty="0" smtClean="0"/>
                        <a:t>, auditory), </a:t>
                      </a:r>
                      <a:r>
                        <a:rPr lang="cs-CZ" baseline="0" dirty="0" err="1" smtClean="0"/>
                        <a:t>depersonalization</a:t>
                      </a:r>
                      <a:r>
                        <a:rPr lang="cs-CZ" baseline="0" dirty="0" smtClean="0"/>
                        <a:t>, </a:t>
                      </a:r>
                      <a:r>
                        <a:rPr lang="cs-CZ" baseline="0" dirty="0" err="1" smtClean="0"/>
                        <a:t>possible</a:t>
                      </a:r>
                      <a:r>
                        <a:rPr lang="cs-CZ" baseline="0" dirty="0" smtClean="0"/>
                        <a:t> </a:t>
                      </a:r>
                      <a:r>
                        <a:rPr lang="cs-CZ" baseline="0" dirty="0" err="1" smtClean="0"/>
                        <a:t>flashbacks</a:t>
                      </a:r>
                      <a:endParaRPr lang="cs-CZ" dirty="0"/>
                    </a:p>
                  </a:txBody>
                  <a:tcPr/>
                </a:tc>
                <a:tc>
                  <a:txBody>
                    <a:bodyPr/>
                    <a:lstStyle/>
                    <a:p>
                      <a:endParaRPr lang="cs-CZ"/>
                    </a:p>
                  </a:txBody>
                  <a:tcPr/>
                </a:tc>
              </a:tr>
              <a:tr h="370840">
                <a:tc>
                  <a:txBody>
                    <a:bodyPr/>
                    <a:lstStyle/>
                    <a:p>
                      <a:r>
                        <a:rPr lang="cs-CZ" dirty="0" err="1" smtClean="0"/>
                        <a:t>Marijuana</a:t>
                      </a:r>
                      <a:r>
                        <a:rPr lang="cs-CZ" dirty="0" smtClean="0"/>
                        <a:t> (</a:t>
                      </a:r>
                      <a:r>
                        <a:rPr lang="cs-CZ" dirty="0" err="1" smtClean="0"/>
                        <a:t>cannabinoid</a:t>
                      </a:r>
                      <a:r>
                        <a:rPr lang="cs-CZ" dirty="0" smtClean="0"/>
                        <a:t>)</a:t>
                      </a:r>
                      <a:endParaRPr lang="cs-CZ" dirty="0"/>
                    </a:p>
                  </a:txBody>
                  <a:tcPr/>
                </a:tc>
                <a:tc>
                  <a:txBody>
                    <a:bodyPr/>
                    <a:lstStyle/>
                    <a:p>
                      <a:r>
                        <a:rPr lang="cs-CZ" dirty="0" err="1" smtClean="0"/>
                        <a:t>Euphoria</a:t>
                      </a:r>
                      <a:r>
                        <a:rPr lang="cs-CZ" dirty="0" smtClean="0"/>
                        <a:t>, </a:t>
                      </a:r>
                      <a:r>
                        <a:rPr lang="cs-CZ" dirty="0" err="1" smtClean="0"/>
                        <a:t>perception</a:t>
                      </a:r>
                      <a:r>
                        <a:rPr lang="cs-CZ" dirty="0" smtClean="0"/>
                        <a:t> of </a:t>
                      </a:r>
                      <a:r>
                        <a:rPr lang="cs-CZ" dirty="0" err="1" smtClean="0"/>
                        <a:t>slowed</a:t>
                      </a:r>
                      <a:r>
                        <a:rPr lang="cs-CZ" dirty="0" smtClean="0"/>
                        <a:t> </a:t>
                      </a:r>
                      <a:r>
                        <a:rPr lang="cs-CZ" dirty="0" err="1" smtClean="0"/>
                        <a:t>time</a:t>
                      </a:r>
                      <a:r>
                        <a:rPr lang="cs-CZ" dirty="0" smtClean="0"/>
                        <a:t>,     </a:t>
                      </a:r>
                      <a:r>
                        <a:rPr lang="cs-CZ" dirty="0" err="1" smtClean="0"/>
                        <a:t>appetite</a:t>
                      </a:r>
                      <a:r>
                        <a:rPr lang="cs-CZ" dirty="0" smtClean="0"/>
                        <a:t>, </a:t>
                      </a:r>
                      <a:r>
                        <a:rPr lang="cs-CZ" dirty="0" err="1" smtClean="0"/>
                        <a:t>conjuctival</a:t>
                      </a:r>
                      <a:r>
                        <a:rPr lang="cs-CZ" dirty="0" smtClean="0"/>
                        <a:t> </a:t>
                      </a:r>
                      <a:r>
                        <a:rPr lang="cs-CZ" dirty="0" err="1" smtClean="0"/>
                        <a:t>injection</a:t>
                      </a:r>
                      <a:r>
                        <a:rPr lang="cs-CZ" dirty="0" smtClean="0"/>
                        <a:t>,</a:t>
                      </a:r>
                      <a:r>
                        <a:rPr lang="cs-CZ" baseline="0" dirty="0" smtClean="0"/>
                        <a:t> </a:t>
                      </a:r>
                      <a:r>
                        <a:rPr lang="cs-CZ" baseline="0" dirty="0" err="1" smtClean="0"/>
                        <a:t>amotivational</a:t>
                      </a:r>
                      <a:r>
                        <a:rPr lang="cs-CZ" baseline="0" dirty="0" smtClean="0"/>
                        <a:t> syndrome in </a:t>
                      </a:r>
                      <a:r>
                        <a:rPr lang="cs-CZ" baseline="0" dirty="0" err="1" smtClean="0"/>
                        <a:t>chronic</a:t>
                      </a:r>
                      <a:r>
                        <a:rPr lang="cs-CZ" baseline="0" dirty="0" smtClean="0"/>
                        <a:t> </a:t>
                      </a:r>
                      <a:r>
                        <a:rPr lang="cs-CZ" baseline="0" dirty="0" err="1" smtClean="0"/>
                        <a:t>useres</a:t>
                      </a:r>
                      <a:endParaRPr lang="cs-CZ" dirty="0" smtClean="0"/>
                    </a:p>
                  </a:txBody>
                  <a:tcPr/>
                </a:tc>
                <a:tc>
                  <a:txBody>
                    <a:bodyPr/>
                    <a:lstStyle/>
                    <a:p>
                      <a:endParaRPr lang="cs-CZ"/>
                    </a:p>
                  </a:txBody>
                  <a:tcPr/>
                </a:tc>
              </a:tr>
            </a:tbl>
          </a:graphicData>
        </a:graphic>
      </p:graphicFrame>
      <p:sp>
        <p:nvSpPr>
          <p:cNvPr id="5" name="Šipka dolů 4"/>
          <p:cNvSpPr/>
          <p:nvPr/>
        </p:nvSpPr>
        <p:spPr>
          <a:xfrm rot="10800000">
            <a:off x="4499992" y="4365104"/>
            <a:ext cx="196600" cy="258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a:t>
            </a:r>
            <a:endParaRPr lang="en-US" dirty="0"/>
          </a:p>
        </p:txBody>
      </p:sp>
      <p:sp>
        <p:nvSpPr>
          <p:cNvPr id="3" name="Content Placeholder 2"/>
          <p:cNvSpPr>
            <a:spLocks noGrp="1"/>
          </p:cNvSpPr>
          <p:nvPr>
            <p:ph idx="1"/>
          </p:nvPr>
        </p:nvSpPr>
        <p:spPr/>
        <p:txBody>
          <a:bodyPr/>
          <a:lstStyle/>
          <a:p>
            <a:r>
              <a:rPr lang="en-US" dirty="0" smtClean="0"/>
              <a:t>Tao Le, </a:t>
            </a:r>
            <a:r>
              <a:rPr lang="en-US" dirty="0" err="1" smtClean="0"/>
              <a:t>Vikas</a:t>
            </a:r>
            <a:r>
              <a:rPr lang="en-US" dirty="0" smtClean="0"/>
              <a:t> </a:t>
            </a:r>
            <a:r>
              <a:rPr lang="en-US" dirty="0" err="1" smtClean="0"/>
              <a:t>Bhushan</a:t>
            </a:r>
            <a:r>
              <a:rPr lang="en-US" dirty="0" smtClean="0"/>
              <a:t>: </a:t>
            </a:r>
            <a:r>
              <a:rPr lang="en-US" i="1" dirty="0" smtClean="0"/>
              <a:t>First Aid for the USMLE Step 1 2014, McGraw Hill Professional, 2014, ISBN 0071831436.</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3048000"/>
            <a:ext cx="8229600" cy="1143000"/>
          </a:xfrm>
        </p:spPr>
        <p:txBody>
          <a:bodyPr/>
          <a:lstStyle/>
          <a:p>
            <a:r>
              <a:rPr lang="en-US" dirty="0" smtClean="0"/>
              <a:t>2. </a:t>
            </a:r>
            <a:r>
              <a:rPr lang="en-US" i="1" dirty="0" smtClean="0"/>
              <a:t>SRY </a:t>
            </a:r>
            <a:r>
              <a:rPr lang="en-US" dirty="0" smtClean="0"/>
              <a:t>gene</a:t>
            </a:r>
            <a:endParaRPr lang="en-US"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2574</Words>
  <Application>Microsoft Macintosh PowerPoint</Application>
  <PresentationFormat>On-screen Show (4:3)</PresentationFormat>
  <Paragraphs>131</Paragraphs>
  <Slides>24</Slides>
  <Notes>0</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Motiv sady Office</vt:lpstr>
      <vt:lpstr>USMLE session #5  Psychoactive drug intoxication and withdrawal SRY gene</vt:lpstr>
      <vt:lpstr>1. Psychoactive drug intoxication and withdrawal</vt:lpstr>
      <vt:lpstr>What kind of psychoactive drugs are there?</vt:lpstr>
      <vt:lpstr>1. Depressants</vt:lpstr>
      <vt:lpstr>Delirium tremens</vt:lpstr>
      <vt:lpstr>2. Stimulants</vt:lpstr>
      <vt:lpstr>3. Hallucinogens</vt:lpstr>
      <vt:lpstr>Source</vt:lpstr>
      <vt:lpstr>2. SRY gene</vt:lpstr>
      <vt:lpstr>Slide 10</vt:lpstr>
      <vt:lpstr>Slide 11</vt:lpstr>
      <vt:lpstr>3. Questions</vt:lpstr>
      <vt:lpstr>Slide 13</vt:lpstr>
      <vt:lpstr>Slide 14</vt:lpstr>
      <vt:lpstr>Slide 15</vt:lpstr>
      <vt:lpstr>Slide 16</vt:lpstr>
      <vt:lpstr>Slide 17</vt:lpstr>
      <vt:lpstr>Slide 18</vt:lpstr>
      <vt:lpstr>Slide 19</vt:lpstr>
      <vt:lpstr>Slide 20</vt:lpstr>
      <vt:lpstr>Slide 21</vt:lpstr>
      <vt:lpstr>MI complications</vt:lpstr>
      <vt:lpstr>Slide 23</vt:lpstr>
      <vt:lpstr>Slide 24</vt:lpstr>
    </vt:vector>
  </TitlesOfParts>
  <Company>ČÚZK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ČÚZK</dc:creator>
  <cp:lastModifiedBy>Simon Hajda</cp:lastModifiedBy>
  <cp:revision>95</cp:revision>
  <dcterms:created xsi:type="dcterms:W3CDTF">2016-04-29T07:41:34Z</dcterms:created>
  <dcterms:modified xsi:type="dcterms:W3CDTF">2016-04-29T07:57:41Z</dcterms:modified>
</cp:coreProperties>
</file>