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5" r:id="rId8"/>
    <p:sldId id="266" r:id="rId9"/>
    <p:sldId id="260" r:id="rId10"/>
    <p:sldId id="268" r:id="rId11"/>
    <p:sldId id="269" r:id="rId12"/>
    <p:sldId id="272" r:id="rId13"/>
    <p:sldId id="267" r:id="rId14"/>
    <p:sldId id="271" r:id="rId15"/>
    <p:sldId id="270" r:id="rId16"/>
    <p:sldId id="282" r:id="rId17"/>
    <p:sldId id="273" r:id="rId18"/>
    <p:sldId id="274" r:id="rId19"/>
    <p:sldId id="275" r:id="rId20"/>
    <p:sldId id="276" r:id="rId21"/>
    <p:sldId id="280" r:id="rId22"/>
    <p:sldId id="281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57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64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6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0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96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16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15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31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54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A3A3-F87D-486C-B974-891C4227C8C7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7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dnilekarstvi.cz/wp-content/uploads/2014/10/Seznam-laborato&#345;&#237;-kvalifikovan&#253;ch-pro-vy&#353;et&#345;ov&#225;n&#237;-specifikovan&#253;ch-n&#225;vykov&#253;ch-l&#225;tek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Dokument_aplikace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80920" cy="1470025"/>
          </a:xfrm>
        </p:spPr>
        <p:txBody>
          <a:bodyPr>
            <a:noAutofit/>
          </a:bodyPr>
          <a:lstStyle/>
          <a:p>
            <a:r>
              <a:rPr lang="cs-CZ" sz="5400" b="1" dirty="0">
                <a:latin typeface="Century Gothic" panose="020B0502020202020204" pitchFamily="34" charset="0"/>
              </a:rPr>
              <a:t>Laboratorní diagnostika návykových látek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96136" y="4293096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Jana Pinkavová</a:t>
            </a:r>
          </a:p>
          <a:p>
            <a:r>
              <a:rPr lang="cs-CZ" sz="2000" dirty="0">
                <a:latin typeface="Corbel" panose="020B0503020204020204" pitchFamily="34" charset="0"/>
              </a:rPr>
              <a:t>Upraveno dle prezentace Veroniky </a:t>
            </a:r>
            <a:r>
              <a:rPr lang="cs-CZ" sz="2000" dirty="0" err="1">
                <a:latin typeface="Corbel" panose="020B0503020204020204" pitchFamily="34" charset="0"/>
              </a:rPr>
              <a:t>Pleškové</a:t>
            </a:r>
            <a:endParaRPr lang="cs-CZ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7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Plynová chromatografie s hmotnostní detekcí (GC-MS)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velká specifita hmotnostních spekter - </a:t>
            </a:r>
            <a:r>
              <a:rPr lang="cs-CZ" b="1" dirty="0"/>
              <a:t>jsou standardem pro identifikaci neznámých látek v toxikologii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reprodukovatelné retenční parametry, mezilaboratorní přenos retenčních dat, databáze retenčních indexů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velká separační účinnost GC kapilár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použití:</a:t>
            </a:r>
          </a:p>
          <a:p>
            <a:r>
              <a:rPr lang="cs-CZ" dirty="0"/>
              <a:t>	chemická identifikace širokého spektra neznámých látek</a:t>
            </a:r>
          </a:p>
          <a:p>
            <a:r>
              <a:rPr lang="cs-CZ" dirty="0"/>
              <a:t>	potvrzovací analýzy užší skupiny látek</a:t>
            </a:r>
          </a:p>
          <a:p>
            <a:r>
              <a:rPr lang="cs-CZ" dirty="0"/>
              <a:t>	kvantifikace – stanovení známé látky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33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potvrzení přítomnosti heroinu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11820" y="836712"/>
            <a:ext cx="7720360" cy="5502805"/>
            <a:chOff x="711820" y="836712"/>
            <a:chExt cx="7720360" cy="550280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20" y="836712"/>
              <a:ext cx="7720360" cy="549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11820" y="6093296"/>
              <a:ext cx="1987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43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intoxikace kokainem a extází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81534" y="836712"/>
            <a:ext cx="8850462" cy="5574813"/>
            <a:chOff x="181534" y="836712"/>
            <a:chExt cx="8850462" cy="55748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34" y="836712"/>
              <a:ext cx="8850462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467544" y="6165304"/>
              <a:ext cx="2736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4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dělení směsi látek mezi stacionární a mobilní fázi - využívá adsorpční a rozdělovací chromatografii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extrakčního chování nox – dělení na látky bazické, kyselé a neutrální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denzitometrická kvantifikace (UV, VIS)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jednoduché a rychlé provedení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při dobré volbě extrakce a detekčních činidel poskytuje velmi dobré kvalitativní rozlišení neznámé látky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7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způsob provedení: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Stacionární fáze </a:t>
            </a:r>
            <a:r>
              <a:rPr lang="cs-CZ" dirty="0">
                <a:latin typeface="Corbel" panose="020B0503020204020204" pitchFamily="34" charset="0"/>
              </a:rPr>
              <a:t>– silikagel (kyselina křemičitá), oxid hlinitý, komerční 	přípravky: </a:t>
            </a:r>
            <a:r>
              <a:rPr lang="cs-CZ" dirty="0" err="1">
                <a:latin typeface="Corbel" panose="020B0503020204020204" pitchFamily="34" charset="0"/>
              </a:rPr>
              <a:t>silufol</a:t>
            </a:r>
            <a:r>
              <a:rPr lang="cs-CZ" dirty="0">
                <a:latin typeface="Corbel" panose="020B0503020204020204" pitchFamily="34" charset="0"/>
              </a:rPr>
              <a:t>, </a:t>
            </a:r>
            <a:r>
              <a:rPr lang="cs-CZ" dirty="0" err="1">
                <a:latin typeface="Corbel" panose="020B0503020204020204" pitchFamily="34" charset="0"/>
              </a:rPr>
              <a:t>kieselgel</a:t>
            </a:r>
            <a:r>
              <a:rPr lang="cs-CZ" dirty="0">
                <a:latin typeface="Corbel" panose="020B0503020204020204" pitchFamily="34" charset="0"/>
              </a:rPr>
              <a:t> G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Mobilní fáze </a:t>
            </a:r>
            <a:r>
              <a:rPr lang="cs-CZ" dirty="0">
                <a:latin typeface="Corbel" panose="020B0503020204020204" pitchFamily="34" charset="0"/>
              </a:rPr>
              <a:t>– směs organických rozpouštědel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– podíl vzdálenosti skvrny látky od startu  a vzdálenosti čela rozpouštědla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ovlivňuje:</a:t>
            </a:r>
          </a:p>
          <a:p>
            <a:r>
              <a:rPr lang="cs-CZ" dirty="0">
                <a:latin typeface="Corbel" panose="020B0503020204020204" pitchFamily="34" charset="0"/>
              </a:rPr>
              <a:t>	chemická struktura látky</a:t>
            </a:r>
          </a:p>
          <a:p>
            <a:r>
              <a:rPr lang="cs-CZ" dirty="0">
                <a:latin typeface="Corbel" panose="020B0503020204020204" pitchFamily="34" charset="0"/>
              </a:rPr>
              <a:t>	složení mobilní fáze</a:t>
            </a:r>
          </a:p>
          <a:p>
            <a:r>
              <a:rPr lang="cs-CZ" dirty="0">
                <a:latin typeface="Corbel" panose="020B0503020204020204" pitchFamily="34" charset="0"/>
              </a:rPr>
              <a:t>	pH</a:t>
            </a:r>
          </a:p>
          <a:p>
            <a:r>
              <a:rPr lang="cs-CZ" dirty="0">
                <a:latin typeface="Corbel" panose="020B0503020204020204" pitchFamily="34" charset="0"/>
              </a:rPr>
              <a:t>	teplota, vlhkost</a:t>
            </a:r>
          </a:p>
          <a:p>
            <a:r>
              <a:rPr lang="cs-CZ" dirty="0">
                <a:latin typeface="Corbel" panose="020B0503020204020204" pitchFamily="34" charset="0"/>
              </a:rPr>
              <a:t>	materiál nosiče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6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672408" cy="50723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98276" y="3159372"/>
            <a:ext cx="5145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>
                <a:latin typeface="Corbel" panose="020B0503020204020204" pitchFamily="34" charset="0"/>
              </a:rPr>
              <a:t>Mateia</a:t>
            </a:r>
            <a:r>
              <a:rPr lang="cs-CZ" sz="1200" i="1" dirty="0">
                <a:latin typeface="Corbel" panose="020B0503020204020204" pitchFamily="34" charset="0"/>
              </a:rPr>
              <a:t> </a:t>
            </a:r>
            <a:r>
              <a:rPr lang="cs-CZ" sz="1200" i="1" dirty="0" err="1">
                <a:latin typeface="Corbel" panose="020B0503020204020204" pitchFamily="34" charset="0"/>
              </a:rPr>
              <a:t>Pharmaceutika</a:t>
            </a:r>
            <a:r>
              <a:rPr lang="cs-CZ" sz="1200" i="1" dirty="0">
                <a:latin typeface="Corbel" panose="020B0503020204020204" pitchFamily="34" charset="0"/>
              </a:rPr>
              <a:t> 5, 1986</a:t>
            </a:r>
            <a:endParaRPr lang="cs-CZ" sz="1200" dirty="0">
              <a:latin typeface="Corbel" panose="020B0503020204020204" pitchFamily="34" charset="0"/>
            </a:endParaRPr>
          </a:p>
          <a:p>
            <a:r>
              <a:rPr lang="cs-CZ" sz="1200" i="1" dirty="0" err="1">
                <a:latin typeface="Corbel" panose="020B0503020204020204" pitchFamily="34" charset="0"/>
              </a:rPr>
              <a:t>Ex</a:t>
            </a:r>
            <a:r>
              <a:rPr lang="cs-CZ" sz="1200" i="1" baseline="-25000" dirty="0" err="1">
                <a:latin typeface="Corbel" panose="020B0503020204020204" pitchFamily="34" charset="0"/>
              </a:rPr>
              <a:t>K</a:t>
            </a:r>
            <a:r>
              <a:rPr lang="cs-CZ" sz="1200" dirty="0">
                <a:latin typeface="Corbel" panose="020B0503020204020204" pitchFamily="34" charset="0"/>
              </a:rPr>
              <a:t> – extrakt moče z kyselého prostředí</a:t>
            </a:r>
          </a:p>
          <a:p>
            <a:r>
              <a:rPr lang="cs-CZ" sz="1200" i="1" dirty="0" err="1">
                <a:latin typeface="Corbel" panose="020B0503020204020204" pitchFamily="34" charset="0"/>
              </a:rPr>
              <a:t>AtKFAD</a:t>
            </a:r>
            <a:r>
              <a:rPr lang="cs-CZ" sz="1200" dirty="0">
                <a:latin typeface="Corbel" panose="020B0503020204020204" pitchFamily="34" charset="0"/>
              </a:rPr>
              <a:t> – standard (atropin, kodein, </a:t>
            </a:r>
            <a:r>
              <a:rPr lang="cs-CZ" sz="1200" dirty="0" err="1">
                <a:latin typeface="Corbel" panose="020B0503020204020204" pitchFamily="34" charset="0"/>
              </a:rPr>
              <a:t>phenmetrazin</a:t>
            </a:r>
            <a:r>
              <a:rPr lang="cs-CZ" sz="1200" dirty="0">
                <a:latin typeface="Corbel" panose="020B0503020204020204" pitchFamily="34" charset="0"/>
              </a:rPr>
              <a:t>, </a:t>
            </a:r>
            <a:r>
              <a:rPr lang="cs-CZ" sz="1200" dirty="0" err="1">
                <a:latin typeface="Corbel" panose="020B0503020204020204" pitchFamily="34" charset="0"/>
              </a:rPr>
              <a:t>aminophenazon</a:t>
            </a:r>
            <a:r>
              <a:rPr lang="cs-CZ" sz="1200" dirty="0">
                <a:latin typeface="Corbel" panose="020B0503020204020204" pitchFamily="34" charset="0"/>
              </a:rPr>
              <a:t>, diazepam)</a:t>
            </a:r>
          </a:p>
          <a:p>
            <a:r>
              <a:rPr lang="cs-CZ" sz="1200" i="1" dirty="0">
                <a:latin typeface="Corbel" panose="020B0503020204020204" pitchFamily="34" charset="0"/>
              </a:rPr>
              <a:t>HgSO</a:t>
            </a:r>
            <a:r>
              <a:rPr lang="cs-CZ" sz="1200" i="1" baseline="-25000" dirty="0">
                <a:latin typeface="Corbel" panose="020B0503020204020204" pitchFamily="34" charset="0"/>
              </a:rPr>
              <a:t>4</a:t>
            </a:r>
            <a:r>
              <a:rPr lang="cs-CZ" sz="1200" i="1" dirty="0">
                <a:latin typeface="Corbel" panose="020B0503020204020204" pitchFamily="34" charset="0"/>
              </a:rPr>
              <a:t> / DFK </a:t>
            </a:r>
            <a:r>
              <a:rPr lang="cs-CZ" sz="1200" dirty="0">
                <a:latin typeface="Corbel" panose="020B0503020204020204" pitchFamily="34" charset="0"/>
              </a:rPr>
              <a:t>- HgSO</a:t>
            </a:r>
            <a:r>
              <a:rPr lang="cs-CZ" sz="1200" baseline="-25000" dirty="0">
                <a:latin typeface="Corbel" panose="020B0503020204020204" pitchFamily="34" charset="0"/>
              </a:rPr>
              <a:t>4</a:t>
            </a:r>
            <a:r>
              <a:rPr lang="cs-CZ" sz="1200" dirty="0">
                <a:latin typeface="Corbel" panose="020B0503020204020204" pitchFamily="34" charset="0"/>
              </a:rPr>
              <a:t> s </a:t>
            </a:r>
            <a:r>
              <a:rPr lang="cs-CZ" sz="1200" dirty="0" err="1">
                <a:latin typeface="Corbel" panose="020B0503020204020204" pitchFamily="34" charset="0"/>
              </a:rPr>
              <a:t>difenylkarbazonem</a:t>
            </a:r>
            <a:endParaRPr lang="cs-CZ" sz="1200" dirty="0">
              <a:latin typeface="Corbel" panose="020B0503020204020204" pitchFamily="34" charset="0"/>
            </a:endParaRPr>
          </a:p>
          <a:p>
            <a:r>
              <a:rPr lang="cs-CZ" sz="1200" i="1" dirty="0" err="1">
                <a:latin typeface="Corbel" panose="020B0503020204020204" pitchFamily="34" charset="0"/>
              </a:rPr>
              <a:t>Drag</a:t>
            </a:r>
            <a:r>
              <a:rPr lang="cs-CZ" sz="1200" i="1" dirty="0">
                <a:latin typeface="Corbel" panose="020B0503020204020204" pitchFamily="34" charset="0"/>
              </a:rPr>
              <a:t>. / H</a:t>
            </a:r>
            <a:r>
              <a:rPr lang="cs-CZ" sz="1200" i="1" baseline="-25000" dirty="0">
                <a:latin typeface="Corbel" panose="020B0503020204020204" pitchFamily="34" charset="0"/>
              </a:rPr>
              <a:t>2</a:t>
            </a:r>
            <a:r>
              <a:rPr lang="cs-CZ" sz="1200" i="1" dirty="0">
                <a:latin typeface="Corbel" panose="020B0503020204020204" pitchFamily="34" charset="0"/>
              </a:rPr>
              <a:t>SO</a:t>
            </a:r>
            <a:r>
              <a:rPr lang="cs-CZ" sz="1200" i="1" baseline="-25000" dirty="0">
                <a:latin typeface="Corbel" panose="020B0503020204020204" pitchFamily="34" charset="0"/>
              </a:rPr>
              <a:t>4</a:t>
            </a:r>
            <a:r>
              <a:rPr lang="cs-CZ" sz="1200" i="1" dirty="0">
                <a:latin typeface="Corbel" panose="020B0503020204020204" pitchFamily="34" charset="0"/>
              </a:rPr>
              <a:t> </a:t>
            </a:r>
            <a:r>
              <a:rPr lang="cs-CZ" sz="1200" dirty="0">
                <a:latin typeface="Corbel" panose="020B0503020204020204" pitchFamily="34" charset="0"/>
              </a:rPr>
              <a:t>– </a:t>
            </a:r>
            <a:r>
              <a:rPr lang="cs-CZ" sz="1200" dirty="0" err="1">
                <a:latin typeface="Corbel" panose="020B0503020204020204" pitchFamily="34" charset="0"/>
              </a:rPr>
              <a:t>Dragendorffovo</a:t>
            </a:r>
            <a:r>
              <a:rPr lang="cs-CZ" sz="1200" dirty="0">
                <a:latin typeface="Corbel" panose="020B0503020204020204" pitchFamily="34" charset="0"/>
              </a:rPr>
              <a:t> činidlo s H</a:t>
            </a:r>
            <a:r>
              <a:rPr lang="cs-CZ" sz="1200" baseline="-25000" dirty="0">
                <a:latin typeface="Corbel" panose="020B0503020204020204" pitchFamily="34" charset="0"/>
              </a:rPr>
              <a:t>2</a:t>
            </a:r>
            <a:r>
              <a:rPr lang="cs-CZ" sz="1200" dirty="0">
                <a:latin typeface="Corbel" panose="020B0503020204020204" pitchFamily="34" charset="0"/>
              </a:rPr>
              <a:t>SO</a:t>
            </a:r>
            <a:r>
              <a:rPr lang="cs-CZ" sz="1200" baseline="-25000" dirty="0">
                <a:latin typeface="Corbel" panose="020B0503020204020204" pitchFamily="34" charset="0"/>
              </a:rPr>
              <a:t>4</a:t>
            </a:r>
          </a:p>
          <a:p>
            <a:r>
              <a:rPr lang="cs-CZ" sz="1200" i="1" dirty="0">
                <a:latin typeface="Corbel" panose="020B0503020204020204" pitchFamily="34" charset="0"/>
              </a:rPr>
              <a:t>PF</a:t>
            </a:r>
            <a:r>
              <a:rPr lang="cs-CZ" sz="1200" dirty="0">
                <a:latin typeface="Corbel" panose="020B0503020204020204" pitchFamily="34" charset="0"/>
              </a:rPr>
              <a:t> – původní forma</a:t>
            </a:r>
          </a:p>
          <a:p>
            <a:r>
              <a:rPr lang="cs-CZ" sz="1200" i="1" u="sng" dirty="0" err="1">
                <a:latin typeface="Corbel" panose="020B0503020204020204" pitchFamily="34" charset="0"/>
              </a:rPr>
              <a:t>M</a:t>
            </a:r>
            <a:r>
              <a:rPr lang="cs-CZ" sz="1200" i="1" dirty="0" err="1">
                <a:latin typeface="Corbel" panose="020B0503020204020204" pitchFamily="34" charset="0"/>
              </a:rPr>
              <a:t>x</a:t>
            </a:r>
            <a:r>
              <a:rPr lang="cs-CZ" sz="1200" dirty="0">
                <a:latin typeface="Corbel" panose="020B0503020204020204" pitchFamily="34" charset="0"/>
              </a:rPr>
              <a:t> – analyticky významné metabolity</a:t>
            </a:r>
          </a:p>
          <a:p>
            <a:endParaRPr lang="cs-CZ" sz="1200" dirty="0">
              <a:latin typeface="Corbel" panose="020B0503020204020204" pitchFamily="34" charset="0"/>
            </a:endParaRPr>
          </a:p>
          <a:p>
            <a:r>
              <a:rPr lang="cs-CZ" sz="1200" dirty="0">
                <a:latin typeface="Corbel" panose="020B0503020204020204" pitchFamily="34" charset="0"/>
              </a:rPr>
              <a:t>„Osvědčená detekce barbiturátů a jejich metabolitů je způsob, který využívá vytváření málo rozpustných komplexů s rtuťnatými ionty.</a:t>
            </a:r>
          </a:p>
          <a:p>
            <a:r>
              <a:rPr lang="cs-CZ" sz="1200" dirty="0">
                <a:latin typeface="Corbel" panose="020B0503020204020204" pitchFamily="34" charset="0"/>
              </a:rPr>
              <a:t>Následnou aplikací </a:t>
            </a:r>
            <a:r>
              <a:rPr lang="cs-CZ" sz="1200" dirty="0" err="1">
                <a:latin typeface="Corbel" panose="020B0503020204020204" pitchFamily="34" charset="0"/>
              </a:rPr>
              <a:t>difenylkarbazolu</a:t>
            </a:r>
            <a:r>
              <a:rPr lang="cs-CZ" sz="1200" dirty="0">
                <a:latin typeface="Corbel" panose="020B0503020204020204" pitchFamily="34" charset="0"/>
              </a:rPr>
              <a:t> se citlivost detekce zvyšuje, zcitlivění takto provedení detekce má především význam pro ty barbituráty, u nichž je </a:t>
            </a:r>
            <a:r>
              <a:rPr lang="cs-CZ" sz="1200" dirty="0" err="1">
                <a:latin typeface="Corbel" panose="020B0503020204020204" pitchFamily="34" charset="0"/>
              </a:rPr>
              <a:t>komplexotvornost</a:t>
            </a:r>
            <a:r>
              <a:rPr lang="cs-CZ" sz="1200" dirty="0">
                <a:latin typeface="Corbel" panose="020B0503020204020204" pitchFamily="34" charset="0"/>
              </a:rPr>
              <a:t> s rtuťnatými ionty snížena (allobarbital).“</a:t>
            </a:r>
          </a:p>
        </p:txBody>
      </p:sp>
    </p:spTree>
    <p:extLst>
      <p:ext uri="{BB962C8B-B14F-4D97-AF65-F5344CB8AC3E}">
        <p14:creationId xmlns:p14="http://schemas.microsoft.com/office/powerpoint/2010/main" val="90426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342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Konfirmační analýza návykových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692696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b="1" dirty="0"/>
              <a:t>základní princip toxikologie: potvrzování výsledků navzájem nezávislými metodami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klinický a forenzně toxikologický standard současnosti: metody hmotnostní spektrometrie v tandemu s plynovou nebo kapalinovou chromatografií </a:t>
            </a:r>
            <a:r>
              <a:rPr lang="cs-CZ" b="1" dirty="0"/>
              <a:t>GC-MS, LC-MS </a:t>
            </a:r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/>
              <a:t>bezpečná identifikaci neznámé látky a přesné stanovení její koncentrace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výsledky takového konfirmačního vyšetřování je jako jediné možné použít i pro soudně-lékařské </a:t>
            </a:r>
            <a:r>
              <a:rPr lang="cs-CZ" dirty="0" smtClean="0"/>
              <a:t>účely (tedy pouze laboratoře forenzní toxikologie, soudní toxikologie)</a:t>
            </a:r>
          </a:p>
          <a:p>
            <a:pPr marL="266700" indent="-266700"/>
            <a:r>
              <a:rPr lang="cs-CZ" dirty="0" smtClean="0"/>
              <a:t>    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www.soudnilekarstvi.cz/</a:t>
            </a:r>
            <a:r>
              <a:rPr lang="cs-CZ" dirty="0" err="1" smtClean="0">
                <a:hlinkClick r:id="rId2"/>
              </a:rPr>
              <a:t>wp-content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uploads</a:t>
            </a:r>
            <a:r>
              <a:rPr lang="cs-CZ" dirty="0" smtClean="0">
                <a:hlinkClick r:id="rId2"/>
              </a:rPr>
              <a:t>/2014/10/Seznam-laboratoří-kvalifikovaných-pro-vyšetřování-specifikovaných-návykových-látek.pdf</a:t>
            </a:r>
            <a:endParaRPr lang="cs-CZ" dirty="0" smtClean="0"/>
          </a:p>
          <a:p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materiál: moč, krev, sliny, pot, vlasy, žaludeční obsah, tkáně, podezřelé látky</a:t>
            </a:r>
          </a:p>
        </p:txBody>
      </p:sp>
    </p:spTree>
    <p:extLst>
      <p:ext uri="{BB962C8B-B14F-4D97-AF65-F5344CB8AC3E}">
        <p14:creationId xmlns:p14="http://schemas.microsoft.com/office/powerpoint/2010/main" val="27558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Další toxikologická vyšetření v klinické laboratoři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83671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Deriváty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COHb</a:t>
            </a:r>
            <a:r>
              <a:rPr lang="cs-CZ" dirty="0"/>
              <a:t>, </a:t>
            </a:r>
            <a:r>
              <a:rPr lang="cs-CZ" dirty="0" err="1"/>
              <a:t>MetHb</a:t>
            </a:r>
            <a:r>
              <a:rPr lang="cs-CZ" dirty="0"/>
              <a:t>, </a:t>
            </a:r>
            <a:r>
              <a:rPr lang="cs-CZ" dirty="0" err="1"/>
              <a:t>SulfHb</a:t>
            </a:r>
            <a:r>
              <a:rPr lang="cs-CZ" dirty="0"/>
              <a:t>, </a:t>
            </a:r>
            <a:r>
              <a:rPr lang="cs-CZ" dirty="0" err="1"/>
              <a:t>CNHb</a:t>
            </a:r>
            <a:r>
              <a:rPr lang="cs-CZ" dirty="0"/>
              <a:t>) - přímá spektrofotometrie - analyzátory ABR s fotometrickým systémem, paralelní stanovení </a:t>
            </a:r>
            <a:r>
              <a:rPr lang="cs-CZ" dirty="0" err="1"/>
              <a:t>Hb</a:t>
            </a:r>
            <a:r>
              <a:rPr lang="cs-CZ" dirty="0"/>
              <a:t>, </a:t>
            </a:r>
            <a:r>
              <a:rPr lang="cs-CZ" dirty="0" err="1"/>
              <a:t>oxyHb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Ethanol</a:t>
            </a:r>
            <a:r>
              <a:rPr lang="cs-CZ" b="1" dirty="0"/>
              <a:t>, </a:t>
            </a:r>
            <a:r>
              <a:rPr lang="cs-CZ" b="1" dirty="0" err="1"/>
              <a:t>Methanol</a:t>
            </a:r>
            <a:r>
              <a:rPr lang="cs-CZ" b="1" dirty="0"/>
              <a:t>, </a:t>
            </a:r>
            <a:r>
              <a:rPr lang="cs-CZ" b="1" dirty="0" err="1"/>
              <a:t>Ethylenglykol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osmolární</a:t>
            </a:r>
            <a:r>
              <a:rPr lang="cs-CZ" dirty="0"/>
              <a:t> okno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TDM</a:t>
            </a:r>
            <a:r>
              <a:rPr lang="cs-CZ" dirty="0"/>
              <a:t> (</a:t>
            </a:r>
            <a:r>
              <a:rPr lang="cs-CZ" dirty="0" err="1"/>
              <a:t>Therapeutic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Monitoring) – </a:t>
            </a:r>
            <a:r>
              <a:rPr lang="cs-CZ" dirty="0" err="1"/>
              <a:t>imunoanalýza</a:t>
            </a:r>
            <a:r>
              <a:rPr lang="cs-CZ" dirty="0"/>
              <a:t>, HPLC, LC-MS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Li</a:t>
            </a:r>
            <a:r>
              <a:rPr lang="cs-CZ" b="1" dirty="0"/>
              <a:t>, </a:t>
            </a:r>
            <a:r>
              <a:rPr lang="cs-CZ" b="1" dirty="0" err="1"/>
              <a:t>Pb</a:t>
            </a:r>
            <a:r>
              <a:rPr lang="cs-CZ" b="1" dirty="0"/>
              <a:t> </a:t>
            </a:r>
            <a:r>
              <a:rPr lang="cs-CZ" dirty="0"/>
              <a:t>- AAS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403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žena, 71 let, lečí se s hypertenzí a štítnou žlázou, přijata na JIP pro dušnost, slabost, pocit na omdlení, bolest hlavy, opakovaně přítomny stavy “zahledění“ trvající pár sekund. Při příjmu je při vědomí, ale nekontaktní. </a:t>
            </a:r>
          </a:p>
          <a:p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vyšetřena na neurologii, CT negativní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Laboratorní nález: pozitivní marihuana - výsledek konfirmován v Ústavu soudního lékařství (zkřížená reakce vyloučena)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Pacientka požívání marihuany neguje, včera večeřela bramborák, který jí donesl vnuk….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4. den hospitalizace stabilní předána na </a:t>
            </a:r>
            <a:r>
              <a:rPr lang="cs-CZ" dirty="0" err="1"/>
              <a:t>stand</a:t>
            </a:r>
            <a:r>
              <a:rPr lang="cs-CZ" dirty="0"/>
              <a:t>. odd., po kompenzaci TK propuštěna do domácí péče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Kazuistika</a:t>
            </a:r>
          </a:p>
        </p:txBody>
      </p:sp>
    </p:spTree>
    <p:extLst>
      <p:ext uri="{BB962C8B-B14F-4D97-AF65-F5344CB8AC3E}">
        <p14:creationId xmlns:p14="http://schemas.microsoft.com/office/powerpoint/2010/main" val="242753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Etanol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akutní: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excitační a narkotický účinek na CNS, metabolická acidóza, hypoglykémie,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hyperurikémie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↑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ALT, ↑ osmolalita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chronický účinek: steatóza až cirhóza jater, ↑GMT, ↑%CDT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&gt; 3‰ 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kóma, křeče, hypotermie (podchlazení), hrozí smrt vyvolána útlumem dechového centra a oběhovým selháním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alkoholika nebo osoby dlouhodobě nadužívající alkohol vzniká jakási "rezistence" ( odolnost) a tyto stavy mohou nastoupit až ve vyšším stupni opilosti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6772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149812"/>
            <a:ext cx="885698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latin typeface="Corbel" panose="020B0503020204020204" pitchFamily="34" charset="0"/>
              </a:rPr>
              <a:t>Za jakým účelem se stanovují návykové látky? </a:t>
            </a:r>
          </a:p>
          <a:p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v rámci policejních kontrol 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k odlišení symptomů nebo k ujištění, že pacient není pod jejich vlivem před některými lékařskými zákroky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sledování dodržování léčby </a:t>
            </a:r>
          </a:p>
          <a:p>
            <a:pPr lvl="1"/>
            <a:r>
              <a:rPr lang="cs-CZ" sz="1700" dirty="0">
                <a:latin typeface="Corbel" panose="020B0503020204020204" pitchFamily="34" charset="0"/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u těhotných žen, které mají v anamnéze dřívější užívání drog (užitečné pro následnou péči o novorozence)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někteří zaměstnavatelé vyžadují 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jako součást vstupních nebo preventivních prohlídek ( zejména u osob, které při výkonu svého povolání mohou ohrozit zdraví a životy ostatních lidí – řidiči MHD, zdravotnický personál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sz="2400" b="1" dirty="0">
                <a:latin typeface="Corbel" panose="020B0503020204020204" pitchFamily="34" charset="0"/>
              </a:rPr>
              <a:t>Stanovení na několika úrovních: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Orientační</a:t>
            </a:r>
            <a:r>
              <a:rPr lang="cs-CZ" sz="1700" dirty="0">
                <a:latin typeface="Corbel" panose="020B0503020204020204" pitchFamily="34" charset="0"/>
              </a:rPr>
              <a:t> (vhodné i pro terénní účely)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 err="1">
                <a:latin typeface="Corbel" panose="020B0503020204020204" pitchFamily="34" charset="0"/>
              </a:rPr>
              <a:t>Semikvantitativní</a:t>
            </a:r>
            <a:r>
              <a:rPr lang="cs-CZ" sz="1700" dirty="0">
                <a:latin typeface="Corbel" panose="020B0503020204020204" pitchFamily="34" charset="0"/>
              </a:rPr>
              <a:t> (drogový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v klinických laboratořích)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Konfirmační</a:t>
            </a:r>
            <a:r>
              <a:rPr lang="cs-CZ" sz="1700" dirty="0">
                <a:latin typeface="Corbel" panose="020B0503020204020204" pitchFamily="34" charset="0"/>
              </a:rPr>
              <a:t> (analýza ve specializovaných toxikologických laboratořích)</a:t>
            </a:r>
          </a:p>
        </p:txBody>
      </p:sp>
    </p:spTree>
    <p:extLst>
      <p:ext uri="{BB962C8B-B14F-4D97-AF65-F5344CB8AC3E}">
        <p14:creationId xmlns:p14="http://schemas.microsoft.com/office/powerpoint/2010/main" val="22383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Metanol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Nejdříve příznaky podobné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ethanolu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(lehká opilost, horší artikulace) poté 12 – 24 hod. bez příznaků (s kombinaci s alkoholem až 36 hod.) , následuje bolet hlavy, dušnost, bolest břicha , křeče, snížená ostrost vidění, rozvrat met. Procesů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toxické účinky  met. produktů – formaldehydu (na zrakový nerv),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mravenčí (met. acidóza)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dávka – 0,1 ml/ kg, smrtelná dávka – 1 ml/kg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Léčba: podání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(etanol,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fomepizol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min. tvorbu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produktů (kompetitivní inhibice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alkoholdehydrogenázy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/>
                <a:cs typeface="Arial"/>
              </a:rPr>
              <a:t>; HD – odstraňuje metanol i jeho metabolity, koriguje metalické poruchy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161877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metabolizován v játrech působením alkohol - a        aldehyd-dehydrogenázy na silné kyseliny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glyoxalovou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šťavelovou, oxalovou), 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vzniká těžká metabolická acidóza, která se prudce zhoršuje a ohrožuje život otráveného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oxalová se váže s Ca, depozita krystalů šťavelanu vápenatého vedou k poškození buněk (mozek, ledviny, myokard, plíce), také  výrazné </a:t>
            </a:r>
            <a:r>
              <a:rPr lang="cs-CZ" sz="2000" dirty="0">
                <a:latin typeface="Arial"/>
                <a:cs typeface="Arial"/>
              </a:rPr>
              <a:t>↑↑ osmolality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/>
              <a:cs typeface="Arial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/>
                <a:cs typeface="Arial"/>
              </a:rPr>
              <a:t>tox</a:t>
            </a:r>
            <a:r>
              <a:rPr lang="cs-CZ" sz="2000" dirty="0">
                <a:latin typeface="Arial"/>
                <a:cs typeface="Arial"/>
              </a:rPr>
              <a:t>. dávka 200 mg/l, smrtelná dávka: 850- 2000 mg/l (nejednotné údaje)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3487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Příznaky otravy: opilost bez zápachu alkoholu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Neurologické stádium (30 min. – 12 h. po požití) opilost, euforie, smazaná řeč, ospalost, zvracení. Během 4-12 h. rozvoj met. acidózy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Kardiopulmonální stádium  (12-24 h.) – tachykardie,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hypertenze,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težká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m. acidóza a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hyperventylací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selháváním orgánů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Renální stádium –(24 -72 h.) – hematurie, albuminurie, selhání ledvin, ne vždy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úprave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ledvin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Léčba:  podání etanolu (100x vyšší afinita k ADH)</a:t>
            </a:r>
            <a:r>
              <a:rPr lang="cs-CZ" sz="2000" dirty="0">
                <a:latin typeface="Arial"/>
                <a:cs typeface="Arial"/>
              </a:rPr>
              <a:t>; HD – odstraní ET i metabolity, upraví acidózu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718052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žena,  62 let, 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hepatální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cirhózou, t.č. 2 roky abstinuje od alkoholu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nalezena doma zmatená se sklenicí modré tekutiny na dně, prázdné blistry od léků (benzodiazepiny), volána RZS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příjmu porucha vědomí, těžká metabolická acidóza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vstupní laboratorní nález: </a:t>
            </a:r>
          </a:p>
          <a:p>
            <a:pPr>
              <a:buSzPct val="50000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6,96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[7,35-7,43];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osmolalita 358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/kg ; Na 141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/l; 	urea 1,8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glu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8,1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– 0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/l, 		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neg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ct val="50000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osmolal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gap = 66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</a:p>
          <a:p>
            <a:pPr>
              <a:defRPr/>
            </a:pPr>
            <a:endParaRPr lang="cs-CZ" alt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Kazuistika</a:t>
            </a:r>
          </a:p>
        </p:txBody>
      </p:sp>
    </p:spTree>
    <p:extLst>
      <p:ext uri="{BB962C8B-B14F-4D97-AF65-F5344CB8AC3E}">
        <p14:creationId xmlns:p14="http://schemas.microsoft.com/office/powerpoint/2010/main" val="3156236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653628"/>
              </p:ext>
            </p:extLst>
          </p:nvPr>
        </p:nvGraphicFramePr>
        <p:xfrm>
          <a:off x="323528" y="476672"/>
          <a:ext cx="8424864" cy="48704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99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59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67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6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59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67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67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67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2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8,50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10,20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16,30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24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1,30 hod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Glukóza (</a:t>
                      </a:r>
                      <a:r>
                        <a:rPr lang="cs-CZ" sz="1400" dirty="0" err="1">
                          <a:effectLst/>
                        </a:rPr>
                        <a:t>mmol</a:t>
                      </a:r>
                      <a:r>
                        <a:rPr lang="cs-CZ" sz="1400" dirty="0">
                          <a:effectLst/>
                        </a:rPr>
                        <a:t>/l);[3,9-5,6]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6,2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8,7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13,0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11,6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Urea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(mmol/l);[1,7-8,3]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(mmol/l);[136-145]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141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Osmolalita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dirty="0" err="1">
                          <a:effectLst/>
                        </a:rPr>
                        <a:t>mmol</a:t>
                      </a:r>
                      <a:r>
                        <a:rPr lang="cs-CZ" sz="1400" dirty="0">
                          <a:effectLst/>
                        </a:rPr>
                        <a:t>/l);[275 - 295]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358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351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327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Ethanol (mmol/l)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33,7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(1,5 ‰)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13,2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(0,6 ‰)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19,6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(0,9 ‰)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44,3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(2,0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47,4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(2,1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Vypočítaná osmolalita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292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341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5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Osmolální</a:t>
                      </a:r>
                      <a:r>
                        <a:rPr lang="cs-CZ" sz="1400" dirty="0">
                          <a:effectLst/>
                        </a:rPr>
                        <a:t> okno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66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2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Ethylenglykol (g/l)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?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3,69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546448" y="5517232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dirty="0"/>
              <a:t>Závěr: otrava </a:t>
            </a:r>
            <a:r>
              <a:rPr lang="cs-CZ" altLang="cs-CZ" dirty="0" err="1"/>
              <a:t>ethylenglykolem</a:t>
            </a:r>
            <a:endParaRPr lang="cs-CZ" altLang="cs-CZ" dirty="0"/>
          </a:p>
          <a:p>
            <a:pPr>
              <a:spcBef>
                <a:spcPct val="0"/>
              </a:spcBef>
            </a:pPr>
            <a:r>
              <a:rPr lang="cs-CZ" altLang="cs-CZ" dirty="0"/>
              <a:t>Terapie: opakovaná dialýza, </a:t>
            </a:r>
          </a:p>
          <a:p>
            <a:pPr>
              <a:spcBef>
                <a:spcPct val="0"/>
              </a:spcBef>
            </a:pPr>
            <a:r>
              <a:rPr lang="cs-CZ" altLang="cs-CZ" dirty="0"/>
              <a:t>terapie alkoholem  1- 1,5 </a:t>
            </a:r>
            <a:r>
              <a:rPr lang="cs-CZ" altLang="cs-CZ" b="1" dirty="0"/>
              <a:t> ‰</a:t>
            </a:r>
          </a:p>
        </p:txBody>
      </p:sp>
    </p:spTree>
    <p:extLst>
      <p:ext uri="{BB962C8B-B14F-4D97-AF65-F5344CB8AC3E}">
        <p14:creationId xmlns:p14="http://schemas.microsoft.com/office/powerpoint/2010/main" val="2860202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37823"/>
              </p:ext>
            </p:extLst>
          </p:nvPr>
        </p:nvGraphicFramePr>
        <p:xfrm>
          <a:off x="323528" y="836712"/>
          <a:ext cx="8496299" cy="366553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961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28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4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28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19 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  hod.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Glukóza (mmol/l);[3,9-5,6]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5,7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Urea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(mmol/l);[1,7-8,3]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(mmol/l);[136-145]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Osmolalita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dirty="0" err="1">
                          <a:effectLst/>
                        </a:rPr>
                        <a:t>mmol</a:t>
                      </a:r>
                      <a:r>
                        <a:rPr lang="cs-CZ" sz="1400" dirty="0">
                          <a:effectLst/>
                        </a:rPr>
                        <a:t>/l);[275 - 295]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285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Ethanol (mmol/l)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44,6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(2,0 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(0,5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Vypočítaná osmolalita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285,7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Osmolální</a:t>
                      </a:r>
                      <a:r>
                        <a:rPr lang="cs-CZ" sz="1400" dirty="0">
                          <a:effectLst/>
                        </a:rPr>
                        <a:t> okno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Ethylenglykol (g/l)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negativní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12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51845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Orientační testy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patří do kategorie testů POCT (rychlá analýza v terénu, u lůžka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sliny, moč, krev, pot, pevné látky (ubrousky na kokain)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možná detekce několika druhů drog v rámci jednoho testu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nižší spolehlivost (95 %), možná falešná pozitivita či falešná negativita (v dané skupině nemusí reagovat všechny strukturní deriváty)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nemohou samy o sobě odlišit nelegální užívané drogy od komponent stejné třídy, které mohou být obsaženy v předepisovaných lécích (FP)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60" y="980728"/>
            <a:ext cx="3996140" cy="24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 případě pozitivního výsledku orientačního testu je třeba zajistit materiál a zaslat ho k vyšetření ve specializované toxikologické laboratoři, která k takové analýze má oprávnění!</a:t>
            </a:r>
          </a:p>
        </p:txBody>
      </p:sp>
    </p:spTree>
    <p:extLst>
      <p:ext uri="{BB962C8B-B14F-4D97-AF65-F5344CB8AC3E}">
        <p14:creationId xmlns:p14="http://schemas.microsoft.com/office/powerpoint/2010/main" val="10196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91588" y="3348348"/>
            <a:ext cx="8918770" cy="2457450"/>
            <a:chOff x="265795" y="3152387"/>
            <a:chExt cx="9240993" cy="245745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95" y="3152387"/>
              <a:ext cx="4714875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187" y="3152387"/>
              <a:ext cx="4525601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kupina 5"/>
          <p:cNvGrpSpPr/>
          <p:nvPr/>
        </p:nvGrpSpPr>
        <p:grpSpPr>
          <a:xfrm>
            <a:off x="361364" y="23438"/>
            <a:ext cx="8379218" cy="3693319"/>
            <a:chOff x="539553" y="548679"/>
            <a:chExt cx="8379218" cy="3693319"/>
          </a:xfrm>
        </p:grpSpPr>
        <p:sp>
          <p:nvSpPr>
            <p:cNvPr id="2" name="TextovéPole 1"/>
            <p:cNvSpPr txBox="1"/>
            <p:nvPr/>
          </p:nvSpPr>
          <p:spPr>
            <a:xfrm>
              <a:off x="539553" y="548679"/>
              <a:ext cx="8379218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2000" b="1" dirty="0"/>
            </a:p>
            <a:p>
              <a:endParaRPr lang="cs-CZ" dirty="0"/>
            </a:p>
            <a:p>
              <a:r>
                <a:rPr lang="cs-CZ" b="1" dirty="0" err="1">
                  <a:latin typeface="Corbel" panose="020B0503020204020204" pitchFamily="34" charset="0"/>
                </a:rPr>
                <a:t>Imunochromatografická</a:t>
              </a:r>
              <a:r>
                <a:rPr lang="cs-CZ" b="1" dirty="0">
                  <a:latin typeface="Corbel" panose="020B0503020204020204" pitchFamily="34" charset="0"/>
                </a:rPr>
                <a:t> technika podélného toku </a:t>
              </a:r>
              <a:r>
                <a:rPr lang="cs-CZ" dirty="0">
                  <a:latin typeface="Corbel" panose="020B0503020204020204" pitchFamily="34" charset="0"/>
                </a:rPr>
                <a:t>reagencií proužkem porézní membrány (angl. </a:t>
              </a:r>
              <a:r>
                <a:rPr lang="cs-CZ" dirty="0" err="1">
                  <a:latin typeface="Corbel" panose="020B0503020204020204" pitchFamily="34" charset="0"/>
                </a:rPr>
                <a:t>Lateral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Flow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Immunoassay</a:t>
              </a:r>
              <a:r>
                <a:rPr lang="cs-CZ" dirty="0">
                  <a:latin typeface="Corbel" panose="020B0503020204020204" pitchFamily="34" charset="0"/>
                </a:rPr>
                <a:t>; zkr. </a:t>
              </a:r>
              <a:r>
                <a:rPr lang="cs-CZ" i="1" dirty="0">
                  <a:latin typeface="Corbel" panose="020B0503020204020204" pitchFamily="34" charset="0"/>
                </a:rPr>
                <a:t>LFIA</a:t>
              </a:r>
              <a:r>
                <a:rPr lang="cs-CZ" dirty="0">
                  <a:latin typeface="Corbel" panose="020B0503020204020204" pitchFamily="34" charset="0"/>
                </a:rPr>
                <a:t>) </a:t>
              </a:r>
            </a:p>
            <a:p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orbel" panose="020B0503020204020204" pitchFamily="34" charset="0"/>
                </a:rPr>
                <a:t>Kompetice</a:t>
              </a:r>
              <a:r>
                <a:rPr lang="cs-CZ" dirty="0">
                  <a:latin typeface="Corbel" panose="020B0503020204020204" pitchFamily="34" charset="0"/>
                </a:rPr>
                <a:t> drogy ve vzorku se značeným konjugátem drogy imobilizovaným na membráně o vazbu na specifickou protilátku imobilizovanou v testovací a kontrolní zóně testu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b="1" dirty="0">
                  <a:latin typeface="Corbel" panose="020B0503020204020204" pitchFamily="34" charset="0"/>
                </a:rPr>
                <a:t>Nízká koncentrace drogy        vazba značeného konjugátu na specifickou protilátku v testovací zóně        </a:t>
              </a:r>
              <a:r>
                <a:rPr lang="cs-CZ" b="1" i="1" dirty="0">
                  <a:ln>
                    <a:solidFill>
                      <a:schemeClr val="tx1"/>
                    </a:solidFill>
                  </a:ln>
                  <a:solidFill>
                    <a:srgbClr val="CC0066"/>
                  </a:solidFill>
                  <a:latin typeface="Corbel" panose="020B0503020204020204" pitchFamily="34" charset="0"/>
                </a:rPr>
                <a:t>vznik barevné linie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</p:txBody>
        </p:sp>
        <p:sp>
          <p:nvSpPr>
            <p:cNvPr id="4" name="Šipka doprava 3"/>
            <p:cNvSpPr/>
            <p:nvPr/>
          </p:nvSpPr>
          <p:spPr>
            <a:xfrm>
              <a:off x="3471748" y="316036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 doprava 10"/>
            <p:cNvSpPr/>
            <p:nvPr/>
          </p:nvSpPr>
          <p:spPr>
            <a:xfrm>
              <a:off x="3599899" y="343508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48092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Princip stanovení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1588" y="5877272"/>
            <a:ext cx="8918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300" b="1" dirty="0"/>
              <a:t>Schéma uspořádání membrán v LFIA testu </a:t>
            </a:r>
            <a:r>
              <a:rPr lang="cs-CZ" sz="1300" dirty="0"/>
              <a:t>(nárys a půdorys); </a:t>
            </a:r>
            <a:r>
              <a:rPr lang="cs-CZ" sz="1300" i="1" dirty="0"/>
              <a:t>a</a:t>
            </a:r>
            <a:r>
              <a:rPr lang="cs-CZ" sz="1300" dirty="0"/>
              <a:t> – podložka pro vzorek, </a:t>
            </a:r>
            <a:r>
              <a:rPr lang="cs-CZ" sz="1300" i="1" dirty="0"/>
              <a:t>b</a:t>
            </a:r>
            <a:r>
              <a:rPr lang="cs-CZ" sz="1300" dirty="0"/>
              <a:t> – podložka pro konjugát, </a:t>
            </a:r>
            <a:r>
              <a:rPr lang="cs-CZ" sz="1300" i="1" dirty="0"/>
              <a:t>c</a:t>
            </a:r>
            <a:r>
              <a:rPr lang="cs-CZ" sz="1300" dirty="0"/>
              <a:t> – membrána s testovací a kontrolní linkou v detekční zóně, </a:t>
            </a:r>
            <a:r>
              <a:rPr lang="cs-CZ" sz="1300" i="1" dirty="0"/>
              <a:t>d</a:t>
            </a:r>
            <a:r>
              <a:rPr lang="cs-CZ" sz="1300" dirty="0"/>
              <a:t> – absorpční podložka, e – plastová výztuž membrány</a:t>
            </a:r>
          </a:p>
          <a:p>
            <a:pPr algn="just"/>
            <a:r>
              <a:rPr lang="cs-CZ" sz="1300" b="1" dirty="0"/>
              <a:t>Ukázka membránového testu v kazetě</a:t>
            </a:r>
            <a:r>
              <a:rPr lang="cs-CZ" sz="1300" dirty="0"/>
              <a:t>; a – uspořádání membrán v kazetě, b – výsledek testu standardního roztoku bez analytu a s vysokou koncentrací analytu (</a:t>
            </a:r>
            <a:r>
              <a:rPr lang="cs-CZ" sz="1300" i="1" dirty="0"/>
              <a:t>www.chemickelisty.cz</a:t>
            </a:r>
            <a:r>
              <a:rPr lang="cs-CZ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604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06" y="1556792"/>
            <a:ext cx="4118484" cy="511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pomocí testovacích kazet</a:t>
            </a:r>
            <a:endParaRPr lang="cs-CZ" b="1" dirty="0">
              <a:latin typeface="Corbel" panose="020B0503020204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Metoda LFIA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Corbel" panose="020B0503020204020204" pitchFamily="34" charset="0"/>
              </a:rPr>
              <a:t>Kompetice</a:t>
            </a:r>
            <a:r>
              <a:rPr lang="cs-CZ" dirty="0">
                <a:latin typeface="Corbel" panose="020B0503020204020204" pitchFamily="34" charset="0"/>
              </a:rPr>
              <a:t> drogy ve vzorku se značeným konjugátem drogy imobilizovaným na membráně o vazbu na specifickou protilátku imobilizovanou v testovací a kontrolní zóně testu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83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6326" y="260648"/>
            <a:ext cx="77048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v klinické laboratoři</a:t>
            </a:r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b="1" u="sng" dirty="0">
                <a:latin typeface="Corbel" panose="020B0503020204020204" pitchFamily="34" charset="0"/>
              </a:rPr>
              <a:t>Imunochemická vyšetření</a:t>
            </a:r>
          </a:p>
          <a:p>
            <a:endParaRPr lang="cs-CZ" b="1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err="1">
                <a:latin typeface="Corbel" panose="020B0503020204020204" pitchFamily="34" charset="0"/>
              </a:rPr>
              <a:t>semikvantitativní</a:t>
            </a:r>
            <a:r>
              <a:rPr lang="cs-CZ" b="1" dirty="0">
                <a:latin typeface="Corbel" panose="020B0503020204020204" pitchFamily="34" charset="0"/>
              </a:rPr>
              <a:t> stanovení </a:t>
            </a:r>
            <a:r>
              <a:rPr lang="cs-CZ" dirty="0">
                <a:latin typeface="Corbel" panose="020B0503020204020204" pitchFamily="34" charset="0"/>
              </a:rPr>
              <a:t>(výsledek je pouze orientační, vyžaduje potvrzení a upřesnění více specifickou nezávislou metodou)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screeningové metody mohou sloužit pro zaměření na další analytické postupy – vstupní náhled na soubor látek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uvážení možností imunochemických metod a správná interpretace výsledků slouží k rychlému řešení akutních intoxikací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jednorázová  </a:t>
            </a:r>
            <a:r>
              <a:rPr lang="cs-CZ" dirty="0" smtClean="0">
                <a:latin typeface="Corbel" panose="020B0503020204020204" pitchFamily="34" charset="0"/>
              </a:rPr>
              <a:t>moč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r>
              <a:rPr lang="cs-CZ" dirty="0">
                <a:latin typeface="Corbel" panose="020B0503020204020204" pitchFamily="34" charset="0"/>
              </a:rPr>
              <a:t>	nevyžadují izolaci a </a:t>
            </a:r>
            <a:r>
              <a:rPr lang="cs-CZ" dirty="0" err="1">
                <a:latin typeface="Corbel" panose="020B0503020204020204" pitchFamily="34" charset="0"/>
              </a:rPr>
              <a:t>zakoncentrování</a:t>
            </a:r>
            <a:r>
              <a:rPr lang="cs-CZ" dirty="0">
                <a:latin typeface="Corbel" panose="020B0503020204020204" pitchFamily="34" charset="0"/>
              </a:rPr>
              <a:t> analytu</a:t>
            </a:r>
          </a:p>
          <a:p>
            <a:r>
              <a:rPr lang="cs-CZ" dirty="0">
                <a:latin typeface="Corbel" panose="020B0503020204020204" pitchFamily="34" charset="0"/>
              </a:rPr>
              <a:t>	vysoká citlivost</a:t>
            </a:r>
          </a:p>
          <a:p>
            <a:r>
              <a:rPr lang="cs-CZ" dirty="0">
                <a:latin typeface="Corbel" panose="020B0503020204020204" pitchFamily="34" charset="0"/>
              </a:rPr>
              <a:t>	vysoká rychlost</a:t>
            </a:r>
          </a:p>
          <a:p>
            <a:r>
              <a:rPr lang="cs-CZ" dirty="0">
                <a:latin typeface="Corbel" panose="020B0503020204020204" pitchFamily="34" charset="0"/>
              </a:rPr>
              <a:t>	jednoduchost, nenáročnost na kvalifikaci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automatizaci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sériová vyšetření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9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03129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Kinetická interakce mikročástic v roztoku - </a:t>
            </a:r>
            <a:r>
              <a:rPr lang="cs-CZ" sz="2400" b="1" i="1" dirty="0">
                <a:latin typeface="Corbel" panose="020B0503020204020204" pitchFamily="34" charset="0"/>
              </a:rPr>
              <a:t>KIMS</a:t>
            </a:r>
            <a:r>
              <a:rPr lang="cs-CZ" sz="2400" b="1" dirty="0">
                <a:latin typeface="Corbel" panose="020B0503020204020204" pitchFamily="34" charset="0"/>
              </a:rPr>
              <a:t> </a:t>
            </a:r>
            <a:endParaRPr lang="cs-CZ" i="1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protilátka proti příslušnému analytu v moči je kovalentně vázána na mikročástice a derivát analytu je připojen k makromolekule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kinetická interakce mikročástic v roztoku je vyvolána vazbou konjugátu analytu na protilátku na mikročástici a je měřena jako změna průchodu světla. 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mezi konjugátem a nekonjugovaným analytem ve vzorku probíhá kompetitivní reakce o vazebná místa protilátky proti analytu navázané na mikročástice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přítomnost analytu ve vzorku úměrně snižuje nárůst absorbance vůči koncentraci drogy ve vzorku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1695450" y="4067175"/>
            <a:ext cx="5753100" cy="2790825"/>
            <a:chOff x="928688" y="4067175"/>
            <a:chExt cx="5753100" cy="27908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213" y="4067175"/>
              <a:ext cx="4219575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4067175"/>
              <a:ext cx="153352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5000624"/>
              <a:ext cx="1533525" cy="154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8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68184"/>
              </p:ext>
            </p:extLst>
          </p:nvPr>
        </p:nvGraphicFramePr>
        <p:xfrm>
          <a:off x="0" y="0"/>
          <a:ext cx="9144000" cy="6564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0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7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0383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Metoda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Měřící rozsah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Cut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off</a:t>
                      </a:r>
                      <a:r>
                        <a:rPr lang="cs-CZ" b="1" dirty="0"/>
                        <a:t>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Negativní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Pozitivní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 číselná hodnota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Pozitivní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2064">
                <a:tc>
                  <a:txBody>
                    <a:bodyPr/>
                    <a:lstStyle/>
                    <a:p>
                      <a:r>
                        <a:rPr lang="cs-CZ" sz="1800" b="1" dirty="0"/>
                        <a:t>Amfetamin/ metamfetamin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5000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1000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1000 – 5000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5000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Barbituráty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100 – 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 – 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9569">
                <a:tc>
                  <a:txBody>
                    <a:bodyPr/>
                    <a:lstStyle/>
                    <a:p>
                      <a:r>
                        <a:rPr lang="cs-CZ" sz="1800" b="1" dirty="0"/>
                        <a:t>Benzodiazepiny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150 – 3000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Marihuana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 – 300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50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Opiáty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600 – 8000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2000</a:t>
                      </a:r>
                      <a:r>
                        <a:rPr lang="cs-CZ" sz="1700" baseline="0" dirty="0"/>
                        <a:t> – 8000</a:t>
                      </a:r>
                      <a:endParaRPr lang="cs-CZ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8000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Kokain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150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Metadon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150 – 2000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Fencyklidin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12,5 - 50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77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23744" y="-2304"/>
            <a:ext cx="8696512" cy="7023461"/>
            <a:chOff x="-11308" y="-2304"/>
            <a:chExt cx="8696512" cy="7023461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3194801"/>
                </p:ext>
              </p:extLst>
            </p:nvPr>
          </p:nvGraphicFramePr>
          <p:xfrm>
            <a:off x="-11308" y="-2304"/>
            <a:ext cx="4968551" cy="7023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Dokument" r:id="rId4" imgW="5827755" imgH="8235656" progId="Word.Document.12">
                    <p:embed/>
                  </p:oleObj>
                </mc:Choice>
                <mc:Fallback>
                  <p:oleObj name="Dokument" r:id="rId4" imgW="5827755" imgH="823565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11308" y="-2304"/>
                          <a:ext cx="4968551" cy="702346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ovéPole 4"/>
            <p:cNvSpPr txBox="1"/>
            <p:nvPr/>
          </p:nvSpPr>
          <p:spPr>
            <a:xfrm>
              <a:off x="0" y="6645830"/>
              <a:ext cx="24482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i="1" dirty="0"/>
                <a:t>www.drugdetection.net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04" y="2348880"/>
              <a:ext cx="373380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55639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1705</Words>
  <Application>Microsoft Office PowerPoint</Application>
  <PresentationFormat>Předvádění na obrazovce (4:3)</PresentationFormat>
  <Paragraphs>393</Paragraphs>
  <Slides>25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Motiv systému Office</vt:lpstr>
      <vt:lpstr>Dokument</vt:lpstr>
      <vt:lpstr>Laboratorní diagnostika návykových látek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Pleskova Veronika</dc:creator>
  <cp:lastModifiedBy>Pinkavová Jana</cp:lastModifiedBy>
  <cp:revision>63</cp:revision>
  <dcterms:created xsi:type="dcterms:W3CDTF">2016-02-29T16:22:19Z</dcterms:created>
  <dcterms:modified xsi:type="dcterms:W3CDTF">2017-05-10T06:10:44Z</dcterms:modified>
</cp:coreProperties>
</file>