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99" r:id="rId15"/>
    <p:sldId id="291" r:id="rId16"/>
    <p:sldId id="289" r:id="rId17"/>
    <p:sldId id="28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42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05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989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94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94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45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77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4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1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76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80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24D32-D88E-4351-9B05-E1D9FA569BD5}" type="datetimeFigureOut">
              <a:rPr lang="cs-CZ" smtClean="0"/>
              <a:t>28.4.2017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30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Toxikologické vyšetření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08104" y="5661248"/>
            <a:ext cx="3344416" cy="84164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Mgr. Jana Pinkavová</a:t>
            </a:r>
          </a:p>
          <a:p>
            <a:r>
              <a:rPr lang="cs-CZ" sz="1600" dirty="0" smtClean="0"/>
              <a:t>Dle přednášky Mgr. Jany Gottwaldové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10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Metody stanovení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Chromatografické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		– TLC, GC -MS, HPLC-MS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Spektrální analýza 	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UV, IR,  AAS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Imunochemické metody 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EIA (EMIT, ELISA), KIMS, 				chemiluminiscence (LIA),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florescenční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(FPIA)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Ostatní metody 	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mikroskopie (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spóry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jedovatých hub)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737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Chromatografické metody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1" indent="0">
              <a:buSzPct val="50000"/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Nutná úprava vzorku – extrakce, destilace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….</a:t>
            </a:r>
          </a:p>
          <a:p>
            <a:pPr lvl="1">
              <a:spcBef>
                <a:spcPts val="0"/>
              </a:spcBef>
              <a:buSzPct val="50000"/>
              <a:buFont typeface="Arial" pitchFamily="34" charset="0"/>
              <a:buChar char="•"/>
            </a:pPr>
            <a:r>
              <a:rPr lang="cs-CZ" sz="1400" i="1" dirty="0" smtClean="0">
                <a:solidFill>
                  <a:prstClr val="black"/>
                </a:solidFill>
              </a:rPr>
              <a:t>SPE</a:t>
            </a:r>
            <a:r>
              <a:rPr lang="cs-CZ" sz="1400" dirty="0" smtClean="0">
                <a:solidFill>
                  <a:prstClr val="black"/>
                </a:solidFill>
              </a:rPr>
              <a:t> </a:t>
            </a:r>
            <a:r>
              <a:rPr lang="cs-CZ" sz="1400" dirty="0">
                <a:solidFill>
                  <a:prstClr val="black"/>
                </a:solidFill>
              </a:rPr>
              <a:t>(Solid-</a:t>
            </a:r>
            <a:r>
              <a:rPr lang="cs-CZ" sz="1400" dirty="0" err="1">
                <a:solidFill>
                  <a:prstClr val="black"/>
                </a:solidFill>
              </a:rPr>
              <a:t>Phase</a:t>
            </a:r>
            <a:r>
              <a:rPr lang="cs-CZ" sz="1400" dirty="0">
                <a:solidFill>
                  <a:prstClr val="black"/>
                </a:solidFill>
              </a:rPr>
              <a:t> </a:t>
            </a:r>
            <a:r>
              <a:rPr lang="cs-CZ" sz="1400" dirty="0" err="1">
                <a:solidFill>
                  <a:prstClr val="black"/>
                </a:solidFill>
              </a:rPr>
              <a:t>Extraction</a:t>
            </a:r>
            <a:r>
              <a:rPr lang="cs-CZ" sz="1400" dirty="0">
                <a:solidFill>
                  <a:prstClr val="black"/>
                </a:solidFill>
              </a:rPr>
              <a:t>) – na kolonkách</a:t>
            </a:r>
          </a:p>
          <a:p>
            <a:pPr lvl="1">
              <a:spcBef>
                <a:spcPts val="0"/>
              </a:spcBef>
              <a:buSzPct val="50000"/>
              <a:buFont typeface="Arial" pitchFamily="34" charset="0"/>
              <a:buChar char="•"/>
            </a:pPr>
            <a:r>
              <a:rPr lang="cs-CZ" sz="1400" i="1" dirty="0">
                <a:solidFill>
                  <a:prstClr val="black"/>
                </a:solidFill>
              </a:rPr>
              <a:t>LLE</a:t>
            </a:r>
            <a:r>
              <a:rPr lang="cs-CZ" sz="1400" dirty="0">
                <a:solidFill>
                  <a:prstClr val="black"/>
                </a:solidFill>
              </a:rPr>
              <a:t> (</a:t>
            </a:r>
            <a:r>
              <a:rPr lang="cs-CZ" sz="1400" dirty="0" err="1">
                <a:solidFill>
                  <a:prstClr val="black"/>
                </a:solidFill>
              </a:rPr>
              <a:t>Liquid-Liquid</a:t>
            </a:r>
            <a:r>
              <a:rPr lang="cs-CZ" sz="1400" dirty="0">
                <a:solidFill>
                  <a:prstClr val="black"/>
                </a:solidFill>
              </a:rPr>
              <a:t> </a:t>
            </a:r>
            <a:r>
              <a:rPr lang="cs-CZ" sz="1400" dirty="0" err="1">
                <a:solidFill>
                  <a:prstClr val="black"/>
                </a:solidFill>
              </a:rPr>
              <a:t>Extraction</a:t>
            </a:r>
            <a:r>
              <a:rPr lang="cs-CZ" sz="1400" dirty="0">
                <a:solidFill>
                  <a:prstClr val="black"/>
                </a:solidFill>
              </a:rPr>
              <a:t>) – extrakce do organických rozpouštědel</a:t>
            </a:r>
          </a:p>
          <a:p>
            <a:pPr lvl="1">
              <a:spcBef>
                <a:spcPts val="0"/>
              </a:spcBef>
              <a:buSzPct val="50000"/>
              <a:buFont typeface="Arial" pitchFamily="34" charset="0"/>
              <a:buChar char="•"/>
            </a:pPr>
            <a:r>
              <a:rPr lang="cs-CZ" sz="1400" i="1" dirty="0">
                <a:solidFill>
                  <a:prstClr val="black"/>
                </a:solidFill>
              </a:rPr>
              <a:t>PP</a:t>
            </a:r>
            <a:r>
              <a:rPr lang="cs-CZ" sz="1400" dirty="0">
                <a:solidFill>
                  <a:prstClr val="black"/>
                </a:solidFill>
              </a:rPr>
              <a:t> (Protein </a:t>
            </a:r>
            <a:r>
              <a:rPr lang="cs-CZ" sz="1400" dirty="0" err="1">
                <a:solidFill>
                  <a:prstClr val="black"/>
                </a:solidFill>
              </a:rPr>
              <a:t>Precipitation</a:t>
            </a:r>
            <a:r>
              <a:rPr lang="cs-CZ" sz="1400" dirty="0">
                <a:solidFill>
                  <a:prstClr val="black"/>
                </a:solidFill>
              </a:rPr>
              <a:t>) – </a:t>
            </a:r>
            <a:r>
              <a:rPr lang="cs-CZ" sz="1400" dirty="0" err="1">
                <a:solidFill>
                  <a:prstClr val="black"/>
                </a:solidFill>
              </a:rPr>
              <a:t>deproteinace</a:t>
            </a:r>
            <a:r>
              <a:rPr lang="cs-CZ" sz="1400" dirty="0">
                <a:solidFill>
                  <a:prstClr val="black"/>
                </a:solidFill>
              </a:rPr>
              <a:t> </a:t>
            </a:r>
            <a:r>
              <a:rPr lang="cs-CZ" sz="1400" dirty="0" smtClean="0">
                <a:solidFill>
                  <a:prstClr val="black"/>
                </a:solidFill>
              </a:rPr>
              <a:t>vzorku</a:t>
            </a:r>
          </a:p>
          <a:p>
            <a:pPr lvl="1">
              <a:spcBef>
                <a:spcPts val="0"/>
              </a:spcBef>
              <a:buSzPct val="50000"/>
              <a:buFont typeface="Arial" pitchFamily="34" charset="0"/>
              <a:buChar char="•"/>
            </a:pPr>
            <a:endParaRPr lang="cs-CZ" sz="1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buSzPct val="50000"/>
              <a:buFont typeface="Arial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případně </a:t>
            </a:r>
            <a:r>
              <a:rPr lang="cs-CZ" sz="1400" dirty="0">
                <a:solidFill>
                  <a:prstClr val="black"/>
                </a:solidFill>
              </a:rPr>
              <a:t>před-/</a:t>
            </a:r>
            <a:r>
              <a:rPr lang="cs-CZ" sz="1400" dirty="0" err="1">
                <a:solidFill>
                  <a:prstClr val="black"/>
                </a:solidFill>
              </a:rPr>
              <a:t>postkolonová</a:t>
            </a:r>
            <a:r>
              <a:rPr lang="cs-CZ" sz="1400" dirty="0">
                <a:solidFill>
                  <a:prstClr val="black"/>
                </a:solidFill>
              </a:rPr>
              <a:t> </a:t>
            </a:r>
            <a:r>
              <a:rPr lang="cs-CZ" sz="1400" i="1" dirty="0" err="1">
                <a:solidFill>
                  <a:prstClr val="black"/>
                </a:solidFill>
              </a:rPr>
              <a:t>derivatizace</a:t>
            </a:r>
            <a:r>
              <a:rPr lang="cs-CZ" sz="1400" i="1" dirty="0">
                <a:solidFill>
                  <a:prstClr val="black"/>
                </a:solidFill>
              </a:rPr>
              <a:t> </a:t>
            </a:r>
            <a:r>
              <a:rPr lang="cs-CZ" sz="1400" dirty="0" smtClean="0">
                <a:solidFill>
                  <a:prstClr val="black"/>
                </a:solidFill>
              </a:rPr>
              <a:t>vzorku</a:t>
            </a:r>
            <a:endParaRPr lang="cs-CZ" sz="1400" i="1" dirty="0">
              <a:solidFill>
                <a:prstClr val="black"/>
              </a:solidFill>
            </a:endParaRPr>
          </a:p>
          <a:p>
            <a:pPr marL="457200" lvl="1" indent="0">
              <a:buSzPct val="50000"/>
              <a:buNone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SzPct val="50000"/>
              <a:buNone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Vysoká účinnost, dobrá opakovatelnost, robustnost</a:t>
            </a:r>
          </a:p>
          <a:p>
            <a:pPr marL="457200" lvl="1" indent="0">
              <a:buSzPct val="50000"/>
              <a:buNone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Možnost rozlišení metabolitů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SzPct val="50000"/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Metody vyžadují vhodný způsob detekce v závislosti na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chem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. složení jedu – nejčastěji kombinace s MS</a:t>
            </a:r>
          </a:p>
          <a:p>
            <a:pPr marL="457200" lvl="1" indent="0">
              <a:buSzPct val="50000"/>
              <a:buNone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TLC 		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kvalitativní průkaz, denzitometrická kvantifikace </a:t>
            </a:r>
          </a:p>
          <a:p>
            <a:pPr>
              <a:buSzPct val="50000"/>
            </a:pP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GC 		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stanovení těkavých látek (alkoholy, chlorované 			 	 uhlovodíky)</a:t>
            </a:r>
          </a:p>
          <a:p>
            <a:pPr>
              <a:buSzPct val="50000"/>
            </a:pP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HPLC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	- dělení a detekce velkého spektra látek</a:t>
            </a:r>
          </a:p>
        </p:txBody>
      </p:sp>
    </p:spTree>
    <p:extLst>
      <p:ext uri="{BB962C8B-B14F-4D97-AF65-F5344CB8AC3E}">
        <p14:creationId xmlns:p14="http://schemas.microsoft.com/office/powerpoint/2010/main" val="2897314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Spektrální analýza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identifikace látky: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absorbční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spektrum izolované látky v UV (IR) oblasti spektra </a:t>
            </a: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AAS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(Atomová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absorbční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spektrofotometrie) – kvantitativní 		stanovení kovů –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Cd, Al,…..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FAES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(Plamenová atomová emisní spektrometrie) – kvantitativní 	 stanovení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132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Imunochemické metody - 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EIA (EMIT, ELISA) </a:t>
            </a:r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KIMS, LIA, FPIA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SzPct val="50000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ýhody: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kvantifikace jedů bez předchozí úpravy vzorků, </a:t>
            </a:r>
          </a:p>
          <a:p>
            <a:pPr marL="0" indent="0">
              <a:buSzPct val="5000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možná automatizace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SzPct val="50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rychlost</a:t>
            </a:r>
          </a:p>
          <a:p>
            <a:pPr marL="0" indent="0">
              <a:buSzPct val="5000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vysoká citlivost</a:t>
            </a:r>
          </a:p>
          <a:p>
            <a:pPr marL="0" indent="0">
              <a:buSzPct val="5000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jednoduchost, nenáročnost na kvalifikaci</a:t>
            </a:r>
          </a:p>
          <a:p>
            <a:pPr marL="0" indent="0">
              <a:buSzPct val="50000"/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evýhoda: 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umožňují </a:t>
            </a:r>
            <a:r>
              <a:rPr lang="cs-CZ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pouze skupinovou detekci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s protilátkou 		reaguje více látek podobného složení, mohou reagovat 		i neúčinné metabolity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použití: 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rychlá orientační detekce hlavně pro:</a:t>
            </a:r>
          </a:p>
          <a:p>
            <a:pPr lvl="3">
              <a:buSzPct val="50000"/>
              <a:buFont typeface="Arial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	drogový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screening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v moči (OPI, AMP, BEN, BAR, MET, 	COC, THC, TCA….)</a:t>
            </a:r>
          </a:p>
          <a:p>
            <a:pPr lvl="3">
              <a:buSzPct val="50000"/>
              <a:buFont typeface="Arial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monitorování hladin léků v séru (LIA, FPIA)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592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Imunochemické metody – EIA-EMIT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Autofit/>
          </a:bodyPr>
          <a:lstStyle/>
          <a:p>
            <a:pPr marL="342900" lvl="1" indent="-342900">
              <a:buSzPct val="50000"/>
              <a:buFont typeface="Arial" pitchFamily="34" charset="0"/>
              <a:buChar char="•"/>
            </a:pP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kompetice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mezi látkou ve vzorku a látkou značenou enzymem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 vazebná místa na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protilátce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SzPct val="50000"/>
              <a:buFont typeface="Arial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Enzym = glukoso-6-fosfát dehydrogenáza (G6PDH)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aktivní enzym mění NAD na NADH → změna absorbance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aktivita enzymu klesá při vazbě protilátky, proto lze koncentraci látky ve vzorku měřit podle změny aktivity enzymu.</a:t>
            </a:r>
          </a:p>
          <a:p>
            <a:pPr lvl="1">
              <a:buSzPct val="50000"/>
              <a:buFont typeface="Arial" pitchFamily="34" charset="0"/>
              <a:buChar char="•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endogenní sérová G6PDH neinterferuje, protože koenzym NAD působí pouze s bakteriálním enzymem (</a:t>
            </a:r>
            <a:r>
              <a:rPr lang="cs-CZ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leuconostoc</a:t>
            </a: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mesenteroides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použitým v tomto testu.</a:t>
            </a:r>
          </a:p>
          <a:p>
            <a:pPr>
              <a:buSzPct val="50000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41893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Toxikologické informační středisko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Funkce:</a:t>
            </a: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Nepřetržitá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(24/7/365) celorepubliková telefonická lékařská informační služba v případech akutních otrav lidí a zvířat </a:t>
            </a: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evidence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akutních intoxikací </a:t>
            </a: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Laboratoř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průmyslové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toxikologie</a:t>
            </a:r>
          </a:p>
          <a:p>
            <a:pPr>
              <a:buSzPct val="50000"/>
            </a:pP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Státní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zásoba v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zácných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v ČR neregistrovaných </a:t>
            </a:r>
            <a:r>
              <a:rPr lang="cs-CZ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antidot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antisér, antitoxinů </a:t>
            </a: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50000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Proč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: v ČR není registrace - Vysoká cena, malé využití ZZ, rychlá exspirace 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Státní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systém krizové připravenosti (terorismus, chemické a radiační nehody, atd.) </a:t>
            </a:r>
          </a:p>
          <a:p>
            <a:pPr>
              <a:buSzPct val="50000"/>
            </a:pP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Rychlá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pomoc v urgentních situacích (kyanidy, organofosfáty, botulismus, atd.)</a:t>
            </a:r>
          </a:p>
          <a:p>
            <a:pPr>
              <a:buSzPct val="50000"/>
            </a:pPr>
            <a:endParaRPr lang="cs-CZ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732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Toxikologické informační středisko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Jak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Telefonická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konzultace TIS (224 91 92 93)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2. Webové stránky TIS: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www.tis-cz.cz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„Informace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odborníky“ –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„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Dostupnost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antidot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“ – „Žádost ZZ 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poskytnutí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antidota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3. Zajištění transportu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4. Refundace poskytnutého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antidota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102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36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Toxikologie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50000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nauka o jedech, jejich účincích na organizmus a léčbě otrav</a:t>
            </a:r>
          </a:p>
          <a:p>
            <a:pPr>
              <a:buSzPct val="50000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jed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		- látka, vyvolávající po vniknutí do 		 	  organismu  (i v malém množství) jeho 		  	  poškození</a:t>
            </a:r>
          </a:p>
          <a:p>
            <a:pPr>
              <a:buSzPct val="50000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řadí se mezi cizorodé látky tzv. </a:t>
            </a:r>
            <a:r>
              <a:rPr 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xenobiotika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		</a:t>
            </a:r>
          </a:p>
          <a:p>
            <a:pPr marL="457200" lvl="1" indent="0">
              <a:buSzPct val="50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-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učinné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léky se mohou při předávkování 		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projevit jako jedy</a:t>
            </a:r>
          </a:p>
          <a:p>
            <a:endParaRPr lang="cs-CZ" sz="36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70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Způsob intoxikace 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5040560"/>
          </a:xfrm>
        </p:spPr>
        <p:txBody>
          <a:bodyPr>
            <a:normAutofit fontScale="70000" lnSpcReduction="20000"/>
          </a:bodyPr>
          <a:lstStyle/>
          <a:p>
            <a:pPr>
              <a:buSzPct val="50000"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jedy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pevné, kapalné, plynné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Intenzita účinku</a:t>
            </a:r>
          </a:p>
          <a:p>
            <a:pPr>
              <a:buSzPct val="50000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cesta podání</a:t>
            </a:r>
          </a:p>
          <a:p>
            <a:pPr>
              <a:buSzPct val="50000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dávka a forma jedu</a:t>
            </a:r>
          </a:p>
          <a:p>
            <a:pPr>
              <a:buSzPct val="50000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současně podané látky, které ovlivňují vstřebávání a metabolismus, </a:t>
            </a:r>
          </a:p>
          <a:p>
            <a:pPr>
              <a:buSzPct val="50000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resistence, vnímavost organismu</a:t>
            </a:r>
          </a:p>
          <a:p>
            <a:pPr>
              <a:buSzPct val="50000"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231"/>
              </p:ext>
            </p:extLst>
          </p:nvPr>
        </p:nvGraphicFramePr>
        <p:xfrm>
          <a:off x="467544" y="1988840"/>
          <a:ext cx="7892085" cy="2656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30695"/>
                <a:gridCol w="2630695"/>
                <a:gridCol w="2630695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Dle</a:t>
                      </a:r>
                      <a:r>
                        <a:rPr lang="cs-CZ" baseline="0" dirty="0" smtClean="0"/>
                        <a:t> způsobu intoxikace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Dle způsobu účinku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Dle cílového orgánu</a:t>
                      </a:r>
                      <a:endParaRPr lang="cs-CZ" dirty="0"/>
                    </a:p>
                  </a:txBody>
                  <a:tcPr/>
                </a:tc>
              </a:tr>
              <a:tr h="944096"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požitím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vdechnutím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parenterálně</a:t>
                      </a:r>
                      <a:r>
                        <a:rPr lang="cs-CZ" baseline="0" dirty="0" smtClean="0"/>
                        <a:t>  (injekcí)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kůží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sliznicemi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obecně působící (</a:t>
                      </a:r>
                      <a:r>
                        <a:rPr lang="cs-CZ" dirty="0" err="1" smtClean="0"/>
                        <a:t>ovl</a:t>
                      </a:r>
                      <a:r>
                        <a:rPr lang="cs-CZ" dirty="0" smtClean="0"/>
                        <a:t>. metabolické pochody)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karcinogeny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mutageny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narkotické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err="1" smtClean="0"/>
                        <a:t>iritanty</a:t>
                      </a:r>
                      <a:endParaRPr lang="cs-CZ" dirty="0" smtClean="0"/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alergeny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krevní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err="1" smtClean="0"/>
                        <a:t>hepatotoxické</a:t>
                      </a:r>
                      <a:endParaRPr lang="cs-CZ" dirty="0" smtClean="0"/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neurotoxické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poškozující</a:t>
                      </a:r>
                      <a:r>
                        <a:rPr lang="cs-CZ" baseline="0" dirty="0" smtClean="0"/>
                        <a:t> kůži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…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113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Individuální rozdíly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579296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SzPct val="50000"/>
              <a:buNone/>
            </a:pPr>
            <a:r>
              <a:rPr 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Citlivost k účinkům ovlivněna:</a:t>
            </a:r>
          </a:p>
          <a:p>
            <a:pPr>
              <a:buSzPct val="50000"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Věk		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– př. děti jsou citlivější k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salicilátům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 morfinu než 			dospělí, staří lidé pomaleji metabolizují řadů jedů 			než mladí, nejcitlivější je organismus v 					embryonálním období</a:t>
            </a:r>
          </a:p>
          <a:p>
            <a:pPr>
              <a:buSzPct val="50000"/>
            </a:pP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ohlaví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	–ženy obecně citlivější</a:t>
            </a:r>
          </a:p>
          <a:p>
            <a:pPr>
              <a:buSzPct val="50000"/>
            </a:pPr>
            <a:r>
              <a:rPr lang="cs-CZ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Fyziol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stav organismu</a:t>
            </a:r>
          </a:p>
          <a:p>
            <a:pPr>
              <a:buSzPct val="50000"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Současně probíhající choroba</a:t>
            </a:r>
          </a:p>
          <a:p>
            <a:pPr>
              <a:buSzPct val="50000"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Návyk </a:t>
            </a:r>
          </a:p>
          <a:p>
            <a:pPr>
              <a:buSzPct val="50000"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Předchozí poškození cílového orgánu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(játra –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hepatotoxická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látka) </a:t>
            </a:r>
          </a:p>
          <a:p>
            <a:pPr>
              <a:buSzPct val="50000"/>
            </a:pPr>
            <a:endParaRPr lang="cs-CZ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SzPct val="50000"/>
              <a:buNone/>
            </a:pPr>
            <a:r>
              <a:rPr 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Příčiny otrav: </a:t>
            </a:r>
          </a:p>
          <a:p>
            <a:pPr>
              <a:buSzPct val="50000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úmyslné (sebevražda, toxikomanie, doping), </a:t>
            </a:r>
          </a:p>
          <a:p>
            <a:pPr>
              <a:buSzPct val="50000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náhodné 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216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Ú</a:t>
            </a:r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činek jedu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445224"/>
          </a:xfrm>
        </p:spPr>
        <p:txBody>
          <a:bodyPr>
            <a:normAutofit/>
          </a:bodyPr>
          <a:lstStyle/>
          <a:p>
            <a:pPr marL="0" indent="0">
              <a:buSzPct val="50000"/>
              <a:buNone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Dávka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Toxická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- množství schopné vyvolat otravu</a:t>
            </a:r>
          </a:p>
          <a:p>
            <a:pPr>
              <a:buSzPct val="50000"/>
            </a:pP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letalní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(LD </a:t>
            </a:r>
            <a:r>
              <a:rPr lang="cs-CZ" sz="20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    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vyjadřuje individuální citlivost organismu k jedu</a:t>
            </a:r>
          </a:p>
          <a:p>
            <a:pPr>
              <a:buSzPct val="50000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erapeutická (účinná)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u léků, důležitá je tzv. 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terapeutická šíře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-  rozdíl 		          mezi dávkou toxickou a terapeutickou (nebezpečí </a:t>
            </a:r>
          </a:p>
          <a:p>
            <a:pPr marL="0" indent="0">
              <a:buSzPct val="50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          u léků s malou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šíří –nutno monitorovat)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nejvyšší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připustná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konc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tox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látky (NPK)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zákonem povolená max. 		          koncentrace látky v ovzduší, ve vodě, </a:t>
            </a:r>
          </a:p>
          <a:p>
            <a:pPr marL="0" indent="0">
              <a:buSzPct val="5000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          v potravinách…</a:t>
            </a:r>
          </a:p>
          <a:p>
            <a:pPr>
              <a:buSzPct val="50000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ejvyšší přípustný limit v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biol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materiálu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konc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považována za 			          bezpečnou u osob při styku s jedem v pracovním 			          procesu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278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Jed v organismu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44616"/>
          </a:xfrm>
        </p:spPr>
        <p:txBody>
          <a:bodyPr>
            <a:normAutofit lnSpcReduction="10000"/>
          </a:bodyPr>
          <a:lstStyle/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Biolog. poločas 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doba za kterou množství jedu klesne na ½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Kumulativní jedy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hromadí se v organismu (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Hg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 	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  kumulace může nastat i při poruše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fce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orgánu 			  podílejícího se na metabolismu (játra)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Jed se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vylučuje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ď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nezměněn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častěji je však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metabolizován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redukcí, oxidací, metylací, hydroxylací,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konj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s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glukuronovou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SzPct val="50000"/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cílem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snazší vyloučení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z organismu </a:t>
            </a:r>
          </a:p>
          <a:p>
            <a:pPr marL="457200" lvl="1" indent="0">
              <a:buSzPct val="50000"/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Metabolismus jedu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podílejí se: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Játra (nejvíce),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dále svalová tkáň, ledviny.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Vylučování jedů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(jejich metabolitů) z organismu: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obvykle močí,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dále dechem, žlučí…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313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Důvod toxikologického </a:t>
            </a:r>
            <a:r>
              <a:rPr lang="cs-CZ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screeningu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Akutní otravy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(akutní vyšetření)</a:t>
            </a: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náhodné x úmyslné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toxikomanie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nové zachycení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léčba metadonem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abstinence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monitorování hladin léků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(u léků s malou terapeutickou šíří)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otrava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	(v pracovním procesu –průmysl, zemědělství, 			desinfekce - profesionální toxikologie)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forenzní toxikologie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(podezření na trestní čin, alkohol u řidičů…, 		ústav soudního lékařství)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doping 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(antidopingové laboratoře)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41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Biologický materiál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krev, sérum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výhoda: 	   přímý  vztah mezi tíží otravy a koncentrací jedu v krvi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nevýhoda: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konc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bývají nízké</a:t>
            </a:r>
            <a:r>
              <a:rPr lang="cs-CZ" sz="2000" dirty="0">
                <a:latin typeface="Arial"/>
                <a:cs typeface="Arial"/>
              </a:rPr>
              <a:t> </a:t>
            </a:r>
            <a:r>
              <a:rPr lang="cs-CZ" sz="2000" dirty="0" smtClean="0">
                <a:latin typeface="Arial"/>
                <a:cs typeface="Arial"/>
              </a:rPr>
              <a:t>- závisí na biologickém poločasu 		  jedu</a:t>
            </a:r>
          </a:p>
          <a:p>
            <a:pPr>
              <a:buSzPct val="50000"/>
            </a:pPr>
            <a:r>
              <a:rPr lang="cs-CZ" sz="2000" b="1" dirty="0">
                <a:latin typeface="Arial"/>
                <a:cs typeface="Arial"/>
              </a:rPr>
              <a:t>m</a:t>
            </a:r>
            <a:r>
              <a:rPr lang="cs-CZ" sz="2000" b="1" dirty="0" smtClean="0">
                <a:latin typeface="Arial"/>
                <a:cs typeface="Arial"/>
              </a:rPr>
              <a:t>oč</a:t>
            </a:r>
            <a:r>
              <a:rPr lang="cs-CZ" sz="2000" dirty="0" smtClean="0">
                <a:latin typeface="Arial"/>
                <a:cs typeface="Arial"/>
              </a:rPr>
              <a:t>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/>
                <a:cs typeface="Arial"/>
              </a:rPr>
              <a:t>výhoda: 	  snadno se získá, jed bývá v moči koncentrován 		  (objeví se až za určitou dobu, později než v krvi)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/>
                <a:cs typeface="Arial"/>
              </a:rPr>
              <a:t>nevýhoda: koncentrace ovlivněna zahuštěním moče, výskyt řady 		  metabolitů – obtížnější hodnocení nálezu</a:t>
            </a:r>
          </a:p>
          <a:p>
            <a:pPr>
              <a:buSzPct val="50000"/>
            </a:pPr>
            <a:r>
              <a:rPr lang="cs-CZ" sz="2000" b="1" dirty="0">
                <a:latin typeface="Arial"/>
                <a:cs typeface="Arial"/>
              </a:rPr>
              <a:t>ž</a:t>
            </a:r>
            <a:r>
              <a:rPr lang="cs-CZ" sz="2000" b="1" dirty="0" smtClean="0">
                <a:latin typeface="Arial"/>
                <a:cs typeface="Arial"/>
              </a:rPr>
              <a:t>aludeční obsah </a:t>
            </a:r>
            <a:r>
              <a:rPr lang="cs-CZ" sz="2000" dirty="0" smtClean="0">
                <a:latin typeface="Arial"/>
                <a:cs typeface="Arial"/>
              </a:rPr>
              <a:t>(analýza původní látky)</a:t>
            </a:r>
          </a:p>
          <a:p>
            <a:pPr>
              <a:buSzPct val="50000"/>
            </a:pPr>
            <a:r>
              <a:rPr lang="cs-CZ" sz="2000" b="1" dirty="0" smtClean="0">
                <a:latin typeface="Arial"/>
                <a:cs typeface="Arial"/>
              </a:rPr>
              <a:t>dech	  </a:t>
            </a:r>
            <a:r>
              <a:rPr lang="cs-CZ" sz="2000" dirty="0" smtClean="0">
                <a:latin typeface="Arial"/>
                <a:cs typeface="Arial"/>
              </a:rPr>
              <a:t>(těkavé látky)</a:t>
            </a:r>
          </a:p>
          <a:p>
            <a:pPr>
              <a:buSzPct val="50000"/>
            </a:pPr>
            <a:r>
              <a:rPr lang="cs-CZ" sz="2000" b="1" dirty="0" smtClean="0">
                <a:latin typeface="Arial"/>
                <a:cs typeface="Arial"/>
              </a:rPr>
              <a:t>vlasy, nehty </a:t>
            </a:r>
            <a:r>
              <a:rPr lang="cs-CZ" sz="2000" b="1" dirty="0">
                <a:latin typeface="Arial"/>
                <a:cs typeface="Arial"/>
              </a:rPr>
              <a:t>  </a:t>
            </a:r>
            <a:r>
              <a:rPr lang="cs-CZ" sz="2000" dirty="0" smtClean="0">
                <a:latin typeface="Arial"/>
                <a:cs typeface="Arial"/>
              </a:rPr>
              <a:t>(kumulativní jedy)</a:t>
            </a:r>
          </a:p>
          <a:p>
            <a:pPr>
              <a:buSzPct val="50000"/>
            </a:pPr>
            <a:r>
              <a:rPr lang="cs-CZ" sz="2000" b="1" dirty="0" smtClean="0">
                <a:latin typeface="Arial"/>
                <a:cs typeface="Arial"/>
              </a:rPr>
              <a:t>tkáně</a:t>
            </a:r>
            <a:r>
              <a:rPr lang="cs-CZ" sz="2000" dirty="0" smtClean="0">
                <a:latin typeface="Arial"/>
                <a:cs typeface="Arial"/>
              </a:rPr>
              <a:t> 	  (jaterní biopsie)</a:t>
            </a:r>
          </a:p>
          <a:p>
            <a:pPr>
              <a:buSzPct val="50000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086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 prokazujeme?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samotný jed 	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př. olovo v krvi, arzén ve vlasech</a:t>
            </a:r>
          </a:p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metabolity jedu 	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hippurová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 moči (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toulen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xylen)</a:t>
            </a:r>
            <a:r>
              <a:rPr lang="cs-CZ" sz="2000" dirty="0" smtClean="0">
                <a:latin typeface="Arial"/>
                <a:cs typeface="Arial"/>
              </a:rPr>
              <a:t>;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			  mandlová v moči (styren)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látky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jejichž koncentrace se mění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 souvislosti s otravou:			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př. u otravy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blokována syntéza 				  porfyrinů, v moči se prokazuje zvýšená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konc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			 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l-GR" sz="2000" dirty="0" smtClean="0">
                <a:latin typeface="Arial"/>
                <a:cs typeface="Arial"/>
              </a:rPr>
              <a:t>δ</a:t>
            </a:r>
            <a:r>
              <a:rPr lang="cs-CZ" sz="2000" dirty="0" smtClean="0">
                <a:latin typeface="Arial"/>
                <a:cs typeface="Arial"/>
              </a:rPr>
              <a:t>-</a:t>
            </a:r>
            <a:r>
              <a:rPr lang="cs-CZ" sz="2000" dirty="0" err="1" smtClean="0">
                <a:latin typeface="Arial"/>
                <a:cs typeface="Arial"/>
              </a:rPr>
              <a:t>aminolevulové</a:t>
            </a:r>
            <a:r>
              <a:rPr lang="cs-CZ" sz="2000" dirty="0" smtClean="0">
                <a:latin typeface="Arial"/>
                <a:cs typeface="Arial"/>
              </a:rPr>
              <a:t> a </a:t>
            </a:r>
            <a:r>
              <a:rPr lang="cs-CZ" sz="2000" dirty="0" err="1" smtClean="0">
                <a:latin typeface="Arial"/>
                <a:cs typeface="Arial"/>
              </a:rPr>
              <a:t>koproporfyrin</a:t>
            </a:r>
            <a:r>
              <a:rPr lang="cs-CZ" sz="2000" dirty="0">
                <a:latin typeface="Arial"/>
                <a:cs typeface="Arial"/>
              </a:rPr>
              <a:t> </a:t>
            </a:r>
            <a:r>
              <a:rPr lang="cs-CZ" sz="2000" dirty="0" smtClean="0">
                <a:latin typeface="Arial"/>
                <a:cs typeface="Arial"/>
              </a:rPr>
              <a:t>III</a:t>
            </a:r>
          </a:p>
          <a:p>
            <a:pPr marL="0" indent="0">
              <a:buNone/>
            </a:pPr>
            <a:r>
              <a:rPr lang="cs-CZ" sz="2000" dirty="0">
                <a:latin typeface="Arial"/>
                <a:cs typeface="Arial"/>
              </a:rPr>
              <a:t> </a:t>
            </a:r>
            <a:r>
              <a:rPr lang="cs-CZ" sz="2000" dirty="0" smtClean="0">
                <a:latin typeface="Arial"/>
                <a:cs typeface="Arial"/>
              </a:rPr>
              <a:t>   			- při otravě organofosfáty klesá aktivita 				  </a:t>
            </a:r>
            <a:r>
              <a:rPr lang="cs-CZ" sz="2000" dirty="0" err="1" smtClean="0">
                <a:latin typeface="Arial"/>
                <a:cs typeface="Arial"/>
              </a:rPr>
              <a:t>cholinesterázy</a:t>
            </a:r>
            <a:r>
              <a:rPr lang="cs-CZ" sz="2000" dirty="0" smtClean="0">
                <a:latin typeface="Arial"/>
                <a:cs typeface="Arial"/>
              </a:rPr>
              <a:t> v krvi</a:t>
            </a:r>
          </a:p>
          <a:p>
            <a:pPr marL="0" indent="0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jiné poškození organismu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př.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trava kadmiem způsobuje 				  poškození buněk tubulu ledvin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4734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451</Words>
  <Application>Microsoft Office PowerPoint</Application>
  <PresentationFormat>Předvádění na obrazovce (4:3)</PresentationFormat>
  <Paragraphs>195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Toxikologické vyšetření</vt:lpstr>
      <vt:lpstr>Toxikologie</vt:lpstr>
      <vt:lpstr>Způsob intoxikace </vt:lpstr>
      <vt:lpstr>Individuální rozdíly</vt:lpstr>
      <vt:lpstr>Účinek jedu</vt:lpstr>
      <vt:lpstr>Jed v organismu</vt:lpstr>
      <vt:lpstr>Důvod toxikologického screeningu</vt:lpstr>
      <vt:lpstr>Biologický materiál</vt:lpstr>
      <vt:lpstr>Co prokazujeme?</vt:lpstr>
      <vt:lpstr>Metody stanovení</vt:lpstr>
      <vt:lpstr>Chromatografické metody</vt:lpstr>
      <vt:lpstr>Spektrální analýza</vt:lpstr>
      <vt:lpstr>Imunochemické metody - EIA (EMIT, ELISA) KIMS, LIA, FPIA</vt:lpstr>
      <vt:lpstr>Imunochemické metody – EIA-EMIT</vt:lpstr>
      <vt:lpstr> Toxikologické informační středisko </vt:lpstr>
      <vt:lpstr>Toxikologické informační středisko</vt:lpstr>
      <vt:lpstr>Prezentace aplikace PowerPoint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Toxikologický screening</dc:title>
  <dc:creator>Gottwaldova Jana</dc:creator>
  <cp:lastModifiedBy>Pinkavová Jana</cp:lastModifiedBy>
  <cp:revision>134</cp:revision>
  <dcterms:created xsi:type="dcterms:W3CDTF">2015-11-13T05:28:23Z</dcterms:created>
  <dcterms:modified xsi:type="dcterms:W3CDTF">2017-04-28T09:13:27Z</dcterms:modified>
</cp:coreProperties>
</file>