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5"/>
  </p:notesMasterIdLst>
  <p:sldIdLst>
    <p:sldId id="256" r:id="rId5"/>
    <p:sldId id="257" r:id="rId6"/>
    <p:sldId id="267" r:id="rId7"/>
    <p:sldId id="258" r:id="rId8"/>
    <p:sldId id="259" r:id="rId9"/>
    <p:sldId id="260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komentářů</a:t>
            </a:r>
          </a:p>
        </p:txBody>
      </p:sp>
      <p:sp>
        <p:nvSpPr>
          <p:cNvPr id="14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32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&lt;záhlaví&gt;</a:t>
            </a:r>
          </a:p>
        </p:txBody>
      </p:sp>
      <p:sp>
        <p:nvSpPr>
          <p:cNvPr id="146" name="PlaceHolder 3"/>
          <p:cNvSpPr>
            <a:spLocks noGrp="1"/>
          </p:cNvSpPr>
          <p:nvPr>
            <p:ph type="dt"/>
          </p:nvPr>
        </p:nvSpPr>
        <p:spPr>
          <a:xfrm>
            <a:off x="4279320" y="0"/>
            <a:ext cx="328032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&lt;datum/čas&gt;</a:t>
            </a:r>
          </a:p>
        </p:txBody>
      </p:sp>
      <p:sp>
        <p:nvSpPr>
          <p:cNvPr id="147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32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&lt;zápatí&gt;</a:t>
            </a:r>
          </a:p>
        </p:txBody>
      </p:sp>
      <p:sp>
        <p:nvSpPr>
          <p:cNvPr id="148" name="PlaceHolder 5"/>
          <p:cNvSpPr>
            <a:spLocks noGrp="1"/>
          </p:cNvSpPr>
          <p:nvPr>
            <p:ph type="sldNum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7FF0B542-CACB-4E64-9929-2EF928983FA9}" type="slidenum"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04883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TextShape 2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5B4664D5-6682-4A37-A77A-C5FD23D4C1C9}" type="slidenum"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1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56664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59280" cy="3592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0" y="0"/>
            <a:ext cx="359280" cy="35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30C55B58-6086-41D6-B427-307892620760}" type="slidenum"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2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6301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59280" cy="3592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CustomShape 2"/>
          <p:cNvSpPr/>
          <p:nvPr/>
        </p:nvSpPr>
        <p:spPr>
          <a:xfrm>
            <a:off x="0" y="0"/>
            <a:ext cx="359280" cy="35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91711278-4CBC-4F94-A326-8D338E88943E}" type="slidenum"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4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7754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59280" cy="3592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0" y="0"/>
            <a:ext cx="359280" cy="35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946B77BC-765D-430B-8D29-5C2EA6533127}" type="slidenum"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5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062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body"/>
          </p:nvPr>
        </p:nvSpPr>
        <p:spPr>
          <a:xfrm>
            <a:off x="685800" y="609480"/>
            <a:ext cx="7085520" cy="53244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216000" indent="-215280"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Todd EC: Epidemiology of Foodborne Diseasses:a worldwide review. World Health Stat Q., 1997, vol. 50, p. 30-50.</a:t>
            </a:r>
          </a:p>
          <a:p>
            <a:pPr marL="216000" indent="-215280"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jiné zdroje...</a:t>
            </a:r>
          </a:p>
        </p:txBody>
      </p:sp>
    </p:spTree>
    <p:extLst>
      <p:ext uri="{BB962C8B-B14F-4D97-AF65-F5344CB8AC3E}">
        <p14:creationId xmlns:p14="http://schemas.microsoft.com/office/powerpoint/2010/main" val="490362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59280" cy="3592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9" name="CustomShape 2"/>
          <p:cNvSpPr/>
          <p:nvPr/>
        </p:nvSpPr>
        <p:spPr>
          <a:xfrm>
            <a:off x="0" y="0"/>
            <a:ext cx="359280" cy="35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D33D82C0-EFA8-4203-AB08-05611FD54DF0}" type="slidenum"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7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80214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59280" cy="3592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1" name="CustomShape 2"/>
          <p:cNvSpPr/>
          <p:nvPr/>
        </p:nvSpPr>
        <p:spPr>
          <a:xfrm>
            <a:off x="0" y="0"/>
            <a:ext cx="359280" cy="35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7874AB5E-DEBF-4E6A-83F9-1AC886037665}" type="slidenum"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8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0819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59280" cy="3592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3" name="CustomShape 2"/>
          <p:cNvSpPr/>
          <p:nvPr/>
        </p:nvSpPr>
        <p:spPr>
          <a:xfrm>
            <a:off x="0" y="0"/>
            <a:ext cx="359280" cy="35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606B5F2F-5EF8-4D37-8FFC-FAA8CFA78581}" type="slidenum"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9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94544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59280" cy="3592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5" name="CustomShape 2"/>
          <p:cNvSpPr/>
          <p:nvPr/>
        </p:nvSpPr>
        <p:spPr>
          <a:xfrm>
            <a:off x="0" y="0"/>
            <a:ext cx="359280" cy="35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1600440A-88FC-4082-8C30-3F00FCAA27D5}" type="slidenum"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10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3877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822933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110" y="3682080"/>
            <a:ext cx="822933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97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3970" y="368208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110" y="368208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822933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110" y="1604520"/>
            <a:ext cx="822933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430" y="1604160"/>
            <a:ext cx="3738150" cy="397692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430" y="1604160"/>
            <a:ext cx="373815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110" y="1604520"/>
            <a:ext cx="822933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822933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401571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3970" y="1604520"/>
            <a:ext cx="401571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110" y="273600"/>
            <a:ext cx="822933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110" y="368208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3970" y="1604520"/>
            <a:ext cx="401571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110" y="1604520"/>
            <a:ext cx="822933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401571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397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3970" y="368208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397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110" y="3682080"/>
            <a:ext cx="822933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822933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110" y="3682080"/>
            <a:ext cx="822933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397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3970" y="368208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110" y="368208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822933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110" y="1604520"/>
            <a:ext cx="822933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Obrázek 69"/>
          <p:cNvPicPr/>
          <p:nvPr/>
        </p:nvPicPr>
        <p:blipFill>
          <a:blip r:embed="rId2"/>
          <a:stretch/>
        </p:blipFill>
        <p:spPr>
          <a:xfrm>
            <a:off x="2702430" y="1604160"/>
            <a:ext cx="3738150" cy="3976920"/>
          </a:xfrm>
          <a:prstGeom prst="rect">
            <a:avLst/>
          </a:prstGeom>
          <a:ln>
            <a:noFill/>
          </a:ln>
        </p:spPr>
      </p:pic>
      <p:pic>
        <p:nvPicPr>
          <p:cNvPr id="71" name="Obrázek 70"/>
          <p:cNvPicPr/>
          <p:nvPr/>
        </p:nvPicPr>
        <p:blipFill>
          <a:blip r:embed="rId2"/>
          <a:stretch/>
        </p:blipFill>
        <p:spPr>
          <a:xfrm>
            <a:off x="2702430" y="1604160"/>
            <a:ext cx="373815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457110" y="1604520"/>
            <a:ext cx="822933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822933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401571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3970" y="1604520"/>
            <a:ext cx="401571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822933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457110" y="273600"/>
            <a:ext cx="822933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57110" y="368208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673970" y="1604520"/>
            <a:ext cx="401571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401571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397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673970" y="368208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397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57110" y="3682080"/>
            <a:ext cx="822933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822933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57110" y="3682080"/>
            <a:ext cx="822933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397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673970" y="368208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457110" y="368208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822933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57110" y="1604520"/>
            <a:ext cx="822933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6" name="Obrázek 105"/>
          <p:cNvPicPr/>
          <p:nvPr/>
        </p:nvPicPr>
        <p:blipFill>
          <a:blip r:embed="rId2"/>
          <a:stretch/>
        </p:blipFill>
        <p:spPr>
          <a:xfrm>
            <a:off x="2702430" y="1604160"/>
            <a:ext cx="3738150" cy="3976920"/>
          </a:xfrm>
          <a:prstGeom prst="rect">
            <a:avLst/>
          </a:prstGeom>
          <a:ln>
            <a:noFill/>
          </a:ln>
        </p:spPr>
      </p:pic>
      <p:pic>
        <p:nvPicPr>
          <p:cNvPr id="107" name="Obrázek 106"/>
          <p:cNvPicPr/>
          <p:nvPr/>
        </p:nvPicPr>
        <p:blipFill>
          <a:blip r:embed="rId2"/>
          <a:stretch/>
        </p:blipFill>
        <p:spPr>
          <a:xfrm>
            <a:off x="2702430" y="1604160"/>
            <a:ext cx="373815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subTitle"/>
          </p:nvPr>
        </p:nvSpPr>
        <p:spPr>
          <a:xfrm>
            <a:off x="457110" y="1604520"/>
            <a:ext cx="822933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822933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401571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3970" y="1604520"/>
            <a:ext cx="401571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401571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3970" y="1604520"/>
            <a:ext cx="401571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subTitle"/>
          </p:nvPr>
        </p:nvSpPr>
        <p:spPr>
          <a:xfrm>
            <a:off x="457110" y="273600"/>
            <a:ext cx="822933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57110" y="368208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4673970" y="1604520"/>
            <a:ext cx="401571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401571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67397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4673970" y="368208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67397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457110" y="3682080"/>
            <a:ext cx="822933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822933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457110" y="3682080"/>
            <a:ext cx="822933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467397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4673970" y="368208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5"/>
          <p:cNvSpPr>
            <a:spLocks noGrp="1"/>
          </p:cNvSpPr>
          <p:nvPr>
            <p:ph type="body"/>
          </p:nvPr>
        </p:nvSpPr>
        <p:spPr>
          <a:xfrm>
            <a:off x="457110" y="368208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822933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457110" y="1604520"/>
            <a:ext cx="822933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2" name="Obrázek 141"/>
          <p:cNvPicPr/>
          <p:nvPr/>
        </p:nvPicPr>
        <p:blipFill>
          <a:blip r:embed="rId2"/>
          <a:stretch/>
        </p:blipFill>
        <p:spPr>
          <a:xfrm>
            <a:off x="2702430" y="1604160"/>
            <a:ext cx="3738150" cy="3976920"/>
          </a:xfrm>
          <a:prstGeom prst="rect">
            <a:avLst/>
          </a:prstGeom>
          <a:ln>
            <a:noFill/>
          </a:ln>
        </p:spPr>
      </p:pic>
      <p:pic>
        <p:nvPicPr>
          <p:cNvPr id="143" name="Obrázek 142"/>
          <p:cNvPicPr/>
          <p:nvPr/>
        </p:nvPicPr>
        <p:blipFill>
          <a:blip r:embed="rId2"/>
          <a:stretch/>
        </p:blipFill>
        <p:spPr>
          <a:xfrm>
            <a:off x="2702430" y="1604160"/>
            <a:ext cx="373815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110" y="273600"/>
            <a:ext cx="822933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110" y="368208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3970" y="1604520"/>
            <a:ext cx="401571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401571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397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3970" y="368208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3970" y="1604520"/>
            <a:ext cx="401571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110" y="3682080"/>
            <a:ext cx="822933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8229330" cy="39769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8229330" cy="39769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8229330" cy="39769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110" y="1604520"/>
            <a:ext cx="8229330" cy="39769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1142910" y="1122480"/>
            <a:ext cx="6857190" cy="238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cs-CZ" sz="6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Epidemiologicky rizikové potraviny</a:t>
            </a:r>
            <a:endParaRPr lang="cs-CZ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CustomShape 2"/>
          <p:cNvSpPr/>
          <p:nvPr/>
        </p:nvSpPr>
        <p:spPr>
          <a:xfrm>
            <a:off x="1142910" y="3602160"/>
            <a:ext cx="6857190" cy="165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Mgr. Aleš Peřina,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Ph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 D</a:t>
            </a:r>
            <a:r>
              <a:rPr lang="cs-CZ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</a:t>
            </a:r>
          </a:p>
          <a:p>
            <a:pPr algn="ctr">
              <a:lnSpc>
                <a:spcPct val="100000"/>
              </a:lnSpc>
            </a:pPr>
            <a:r>
              <a:rPr lang="cs-CZ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Ústav ochrany a podpory zdraví LF MU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628560" y="365040"/>
            <a:ext cx="788589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Závěr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CustomShape 2"/>
          <p:cNvSpPr/>
          <p:nvPr/>
        </p:nvSpPr>
        <p:spPr>
          <a:xfrm>
            <a:off x="628560" y="1825560"/>
            <a:ext cx="788589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Jakýkoliv taxativní výčet epidemiologicky rizikových potravin je vlastně jen identifikací potenciálního nebezpečí z potravin.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Pojem </a:t>
            </a:r>
            <a:r>
              <a:rPr lang="cs-CZ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epidemiologicky riziková potravina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je indikační pro aktivaci </a:t>
            </a:r>
            <a:r>
              <a:rPr lang="cs-CZ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příslušného 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stupně hygienické ochrany (HACCP) a pro potřeby státního zdravotního dozoru.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Realizace </a:t>
            </a:r>
            <a:r>
              <a:rPr lang="cs-CZ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potenciálně epidemiologicky rizikové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potraviny (ale i potraviny obecně </a:t>
            </a:r>
            <a:r>
              <a:rPr lang="cs-CZ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jinak</a:t>
            </a:r>
            <a:r>
              <a:rPr lang="cs-CZ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nerizikové) v konkrétním případu vždy závisí </a:t>
            </a:r>
            <a:r>
              <a:rPr lang="cs-CZ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na okolnostech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jako jsou vlastnosti potraviny, hygiena osob a </a:t>
            </a:r>
            <a:r>
              <a:rPr lang="cs-CZ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prostředí, ale i 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charakteristiky konkrétní populace.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628560" y="365040"/>
            <a:ext cx="788589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Pojmy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628560" y="1628800"/>
            <a:ext cx="788589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Potravina je jakákoliv látka určená ke konzumaci, nebo u které lze konzumaci předpokládat </a:t>
            </a:r>
            <a:r>
              <a:rPr lang="cs-CZ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(zák. č. 110/1997 Sb.)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Epidemiologicky riziková potravina </a:t>
            </a:r>
            <a:r>
              <a:rPr lang="cs-CZ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(</a:t>
            </a:r>
            <a:r>
              <a:rPr lang="cs-CZ" sz="24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vyhl</a:t>
            </a:r>
            <a:r>
              <a:rPr lang="cs-CZ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 296/1997 Sb.)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je potravina určená k přímé spotřebě, která je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konzumována 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 nezměněném stavu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tepelně 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opracovaná a konzumuje se v teplém nebo studeném stavu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sušená potravina, která 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musí být před spotřebou </a:t>
            </a:r>
            <a:r>
              <a:rPr lang="cs-CZ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smíchána 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 teplou nebo studenou vodou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Nebezpečná potravina </a:t>
            </a:r>
            <a:r>
              <a:rPr lang="cs-CZ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(Nařízení ES 178/2002),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která způsobuje škody na zdraví s ohledem na individuální vnímavost skupiny osob, pro které je určena</a:t>
            </a:r>
            <a:endParaRPr lang="cs-CZ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724" y="188640"/>
            <a:ext cx="6588732" cy="6264696"/>
          </a:xfrm>
          <a:prstGeom prst="rect">
            <a:avLst/>
          </a:prstGeom>
        </p:spPr>
      </p:pic>
      <p:sp>
        <p:nvSpPr>
          <p:cNvPr id="3" name="AutoShape 4" descr="Výsledek obrázku pro jablko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9" name="Picture 5" descr="C:\Users\Aleš Peřina\AppData\Local\Microsoft\Windows\Temporary Internet Files\Content.IE5\8HGXV1NH\adaptirano-mleko-kravlje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26" y="548680"/>
            <a:ext cx="925118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leš Peřina\AppData\Local\Microsoft\Windows\Temporary Internet Files\Content.IE5\8HGXV1NH\Apple-003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88" y="2060848"/>
            <a:ext cx="1108193" cy="153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leš Peřina\AppData\Local\Microsoft\Windows\Temporary Internet Files\Content.IE5\IISV3IA2\220px-Pate_du_chef_pastikovy_dort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027" y="3861048"/>
            <a:ext cx="1026114" cy="1100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leš Peřina\AppData\Local\Microsoft\Windows\Temporary Internet Files\Content.IE5\8I9AIX9C\3365121050_4cc30cfa2d_z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69" y="5156658"/>
            <a:ext cx="702030" cy="1296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Aleš Peřina\AppData\Local\Microsoft\Windows\Temporary Internet Files\Content.IE5\IISV3IA2\296px-Updated_DYK_query.svg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440" y="764704"/>
            <a:ext cx="864708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200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629910" y="365040"/>
            <a:ext cx="788589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Některé příklady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629910" y="1681200"/>
            <a:ext cx="3867480" cy="8229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2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Vysoce rizikové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629910" y="2505240"/>
            <a:ext cx="3867480" cy="3683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Výrobky ze syrového masa, ryb a vajec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Mléko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Cukrářské a lahůdkové výrobky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Vařená rýže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Plody moře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6" name="CustomShape 4"/>
          <p:cNvSpPr/>
          <p:nvPr/>
        </p:nvSpPr>
        <p:spPr>
          <a:xfrm>
            <a:off x="4629150" y="1681200"/>
            <a:ext cx="3886650" cy="8229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2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Nízko rizikové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CustomShape 5"/>
          <p:cNvSpPr/>
          <p:nvPr/>
        </p:nvSpPr>
        <p:spPr>
          <a:xfrm>
            <a:off x="4629150" y="2505240"/>
            <a:ext cx="3886650" cy="3683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Sušené potraviny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Okyselené a fermentované potraviny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Proslazené potraviny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Potraviny konzervované tukem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629910" y="365040"/>
            <a:ext cx="788589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Vždy ROZLIŠUJME!!!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629910" y="1681200"/>
            <a:ext cx="3867480" cy="822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Nebezpečí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CustomShape 3"/>
          <p:cNvSpPr/>
          <p:nvPr/>
        </p:nvSpPr>
        <p:spPr>
          <a:xfrm>
            <a:off x="629910" y="2505240"/>
            <a:ext cx="3867480" cy="3683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Kvalitativní hledisko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Vlastnost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1" strike="noStrike" spc="-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…"může"...</a:t>
            </a:r>
            <a:endParaRPr lang="cs-CZ" sz="1800" b="1" strike="noStrike" spc="-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CustomShape 4"/>
          <p:cNvSpPr/>
          <p:nvPr/>
        </p:nvSpPr>
        <p:spPr>
          <a:xfrm>
            <a:off x="4629150" y="1681200"/>
            <a:ext cx="3886650" cy="822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Riziko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2" name="CustomShape 5"/>
          <p:cNvSpPr/>
          <p:nvPr/>
        </p:nvSpPr>
        <p:spPr>
          <a:xfrm>
            <a:off x="4784940" y="2505240"/>
            <a:ext cx="3730860" cy="3683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Kvantitativní hledisko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Pravděpodobnost uplatnění nebezpečí, v závislosti na podmínkách expozice (P = 0...1)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1" strike="noStrike" spc="-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…"ale nemusí"…</a:t>
            </a:r>
            <a:endParaRPr lang="cs-CZ" sz="1800" b="1" strike="noStrike" spc="-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3" name="CustomShape 6"/>
          <p:cNvSpPr/>
          <p:nvPr/>
        </p:nvSpPr>
        <p:spPr>
          <a:xfrm>
            <a:off x="3290220" y="5445224"/>
            <a:ext cx="1494720" cy="3600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Interpretace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!</a:t>
            </a:r>
            <a:endParaRPr lang="cs-CZ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4" name="Picture 163"/>
          <p:cNvPicPr/>
          <p:nvPr/>
        </p:nvPicPr>
        <p:blipFill>
          <a:blip r:embed="rId3"/>
          <a:stretch/>
        </p:blipFill>
        <p:spPr>
          <a:xfrm>
            <a:off x="3100410" y="3308040"/>
            <a:ext cx="1874340" cy="2077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628560" y="365040"/>
            <a:ext cx="788589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Co je potřebné k tomu, aby byla potravina epidemiologicky riziková?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628560" y="1988840"/>
            <a:ext cx="7885890" cy="418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Infekční agens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 jeho vlastnosti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Potravina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charakteristiky </a:t>
            </a:r>
            <a:r>
              <a:rPr lang="cs-CZ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produkce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 </a:t>
            </a:r>
            <a:r>
              <a:rPr lang="cs-CZ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trh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nové způsoby zpracování a balení potravin, složitější logistika (výroba a spotřeba se časově a místně čím dál více vzdalují)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Měnící se vnímavost </a:t>
            </a:r>
            <a:r>
              <a:rPr lang="cs-CZ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populace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expozice dětí, nárůst počtu osob v imunosupresi a osob vyššího věku.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Přesnost epidemiologické </a:t>
            </a:r>
            <a:r>
              <a:rPr lang="cs-CZ" sz="2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surveillance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aneb 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kam (ne)dohlédne oko epidemiologovo...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52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Pozn. 1: Statistika infekčních onemocnění  postrádá prvek kauzality!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52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Pozn. 2: Sporadický výskyt není malá epidemie!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628560" y="365040"/>
            <a:ext cx="788589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Kauzalita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628560" y="1825560"/>
            <a:ext cx="539757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sir Austin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Bradford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Hill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(1897 – 1991)</a:t>
            </a:r>
            <a:endParaRPr lang="cs-CZ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Hillova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kritéria kauzality: soubor podmínek užitečných při zvažování existence příčinnosti mezi expozicí a následkem.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Absolutním požadavkem je průkaz časové souvislosti.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1" name="Picture 1"/>
          <p:cNvPicPr/>
          <p:nvPr/>
        </p:nvPicPr>
        <p:blipFill>
          <a:blip r:embed="rId3"/>
          <a:stretch/>
        </p:blipFill>
        <p:spPr>
          <a:xfrm>
            <a:off x="6594164" y="2060848"/>
            <a:ext cx="1920286" cy="2831528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Picture 175"/>
          <p:cNvPicPr/>
          <p:nvPr/>
        </p:nvPicPr>
        <p:blipFill>
          <a:blip r:embed="rId3"/>
          <a:stretch/>
        </p:blipFill>
        <p:spPr>
          <a:xfrm>
            <a:off x="507330" y="1619280"/>
            <a:ext cx="7913970" cy="4639680"/>
          </a:xfrm>
          <a:prstGeom prst="rect">
            <a:avLst/>
          </a:prstGeom>
          <a:ln>
            <a:noFill/>
          </a:ln>
        </p:spPr>
      </p:pic>
      <p:sp>
        <p:nvSpPr>
          <p:cNvPr id="173" name="CustomShape 1"/>
          <p:cNvSpPr/>
          <p:nvPr/>
        </p:nvSpPr>
        <p:spPr>
          <a:xfrm>
            <a:off x="628560" y="365040"/>
            <a:ext cx="788589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Mediální bublina nebo skutečné riziko?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" name="Table 1"/>
          <p:cNvGraphicFramePr/>
          <p:nvPr>
            <p:extLst>
              <p:ext uri="{D42A27DB-BD31-4B8C-83A1-F6EECF244321}">
                <p14:modId xmlns:p14="http://schemas.microsoft.com/office/powerpoint/2010/main" val="2694048946"/>
              </p:ext>
            </p:extLst>
          </p:nvPr>
        </p:nvGraphicFramePr>
        <p:xfrm>
          <a:off x="4100490" y="285840"/>
          <a:ext cx="4733640" cy="205092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2366820"/>
                <a:gridCol w="2366820"/>
              </a:tblGrid>
              <a:tr h="622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400" b="1" strike="noStrike" spc="-1" dirty="0">
                          <a:uFill>
                            <a:solidFill>
                              <a:srgbClr val="FFFFFF"/>
                            </a:solidFill>
                          </a:uFill>
                        </a:rPr>
                        <a:t>Počet </a:t>
                      </a:r>
                      <a:r>
                        <a:rPr lang="cs-CZ" sz="1400" b="1" strike="noStrike" spc="-1" dirty="0" err="1">
                          <a:uFill>
                            <a:solidFill>
                              <a:srgbClr val="FFFFFF"/>
                            </a:solidFill>
                          </a:uFill>
                        </a:rPr>
                        <a:t>listerií</a:t>
                      </a:r>
                      <a:r>
                        <a:rPr lang="cs-CZ" sz="1400" b="1" strike="noStrike" spc="-1" dirty="0">
                          <a:uFill>
                            <a:solidFill>
                              <a:srgbClr val="FFFFFF"/>
                            </a:solidFill>
                          </a:uFill>
                        </a:rPr>
                        <a:t> v 1 g potraviny</a:t>
                      </a:r>
                      <a:endParaRPr lang="cs-CZ" sz="1400" b="1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400" b="1" strike="noStrike" spc="-1" dirty="0">
                          <a:uFill>
                            <a:solidFill>
                              <a:srgbClr val="FFFFFF"/>
                            </a:solidFill>
                          </a:uFill>
                        </a:rPr>
                        <a:t>Počet </a:t>
                      </a:r>
                      <a:r>
                        <a:rPr lang="cs-CZ" sz="1400" b="1" strike="noStrike" spc="-1" dirty="0" err="1">
                          <a:uFill>
                            <a:solidFill>
                              <a:srgbClr val="FFFFFF"/>
                            </a:solidFill>
                          </a:uFill>
                        </a:rPr>
                        <a:t>listerií</a:t>
                      </a:r>
                      <a:r>
                        <a:rPr lang="cs-CZ" sz="1400" b="1" strike="noStrike" spc="-1" dirty="0">
                          <a:uFill>
                            <a:solidFill>
                              <a:srgbClr val="FFFFFF"/>
                            </a:solidFill>
                          </a:uFill>
                        </a:rPr>
                        <a:t> v 1 porci( 31.6 g)</a:t>
                      </a:r>
                      <a:endParaRPr lang="cs-CZ" sz="1400" b="1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</a:tr>
              <a:tr h="357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400" strike="noStrike" spc="-1">
                          <a:uFill>
                            <a:solidFill>
                              <a:srgbClr val="FFFFFF"/>
                            </a:solidFill>
                          </a:uFill>
                        </a:rPr>
                        <a:t>1</a:t>
                      </a:r>
                      <a:endParaRPr lang="cs-CZ" sz="1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400" strike="noStrike" spc="-1" dirty="0">
                          <a:uFill>
                            <a:solidFill>
                              <a:srgbClr val="FFFFFF"/>
                            </a:solidFill>
                          </a:uFill>
                        </a:rPr>
                        <a:t>32</a:t>
                      </a:r>
                      <a:endParaRPr lang="cs-CZ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</a:tr>
              <a:tr h="357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400" strike="noStrike" spc="-1">
                          <a:uFill>
                            <a:solidFill>
                              <a:srgbClr val="FFFFFF"/>
                            </a:solidFill>
                          </a:uFill>
                        </a:rPr>
                        <a:t>10</a:t>
                      </a:r>
                      <a:endParaRPr lang="cs-CZ" sz="1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400" strike="noStrike" spc="-1" dirty="0">
                          <a:uFill>
                            <a:solidFill>
                              <a:srgbClr val="FFFFFF"/>
                            </a:solidFill>
                          </a:uFill>
                        </a:rPr>
                        <a:t>316</a:t>
                      </a:r>
                      <a:endParaRPr lang="cs-CZ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</a:tr>
              <a:tr h="357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400" strike="noStrike" spc="-1" dirty="0">
                          <a:uFill>
                            <a:solidFill>
                              <a:srgbClr val="FFFFFF"/>
                            </a:solidFill>
                          </a:uFill>
                        </a:rPr>
                        <a:t>100</a:t>
                      </a:r>
                      <a:endParaRPr lang="cs-CZ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400" strike="noStrike" spc="-1" dirty="0">
                          <a:uFill>
                            <a:solidFill>
                              <a:srgbClr val="FFFFFF"/>
                            </a:solidFill>
                          </a:uFill>
                        </a:rPr>
                        <a:t>3.160</a:t>
                      </a:r>
                      <a:endParaRPr lang="cs-CZ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</a:tr>
              <a:tr h="357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400" strike="noStrike" spc="-1" dirty="0">
                          <a:uFill>
                            <a:solidFill>
                              <a:srgbClr val="FFFFFF"/>
                            </a:solidFill>
                          </a:uFill>
                        </a:rPr>
                        <a:t>1.000</a:t>
                      </a:r>
                      <a:endParaRPr lang="cs-CZ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400" strike="noStrike" spc="-1" dirty="0">
                          <a:uFill>
                            <a:solidFill>
                              <a:srgbClr val="FFFFFF"/>
                            </a:solidFill>
                          </a:uFill>
                        </a:rPr>
                        <a:t>31.600</a:t>
                      </a:r>
                      <a:endParaRPr lang="cs-CZ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</a:tr>
            </a:tbl>
          </a:graphicData>
        </a:graphic>
      </p:graphicFrame>
      <p:graphicFrame>
        <p:nvGraphicFramePr>
          <p:cNvPr id="175" name="Table 2"/>
          <p:cNvGraphicFramePr/>
          <p:nvPr>
            <p:extLst>
              <p:ext uri="{D42A27DB-BD31-4B8C-83A1-F6EECF244321}">
                <p14:modId xmlns:p14="http://schemas.microsoft.com/office/powerpoint/2010/main" val="3256729202"/>
              </p:ext>
            </p:extLst>
          </p:nvPr>
        </p:nvGraphicFramePr>
        <p:xfrm>
          <a:off x="4079160" y="2514600"/>
          <a:ext cx="4807350" cy="383652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2442960"/>
                <a:gridCol w="2364390"/>
              </a:tblGrid>
              <a:tr h="357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1" strike="noStrike" spc="-1" dirty="0">
                          <a:uFill>
                            <a:solidFill>
                              <a:srgbClr val="FFFFFF"/>
                            </a:solidFill>
                          </a:uFill>
                        </a:rPr>
                        <a:t>Zdravotní stav</a:t>
                      </a:r>
                      <a:endParaRPr lang="cs-CZ" sz="1600" b="1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600" b="1" strike="noStrike" spc="-1" dirty="0" err="1">
                          <a:uFill>
                            <a:solidFill>
                              <a:srgbClr val="FFFFFF"/>
                            </a:solidFill>
                          </a:uFill>
                        </a:rPr>
                        <a:t>Relat</a:t>
                      </a:r>
                      <a:r>
                        <a:rPr lang="cs-CZ" sz="1600" b="1" strike="noStrike" spc="-1" dirty="0">
                          <a:uFill>
                            <a:solidFill>
                              <a:srgbClr val="FFFFFF"/>
                            </a:solidFill>
                          </a:uFill>
                        </a:rPr>
                        <a:t>. vnímavost</a:t>
                      </a:r>
                      <a:endParaRPr lang="cs-CZ" sz="1600" b="1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</a:tr>
              <a:tr h="357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strike="noStrike" spc="-1" dirty="0">
                          <a:uFill>
                            <a:solidFill>
                              <a:srgbClr val="FFFFFF"/>
                            </a:solidFill>
                          </a:uFill>
                        </a:rPr>
                        <a:t>Zdravý člověk do 65 r.</a:t>
                      </a:r>
                      <a:endParaRPr lang="cs-CZ" sz="16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600" strike="noStrike" spc="-1">
                          <a:uFill>
                            <a:solidFill>
                              <a:srgbClr val="FFFFFF"/>
                            </a:solidFill>
                          </a:uFill>
                        </a:rPr>
                        <a:t>1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</a:tr>
              <a:tr h="357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strike="noStrike" spc="-1">
                          <a:uFill>
                            <a:solidFill>
                              <a:srgbClr val="FFFFFF"/>
                            </a:solidFill>
                          </a:uFill>
                        </a:rPr>
                        <a:t>Osoba 65+r.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600" strike="noStrike" spc="-1">
                          <a:uFill>
                            <a:solidFill>
                              <a:srgbClr val="FFFFFF"/>
                            </a:solidFill>
                          </a:uFill>
                        </a:rPr>
                        <a:t>7,5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</a:tr>
              <a:tr h="622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strike="noStrike" spc="-1" dirty="0">
                          <a:uFill>
                            <a:solidFill>
                              <a:srgbClr val="FFFFFF"/>
                            </a:solidFill>
                          </a:uFill>
                        </a:rPr>
                        <a:t>DM, non-insulin </a:t>
                      </a:r>
                      <a:r>
                        <a:rPr lang="cs-CZ" sz="1600" strike="noStrike" spc="-1" dirty="0" err="1">
                          <a:uFill>
                            <a:solidFill>
                              <a:srgbClr val="FFFFFF"/>
                            </a:solidFill>
                          </a:uFill>
                        </a:rPr>
                        <a:t>dependent</a:t>
                      </a:r>
                      <a:r>
                        <a:rPr lang="cs-CZ" sz="1600" strike="noStrike" spc="-1" dirty="0">
                          <a:uFill>
                            <a:solidFill>
                              <a:srgbClr val="FFFFFF"/>
                            </a:solidFill>
                          </a:uFill>
                        </a:rPr>
                        <a:t>.</a:t>
                      </a:r>
                      <a:endParaRPr lang="cs-CZ" sz="16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600" strike="noStrike" spc="-1">
                          <a:uFill>
                            <a:solidFill>
                              <a:srgbClr val="FFFFFF"/>
                            </a:solidFill>
                          </a:uFill>
                        </a:rPr>
                        <a:t>25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</a:tr>
              <a:tr h="357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strike="noStrike" spc="-1">
                          <a:uFill>
                            <a:solidFill>
                              <a:srgbClr val="FFFFFF"/>
                            </a:solidFill>
                          </a:uFill>
                        </a:rPr>
                        <a:t>DM, insulin dependent.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600" strike="noStrike" spc="-1">
                          <a:uFill>
                            <a:solidFill>
                              <a:srgbClr val="FFFFFF"/>
                            </a:solidFill>
                          </a:uFill>
                        </a:rPr>
                        <a:t>30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</a:tr>
              <a:tr h="357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strike="noStrike" spc="-1">
                          <a:uFill>
                            <a:solidFill>
                              <a:srgbClr val="FFFFFF"/>
                            </a:solidFill>
                          </a:uFill>
                        </a:rPr>
                        <a:t>Solidní karcinom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600" strike="noStrike" spc="-1">
                          <a:uFill>
                            <a:solidFill>
                              <a:srgbClr val="FFFFFF"/>
                            </a:solidFill>
                          </a:uFill>
                        </a:rPr>
                        <a:t>66 - 229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</a:tr>
              <a:tr h="357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strike="noStrike" spc="-1">
                          <a:uFill>
                            <a:solidFill>
                              <a:srgbClr val="FFFFFF"/>
                            </a:solidFill>
                          </a:uFill>
                        </a:rPr>
                        <a:t>Dialyzovaný pacient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600" strike="noStrike" spc="-1">
                          <a:uFill>
                            <a:solidFill>
                              <a:srgbClr val="FFFFFF"/>
                            </a:solidFill>
                          </a:uFill>
                        </a:rPr>
                        <a:t>476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</a:tr>
              <a:tr h="357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strike="noStrike" spc="-1" dirty="0">
                          <a:uFill>
                            <a:solidFill>
                              <a:srgbClr val="FFFFFF"/>
                            </a:solidFill>
                          </a:uFill>
                        </a:rPr>
                        <a:t>AIDS</a:t>
                      </a:r>
                      <a:endParaRPr lang="cs-CZ" sz="16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600" strike="noStrike" spc="-1">
                          <a:uFill>
                            <a:solidFill>
                              <a:srgbClr val="FFFFFF"/>
                            </a:solidFill>
                          </a:uFill>
                        </a:rPr>
                        <a:t>865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</a:tr>
              <a:tr h="357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strike="noStrike" spc="-1">
                          <a:uFill>
                            <a:solidFill>
                              <a:srgbClr val="FFFFFF"/>
                            </a:solidFill>
                          </a:uFill>
                        </a:rPr>
                        <a:t>Krevní malignity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600" strike="noStrike" spc="-1">
                          <a:uFill>
                            <a:solidFill>
                              <a:srgbClr val="FFFFFF"/>
                            </a:solidFill>
                          </a:uFill>
                        </a:rPr>
                        <a:t>1364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</a:tr>
              <a:tr h="357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strike="noStrike" spc="-1">
                          <a:uFill>
                            <a:solidFill>
                              <a:srgbClr val="FFFFFF"/>
                            </a:solidFill>
                          </a:uFill>
                        </a:rPr>
                        <a:t>Transplantovaný pacient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600" strike="noStrike" spc="-1" dirty="0">
                          <a:uFill>
                            <a:solidFill>
                              <a:srgbClr val="FFFFFF"/>
                            </a:solidFill>
                          </a:uFill>
                        </a:rPr>
                        <a:t>2584</a:t>
                      </a:r>
                      <a:endParaRPr lang="cs-CZ" sz="16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580" marR="68580"/>
                </a:tc>
              </a:tr>
            </a:tbl>
          </a:graphicData>
        </a:graphic>
      </p:graphicFrame>
      <p:pic>
        <p:nvPicPr>
          <p:cNvPr id="176" name="Picture 179"/>
          <p:cNvPicPr/>
          <p:nvPr/>
        </p:nvPicPr>
        <p:blipFill>
          <a:blip r:embed="rId3"/>
          <a:stretch/>
        </p:blipFill>
        <p:spPr>
          <a:xfrm>
            <a:off x="423080" y="662665"/>
            <a:ext cx="3284824" cy="5438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432</Words>
  <Application>Microsoft Office PowerPoint</Application>
  <PresentationFormat>Předvádění na obrazovce (4:3)</PresentationFormat>
  <Paragraphs>88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10</vt:i4>
      </vt:variant>
    </vt:vector>
  </HeadingPairs>
  <TitlesOfParts>
    <vt:vector size="21" baseType="lpstr">
      <vt:lpstr>Arial</vt:lpstr>
      <vt:lpstr>Calibri</vt:lpstr>
      <vt:lpstr>Calibri Light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Aleš Peřina</dc:creator>
  <cp:lastModifiedBy>Miroslava Zavřelová</cp:lastModifiedBy>
  <cp:revision>67</cp:revision>
  <dcterms:modified xsi:type="dcterms:W3CDTF">2017-05-02T13:33:29Z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Notes">
    <vt:i4>9</vt:i4>
  </property>
  <property fmtid="{D5CDD505-2E9C-101B-9397-08002B2CF9AE}" pid="7" name="PresentationFormat">
    <vt:lpwstr>Widescreen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10</vt:i4>
  </property>
</Properties>
</file>