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4"/>
  </p:notesMasterIdLst>
  <p:sldIdLst>
    <p:sldId id="256" r:id="rId2"/>
    <p:sldId id="257" r:id="rId3"/>
    <p:sldId id="258" r:id="rId4"/>
    <p:sldId id="338" r:id="rId5"/>
    <p:sldId id="339" r:id="rId6"/>
    <p:sldId id="294" r:id="rId7"/>
    <p:sldId id="344" r:id="rId8"/>
    <p:sldId id="340" r:id="rId9"/>
    <p:sldId id="360" r:id="rId10"/>
    <p:sldId id="374" r:id="rId11"/>
    <p:sldId id="341" r:id="rId12"/>
    <p:sldId id="260" r:id="rId13"/>
    <p:sldId id="280" r:id="rId14"/>
    <p:sldId id="281" r:id="rId15"/>
    <p:sldId id="282" r:id="rId16"/>
    <p:sldId id="259" r:id="rId17"/>
    <p:sldId id="358" r:id="rId18"/>
    <p:sldId id="283" r:id="rId19"/>
    <p:sldId id="284" r:id="rId20"/>
    <p:sldId id="285" r:id="rId21"/>
    <p:sldId id="286" r:id="rId22"/>
    <p:sldId id="287" r:id="rId23"/>
    <p:sldId id="289" r:id="rId24"/>
    <p:sldId id="288" r:id="rId25"/>
    <p:sldId id="290" r:id="rId26"/>
    <p:sldId id="291" r:id="rId27"/>
    <p:sldId id="362" r:id="rId28"/>
    <p:sldId id="292" r:id="rId29"/>
    <p:sldId id="293" r:id="rId30"/>
    <p:sldId id="295" r:id="rId31"/>
    <p:sldId id="296" r:id="rId32"/>
    <p:sldId id="297" r:id="rId33"/>
    <p:sldId id="298" r:id="rId34"/>
    <p:sldId id="329" r:id="rId35"/>
    <p:sldId id="330" r:id="rId36"/>
    <p:sldId id="331" r:id="rId37"/>
    <p:sldId id="375" r:id="rId38"/>
    <p:sldId id="332" r:id="rId39"/>
    <p:sldId id="333" r:id="rId40"/>
    <p:sldId id="334" r:id="rId41"/>
    <p:sldId id="335" r:id="rId42"/>
    <p:sldId id="299" r:id="rId43"/>
    <p:sldId id="336" r:id="rId44"/>
    <p:sldId id="371" r:id="rId45"/>
    <p:sldId id="342" r:id="rId46"/>
    <p:sldId id="337" r:id="rId47"/>
    <p:sldId id="378" r:id="rId48"/>
    <p:sldId id="300" r:id="rId49"/>
    <p:sldId id="301" r:id="rId50"/>
    <p:sldId id="373" r:id="rId51"/>
    <p:sldId id="302" r:id="rId52"/>
    <p:sldId id="359" r:id="rId53"/>
    <p:sldId id="305" r:id="rId54"/>
    <p:sldId id="303" r:id="rId55"/>
    <p:sldId id="304" r:id="rId56"/>
    <p:sldId id="353" r:id="rId57"/>
    <p:sldId id="352" r:id="rId58"/>
    <p:sldId id="355" r:id="rId59"/>
    <p:sldId id="354" r:id="rId60"/>
    <p:sldId id="307" r:id="rId61"/>
    <p:sldId id="306" r:id="rId62"/>
    <p:sldId id="308" r:id="rId63"/>
    <p:sldId id="309" r:id="rId64"/>
    <p:sldId id="310" r:id="rId65"/>
    <p:sldId id="311" r:id="rId66"/>
    <p:sldId id="312" r:id="rId67"/>
    <p:sldId id="313" r:id="rId68"/>
    <p:sldId id="314" r:id="rId69"/>
    <p:sldId id="323" r:id="rId70"/>
    <p:sldId id="324" r:id="rId71"/>
    <p:sldId id="325" r:id="rId72"/>
    <p:sldId id="326" r:id="rId73"/>
    <p:sldId id="327" r:id="rId74"/>
    <p:sldId id="351" r:id="rId75"/>
    <p:sldId id="370" r:id="rId76"/>
    <p:sldId id="346" r:id="rId77"/>
    <p:sldId id="372" r:id="rId78"/>
    <p:sldId id="343" r:id="rId79"/>
    <p:sldId id="364" r:id="rId80"/>
    <p:sldId id="365" r:id="rId81"/>
    <p:sldId id="366" r:id="rId82"/>
    <p:sldId id="367" r:id="rId83"/>
    <p:sldId id="368" r:id="rId84"/>
    <p:sldId id="369" r:id="rId85"/>
    <p:sldId id="348" r:id="rId86"/>
    <p:sldId id="363" r:id="rId87"/>
    <p:sldId id="376" r:id="rId88"/>
    <p:sldId id="377" r:id="rId89"/>
    <p:sldId id="347" r:id="rId90"/>
    <p:sldId id="356" r:id="rId91"/>
    <p:sldId id="328" r:id="rId92"/>
    <p:sldId id="279" r:id="rId9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4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Střední styl 4 – zvýraznění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E171933-4619-4E11-9A3F-F7608DF75F80}" styleName="Střední styl 1 – zvýraznění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82" autoAdjust="0"/>
  </p:normalViewPr>
  <p:slideViewPr>
    <p:cSldViewPr>
      <p:cViewPr varScale="1">
        <p:scale>
          <a:sx n="92" d="100"/>
          <a:sy n="92" d="100"/>
        </p:scale>
        <p:origin x="147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5532F6-1BE1-4598-8C01-EA63E08D70B4}" type="datetimeFigureOut">
              <a:rPr lang="cs-CZ" smtClean="0"/>
              <a:pPr/>
              <a:t>2.3.2017</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2D298F-0D1F-4AC7-981B-758B25C6B437}" type="slidenum">
              <a:rPr lang="cs-CZ" smtClean="0"/>
              <a:pPr/>
              <a:t>‹#›</a:t>
            </a:fld>
            <a:endParaRPr lang="cs-CZ"/>
          </a:p>
        </p:txBody>
      </p:sp>
    </p:spTree>
    <p:extLst>
      <p:ext uri="{BB962C8B-B14F-4D97-AF65-F5344CB8AC3E}">
        <p14:creationId xmlns:p14="http://schemas.microsoft.com/office/powerpoint/2010/main" val="2779151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dirty="0" smtClean="0"/>
              <a:t>Nemoc chameleon </a:t>
            </a:r>
            <a:r>
              <a:rPr lang="cs-CZ" dirty="0" smtClean="0"/>
              <a:t>– pro velkou rozmanitost projevů onemocnění bývá v řadě případů obtížné</a:t>
            </a:r>
            <a:r>
              <a:rPr lang="cs-CZ" baseline="0" dirty="0" smtClean="0"/>
              <a:t> </a:t>
            </a:r>
            <a:r>
              <a:rPr lang="cs-CZ" baseline="0" dirty="0" err="1" smtClean="0"/>
              <a:t>celiakii</a:t>
            </a:r>
            <a:r>
              <a:rPr lang="cs-CZ" baseline="0" dirty="0" smtClean="0"/>
              <a:t> včas a správně diagnostikovat</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a:t>
            </a:fld>
            <a:endParaRPr lang="cs-CZ"/>
          </a:p>
        </p:txBody>
      </p:sp>
    </p:spTree>
    <p:extLst>
      <p:ext uri="{BB962C8B-B14F-4D97-AF65-F5344CB8AC3E}">
        <p14:creationId xmlns:p14="http://schemas.microsoft.com/office/powerpoint/2010/main" val="1551633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Lieberkühnovy krypty žlázky – tubulózní střevní žlázky nacházející se v podobě krypt mezi střevními klky</a:t>
            </a:r>
          </a:p>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20</a:t>
            </a:fld>
            <a:endParaRPr lang="cs-CZ"/>
          </a:p>
        </p:txBody>
      </p:sp>
    </p:spTree>
    <p:extLst>
      <p:ext uri="{BB962C8B-B14F-4D97-AF65-F5344CB8AC3E}">
        <p14:creationId xmlns:p14="http://schemas.microsoft.com/office/powerpoint/2010/main" val="2860768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21</a:t>
            </a:fld>
            <a:endParaRPr lang="cs-CZ"/>
          </a:p>
        </p:txBody>
      </p:sp>
    </p:spTree>
    <p:extLst>
      <p:ext uri="{BB962C8B-B14F-4D97-AF65-F5344CB8AC3E}">
        <p14:creationId xmlns:p14="http://schemas.microsoft.com/office/powerpoint/2010/main" val="1036041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22</a:t>
            </a:fld>
            <a:endParaRPr lang="cs-CZ"/>
          </a:p>
        </p:txBody>
      </p:sp>
    </p:spTree>
    <p:extLst>
      <p:ext uri="{BB962C8B-B14F-4D97-AF65-F5344CB8AC3E}">
        <p14:creationId xmlns:p14="http://schemas.microsoft.com/office/powerpoint/2010/main" val="1343190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kern="1200" baseline="0" dirty="0" smtClean="0">
                <a:solidFill>
                  <a:schemeClr val="tx1"/>
                </a:solidFill>
                <a:latin typeface="+mn-lt"/>
                <a:ea typeface="+mn-ea"/>
                <a:cs typeface="+mn-cs"/>
              </a:rPr>
              <a:t>U dětí se provádí odběr bioptického vzorku </a:t>
            </a:r>
            <a:r>
              <a:rPr lang="cs-CZ" sz="1200" kern="1200" baseline="0" dirty="0" err="1" smtClean="0">
                <a:solidFill>
                  <a:schemeClr val="tx1"/>
                </a:solidFill>
                <a:latin typeface="+mn-lt"/>
                <a:ea typeface="+mn-ea"/>
                <a:cs typeface="+mn-cs"/>
              </a:rPr>
              <a:t>Coombsovou</a:t>
            </a:r>
            <a:r>
              <a:rPr lang="cs-CZ" sz="1200" kern="1200" baseline="0" dirty="0" smtClean="0">
                <a:solidFill>
                  <a:schemeClr val="tx1"/>
                </a:solidFill>
                <a:latin typeface="+mn-lt"/>
                <a:ea typeface="+mn-ea"/>
                <a:cs typeface="+mn-cs"/>
              </a:rPr>
              <a:t> nebo </a:t>
            </a:r>
            <a:r>
              <a:rPr lang="cs-CZ" sz="1200" kern="1200" baseline="0" dirty="0" err="1" smtClean="0">
                <a:solidFill>
                  <a:schemeClr val="tx1"/>
                </a:solidFill>
                <a:latin typeface="+mn-lt"/>
                <a:ea typeface="+mn-ea"/>
                <a:cs typeface="+mn-cs"/>
              </a:rPr>
              <a:t>Carreyovou</a:t>
            </a:r>
            <a:r>
              <a:rPr lang="cs-CZ" sz="1200" kern="1200" baseline="0" dirty="0" smtClean="0">
                <a:solidFill>
                  <a:schemeClr val="tx1"/>
                </a:solidFill>
                <a:latin typeface="+mn-lt"/>
                <a:ea typeface="+mn-ea"/>
                <a:cs typeface="+mn-cs"/>
              </a:rPr>
              <a:t> kapslí – to znamená kapslí velikosti malého bonbónu, která je zavedena do oblasti 1. kličky jejuna, a odtud se odebere vzorek tkáně. </a:t>
            </a:r>
          </a:p>
          <a:p>
            <a:r>
              <a:rPr lang="cs-CZ" sz="1200" kern="1200" baseline="0" dirty="0" smtClean="0">
                <a:solidFill>
                  <a:schemeClr val="tx1"/>
                </a:solidFill>
                <a:latin typeface="+mn-lt"/>
                <a:ea typeface="+mn-ea"/>
                <a:cs typeface="+mn-cs"/>
              </a:rPr>
              <a:t>U dospělých je odběr prováděn většinou při gastroskopii.</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23</a:t>
            </a:fld>
            <a:endParaRPr lang="cs-CZ"/>
          </a:p>
        </p:txBody>
      </p:sp>
    </p:spTree>
    <p:extLst>
      <p:ext uri="{BB962C8B-B14F-4D97-AF65-F5344CB8AC3E}">
        <p14:creationId xmlns:p14="http://schemas.microsoft.com/office/powerpoint/2010/main" val="1305115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dirty="0" smtClean="0"/>
              <a:t>tzv. </a:t>
            </a:r>
            <a:r>
              <a:rPr lang="cs-CZ" sz="1200" dirty="0" err="1" smtClean="0"/>
              <a:t>Marshova</a:t>
            </a:r>
            <a:r>
              <a:rPr lang="cs-CZ" sz="1200" dirty="0" smtClean="0"/>
              <a:t> klasifikace </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24</a:t>
            </a:fld>
            <a:endParaRPr lang="cs-CZ"/>
          </a:p>
        </p:txBody>
      </p:sp>
    </p:spTree>
    <p:extLst>
      <p:ext uri="{BB962C8B-B14F-4D97-AF65-F5344CB8AC3E}">
        <p14:creationId xmlns:p14="http://schemas.microsoft.com/office/powerpoint/2010/main" val="1747617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25</a:t>
            </a:fld>
            <a:endParaRPr lang="cs-CZ"/>
          </a:p>
        </p:txBody>
      </p:sp>
    </p:spTree>
    <p:extLst>
      <p:ext uri="{BB962C8B-B14F-4D97-AF65-F5344CB8AC3E}">
        <p14:creationId xmlns:p14="http://schemas.microsoft.com/office/powerpoint/2010/main" val="3037383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dirty="0" smtClean="0"/>
              <a:t>Lupus </a:t>
            </a:r>
            <a:r>
              <a:rPr lang="cs-CZ" b="1" dirty="0" err="1" smtClean="0"/>
              <a:t>erythematodes</a:t>
            </a:r>
            <a:r>
              <a:rPr lang="cs-CZ" b="1" dirty="0" smtClean="0"/>
              <a:t> </a:t>
            </a:r>
            <a:r>
              <a:rPr lang="cs-CZ" b="0" dirty="0" smtClean="0"/>
              <a:t>- autoimunitní onemocnění </a:t>
            </a:r>
            <a:r>
              <a:rPr lang="cs-CZ" dirty="0" smtClean="0"/>
              <a:t>s výraznou prevalencí u žen. Vyznačuje se </a:t>
            </a:r>
            <a:r>
              <a:rPr lang="cs-CZ" b="0" dirty="0" smtClean="0"/>
              <a:t>multiorgánovým postižením </a:t>
            </a:r>
            <a:r>
              <a:rPr lang="cs-CZ" dirty="0" smtClean="0"/>
              <a:t>včetně orgánů pro život nezbytných (zvláště ledviny a mozek)</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26</a:t>
            </a:fld>
            <a:endParaRPr lang="cs-CZ"/>
          </a:p>
        </p:txBody>
      </p:sp>
    </p:spTree>
    <p:extLst>
      <p:ext uri="{BB962C8B-B14F-4D97-AF65-F5344CB8AC3E}">
        <p14:creationId xmlns:p14="http://schemas.microsoft.com/office/powerpoint/2010/main" val="3914743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28</a:t>
            </a:fld>
            <a:endParaRPr lang="cs-CZ"/>
          </a:p>
        </p:txBody>
      </p:sp>
    </p:spTree>
    <p:extLst>
      <p:ext uri="{BB962C8B-B14F-4D97-AF65-F5344CB8AC3E}">
        <p14:creationId xmlns:p14="http://schemas.microsoft.com/office/powerpoint/2010/main" val="1346732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dirty="0" smtClean="0"/>
              <a:t>MYOPATIE </a:t>
            </a:r>
            <a:r>
              <a:rPr lang="cs-CZ" dirty="0" smtClean="0"/>
              <a:t>– obecný název pro svalové nezánětlivé onemocnění nebo svalovou poruchu. Některé m. jsou vrozené např. </a:t>
            </a:r>
            <a:r>
              <a:rPr lang="cs-CZ" dirty="0" err="1" smtClean="0"/>
              <a:t>Duchenneoova</a:t>
            </a:r>
            <a:r>
              <a:rPr lang="cs-CZ" dirty="0" smtClean="0"/>
              <a:t> svalová dystrofie, řada z nich vzniká v důsledku jiných chorob. Získané jsou často způsobeny celkovým onemocněním zejm. hormonálním a metabolickým, např. hypertyreózou. Projevují se </a:t>
            </a:r>
            <a:r>
              <a:rPr lang="cs-CZ" b="1" dirty="0" smtClean="0"/>
              <a:t>svalovou slabostí, která někdy znemožňuje i běžné pohyby</a:t>
            </a:r>
            <a:r>
              <a:rPr lang="cs-CZ" dirty="0" smtClean="0"/>
              <a:t>. </a:t>
            </a:r>
          </a:p>
          <a:p>
            <a:r>
              <a:rPr lang="cs-CZ" b="1" dirty="0" smtClean="0"/>
              <a:t>VASKULITIDA</a:t>
            </a:r>
            <a:r>
              <a:rPr lang="cs-CZ" dirty="0" smtClean="0"/>
              <a:t> – zánětlivé onemocnění cév, zejm. tepen</a:t>
            </a:r>
          </a:p>
          <a:p>
            <a:r>
              <a:rPr lang="cs-CZ" b="1" dirty="0" smtClean="0"/>
              <a:t>PUBERTAS TARDA </a:t>
            </a:r>
            <a:r>
              <a:rPr lang="cs-CZ" dirty="0" smtClean="0"/>
              <a:t>– opožděná puberta</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29</a:t>
            </a:fld>
            <a:endParaRPr lang="cs-CZ"/>
          </a:p>
        </p:txBody>
      </p:sp>
    </p:spTree>
    <p:extLst>
      <p:ext uri="{BB962C8B-B14F-4D97-AF65-F5344CB8AC3E}">
        <p14:creationId xmlns:p14="http://schemas.microsoft.com/office/powerpoint/2010/main" val="3717727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30</a:t>
            </a:fld>
            <a:endParaRPr lang="cs-CZ"/>
          </a:p>
        </p:txBody>
      </p:sp>
    </p:spTree>
    <p:extLst>
      <p:ext uri="{BB962C8B-B14F-4D97-AF65-F5344CB8AC3E}">
        <p14:creationId xmlns:p14="http://schemas.microsoft.com/office/powerpoint/2010/main" val="989039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Upraveno podle:</a:t>
            </a:r>
            <a:r>
              <a:rPr lang="cs-CZ" baseline="0" dirty="0" smtClean="0"/>
              <a:t> </a:t>
            </a:r>
            <a:r>
              <a:rPr lang="cs-CZ" baseline="0" dirty="0" err="1" smtClean="0"/>
              <a:t>Sapone</a:t>
            </a:r>
            <a:r>
              <a:rPr lang="cs-CZ" baseline="0" dirty="0" smtClean="0"/>
              <a:t> et al. BMC </a:t>
            </a:r>
            <a:r>
              <a:rPr lang="cs-CZ" baseline="0" dirty="0" err="1" smtClean="0"/>
              <a:t>Medicine</a:t>
            </a:r>
            <a:r>
              <a:rPr lang="cs-CZ" baseline="0" dirty="0" smtClean="0"/>
              <a:t> 2012; 10:13</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a:t>
            </a:fld>
            <a:endParaRPr lang="cs-CZ"/>
          </a:p>
        </p:txBody>
      </p:sp>
    </p:spTree>
    <p:extLst>
      <p:ext uri="{BB962C8B-B14F-4D97-AF65-F5344CB8AC3E}">
        <p14:creationId xmlns:p14="http://schemas.microsoft.com/office/powerpoint/2010/main" val="2461776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31</a:t>
            </a:fld>
            <a:endParaRPr lang="cs-CZ"/>
          </a:p>
        </p:txBody>
      </p:sp>
    </p:spTree>
    <p:extLst>
      <p:ext uri="{BB962C8B-B14F-4D97-AF65-F5344CB8AC3E}">
        <p14:creationId xmlns:p14="http://schemas.microsoft.com/office/powerpoint/2010/main" val="3642474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b="1" dirty="0" smtClean="0"/>
              <a:t>Primární </a:t>
            </a:r>
            <a:r>
              <a:rPr lang="cs-CZ" sz="1200" b="1" dirty="0" err="1" smtClean="0"/>
              <a:t>sklerozující</a:t>
            </a:r>
            <a:r>
              <a:rPr lang="cs-CZ" sz="1200" b="1" dirty="0" smtClean="0"/>
              <a:t> cholangitida </a:t>
            </a:r>
            <a:r>
              <a:rPr lang="cs-CZ" sz="1200" dirty="0" smtClean="0"/>
              <a:t>– onemocnění jater</a:t>
            </a:r>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32</a:t>
            </a:fld>
            <a:endParaRPr lang="cs-CZ"/>
          </a:p>
        </p:txBody>
      </p:sp>
    </p:spTree>
    <p:extLst>
      <p:ext uri="{BB962C8B-B14F-4D97-AF65-F5344CB8AC3E}">
        <p14:creationId xmlns:p14="http://schemas.microsoft.com/office/powerpoint/2010/main" val="2358255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33</a:t>
            </a:fld>
            <a:endParaRPr lang="cs-CZ"/>
          </a:p>
        </p:txBody>
      </p:sp>
    </p:spTree>
    <p:extLst>
      <p:ext uri="{BB962C8B-B14F-4D97-AF65-F5344CB8AC3E}">
        <p14:creationId xmlns:p14="http://schemas.microsoft.com/office/powerpoint/2010/main" val="1833437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34</a:t>
            </a:fld>
            <a:endParaRPr lang="cs-CZ"/>
          </a:p>
        </p:txBody>
      </p:sp>
    </p:spTree>
    <p:extLst>
      <p:ext uri="{BB962C8B-B14F-4D97-AF65-F5344CB8AC3E}">
        <p14:creationId xmlns:p14="http://schemas.microsoft.com/office/powerpoint/2010/main" val="1224434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35</a:t>
            </a:fld>
            <a:endParaRPr lang="cs-CZ"/>
          </a:p>
        </p:txBody>
      </p:sp>
    </p:spTree>
    <p:extLst>
      <p:ext uri="{BB962C8B-B14F-4D97-AF65-F5344CB8AC3E}">
        <p14:creationId xmlns:p14="http://schemas.microsoft.com/office/powerpoint/2010/main" val="80104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36</a:t>
            </a:fld>
            <a:endParaRPr lang="cs-CZ"/>
          </a:p>
        </p:txBody>
      </p:sp>
    </p:spTree>
    <p:extLst>
      <p:ext uri="{BB962C8B-B14F-4D97-AF65-F5344CB8AC3E}">
        <p14:creationId xmlns:p14="http://schemas.microsoft.com/office/powerpoint/2010/main" val="2679957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38</a:t>
            </a:fld>
            <a:endParaRPr lang="cs-CZ"/>
          </a:p>
        </p:txBody>
      </p:sp>
    </p:spTree>
    <p:extLst>
      <p:ext uri="{BB962C8B-B14F-4D97-AF65-F5344CB8AC3E}">
        <p14:creationId xmlns:p14="http://schemas.microsoft.com/office/powerpoint/2010/main" val="1623018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39</a:t>
            </a:fld>
            <a:endParaRPr lang="cs-CZ"/>
          </a:p>
        </p:txBody>
      </p:sp>
    </p:spTree>
    <p:extLst>
      <p:ext uri="{BB962C8B-B14F-4D97-AF65-F5344CB8AC3E}">
        <p14:creationId xmlns:p14="http://schemas.microsoft.com/office/powerpoint/2010/main" val="1774186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40</a:t>
            </a:fld>
            <a:endParaRPr lang="cs-CZ"/>
          </a:p>
        </p:txBody>
      </p:sp>
    </p:spTree>
    <p:extLst>
      <p:ext uri="{BB962C8B-B14F-4D97-AF65-F5344CB8AC3E}">
        <p14:creationId xmlns:p14="http://schemas.microsoft.com/office/powerpoint/2010/main" val="3940797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41</a:t>
            </a:fld>
            <a:endParaRPr lang="cs-CZ"/>
          </a:p>
        </p:txBody>
      </p:sp>
    </p:spTree>
    <p:extLst>
      <p:ext uri="{BB962C8B-B14F-4D97-AF65-F5344CB8AC3E}">
        <p14:creationId xmlns:p14="http://schemas.microsoft.com/office/powerpoint/2010/main" val="1088782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dapson</a:t>
            </a:r>
            <a:r>
              <a:rPr lang="cs-CZ" dirty="0" smtClean="0"/>
              <a:t> – chemoterapeutikum terapie lepry, </a:t>
            </a:r>
            <a:r>
              <a:rPr lang="cs-CZ" dirty="0" err="1" smtClean="0"/>
              <a:t>cystoplasmózy</a:t>
            </a:r>
            <a:r>
              <a:rPr lang="cs-CZ" dirty="0" smtClean="0"/>
              <a:t>, rovněž léčba </a:t>
            </a:r>
            <a:r>
              <a:rPr lang="cs-CZ" dirty="0" err="1" smtClean="0"/>
              <a:t>Duhringovy</a:t>
            </a:r>
            <a:r>
              <a:rPr lang="cs-CZ" dirty="0" smtClean="0"/>
              <a:t> herpetiformní dermatitidy</a:t>
            </a:r>
          </a:p>
          <a:p>
            <a:r>
              <a:rPr lang="cs-CZ" dirty="0" err="1" smtClean="0"/>
              <a:t>sulfapyridin</a:t>
            </a:r>
            <a:r>
              <a:rPr lang="cs-CZ" dirty="0" smtClean="0"/>
              <a:t> – derivát pyridinu a sulfanilamidu používaný v malých dávkách při některých dermatitidách</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5</a:t>
            </a:fld>
            <a:endParaRPr lang="cs-CZ"/>
          </a:p>
        </p:txBody>
      </p:sp>
    </p:spTree>
    <p:extLst>
      <p:ext uri="{BB962C8B-B14F-4D97-AF65-F5344CB8AC3E}">
        <p14:creationId xmlns:p14="http://schemas.microsoft.com/office/powerpoint/2010/main" val="845475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42</a:t>
            </a:fld>
            <a:endParaRPr lang="cs-CZ"/>
          </a:p>
        </p:txBody>
      </p:sp>
    </p:spTree>
    <p:extLst>
      <p:ext uri="{BB962C8B-B14F-4D97-AF65-F5344CB8AC3E}">
        <p14:creationId xmlns:p14="http://schemas.microsoft.com/office/powerpoint/2010/main" val="1374090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Oves - u nás není doporučován</a:t>
            </a:r>
          </a:p>
          <a:p>
            <a:r>
              <a:rPr lang="cs-CZ" dirty="0" smtClean="0"/>
              <a:t>Švédsko, Finsko, Velká</a:t>
            </a:r>
            <a:r>
              <a:rPr lang="cs-CZ" baseline="0" dirty="0" smtClean="0"/>
              <a:t> Británie – povolen tzv. „čistý oves“ (speciální odrůdy ovsa, u kterých je během zpracování naprosto vyloučena kontaminace obilovinami obsahujícími lepek)</a:t>
            </a:r>
          </a:p>
          <a:p>
            <a:r>
              <a:rPr lang="cs-CZ" sz="1200" dirty="0" smtClean="0"/>
              <a:t>3 významné studie – Francie, Itálie, Irsko</a:t>
            </a:r>
            <a:r>
              <a:rPr lang="cs-CZ" sz="1200" baseline="0" dirty="0" smtClean="0"/>
              <a:t> – viz Obiloviny v lidské výživě 2016 – Potravinářská komora.</a:t>
            </a:r>
            <a:r>
              <a:rPr lang="cs-CZ" sz="1200" dirty="0" smtClean="0"/>
              <a:t> </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43</a:t>
            </a:fld>
            <a:endParaRPr lang="cs-CZ"/>
          </a:p>
        </p:txBody>
      </p:sp>
    </p:spTree>
    <p:extLst>
      <p:ext uri="{BB962C8B-B14F-4D97-AF65-F5344CB8AC3E}">
        <p14:creationId xmlns:p14="http://schemas.microsoft.com/office/powerpoint/2010/main" val="2990646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44</a:t>
            </a:fld>
            <a:endParaRPr lang="cs-CZ"/>
          </a:p>
        </p:txBody>
      </p:sp>
    </p:spTree>
    <p:extLst>
      <p:ext uri="{BB962C8B-B14F-4D97-AF65-F5344CB8AC3E}">
        <p14:creationId xmlns:p14="http://schemas.microsoft.com/office/powerpoint/2010/main" val="1376138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45</a:t>
            </a:fld>
            <a:endParaRPr lang="cs-CZ"/>
          </a:p>
        </p:txBody>
      </p:sp>
    </p:spTree>
    <p:extLst>
      <p:ext uri="{BB962C8B-B14F-4D97-AF65-F5344CB8AC3E}">
        <p14:creationId xmlns:p14="http://schemas.microsoft.com/office/powerpoint/2010/main" val="3840280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46</a:t>
            </a:fld>
            <a:endParaRPr lang="cs-CZ"/>
          </a:p>
        </p:txBody>
      </p:sp>
    </p:spTree>
    <p:extLst>
      <p:ext uri="{BB962C8B-B14F-4D97-AF65-F5344CB8AC3E}">
        <p14:creationId xmlns:p14="http://schemas.microsoft.com/office/powerpoint/2010/main" val="2014632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Na obrázku </a:t>
            </a:r>
            <a:r>
              <a:rPr lang="cs-CZ" b="1" dirty="0" err="1" smtClean="0"/>
              <a:t>kamut</a:t>
            </a:r>
            <a:r>
              <a:rPr lang="cs-CZ" b="1" dirty="0" smtClean="0"/>
              <a:t> </a:t>
            </a:r>
            <a:r>
              <a:rPr lang="cs-CZ" dirty="0" smtClean="0"/>
              <a:t>– starodávný druh pšenice, má vyšší obsah živin než běžná</a:t>
            </a:r>
            <a:r>
              <a:rPr lang="cs-CZ" baseline="0" dirty="0" smtClean="0"/>
              <a:t> pšenice</a:t>
            </a:r>
          </a:p>
          <a:p>
            <a:r>
              <a:rPr lang="cs-CZ" b="1" baseline="0" dirty="0" smtClean="0"/>
              <a:t>Semolina</a:t>
            </a:r>
            <a:r>
              <a:rPr lang="cs-CZ" baseline="0" dirty="0" smtClean="0"/>
              <a:t> – tvrdá pšenice </a:t>
            </a:r>
            <a:r>
              <a:rPr lang="cs-CZ" i="1" baseline="0" dirty="0" err="1" smtClean="0"/>
              <a:t>Triticum</a:t>
            </a:r>
            <a:r>
              <a:rPr lang="cs-CZ" i="1" baseline="0" dirty="0" smtClean="0"/>
              <a:t> </a:t>
            </a:r>
            <a:r>
              <a:rPr lang="cs-CZ" i="1" baseline="0" dirty="0" err="1" smtClean="0"/>
              <a:t>durum</a:t>
            </a:r>
            <a:endParaRPr lang="cs-CZ" i="1" baseline="0" dirty="0" smtClean="0"/>
          </a:p>
          <a:p>
            <a:r>
              <a:rPr lang="cs-CZ" b="1" i="0" baseline="0" dirty="0" smtClean="0"/>
              <a:t>Kuskus</a:t>
            </a:r>
            <a:r>
              <a:rPr lang="cs-CZ" i="0" baseline="0" dirty="0" smtClean="0"/>
              <a:t> – do kuliček tvarovaná pšenice nebo ječmen nebo proso</a:t>
            </a:r>
          </a:p>
          <a:p>
            <a:r>
              <a:rPr lang="cs-CZ" b="1" i="0" baseline="0" dirty="0" smtClean="0"/>
              <a:t>Graham </a:t>
            </a:r>
            <a:r>
              <a:rPr lang="cs-CZ" i="0" baseline="0" dirty="0" smtClean="0"/>
              <a:t>– celozrnná pšenice</a:t>
            </a:r>
          </a:p>
          <a:p>
            <a:r>
              <a:rPr lang="cs-CZ" b="1" i="0" baseline="0" dirty="0" err="1" smtClean="0"/>
              <a:t>Bulgur</a:t>
            </a:r>
            <a:r>
              <a:rPr lang="cs-CZ" b="1" i="0" baseline="0" dirty="0" smtClean="0"/>
              <a:t> </a:t>
            </a:r>
            <a:r>
              <a:rPr lang="cs-CZ" i="0" baseline="0" dirty="0" smtClean="0"/>
              <a:t>– lámaná pšenice</a:t>
            </a:r>
            <a:endParaRPr lang="cs-CZ" i="0"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48</a:t>
            </a:fld>
            <a:endParaRPr lang="cs-CZ"/>
          </a:p>
        </p:txBody>
      </p:sp>
    </p:spTree>
    <p:extLst>
      <p:ext uri="{BB962C8B-B14F-4D97-AF65-F5344CB8AC3E}">
        <p14:creationId xmlns:p14="http://schemas.microsoft.com/office/powerpoint/2010/main" val="1793543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49</a:t>
            </a:fld>
            <a:endParaRPr lang="cs-CZ"/>
          </a:p>
        </p:txBody>
      </p:sp>
    </p:spTree>
    <p:extLst>
      <p:ext uri="{BB962C8B-B14F-4D97-AF65-F5344CB8AC3E}">
        <p14:creationId xmlns:p14="http://schemas.microsoft.com/office/powerpoint/2010/main" val="70956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SORGHUM</a:t>
            </a:r>
            <a:r>
              <a:rPr lang="cs-CZ" baseline="0" dirty="0" smtClean="0"/>
              <a:t> – čirok</a:t>
            </a:r>
          </a:p>
          <a:p>
            <a:r>
              <a:rPr lang="cs-CZ" baseline="0" dirty="0" err="1" smtClean="0"/>
              <a:t>Pseudoobiloviny</a:t>
            </a:r>
            <a:r>
              <a:rPr lang="cs-CZ" baseline="0" dirty="0" smtClean="0"/>
              <a:t> patří do jiné čeledi </a:t>
            </a:r>
            <a:r>
              <a:rPr lang="cs-CZ" baseline="0" smtClean="0"/>
              <a:t>než obiloviny.</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51</a:t>
            </a:fld>
            <a:endParaRPr lang="cs-CZ"/>
          </a:p>
        </p:txBody>
      </p:sp>
    </p:spTree>
    <p:extLst>
      <p:ext uri="{BB962C8B-B14F-4D97-AF65-F5344CB8AC3E}">
        <p14:creationId xmlns:p14="http://schemas.microsoft.com/office/powerpoint/2010/main" val="1179421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52</a:t>
            </a:fld>
            <a:endParaRPr lang="cs-CZ"/>
          </a:p>
        </p:txBody>
      </p:sp>
    </p:spTree>
    <p:extLst>
      <p:ext uri="{BB962C8B-B14F-4D97-AF65-F5344CB8AC3E}">
        <p14:creationId xmlns:p14="http://schemas.microsoft.com/office/powerpoint/2010/main" val="1701727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53</a:t>
            </a:fld>
            <a:endParaRPr lang="cs-CZ"/>
          </a:p>
        </p:txBody>
      </p:sp>
    </p:spTree>
    <p:extLst>
      <p:ext uri="{BB962C8B-B14F-4D97-AF65-F5344CB8AC3E}">
        <p14:creationId xmlns:p14="http://schemas.microsoft.com/office/powerpoint/2010/main" val="2935542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a:t>
            </a:fld>
            <a:endParaRPr lang="cs-CZ"/>
          </a:p>
        </p:txBody>
      </p:sp>
    </p:spTree>
    <p:extLst>
      <p:ext uri="{BB962C8B-B14F-4D97-AF65-F5344CB8AC3E}">
        <p14:creationId xmlns:p14="http://schemas.microsoft.com/office/powerpoint/2010/main" val="8987801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54</a:t>
            </a:fld>
            <a:endParaRPr lang="cs-CZ"/>
          </a:p>
        </p:txBody>
      </p:sp>
    </p:spTree>
    <p:extLst>
      <p:ext uri="{BB962C8B-B14F-4D97-AF65-F5344CB8AC3E}">
        <p14:creationId xmlns:p14="http://schemas.microsoft.com/office/powerpoint/2010/main" val="3996887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55</a:t>
            </a:fld>
            <a:endParaRPr lang="cs-CZ"/>
          </a:p>
        </p:txBody>
      </p:sp>
    </p:spTree>
    <p:extLst>
      <p:ext uri="{BB962C8B-B14F-4D97-AF65-F5344CB8AC3E}">
        <p14:creationId xmlns:p14="http://schemas.microsoft.com/office/powerpoint/2010/main" val="1495856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Tráva</a:t>
            </a:r>
          </a:p>
          <a:p>
            <a:r>
              <a:rPr lang="cs-CZ" dirty="0" smtClean="0"/>
              <a:t>Čeleď </a:t>
            </a:r>
            <a:r>
              <a:rPr lang="cs-CZ" dirty="0" err="1" smtClean="0"/>
              <a:t>lipnicovité</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56</a:t>
            </a:fld>
            <a:endParaRPr lang="cs-CZ"/>
          </a:p>
        </p:txBody>
      </p:sp>
    </p:spTree>
    <p:extLst>
      <p:ext uri="{BB962C8B-B14F-4D97-AF65-F5344CB8AC3E}">
        <p14:creationId xmlns:p14="http://schemas.microsoft.com/office/powerpoint/2010/main" val="1255707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57</a:t>
            </a:fld>
            <a:endParaRPr lang="cs-CZ"/>
          </a:p>
        </p:txBody>
      </p:sp>
    </p:spTree>
    <p:extLst>
      <p:ext uri="{BB962C8B-B14F-4D97-AF65-F5344CB8AC3E}">
        <p14:creationId xmlns:p14="http://schemas.microsoft.com/office/powerpoint/2010/main" val="21556710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60</a:t>
            </a:fld>
            <a:endParaRPr lang="cs-CZ"/>
          </a:p>
        </p:txBody>
      </p:sp>
    </p:spTree>
    <p:extLst>
      <p:ext uri="{BB962C8B-B14F-4D97-AF65-F5344CB8AC3E}">
        <p14:creationId xmlns:p14="http://schemas.microsoft.com/office/powerpoint/2010/main" val="23827566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61</a:t>
            </a:fld>
            <a:endParaRPr lang="cs-CZ"/>
          </a:p>
        </p:txBody>
      </p:sp>
    </p:spTree>
    <p:extLst>
      <p:ext uri="{BB962C8B-B14F-4D97-AF65-F5344CB8AC3E}">
        <p14:creationId xmlns:p14="http://schemas.microsoft.com/office/powerpoint/2010/main" val="42302973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62</a:t>
            </a:fld>
            <a:endParaRPr lang="cs-CZ"/>
          </a:p>
        </p:txBody>
      </p:sp>
    </p:spTree>
    <p:extLst>
      <p:ext uri="{BB962C8B-B14F-4D97-AF65-F5344CB8AC3E}">
        <p14:creationId xmlns:p14="http://schemas.microsoft.com/office/powerpoint/2010/main" val="30247751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63</a:t>
            </a:fld>
            <a:endParaRPr lang="cs-CZ"/>
          </a:p>
        </p:txBody>
      </p:sp>
    </p:spTree>
    <p:extLst>
      <p:ext uri="{BB962C8B-B14F-4D97-AF65-F5344CB8AC3E}">
        <p14:creationId xmlns:p14="http://schemas.microsoft.com/office/powerpoint/2010/main" val="14909918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64</a:t>
            </a:fld>
            <a:endParaRPr lang="cs-CZ"/>
          </a:p>
        </p:txBody>
      </p:sp>
    </p:spTree>
    <p:extLst>
      <p:ext uri="{BB962C8B-B14F-4D97-AF65-F5344CB8AC3E}">
        <p14:creationId xmlns:p14="http://schemas.microsoft.com/office/powerpoint/2010/main" val="15759529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65</a:t>
            </a:fld>
            <a:endParaRPr lang="cs-CZ"/>
          </a:p>
        </p:txBody>
      </p:sp>
    </p:spTree>
    <p:extLst>
      <p:ext uri="{BB962C8B-B14F-4D97-AF65-F5344CB8AC3E}">
        <p14:creationId xmlns:p14="http://schemas.microsoft.com/office/powerpoint/2010/main" val="247279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Kojenecká výživa – stále</a:t>
            </a:r>
            <a:r>
              <a:rPr lang="cs-CZ" baseline="0" dirty="0" smtClean="0"/>
              <a:t> diskutabilní</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13</a:t>
            </a:fld>
            <a:endParaRPr lang="cs-CZ"/>
          </a:p>
        </p:txBody>
      </p:sp>
    </p:spTree>
    <p:extLst>
      <p:ext uri="{BB962C8B-B14F-4D97-AF65-F5344CB8AC3E}">
        <p14:creationId xmlns:p14="http://schemas.microsoft.com/office/powerpoint/2010/main" val="18110260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66</a:t>
            </a:fld>
            <a:endParaRPr lang="cs-CZ"/>
          </a:p>
        </p:txBody>
      </p:sp>
    </p:spTree>
    <p:extLst>
      <p:ext uri="{BB962C8B-B14F-4D97-AF65-F5344CB8AC3E}">
        <p14:creationId xmlns:p14="http://schemas.microsoft.com/office/powerpoint/2010/main" val="41559009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67</a:t>
            </a:fld>
            <a:endParaRPr lang="cs-CZ"/>
          </a:p>
        </p:txBody>
      </p:sp>
    </p:spTree>
    <p:extLst>
      <p:ext uri="{BB962C8B-B14F-4D97-AF65-F5344CB8AC3E}">
        <p14:creationId xmlns:p14="http://schemas.microsoft.com/office/powerpoint/2010/main" val="9040758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Stav k 2/2017</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68</a:t>
            </a:fld>
            <a:endParaRPr lang="cs-CZ"/>
          </a:p>
        </p:txBody>
      </p:sp>
    </p:spTree>
    <p:extLst>
      <p:ext uri="{BB962C8B-B14F-4D97-AF65-F5344CB8AC3E}">
        <p14:creationId xmlns:p14="http://schemas.microsoft.com/office/powerpoint/2010/main" val="2007506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69</a:t>
            </a:fld>
            <a:endParaRPr lang="cs-CZ"/>
          </a:p>
        </p:txBody>
      </p:sp>
    </p:spTree>
    <p:extLst>
      <p:ext uri="{BB962C8B-B14F-4D97-AF65-F5344CB8AC3E}">
        <p14:creationId xmlns:p14="http://schemas.microsoft.com/office/powerpoint/2010/main" val="35274272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70</a:t>
            </a:fld>
            <a:endParaRPr lang="cs-CZ"/>
          </a:p>
        </p:txBody>
      </p:sp>
    </p:spTree>
    <p:extLst>
      <p:ext uri="{BB962C8B-B14F-4D97-AF65-F5344CB8AC3E}">
        <p14:creationId xmlns:p14="http://schemas.microsoft.com/office/powerpoint/2010/main" val="13468681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71</a:t>
            </a:fld>
            <a:endParaRPr lang="cs-CZ"/>
          </a:p>
        </p:txBody>
      </p:sp>
    </p:spTree>
    <p:extLst>
      <p:ext uri="{BB962C8B-B14F-4D97-AF65-F5344CB8AC3E}">
        <p14:creationId xmlns:p14="http://schemas.microsoft.com/office/powerpoint/2010/main" val="27055531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72</a:t>
            </a:fld>
            <a:endParaRPr lang="cs-CZ"/>
          </a:p>
        </p:txBody>
      </p:sp>
    </p:spTree>
    <p:extLst>
      <p:ext uri="{BB962C8B-B14F-4D97-AF65-F5344CB8AC3E}">
        <p14:creationId xmlns:p14="http://schemas.microsoft.com/office/powerpoint/2010/main" val="13844608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73</a:t>
            </a:fld>
            <a:endParaRPr lang="cs-CZ"/>
          </a:p>
        </p:txBody>
      </p:sp>
    </p:spTree>
    <p:extLst>
      <p:ext uri="{BB962C8B-B14F-4D97-AF65-F5344CB8AC3E}">
        <p14:creationId xmlns:p14="http://schemas.microsoft.com/office/powerpoint/2010/main" val="28989873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88</a:t>
            </a:fld>
            <a:endParaRPr lang="cs-CZ"/>
          </a:p>
        </p:txBody>
      </p:sp>
    </p:spTree>
    <p:extLst>
      <p:ext uri="{BB962C8B-B14F-4D97-AF65-F5344CB8AC3E}">
        <p14:creationId xmlns:p14="http://schemas.microsoft.com/office/powerpoint/2010/main" val="4759527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91</a:t>
            </a:fld>
            <a:endParaRPr lang="cs-CZ"/>
          </a:p>
        </p:txBody>
      </p:sp>
    </p:spTree>
    <p:extLst>
      <p:ext uri="{BB962C8B-B14F-4D97-AF65-F5344CB8AC3E}">
        <p14:creationId xmlns:p14="http://schemas.microsoft.com/office/powerpoint/2010/main" val="2221933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14</a:t>
            </a:fld>
            <a:endParaRPr lang="cs-CZ"/>
          </a:p>
        </p:txBody>
      </p:sp>
    </p:spTree>
    <p:extLst>
      <p:ext uri="{BB962C8B-B14F-4D97-AF65-F5344CB8AC3E}">
        <p14:creationId xmlns:p14="http://schemas.microsoft.com/office/powerpoint/2010/main" val="668832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16</a:t>
            </a:fld>
            <a:endParaRPr lang="cs-CZ"/>
          </a:p>
        </p:txBody>
      </p:sp>
    </p:spTree>
    <p:extLst>
      <p:ext uri="{BB962C8B-B14F-4D97-AF65-F5344CB8AC3E}">
        <p14:creationId xmlns:p14="http://schemas.microsoft.com/office/powerpoint/2010/main" val="3354400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18</a:t>
            </a:fld>
            <a:endParaRPr lang="cs-CZ"/>
          </a:p>
        </p:txBody>
      </p:sp>
    </p:spTree>
    <p:extLst>
      <p:ext uri="{BB962C8B-B14F-4D97-AF65-F5344CB8AC3E}">
        <p14:creationId xmlns:p14="http://schemas.microsoft.com/office/powerpoint/2010/main" val="3075981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19</a:t>
            </a:fld>
            <a:endParaRPr lang="cs-CZ"/>
          </a:p>
        </p:txBody>
      </p:sp>
    </p:spTree>
    <p:extLst>
      <p:ext uri="{BB962C8B-B14F-4D97-AF65-F5344CB8AC3E}">
        <p14:creationId xmlns:p14="http://schemas.microsoft.com/office/powerpoint/2010/main" val="3355622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9840C626-9C03-4FE7-9030-DB67169BF462}" type="datetimeFigureOut">
              <a:rPr lang="cs-CZ" smtClean="0"/>
              <a:pPr/>
              <a:t>2.3.2017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840C626-9C03-4FE7-9030-DB67169BF462}" type="datetimeFigureOut">
              <a:rPr lang="cs-CZ" smtClean="0"/>
              <a:pPr/>
              <a:t>2.3.2017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840C626-9C03-4FE7-9030-DB67169BF462}" type="datetimeFigureOut">
              <a:rPr lang="cs-CZ" smtClean="0"/>
              <a:pPr/>
              <a:t>2.3.2017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840C626-9C03-4FE7-9030-DB67169BF462}" type="datetimeFigureOut">
              <a:rPr lang="cs-CZ" smtClean="0"/>
              <a:pPr/>
              <a:t>2.3.2017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9840C626-9C03-4FE7-9030-DB67169BF462}" type="datetimeFigureOut">
              <a:rPr lang="cs-CZ" smtClean="0"/>
              <a:pPr/>
              <a:t>2.3.2017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9840C626-9C03-4FE7-9030-DB67169BF462}" type="datetimeFigureOut">
              <a:rPr lang="cs-CZ" smtClean="0"/>
              <a:pPr/>
              <a:t>2.3.2017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9840C626-9C03-4FE7-9030-DB67169BF462}" type="datetimeFigureOut">
              <a:rPr lang="cs-CZ" smtClean="0"/>
              <a:pPr/>
              <a:t>2.3.2017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9840C626-9C03-4FE7-9030-DB67169BF462}" type="datetimeFigureOut">
              <a:rPr lang="cs-CZ" smtClean="0"/>
              <a:pPr/>
              <a:t>2.3.2017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840C626-9C03-4FE7-9030-DB67169BF462}" type="datetimeFigureOut">
              <a:rPr lang="cs-CZ" smtClean="0"/>
              <a:pPr/>
              <a:t>2.3.2017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840C626-9C03-4FE7-9030-DB67169BF462}" type="datetimeFigureOut">
              <a:rPr lang="cs-CZ" smtClean="0"/>
              <a:pPr/>
              <a:t>2.3.2017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840C626-9C03-4FE7-9030-DB67169BF462}" type="datetimeFigureOut">
              <a:rPr lang="cs-CZ" smtClean="0"/>
              <a:pPr/>
              <a:t>2.3.2017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40C626-9C03-4FE7-9030-DB67169BF462}" type="datetimeFigureOut">
              <a:rPr lang="cs-CZ" smtClean="0"/>
              <a:pPr/>
              <a:t>2.3.2017</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E39771-BEC0-4AB2-92E7-C7668779DA65}"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cgs-cls.cz/Public/cgs-cls/CILENYSCREENINGCELIAKIE%20_METODICKY_%20POKYN.pdf"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4.png"/><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6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6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6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hyperlink" Target="http://www.klubceliakie.cz/about.html" TargetMode="External"/><Relationship Id="rId3" Type="http://schemas.openxmlformats.org/officeDocument/2006/relationships/image" Target="../media/image14.gif"/><Relationship Id="rId7" Type="http://schemas.openxmlformats.org/officeDocument/2006/relationships/hyperlink" Target="http://www.celiac.cz/"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www.szpi.gov.cz/docDetail.aspx?docid=1000147&amp;nid=11325&amp;chnum=4" TargetMode="External"/><Relationship Id="rId11" Type="http://schemas.openxmlformats.org/officeDocument/2006/relationships/hyperlink" Target="http://www.bezlepku.net/" TargetMode="External"/><Relationship Id="rId5" Type="http://schemas.openxmlformats.org/officeDocument/2006/relationships/hyperlink" Target="http://www.bezlepkovadieta.cz/" TargetMode="External"/><Relationship Id="rId10" Type="http://schemas.openxmlformats.org/officeDocument/2006/relationships/hyperlink" Target="http://www.celiatica.cz/" TargetMode="External"/><Relationship Id="rId4" Type="http://schemas.openxmlformats.org/officeDocument/2006/relationships/hyperlink" Target="http://www.potravinybezlepku.cz/" TargetMode="External"/><Relationship Id="rId9" Type="http://schemas.openxmlformats.org/officeDocument/2006/relationships/hyperlink" Target="http://www.celiakieaja.cz/"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advancedhairstyle.com/wp-content/uploads/2012/12/Celiac-Disease-Symptoms-Hair-Loss.jpg"/>
          <p:cNvPicPr>
            <a:picLocks noChangeAspect="1" noChangeArrowheads="1"/>
          </p:cNvPicPr>
          <p:nvPr/>
        </p:nvPicPr>
        <p:blipFill>
          <a:blip r:embed="rId3" cstate="print">
            <a:lum bright="5000"/>
          </a:blip>
          <a:srcRect/>
          <a:stretch>
            <a:fillRect/>
          </a:stretch>
        </p:blipFill>
        <p:spPr bwMode="auto">
          <a:xfrm>
            <a:off x="-18933" y="-14200"/>
            <a:ext cx="9162933" cy="6872200"/>
          </a:xfrm>
          <a:prstGeom prst="rect">
            <a:avLst/>
          </a:prstGeom>
          <a:noFill/>
        </p:spPr>
      </p:pic>
      <p:sp>
        <p:nvSpPr>
          <p:cNvPr id="2" name="Nadpis 1"/>
          <p:cNvSpPr>
            <a:spLocks noGrp="1"/>
          </p:cNvSpPr>
          <p:nvPr>
            <p:ph type="ctrTitle"/>
          </p:nvPr>
        </p:nvSpPr>
        <p:spPr>
          <a:xfrm>
            <a:off x="179512" y="1268760"/>
            <a:ext cx="8784976" cy="1470025"/>
          </a:xfrm>
        </p:spPr>
        <p:txBody>
          <a:bodyPr>
            <a:noAutofit/>
          </a:bodyPr>
          <a:lstStyle/>
          <a:p>
            <a:r>
              <a:rPr lang="cs-CZ" sz="8800" b="1" cap="all" dirty="0" smtClean="0">
                <a:ln w="9000" cmpd="sng">
                  <a:solidFill>
                    <a:schemeClr val="accent4">
                      <a:lumMod val="20000"/>
                      <a:lumOff val="8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t>
            </a:r>
            <a:r>
              <a:rPr lang="cs-CZ" sz="7000" b="1" cap="all" dirty="0" smtClean="0">
                <a:ln w="9000" cmpd="sng">
                  <a:solidFill>
                    <a:schemeClr val="accent4">
                      <a:lumMod val="20000"/>
                      <a:lumOff val="8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ELIAKIE</a:t>
            </a:r>
            <a:r>
              <a:rPr lang="cs-CZ" sz="6600" b="1" cap="all" dirty="0" smtClean="0">
                <a:ln w="9000" cmpd="sng">
                  <a:solidFill>
                    <a:schemeClr val="accent4">
                      <a:lumMod val="20000"/>
                      <a:lumOff val="8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cs-CZ" sz="6600" b="1" cap="all" dirty="0" smtClean="0">
                <a:ln w="9000" cmpd="sng">
                  <a:solidFill>
                    <a:schemeClr val="accent4">
                      <a:lumMod val="20000"/>
                      <a:lumOff val="8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cs-CZ" sz="1000" b="1" cap="all" dirty="0" smtClean="0">
                <a:ln w="9000" cmpd="sng">
                  <a:solidFill>
                    <a:schemeClr val="accent4">
                      <a:lumMod val="20000"/>
                      <a:lumOff val="8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cs-CZ" sz="6600" b="1" cap="all" dirty="0" smtClean="0">
                <a:ln w="9000" cmpd="sng">
                  <a:solidFill>
                    <a:schemeClr val="accent4">
                      <a:lumMod val="20000"/>
                      <a:lumOff val="8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cs-CZ" sz="6600" b="1" cap="all" dirty="0" smtClean="0">
                <a:ln w="9000" cmpd="sng">
                  <a:solidFill>
                    <a:schemeClr val="accent4">
                      <a:lumMod val="20000"/>
                      <a:lumOff val="8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cs-CZ" sz="7000" b="1" cap="all" dirty="0" smtClean="0">
                <a:ln w="9000" cmpd="sng">
                  <a:solidFill>
                    <a:schemeClr val="accent4">
                      <a:lumMod val="20000"/>
                      <a:lumOff val="8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 BEZLEPKOVÁ DIETA</a:t>
            </a:r>
            <a:endParaRPr lang="cs-CZ" sz="7000" b="1" cap="all" dirty="0">
              <a:ln w="9000" cmpd="sng">
                <a:solidFill>
                  <a:schemeClr val="accent4">
                    <a:lumMod val="20000"/>
                    <a:lumOff val="8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Podnadpis 2"/>
          <p:cNvSpPr>
            <a:spLocks noGrp="1"/>
          </p:cNvSpPr>
          <p:nvPr>
            <p:ph type="subTitle" idx="1"/>
          </p:nvPr>
        </p:nvSpPr>
        <p:spPr>
          <a:xfrm>
            <a:off x="0" y="4581128"/>
            <a:ext cx="3268960" cy="5040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cs-CZ" sz="31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Mgr. Jana Petrová</a:t>
            </a:r>
          </a:p>
        </p:txBody>
      </p:sp>
      <p:sp>
        <p:nvSpPr>
          <p:cNvPr id="5" name="Podnadpis 2"/>
          <p:cNvSpPr txBox="1">
            <a:spLocks/>
          </p:cNvSpPr>
          <p:nvPr/>
        </p:nvSpPr>
        <p:spPr>
          <a:xfrm>
            <a:off x="5415518" y="4581128"/>
            <a:ext cx="3563888" cy="504056"/>
          </a:xfrm>
          <a:prstGeom prst="rect">
            <a:avLst/>
          </a:prstGeom>
        </p:spPr>
        <p:txBody>
          <a:bodyPr vert="horz" lIns="91440" tIns="45720" rIns="91440" bIns="45720"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cs-CZ" sz="31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Mgr. Jana Spáčilová</a:t>
            </a:r>
          </a:p>
        </p:txBody>
      </p:sp>
      <p:sp>
        <p:nvSpPr>
          <p:cNvPr id="6" name="Podnadpis 2"/>
          <p:cNvSpPr txBox="1">
            <a:spLocks/>
          </p:cNvSpPr>
          <p:nvPr/>
        </p:nvSpPr>
        <p:spPr>
          <a:xfrm>
            <a:off x="-468560" y="6093296"/>
            <a:ext cx="5688632" cy="504056"/>
          </a:xfrm>
          <a:prstGeom prst="rect">
            <a:avLst/>
          </a:prstGeom>
        </p:spPr>
        <p:txBody>
          <a:bodyPr vert="horz" lIns="91440" tIns="45720" rIns="91440" bIns="45720"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cs-CZ" sz="31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LÉČEBNÁ VÝŽIVA – jaro 2017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ýsledek obrázku pro ke&amp;ccaron;up lep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16632"/>
            <a:ext cx="6067272"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611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smtClean="0">
                <a:solidFill>
                  <a:srgbClr val="7030A0"/>
                </a:solidFill>
                <a:effectLst>
                  <a:outerShdw blurRad="38100" dist="38100" dir="2700000" algn="tl">
                    <a:srgbClr val="000000">
                      <a:alpha val="43137"/>
                    </a:srgbClr>
                  </a:outerShdw>
                </a:effectLst>
              </a:rPr>
              <a:t>NECELIAKÁLNÍ GLUTENOVÁ SENZITIVITA</a:t>
            </a:r>
            <a:endParaRPr lang="cs-CZ" sz="3600"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r>
              <a:rPr lang="cs-CZ" sz="2400" dirty="0" smtClean="0"/>
              <a:t>Lékařsky vyloučena </a:t>
            </a:r>
            <a:r>
              <a:rPr lang="cs-CZ" sz="2400" dirty="0" err="1" smtClean="0"/>
              <a:t>celiakie</a:t>
            </a:r>
            <a:r>
              <a:rPr lang="cs-CZ" sz="2400" dirty="0" smtClean="0"/>
              <a:t> nebo alergie na lepek, přesto obtíže (zažívací i </a:t>
            </a:r>
            <a:r>
              <a:rPr lang="cs-CZ" sz="2400" dirty="0" err="1" smtClean="0"/>
              <a:t>extraintestinální</a:t>
            </a:r>
            <a:r>
              <a:rPr lang="cs-CZ" sz="2400" dirty="0" smtClean="0"/>
              <a:t>) po požití lepku</a:t>
            </a:r>
          </a:p>
          <a:p>
            <a:r>
              <a:rPr lang="cs-CZ" sz="2400" dirty="0" smtClean="0"/>
              <a:t>Žádný potvrzující test neexistuje!</a:t>
            </a:r>
          </a:p>
          <a:p>
            <a:r>
              <a:rPr lang="cs-CZ" sz="2400" b="1" dirty="0" smtClean="0">
                <a:solidFill>
                  <a:srgbClr val="00B050"/>
                </a:solidFill>
              </a:rPr>
              <a:t>Doporučení: vynechat lepek ze stravy a sledovat účinky</a:t>
            </a:r>
          </a:p>
          <a:p>
            <a:r>
              <a:rPr lang="cs-CZ" sz="2400" dirty="0" smtClean="0"/>
              <a:t>Není jasné, zda jde o trvalejší nebo přechodnou záležitost</a:t>
            </a:r>
            <a:endParaRPr lang="cs-CZ" sz="2400" dirty="0"/>
          </a:p>
        </p:txBody>
      </p:sp>
    </p:spTree>
    <p:extLst>
      <p:ext uri="{BB962C8B-B14F-4D97-AF65-F5344CB8AC3E}">
        <p14:creationId xmlns:p14="http://schemas.microsoft.com/office/powerpoint/2010/main" val="2268625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PRŮBĚH CELIAKIE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988840"/>
            <a:ext cx="8229600" cy="4392488"/>
          </a:xfrm>
        </p:spPr>
        <p:txBody>
          <a:bodyPr>
            <a:noAutofit/>
          </a:bodyPr>
          <a:lstStyle/>
          <a:p>
            <a:pPr marL="342900" lvl="1" indent="-342900">
              <a:spcBef>
                <a:spcPts val="1000"/>
              </a:spcBef>
              <a:spcAft>
                <a:spcPts val="1000"/>
              </a:spcAft>
              <a:buClr>
                <a:srgbClr val="FF0000"/>
              </a:buClr>
              <a:buSzPct val="75000"/>
              <a:buBlip>
                <a:blip r:embed="rId2"/>
              </a:buBlip>
            </a:pPr>
            <a:r>
              <a:rPr lang="cs-CZ" sz="2400" b="1" dirty="0" smtClean="0">
                <a:cs typeface="Times New Roman" pitchFamily="18" charset="0"/>
              </a:rPr>
              <a:t>u geneticky predisponovaných jedinců</a:t>
            </a:r>
            <a:r>
              <a:rPr lang="cs-CZ" sz="2400" dirty="0" smtClean="0">
                <a:cs typeface="Times New Roman" pitchFamily="18" charset="0"/>
              </a:rPr>
              <a:t> lepek přijatý </a:t>
            </a:r>
            <a:br>
              <a:rPr lang="cs-CZ" sz="2400" dirty="0" smtClean="0">
                <a:cs typeface="Times New Roman" pitchFamily="18" charset="0"/>
              </a:rPr>
            </a:br>
            <a:r>
              <a:rPr lang="cs-CZ" sz="2400" dirty="0" smtClean="0">
                <a:cs typeface="Times New Roman" pitchFamily="18" charset="0"/>
              </a:rPr>
              <a:t>stravou spouští </a:t>
            </a:r>
            <a:r>
              <a:rPr lang="cs-CZ" sz="2400" dirty="0">
                <a:cs typeface="Times New Roman" pitchFamily="18" charset="0"/>
              </a:rPr>
              <a:t>v těle nepřiměřenou imunitní </a:t>
            </a:r>
            <a:r>
              <a:rPr lang="cs-CZ" sz="2400" dirty="0" smtClean="0">
                <a:cs typeface="Times New Roman" pitchFamily="18" charset="0"/>
              </a:rPr>
              <a:t>reakci</a:t>
            </a:r>
          </a:p>
          <a:p>
            <a:pPr marL="342900" lvl="1" indent="-342900">
              <a:spcBef>
                <a:spcPts val="1000"/>
              </a:spcBef>
              <a:spcAft>
                <a:spcPts val="1000"/>
              </a:spcAft>
              <a:buClr>
                <a:srgbClr val="FF0000"/>
              </a:buClr>
              <a:buSzPct val="75000"/>
              <a:buBlip>
                <a:blip r:embed="rId2"/>
              </a:buBlip>
            </a:pPr>
            <a:r>
              <a:rPr lang="cs-CZ" sz="2400" dirty="0" smtClean="0">
                <a:cs typeface="Times New Roman" pitchFamily="18" charset="0"/>
              </a:rPr>
              <a:t>dochází </a:t>
            </a:r>
            <a:r>
              <a:rPr lang="cs-CZ" sz="2400" dirty="0">
                <a:cs typeface="Times New Roman" pitchFamily="18" charset="0"/>
              </a:rPr>
              <a:t>k tvorbě protilátek proti vlastním buňkám střevní sliznice a k jejich </a:t>
            </a:r>
            <a:r>
              <a:rPr lang="cs-CZ" sz="2400" dirty="0" smtClean="0">
                <a:cs typeface="Times New Roman" pitchFamily="18" charset="0"/>
              </a:rPr>
              <a:t>poškození</a:t>
            </a:r>
          </a:p>
          <a:p>
            <a:pPr marL="342900" lvl="1" indent="-342900">
              <a:spcBef>
                <a:spcPts val="1000"/>
              </a:spcBef>
              <a:spcAft>
                <a:spcPts val="1000"/>
              </a:spcAft>
              <a:buClr>
                <a:srgbClr val="FF0000"/>
              </a:buClr>
              <a:buSzPct val="75000"/>
              <a:buBlip>
                <a:blip r:embed="rId2"/>
              </a:buBlip>
            </a:pPr>
            <a:r>
              <a:rPr lang="cs-CZ" sz="2400" dirty="0" smtClean="0">
                <a:cs typeface="Times New Roman" pitchFamily="18" charset="0"/>
              </a:rPr>
              <a:t>projevuje </a:t>
            </a:r>
            <a:r>
              <a:rPr lang="cs-CZ" sz="2400" dirty="0">
                <a:cs typeface="Times New Roman" pitchFamily="18" charset="0"/>
              </a:rPr>
              <a:t>se zánětlivými změnami na sliznici tenkého střeva </a:t>
            </a:r>
            <a:endParaRPr lang="cs-CZ" sz="2400" dirty="0" smtClean="0">
              <a:cs typeface="Times New Roman" pitchFamily="18" charset="0"/>
            </a:endParaRPr>
          </a:p>
          <a:p>
            <a:pPr marL="342900" lvl="1" indent="-342900">
              <a:spcBef>
                <a:spcPts val="1000"/>
              </a:spcBef>
              <a:spcAft>
                <a:spcPts val="1000"/>
              </a:spcAft>
              <a:buClr>
                <a:srgbClr val="FF0000"/>
              </a:buClr>
              <a:buSzPct val="75000"/>
              <a:buBlip>
                <a:blip r:embed="rId2"/>
              </a:buBlip>
            </a:pPr>
            <a:r>
              <a:rPr lang="cs-CZ" sz="2400" dirty="0" smtClean="0">
                <a:cs typeface="Times New Roman" pitchFamily="18" charset="0"/>
              </a:rPr>
              <a:t>dochází </a:t>
            </a:r>
            <a:r>
              <a:rPr lang="cs-CZ" sz="2400" dirty="0">
                <a:cs typeface="Times New Roman" pitchFamily="18" charset="0"/>
              </a:rPr>
              <a:t>k postižení funkce </a:t>
            </a:r>
            <a:r>
              <a:rPr lang="cs-CZ" sz="2400" dirty="0" smtClean="0">
                <a:cs typeface="Times New Roman" pitchFamily="18" charset="0"/>
              </a:rPr>
              <a:t>střeva </a:t>
            </a:r>
          </a:p>
          <a:p>
            <a:pPr marL="742950" lvl="2" indent="-342900">
              <a:spcBef>
                <a:spcPts val="1000"/>
              </a:spcBef>
              <a:spcAft>
                <a:spcPts val="1000"/>
              </a:spcAft>
              <a:buClr>
                <a:srgbClr val="FF0000"/>
              </a:buClr>
              <a:buSzPct val="75000"/>
              <a:buBlip>
                <a:blip r:embed="rId2"/>
              </a:buBlip>
            </a:pPr>
            <a:r>
              <a:rPr lang="cs-CZ" sz="2000" dirty="0" smtClean="0">
                <a:cs typeface="Times New Roman" pitchFamily="18" charset="0"/>
              </a:rPr>
              <a:t>především </a:t>
            </a:r>
            <a:r>
              <a:rPr lang="cs-CZ" sz="2000" b="1" u="sng" dirty="0" smtClean="0">
                <a:cs typeface="Times New Roman" pitchFamily="18" charset="0"/>
              </a:rPr>
              <a:t>porucha trávení a </a:t>
            </a:r>
            <a:r>
              <a:rPr lang="cs-CZ" sz="2000" b="1" u="sng" dirty="0">
                <a:cs typeface="Times New Roman" pitchFamily="18" charset="0"/>
              </a:rPr>
              <a:t>vstřebávání živin</a:t>
            </a:r>
            <a:r>
              <a:rPr lang="cs-CZ" sz="2000" b="1" dirty="0">
                <a:cs typeface="Times New Roman" pitchFamily="18" charset="0"/>
              </a:rPr>
              <a:t> </a:t>
            </a:r>
            <a:r>
              <a:rPr lang="cs-CZ" sz="2000" dirty="0">
                <a:cs typeface="Times New Roman" pitchFamily="18" charset="0"/>
              </a:rPr>
              <a:t>v různém </a:t>
            </a:r>
            <a:r>
              <a:rPr lang="cs-CZ" sz="2000" dirty="0" smtClean="0">
                <a:cs typeface="Times New Roman" pitchFamily="18" charset="0"/>
              </a:rPr>
              <a:t>rozsahu</a:t>
            </a:r>
            <a:endParaRPr lang="cs-CZ" sz="2000" dirty="0">
              <a:cs typeface="Times New Roman" pitchFamily="18" charset="0"/>
            </a:endParaRPr>
          </a:p>
        </p:txBody>
      </p:sp>
      <p:pic>
        <p:nvPicPr>
          <p:cNvPr id="29698" name="Picture 2" descr="http://i.huffpost.com/gen/1282200/images/o-CELIAC-DISEASE-facebook.jpg"/>
          <p:cNvPicPr>
            <a:picLocks noChangeAspect="1" noChangeArrowheads="1"/>
          </p:cNvPicPr>
          <p:nvPr/>
        </p:nvPicPr>
        <p:blipFill>
          <a:blip r:embed="rId3" cstate="print"/>
          <a:srcRect/>
          <a:stretch>
            <a:fillRect/>
          </a:stretch>
        </p:blipFill>
        <p:spPr bwMode="auto">
          <a:xfrm>
            <a:off x="6516216" y="260648"/>
            <a:ext cx="2448272" cy="122413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352928" cy="1143000"/>
          </a:xfrm>
        </p:spPr>
        <p:txBody>
          <a:bodyPr>
            <a:normAutofit fontScale="90000"/>
          </a:bodyPr>
          <a:lstStyle/>
          <a:p>
            <a:pPr lvl="1" algn="l" rtl="0">
              <a:spcBef>
                <a:spcPct val="0"/>
              </a:spcBef>
            </a:pPr>
            <a:r>
              <a:rPr lang="cs-CZ"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faktory </a:t>
            </a:r>
            <a:r>
              <a:rPr lang="cs-CZ"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vzniku onemocnění</a:t>
            </a:r>
            <a:r>
              <a:rPr lang="cs-CZ" sz="2400" dirty="0" smtClean="0">
                <a:effectLst>
                  <a:outerShdw blurRad="38100" dist="38100" dir="2700000" algn="tl">
                    <a:srgbClr val="000000">
                      <a:alpha val="43137"/>
                    </a:srgbClr>
                  </a:outerShdw>
                </a:effectLst>
                <a:cs typeface="Times New Roman" pitchFamily="18" charset="0"/>
              </a:rPr>
              <a:t/>
            </a:r>
            <a:br>
              <a:rPr lang="cs-CZ" sz="2400" dirty="0" smtClean="0">
                <a:effectLst>
                  <a:outerShdw blurRad="38100" dist="38100" dir="2700000" algn="tl">
                    <a:srgbClr val="000000">
                      <a:alpha val="43137"/>
                    </a:srgbClr>
                  </a:outerShdw>
                </a:effectLst>
                <a:cs typeface="Times New Roman" pitchFamily="18" charset="0"/>
              </a:rPr>
            </a:b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12776"/>
            <a:ext cx="8229600" cy="5040560"/>
          </a:xfrm>
        </p:spPr>
        <p:txBody>
          <a:bodyPr>
            <a:noAutofit/>
          </a:bodyPr>
          <a:lstStyle/>
          <a:p>
            <a:pPr marL="342900" lvl="1" indent="-342900">
              <a:spcBef>
                <a:spcPts val="600"/>
              </a:spcBef>
              <a:spcAft>
                <a:spcPts val="600"/>
              </a:spcAft>
              <a:buClr>
                <a:srgbClr val="FF0000"/>
              </a:buClr>
              <a:buSzPct val="75000"/>
              <a:buBlip>
                <a:blip r:embed="rId3"/>
              </a:buBlip>
            </a:pPr>
            <a:r>
              <a:rPr lang="cs-CZ" sz="2200" dirty="0" smtClean="0">
                <a:cs typeface="Times New Roman" pitchFamily="18" charset="0"/>
              </a:rPr>
              <a:t>spouštěč – lepek</a:t>
            </a:r>
          </a:p>
          <a:p>
            <a:pPr marL="342900" lvl="1" indent="-342900">
              <a:spcBef>
                <a:spcPts val="600"/>
              </a:spcBef>
              <a:spcAft>
                <a:spcPts val="600"/>
              </a:spcAft>
              <a:buClr>
                <a:srgbClr val="FF0000"/>
              </a:buClr>
              <a:buSzPct val="75000"/>
              <a:buBlip>
                <a:blip r:embed="rId3"/>
              </a:buBlip>
            </a:pPr>
            <a:r>
              <a:rPr lang="cs-CZ" sz="2200" dirty="0" smtClean="0">
                <a:cs typeface="Times New Roman" pitchFamily="18" charset="0"/>
              </a:rPr>
              <a:t>genetická vazba (geny HLA-DQ2 a DQ8) </a:t>
            </a:r>
          </a:p>
          <a:p>
            <a:pPr marL="342900" lvl="1" indent="-342900">
              <a:spcBef>
                <a:spcPts val="600"/>
              </a:spcBef>
              <a:spcAft>
                <a:spcPts val="600"/>
              </a:spcAft>
              <a:buClr>
                <a:srgbClr val="FF0000"/>
              </a:buClr>
              <a:buSzPct val="75000"/>
              <a:buBlip>
                <a:blip r:embed="rId3"/>
              </a:buBlip>
            </a:pPr>
            <a:r>
              <a:rPr lang="cs-CZ" sz="2200" dirty="0" smtClean="0">
                <a:cs typeface="Times New Roman" pitchFamily="18" charset="0"/>
              </a:rPr>
              <a:t>specifická humorální autoimunitní odpověď (autoprotilátky ke tkáňové </a:t>
            </a:r>
            <a:r>
              <a:rPr lang="cs-CZ" sz="2200" dirty="0" err="1" smtClean="0">
                <a:cs typeface="Times New Roman" pitchFamily="18" charset="0"/>
              </a:rPr>
              <a:t>transglutamináze</a:t>
            </a:r>
            <a:r>
              <a:rPr lang="cs-CZ" sz="2200" dirty="0" smtClean="0">
                <a:cs typeface="Times New Roman" pitchFamily="18" charset="0"/>
              </a:rPr>
              <a:t>)</a:t>
            </a:r>
          </a:p>
          <a:p>
            <a:pPr marL="342900" lvl="1" indent="-342900">
              <a:spcBef>
                <a:spcPts val="600"/>
              </a:spcBef>
              <a:spcAft>
                <a:spcPts val="600"/>
              </a:spcAft>
              <a:buClr>
                <a:srgbClr val="FF0000"/>
              </a:buClr>
              <a:buSzPct val="75000"/>
              <a:buBlip>
                <a:blip r:embed="rId3"/>
              </a:buBlip>
            </a:pPr>
            <a:endParaRPr lang="cs-CZ" sz="500" dirty="0" smtClean="0">
              <a:cs typeface="Times New Roman" pitchFamily="18" charset="0"/>
            </a:endParaRPr>
          </a:p>
          <a:p>
            <a:pPr marL="342900" lvl="1" indent="-342900">
              <a:spcBef>
                <a:spcPts val="1000"/>
              </a:spcBef>
              <a:spcAft>
                <a:spcPts val="1000"/>
              </a:spcAft>
              <a:buClr>
                <a:srgbClr val="FF0000"/>
              </a:buClr>
              <a:buSzPct val="75000"/>
              <a:buNone/>
            </a:pPr>
            <a:r>
              <a:rPr lang="cs-CZ" sz="2400" dirty="0" smtClean="0">
                <a:effectLst>
                  <a:outerShdw blurRad="38100" dist="38100" dir="2700000" algn="tl">
                    <a:srgbClr val="000000">
                      <a:alpha val="43137"/>
                    </a:srgbClr>
                  </a:outerShdw>
                </a:effectLst>
                <a:cs typeface="Times New Roman" pitchFamily="18" charset="0"/>
              </a:rPr>
              <a:t>Rizikové faktory</a:t>
            </a:r>
          </a:p>
          <a:p>
            <a:pPr marL="342900" lvl="1" indent="-342900">
              <a:spcBef>
                <a:spcPts val="600"/>
              </a:spcBef>
              <a:spcAft>
                <a:spcPts val="600"/>
              </a:spcAft>
              <a:buClr>
                <a:srgbClr val="FF0000"/>
              </a:buClr>
              <a:buSzPct val="75000"/>
              <a:buBlip>
                <a:blip r:embed="rId3"/>
              </a:buBlip>
            </a:pPr>
            <a:r>
              <a:rPr lang="cs-CZ" sz="2200" dirty="0" smtClean="0">
                <a:cs typeface="Times New Roman" pitchFamily="18" charset="0"/>
              </a:rPr>
              <a:t>pohlaví ♀ (poměr přibližně 2:1)</a:t>
            </a:r>
          </a:p>
          <a:p>
            <a:pPr marL="342900" lvl="1" indent="-342900">
              <a:spcBef>
                <a:spcPts val="600"/>
              </a:spcBef>
              <a:spcAft>
                <a:spcPts val="600"/>
              </a:spcAft>
              <a:buClr>
                <a:srgbClr val="FF0000"/>
              </a:buClr>
              <a:buSzPct val="75000"/>
              <a:buBlip>
                <a:blip r:embed="rId3"/>
              </a:buBlip>
            </a:pPr>
            <a:r>
              <a:rPr lang="cs-CZ" sz="2200" dirty="0" smtClean="0">
                <a:cs typeface="Times New Roman" pitchFamily="18" charset="0"/>
              </a:rPr>
              <a:t>kojenecká výživa</a:t>
            </a:r>
          </a:p>
          <a:p>
            <a:pPr marL="342900" lvl="1" indent="-342900">
              <a:spcBef>
                <a:spcPts val="600"/>
              </a:spcBef>
              <a:spcAft>
                <a:spcPts val="600"/>
              </a:spcAft>
              <a:buClr>
                <a:srgbClr val="FF0000"/>
              </a:buClr>
              <a:buSzPct val="75000"/>
              <a:buBlip>
                <a:blip r:embed="rId3"/>
              </a:buBlip>
            </a:pPr>
            <a:r>
              <a:rPr lang="cs-CZ" sz="2200" dirty="0" smtClean="0">
                <a:cs typeface="Times New Roman" pitchFamily="18" charset="0"/>
              </a:rPr>
              <a:t>další faktory vnějšího prostředí (infekce, stres)</a:t>
            </a:r>
          </a:p>
        </p:txBody>
      </p:sp>
      <p:pic>
        <p:nvPicPr>
          <p:cNvPr id="28674" name="Picture 2" descr="http://www.nature.com/scientificamerican/journal/v301/n2/images/scientificamerican0809-54-I3.jpg"/>
          <p:cNvPicPr>
            <a:picLocks noChangeAspect="1" noChangeArrowheads="1"/>
          </p:cNvPicPr>
          <p:nvPr/>
        </p:nvPicPr>
        <p:blipFill>
          <a:blip r:embed="rId4" cstate="print"/>
          <a:srcRect t="2000"/>
          <a:stretch>
            <a:fillRect/>
          </a:stretch>
        </p:blipFill>
        <p:spPr bwMode="auto">
          <a:xfrm>
            <a:off x="6588224" y="2881579"/>
            <a:ext cx="2274194" cy="364376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epidemiologie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700808"/>
            <a:ext cx="8229600" cy="4752528"/>
          </a:xfrm>
        </p:spPr>
        <p:txBody>
          <a:bodyPr>
            <a:noAutofit/>
          </a:bodyPr>
          <a:lstStyle/>
          <a:p>
            <a:pPr marL="342900" lvl="1" indent="-342900">
              <a:spcBef>
                <a:spcPts val="600"/>
              </a:spcBef>
              <a:spcAft>
                <a:spcPts val="1000"/>
              </a:spcAft>
              <a:buClr>
                <a:srgbClr val="FF0000"/>
              </a:buClr>
              <a:buSzPct val="75000"/>
              <a:buBlip>
                <a:blip r:embed="rId3"/>
              </a:buBlip>
            </a:pPr>
            <a:r>
              <a:rPr lang="cs-CZ" sz="2200" dirty="0" smtClean="0">
                <a:cs typeface="Times New Roman" pitchFamily="18" charset="0"/>
              </a:rPr>
              <a:t>celosvětové onemocnění </a:t>
            </a:r>
          </a:p>
          <a:p>
            <a:pPr marL="342900" lvl="1" indent="-342900">
              <a:spcBef>
                <a:spcPts val="600"/>
              </a:spcBef>
              <a:spcAft>
                <a:spcPts val="1000"/>
              </a:spcAft>
              <a:buClr>
                <a:srgbClr val="FF0000"/>
              </a:buClr>
              <a:buSzPct val="75000"/>
              <a:buBlip>
                <a:blip r:embed="rId3"/>
              </a:buBlip>
            </a:pPr>
            <a:r>
              <a:rPr lang="cs-CZ" sz="2200" dirty="0" smtClean="0">
                <a:cs typeface="Times New Roman" pitchFamily="18" charset="0"/>
              </a:rPr>
              <a:t>nárůst prevalence </a:t>
            </a:r>
          </a:p>
          <a:p>
            <a:pPr marL="742950" lvl="2" indent="-342900">
              <a:spcBef>
                <a:spcPts val="600"/>
              </a:spcBef>
              <a:spcAft>
                <a:spcPts val="1000"/>
              </a:spcAft>
              <a:buClr>
                <a:srgbClr val="FF0000"/>
              </a:buClr>
              <a:buSzPct val="75000"/>
              <a:buBlip>
                <a:blip r:embed="rId3"/>
              </a:buBlip>
            </a:pPr>
            <a:r>
              <a:rPr lang="cs-CZ" sz="1800" dirty="0" smtClean="0">
                <a:cs typeface="Times New Roman" pitchFamily="18" charset="0"/>
              </a:rPr>
              <a:t>zlepšení diagnostiky</a:t>
            </a:r>
          </a:p>
          <a:p>
            <a:pPr marL="742950" lvl="2" indent="-342900">
              <a:spcBef>
                <a:spcPts val="600"/>
              </a:spcBef>
              <a:spcAft>
                <a:spcPts val="1000"/>
              </a:spcAft>
              <a:buClr>
                <a:srgbClr val="FF0000"/>
              </a:buClr>
              <a:buSzPct val="75000"/>
              <a:buBlip>
                <a:blip r:embed="rId3"/>
              </a:buBlip>
            </a:pPr>
            <a:r>
              <a:rPr lang="cs-CZ" sz="1800" dirty="0" smtClean="0">
                <a:cs typeface="Times New Roman" pitchFamily="18" charset="0"/>
              </a:rPr>
              <a:t>pravděpodobně i faktory prostředí (stres, životní prostředí, strava apod.)</a:t>
            </a:r>
          </a:p>
          <a:p>
            <a:pPr marL="342900" lvl="1" indent="-342900">
              <a:spcBef>
                <a:spcPts val="600"/>
              </a:spcBef>
              <a:spcAft>
                <a:spcPts val="1000"/>
              </a:spcAft>
              <a:buClr>
                <a:srgbClr val="FF0000"/>
              </a:buClr>
              <a:buSzPct val="75000"/>
              <a:buBlip>
                <a:blip r:embed="rId3"/>
              </a:buBlip>
            </a:pPr>
            <a:r>
              <a:rPr lang="cs-CZ" sz="2200" dirty="0" smtClean="0">
                <a:cs typeface="Times New Roman" pitchFamily="18" charset="0"/>
              </a:rPr>
              <a:t>prevalence v celosvětové populaci 1:100 až 1:200 (1 %)</a:t>
            </a:r>
          </a:p>
          <a:p>
            <a:pPr marL="742950" lvl="2" indent="-342900">
              <a:spcBef>
                <a:spcPts val="600"/>
              </a:spcBef>
              <a:spcAft>
                <a:spcPts val="1000"/>
              </a:spcAft>
              <a:buClr>
                <a:srgbClr val="FF0000"/>
              </a:buClr>
              <a:buSzPct val="75000"/>
              <a:buBlip>
                <a:blip r:embed="rId3"/>
              </a:buBlip>
            </a:pPr>
            <a:r>
              <a:rPr lang="cs-CZ" sz="1800" dirty="0" smtClean="0">
                <a:cs typeface="Times New Roman" pitchFamily="18" charset="0"/>
              </a:rPr>
              <a:t>dřívější odhady 1:300-1:10000</a:t>
            </a:r>
          </a:p>
          <a:p>
            <a:pPr marL="342900" lvl="1" indent="-342900">
              <a:spcBef>
                <a:spcPts val="600"/>
              </a:spcBef>
              <a:spcAft>
                <a:spcPts val="1000"/>
              </a:spcAft>
              <a:buClr>
                <a:srgbClr val="FF0000"/>
              </a:buClr>
              <a:buSzPct val="75000"/>
              <a:buBlip>
                <a:blip r:embed="rId3"/>
              </a:buBlip>
            </a:pPr>
            <a:r>
              <a:rPr lang="cs-CZ" sz="2200" b="1" u="sng" dirty="0" smtClean="0">
                <a:solidFill>
                  <a:srgbClr val="00B050"/>
                </a:solidFill>
                <a:cs typeface="Times New Roman" pitchFamily="18" charset="0"/>
              </a:rPr>
              <a:t>odhad</a:t>
            </a:r>
            <a:r>
              <a:rPr lang="cs-CZ" sz="2200" b="1" dirty="0" smtClean="0">
                <a:solidFill>
                  <a:srgbClr val="00B050"/>
                </a:solidFill>
                <a:cs typeface="Times New Roman" pitchFamily="18" charset="0"/>
              </a:rPr>
              <a:t> prevalence v ČR 1:200-1:250</a:t>
            </a:r>
            <a:r>
              <a:rPr lang="cs-CZ" sz="2200" dirty="0" smtClean="0">
                <a:cs typeface="Times New Roman" pitchFamily="18" charset="0"/>
              </a:rPr>
              <a:t>, tj. asi 40.000-50.000 nemocných v celkové populaci ČR</a:t>
            </a:r>
          </a:p>
          <a:p>
            <a:pPr marL="742950" lvl="2" indent="-342900">
              <a:spcBef>
                <a:spcPts val="600"/>
              </a:spcBef>
              <a:spcAft>
                <a:spcPts val="1000"/>
              </a:spcAft>
              <a:buClr>
                <a:srgbClr val="FF0000"/>
              </a:buClr>
              <a:buSzPct val="75000"/>
              <a:buBlip>
                <a:blip r:embed="rId3"/>
              </a:buBlip>
            </a:pPr>
            <a:r>
              <a:rPr lang="cs-CZ" sz="1800" dirty="0" smtClean="0">
                <a:cs typeface="Times New Roman" pitchFamily="18" charset="0"/>
              </a:rPr>
              <a:t>dosud diagnostikováno jen 10-15 %</a:t>
            </a:r>
          </a:p>
          <a:p>
            <a:pPr marL="742950" lvl="2" indent="-342900">
              <a:spcBef>
                <a:spcPts val="600"/>
              </a:spcBef>
              <a:spcAft>
                <a:spcPts val="1000"/>
              </a:spcAft>
              <a:buClr>
                <a:srgbClr val="FF0000"/>
              </a:buClr>
              <a:buSzPct val="75000"/>
              <a:buBlip>
                <a:blip r:embed="rId3"/>
              </a:buBlip>
            </a:pPr>
            <a:r>
              <a:rPr lang="cs-CZ" sz="1800" dirty="0" smtClean="0">
                <a:solidFill>
                  <a:srgbClr val="FF0000"/>
                </a:solidFill>
                <a:cs typeface="Times New Roman" pitchFamily="18" charset="0"/>
              </a:rPr>
              <a:t>Nepoznaná a neléčená </a:t>
            </a:r>
            <a:r>
              <a:rPr lang="cs-CZ" sz="1800" dirty="0" err="1" smtClean="0">
                <a:solidFill>
                  <a:srgbClr val="FF0000"/>
                </a:solidFill>
                <a:cs typeface="Times New Roman" pitchFamily="18" charset="0"/>
              </a:rPr>
              <a:t>celiakie</a:t>
            </a:r>
            <a:r>
              <a:rPr lang="cs-CZ" sz="1800" dirty="0" smtClean="0">
                <a:solidFill>
                  <a:srgbClr val="FF0000"/>
                </a:solidFill>
                <a:cs typeface="Times New Roman" pitchFamily="18" charset="0"/>
              </a:rPr>
              <a:t> či DH je závažným a život ohrožujícím onemocněním!</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143000"/>
          </a:xfrm>
        </p:spPr>
        <p:txBody>
          <a:bodyPr>
            <a:normAutofit fontScale="90000"/>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Genetická predispozice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700808"/>
            <a:ext cx="8229600" cy="4752528"/>
          </a:xfrm>
        </p:spPr>
        <p:txBody>
          <a:bodyPr>
            <a:noAutofit/>
          </a:bodyPr>
          <a:lstStyle/>
          <a:p>
            <a:pPr marL="342900" lvl="1" indent="-342900">
              <a:spcBef>
                <a:spcPts val="600"/>
              </a:spcBef>
              <a:spcAft>
                <a:spcPts val="1000"/>
              </a:spcAft>
              <a:buClr>
                <a:srgbClr val="FF0000"/>
              </a:buClr>
              <a:buSzPct val="75000"/>
              <a:buBlip>
                <a:blip r:embed="rId2"/>
              </a:buBlip>
            </a:pPr>
            <a:r>
              <a:rPr lang="cs-CZ" sz="2200" dirty="0" smtClean="0">
                <a:cs typeface="Times New Roman" pitchFamily="18" charset="0"/>
              </a:rPr>
              <a:t>sehrává v </a:t>
            </a:r>
            <a:r>
              <a:rPr lang="cs-CZ" sz="2200" dirty="0" err="1" smtClean="0">
                <a:cs typeface="Times New Roman" pitchFamily="18" charset="0"/>
              </a:rPr>
              <a:t>imunopatogenezi</a:t>
            </a:r>
            <a:r>
              <a:rPr lang="cs-CZ" sz="2200" dirty="0" smtClean="0">
                <a:cs typeface="Times New Roman" pitchFamily="18" charset="0"/>
              </a:rPr>
              <a:t> CS důležitou úlohu</a:t>
            </a:r>
          </a:p>
          <a:p>
            <a:pPr marL="342900" lvl="1" indent="-342900">
              <a:spcBef>
                <a:spcPts val="600"/>
              </a:spcBef>
              <a:spcAft>
                <a:spcPts val="1000"/>
              </a:spcAft>
              <a:buClr>
                <a:srgbClr val="FF0000"/>
              </a:buClr>
              <a:buSzPct val="75000"/>
              <a:buBlip>
                <a:blip r:embed="rId2"/>
              </a:buBlip>
            </a:pPr>
            <a:r>
              <a:rPr lang="cs-CZ" sz="2200" dirty="0" smtClean="0">
                <a:cs typeface="Times New Roman" pitchFamily="18" charset="0"/>
              </a:rPr>
              <a:t>zvýšený výskyt choroby u pokrevních příbuzných </a:t>
            </a:r>
          </a:p>
          <a:p>
            <a:pPr marL="742950" lvl="2" indent="-342900">
              <a:spcBef>
                <a:spcPts val="600"/>
              </a:spcBef>
              <a:spcAft>
                <a:spcPts val="1000"/>
              </a:spcAft>
              <a:buClr>
                <a:srgbClr val="FF0000"/>
              </a:buClr>
              <a:buSzPct val="75000"/>
              <a:buBlip>
                <a:blip r:embed="rId2"/>
              </a:buBlip>
            </a:pPr>
            <a:r>
              <a:rPr lang="cs-CZ" sz="1800" dirty="0" smtClean="0">
                <a:cs typeface="Times New Roman" pitchFamily="18" charset="0"/>
              </a:rPr>
              <a:t>10 % u příbuzných,  70 % u jednovaječných dvojčat</a:t>
            </a:r>
          </a:p>
          <a:p>
            <a:pPr marL="342900" lvl="1" indent="-342900">
              <a:spcBef>
                <a:spcPts val="600"/>
              </a:spcBef>
              <a:spcAft>
                <a:spcPts val="1000"/>
              </a:spcAft>
              <a:buClr>
                <a:srgbClr val="FF0000"/>
              </a:buClr>
              <a:buSzPct val="75000"/>
              <a:buBlip>
                <a:blip r:embed="rId2"/>
              </a:buBlip>
            </a:pPr>
            <a:r>
              <a:rPr lang="cs-CZ" sz="2200" dirty="0" smtClean="0">
                <a:cs typeface="Times New Roman" pitchFamily="18" charset="0"/>
              </a:rPr>
              <a:t>hlavní význam mají geny hlavního </a:t>
            </a:r>
            <a:r>
              <a:rPr lang="cs-CZ" sz="2200" dirty="0" err="1" smtClean="0">
                <a:cs typeface="Times New Roman" pitchFamily="18" charset="0"/>
              </a:rPr>
              <a:t>histokompatibilního</a:t>
            </a:r>
            <a:r>
              <a:rPr lang="cs-CZ" sz="2200" dirty="0" smtClean="0">
                <a:cs typeface="Times New Roman" pitchFamily="18" charset="0"/>
              </a:rPr>
              <a:t> komplexu (MHC) na krátkém raménku 6. chromosomu, </a:t>
            </a:r>
            <a:br>
              <a:rPr lang="cs-CZ" sz="2200" dirty="0" smtClean="0">
                <a:cs typeface="Times New Roman" pitchFamily="18" charset="0"/>
              </a:rPr>
            </a:br>
            <a:r>
              <a:rPr lang="cs-CZ" sz="2200" dirty="0" smtClean="0">
                <a:cs typeface="Times New Roman" pitchFamily="18" charset="0"/>
              </a:rPr>
              <a:t>kódující HLA antigeny 2. třídy</a:t>
            </a:r>
          </a:p>
          <a:p>
            <a:pPr marL="742950" lvl="2" indent="-342900">
              <a:spcBef>
                <a:spcPts val="600"/>
              </a:spcBef>
              <a:spcAft>
                <a:spcPts val="1000"/>
              </a:spcAft>
              <a:buClr>
                <a:srgbClr val="FF0000"/>
              </a:buClr>
              <a:buSzPct val="75000"/>
              <a:buBlip>
                <a:blip r:embed="rId2"/>
              </a:buBlip>
            </a:pPr>
            <a:r>
              <a:rPr lang="cs-CZ" sz="1800" dirty="0" err="1" smtClean="0">
                <a:cs typeface="Times New Roman" pitchFamily="18" charset="0"/>
              </a:rPr>
              <a:t>haplotyp</a:t>
            </a:r>
            <a:r>
              <a:rPr lang="cs-CZ" sz="1800" dirty="0" smtClean="0">
                <a:cs typeface="Times New Roman" pitchFamily="18" charset="0"/>
              </a:rPr>
              <a:t> HLA DQ2, u menší části HLA DQ8 </a:t>
            </a:r>
          </a:p>
          <a:p>
            <a:pPr marL="742950" lvl="2" indent="-342900">
              <a:spcBef>
                <a:spcPts val="600"/>
              </a:spcBef>
              <a:spcAft>
                <a:spcPts val="1000"/>
              </a:spcAft>
              <a:buClr>
                <a:srgbClr val="FF0000"/>
              </a:buClr>
              <a:buSzPct val="75000"/>
              <a:buBlip>
                <a:blip r:embed="rId2"/>
              </a:buBlip>
            </a:pPr>
            <a:r>
              <a:rPr lang="cs-CZ" sz="1800" dirty="0">
                <a:cs typeface="Times New Roman" pitchFamily="18" charset="0"/>
              </a:rPr>
              <a:t>v</a:t>
            </a:r>
            <a:r>
              <a:rPr lang="cs-CZ" sz="1800" dirty="0" smtClean="0">
                <a:cs typeface="Times New Roman" pitchFamily="18" charset="0"/>
              </a:rPr>
              <a:t> evropské populaci 35-40 % nosičů genů HLA DQ2/DQ8</a:t>
            </a:r>
          </a:p>
          <a:p>
            <a:pPr marL="742950" lvl="2" indent="-342900">
              <a:spcBef>
                <a:spcPts val="600"/>
              </a:spcBef>
              <a:spcAft>
                <a:spcPts val="1000"/>
              </a:spcAft>
              <a:buClr>
                <a:srgbClr val="FF0000"/>
              </a:buClr>
              <a:buSzPct val="75000"/>
              <a:buBlip>
                <a:blip r:embed="rId2"/>
              </a:buBlip>
            </a:pPr>
            <a:r>
              <a:rPr lang="cs-CZ" sz="1800" dirty="0" smtClean="0">
                <a:cs typeface="Times New Roman" pitchFamily="18" charset="0"/>
              </a:rPr>
              <a:t>ale pouze 2-3 % (3-5 %) nosičů těchto genů onemocní </a:t>
            </a:r>
            <a:br>
              <a:rPr lang="cs-CZ" sz="1800" dirty="0" smtClean="0">
                <a:cs typeface="Times New Roman" pitchFamily="18" charset="0"/>
              </a:rPr>
            </a:br>
            <a:r>
              <a:rPr lang="cs-CZ" sz="1800" dirty="0" err="1" smtClean="0">
                <a:cs typeface="Times New Roman" pitchFamily="18" charset="0"/>
              </a:rPr>
              <a:t>celiakií</a:t>
            </a:r>
            <a:endParaRPr lang="cs-CZ" sz="1800" dirty="0" smtClean="0">
              <a:cs typeface="Times New Roman" pitchFamily="18" charset="0"/>
            </a:endParaRPr>
          </a:p>
        </p:txBody>
      </p:sp>
      <p:pic>
        <p:nvPicPr>
          <p:cNvPr id="4" name="Obrázek 3"/>
          <p:cNvPicPr/>
          <p:nvPr/>
        </p:nvPicPr>
        <p:blipFill>
          <a:blip r:embed="rId3" cstate="print"/>
          <a:srcRect l="56471" t="37647" r="21029" b="10980"/>
          <a:stretch>
            <a:fillRect/>
          </a:stretch>
        </p:blipFill>
        <p:spPr bwMode="auto">
          <a:xfrm>
            <a:off x="6804248" y="3861048"/>
            <a:ext cx="2125470" cy="26386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LEPEK</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628800"/>
            <a:ext cx="8229600" cy="4896544"/>
          </a:xfrm>
        </p:spPr>
        <p:txBody>
          <a:bodyPr>
            <a:normAutofit fontScale="70000" lnSpcReduction="20000"/>
          </a:bodyPr>
          <a:lstStyle/>
          <a:p>
            <a:pPr marL="367200" indent="-255600">
              <a:buClr>
                <a:srgbClr val="002060"/>
              </a:buClr>
              <a:buSzPct val="75000"/>
              <a:buBlip>
                <a:blip r:embed="rId3"/>
              </a:buBlip>
              <a:defRPr/>
            </a:pPr>
            <a:r>
              <a:rPr lang="cs-CZ" sz="2900" dirty="0" smtClean="0"/>
              <a:t>gluten – bílkovinná frakce</a:t>
            </a:r>
          </a:p>
          <a:p>
            <a:pPr marL="367200" indent="-255600">
              <a:buClr>
                <a:srgbClr val="002060"/>
              </a:buClr>
              <a:buSzPct val="75000"/>
              <a:buBlip>
                <a:blip r:embed="rId3"/>
              </a:buBlip>
              <a:defRPr/>
            </a:pPr>
            <a:r>
              <a:rPr lang="cs-CZ" sz="2900" dirty="0" smtClean="0"/>
              <a:t>směs ve vodě nerozpustných proteinů </a:t>
            </a:r>
          </a:p>
          <a:p>
            <a:pPr marL="767250" lvl="1" indent="-255600">
              <a:buClr>
                <a:srgbClr val="002060"/>
              </a:buClr>
              <a:buSzPct val="75000"/>
              <a:buBlip>
                <a:blip r:embed="rId3"/>
              </a:buBlip>
              <a:defRPr/>
            </a:pPr>
            <a:r>
              <a:rPr lang="cs-CZ" sz="2200" b="1" dirty="0" smtClean="0"/>
              <a:t> </a:t>
            </a:r>
            <a:r>
              <a:rPr lang="cs-CZ" sz="2300" b="1" dirty="0" err="1" smtClean="0"/>
              <a:t>gluteniny</a:t>
            </a:r>
            <a:r>
              <a:rPr lang="cs-CZ" sz="2300" dirty="0" smtClean="0"/>
              <a:t> + </a:t>
            </a:r>
            <a:r>
              <a:rPr lang="cs-CZ" sz="2300" b="1" dirty="0" smtClean="0"/>
              <a:t>prolaminy</a:t>
            </a:r>
            <a:r>
              <a:rPr lang="cs-CZ" sz="2300" dirty="0" smtClean="0"/>
              <a:t> (40-50 %) – odlišná toxicita </a:t>
            </a:r>
          </a:p>
          <a:p>
            <a:pPr marL="511650" lvl="1" indent="0">
              <a:buClr>
                <a:srgbClr val="002060"/>
              </a:buClr>
              <a:buSzPct val="75000"/>
              <a:buNone/>
              <a:defRPr/>
            </a:pPr>
            <a:endParaRPr lang="cs-CZ" sz="2300" dirty="0" smtClean="0"/>
          </a:p>
          <a:p>
            <a:pPr marL="367200" indent="-255600">
              <a:buClr>
                <a:srgbClr val="002060"/>
              </a:buClr>
              <a:buSzPct val="75000"/>
              <a:buBlip>
                <a:blip r:embed="rId3"/>
              </a:buBlip>
              <a:defRPr/>
            </a:pPr>
            <a:r>
              <a:rPr lang="cs-CZ" sz="2900" dirty="0" smtClean="0"/>
              <a:t>ve vodě bobtná, je zodpovědný za pružnost a tažnost těsta, tvoří strukturu pekařského výrobku. Výrobky z mouky s vysokým obsahem lepku dobře kynou a po upečení drží tvar.</a:t>
            </a:r>
          </a:p>
          <a:p>
            <a:pPr marL="367200" indent="-255600">
              <a:buClr>
                <a:srgbClr val="002060"/>
              </a:buClr>
              <a:buSzPct val="75000"/>
              <a:buBlip>
                <a:blip r:embed="rId3"/>
              </a:buBlip>
              <a:defRPr/>
            </a:pPr>
            <a:endParaRPr lang="cs-CZ" sz="2300" dirty="0" smtClean="0"/>
          </a:p>
          <a:p>
            <a:pPr marL="367200" indent="-255600">
              <a:buClr>
                <a:srgbClr val="002060"/>
              </a:buClr>
              <a:buSzPct val="75000"/>
              <a:buNone/>
              <a:defRPr/>
            </a:pPr>
            <a:r>
              <a:rPr lang="cs-CZ" sz="2900" b="1" dirty="0" smtClean="0"/>
              <a:t>Prolaminy – </a:t>
            </a:r>
            <a:r>
              <a:rPr lang="cs-CZ" sz="2900" dirty="0" smtClean="0"/>
              <a:t>zodpovědné za rozvoj </a:t>
            </a:r>
            <a:r>
              <a:rPr lang="cs-CZ" sz="2900" dirty="0" err="1" smtClean="0"/>
              <a:t>celiakie</a:t>
            </a:r>
            <a:endParaRPr lang="cs-CZ" sz="2900" dirty="0" smtClean="0"/>
          </a:p>
          <a:p>
            <a:pPr marL="367200" indent="-255600">
              <a:buClr>
                <a:srgbClr val="002060"/>
              </a:buClr>
              <a:buSzPct val="75000"/>
              <a:buBlip>
                <a:blip r:embed="rId3"/>
              </a:buBlip>
              <a:defRPr/>
            </a:pPr>
            <a:r>
              <a:rPr lang="cs-CZ" sz="2500" dirty="0" smtClean="0"/>
              <a:t>pšenice </a:t>
            </a:r>
            <a:r>
              <a:rPr lang="cs-CZ" sz="2500" b="1" dirty="0" smtClean="0">
                <a:sym typeface="Wingdings 3"/>
              </a:rPr>
              <a:t></a:t>
            </a:r>
            <a:r>
              <a:rPr lang="cs-CZ" sz="2500" b="1" dirty="0" smtClean="0"/>
              <a:t> </a:t>
            </a:r>
            <a:r>
              <a:rPr lang="cs-CZ" sz="2500" dirty="0" smtClean="0"/>
              <a:t> gliadiny, žito </a:t>
            </a:r>
            <a:r>
              <a:rPr lang="cs-CZ" sz="2500" b="1" dirty="0" smtClean="0">
                <a:sym typeface="Wingdings 3"/>
              </a:rPr>
              <a:t></a:t>
            </a:r>
            <a:r>
              <a:rPr lang="cs-CZ" sz="2500" dirty="0" smtClean="0"/>
              <a:t> </a:t>
            </a:r>
            <a:r>
              <a:rPr lang="cs-CZ" sz="2500" dirty="0" err="1" smtClean="0"/>
              <a:t>hordeiny</a:t>
            </a:r>
            <a:r>
              <a:rPr lang="cs-CZ" sz="2500" dirty="0" smtClean="0"/>
              <a:t>, ječmen </a:t>
            </a:r>
            <a:r>
              <a:rPr lang="cs-CZ" sz="2500" b="1" dirty="0" smtClean="0">
                <a:sym typeface="Wingdings 3"/>
              </a:rPr>
              <a:t></a:t>
            </a:r>
            <a:r>
              <a:rPr lang="cs-CZ" sz="2500" dirty="0" smtClean="0">
                <a:sym typeface="Wingdings 3"/>
              </a:rPr>
              <a:t> </a:t>
            </a:r>
            <a:r>
              <a:rPr lang="cs-CZ" sz="2500" dirty="0" err="1" smtClean="0">
                <a:sym typeface="Wingdings 3"/>
              </a:rPr>
              <a:t>sekaliny</a:t>
            </a:r>
            <a:endParaRPr lang="cs-CZ" sz="2500" dirty="0" smtClean="0">
              <a:sym typeface="Wingdings 3"/>
            </a:endParaRPr>
          </a:p>
          <a:p>
            <a:pPr marL="767250" lvl="1" indent="-255600">
              <a:buClr>
                <a:srgbClr val="002060"/>
              </a:buClr>
              <a:buSzPct val="75000"/>
              <a:buBlip>
                <a:blip r:embed="rId3"/>
              </a:buBlip>
              <a:defRPr/>
            </a:pPr>
            <a:r>
              <a:rPr lang="cs-CZ" sz="2300" dirty="0" smtClean="0"/>
              <a:t>obsahují vysoké množství </a:t>
            </a:r>
            <a:r>
              <a:rPr lang="cs-CZ" sz="2300" dirty="0" err="1" smtClean="0"/>
              <a:t>glutaminu</a:t>
            </a:r>
            <a:r>
              <a:rPr lang="cs-CZ" sz="2300" dirty="0" smtClean="0"/>
              <a:t> a prolinu, ß-otočky</a:t>
            </a:r>
          </a:p>
          <a:p>
            <a:pPr marL="767250" lvl="1" indent="-255600">
              <a:buClr>
                <a:srgbClr val="002060"/>
              </a:buClr>
              <a:buSzPct val="75000"/>
              <a:buBlip>
                <a:blip r:embed="rId3"/>
              </a:buBlip>
              <a:defRPr/>
            </a:pPr>
            <a:endParaRPr lang="cs-CZ" sz="800" dirty="0" smtClean="0"/>
          </a:p>
          <a:p>
            <a:pPr marL="367200" indent="-255600">
              <a:buClr>
                <a:srgbClr val="002060"/>
              </a:buClr>
              <a:buSzPct val="75000"/>
              <a:buBlip>
                <a:blip r:embed="rId3"/>
              </a:buBlip>
              <a:defRPr/>
            </a:pPr>
            <a:r>
              <a:rPr lang="cs-CZ" sz="2500" dirty="0" smtClean="0"/>
              <a:t>oves </a:t>
            </a:r>
            <a:r>
              <a:rPr lang="cs-CZ" sz="2500" b="1" dirty="0" smtClean="0">
                <a:sym typeface="Wingdings 3"/>
              </a:rPr>
              <a:t></a:t>
            </a:r>
            <a:r>
              <a:rPr lang="cs-CZ" sz="2500" dirty="0" smtClean="0"/>
              <a:t> </a:t>
            </a:r>
            <a:r>
              <a:rPr lang="cs-CZ" sz="2500" dirty="0" err="1" smtClean="0"/>
              <a:t>aveniny</a:t>
            </a:r>
            <a:endParaRPr lang="cs-CZ" sz="2500" dirty="0" smtClean="0"/>
          </a:p>
          <a:p>
            <a:pPr marL="767250" lvl="1" indent="-255600">
              <a:buClr>
                <a:srgbClr val="002060"/>
              </a:buClr>
              <a:buSzPct val="75000"/>
              <a:buBlip>
                <a:blip r:embed="rId3"/>
              </a:buBlip>
              <a:defRPr/>
            </a:pPr>
            <a:r>
              <a:rPr lang="cs-CZ" sz="2300" dirty="0" smtClean="0"/>
              <a:t>obsahují středně vysoký obsah </a:t>
            </a:r>
            <a:r>
              <a:rPr lang="cs-CZ" sz="2300" dirty="0" err="1" smtClean="0"/>
              <a:t>glutaminu</a:t>
            </a:r>
            <a:r>
              <a:rPr lang="cs-CZ" sz="2300" dirty="0" smtClean="0"/>
              <a:t> a nízký obsah prolinu</a:t>
            </a:r>
          </a:p>
          <a:p>
            <a:pPr marL="767250" lvl="1" indent="-255600">
              <a:buClr>
                <a:srgbClr val="002060"/>
              </a:buClr>
              <a:buSzPct val="75000"/>
              <a:buBlip>
                <a:blip r:embed="rId3"/>
              </a:buBlip>
              <a:defRPr/>
            </a:pPr>
            <a:endParaRPr lang="cs-CZ" sz="2300" dirty="0" smtClean="0"/>
          </a:p>
          <a:p>
            <a:pPr marL="367200" indent="-255600">
              <a:buClr>
                <a:srgbClr val="002060"/>
              </a:buClr>
              <a:buSzPct val="75000"/>
              <a:buBlip>
                <a:blip r:embed="rId3"/>
              </a:buBlip>
              <a:defRPr/>
            </a:pPr>
            <a:r>
              <a:rPr lang="cs-CZ" sz="2500" dirty="0" smtClean="0"/>
              <a:t>z pohledu </a:t>
            </a:r>
            <a:r>
              <a:rPr lang="cs-CZ" sz="2500" dirty="0" err="1" smtClean="0"/>
              <a:t>celiakie</a:t>
            </a:r>
            <a:r>
              <a:rPr lang="cs-CZ" sz="2500" dirty="0" smtClean="0"/>
              <a:t> jsou významné tzv. toxické sekvence AMK </a:t>
            </a:r>
          </a:p>
          <a:p>
            <a:pPr marL="767250" lvl="1" indent="-255600">
              <a:buClr>
                <a:srgbClr val="002060"/>
              </a:buClr>
              <a:buSzPct val="75000"/>
              <a:buBlip>
                <a:blip r:embed="rId3"/>
              </a:buBlip>
              <a:defRPr/>
            </a:pPr>
            <a:r>
              <a:rPr lang="cs-CZ" sz="2300" dirty="0" smtClean="0"/>
              <a:t>prolin-serin-prolin-</a:t>
            </a:r>
            <a:r>
              <a:rPr lang="cs-CZ" sz="2300" dirty="0" err="1" smtClean="0"/>
              <a:t>glutamin</a:t>
            </a:r>
            <a:endParaRPr lang="cs-CZ" sz="2300" dirty="0" smtClean="0"/>
          </a:p>
          <a:p>
            <a:pPr marL="767250" lvl="1" indent="-255600">
              <a:buClr>
                <a:srgbClr val="002060"/>
              </a:buClr>
              <a:buSzPct val="75000"/>
              <a:buBlip>
                <a:blip r:embed="rId3"/>
              </a:buBlip>
              <a:defRPr/>
            </a:pPr>
            <a:r>
              <a:rPr lang="cs-CZ" sz="2300" dirty="0" err="1" smtClean="0"/>
              <a:t>glutamin</a:t>
            </a:r>
            <a:r>
              <a:rPr lang="cs-CZ" sz="2300" dirty="0" smtClean="0"/>
              <a:t>-</a:t>
            </a:r>
            <a:r>
              <a:rPr lang="cs-CZ" sz="2300" dirty="0" err="1" smtClean="0"/>
              <a:t>glutamin</a:t>
            </a:r>
            <a:r>
              <a:rPr lang="cs-CZ" sz="2300" dirty="0" smtClean="0"/>
              <a:t>-</a:t>
            </a:r>
            <a:r>
              <a:rPr lang="cs-CZ" sz="2300" dirty="0" err="1" smtClean="0"/>
              <a:t>glutamin</a:t>
            </a:r>
            <a:r>
              <a:rPr lang="cs-CZ" sz="2300" dirty="0" smtClean="0"/>
              <a:t>-prolin</a:t>
            </a:r>
            <a:endParaRPr lang="cs-CZ" sz="2300" dirty="0"/>
          </a:p>
        </p:txBody>
      </p:sp>
      <p:pic>
        <p:nvPicPr>
          <p:cNvPr id="6" name="Obrázek 5" descr="schema_0.jpg"/>
          <p:cNvPicPr>
            <a:picLocks noChangeAspect="1"/>
          </p:cNvPicPr>
          <p:nvPr/>
        </p:nvPicPr>
        <p:blipFill>
          <a:blip r:embed="rId4" cstate="print"/>
          <a:stretch>
            <a:fillRect/>
          </a:stretch>
        </p:blipFill>
        <p:spPr>
          <a:xfrm>
            <a:off x="5159267" y="188640"/>
            <a:ext cx="3790456" cy="172819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LEPEK</a:t>
            </a:r>
            <a:endParaRPr lang="cs-CZ" sz="6000" dirty="0"/>
          </a:p>
        </p:txBody>
      </p:sp>
      <p:pic>
        <p:nvPicPr>
          <p:cNvPr id="4" name="Zástupný symbol pro obsah 3"/>
          <p:cNvPicPr>
            <a:picLocks noGrp="1" noChangeAspect="1"/>
          </p:cNvPicPr>
          <p:nvPr>
            <p:ph idx="1"/>
          </p:nvPr>
        </p:nvPicPr>
        <p:blipFill>
          <a:blip r:embed="rId2" cstate="print"/>
          <a:stretch>
            <a:fillRect/>
          </a:stretch>
        </p:blipFill>
        <p:spPr>
          <a:xfrm>
            <a:off x="692227" y="1988840"/>
            <a:ext cx="7759545" cy="3456384"/>
          </a:xfrm>
          <a:prstGeom prst="rect">
            <a:avLst/>
          </a:prstGeom>
        </p:spPr>
      </p:pic>
    </p:spTree>
    <p:extLst>
      <p:ext uri="{BB962C8B-B14F-4D97-AF65-F5344CB8AC3E}">
        <p14:creationId xmlns:p14="http://schemas.microsoft.com/office/powerpoint/2010/main" val="4882042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LEPEK</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916832"/>
            <a:ext cx="8229600" cy="4536504"/>
          </a:xfrm>
        </p:spPr>
        <p:txBody>
          <a:bodyPr>
            <a:normAutofit/>
          </a:bodyPr>
          <a:lstStyle/>
          <a:p>
            <a:pPr marL="367200" indent="-255600">
              <a:spcBef>
                <a:spcPts val="600"/>
              </a:spcBef>
              <a:spcAft>
                <a:spcPts val="1000"/>
              </a:spcAft>
              <a:buClr>
                <a:srgbClr val="002060"/>
              </a:buClr>
              <a:buSzPct val="75000"/>
              <a:buBlip>
                <a:blip r:embed="rId3"/>
              </a:buBlip>
              <a:defRPr/>
            </a:pPr>
            <a:endParaRPr lang="cs-CZ" sz="2400" dirty="0" smtClean="0"/>
          </a:p>
          <a:p>
            <a:pPr marL="367200" indent="-255600">
              <a:spcBef>
                <a:spcPts val="600"/>
              </a:spcBef>
              <a:spcAft>
                <a:spcPts val="1000"/>
              </a:spcAft>
              <a:buClr>
                <a:srgbClr val="002060"/>
              </a:buClr>
              <a:buSzPct val="75000"/>
              <a:buBlip>
                <a:blip r:embed="rId3"/>
              </a:buBlip>
              <a:defRPr/>
            </a:pPr>
            <a:endParaRPr lang="cs-CZ" sz="2400" dirty="0"/>
          </a:p>
          <a:p>
            <a:pPr marL="367200" indent="-255600">
              <a:spcBef>
                <a:spcPts val="600"/>
              </a:spcBef>
              <a:spcAft>
                <a:spcPts val="1000"/>
              </a:spcAft>
              <a:buClr>
                <a:srgbClr val="002060"/>
              </a:buClr>
              <a:buSzPct val="75000"/>
              <a:buBlip>
                <a:blip r:embed="rId3"/>
              </a:buBlip>
              <a:defRPr/>
            </a:pPr>
            <a:endParaRPr lang="cs-CZ" sz="2400" dirty="0" smtClean="0"/>
          </a:p>
          <a:p>
            <a:pPr marL="367200" indent="-255600">
              <a:spcBef>
                <a:spcPts val="600"/>
              </a:spcBef>
              <a:spcAft>
                <a:spcPts val="1000"/>
              </a:spcAft>
              <a:buClr>
                <a:srgbClr val="002060"/>
              </a:buClr>
              <a:buSzPct val="75000"/>
              <a:buBlip>
                <a:blip r:embed="rId3"/>
              </a:buBlip>
              <a:defRPr/>
            </a:pPr>
            <a:r>
              <a:rPr lang="cs-CZ" sz="2400" dirty="0" smtClean="0"/>
              <a:t>vysoký obsah prolinu se podílí na horší stravitelnosti </a:t>
            </a:r>
            <a:br>
              <a:rPr lang="cs-CZ" sz="2400" dirty="0" smtClean="0"/>
            </a:br>
            <a:r>
              <a:rPr lang="cs-CZ" sz="2400" dirty="0" smtClean="0">
                <a:sym typeface="Wingdings 3"/>
              </a:rPr>
              <a:t></a:t>
            </a:r>
            <a:r>
              <a:rPr lang="cs-CZ" sz="2400" dirty="0" smtClean="0"/>
              <a:t> rezistence vůči degradaci enzymy v </a:t>
            </a:r>
            <a:r>
              <a:rPr lang="cs-CZ" sz="2400" dirty="0" err="1" smtClean="0"/>
              <a:t>GITu</a:t>
            </a:r>
            <a:endParaRPr lang="cs-CZ" sz="2400" dirty="0" smtClean="0"/>
          </a:p>
          <a:p>
            <a:pPr marL="367200" indent="-255600">
              <a:spcBef>
                <a:spcPts val="600"/>
              </a:spcBef>
              <a:spcAft>
                <a:spcPts val="1000"/>
              </a:spcAft>
              <a:buClr>
                <a:srgbClr val="002060"/>
              </a:buClr>
              <a:buSzPct val="75000"/>
              <a:buBlip>
                <a:blip r:embed="rId3"/>
              </a:buBlip>
              <a:defRPr/>
            </a:pPr>
            <a:r>
              <a:rPr lang="cs-CZ" sz="2400" dirty="0" smtClean="0"/>
              <a:t>natrávením glutenu vznikají peptidy schopné přestoupit přes střevní bariéru</a:t>
            </a:r>
          </a:p>
          <a:p>
            <a:pPr marL="367200" indent="-255600">
              <a:spcBef>
                <a:spcPts val="600"/>
              </a:spcBef>
              <a:spcAft>
                <a:spcPts val="1000"/>
              </a:spcAft>
              <a:buClr>
                <a:srgbClr val="002060"/>
              </a:buClr>
              <a:buSzPct val="75000"/>
              <a:buBlip>
                <a:blip r:embed="rId3"/>
              </a:buBlip>
              <a:defRPr/>
            </a:pPr>
            <a:r>
              <a:rPr lang="cs-CZ" sz="2400" dirty="0" smtClean="0"/>
              <a:t>přicházejí do kontaktu s buňkami imunitního systému </a:t>
            </a:r>
            <a:br>
              <a:rPr lang="cs-CZ" sz="2400" dirty="0" smtClean="0"/>
            </a:br>
            <a:r>
              <a:rPr lang="cs-CZ" sz="2400" dirty="0" smtClean="0"/>
              <a:t>v epitelové vrstvě a v lamina propria střevních klků</a:t>
            </a:r>
            <a:endParaRPr lang="cs-CZ" dirty="0"/>
          </a:p>
        </p:txBody>
      </p:sp>
      <p:pic>
        <p:nvPicPr>
          <p:cNvPr id="23554" name="Picture 2" descr="Surprises from Celiac Disease"/>
          <p:cNvPicPr>
            <a:picLocks noChangeAspect="1" noChangeArrowheads="1"/>
          </p:cNvPicPr>
          <p:nvPr/>
        </p:nvPicPr>
        <p:blipFill>
          <a:blip r:embed="rId4" cstate="print"/>
          <a:srcRect t="17070" b="55668"/>
          <a:stretch>
            <a:fillRect/>
          </a:stretch>
        </p:blipFill>
        <p:spPr bwMode="auto">
          <a:xfrm>
            <a:off x="2771800" y="260647"/>
            <a:ext cx="6144741" cy="273876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patogeneze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628800"/>
            <a:ext cx="8229600" cy="4968552"/>
          </a:xfrm>
        </p:spPr>
        <p:txBody>
          <a:bodyPr>
            <a:normAutofit fontScale="85000" lnSpcReduction="20000"/>
          </a:bodyPr>
          <a:lstStyle/>
          <a:p>
            <a:pPr marL="367200" indent="-255600">
              <a:buClr>
                <a:schemeClr val="accent3"/>
              </a:buClr>
              <a:buSzPct val="75000"/>
              <a:buBlip>
                <a:blip r:embed="rId3"/>
              </a:buBlip>
              <a:defRPr/>
            </a:pPr>
            <a:r>
              <a:rPr lang="cs-CZ" sz="2400" dirty="0" smtClean="0"/>
              <a:t>proteolytické enzymy trávicího ústrojí obtížně štěpí vazby obsahující prolin</a:t>
            </a:r>
          </a:p>
          <a:p>
            <a:pPr marL="367200" indent="-255600">
              <a:buClr>
                <a:schemeClr val="accent3"/>
              </a:buClr>
              <a:buSzPct val="75000"/>
              <a:buBlip>
                <a:blip r:embed="rId3"/>
              </a:buBlip>
              <a:defRPr/>
            </a:pPr>
            <a:endParaRPr lang="cs-CZ" sz="1000" dirty="0" smtClean="0"/>
          </a:p>
          <a:p>
            <a:pPr marL="367200" indent="-255600">
              <a:buClr>
                <a:schemeClr val="accent3"/>
              </a:buClr>
              <a:buSzPct val="75000"/>
              <a:buBlip>
                <a:blip r:embed="rId3"/>
              </a:buBlip>
              <a:defRPr/>
            </a:pPr>
            <a:r>
              <a:rPr lang="cs-CZ" sz="2400" dirty="0" smtClean="0"/>
              <a:t>u geneticky disponovaného jedince T lymfocyty ve sliznici střeva vyhodnotí prolaminové peptidy jako organizmu cizí</a:t>
            </a:r>
          </a:p>
          <a:p>
            <a:pPr marL="367200" indent="-255600">
              <a:buClr>
                <a:schemeClr val="accent3"/>
              </a:buClr>
              <a:buSzPct val="75000"/>
              <a:buBlip>
                <a:blip r:embed="rId3"/>
              </a:buBlip>
              <a:defRPr/>
            </a:pPr>
            <a:endParaRPr lang="cs-CZ" sz="1000" dirty="0" smtClean="0"/>
          </a:p>
          <a:p>
            <a:pPr marL="367200" indent="-255600">
              <a:buClr>
                <a:schemeClr val="accent3"/>
              </a:buClr>
              <a:buSzPct val="75000"/>
              <a:buBlip>
                <a:blip r:embed="rId3"/>
              </a:buBlip>
              <a:defRPr/>
            </a:pPr>
            <a:r>
              <a:rPr lang="cs-CZ" sz="2400" dirty="0" smtClean="0"/>
              <a:t>B lymfocyty reagují tvorbou protilátek na tyto peptidy</a:t>
            </a:r>
          </a:p>
          <a:p>
            <a:pPr marL="367200" indent="-255600">
              <a:buClr>
                <a:schemeClr val="accent3"/>
              </a:buClr>
              <a:buSzPct val="75000"/>
              <a:buBlip>
                <a:blip r:embed="rId3"/>
              </a:buBlip>
              <a:defRPr/>
            </a:pPr>
            <a:endParaRPr lang="cs-CZ" sz="1000" dirty="0" smtClean="0"/>
          </a:p>
          <a:p>
            <a:pPr marL="367200" indent="-255600">
              <a:buClr>
                <a:schemeClr val="accent3"/>
              </a:buClr>
              <a:buSzPct val="75000"/>
              <a:buBlip>
                <a:blip r:embed="rId3"/>
              </a:buBlip>
              <a:defRPr/>
            </a:pPr>
            <a:r>
              <a:rPr lang="cs-CZ" sz="2400" dirty="0" smtClean="0">
                <a:sym typeface="Wingdings 3"/>
              </a:rPr>
              <a:t>dochází k buněčnému stresu,  permeability buněčné membrány</a:t>
            </a:r>
          </a:p>
          <a:p>
            <a:pPr marL="367200" indent="-255600">
              <a:buClr>
                <a:schemeClr val="accent3"/>
              </a:buClr>
              <a:buSzPct val="75000"/>
              <a:buBlip>
                <a:blip r:embed="rId3"/>
              </a:buBlip>
              <a:defRPr/>
            </a:pPr>
            <a:endParaRPr lang="cs-CZ" sz="1000" dirty="0" smtClean="0">
              <a:sym typeface="Wingdings 3"/>
            </a:endParaRPr>
          </a:p>
          <a:p>
            <a:pPr marL="367200" indent="-255600">
              <a:buClr>
                <a:schemeClr val="accent3"/>
              </a:buClr>
              <a:buSzPct val="75000"/>
              <a:buBlip>
                <a:blip r:embed="rId3"/>
              </a:buBlip>
              <a:defRPr/>
            </a:pPr>
            <a:r>
              <a:rPr lang="cs-CZ" sz="2400" dirty="0" smtClean="0">
                <a:sym typeface="Wingdings 3"/>
              </a:rPr>
              <a:t>uvolnění tkáňové </a:t>
            </a:r>
            <a:r>
              <a:rPr lang="cs-CZ" sz="2400" dirty="0" err="1" smtClean="0">
                <a:sym typeface="Wingdings 3"/>
              </a:rPr>
              <a:t>transglutaminázy</a:t>
            </a:r>
            <a:r>
              <a:rPr lang="cs-CZ" sz="2400" dirty="0" smtClean="0">
                <a:sym typeface="Wingdings 3"/>
              </a:rPr>
              <a:t> – reakce s prolaminy</a:t>
            </a:r>
          </a:p>
          <a:p>
            <a:pPr marL="367200" indent="-255600">
              <a:buClr>
                <a:schemeClr val="accent3"/>
              </a:buClr>
              <a:buSzPct val="75000"/>
              <a:buBlip>
                <a:blip r:embed="rId3"/>
              </a:buBlip>
              <a:defRPr/>
            </a:pPr>
            <a:endParaRPr lang="cs-CZ" sz="1000" dirty="0" smtClean="0">
              <a:sym typeface="Wingdings 3"/>
            </a:endParaRPr>
          </a:p>
          <a:p>
            <a:pPr marL="367200" indent="-255600">
              <a:buClr>
                <a:schemeClr val="accent3"/>
              </a:buClr>
              <a:buSzPct val="75000"/>
              <a:buBlip>
                <a:blip r:embed="rId3"/>
              </a:buBlip>
              <a:defRPr/>
            </a:pPr>
            <a:r>
              <a:rPr lang="cs-CZ" sz="2400" dirty="0" smtClean="0">
                <a:sym typeface="Wingdings 3"/>
              </a:rPr>
              <a:t> reaktivity prolaminů, tvorba </a:t>
            </a:r>
            <a:r>
              <a:rPr lang="cs-CZ" sz="2400" dirty="0" err="1" smtClean="0">
                <a:sym typeface="Wingdings 3"/>
              </a:rPr>
              <a:t>imunokomplexů</a:t>
            </a:r>
            <a:endParaRPr lang="cs-CZ" sz="2400" dirty="0" smtClean="0">
              <a:sym typeface="Wingdings 3"/>
            </a:endParaRPr>
          </a:p>
          <a:p>
            <a:pPr marL="367200" indent="-255600">
              <a:buClr>
                <a:schemeClr val="accent3"/>
              </a:buClr>
              <a:buSzPct val="75000"/>
              <a:buBlip>
                <a:blip r:embed="rId3"/>
              </a:buBlip>
              <a:defRPr/>
            </a:pPr>
            <a:endParaRPr lang="cs-CZ" sz="1000" dirty="0" smtClean="0">
              <a:sym typeface="Wingdings 3"/>
            </a:endParaRPr>
          </a:p>
          <a:p>
            <a:pPr marL="367200" indent="-255600">
              <a:buClr>
                <a:schemeClr val="accent3"/>
              </a:buClr>
              <a:buSzPct val="75000"/>
              <a:buBlip>
                <a:blip r:embed="rId3"/>
              </a:buBlip>
              <a:defRPr/>
            </a:pPr>
            <a:r>
              <a:rPr lang="cs-CZ" sz="2400" dirty="0" smtClean="0">
                <a:sym typeface="Wingdings 3"/>
              </a:rPr>
              <a:t>tvorba autoprotilátek</a:t>
            </a:r>
          </a:p>
          <a:p>
            <a:pPr marL="367200" indent="-255600">
              <a:buClr>
                <a:schemeClr val="accent3"/>
              </a:buClr>
              <a:buSzPct val="75000"/>
              <a:buBlip>
                <a:blip r:embed="rId3"/>
              </a:buBlip>
              <a:defRPr/>
            </a:pPr>
            <a:endParaRPr lang="cs-CZ" sz="1000" dirty="0" smtClean="0">
              <a:sym typeface="Wingdings 3"/>
            </a:endParaRPr>
          </a:p>
          <a:p>
            <a:pPr marL="367200" indent="-255600">
              <a:buClr>
                <a:schemeClr val="accent3"/>
              </a:buClr>
              <a:buSzPct val="75000"/>
              <a:buBlip>
                <a:blip r:embed="rId3"/>
              </a:buBlip>
              <a:defRPr/>
            </a:pPr>
            <a:r>
              <a:rPr lang="cs-CZ" sz="2400" dirty="0" smtClean="0">
                <a:sym typeface="Wingdings 3"/>
              </a:rPr>
              <a:t>imunitní systém je pod trvalým zvýšeným antigenním tlakem</a:t>
            </a:r>
          </a:p>
          <a:p>
            <a:pPr marL="367200" indent="-255600">
              <a:buClr>
                <a:schemeClr val="accent3"/>
              </a:buClr>
              <a:buSzPct val="75000"/>
              <a:buBlip>
                <a:blip r:embed="rId3"/>
              </a:buBlip>
              <a:defRPr/>
            </a:pPr>
            <a:endParaRPr lang="cs-CZ" sz="1900" dirty="0" smtClean="0">
              <a:sym typeface="Wingdings 3"/>
            </a:endParaRPr>
          </a:p>
          <a:p>
            <a:pPr marL="111600" indent="0">
              <a:buClr>
                <a:schemeClr val="accent3"/>
              </a:buClr>
              <a:buSzPct val="75000"/>
              <a:buNone/>
              <a:defRPr/>
            </a:pPr>
            <a:r>
              <a:rPr lang="cs-CZ" sz="2700" dirty="0">
                <a:solidFill>
                  <a:srgbClr val="FF0000"/>
                </a:solidFill>
                <a:effectLst>
                  <a:outerShdw blurRad="38100" dist="38100" dir="2700000" algn="tl">
                    <a:srgbClr val="000000">
                      <a:alpha val="43137"/>
                    </a:srgbClr>
                  </a:outerShdw>
                </a:effectLst>
                <a:sym typeface="Wingdings 3"/>
              </a:rPr>
              <a:t> zánětlivé </a:t>
            </a:r>
            <a:r>
              <a:rPr lang="cs-CZ" sz="2700" dirty="0" smtClean="0">
                <a:solidFill>
                  <a:srgbClr val="FF0000"/>
                </a:solidFill>
                <a:effectLst>
                  <a:outerShdw blurRad="38100" dist="38100" dir="2700000" algn="tl">
                    <a:srgbClr val="000000">
                      <a:alpha val="43137"/>
                    </a:srgbClr>
                  </a:outerShdw>
                </a:effectLst>
                <a:sym typeface="Wingdings 3"/>
              </a:rPr>
              <a:t>změny sliznice </a:t>
            </a:r>
          </a:p>
          <a:p>
            <a:pPr marL="111600" indent="0">
              <a:buClr>
                <a:schemeClr val="accent3"/>
              </a:buClr>
              <a:buSzPct val="75000"/>
              <a:buNone/>
              <a:defRPr/>
            </a:pPr>
            <a:r>
              <a:rPr lang="cs-CZ" sz="2700" dirty="0">
                <a:solidFill>
                  <a:srgbClr val="FF0000"/>
                </a:solidFill>
                <a:effectLst>
                  <a:outerShdw blurRad="38100" dist="38100" dir="2700000" algn="tl">
                    <a:srgbClr val="000000">
                      <a:alpha val="43137"/>
                    </a:srgbClr>
                  </a:outerShdw>
                </a:effectLst>
                <a:sym typeface="Wingdings 3"/>
              </a:rPr>
              <a:t>	</a:t>
            </a:r>
            <a:r>
              <a:rPr lang="cs-CZ" sz="2700" dirty="0" smtClean="0">
                <a:solidFill>
                  <a:srgbClr val="FF0000"/>
                </a:solidFill>
                <a:effectLst>
                  <a:outerShdw blurRad="38100" dist="38100" dir="2700000" algn="tl">
                    <a:srgbClr val="000000">
                      <a:alpha val="43137"/>
                    </a:srgbClr>
                  </a:outerShdw>
                </a:effectLst>
                <a:sym typeface="Wingdings 3"/>
              </a:rPr>
              <a:t> atrofie sliznice s vymizením klků </a:t>
            </a:r>
            <a:br>
              <a:rPr lang="cs-CZ" sz="2700" dirty="0" smtClean="0">
                <a:solidFill>
                  <a:srgbClr val="FF0000"/>
                </a:solidFill>
                <a:effectLst>
                  <a:outerShdw blurRad="38100" dist="38100" dir="2700000" algn="tl">
                    <a:srgbClr val="000000">
                      <a:alpha val="43137"/>
                    </a:srgbClr>
                  </a:outerShdw>
                </a:effectLst>
                <a:sym typeface="Wingdings 3"/>
              </a:rPr>
            </a:br>
            <a:r>
              <a:rPr lang="cs-CZ" sz="2700" dirty="0" smtClean="0">
                <a:solidFill>
                  <a:srgbClr val="FF0000"/>
                </a:solidFill>
                <a:effectLst>
                  <a:outerShdw blurRad="38100" dist="38100" dir="2700000" algn="tl">
                    <a:srgbClr val="000000">
                      <a:alpha val="43137"/>
                    </a:srgbClr>
                  </a:outerShdw>
                </a:effectLst>
                <a:sym typeface="Wingdings 3"/>
              </a:rPr>
              <a:t>	</a:t>
            </a:r>
            <a:r>
              <a:rPr lang="cs-CZ" sz="2700" dirty="0">
                <a:solidFill>
                  <a:srgbClr val="FF0000"/>
                </a:solidFill>
                <a:effectLst>
                  <a:outerShdw blurRad="38100" dist="38100" dir="2700000" algn="tl">
                    <a:srgbClr val="000000">
                      <a:alpha val="43137"/>
                    </a:srgbClr>
                  </a:outerShdw>
                </a:effectLst>
                <a:sym typeface="Wingdings 3"/>
              </a:rPr>
              <a:t>	</a:t>
            </a:r>
            <a:r>
              <a:rPr lang="cs-CZ" sz="2700" dirty="0" smtClean="0">
                <a:solidFill>
                  <a:srgbClr val="FF0000"/>
                </a:solidFill>
                <a:effectLst>
                  <a:outerShdw blurRad="38100" dist="38100" dir="2700000" algn="tl">
                    <a:srgbClr val="000000">
                      <a:alpha val="43137"/>
                    </a:srgbClr>
                  </a:outerShdw>
                </a:effectLst>
                <a:sym typeface="Wingdings 3"/>
              </a:rPr>
              <a:t> porucha střevních funkcí</a:t>
            </a:r>
            <a:endParaRPr lang="cs-CZ" sz="27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260648"/>
            <a:ext cx="8229600" cy="1008112"/>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ÚVOD aneb Co Nás čeká a nemine</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2267744" y="1700808"/>
            <a:ext cx="6429400" cy="4453955"/>
          </a:xfrm>
        </p:spPr>
        <p:txBody>
          <a:bodyPr>
            <a:noAutofit/>
          </a:bodyPr>
          <a:lstStyle/>
          <a:p>
            <a:pPr marL="0" indent="0">
              <a:lnSpc>
                <a:spcPct val="150000"/>
              </a:lnSpc>
              <a:buClr>
                <a:srgbClr val="FF0000"/>
              </a:buClr>
              <a:buSzPct val="50000"/>
              <a:buBlip>
                <a:blip r:embed="rId2"/>
              </a:buBlip>
            </a:pPr>
            <a:r>
              <a:rPr lang="cs-CZ"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Co je to </a:t>
            </a:r>
            <a:r>
              <a:rPr lang="cs-CZ"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celiakie</a:t>
            </a:r>
            <a:endParaRPr lang="cs-CZ"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0" indent="0">
              <a:lnSpc>
                <a:spcPct val="150000"/>
              </a:lnSpc>
              <a:buClr>
                <a:srgbClr val="FF0000"/>
              </a:buClr>
              <a:buSzPct val="50000"/>
              <a:buBlip>
                <a:blip r:embed="rId2"/>
              </a:buBlip>
            </a:pPr>
            <a:r>
              <a:rPr lang="cs-CZ"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Lepek</a:t>
            </a:r>
          </a:p>
          <a:p>
            <a:pPr marL="0" indent="0">
              <a:lnSpc>
                <a:spcPct val="150000"/>
              </a:lnSpc>
              <a:buClr>
                <a:srgbClr val="FF0000"/>
              </a:buClr>
              <a:buSzPct val="50000"/>
              <a:buBlip>
                <a:blip r:embed="rId2"/>
              </a:buBlip>
            </a:pPr>
            <a:r>
              <a:rPr lang="cs-CZ"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Označování potravin z hlediska lepku</a:t>
            </a:r>
          </a:p>
          <a:p>
            <a:pPr marL="0" indent="0">
              <a:lnSpc>
                <a:spcPct val="150000"/>
              </a:lnSpc>
              <a:buClr>
                <a:srgbClr val="FF0000"/>
              </a:buClr>
              <a:buSzPct val="50000"/>
              <a:buBlip>
                <a:blip r:embed="rId2"/>
              </a:buBlip>
            </a:pPr>
            <a:r>
              <a:rPr lang="cs-CZ"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Bezlepková dieta a výběr potravin</a:t>
            </a:r>
          </a:p>
          <a:p>
            <a:pPr marL="0" indent="0">
              <a:lnSpc>
                <a:spcPct val="150000"/>
              </a:lnSpc>
              <a:buClr>
                <a:srgbClr val="FF0000"/>
              </a:buClr>
              <a:buSzPct val="50000"/>
              <a:buBlip>
                <a:blip r:embed="rId2"/>
              </a:buBlip>
            </a:pPr>
            <a:r>
              <a:rPr lang="cs-CZ"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Zásady pro přípravu bezlepkové diety</a:t>
            </a:r>
          </a:p>
          <a:p>
            <a:pPr marL="0" indent="0">
              <a:lnSpc>
                <a:spcPct val="150000"/>
              </a:lnSpc>
              <a:buClr>
                <a:srgbClr val="FF0000"/>
              </a:buClr>
              <a:buSzPct val="50000"/>
              <a:buBlip>
                <a:blip r:embed="rId2"/>
              </a:buBlip>
            </a:pPr>
            <a:r>
              <a:rPr lang="cs-CZ"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Praktické cvičení</a:t>
            </a:r>
          </a:p>
        </p:txBody>
      </p:sp>
      <p:pic>
        <p:nvPicPr>
          <p:cNvPr id="4" name="Picture 2" descr="http://www.ilonina-trida-adamov.estranky.cz/img/picture/6/teacher_clipart_1.gif"/>
          <p:cNvPicPr>
            <a:picLocks noChangeAspect="1" noChangeArrowheads="1"/>
          </p:cNvPicPr>
          <p:nvPr/>
        </p:nvPicPr>
        <p:blipFill>
          <a:blip r:embed="rId3" cstate="print"/>
          <a:srcRect/>
          <a:stretch>
            <a:fillRect/>
          </a:stretch>
        </p:blipFill>
        <p:spPr bwMode="auto">
          <a:xfrm>
            <a:off x="366600" y="2276872"/>
            <a:ext cx="1614402" cy="201622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patogeneze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628800"/>
            <a:ext cx="8229600" cy="4497363"/>
          </a:xfrm>
        </p:spPr>
        <p:txBody>
          <a:bodyPr>
            <a:normAutofit/>
          </a:bodyPr>
          <a:lstStyle/>
          <a:p>
            <a:pPr marL="367200" indent="-255600">
              <a:spcBef>
                <a:spcPts val="600"/>
              </a:spcBef>
              <a:spcAft>
                <a:spcPts val="600"/>
              </a:spcAft>
              <a:buClr>
                <a:schemeClr val="accent3"/>
              </a:buClr>
              <a:buSzPct val="75000"/>
              <a:buNone/>
              <a:defRPr/>
            </a:pPr>
            <a:r>
              <a:rPr lang="cs-CZ" sz="2400" b="1" dirty="0" smtClean="0"/>
              <a:t>Poškození buněk sliznice tenkého střeva v různé míře</a:t>
            </a:r>
          </a:p>
          <a:p>
            <a:pPr marL="367200" indent="-255600">
              <a:spcBef>
                <a:spcPts val="600"/>
              </a:spcBef>
              <a:spcAft>
                <a:spcPts val="600"/>
              </a:spcAft>
              <a:buClr>
                <a:schemeClr val="accent3"/>
              </a:buClr>
              <a:buSzPct val="75000"/>
              <a:buBlip>
                <a:blip r:embed="rId3"/>
              </a:buBlip>
              <a:defRPr/>
            </a:pPr>
            <a:r>
              <a:rPr lang="cs-CZ" sz="1900" dirty="0" smtClean="0"/>
              <a:t>snížení až vymizení slizničních klků </a:t>
            </a:r>
            <a:r>
              <a:rPr lang="cs-CZ" sz="1900" dirty="0" smtClean="0">
                <a:sym typeface="Wingdings 3"/>
              </a:rPr>
              <a:t> atrofie střevní sliznice</a:t>
            </a:r>
          </a:p>
          <a:p>
            <a:pPr marL="367200" indent="-255600">
              <a:spcBef>
                <a:spcPts val="600"/>
              </a:spcBef>
              <a:spcAft>
                <a:spcPts val="600"/>
              </a:spcAft>
              <a:buClr>
                <a:schemeClr val="accent3"/>
              </a:buClr>
              <a:buSzPct val="75000"/>
              <a:buBlip>
                <a:blip r:embed="rId3"/>
              </a:buBlip>
              <a:defRPr/>
            </a:pPr>
            <a:r>
              <a:rPr lang="cs-CZ" sz="1900" dirty="0" smtClean="0"/>
              <a:t>hypertrofie Lieberkühnových krypt</a:t>
            </a:r>
          </a:p>
          <a:p>
            <a:pPr marL="367200" indent="-255600">
              <a:spcBef>
                <a:spcPts val="600"/>
              </a:spcBef>
              <a:spcAft>
                <a:spcPts val="600"/>
              </a:spcAft>
              <a:buClr>
                <a:schemeClr val="accent3"/>
              </a:buClr>
              <a:buSzPct val="75000"/>
              <a:buBlip>
                <a:blip r:embed="rId3"/>
              </a:buBlip>
              <a:defRPr/>
            </a:pPr>
            <a:r>
              <a:rPr lang="cs-CZ" sz="1900" dirty="0" smtClean="0"/>
              <a:t>destrukce kartáčového lemu </a:t>
            </a:r>
            <a:r>
              <a:rPr lang="cs-CZ" sz="1900" dirty="0" err="1" smtClean="0"/>
              <a:t>enterocytů</a:t>
            </a:r>
            <a:endParaRPr lang="cs-CZ" sz="1900" dirty="0" smtClean="0"/>
          </a:p>
          <a:p>
            <a:pPr marL="367200" lvl="1" indent="-255600">
              <a:spcBef>
                <a:spcPts val="600"/>
              </a:spcBef>
              <a:spcAft>
                <a:spcPts val="600"/>
              </a:spcAft>
              <a:buClr>
                <a:schemeClr val="accent3"/>
              </a:buClr>
              <a:buSzPct val="75000"/>
              <a:buBlip>
                <a:blip r:embed="rId3"/>
              </a:buBlip>
              <a:defRPr/>
            </a:pPr>
            <a:r>
              <a:rPr lang="cs-CZ" sz="1900" dirty="0" smtClean="0"/>
              <a:t>snížená aktivita přítomných enzymů</a:t>
            </a:r>
          </a:p>
          <a:p>
            <a:pPr marL="367200" indent="-255600">
              <a:spcBef>
                <a:spcPts val="600"/>
              </a:spcBef>
              <a:spcAft>
                <a:spcPts val="600"/>
              </a:spcAft>
              <a:buClr>
                <a:schemeClr val="accent3"/>
              </a:buClr>
              <a:buSzPct val="75000"/>
              <a:buBlip>
                <a:blip r:embed="rId3"/>
              </a:buBlip>
              <a:defRPr/>
            </a:pPr>
            <a:r>
              <a:rPr lang="cs-CZ" sz="1900" dirty="0" smtClean="0"/>
              <a:t>infiltrace </a:t>
            </a:r>
            <a:r>
              <a:rPr lang="cs-CZ" sz="1900" dirty="0" err="1" smtClean="0"/>
              <a:t>submukózy</a:t>
            </a:r>
            <a:r>
              <a:rPr lang="cs-CZ" sz="1900" dirty="0" smtClean="0"/>
              <a:t> lymfocyty</a:t>
            </a:r>
          </a:p>
          <a:p>
            <a:pPr marL="367200" indent="-255600">
              <a:buClr>
                <a:schemeClr val="accent3"/>
              </a:buClr>
              <a:buSzPct val="75000"/>
              <a:buBlip>
                <a:blip r:embed="rId3"/>
              </a:buBlip>
              <a:defRPr/>
            </a:pPr>
            <a:endParaRPr lang="cs-CZ" sz="1900" dirty="0" smtClean="0"/>
          </a:p>
          <a:p>
            <a:pPr marL="367200" indent="-255600">
              <a:buClr>
                <a:schemeClr val="accent3"/>
              </a:buClr>
              <a:buSzPct val="75000"/>
              <a:buNone/>
              <a:defRPr/>
            </a:pPr>
            <a:r>
              <a:rPr lang="cs-CZ" sz="1900" dirty="0" smtClean="0">
                <a:sym typeface="Wingdings 3"/>
              </a:rPr>
              <a:t> </a:t>
            </a:r>
            <a:r>
              <a:rPr lang="cs-CZ" sz="1900" dirty="0" smtClean="0"/>
              <a:t>všechny tyto změny mohou v různém časovém úseku při dodržování bezlepkové diety ustupovat v závislosti na stupni poškození</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patogeneze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Picture 2" descr="http://s3.media.squarespace.com/production/1407327/16787661/-KAZoLkgQxOA/Tq7cg-NhR9I/AAAAAAAAAeI/csjc0UBXm4I/s1600/Picture%252B3.png"/>
          <p:cNvPicPr>
            <a:picLocks noChangeAspect="1" noChangeArrowheads="1"/>
          </p:cNvPicPr>
          <p:nvPr/>
        </p:nvPicPr>
        <p:blipFill>
          <a:blip r:embed="rId3" cstate="print"/>
          <a:srcRect/>
          <a:stretch>
            <a:fillRect/>
          </a:stretch>
        </p:blipFill>
        <p:spPr bwMode="auto">
          <a:xfrm>
            <a:off x="1763688" y="1556792"/>
            <a:ext cx="5508284" cy="504428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165304"/>
            <a:ext cx="8229600" cy="432048"/>
          </a:xfrm>
        </p:spPr>
        <p:txBody>
          <a:bodyPr>
            <a:noAutofit/>
          </a:bodyPr>
          <a:lstStyle/>
          <a:p>
            <a:r>
              <a:rPr lang="cs-CZ" sz="2000" b="1" dirty="0"/>
              <a:t>s</a:t>
            </a:r>
            <a:r>
              <a:rPr lang="cs-CZ" sz="2000" b="1" dirty="0" smtClean="0"/>
              <a:t>třevní sliznice u zdravého jedince x u jedince postiženého </a:t>
            </a:r>
            <a:r>
              <a:rPr lang="cs-CZ" sz="2000" b="1" dirty="0" err="1" smtClean="0"/>
              <a:t>celiakií</a:t>
            </a:r>
            <a:endParaRPr lang="cs-CZ"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Picture 2" descr="http://www.mayoclinic.com/images/image_popup/mcdc7_celiac_disease.jpg"/>
          <p:cNvPicPr>
            <a:picLocks noChangeAspect="1" noChangeArrowheads="1"/>
          </p:cNvPicPr>
          <p:nvPr/>
        </p:nvPicPr>
        <p:blipFill>
          <a:blip r:embed="rId3" cstate="print"/>
          <a:srcRect b="4123"/>
          <a:stretch>
            <a:fillRect/>
          </a:stretch>
        </p:blipFill>
        <p:spPr bwMode="auto">
          <a:xfrm>
            <a:off x="467544" y="764704"/>
            <a:ext cx="4104456" cy="5096103"/>
          </a:xfrm>
          <a:prstGeom prst="rect">
            <a:avLst/>
          </a:prstGeom>
          <a:noFill/>
        </p:spPr>
      </p:pic>
      <p:pic>
        <p:nvPicPr>
          <p:cNvPr id="6" name="Obrázek 4" descr="Villi Atrophy.jpg"/>
          <p:cNvPicPr>
            <a:picLocks noChangeAspect="1"/>
          </p:cNvPicPr>
          <p:nvPr/>
        </p:nvPicPr>
        <p:blipFill>
          <a:blip r:embed="rId4" cstate="print"/>
          <a:srcRect/>
          <a:stretch>
            <a:fillRect/>
          </a:stretch>
        </p:blipFill>
        <p:spPr bwMode="auto">
          <a:xfrm>
            <a:off x="4716016" y="1772816"/>
            <a:ext cx="4127623" cy="29690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diagnostika</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628800"/>
            <a:ext cx="8229600" cy="4497363"/>
          </a:xfrm>
        </p:spPr>
        <p:txBody>
          <a:bodyPr>
            <a:noAutofit/>
          </a:bodyPr>
          <a:lstStyle/>
          <a:p>
            <a:pPr marL="367200" indent="-255600">
              <a:lnSpc>
                <a:spcPct val="90000"/>
              </a:lnSpc>
              <a:spcBef>
                <a:spcPts val="600"/>
              </a:spcBef>
              <a:spcAft>
                <a:spcPts val="600"/>
              </a:spcAft>
              <a:buClr>
                <a:schemeClr val="accent3"/>
              </a:buClr>
              <a:buSzPct val="75000"/>
              <a:buBlip>
                <a:blip r:embed="rId3"/>
              </a:buBlip>
              <a:defRPr/>
            </a:pPr>
            <a:r>
              <a:rPr lang="cs-CZ" sz="2000" dirty="0" smtClean="0"/>
              <a:t>Kritéria </a:t>
            </a:r>
            <a:r>
              <a:rPr lang="it-IT" sz="2000" dirty="0" smtClean="0"/>
              <a:t>stanovena společnostmi pro dětskou gastroenterologii</a:t>
            </a:r>
            <a:r>
              <a:rPr lang="cs-CZ" sz="2000" dirty="0" smtClean="0"/>
              <a:t> a výživu  (EPSGHAN, NAPSGHAN)</a:t>
            </a:r>
          </a:p>
          <a:p>
            <a:pPr marL="367200" indent="-255600">
              <a:lnSpc>
                <a:spcPct val="90000"/>
              </a:lnSpc>
              <a:spcBef>
                <a:spcPts val="600"/>
              </a:spcBef>
              <a:spcAft>
                <a:spcPts val="600"/>
              </a:spcAft>
              <a:buClr>
                <a:schemeClr val="accent3"/>
              </a:buClr>
              <a:buSzPct val="75000"/>
              <a:buBlip>
                <a:blip r:embed="rId3"/>
              </a:buBlip>
              <a:defRPr/>
            </a:pPr>
            <a:r>
              <a:rPr lang="cs-CZ" sz="2000" b="1" dirty="0" smtClean="0">
                <a:solidFill>
                  <a:srgbClr val="00B050"/>
                </a:solidFill>
              </a:rPr>
              <a:t>Anamnéza, klinický stav</a:t>
            </a:r>
          </a:p>
          <a:p>
            <a:pPr marL="367200" indent="-255600">
              <a:lnSpc>
                <a:spcPct val="90000"/>
              </a:lnSpc>
              <a:spcBef>
                <a:spcPts val="600"/>
              </a:spcBef>
              <a:spcAft>
                <a:spcPts val="600"/>
              </a:spcAft>
              <a:buClr>
                <a:schemeClr val="accent3"/>
              </a:buClr>
              <a:buSzPct val="75000"/>
              <a:buBlip>
                <a:blip r:embed="rId3"/>
              </a:buBlip>
              <a:defRPr/>
            </a:pPr>
            <a:r>
              <a:rPr lang="cs-CZ" sz="2000" b="1" dirty="0" smtClean="0">
                <a:solidFill>
                  <a:srgbClr val="00B050"/>
                </a:solidFill>
              </a:rPr>
              <a:t>Průkaz sérových vysoce specifických tkáňových protilátek třídy </a:t>
            </a:r>
            <a:r>
              <a:rPr lang="cs-CZ" sz="2000" b="1" dirty="0" err="1" smtClean="0">
                <a:solidFill>
                  <a:srgbClr val="00B050"/>
                </a:solidFill>
              </a:rPr>
              <a:t>IgA</a:t>
            </a:r>
            <a:r>
              <a:rPr lang="cs-CZ" sz="2000" b="1" dirty="0" smtClean="0">
                <a:solidFill>
                  <a:srgbClr val="00B050"/>
                </a:solidFill>
              </a:rPr>
              <a:t> </a:t>
            </a:r>
          </a:p>
          <a:p>
            <a:pPr marL="767250" lvl="2" indent="-255600">
              <a:lnSpc>
                <a:spcPct val="90000"/>
              </a:lnSpc>
              <a:spcBef>
                <a:spcPts val="600"/>
              </a:spcBef>
              <a:spcAft>
                <a:spcPts val="600"/>
              </a:spcAft>
              <a:buClr>
                <a:schemeClr val="accent3"/>
              </a:buClr>
              <a:buSzPct val="75000"/>
              <a:buBlip>
                <a:blip r:embed="rId3"/>
              </a:buBlip>
              <a:defRPr/>
            </a:pPr>
            <a:r>
              <a:rPr lang="cs-CZ" sz="1800" dirty="0" smtClean="0"/>
              <a:t>proti tkáňové </a:t>
            </a:r>
            <a:r>
              <a:rPr lang="cs-CZ" sz="1800" dirty="0" err="1" smtClean="0"/>
              <a:t>transglutamináze</a:t>
            </a:r>
            <a:r>
              <a:rPr lang="cs-CZ" sz="1800" dirty="0" smtClean="0"/>
              <a:t> (</a:t>
            </a:r>
            <a:r>
              <a:rPr lang="cs-CZ" sz="1800" dirty="0" err="1" smtClean="0"/>
              <a:t>AtTGA</a:t>
            </a:r>
            <a:r>
              <a:rPr lang="cs-CZ" sz="1800" dirty="0" smtClean="0"/>
              <a:t>)</a:t>
            </a:r>
          </a:p>
          <a:p>
            <a:pPr marL="767250" lvl="2" indent="-255600">
              <a:lnSpc>
                <a:spcPct val="90000"/>
              </a:lnSpc>
              <a:spcBef>
                <a:spcPts val="600"/>
              </a:spcBef>
              <a:spcAft>
                <a:spcPts val="600"/>
              </a:spcAft>
              <a:buClr>
                <a:schemeClr val="accent3"/>
              </a:buClr>
              <a:buSzPct val="75000"/>
              <a:buBlip>
                <a:blip r:embed="rId3"/>
              </a:buBlip>
              <a:defRPr/>
            </a:pPr>
            <a:r>
              <a:rPr lang="cs-CZ" sz="1800" dirty="0"/>
              <a:t>proti </a:t>
            </a:r>
            <a:r>
              <a:rPr lang="cs-CZ" sz="1800" dirty="0" err="1" smtClean="0"/>
              <a:t>endomysiu</a:t>
            </a:r>
            <a:endParaRPr lang="cs-CZ" sz="1800" dirty="0" smtClean="0"/>
          </a:p>
          <a:p>
            <a:pPr marL="767250" lvl="2" indent="-255600">
              <a:lnSpc>
                <a:spcPct val="90000"/>
              </a:lnSpc>
              <a:spcBef>
                <a:spcPts val="600"/>
              </a:spcBef>
              <a:spcAft>
                <a:spcPts val="600"/>
              </a:spcAft>
              <a:buClr>
                <a:schemeClr val="accent3"/>
              </a:buClr>
              <a:buSzPct val="75000"/>
              <a:buBlip>
                <a:blip r:embed="rId3"/>
              </a:buBlip>
              <a:defRPr/>
            </a:pPr>
            <a:r>
              <a:rPr lang="cs-CZ" sz="1800" dirty="0"/>
              <a:t>p</a:t>
            </a:r>
            <a:r>
              <a:rPr lang="cs-CZ" sz="1800" dirty="0" smtClean="0"/>
              <a:t>řípadně proti </a:t>
            </a:r>
            <a:r>
              <a:rPr lang="cs-CZ" sz="1800" dirty="0" err="1" smtClean="0"/>
              <a:t>deamidovaným</a:t>
            </a:r>
            <a:r>
              <a:rPr lang="cs-CZ" sz="1800" dirty="0" smtClean="0"/>
              <a:t> gliadinovým peptidům</a:t>
            </a:r>
          </a:p>
          <a:p>
            <a:pPr marL="367200" lvl="1" indent="-255600">
              <a:lnSpc>
                <a:spcPct val="90000"/>
              </a:lnSpc>
              <a:spcBef>
                <a:spcPts val="600"/>
              </a:spcBef>
              <a:spcAft>
                <a:spcPts val="600"/>
              </a:spcAft>
              <a:buClr>
                <a:schemeClr val="accent3"/>
              </a:buClr>
              <a:buSzPct val="75000"/>
              <a:buBlip>
                <a:blip r:embed="rId3"/>
              </a:buBlip>
              <a:defRPr/>
            </a:pPr>
            <a:endParaRPr lang="cs-CZ" sz="2000" dirty="0" smtClean="0"/>
          </a:p>
          <a:p>
            <a:pPr marL="367200" indent="-255600">
              <a:lnSpc>
                <a:spcPct val="90000"/>
              </a:lnSpc>
              <a:spcBef>
                <a:spcPts val="600"/>
              </a:spcBef>
              <a:spcAft>
                <a:spcPts val="600"/>
              </a:spcAft>
              <a:buClr>
                <a:schemeClr val="accent3"/>
              </a:buClr>
              <a:buSzPct val="75000"/>
              <a:buBlip>
                <a:blip r:embed="rId3"/>
              </a:buBlip>
              <a:defRPr/>
            </a:pPr>
            <a:r>
              <a:rPr lang="cs-CZ" sz="2000" dirty="0" smtClean="0"/>
              <a:t>Vhodné doplnit i vyšetřením protilátek v řadě </a:t>
            </a:r>
            <a:r>
              <a:rPr lang="cs-CZ" sz="2000" dirty="0" err="1" smtClean="0"/>
              <a:t>IgG</a:t>
            </a:r>
            <a:endParaRPr lang="cs-CZ" sz="2000" dirty="0" smtClean="0"/>
          </a:p>
          <a:p>
            <a:pPr marL="367200" indent="-255600">
              <a:lnSpc>
                <a:spcPct val="90000"/>
              </a:lnSpc>
              <a:spcBef>
                <a:spcPts val="600"/>
              </a:spcBef>
              <a:spcAft>
                <a:spcPts val="600"/>
              </a:spcAft>
              <a:buClr>
                <a:schemeClr val="accent3"/>
              </a:buClr>
              <a:buSzPct val="75000"/>
              <a:buBlip>
                <a:blip r:embed="rId3"/>
              </a:buBlip>
              <a:defRPr/>
            </a:pPr>
            <a:r>
              <a:rPr lang="cs-CZ" sz="2000" b="1" dirty="0" smtClean="0">
                <a:solidFill>
                  <a:srgbClr val="00B050"/>
                </a:solidFill>
              </a:rPr>
              <a:t>Biopsie tenkého střeva </a:t>
            </a:r>
            <a:endParaRPr lang="cs-CZ" sz="2000" b="1" dirty="0"/>
          </a:p>
          <a:p>
            <a:pPr marL="767250" lvl="1" indent="-255600">
              <a:lnSpc>
                <a:spcPct val="90000"/>
              </a:lnSpc>
              <a:spcBef>
                <a:spcPts val="600"/>
              </a:spcBef>
              <a:spcAft>
                <a:spcPts val="600"/>
              </a:spcAft>
              <a:buClr>
                <a:schemeClr val="accent3"/>
              </a:buClr>
              <a:buSzPct val="75000"/>
              <a:buBlip>
                <a:blip r:embed="rId3"/>
              </a:buBlip>
              <a:defRPr/>
            </a:pPr>
            <a:r>
              <a:rPr lang="cs-CZ" sz="1600" dirty="0" smtClean="0"/>
              <a:t>mikroskopické změny sliznice klasifikovány dle tzv. </a:t>
            </a:r>
            <a:r>
              <a:rPr lang="cs-CZ" sz="1600" dirty="0" err="1" smtClean="0"/>
              <a:t>Marshovy</a:t>
            </a:r>
            <a:r>
              <a:rPr lang="cs-CZ" sz="1600" dirty="0" smtClean="0"/>
              <a:t> klasifikace do čtyř stupňů</a:t>
            </a:r>
          </a:p>
          <a:p>
            <a:pPr marL="367200" indent="-255600">
              <a:lnSpc>
                <a:spcPct val="90000"/>
              </a:lnSpc>
              <a:spcBef>
                <a:spcPts val="600"/>
              </a:spcBef>
              <a:spcAft>
                <a:spcPts val="600"/>
              </a:spcAft>
              <a:buClr>
                <a:schemeClr val="accent3"/>
              </a:buClr>
              <a:buSzPct val="75000"/>
              <a:buBlip>
                <a:blip r:embed="rId3"/>
              </a:buBlip>
              <a:defRPr/>
            </a:pPr>
            <a:r>
              <a:rPr lang="cs-CZ" sz="2000" dirty="0" smtClean="0"/>
              <a:t>Vše nutné provést před tím, než pacient začne dodržovat BLP dietu!</a:t>
            </a:r>
          </a:p>
        </p:txBody>
      </p:sp>
      <p:pic>
        <p:nvPicPr>
          <p:cNvPr id="11266" name="Picture 2" descr="http://chefdom.ca/wp-content/uploads/2013/06/chefdom_celiac_disease_landing_treatment1.jpg"/>
          <p:cNvPicPr>
            <a:picLocks noChangeAspect="1" noChangeArrowheads="1"/>
          </p:cNvPicPr>
          <p:nvPr/>
        </p:nvPicPr>
        <p:blipFill>
          <a:blip r:embed="rId4" cstate="print"/>
          <a:srcRect/>
          <a:stretch>
            <a:fillRect/>
          </a:stretch>
        </p:blipFill>
        <p:spPr bwMode="auto">
          <a:xfrm>
            <a:off x="5940152" y="260648"/>
            <a:ext cx="2793909" cy="1152128"/>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165304"/>
            <a:ext cx="8229600" cy="432048"/>
          </a:xfrm>
        </p:spPr>
        <p:txBody>
          <a:bodyPr>
            <a:noAutofit/>
          </a:bodyPr>
          <a:lstStyle/>
          <a:p>
            <a:r>
              <a:rPr lang="cs-CZ" sz="2000" b="1" dirty="0" smtClean="0"/>
              <a:t>Střevní sliznice u zdravého jedince x u jedince postiženého </a:t>
            </a:r>
            <a:r>
              <a:rPr lang="cs-CZ" sz="2000" b="1" dirty="0" err="1" smtClean="0"/>
              <a:t>celiak</a:t>
            </a:r>
            <a:r>
              <a:rPr lang="cs-CZ" sz="2000" dirty="0" err="1" smtClean="0"/>
              <a:t>ií</a:t>
            </a:r>
            <a:endParaRPr lang="cs-CZ"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628800"/>
            <a:ext cx="8229600" cy="4497363"/>
          </a:xfrm>
        </p:spPr>
        <p:txBody>
          <a:bodyPr>
            <a:normAutofit/>
          </a:bodyPr>
          <a:lstStyle/>
          <a:p>
            <a:pPr marL="367200" indent="-255600">
              <a:spcBef>
                <a:spcPts val="600"/>
              </a:spcBef>
              <a:spcAft>
                <a:spcPts val="600"/>
              </a:spcAft>
              <a:buClr>
                <a:schemeClr val="accent3"/>
              </a:buClr>
              <a:buSzPct val="75000"/>
              <a:buNone/>
              <a:defRPr/>
            </a:pPr>
            <a:endParaRPr lang="cs-CZ" sz="1900" dirty="0" smtClean="0"/>
          </a:p>
        </p:txBody>
      </p:sp>
      <p:pic>
        <p:nvPicPr>
          <p:cNvPr id="7" name="Picture 2" descr="http://2.bp.blogspot.com/_zIDF7N81bbQ/S9Dte7QMstI/AAAAAAAAASI/P6Yt6D_wA6w/s1600/MARSH.jpg"/>
          <p:cNvPicPr>
            <a:picLocks noChangeAspect="1" noChangeArrowheads="1"/>
          </p:cNvPicPr>
          <p:nvPr/>
        </p:nvPicPr>
        <p:blipFill>
          <a:blip r:embed="rId3" cstate="print"/>
          <a:srcRect/>
          <a:stretch>
            <a:fillRect/>
          </a:stretch>
        </p:blipFill>
        <p:spPr bwMode="auto">
          <a:xfrm>
            <a:off x="0" y="21918"/>
            <a:ext cx="9107204" cy="683608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Tkáňová </a:t>
            </a:r>
            <a:r>
              <a:rPr lang="cs-CZ"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transglutamináza</a:t>
            </a:r>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endParaRPr lang="cs-C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916832"/>
            <a:ext cx="8229600" cy="4209331"/>
          </a:xfrm>
        </p:spPr>
        <p:txBody>
          <a:bodyPr>
            <a:noAutofit/>
          </a:bodyPr>
          <a:lstStyle/>
          <a:p>
            <a:pPr marL="367200" indent="-255600">
              <a:lnSpc>
                <a:spcPct val="90000"/>
              </a:lnSpc>
              <a:spcBef>
                <a:spcPts val="1000"/>
              </a:spcBef>
              <a:spcAft>
                <a:spcPts val="1000"/>
              </a:spcAft>
              <a:buClr>
                <a:schemeClr val="accent3"/>
              </a:buClr>
              <a:buSzPct val="75000"/>
              <a:buBlip>
                <a:blip r:embed="rId3"/>
              </a:buBlip>
              <a:defRPr/>
            </a:pPr>
            <a:r>
              <a:rPr lang="cs-CZ" sz="2200" dirty="0" smtClean="0"/>
              <a:t>enzym vyskytující se v buňkách řady orgánů a uvolňující se při buněčném stresu</a:t>
            </a:r>
          </a:p>
          <a:p>
            <a:pPr marL="367200" indent="-255600">
              <a:lnSpc>
                <a:spcPct val="90000"/>
              </a:lnSpc>
              <a:spcBef>
                <a:spcPts val="1000"/>
              </a:spcBef>
              <a:spcAft>
                <a:spcPts val="1000"/>
              </a:spcAft>
              <a:buClr>
                <a:schemeClr val="accent3"/>
              </a:buClr>
              <a:buSzPct val="75000"/>
              <a:buBlip>
                <a:blip r:embed="rId3"/>
              </a:buBlip>
              <a:defRPr/>
            </a:pPr>
            <a:r>
              <a:rPr lang="cs-CZ" sz="2200" dirty="0" smtClean="0"/>
              <a:t>klíčová role v diagnostice i patogenezi </a:t>
            </a:r>
            <a:r>
              <a:rPr lang="cs-CZ" sz="2200" dirty="0" err="1" smtClean="0"/>
              <a:t>celiakie</a:t>
            </a:r>
            <a:endParaRPr lang="cs-CZ" sz="2200" dirty="0" smtClean="0"/>
          </a:p>
          <a:p>
            <a:pPr marL="367200" indent="-255600">
              <a:lnSpc>
                <a:spcPct val="90000"/>
              </a:lnSpc>
              <a:spcBef>
                <a:spcPts val="1000"/>
              </a:spcBef>
              <a:spcAft>
                <a:spcPts val="1000"/>
              </a:spcAft>
              <a:buClr>
                <a:schemeClr val="accent3"/>
              </a:buClr>
              <a:buSzPct val="75000"/>
              <a:buBlip>
                <a:blip r:embed="rId3"/>
              </a:buBlip>
              <a:defRPr/>
            </a:pPr>
            <a:r>
              <a:rPr lang="cs-CZ" sz="2200" dirty="0" smtClean="0"/>
              <a:t>požití lepku u geneticky disponované osoby působí buněčný stres, který vede k uvolnění intracelulárně lokalizované </a:t>
            </a:r>
            <a:r>
              <a:rPr lang="cs-CZ" sz="2200" dirty="0" err="1" smtClean="0"/>
              <a:t>tTG</a:t>
            </a:r>
            <a:r>
              <a:rPr lang="cs-CZ" sz="2200" dirty="0" smtClean="0"/>
              <a:t> do cirkulace</a:t>
            </a:r>
          </a:p>
          <a:p>
            <a:pPr marL="367200" indent="-255600">
              <a:lnSpc>
                <a:spcPct val="90000"/>
              </a:lnSpc>
              <a:spcBef>
                <a:spcPts val="1000"/>
              </a:spcBef>
              <a:spcAft>
                <a:spcPts val="1000"/>
              </a:spcAft>
              <a:buClr>
                <a:schemeClr val="accent3"/>
              </a:buClr>
              <a:buSzPct val="75000"/>
              <a:buBlip>
                <a:blip r:embed="rId3"/>
              </a:buBlip>
              <a:defRPr/>
            </a:pPr>
            <a:r>
              <a:rPr lang="cs-CZ" sz="2200" dirty="0" smtClean="0"/>
              <a:t>reakce </a:t>
            </a:r>
            <a:r>
              <a:rPr lang="cs-CZ" sz="2200" dirty="0" err="1" smtClean="0"/>
              <a:t>tTG</a:t>
            </a:r>
            <a:r>
              <a:rPr lang="cs-CZ" sz="2200" dirty="0" smtClean="0"/>
              <a:t> s peptidy lepku vzniklými působením proteolytických enzymů trávicí trubice </a:t>
            </a:r>
            <a:r>
              <a:rPr lang="cs-CZ" sz="2200" dirty="0" smtClean="0">
                <a:sym typeface="Wingdings 3"/>
              </a:rPr>
              <a:t> </a:t>
            </a:r>
            <a:r>
              <a:rPr lang="cs-CZ" sz="2200" dirty="0" smtClean="0"/>
              <a:t>výrazné zvýšení jejich vazebné reaktivity </a:t>
            </a:r>
          </a:p>
          <a:p>
            <a:pPr marL="367200" indent="-255600">
              <a:lnSpc>
                <a:spcPct val="90000"/>
              </a:lnSpc>
              <a:spcBef>
                <a:spcPts val="1000"/>
              </a:spcBef>
              <a:spcAft>
                <a:spcPts val="1000"/>
              </a:spcAft>
              <a:buClr>
                <a:schemeClr val="accent3"/>
              </a:buClr>
              <a:buSzPct val="75000"/>
              <a:buBlip>
                <a:blip r:embed="rId3"/>
              </a:buBlip>
              <a:defRPr/>
            </a:pPr>
            <a:r>
              <a:rPr lang="cs-CZ" sz="2200" dirty="0" smtClean="0"/>
              <a:t>tvorba autoprotilátek i proti </a:t>
            </a:r>
            <a:r>
              <a:rPr lang="cs-CZ" sz="2200" dirty="0" err="1" smtClean="0"/>
              <a:t>tTG</a:t>
            </a:r>
            <a:endParaRPr lang="cs-CZ" sz="2200"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diagnostika</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556792"/>
            <a:ext cx="8229600" cy="4824536"/>
          </a:xfrm>
        </p:spPr>
        <p:txBody>
          <a:bodyPr>
            <a:noAutofit/>
          </a:bodyPr>
          <a:lstStyle/>
          <a:p>
            <a:pPr marL="367200" lvl="1" indent="-255600">
              <a:lnSpc>
                <a:spcPct val="90000"/>
              </a:lnSpc>
              <a:spcBef>
                <a:spcPts val="600"/>
              </a:spcBef>
              <a:spcAft>
                <a:spcPts val="600"/>
              </a:spcAft>
              <a:buClr>
                <a:schemeClr val="accent3"/>
              </a:buClr>
              <a:buSzPct val="75000"/>
              <a:buNone/>
              <a:defRPr/>
            </a:pPr>
            <a:r>
              <a:rPr lang="cs-CZ" sz="2200" b="1" dirty="0" err="1" smtClean="0"/>
              <a:t>Cílený screening celiakie –  od července 2011</a:t>
            </a:r>
          </a:p>
          <a:p>
            <a:pPr marL="367200" lvl="1" indent="-255600">
              <a:lnSpc>
                <a:spcPct val="90000"/>
              </a:lnSpc>
              <a:spcBef>
                <a:spcPts val="600"/>
              </a:spcBef>
              <a:spcAft>
                <a:spcPts val="600"/>
              </a:spcAft>
              <a:buClr>
                <a:schemeClr val="accent3"/>
              </a:buClr>
              <a:buSzPct val="75000"/>
              <a:buBlip>
                <a:blip r:embed="rId3"/>
              </a:buBlip>
              <a:defRPr/>
            </a:pPr>
            <a:r>
              <a:rPr lang="cs-CZ" sz="2200" dirty="0" smtClean="0"/>
              <a:t>Metodický pokyn (ve Věstníku MZ č. 3/2011): </a:t>
            </a:r>
          </a:p>
          <a:p>
            <a:pPr marL="367200" lvl="1" indent="-255600">
              <a:lnSpc>
                <a:spcPct val="90000"/>
              </a:lnSpc>
              <a:spcBef>
                <a:spcPts val="600"/>
              </a:spcBef>
              <a:spcAft>
                <a:spcPts val="600"/>
              </a:spcAft>
              <a:buClr>
                <a:schemeClr val="accent3"/>
              </a:buClr>
              <a:buSzPct val="75000"/>
              <a:buNone/>
              <a:defRPr/>
            </a:pPr>
            <a:r>
              <a:rPr lang="cs-CZ" sz="1450" dirty="0" smtClean="0">
                <a:hlinkClick r:id="rId4"/>
              </a:rPr>
              <a:t>http://www.</a:t>
            </a:r>
            <a:r>
              <a:rPr lang="cs-CZ" sz="1450" dirty="0" err="1" smtClean="0">
                <a:hlinkClick r:id="rId4"/>
              </a:rPr>
              <a:t>cgs</a:t>
            </a:r>
            <a:r>
              <a:rPr lang="cs-CZ" sz="1450" dirty="0" smtClean="0">
                <a:hlinkClick r:id="rId4"/>
              </a:rPr>
              <a:t>-</a:t>
            </a:r>
            <a:r>
              <a:rPr lang="cs-CZ" sz="1450" dirty="0" err="1" smtClean="0">
                <a:hlinkClick r:id="rId4"/>
              </a:rPr>
              <a:t>cls.cz</a:t>
            </a:r>
            <a:r>
              <a:rPr lang="cs-CZ" sz="1450" dirty="0" smtClean="0">
                <a:hlinkClick r:id="rId4"/>
              </a:rPr>
              <a:t>/Public/</a:t>
            </a:r>
            <a:r>
              <a:rPr lang="cs-CZ" sz="1450" dirty="0" err="1" smtClean="0">
                <a:hlinkClick r:id="rId4"/>
              </a:rPr>
              <a:t>cgs</a:t>
            </a:r>
            <a:r>
              <a:rPr lang="cs-CZ" sz="1450" dirty="0" smtClean="0">
                <a:hlinkClick r:id="rId4"/>
              </a:rPr>
              <a:t>-</a:t>
            </a:r>
            <a:r>
              <a:rPr lang="cs-CZ" sz="1450" dirty="0" err="1" smtClean="0">
                <a:hlinkClick r:id="rId4"/>
              </a:rPr>
              <a:t>cls</a:t>
            </a:r>
            <a:r>
              <a:rPr lang="cs-CZ" sz="1450" dirty="0" smtClean="0">
                <a:hlinkClick r:id="rId4"/>
              </a:rPr>
              <a:t>/CILENYSCREENINGCELIAKIE%20_METODICKY_%20POKYN.pdf</a:t>
            </a:r>
            <a:endParaRPr lang="cs-CZ" sz="1450" dirty="0" smtClean="0"/>
          </a:p>
          <a:p>
            <a:pPr marL="367200" indent="-255600">
              <a:lnSpc>
                <a:spcPct val="90000"/>
              </a:lnSpc>
              <a:spcBef>
                <a:spcPts val="600"/>
              </a:spcBef>
              <a:spcAft>
                <a:spcPts val="600"/>
              </a:spcAft>
              <a:buClr>
                <a:schemeClr val="accent3"/>
              </a:buClr>
              <a:buSzPct val="75000"/>
              <a:buBlip>
                <a:blip r:embed="rId3"/>
              </a:buBlip>
              <a:defRPr/>
            </a:pPr>
            <a:r>
              <a:rPr lang="cs-CZ" sz="2200" dirty="0" smtClean="0"/>
              <a:t>Cílem je včasná diagnostika </a:t>
            </a:r>
            <a:r>
              <a:rPr lang="cs-CZ" sz="2200" dirty="0" err="1" smtClean="0"/>
              <a:t>celiakie</a:t>
            </a:r>
            <a:r>
              <a:rPr lang="cs-CZ" sz="2200" dirty="0" smtClean="0"/>
              <a:t> s následnou včasnou terapií, odhalení atypických forem, zjištění skutečné prevalence v ČR atd.</a:t>
            </a:r>
            <a:endParaRPr lang="cs-CZ" sz="500" dirty="0" smtClean="0"/>
          </a:p>
          <a:p>
            <a:pPr marL="367200" indent="-255600">
              <a:lnSpc>
                <a:spcPct val="90000"/>
              </a:lnSpc>
              <a:spcBef>
                <a:spcPts val="600"/>
              </a:spcBef>
              <a:spcAft>
                <a:spcPts val="600"/>
              </a:spcAft>
              <a:buClr>
                <a:schemeClr val="accent3"/>
              </a:buClr>
              <a:buSzPct val="75000"/>
              <a:buBlip>
                <a:blip r:embed="rId3"/>
              </a:buBlip>
              <a:defRPr/>
            </a:pPr>
            <a:r>
              <a:rPr lang="cs-CZ" sz="2200" dirty="0" smtClean="0"/>
              <a:t>Provádí se u přesně definovaných cílových skupin, u nichž lze předpokládat vyšší výskyt jedinců s nepoznanou </a:t>
            </a:r>
            <a:r>
              <a:rPr lang="cs-CZ" sz="2200" dirty="0" err="1" smtClean="0"/>
              <a:t>celiakií</a:t>
            </a:r>
            <a:endParaRPr lang="cs-CZ" sz="2200" dirty="0" smtClean="0"/>
          </a:p>
          <a:p>
            <a:pPr marL="767250" lvl="2" indent="-255600">
              <a:lnSpc>
                <a:spcPct val="90000"/>
              </a:lnSpc>
              <a:spcBef>
                <a:spcPts val="600"/>
              </a:spcBef>
              <a:spcAft>
                <a:spcPts val="600"/>
              </a:spcAft>
              <a:buClr>
                <a:schemeClr val="accent3"/>
              </a:buClr>
              <a:buSzPct val="75000"/>
              <a:buBlip>
                <a:blip r:embed="rId3"/>
              </a:buBlip>
              <a:defRPr/>
            </a:pPr>
            <a:r>
              <a:rPr lang="cs-CZ" sz="1800" dirty="0" smtClean="0"/>
              <a:t>rizikové osoby – příbuzní 1. stupně, při jejich pozitivitě také 2. stupně</a:t>
            </a:r>
          </a:p>
          <a:p>
            <a:pPr marL="767250" lvl="2" indent="-255600">
              <a:lnSpc>
                <a:spcPct val="90000"/>
              </a:lnSpc>
              <a:spcBef>
                <a:spcPts val="600"/>
              </a:spcBef>
              <a:spcAft>
                <a:spcPts val="600"/>
              </a:spcAft>
              <a:buClr>
                <a:schemeClr val="accent3"/>
              </a:buClr>
              <a:buSzPct val="75000"/>
              <a:buBlip>
                <a:blip r:embed="rId3"/>
              </a:buBlip>
              <a:defRPr/>
            </a:pPr>
            <a:r>
              <a:rPr lang="cs-CZ" sz="1800" dirty="0" smtClean="0"/>
              <a:t>rizikové nemoci – anémie, </a:t>
            </a:r>
            <a:r>
              <a:rPr lang="cs-CZ" sz="1800" dirty="0" err="1" smtClean="0"/>
              <a:t>derm</a:t>
            </a:r>
            <a:r>
              <a:rPr lang="cs-CZ" sz="1800" dirty="0" smtClean="0"/>
              <a:t>. </a:t>
            </a:r>
            <a:r>
              <a:rPr lang="cs-CZ" sz="1800" dirty="0" err="1" smtClean="0"/>
              <a:t>herpetiformis</a:t>
            </a:r>
            <a:r>
              <a:rPr lang="cs-CZ" sz="1800" dirty="0" smtClean="0"/>
              <a:t>, předčasná osteoporóza, deprese, amenorea, pozdní </a:t>
            </a:r>
            <a:r>
              <a:rPr lang="cs-CZ" sz="1800" dirty="0" err="1" smtClean="0"/>
              <a:t>menarché</a:t>
            </a:r>
            <a:r>
              <a:rPr lang="cs-CZ" sz="1800" dirty="0" smtClean="0"/>
              <a:t>, infertilita, poruchy reprodukce,…</a:t>
            </a:r>
          </a:p>
          <a:p>
            <a:pPr marL="767250" lvl="2" indent="-255600">
              <a:lnSpc>
                <a:spcPct val="90000"/>
              </a:lnSpc>
              <a:spcBef>
                <a:spcPts val="600"/>
              </a:spcBef>
              <a:spcAft>
                <a:spcPts val="600"/>
              </a:spcAft>
              <a:buClr>
                <a:schemeClr val="accent3"/>
              </a:buClr>
              <a:buSzPct val="75000"/>
              <a:buBlip>
                <a:blip r:embed="rId3"/>
              </a:buBlip>
              <a:defRPr/>
            </a:pPr>
            <a:r>
              <a:rPr lang="cs-CZ" sz="1800" dirty="0" smtClean="0"/>
              <a:t>podezřelé symptomy – nevysvětlitelný úbytek hmotnosti, porucha růstu </a:t>
            </a:r>
            <a:br>
              <a:rPr lang="cs-CZ" sz="1800" dirty="0" smtClean="0"/>
            </a:br>
            <a:r>
              <a:rPr lang="cs-CZ" sz="1800" dirty="0" smtClean="0"/>
              <a:t>a vývoje dítěte, průjmy, kožní změny, nízká hladina železa v séru, recidivující aftózní stomatitida, hypoplazie zubní skloviny…</a:t>
            </a:r>
          </a:p>
          <a:p>
            <a:pPr marL="767250" lvl="2" indent="-255600">
              <a:lnSpc>
                <a:spcPct val="90000"/>
              </a:lnSpc>
              <a:spcBef>
                <a:spcPts val="600"/>
              </a:spcBef>
              <a:spcAft>
                <a:spcPts val="600"/>
              </a:spcAft>
              <a:buClr>
                <a:schemeClr val="accent3"/>
              </a:buClr>
              <a:buSzPct val="75000"/>
              <a:buBlip>
                <a:blip r:embed="rId3"/>
              </a:buBlip>
              <a:defRPr/>
            </a:pPr>
            <a:r>
              <a:rPr lang="cs-CZ" sz="1800" dirty="0" smtClean="0"/>
              <a:t>přidružené autoimunitní choroby – DM 1. typu, autoimunitní </a:t>
            </a:r>
            <a:r>
              <a:rPr lang="cs-CZ" sz="1800" dirty="0" err="1" smtClean="0"/>
              <a:t>thyreoiditida</a:t>
            </a:r>
            <a:r>
              <a:rPr lang="cs-CZ" sz="1800" dirty="0" smtClean="0"/>
              <a:t>, autoimunitní hepatitida, lupus </a:t>
            </a:r>
            <a:r>
              <a:rPr lang="cs-CZ" sz="1800" dirty="0" err="1" smtClean="0"/>
              <a:t>erythematodes</a:t>
            </a:r>
            <a:endParaRPr lang="cs-CZ" sz="200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noChangeAspect="1"/>
          </p:cNvPicPr>
          <p:nvPr/>
        </p:nvPicPr>
        <p:blipFill>
          <a:blip r:embed="rId2" cstate="print"/>
          <a:stretch>
            <a:fillRect/>
          </a:stretch>
        </p:blipFill>
        <p:spPr>
          <a:xfrm>
            <a:off x="1907704" y="116632"/>
            <a:ext cx="5184576" cy="6567129"/>
          </a:xfrm>
          <a:prstGeom prst="rect">
            <a:avLst/>
          </a:prstGeom>
        </p:spPr>
      </p:pic>
    </p:spTree>
    <p:extLst>
      <p:ext uri="{BB962C8B-B14F-4D97-AF65-F5344CB8AC3E}">
        <p14:creationId xmlns:p14="http://schemas.microsoft.com/office/powerpoint/2010/main" val="22390547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Klinická manifestace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12776"/>
            <a:ext cx="8229600" cy="5112568"/>
          </a:xfrm>
        </p:spPr>
        <p:txBody>
          <a:bodyPr>
            <a:noAutofit/>
          </a:bodyPr>
          <a:lstStyle/>
          <a:p>
            <a:pPr marL="367200" indent="-255600">
              <a:spcBef>
                <a:spcPts val="0"/>
              </a:spcBef>
              <a:buClr>
                <a:schemeClr val="accent3"/>
              </a:buClr>
              <a:buSzPct val="75000"/>
              <a:buBlip>
                <a:blip r:embed="rId3"/>
              </a:buBlip>
              <a:defRPr/>
            </a:pPr>
            <a:r>
              <a:rPr lang="cs-CZ" sz="2000" dirty="0" smtClean="0">
                <a:effectLst>
                  <a:outerShdw blurRad="38100" dist="38100" dir="2700000" algn="tl">
                    <a:srgbClr val="000000">
                      <a:alpha val="43137"/>
                    </a:srgbClr>
                  </a:outerShdw>
                </a:effectLst>
              </a:rPr>
              <a:t>Časný začátek - u dětí do 2 let</a:t>
            </a:r>
          </a:p>
          <a:p>
            <a:pPr marL="767250" lvl="2" indent="-255600">
              <a:spcBef>
                <a:spcPts val="0"/>
              </a:spcBef>
              <a:buClr>
                <a:schemeClr val="accent3"/>
              </a:buClr>
              <a:buSzPct val="75000"/>
              <a:buBlip>
                <a:blip r:embed="rId3"/>
              </a:buBlip>
              <a:defRPr/>
            </a:pPr>
            <a:r>
              <a:rPr lang="cs-CZ" sz="1600" dirty="0" smtClean="0"/>
              <a:t>nejčastěji gastrointestinální příznaky</a:t>
            </a:r>
          </a:p>
          <a:p>
            <a:pPr marL="1281600" lvl="4" indent="-255600">
              <a:spcBef>
                <a:spcPts val="0"/>
              </a:spcBef>
              <a:buClr>
                <a:schemeClr val="accent3"/>
              </a:buClr>
              <a:buSzPct val="75000"/>
              <a:buBlip>
                <a:blip r:embed="rId3"/>
              </a:buBlip>
              <a:defRPr/>
            </a:pPr>
            <a:r>
              <a:rPr lang="cs-CZ" sz="1600" dirty="0" smtClean="0"/>
              <a:t>objemné zapáchající stolice (1-3x/den), průjmy</a:t>
            </a:r>
          </a:p>
          <a:p>
            <a:pPr marL="1281600" lvl="4" indent="-255600">
              <a:spcBef>
                <a:spcPts val="0"/>
              </a:spcBef>
              <a:buClr>
                <a:schemeClr val="accent3"/>
              </a:buClr>
              <a:buSzPct val="75000"/>
              <a:buBlip>
                <a:blip r:embed="rId3"/>
              </a:buBlip>
              <a:defRPr/>
            </a:pPr>
            <a:r>
              <a:rPr lang="cs-CZ" sz="1600" dirty="0" smtClean="0"/>
              <a:t>někdy zvracení</a:t>
            </a:r>
          </a:p>
          <a:p>
            <a:pPr marL="1281600" lvl="4" indent="-255600">
              <a:spcBef>
                <a:spcPts val="0"/>
              </a:spcBef>
              <a:buClr>
                <a:schemeClr val="accent3"/>
              </a:buClr>
              <a:buSzPct val="75000"/>
              <a:buBlip>
                <a:blip r:embed="rId3"/>
              </a:buBlip>
              <a:defRPr/>
            </a:pPr>
            <a:r>
              <a:rPr lang="cs-CZ" sz="1600" dirty="0" smtClean="0"/>
              <a:t>křečovité bolesti břicha</a:t>
            </a:r>
          </a:p>
          <a:p>
            <a:pPr marL="1281600" lvl="4" indent="-255600">
              <a:spcBef>
                <a:spcPts val="0"/>
              </a:spcBef>
              <a:buClr>
                <a:schemeClr val="accent3"/>
              </a:buClr>
              <a:buSzPct val="75000"/>
              <a:buBlip>
                <a:blip r:embed="rId3"/>
              </a:buBlip>
              <a:defRPr/>
            </a:pPr>
            <a:r>
              <a:rPr lang="cs-CZ" sz="1600" dirty="0" smtClean="0"/>
              <a:t>neprospívání (80 %), chabé svalstvo</a:t>
            </a:r>
          </a:p>
          <a:p>
            <a:pPr marL="1281600" lvl="4" indent="-255600">
              <a:spcBef>
                <a:spcPts val="0"/>
              </a:spcBef>
              <a:buClr>
                <a:schemeClr val="accent3"/>
              </a:buClr>
              <a:buSzPct val="75000"/>
              <a:buBlip>
                <a:blip r:embed="rId3"/>
              </a:buBlip>
              <a:defRPr/>
            </a:pPr>
            <a:r>
              <a:rPr lang="cs-CZ" sz="1600" dirty="0" smtClean="0"/>
              <a:t>vzedmuté břicho</a:t>
            </a:r>
          </a:p>
          <a:p>
            <a:pPr marL="1281600" lvl="4" indent="-255600">
              <a:spcBef>
                <a:spcPts val="0"/>
              </a:spcBef>
              <a:buClr>
                <a:schemeClr val="accent3"/>
              </a:buClr>
              <a:buSzPct val="75000"/>
              <a:buBlip>
                <a:blip r:embed="rId3"/>
              </a:buBlip>
              <a:defRPr/>
            </a:pPr>
            <a:r>
              <a:rPr lang="cs-CZ" sz="1600" dirty="0" smtClean="0"/>
              <a:t>apatie, nezájem o okolí/podrážděnost</a:t>
            </a:r>
          </a:p>
          <a:p>
            <a:pPr marL="1281600" lvl="4" indent="-255600">
              <a:spcBef>
                <a:spcPts val="0"/>
              </a:spcBef>
              <a:buClr>
                <a:schemeClr val="accent3"/>
              </a:buClr>
              <a:buSzPct val="75000"/>
              <a:buBlip>
                <a:blip r:embed="rId3"/>
              </a:buBlip>
              <a:defRPr/>
            </a:pPr>
            <a:endParaRPr lang="cs-CZ" sz="1500" dirty="0" smtClean="0"/>
          </a:p>
          <a:p>
            <a:pPr marL="367200" indent="-255600">
              <a:spcBef>
                <a:spcPts val="0"/>
              </a:spcBef>
              <a:buClr>
                <a:schemeClr val="accent3"/>
              </a:buClr>
              <a:buSzPct val="75000"/>
              <a:buBlip>
                <a:blip r:embed="rId3"/>
              </a:buBlip>
              <a:defRPr/>
            </a:pPr>
            <a:r>
              <a:rPr lang="cs-CZ" sz="2000" dirty="0" smtClean="0">
                <a:effectLst>
                  <a:outerShdw blurRad="38100" dist="38100" dir="2700000" algn="tl">
                    <a:srgbClr val="000000">
                      <a:alpha val="43137"/>
                    </a:srgbClr>
                  </a:outerShdw>
                </a:effectLst>
              </a:rPr>
              <a:t>U školních dětí s neléčenou </a:t>
            </a:r>
            <a:r>
              <a:rPr lang="cs-CZ" sz="2000" dirty="0" err="1" smtClean="0">
                <a:effectLst>
                  <a:outerShdw blurRad="38100" dist="38100" dir="2700000" algn="tl">
                    <a:srgbClr val="000000">
                      <a:alpha val="43137"/>
                    </a:srgbClr>
                  </a:outerShdw>
                </a:effectLst>
              </a:rPr>
              <a:t>celiakií</a:t>
            </a:r>
            <a:endParaRPr lang="cs-CZ" sz="2000" dirty="0" smtClean="0">
              <a:effectLst>
                <a:outerShdw blurRad="38100" dist="38100" dir="2700000" algn="tl">
                  <a:srgbClr val="000000">
                    <a:alpha val="43137"/>
                  </a:srgbClr>
                </a:outerShdw>
              </a:effectLst>
            </a:endParaRPr>
          </a:p>
          <a:p>
            <a:pPr marL="767250" lvl="2" indent="-255600">
              <a:spcBef>
                <a:spcPts val="0"/>
              </a:spcBef>
              <a:buClr>
                <a:schemeClr val="accent3"/>
              </a:buClr>
              <a:buSzPct val="75000"/>
              <a:buBlip>
                <a:blip r:embed="rId3"/>
              </a:buBlip>
              <a:defRPr/>
            </a:pPr>
            <a:r>
              <a:rPr lang="cs-CZ" sz="1600" dirty="0" smtClean="0"/>
              <a:t>GIT příznaky méně nápadné nebo zcela chybí</a:t>
            </a:r>
          </a:p>
          <a:p>
            <a:pPr marL="767250" lvl="2" indent="-255600">
              <a:spcBef>
                <a:spcPts val="0"/>
              </a:spcBef>
              <a:buClr>
                <a:schemeClr val="accent3"/>
              </a:buClr>
              <a:buSzPct val="75000"/>
              <a:buBlip>
                <a:blip r:embed="rId3"/>
              </a:buBlip>
              <a:defRPr/>
            </a:pPr>
            <a:r>
              <a:rPr lang="cs-CZ" sz="1600" dirty="0" smtClean="0"/>
              <a:t>opožděný somatický a psychický vývoj</a:t>
            </a:r>
          </a:p>
          <a:p>
            <a:pPr marL="767250" lvl="2" indent="-255600">
              <a:spcBef>
                <a:spcPts val="0"/>
              </a:spcBef>
              <a:buClr>
                <a:schemeClr val="accent3"/>
              </a:buClr>
              <a:buSzPct val="75000"/>
              <a:buBlip>
                <a:blip r:embed="rId3"/>
              </a:buBlip>
              <a:defRPr/>
            </a:pPr>
            <a:r>
              <a:rPr lang="cs-CZ" sz="1600" dirty="0" smtClean="0"/>
              <a:t>anémie</a:t>
            </a:r>
          </a:p>
          <a:p>
            <a:pPr marL="767250" lvl="2" indent="-255600">
              <a:spcBef>
                <a:spcPts val="0"/>
              </a:spcBef>
              <a:buClr>
                <a:schemeClr val="accent3"/>
              </a:buClr>
              <a:buSzPct val="75000"/>
              <a:buBlip>
                <a:blip r:embed="rId3"/>
              </a:buBlip>
              <a:defRPr/>
            </a:pPr>
            <a:r>
              <a:rPr lang="cs-CZ" sz="1600" dirty="0" smtClean="0"/>
              <a:t>jiné projevy malnutrice</a:t>
            </a:r>
          </a:p>
          <a:p>
            <a:pPr marL="367200" lvl="2" indent="-255600">
              <a:spcBef>
                <a:spcPts val="0"/>
              </a:spcBef>
              <a:buClr>
                <a:schemeClr val="accent3"/>
              </a:buClr>
              <a:buSzPct val="75000"/>
              <a:buBlip>
                <a:blip r:embed="rId3"/>
              </a:buBlip>
              <a:defRPr/>
            </a:pPr>
            <a:endParaRPr lang="cs-CZ" sz="1500" dirty="0" smtClean="0"/>
          </a:p>
          <a:p>
            <a:pPr marL="367200" indent="-255600">
              <a:spcBef>
                <a:spcPts val="0"/>
              </a:spcBef>
              <a:buClr>
                <a:schemeClr val="accent3"/>
              </a:buClr>
              <a:buSzPct val="75000"/>
              <a:buBlip>
                <a:blip r:embed="rId3"/>
              </a:buBlip>
              <a:defRPr/>
            </a:pPr>
            <a:r>
              <a:rPr lang="cs-CZ" sz="2000" dirty="0" smtClean="0">
                <a:effectLst>
                  <a:outerShdw blurRad="38100" dist="38100" dir="2700000" algn="tl">
                    <a:srgbClr val="000000">
                      <a:alpha val="43137"/>
                    </a:srgbClr>
                  </a:outerShdw>
                </a:effectLst>
              </a:rPr>
              <a:t>Pozdní začátek - dospělí</a:t>
            </a:r>
          </a:p>
          <a:p>
            <a:pPr marL="767250" lvl="2" indent="-255600">
              <a:spcBef>
                <a:spcPts val="0"/>
              </a:spcBef>
              <a:buClr>
                <a:schemeClr val="accent3"/>
              </a:buClr>
              <a:buSzPct val="75000"/>
              <a:buBlip>
                <a:blip r:embed="rId3"/>
              </a:buBlip>
              <a:defRPr/>
            </a:pPr>
            <a:r>
              <a:rPr lang="cs-CZ" sz="1600" dirty="0" smtClean="0"/>
              <a:t>klinický obraz velice variabilní</a:t>
            </a:r>
          </a:p>
          <a:p>
            <a:pPr marL="767250" lvl="2" indent="-255600">
              <a:spcBef>
                <a:spcPts val="0"/>
              </a:spcBef>
              <a:buClr>
                <a:schemeClr val="accent3"/>
              </a:buClr>
              <a:buSzPct val="75000"/>
              <a:buBlip>
                <a:blip r:embed="rId3"/>
              </a:buBlip>
              <a:defRPr/>
            </a:pPr>
            <a:r>
              <a:rPr lang="cs-CZ" sz="1600" dirty="0" smtClean="0"/>
              <a:t>typické GIT příznaky u malého počtu dospělých – 10 %</a:t>
            </a:r>
          </a:p>
          <a:p>
            <a:pPr marL="767250" lvl="2" indent="-255600">
              <a:spcBef>
                <a:spcPts val="0"/>
              </a:spcBef>
              <a:buClr>
                <a:schemeClr val="accent3"/>
              </a:buClr>
              <a:buSzPct val="75000"/>
              <a:buBlip>
                <a:blip r:embed="rId3"/>
              </a:buBlip>
              <a:defRPr/>
            </a:pPr>
            <a:r>
              <a:rPr lang="cs-CZ" sz="1600" dirty="0" smtClean="0"/>
              <a:t>častěji příznaky netypické, </a:t>
            </a:r>
            <a:r>
              <a:rPr lang="cs-CZ" sz="1600" dirty="0" err="1" smtClean="0"/>
              <a:t>extraintestinální</a:t>
            </a:r>
            <a:r>
              <a:rPr lang="cs-CZ" sz="1600" dirty="0" smtClean="0"/>
              <a:t> manifestace</a:t>
            </a:r>
          </a:p>
        </p:txBody>
      </p:sp>
      <p:pic>
        <p:nvPicPr>
          <p:cNvPr id="5122" name="Picture 2" descr="http://www.fitbuff.com/wp-content/uploads/2011/01/gluten-intolerant-258x300.png"/>
          <p:cNvPicPr>
            <a:picLocks noChangeAspect="1" noChangeArrowheads="1"/>
          </p:cNvPicPr>
          <p:nvPr/>
        </p:nvPicPr>
        <p:blipFill>
          <a:blip r:embed="rId4" cstate="print"/>
          <a:srcRect/>
          <a:stretch>
            <a:fillRect/>
          </a:stretch>
        </p:blipFill>
        <p:spPr bwMode="auto">
          <a:xfrm>
            <a:off x="6516216" y="3717032"/>
            <a:ext cx="2457450" cy="28575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Klinická manifestace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sz="half" idx="1"/>
          </p:nvPr>
        </p:nvSpPr>
        <p:spPr>
          <a:xfrm>
            <a:off x="457200" y="1412776"/>
            <a:ext cx="4038600" cy="5184576"/>
          </a:xfrm>
        </p:spPr>
        <p:txBody>
          <a:bodyPr>
            <a:noAutofit/>
          </a:bodyPr>
          <a:lstStyle/>
          <a:p>
            <a:pPr indent="-255600">
              <a:spcBef>
                <a:spcPts val="0"/>
              </a:spcBef>
              <a:buClr>
                <a:schemeClr val="accent3"/>
              </a:buClr>
              <a:buSzPct val="75000"/>
              <a:buBlip>
                <a:blip r:embed="rId3"/>
              </a:buBlip>
              <a:defRPr/>
            </a:pPr>
            <a:r>
              <a:rPr lang="cs-CZ" sz="2200" dirty="0" err="1" smtClean="0">
                <a:effectLst>
                  <a:outerShdw blurRad="38100" dist="38100" dir="2700000" algn="tl">
                    <a:srgbClr val="000000">
                      <a:alpha val="43137"/>
                    </a:srgbClr>
                  </a:outerShdw>
                </a:effectLst>
              </a:rPr>
              <a:t>Muskuloskeletární</a:t>
            </a:r>
            <a:endParaRPr lang="cs-CZ" sz="2200" dirty="0" smtClean="0">
              <a:effectLst>
                <a:outerShdw blurRad="38100" dist="38100" dir="2700000" algn="tl">
                  <a:srgbClr val="000000">
                    <a:alpha val="43137"/>
                  </a:srgbClr>
                </a:outerShdw>
              </a:effectLst>
            </a:endParaRPr>
          </a:p>
          <a:p>
            <a:pPr lvl="1" indent="-255600">
              <a:spcBef>
                <a:spcPts val="0"/>
              </a:spcBef>
              <a:buClr>
                <a:schemeClr val="accent3"/>
              </a:buClr>
              <a:buSzPct val="75000"/>
              <a:buBlip>
                <a:blip r:embed="rId3"/>
              </a:buBlip>
              <a:defRPr/>
            </a:pPr>
            <a:r>
              <a:rPr lang="cs-CZ" sz="1800" dirty="0" smtClean="0"/>
              <a:t>malý vzrůst</a:t>
            </a:r>
          </a:p>
          <a:p>
            <a:pPr lvl="1" indent="-255600">
              <a:spcBef>
                <a:spcPts val="0"/>
              </a:spcBef>
              <a:buClr>
                <a:schemeClr val="accent3"/>
              </a:buClr>
              <a:buSzPct val="75000"/>
              <a:buBlip>
                <a:blip r:embed="rId3"/>
              </a:buBlip>
              <a:defRPr/>
            </a:pPr>
            <a:r>
              <a:rPr lang="cs-CZ" sz="1800" dirty="0" smtClean="0"/>
              <a:t>osteoporóza</a:t>
            </a:r>
          </a:p>
          <a:p>
            <a:pPr lvl="1" indent="-255600">
              <a:spcBef>
                <a:spcPts val="0"/>
              </a:spcBef>
              <a:buClr>
                <a:schemeClr val="accent3"/>
              </a:buClr>
              <a:buSzPct val="75000"/>
              <a:buBlip>
                <a:blip r:embed="rId3"/>
              </a:buBlip>
              <a:defRPr/>
            </a:pPr>
            <a:r>
              <a:rPr lang="cs-CZ" sz="1800" dirty="0" smtClean="0"/>
              <a:t>defekty zubní skloviny</a:t>
            </a:r>
          </a:p>
          <a:p>
            <a:pPr lvl="1" indent="-255600">
              <a:spcBef>
                <a:spcPts val="0"/>
              </a:spcBef>
              <a:buClr>
                <a:schemeClr val="accent3"/>
              </a:buClr>
              <a:buSzPct val="75000"/>
              <a:buBlip>
                <a:blip r:embed="rId3"/>
              </a:buBlip>
              <a:defRPr/>
            </a:pPr>
            <a:r>
              <a:rPr lang="cs-CZ" sz="1800" dirty="0" smtClean="0"/>
              <a:t>arthritis</a:t>
            </a:r>
          </a:p>
          <a:p>
            <a:pPr lvl="1" indent="-255600">
              <a:spcBef>
                <a:spcPts val="0"/>
              </a:spcBef>
              <a:buClr>
                <a:schemeClr val="accent3"/>
              </a:buClr>
              <a:buSzPct val="75000"/>
              <a:buBlip>
                <a:blip r:embed="rId3"/>
              </a:buBlip>
              <a:defRPr/>
            </a:pPr>
            <a:r>
              <a:rPr lang="cs-CZ" sz="1800" dirty="0" smtClean="0"/>
              <a:t>myopatie</a:t>
            </a:r>
          </a:p>
          <a:p>
            <a:pPr lvl="1" indent="-255600">
              <a:spcBef>
                <a:spcPts val="0"/>
              </a:spcBef>
              <a:buClr>
                <a:schemeClr val="accent3"/>
              </a:buClr>
              <a:buSzPct val="75000"/>
              <a:buBlip>
                <a:blip r:embed="rId3"/>
              </a:buBlip>
              <a:defRPr/>
            </a:pPr>
            <a:endParaRPr lang="cs-CZ" sz="1500" dirty="0" smtClean="0">
              <a:effectLst>
                <a:outerShdw blurRad="38100" dist="38100" dir="2700000" algn="tl">
                  <a:srgbClr val="000000">
                    <a:alpha val="43137"/>
                  </a:srgbClr>
                </a:outerShdw>
              </a:effectLst>
            </a:endParaRPr>
          </a:p>
          <a:p>
            <a:pPr indent="-255600">
              <a:spcBef>
                <a:spcPts val="0"/>
              </a:spcBef>
              <a:buClr>
                <a:schemeClr val="accent3"/>
              </a:buClr>
              <a:buSzPct val="75000"/>
              <a:buBlip>
                <a:blip r:embed="rId3"/>
              </a:buBlip>
              <a:defRPr/>
            </a:pPr>
            <a:r>
              <a:rPr lang="cs-CZ" sz="2200" dirty="0" smtClean="0">
                <a:effectLst>
                  <a:outerShdw blurRad="38100" dist="38100" dir="2700000" algn="tl">
                    <a:srgbClr val="000000">
                      <a:alpha val="43137"/>
                    </a:srgbClr>
                  </a:outerShdw>
                </a:effectLst>
              </a:rPr>
              <a:t>Kožní, slizniční</a:t>
            </a:r>
          </a:p>
          <a:p>
            <a:pPr lvl="1" indent="-255600">
              <a:spcBef>
                <a:spcPts val="0"/>
              </a:spcBef>
              <a:buClr>
                <a:schemeClr val="accent3"/>
              </a:buClr>
              <a:buSzPct val="75000"/>
              <a:buBlip>
                <a:blip r:embed="rId3"/>
              </a:buBlip>
              <a:defRPr/>
            </a:pPr>
            <a:r>
              <a:rPr lang="cs-CZ" sz="1800" dirty="0" smtClean="0"/>
              <a:t>dermatitis </a:t>
            </a:r>
            <a:r>
              <a:rPr lang="cs-CZ" sz="1800" dirty="0" err="1" smtClean="0"/>
              <a:t>herpetiformis</a:t>
            </a:r>
            <a:r>
              <a:rPr lang="cs-CZ" sz="1800" dirty="0" smtClean="0"/>
              <a:t> </a:t>
            </a:r>
            <a:r>
              <a:rPr lang="cs-CZ" sz="1800" dirty="0" err="1" smtClean="0"/>
              <a:t>Duhring</a:t>
            </a:r>
            <a:endParaRPr lang="cs-CZ" sz="1800" dirty="0" smtClean="0"/>
          </a:p>
          <a:p>
            <a:pPr lvl="1" indent="-255600">
              <a:spcBef>
                <a:spcPts val="0"/>
              </a:spcBef>
              <a:buClr>
                <a:schemeClr val="accent3"/>
              </a:buClr>
              <a:buSzPct val="75000"/>
              <a:buBlip>
                <a:blip r:embed="rId3"/>
              </a:buBlip>
              <a:defRPr/>
            </a:pPr>
            <a:r>
              <a:rPr lang="cs-CZ" sz="1800" dirty="0" smtClean="0"/>
              <a:t>recidivující </a:t>
            </a:r>
            <a:r>
              <a:rPr lang="cs-CZ" sz="1800" dirty="0" err="1" smtClean="0"/>
              <a:t>aftózni</a:t>
            </a:r>
            <a:r>
              <a:rPr lang="cs-CZ" sz="1800" dirty="0" smtClean="0"/>
              <a:t> stomatitidy</a:t>
            </a:r>
          </a:p>
          <a:p>
            <a:pPr lvl="1" indent="-255600">
              <a:spcBef>
                <a:spcPts val="0"/>
              </a:spcBef>
              <a:buClr>
                <a:schemeClr val="accent3"/>
              </a:buClr>
              <a:buSzPct val="75000"/>
              <a:buBlip>
                <a:blip r:embed="rId3"/>
              </a:buBlip>
              <a:defRPr/>
            </a:pPr>
            <a:r>
              <a:rPr lang="cs-CZ" sz="1800" dirty="0" smtClean="0"/>
              <a:t>vaskulitidy</a:t>
            </a:r>
          </a:p>
          <a:p>
            <a:pPr lvl="1" indent="-255600">
              <a:spcBef>
                <a:spcPts val="0"/>
              </a:spcBef>
              <a:buClr>
                <a:schemeClr val="accent3"/>
              </a:buClr>
              <a:buSzPct val="75000"/>
              <a:buBlip>
                <a:blip r:embed="rId3"/>
              </a:buBlip>
              <a:defRPr/>
            </a:pPr>
            <a:endParaRPr lang="cs-CZ" sz="1500" dirty="0" smtClean="0">
              <a:effectLst>
                <a:outerShdw blurRad="38100" dist="38100" dir="2700000" algn="tl">
                  <a:srgbClr val="000000">
                    <a:alpha val="43137"/>
                  </a:srgbClr>
                </a:outerShdw>
              </a:effectLst>
            </a:endParaRPr>
          </a:p>
          <a:p>
            <a:pPr indent="-255600">
              <a:spcBef>
                <a:spcPts val="0"/>
              </a:spcBef>
              <a:buClr>
                <a:schemeClr val="accent3"/>
              </a:buClr>
              <a:buSzPct val="75000"/>
              <a:buBlip>
                <a:blip r:embed="rId3"/>
              </a:buBlip>
              <a:defRPr/>
            </a:pPr>
            <a:r>
              <a:rPr lang="cs-CZ" sz="2200" dirty="0" smtClean="0">
                <a:effectLst>
                  <a:outerShdw blurRad="38100" dist="38100" dir="2700000" algn="tl">
                    <a:srgbClr val="000000">
                      <a:alpha val="43137"/>
                    </a:srgbClr>
                  </a:outerShdw>
                </a:effectLst>
              </a:rPr>
              <a:t>Hematologické</a:t>
            </a:r>
          </a:p>
          <a:p>
            <a:pPr lvl="1" indent="-255600">
              <a:spcBef>
                <a:spcPts val="0"/>
              </a:spcBef>
              <a:buClr>
                <a:schemeClr val="accent3"/>
              </a:buClr>
              <a:buSzPct val="75000"/>
              <a:buBlip>
                <a:blip r:embed="rId3"/>
              </a:buBlip>
              <a:defRPr/>
            </a:pPr>
            <a:r>
              <a:rPr lang="cs-CZ" sz="1800" dirty="0" smtClean="0"/>
              <a:t>anémie</a:t>
            </a:r>
          </a:p>
          <a:p>
            <a:pPr lvl="1" indent="-255600">
              <a:spcBef>
                <a:spcPts val="0"/>
              </a:spcBef>
              <a:buClr>
                <a:schemeClr val="accent3"/>
              </a:buClr>
              <a:buSzPct val="75000"/>
              <a:buBlip>
                <a:blip r:embed="rId3"/>
              </a:buBlip>
              <a:defRPr/>
            </a:pPr>
            <a:r>
              <a:rPr lang="cs-CZ" sz="1800" dirty="0" smtClean="0"/>
              <a:t>leukopenie</a:t>
            </a:r>
          </a:p>
          <a:p>
            <a:pPr lvl="1" indent="-255600">
              <a:spcBef>
                <a:spcPts val="0"/>
              </a:spcBef>
              <a:buClr>
                <a:schemeClr val="accent3"/>
              </a:buClr>
              <a:buSzPct val="75000"/>
              <a:buBlip>
                <a:blip r:embed="rId3"/>
              </a:buBlip>
              <a:defRPr/>
            </a:pPr>
            <a:r>
              <a:rPr lang="cs-CZ" sz="1800" dirty="0" smtClean="0"/>
              <a:t>trombocytopenie</a:t>
            </a:r>
          </a:p>
          <a:p>
            <a:pPr lvl="1" indent="-255600">
              <a:spcBef>
                <a:spcPts val="0"/>
              </a:spcBef>
              <a:buClr>
                <a:schemeClr val="accent3"/>
              </a:buClr>
              <a:buSzPct val="75000"/>
              <a:buBlip>
                <a:blip r:embed="rId3"/>
              </a:buBlip>
              <a:defRPr/>
            </a:pPr>
            <a:r>
              <a:rPr lang="cs-CZ" sz="1800" dirty="0" smtClean="0"/>
              <a:t>deficit vitaminu K → krvácivé stavy</a:t>
            </a:r>
          </a:p>
        </p:txBody>
      </p:sp>
      <p:sp>
        <p:nvSpPr>
          <p:cNvPr id="4" name="Zástupný symbol pro obsah 3"/>
          <p:cNvSpPr>
            <a:spLocks noGrp="1"/>
          </p:cNvSpPr>
          <p:nvPr>
            <p:ph sz="half" idx="2"/>
          </p:nvPr>
        </p:nvSpPr>
        <p:spPr>
          <a:xfrm>
            <a:off x="4648200" y="1412776"/>
            <a:ext cx="4038600" cy="4896544"/>
          </a:xfrm>
        </p:spPr>
        <p:txBody>
          <a:bodyPr>
            <a:normAutofit lnSpcReduction="10000"/>
          </a:bodyPr>
          <a:lstStyle/>
          <a:p>
            <a:pPr indent="-255600">
              <a:spcBef>
                <a:spcPts val="0"/>
              </a:spcBef>
              <a:buClr>
                <a:schemeClr val="accent3"/>
              </a:buClr>
              <a:buSzPct val="75000"/>
              <a:buBlip>
                <a:blip r:embed="rId3"/>
              </a:buBlip>
              <a:defRPr/>
            </a:pPr>
            <a:r>
              <a:rPr lang="cs-CZ" sz="2200" dirty="0" smtClean="0">
                <a:effectLst>
                  <a:outerShdw blurRad="38100" dist="38100" dir="2700000" algn="tl">
                    <a:srgbClr val="000000">
                      <a:alpha val="43137"/>
                    </a:srgbClr>
                  </a:outerShdw>
                </a:effectLst>
              </a:rPr>
              <a:t>Reprodukční</a:t>
            </a:r>
          </a:p>
          <a:p>
            <a:pPr lvl="1" indent="-255600">
              <a:spcBef>
                <a:spcPts val="0"/>
              </a:spcBef>
              <a:buClr>
                <a:schemeClr val="accent3"/>
              </a:buClr>
              <a:buSzPct val="75000"/>
              <a:buBlip>
                <a:blip r:embed="rId3"/>
              </a:buBlip>
              <a:defRPr/>
            </a:pPr>
            <a:r>
              <a:rPr lang="cs-CZ" sz="1900" dirty="0" smtClean="0"/>
              <a:t>infertilita</a:t>
            </a:r>
          </a:p>
          <a:p>
            <a:pPr lvl="1" indent="-255600">
              <a:spcBef>
                <a:spcPts val="0"/>
              </a:spcBef>
              <a:buClr>
                <a:schemeClr val="accent3"/>
              </a:buClr>
              <a:buSzPct val="75000"/>
              <a:buBlip>
                <a:blip r:embed="rId3"/>
              </a:buBlip>
              <a:defRPr/>
            </a:pPr>
            <a:r>
              <a:rPr lang="cs-CZ" sz="1900" dirty="0" smtClean="0"/>
              <a:t>recidivující aborty</a:t>
            </a:r>
          </a:p>
          <a:p>
            <a:pPr lvl="1" indent="-255600">
              <a:spcBef>
                <a:spcPts val="0"/>
              </a:spcBef>
              <a:buClr>
                <a:schemeClr val="accent3"/>
              </a:buClr>
              <a:buSzPct val="75000"/>
              <a:buBlip>
                <a:blip r:embed="rId3"/>
              </a:buBlip>
              <a:defRPr/>
            </a:pPr>
            <a:r>
              <a:rPr lang="cs-CZ" sz="1900" dirty="0" err="1" smtClean="0"/>
              <a:t>pubertas</a:t>
            </a:r>
            <a:r>
              <a:rPr lang="cs-CZ" sz="1900" dirty="0" smtClean="0"/>
              <a:t> </a:t>
            </a:r>
            <a:r>
              <a:rPr lang="cs-CZ" sz="1900" dirty="0" err="1" smtClean="0"/>
              <a:t>tarda</a:t>
            </a:r>
            <a:endParaRPr lang="cs-CZ" sz="1900" dirty="0" smtClean="0"/>
          </a:p>
          <a:p>
            <a:pPr lvl="1" indent="-255600">
              <a:spcBef>
                <a:spcPts val="0"/>
              </a:spcBef>
              <a:buClr>
                <a:schemeClr val="accent3"/>
              </a:buClr>
              <a:buSzPct val="75000"/>
              <a:buBlip>
                <a:blip r:embed="rId3"/>
              </a:buBlip>
              <a:defRPr/>
            </a:pPr>
            <a:r>
              <a:rPr lang="cs-CZ" sz="1900" dirty="0" smtClean="0"/>
              <a:t>nepravidelnosti v menstruaci</a:t>
            </a:r>
          </a:p>
          <a:p>
            <a:pPr lvl="1" indent="-255600">
              <a:spcBef>
                <a:spcPts val="0"/>
              </a:spcBef>
              <a:buClr>
                <a:schemeClr val="accent3"/>
              </a:buClr>
              <a:buSzPct val="75000"/>
              <a:buBlip>
                <a:blip r:embed="rId3"/>
              </a:buBlip>
              <a:defRPr/>
            </a:pPr>
            <a:endParaRPr lang="cs-CZ" sz="1500" dirty="0" smtClean="0">
              <a:effectLst>
                <a:outerShdw blurRad="38100" dist="38100" dir="2700000" algn="tl">
                  <a:srgbClr val="000000">
                    <a:alpha val="43137"/>
                  </a:srgbClr>
                </a:outerShdw>
              </a:effectLst>
            </a:endParaRPr>
          </a:p>
          <a:p>
            <a:pPr indent="-255600">
              <a:spcBef>
                <a:spcPts val="0"/>
              </a:spcBef>
              <a:buClr>
                <a:schemeClr val="accent3"/>
              </a:buClr>
              <a:buSzPct val="75000"/>
              <a:buBlip>
                <a:blip r:embed="rId3"/>
              </a:buBlip>
              <a:defRPr/>
            </a:pPr>
            <a:r>
              <a:rPr lang="cs-CZ" sz="2200" dirty="0" smtClean="0">
                <a:effectLst>
                  <a:outerShdw blurRad="38100" dist="38100" dir="2700000" algn="tl">
                    <a:srgbClr val="000000">
                      <a:alpha val="43137"/>
                    </a:srgbClr>
                  </a:outerShdw>
                </a:effectLst>
              </a:rPr>
              <a:t>Neurologické a psychiatrické</a:t>
            </a:r>
          </a:p>
          <a:p>
            <a:pPr lvl="1" indent="-255600">
              <a:spcBef>
                <a:spcPts val="0"/>
              </a:spcBef>
              <a:buClr>
                <a:schemeClr val="accent3"/>
              </a:buClr>
              <a:buSzPct val="75000"/>
              <a:buBlip>
                <a:blip r:embed="rId3"/>
              </a:buBlip>
              <a:defRPr/>
            </a:pPr>
            <a:r>
              <a:rPr lang="cs-CZ" sz="1900" dirty="0" smtClean="0"/>
              <a:t>epilepsie</a:t>
            </a:r>
          </a:p>
          <a:p>
            <a:pPr lvl="1" indent="-255600">
              <a:spcBef>
                <a:spcPts val="0"/>
              </a:spcBef>
              <a:buClr>
                <a:schemeClr val="accent3"/>
              </a:buClr>
              <a:buSzPct val="75000"/>
              <a:buBlip>
                <a:blip r:embed="rId3"/>
              </a:buBlip>
              <a:defRPr/>
            </a:pPr>
            <a:r>
              <a:rPr lang="cs-CZ" sz="1900" dirty="0" smtClean="0"/>
              <a:t>cerebelární ataxie</a:t>
            </a:r>
          </a:p>
          <a:p>
            <a:pPr lvl="1" indent="-255600">
              <a:spcBef>
                <a:spcPts val="0"/>
              </a:spcBef>
              <a:buClr>
                <a:schemeClr val="accent3"/>
              </a:buClr>
              <a:buSzPct val="75000"/>
              <a:buBlip>
                <a:blip r:embed="rId3"/>
              </a:buBlip>
              <a:defRPr/>
            </a:pPr>
            <a:r>
              <a:rPr lang="cs-CZ" sz="1900" dirty="0" smtClean="0"/>
              <a:t>periferní neuropatie</a:t>
            </a:r>
          </a:p>
          <a:p>
            <a:pPr lvl="1" indent="-255600">
              <a:spcBef>
                <a:spcPts val="0"/>
              </a:spcBef>
              <a:buClr>
                <a:schemeClr val="accent3"/>
              </a:buClr>
              <a:buSzPct val="75000"/>
              <a:buBlip>
                <a:blip r:embed="rId3"/>
              </a:buBlip>
              <a:defRPr/>
            </a:pPr>
            <a:r>
              <a:rPr lang="cs-CZ" sz="1900" dirty="0" smtClean="0"/>
              <a:t>demence</a:t>
            </a:r>
          </a:p>
          <a:p>
            <a:pPr lvl="1" indent="-255600">
              <a:spcBef>
                <a:spcPts val="0"/>
              </a:spcBef>
              <a:buClr>
                <a:schemeClr val="accent3"/>
              </a:buClr>
              <a:buSzPct val="75000"/>
              <a:buBlip>
                <a:blip r:embed="rId3"/>
              </a:buBlip>
              <a:defRPr/>
            </a:pPr>
            <a:endParaRPr lang="cs-CZ" sz="1500" dirty="0" smtClean="0">
              <a:effectLst>
                <a:outerShdw blurRad="38100" dist="38100" dir="2700000" algn="tl">
                  <a:srgbClr val="000000">
                    <a:alpha val="43137"/>
                  </a:srgbClr>
                </a:outerShdw>
              </a:effectLst>
            </a:endParaRPr>
          </a:p>
          <a:p>
            <a:pPr indent="-255600">
              <a:spcBef>
                <a:spcPts val="0"/>
              </a:spcBef>
              <a:buClr>
                <a:schemeClr val="accent3"/>
              </a:buClr>
              <a:buSzPct val="75000"/>
              <a:buBlip>
                <a:blip r:embed="rId3"/>
              </a:buBlip>
              <a:defRPr/>
            </a:pPr>
            <a:r>
              <a:rPr lang="cs-CZ" sz="2200" dirty="0" smtClean="0">
                <a:effectLst>
                  <a:outerShdw blurRad="38100" dist="38100" dir="2700000" algn="tl">
                    <a:srgbClr val="000000">
                      <a:alpha val="43137"/>
                    </a:srgbClr>
                  </a:outerShdw>
                </a:effectLst>
              </a:rPr>
              <a:t>Další</a:t>
            </a:r>
          </a:p>
          <a:p>
            <a:pPr lvl="1" indent="-255600">
              <a:spcBef>
                <a:spcPts val="0"/>
              </a:spcBef>
              <a:buClr>
                <a:schemeClr val="accent3"/>
              </a:buClr>
              <a:buSzPct val="75000"/>
              <a:buBlip>
                <a:blip r:embed="rId3"/>
              </a:buBlip>
              <a:defRPr/>
            </a:pPr>
            <a:r>
              <a:rPr lang="cs-CZ" sz="1900" dirty="0" smtClean="0"/>
              <a:t>váhový úbytek</a:t>
            </a:r>
          </a:p>
          <a:p>
            <a:pPr lvl="1" indent="-255600">
              <a:spcBef>
                <a:spcPts val="0"/>
              </a:spcBef>
              <a:buClr>
                <a:schemeClr val="accent3"/>
              </a:buClr>
              <a:buSzPct val="75000"/>
              <a:buBlip>
                <a:blip r:embed="rId3"/>
              </a:buBlip>
              <a:defRPr/>
            </a:pPr>
            <a:r>
              <a:rPr lang="cs-CZ" sz="1900" dirty="0" smtClean="0"/>
              <a:t>slabost, únava</a:t>
            </a:r>
          </a:p>
          <a:p>
            <a:pPr lvl="1" indent="-255600">
              <a:spcBef>
                <a:spcPts val="0"/>
              </a:spcBef>
              <a:buClr>
                <a:schemeClr val="accent3"/>
              </a:buClr>
              <a:buSzPct val="75000"/>
              <a:buBlip>
                <a:blip r:embed="rId3"/>
              </a:buBlip>
              <a:defRPr/>
            </a:pPr>
            <a:r>
              <a:rPr lang="cs-CZ" sz="1900" dirty="0" smtClean="0"/>
              <a:t>střevní lymfomy</a:t>
            </a:r>
          </a:p>
          <a:p>
            <a:pPr lvl="1" indent="-255600">
              <a:spcBef>
                <a:spcPts val="0"/>
              </a:spcBef>
              <a:buClr>
                <a:schemeClr val="accent3"/>
              </a:buClr>
              <a:buSzPct val="75000"/>
              <a:buBlip>
                <a:blip r:embed="rId3"/>
              </a:buBlip>
              <a:defRPr/>
            </a:pPr>
            <a:r>
              <a:rPr lang="cs-CZ" sz="1900" dirty="0" smtClean="0"/>
              <a:t>elevace JT</a:t>
            </a:r>
            <a:endParaRPr lang="cs-CZ" sz="19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CELIAKIE - obecně</a:t>
            </a:r>
            <a:endParaRPr lang="cs-CZ"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700808"/>
            <a:ext cx="8229600" cy="4752528"/>
          </a:xfrm>
        </p:spPr>
        <p:txBody>
          <a:bodyPr>
            <a:normAutofit fontScale="92500" lnSpcReduction="20000"/>
          </a:bodyPr>
          <a:lstStyle/>
          <a:p>
            <a:pPr marL="342900" lvl="1" indent="-342900">
              <a:lnSpc>
                <a:spcPct val="150000"/>
              </a:lnSpc>
              <a:buClr>
                <a:srgbClr val="FF0000"/>
              </a:buClr>
              <a:buSzPct val="75000"/>
              <a:buBlip>
                <a:blip r:embed="rId3"/>
              </a:buBlip>
            </a:pPr>
            <a:endParaRPr lang="cs-CZ" sz="2400" dirty="0" smtClean="0">
              <a:cs typeface="Times New Roman" pitchFamily="18" charset="0"/>
            </a:endParaRPr>
          </a:p>
          <a:p>
            <a:pPr marL="342900" lvl="1" indent="-342900">
              <a:lnSpc>
                <a:spcPct val="150000"/>
              </a:lnSpc>
              <a:buClr>
                <a:srgbClr val="FF0000"/>
              </a:buClr>
              <a:buSzPct val="75000"/>
              <a:buBlip>
                <a:blip r:embed="rId3"/>
              </a:buBlip>
            </a:pPr>
            <a:r>
              <a:rPr lang="cs-CZ" sz="2400" dirty="0" smtClean="0">
                <a:cs typeface="Times New Roman" pitchFamily="18" charset="0"/>
              </a:rPr>
              <a:t>celiakální </a:t>
            </a:r>
            <a:r>
              <a:rPr lang="cs-CZ" sz="2400" dirty="0" err="1">
                <a:cs typeface="Times New Roman" pitchFamily="18" charset="0"/>
              </a:rPr>
              <a:t>sprue</a:t>
            </a:r>
            <a:r>
              <a:rPr lang="cs-CZ" sz="2400" dirty="0">
                <a:cs typeface="Times New Roman" pitchFamily="18" charset="0"/>
              </a:rPr>
              <a:t>, gluten-senzitivní </a:t>
            </a:r>
            <a:r>
              <a:rPr lang="cs-CZ" sz="2400" dirty="0" err="1" smtClean="0">
                <a:cs typeface="Times New Roman" pitchFamily="18" charset="0"/>
              </a:rPr>
              <a:t>enteropatie</a:t>
            </a:r>
            <a:r>
              <a:rPr lang="cs-CZ" sz="2400" dirty="0" smtClean="0">
                <a:cs typeface="Times New Roman" pitchFamily="18" charset="0"/>
              </a:rPr>
              <a:t>, </a:t>
            </a:r>
            <a:r>
              <a:rPr lang="cs-CZ" sz="2400" dirty="0" err="1" smtClean="0">
                <a:cs typeface="Times New Roman" pitchFamily="18" charset="0"/>
              </a:rPr>
              <a:t>Herterova</a:t>
            </a:r>
            <a:r>
              <a:rPr lang="cs-CZ" sz="2400" dirty="0" smtClean="0">
                <a:cs typeface="Times New Roman" pitchFamily="18" charset="0"/>
              </a:rPr>
              <a:t> choroba</a:t>
            </a:r>
          </a:p>
          <a:p>
            <a:pPr marL="342900" lvl="1" indent="-342900">
              <a:lnSpc>
                <a:spcPct val="150000"/>
              </a:lnSpc>
              <a:buClr>
                <a:srgbClr val="FF0000"/>
              </a:buClr>
              <a:buSzPct val="75000"/>
              <a:buBlip>
                <a:blip r:embed="rId3"/>
              </a:buBlip>
            </a:pPr>
            <a:r>
              <a:rPr lang="cs-CZ" sz="2400" b="1" dirty="0" smtClean="0">
                <a:cs typeface="Times New Roman" pitchFamily="18" charset="0"/>
              </a:rPr>
              <a:t>„nemoc chameleon“</a:t>
            </a:r>
          </a:p>
          <a:p>
            <a:pPr>
              <a:lnSpc>
                <a:spcPct val="150000"/>
              </a:lnSpc>
              <a:buClr>
                <a:srgbClr val="FF0000"/>
              </a:buClr>
              <a:buSzPct val="75000"/>
              <a:buBlip>
                <a:blip r:embed="rId3"/>
              </a:buBlip>
            </a:pPr>
            <a:r>
              <a:rPr lang="cs-CZ" sz="2400" dirty="0" smtClean="0">
                <a:cs typeface="Times New Roman" pitchFamily="18" charset="0"/>
              </a:rPr>
              <a:t>dědičné </a:t>
            </a:r>
            <a:r>
              <a:rPr lang="cs-CZ" sz="2400" b="1" dirty="0" smtClean="0">
                <a:cs typeface="Times New Roman" pitchFamily="18" charset="0"/>
              </a:rPr>
              <a:t>autoimunitní celoživotní</a:t>
            </a:r>
            <a:r>
              <a:rPr lang="cs-CZ" sz="2400" dirty="0" smtClean="0">
                <a:cs typeface="Times New Roman" pitchFamily="18" charset="0"/>
              </a:rPr>
              <a:t> onemocnění</a:t>
            </a:r>
          </a:p>
          <a:p>
            <a:pPr>
              <a:lnSpc>
                <a:spcPct val="150000"/>
              </a:lnSpc>
              <a:buClr>
                <a:srgbClr val="FF0000"/>
              </a:buClr>
              <a:buSzPct val="75000"/>
              <a:buBlip>
                <a:blip r:embed="rId3"/>
              </a:buBlip>
            </a:pPr>
            <a:r>
              <a:rPr lang="cs-CZ" sz="2400" dirty="0" smtClean="0">
                <a:cs typeface="Times New Roman" pitchFamily="18" charset="0"/>
              </a:rPr>
              <a:t>způsobené nesnášenlivostí </a:t>
            </a:r>
            <a:r>
              <a:rPr lang="cs-CZ" sz="2400" b="1" dirty="0" smtClean="0">
                <a:cs typeface="Times New Roman" pitchFamily="18" charset="0"/>
              </a:rPr>
              <a:t>lepku</a:t>
            </a:r>
          </a:p>
          <a:p>
            <a:pPr>
              <a:lnSpc>
                <a:spcPct val="150000"/>
              </a:lnSpc>
              <a:buClr>
                <a:srgbClr val="FF0000"/>
              </a:buClr>
              <a:buSzPct val="75000"/>
              <a:buBlip>
                <a:blip r:embed="rId3"/>
              </a:buBlip>
            </a:pPr>
            <a:r>
              <a:rPr lang="cs-CZ" sz="2400" b="1" dirty="0" smtClean="0">
                <a:cs typeface="Times New Roman" pitchFamily="18" charset="0"/>
              </a:rPr>
              <a:t>nejedná se o alergii na lepek! </a:t>
            </a:r>
          </a:p>
          <a:p>
            <a:pPr>
              <a:lnSpc>
                <a:spcPct val="150000"/>
              </a:lnSpc>
              <a:buClr>
                <a:srgbClr val="FF0000"/>
              </a:buClr>
              <a:buSzPct val="75000"/>
              <a:buBlip>
                <a:blip r:embed="rId3"/>
              </a:buBlip>
            </a:pPr>
            <a:r>
              <a:rPr lang="cs-CZ" sz="2400" dirty="0" smtClean="0">
                <a:cs typeface="Times New Roman" pitchFamily="18" charset="0"/>
              </a:rPr>
              <a:t>může se </a:t>
            </a:r>
            <a:r>
              <a:rPr lang="cs-CZ" sz="2400" b="1" dirty="0" smtClean="0">
                <a:cs typeface="Times New Roman" pitchFamily="18" charset="0"/>
              </a:rPr>
              <a:t>objevit v jakémkoliv věku</a:t>
            </a:r>
          </a:p>
          <a:p>
            <a:pPr>
              <a:lnSpc>
                <a:spcPct val="150000"/>
              </a:lnSpc>
              <a:buClr>
                <a:srgbClr val="FF0000"/>
              </a:buClr>
              <a:buSzPct val="75000"/>
              <a:buBlip>
                <a:blip r:embed="rId3"/>
              </a:buBlip>
            </a:pPr>
            <a:r>
              <a:rPr lang="cs-CZ" sz="2400" dirty="0" smtClean="0">
                <a:cs typeface="Times New Roman" pitchFamily="18" charset="0"/>
              </a:rPr>
              <a:t>onemocnění může zůstat </a:t>
            </a:r>
            <a:r>
              <a:rPr lang="cs-CZ" sz="2400" b="1" dirty="0" smtClean="0">
                <a:cs typeface="Times New Roman" pitchFamily="18" charset="0"/>
              </a:rPr>
              <a:t>nerozpoznáno</a:t>
            </a:r>
          </a:p>
          <a:p>
            <a:pPr>
              <a:lnSpc>
                <a:spcPct val="150000"/>
              </a:lnSpc>
              <a:buClr>
                <a:srgbClr val="FF0000"/>
              </a:buClr>
              <a:buSzPct val="75000"/>
              <a:buBlip>
                <a:blip r:embed="rId3"/>
              </a:buBlip>
            </a:pPr>
            <a:r>
              <a:rPr lang="cs-CZ" sz="2400" dirty="0">
                <a:cs typeface="Times New Roman" pitchFamily="18" charset="0"/>
              </a:rPr>
              <a:t>s</a:t>
            </a:r>
            <a:r>
              <a:rPr lang="cs-CZ" sz="2400" dirty="0" smtClean="0">
                <a:cs typeface="Times New Roman" pitchFamily="18" charset="0"/>
              </a:rPr>
              <a:t>ociální a psychologický, ekonomický aspekt </a:t>
            </a:r>
            <a:r>
              <a:rPr lang="cs-CZ" sz="2400" dirty="0" err="1" smtClean="0">
                <a:cs typeface="Times New Roman" pitchFamily="18" charset="0"/>
              </a:rPr>
              <a:t>celiakie</a:t>
            </a:r>
            <a:endParaRPr lang="cs-CZ" sz="2400" dirty="0" smtClean="0">
              <a:cs typeface="Times New Roman" pitchFamily="18" charset="0"/>
            </a:endParaRPr>
          </a:p>
          <a:p>
            <a:pPr marL="0" indent="0">
              <a:lnSpc>
                <a:spcPct val="150000"/>
              </a:lnSpc>
              <a:buClr>
                <a:srgbClr val="FF0000"/>
              </a:buClr>
              <a:buSzPct val="75000"/>
              <a:buNone/>
            </a:pPr>
            <a:endParaRPr lang="cs-CZ" sz="2800" dirty="0"/>
          </a:p>
        </p:txBody>
      </p:sp>
      <p:pic>
        <p:nvPicPr>
          <p:cNvPr id="4" name="Obrázek 3" descr="118-300x300.jpg"/>
          <p:cNvPicPr>
            <a:picLocks noChangeAspect="1"/>
          </p:cNvPicPr>
          <p:nvPr/>
        </p:nvPicPr>
        <p:blipFill>
          <a:blip r:embed="rId4" cstate="print"/>
          <a:stretch>
            <a:fillRect/>
          </a:stretch>
        </p:blipFill>
        <p:spPr>
          <a:xfrm>
            <a:off x="6732240" y="4374232"/>
            <a:ext cx="2296575" cy="2304256"/>
          </a:xfrm>
          <a:prstGeom prst="rect">
            <a:avLst/>
          </a:prstGeom>
          <a:ln>
            <a:noFill/>
          </a:ln>
          <a:effectLst>
            <a:softEdge rad="112500"/>
          </a:effectLst>
        </p:spPr>
      </p:pic>
      <p:pic>
        <p:nvPicPr>
          <p:cNvPr id="5" name="Obrázek 4"/>
          <p:cNvPicPr>
            <a:picLocks noChangeAspect="1"/>
          </p:cNvPicPr>
          <p:nvPr/>
        </p:nvPicPr>
        <p:blipFill>
          <a:blip r:embed="rId5" cstate="print"/>
          <a:stretch>
            <a:fillRect/>
          </a:stretch>
        </p:blipFill>
        <p:spPr>
          <a:xfrm>
            <a:off x="6084168" y="116632"/>
            <a:ext cx="2944465" cy="2046896"/>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3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Defekty zubní skloviny</a:t>
            </a:r>
            <a:endParaRPr lang="cs-CZ"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2051" name="Object 3"/>
          <p:cNvGraphicFramePr>
            <a:graphicFrameLocks noChangeAspect="1"/>
          </p:cNvGraphicFramePr>
          <p:nvPr/>
        </p:nvGraphicFramePr>
        <p:xfrm>
          <a:off x="1285875" y="1500188"/>
          <a:ext cx="6470650" cy="5000625"/>
        </p:xfrm>
        <a:graphic>
          <a:graphicData uri="http://schemas.openxmlformats.org/presentationml/2006/ole">
            <mc:AlternateContent xmlns:mc="http://schemas.openxmlformats.org/markup-compatibility/2006">
              <mc:Choice xmlns:v="urn:schemas-microsoft-com:vml" Requires="v">
                <p:oleObj spid="_x0000_s2096" name="Image" r:id="rId4" imgW="5409524" imgH="3873016" progId="">
                  <p:embed/>
                </p:oleObj>
              </mc:Choice>
              <mc:Fallback>
                <p:oleObj name="Image" r:id="rId4" imgW="5409524" imgH="3873016" progId="">
                  <p:embed/>
                  <p:pic>
                    <p:nvPicPr>
                      <p:cNvPr id="0"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75" y="1500188"/>
                        <a:ext cx="6470650" cy="5000625"/>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4"/>
          <p:cNvSpPr txBox="1">
            <a:spLocks noChangeArrowheads="1"/>
          </p:cNvSpPr>
          <p:nvPr/>
        </p:nvSpPr>
        <p:spPr bwMode="auto">
          <a:xfrm>
            <a:off x="6228184" y="404664"/>
            <a:ext cx="2411412" cy="823912"/>
          </a:xfrm>
          <a:prstGeom prst="rect">
            <a:avLst/>
          </a:prstGeom>
          <a:solidFill>
            <a:schemeClr val="bg1"/>
          </a:solidFill>
          <a:ln w="9525">
            <a:solidFill>
              <a:schemeClr val="accent1">
                <a:lumMod val="40000"/>
                <a:lumOff val="60000"/>
              </a:schemeClr>
            </a:solidFill>
            <a:miter lim="800000"/>
            <a:headEnd/>
            <a:tailEnd/>
          </a:ln>
          <a:effectLst/>
        </p:spPr>
        <p:txBody>
          <a:bodyPr>
            <a:spAutoFit/>
          </a:bodyPr>
          <a:lstStyle/>
          <a:p>
            <a:pPr>
              <a:spcBef>
                <a:spcPct val="50000"/>
              </a:spcBef>
            </a:pPr>
            <a:r>
              <a:rPr lang="cs-CZ" sz="1200" b="1" dirty="0" err="1"/>
              <a:t>Celiac</a:t>
            </a:r>
            <a:r>
              <a:rPr lang="cs-CZ" sz="1200" b="1" dirty="0"/>
              <a:t> </a:t>
            </a:r>
            <a:r>
              <a:rPr lang="cs-CZ" sz="1200" b="1" dirty="0" err="1"/>
              <a:t>Disease</a:t>
            </a:r>
            <a:endParaRPr lang="cs-CZ" sz="1200" b="1" dirty="0"/>
          </a:p>
          <a:p>
            <a:pPr>
              <a:spcBef>
                <a:spcPct val="50000"/>
              </a:spcBef>
            </a:pPr>
            <a:r>
              <a:rPr lang="cs-CZ" sz="1200" b="1" dirty="0" err="1"/>
              <a:t>Evaluation</a:t>
            </a:r>
            <a:r>
              <a:rPr lang="cs-CZ" sz="1200" b="1" dirty="0"/>
              <a:t> </a:t>
            </a:r>
            <a:r>
              <a:rPr lang="cs-CZ" sz="1200" b="1" dirty="0" err="1"/>
              <a:t>and</a:t>
            </a:r>
            <a:r>
              <a:rPr lang="cs-CZ" sz="1200" b="1" dirty="0"/>
              <a:t> Management</a:t>
            </a:r>
          </a:p>
          <a:p>
            <a:pPr>
              <a:spcBef>
                <a:spcPct val="50000"/>
              </a:spcBef>
            </a:pPr>
            <a:r>
              <a:rPr lang="cs-CZ" sz="1200" b="1" dirty="0"/>
              <a:t>CDHNF </a:t>
            </a:r>
            <a:r>
              <a:rPr lang="en-US" sz="1200" b="1" dirty="0">
                <a:cs typeface="Arial" charset="0"/>
              </a:rPr>
              <a:t>&amp;</a:t>
            </a:r>
            <a:r>
              <a:rPr lang="cs-CZ" sz="1200" b="1" dirty="0">
                <a:cs typeface="Arial" charset="0"/>
              </a:rPr>
              <a:t> NASPGHAN, 2004</a:t>
            </a:r>
            <a:endParaRPr lang="en-US" sz="1200" b="1" dirty="0">
              <a:cs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Formy </a:t>
            </a:r>
            <a:r>
              <a:rPr lang="cs-CZ" sz="6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celiakie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84784"/>
            <a:ext cx="8229600" cy="5040560"/>
          </a:xfrm>
        </p:spPr>
        <p:txBody>
          <a:bodyPr>
            <a:noAutofit/>
          </a:bodyPr>
          <a:lstStyle/>
          <a:p>
            <a:pPr indent="-255600">
              <a:spcBef>
                <a:spcPts val="0"/>
              </a:spcBef>
              <a:buClr>
                <a:schemeClr val="accent3"/>
              </a:buClr>
              <a:buSzPct val="75000"/>
              <a:buBlip>
                <a:blip r:embed="rId3"/>
              </a:buBlip>
              <a:defRPr/>
            </a:pPr>
            <a:r>
              <a:rPr lang="cs-CZ" sz="2000" dirty="0" smtClean="0">
                <a:effectLst>
                  <a:outerShdw blurRad="38100" dist="38100" dir="2700000" algn="tl">
                    <a:srgbClr val="000000">
                      <a:alpha val="43137"/>
                    </a:srgbClr>
                  </a:outerShdw>
                </a:effectLst>
              </a:rPr>
              <a:t>Klasická (symptomatická)</a:t>
            </a:r>
          </a:p>
          <a:p>
            <a:pPr lvl="1" indent="-255600">
              <a:spcBef>
                <a:spcPts val="0"/>
              </a:spcBef>
              <a:buClr>
                <a:schemeClr val="accent3"/>
              </a:buClr>
              <a:buSzPct val="75000"/>
              <a:buBlip>
                <a:blip r:embed="rId3"/>
              </a:buBlip>
              <a:defRPr/>
            </a:pPr>
            <a:r>
              <a:rPr lang="cs-CZ" sz="1600" dirty="0"/>
              <a:t>p</a:t>
            </a:r>
            <a:r>
              <a:rPr lang="cs-CZ" sz="1600" dirty="0" smtClean="0"/>
              <a:t>rotilátky v krvi, pozitivní biopsie, typické obtíže</a:t>
            </a:r>
          </a:p>
          <a:p>
            <a:pPr marL="487350" lvl="1" indent="0">
              <a:spcBef>
                <a:spcPts val="0"/>
              </a:spcBef>
              <a:buClr>
                <a:schemeClr val="accent3"/>
              </a:buClr>
              <a:buSzPct val="75000"/>
              <a:buNone/>
              <a:defRPr/>
            </a:pPr>
            <a:endParaRPr lang="cs-CZ" sz="1600" dirty="0" smtClean="0"/>
          </a:p>
          <a:p>
            <a:pPr marL="487350" lvl="1" indent="0">
              <a:spcBef>
                <a:spcPts val="0"/>
              </a:spcBef>
              <a:buClr>
                <a:schemeClr val="accent3"/>
              </a:buClr>
              <a:buSzPct val="75000"/>
              <a:buNone/>
              <a:defRPr/>
            </a:pPr>
            <a:endParaRPr lang="cs-CZ" sz="100" dirty="0" smtClean="0">
              <a:effectLst>
                <a:outerShdw blurRad="38100" dist="38100" dir="2700000" algn="tl">
                  <a:srgbClr val="000000">
                    <a:alpha val="43137"/>
                  </a:srgbClr>
                </a:outerShdw>
              </a:effectLst>
            </a:endParaRPr>
          </a:p>
          <a:p>
            <a:pPr indent="-255600">
              <a:spcBef>
                <a:spcPts val="0"/>
              </a:spcBef>
              <a:buClr>
                <a:schemeClr val="accent3"/>
              </a:buClr>
              <a:buSzPct val="75000"/>
              <a:buBlip>
                <a:blip r:embed="rId3"/>
              </a:buBlip>
              <a:defRPr/>
            </a:pPr>
            <a:r>
              <a:rPr lang="cs-CZ" sz="2000" dirty="0" smtClean="0">
                <a:effectLst>
                  <a:outerShdw blurRad="38100" dist="38100" dir="2700000" algn="tl">
                    <a:srgbClr val="000000">
                      <a:alpha val="43137"/>
                    </a:srgbClr>
                  </a:outerShdw>
                </a:effectLst>
              </a:rPr>
              <a:t>Atypická</a:t>
            </a:r>
          </a:p>
          <a:p>
            <a:pPr lvl="1" indent="-255600">
              <a:spcBef>
                <a:spcPts val="0"/>
              </a:spcBef>
              <a:buClr>
                <a:schemeClr val="accent3"/>
              </a:buClr>
              <a:buSzPct val="75000"/>
              <a:buBlip>
                <a:blip r:embed="rId3"/>
              </a:buBlip>
              <a:defRPr/>
            </a:pPr>
            <a:r>
              <a:rPr lang="cs-CZ" sz="1600" dirty="0"/>
              <a:t>p</a:t>
            </a:r>
            <a:r>
              <a:rPr lang="cs-CZ" sz="1600" dirty="0" smtClean="0"/>
              <a:t>rojevy převážně mimo GIT (chudokrevnost z nedostatku železa, osteoporóza)</a:t>
            </a:r>
          </a:p>
          <a:p>
            <a:pPr lvl="1" indent="-255600">
              <a:spcBef>
                <a:spcPts val="0"/>
              </a:spcBef>
              <a:buClr>
                <a:schemeClr val="accent3"/>
              </a:buClr>
              <a:buSzPct val="75000"/>
              <a:buBlip>
                <a:blip r:embed="rId3"/>
              </a:buBlip>
              <a:defRPr/>
            </a:pPr>
            <a:r>
              <a:rPr lang="cs-CZ" sz="1600" dirty="0"/>
              <a:t>p</a:t>
            </a:r>
            <a:r>
              <a:rPr lang="cs-CZ" sz="1600" dirty="0" smtClean="0"/>
              <a:t>rotilátky v krvi přítomny</a:t>
            </a:r>
          </a:p>
          <a:p>
            <a:pPr lvl="1" indent="-255600">
              <a:spcBef>
                <a:spcPts val="0"/>
              </a:spcBef>
              <a:buClr>
                <a:schemeClr val="accent3"/>
              </a:buClr>
              <a:buSzPct val="75000"/>
              <a:buBlip>
                <a:blip r:embed="rId3"/>
              </a:buBlip>
              <a:defRPr/>
            </a:pPr>
            <a:r>
              <a:rPr lang="cs-CZ" sz="1600" dirty="0"/>
              <a:t>p</a:t>
            </a:r>
            <a:r>
              <a:rPr lang="cs-CZ" sz="1600" dirty="0" smtClean="0"/>
              <a:t>ozitivní biopsie</a:t>
            </a:r>
          </a:p>
          <a:p>
            <a:pPr marL="487350" lvl="1" indent="0">
              <a:spcBef>
                <a:spcPts val="0"/>
              </a:spcBef>
              <a:buClr>
                <a:schemeClr val="accent3"/>
              </a:buClr>
              <a:buSzPct val="75000"/>
              <a:buNone/>
              <a:defRPr/>
            </a:pPr>
            <a:endParaRPr lang="cs-CZ" sz="1600" dirty="0" smtClean="0"/>
          </a:p>
          <a:p>
            <a:pPr indent="-255600">
              <a:spcBef>
                <a:spcPts val="0"/>
              </a:spcBef>
              <a:buClr>
                <a:schemeClr val="accent3"/>
              </a:buClr>
              <a:buSzPct val="75000"/>
              <a:buBlip>
                <a:blip r:embed="rId3"/>
              </a:buBlip>
              <a:defRPr/>
            </a:pPr>
            <a:r>
              <a:rPr lang="cs-CZ" sz="2000" dirty="0" smtClean="0">
                <a:effectLst>
                  <a:outerShdw blurRad="38100" dist="38100" dir="2700000" algn="tl">
                    <a:srgbClr val="000000">
                      <a:alpha val="43137"/>
                    </a:srgbClr>
                  </a:outerShdw>
                </a:effectLst>
              </a:rPr>
              <a:t>Klinicky němá (</a:t>
            </a:r>
            <a:r>
              <a:rPr lang="cs-CZ" sz="2000" dirty="0" err="1" smtClean="0">
                <a:effectLst>
                  <a:outerShdw blurRad="38100" dist="38100" dir="2700000" algn="tl">
                    <a:srgbClr val="000000">
                      <a:alpha val="43137"/>
                    </a:srgbClr>
                  </a:outerShdw>
                </a:effectLst>
              </a:rPr>
              <a:t>silentní</a:t>
            </a:r>
            <a:r>
              <a:rPr lang="cs-CZ" sz="2000" dirty="0" smtClean="0">
                <a:effectLst>
                  <a:outerShdw blurRad="38100" dist="38100" dir="2700000" algn="tl">
                    <a:srgbClr val="000000">
                      <a:alpha val="43137"/>
                    </a:srgbClr>
                  </a:outerShdw>
                </a:effectLst>
              </a:rPr>
              <a:t>, tichá)</a:t>
            </a:r>
          </a:p>
          <a:p>
            <a:pPr lvl="1" indent="-255600">
              <a:spcBef>
                <a:spcPts val="0"/>
              </a:spcBef>
              <a:buClr>
                <a:schemeClr val="accent3"/>
              </a:buClr>
              <a:buSzPct val="75000"/>
              <a:buBlip>
                <a:blip r:embed="rId3"/>
              </a:buBlip>
              <a:defRPr/>
            </a:pPr>
            <a:r>
              <a:rPr lang="cs-CZ" sz="1600" dirty="0" smtClean="0"/>
              <a:t>pacient přijímající lepek nemá klinické příznaky</a:t>
            </a:r>
          </a:p>
          <a:p>
            <a:pPr lvl="1" indent="-255600">
              <a:spcBef>
                <a:spcPts val="0"/>
              </a:spcBef>
              <a:buClr>
                <a:schemeClr val="accent3"/>
              </a:buClr>
              <a:buSzPct val="75000"/>
              <a:buBlip>
                <a:blip r:embed="rId3"/>
              </a:buBlip>
              <a:defRPr/>
            </a:pPr>
            <a:r>
              <a:rPr lang="cs-CZ" sz="1600" dirty="0"/>
              <a:t>v</a:t>
            </a:r>
            <a:r>
              <a:rPr lang="cs-CZ" sz="1600" dirty="0" smtClean="0"/>
              <a:t> krvi má pozitivní protilátky</a:t>
            </a:r>
          </a:p>
          <a:p>
            <a:pPr lvl="1" indent="-255600">
              <a:spcBef>
                <a:spcPts val="0"/>
              </a:spcBef>
              <a:buClr>
                <a:schemeClr val="accent3"/>
              </a:buClr>
              <a:buSzPct val="75000"/>
              <a:buBlip>
                <a:blip r:embed="rId3"/>
              </a:buBlip>
              <a:defRPr/>
            </a:pPr>
            <a:r>
              <a:rPr lang="cs-CZ" sz="1600" dirty="0" smtClean="0"/>
              <a:t>při bioptickém vyšetření sliznice tenkého střeva mají i tito jedinci charakteristické změny a celoživotní bezlepková dieta je i u nich plně indikovaná</a:t>
            </a:r>
          </a:p>
          <a:p>
            <a:pPr lvl="1" indent="-255600">
              <a:spcBef>
                <a:spcPts val="0"/>
              </a:spcBef>
              <a:buClr>
                <a:schemeClr val="accent3"/>
              </a:buClr>
              <a:buSzPct val="75000"/>
              <a:buBlip>
                <a:blip r:embed="rId3"/>
              </a:buBlip>
              <a:defRPr/>
            </a:pPr>
            <a:endParaRPr lang="cs-CZ" sz="2000" dirty="0" smtClean="0"/>
          </a:p>
          <a:p>
            <a:pPr indent="-255600">
              <a:spcBef>
                <a:spcPts val="0"/>
              </a:spcBef>
              <a:buClr>
                <a:schemeClr val="accent3"/>
              </a:buClr>
              <a:buSzPct val="75000"/>
              <a:buBlip>
                <a:blip r:embed="rId3"/>
              </a:buBlip>
              <a:defRPr/>
            </a:pPr>
            <a:r>
              <a:rPr lang="cs-CZ" sz="2000" dirty="0" smtClean="0">
                <a:effectLst>
                  <a:outerShdw blurRad="38100" dist="38100" dir="2700000" algn="tl">
                    <a:srgbClr val="000000">
                      <a:alpha val="43137"/>
                    </a:srgbClr>
                  </a:outerShdw>
                </a:effectLst>
              </a:rPr>
              <a:t>Latentní</a:t>
            </a:r>
          </a:p>
          <a:p>
            <a:pPr lvl="1" indent="-255600">
              <a:spcBef>
                <a:spcPts val="0"/>
              </a:spcBef>
              <a:buClr>
                <a:schemeClr val="accent3"/>
              </a:buClr>
              <a:buSzPct val="75000"/>
              <a:buBlip>
                <a:blip r:embed="rId3"/>
              </a:buBlip>
              <a:defRPr/>
            </a:pPr>
            <a:r>
              <a:rPr lang="cs-CZ" sz="1600" dirty="0"/>
              <a:t>p</a:t>
            </a:r>
            <a:r>
              <a:rPr lang="cs-CZ" sz="1600" dirty="0" smtClean="0"/>
              <a:t>ozitivní protilátky </a:t>
            </a:r>
          </a:p>
          <a:p>
            <a:pPr lvl="1" indent="-255600">
              <a:spcBef>
                <a:spcPts val="0"/>
              </a:spcBef>
              <a:buClr>
                <a:schemeClr val="accent3"/>
              </a:buClr>
              <a:buSzPct val="75000"/>
              <a:buBlip>
                <a:blip r:embed="rId3"/>
              </a:buBlip>
              <a:defRPr/>
            </a:pPr>
            <a:r>
              <a:rPr lang="cs-CZ" sz="1600" dirty="0"/>
              <a:t>b</a:t>
            </a:r>
            <a:r>
              <a:rPr lang="cs-CZ" sz="1600" dirty="0" smtClean="0"/>
              <a:t>iopsie normální</a:t>
            </a:r>
          </a:p>
          <a:p>
            <a:pPr lvl="1" indent="-255600">
              <a:spcBef>
                <a:spcPts val="0"/>
              </a:spcBef>
              <a:buClr>
                <a:schemeClr val="accent3"/>
              </a:buClr>
              <a:buSzPct val="75000"/>
              <a:buBlip>
                <a:blip r:embed="rId3"/>
              </a:buBlip>
              <a:defRPr/>
            </a:pPr>
            <a:r>
              <a:rPr lang="cs-CZ" sz="1600" dirty="0"/>
              <a:t>p</a:t>
            </a:r>
            <a:r>
              <a:rPr lang="cs-CZ" sz="1600" dirty="0" smtClean="0"/>
              <a:t>říznaky nejsou</a:t>
            </a:r>
          </a:p>
          <a:p>
            <a:pPr lvl="1" indent="-255600">
              <a:spcBef>
                <a:spcPts val="0"/>
              </a:spcBef>
              <a:buClr>
                <a:schemeClr val="accent3"/>
              </a:buClr>
              <a:buSzPct val="75000"/>
              <a:buBlip>
                <a:blip r:embed="rId3"/>
              </a:buBlip>
              <a:defRPr/>
            </a:pPr>
            <a:r>
              <a:rPr lang="cs-CZ" sz="1600" dirty="0"/>
              <a:t>d</a:t>
            </a:r>
            <a:r>
              <a:rPr lang="cs-CZ" sz="1600" dirty="0" smtClean="0"/>
              <a:t>oporučuje se dodržovat BLP dietu</a:t>
            </a:r>
          </a:p>
          <a:p>
            <a:pPr lvl="1" indent="-255600">
              <a:spcBef>
                <a:spcPts val="0"/>
              </a:spcBef>
              <a:buClr>
                <a:schemeClr val="accent3"/>
              </a:buClr>
              <a:buSzPct val="75000"/>
              <a:buBlip>
                <a:blip r:embed="rId3"/>
              </a:buBlip>
              <a:defRPr/>
            </a:pPr>
            <a:endParaRPr lang="cs-CZ" sz="8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Asociované choroby</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84784"/>
            <a:ext cx="8229600" cy="5040560"/>
          </a:xfrm>
        </p:spPr>
        <p:txBody>
          <a:bodyPr>
            <a:noAutofit/>
          </a:bodyPr>
          <a:lstStyle/>
          <a:p>
            <a:pPr indent="-255600">
              <a:lnSpc>
                <a:spcPct val="150000"/>
              </a:lnSpc>
              <a:spcBef>
                <a:spcPts val="0"/>
              </a:spcBef>
              <a:buClr>
                <a:schemeClr val="accent3"/>
              </a:buClr>
              <a:buSzPct val="75000"/>
              <a:buBlip>
                <a:blip r:embed="rId3"/>
              </a:buBlip>
              <a:defRPr/>
            </a:pPr>
            <a:r>
              <a:rPr lang="cs-CZ" sz="2400" dirty="0" smtClean="0"/>
              <a:t>DM 1. typu</a:t>
            </a:r>
          </a:p>
          <a:p>
            <a:pPr indent="-255600">
              <a:lnSpc>
                <a:spcPct val="150000"/>
              </a:lnSpc>
              <a:spcBef>
                <a:spcPts val="0"/>
              </a:spcBef>
              <a:buClr>
                <a:schemeClr val="accent3"/>
              </a:buClr>
              <a:buSzPct val="75000"/>
              <a:buBlip>
                <a:blip r:embed="rId3"/>
              </a:buBlip>
              <a:defRPr/>
            </a:pPr>
            <a:r>
              <a:rPr lang="cs-CZ" sz="2400" dirty="0" smtClean="0"/>
              <a:t>autoimunitní </a:t>
            </a:r>
            <a:r>
              <a:rPr lang="cs-CZ" sz="2400" dirty="0" err="1" smtClean="0"/>
              <a:t>thyreoiditida</a:t>
            </a:r>
            <a:endParaRPr lang="cs-CZ" sz="2400" dirty="0" smtClean="0"/>
          </a:p>
          <a:p>
            <a:pPr indent="-255600">
              <a:lnSpc>
                <a:spcPct val="150000"/>
              </a:lnSpc>
              <a:spcBef>
                <a:spcPts val="0"/>
              </a:spcBef>
              <a:buClr>
                <a:schemeClr val="accent3"/>
              </a:buClr>
              <a:buSzPct val="75000"/>
              <a:buBlip>
                <a:blip r:embed="rId3"/>
              </a:buBlip>
              <a:defRPr/>
            </a:pPr>
            <a:r>
              <a:rPr lang="cs-CZ" sz="2400" dirty="0" smtClean="0"/>
              <a:t>autoimunitní hepatitida</a:t>
            </a:r>
          </a:p>
          <a:p>
            <a:pPr indent="-255600">
              <a:lnSpc>
                <a:spcPct val="150000"/>
              </a:lnSpc>
              <a:spcBef>
                <a:spcPts val="0"/>
              </a:spcBef>
              <a:buClr>
                <a:schemeClr val="accent3"/>
              </a:buClr>
              <a:buSzPct val="75000"/>
              <a:buBlip>
                <a:blip r:embed="rId3"/>
              </a:buBlip>
              <a:defRPr/>
            </a:pPr>
            <a:r>
              <a:rPr lang="cs-CZ" sz="2400" dirty="0"/>
              <a:t>p</a:t>
            </a:r>
            <a:r>
              <a:rPr lang="cs-CZ" sz="2400" dirty="0" smtClean="0"/>
              <a:t>rimární </a:t>
            </a:r>
            <a:r>
              <a:rPr lang="cs-CZ" sz="2400" dirty="0" err="1" smtClean="0"/>
              <a:t>sklerozující</a:t>
            </a:r>
            <a:r>
              <a:rPr lang="cs-CZ" sz="2400" dirty="0" smtClean="0"/>
              <a:t> cholangitida</a:t>
            </a:r>
          </a:p>
          <a:p>
            <a:pPr indent="-255600">
              <a:lnSpc>
                <a:spcPct val="150000"/>
              </a:lnSpc>
              <a:spcBef>
                <a:spcPts val="0"/>
              </a:spcBef>
              <a:buClr>
                <a:schemeClr val="accent3"/>
              </a:buClr>
              <a:buSzPct val="75000"/>
              <a:buBlip>
                <a:blip r:embed="rId3"/>
              </a:buBlip>
              <a:defRPr/>
            </a:pPr>
            <a:r>
              <a:rPr lang="cs-CZ" sz="2400" dirty="0" smtClean="0"/>
              <a:t>primární biliární cirhóza</a:t>
            </a:r>
          </a:p>
          <a:p>
            <a:pPr indent="-255600">
              <a:lnSpc>
                <a:spcPct val="150000"/>
              </a:lnSpc>
              <a:spcBef>
                <a:spcPts val="0"/>
              </a:spcBef>
              <a:buClr>
                <a:schemeClr val="accent3"/>
              </a:buClr>
              <a:buSzPct val="75000"/>
              <a:buBlip>
                <a:blip r:embed="rId3"/>
              </a:buBlip>
              <a:defRPr/>
            </a:pPr>
            <a:r>
              <a:rPr lang="cs-CZ" sz="2400" dirty="0"/>
              <a:t>s</a:t>
            </a:r>
            <a:r>
              <a:rPr lang="cs-CZ" sz="2400" dirty="0" smtClean="0"/>
              <a:t>ystémový lupus </a:t>
            </a:r>
            <a:r>
              <a:rPr lang="cs-CZ" sz="2400" dirty="0" err="1" smtClean="0"/>
              <a:t>erythematodes</a:t>
            </a:r>
            <a:endParaRPr lang="cs-CZ" sz="2400" dirty="0" smtClean="0"/>
          </a:p>
          <a:p>
            <a:pPr indent="-255600">
              <a:lnSpc>
                <a:spcPct val="150000"/>
              </a:lnSpc>
              <a:spcBef>
                <a:spcPts val="0"/>
              </a:spcBef>
              <a:buClr>
                <a:schemeClr val="accent3"/>
              </a:buClr>
              <a:buSzPct val="75000"/>
              <a:buBlip>
                <a:blip r:embed="rId3"/>
              </a:buBlip>
              <a:defRPr/>
            </a:pPr>
            <a:r>
              <a:rPr lang="cs-CZ" sz="2400" dirty="0" smtClean="0"/>
              <a:t>Bergerova </a:t>
            </a:r>
            <a:r>
              <a:rPr lang="cs-CZ" sz="2400" dirty="0" err="1" smtClean="0"/>
              <a:t>IgA</a:t>
            </a:r>
            <a:r>
              <a:rPr lang="cs-CZ" sz="2400" dirty="0" smtClean="0"/>
              <a:t> nefropatie</a:t>
            </a:r>
          </a:p>
          <a:p>
            <a:pPr indent="-255600">
              <a:lnSpc>
                <a:spcPct val="150000"/>
              </a:lnSpc>
              <a:spcBef>
                <a:spcPts val="0"/>
              </a:spcBef>
              <a:buClr>
                <a:schemeClr val="accent3"/>
              </a:buClr>
              <a:buSzPct val="75000"/>
              <a:buBlip>
                <a:blip r:embed="rId3"/>
              </a:buBlip>
              <a:defRPr/>
            </a:pPr>
            <a:r>
              <a:rPr lang="cs-CZ" sz="2400" dirty="0" smtClean="0"/>
              <a:t>Downův syndrom</a:t>
            </a:r>
          </a:p>
        </p:txBody>
      </p:sp>
      <p:pic>
        <p:nvPicPr>
          <p:cNvPr id="3074" name="Picture 2" descr="http://cs.medixa.org/media/image/2-downuv-syndro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4862664"/>
            <a:ext cx="3959426" cy="18549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Léčba </a:t>
            </a:r>
            <a:r>
              <a:rPr lang="cs-CZ" sz="6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celiakie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84784"/>
            <a:ext cx="8229600" cy="5040560"/>
          </a:xfrm>
        </p:spPr>
        <p:txBody>
          <a:bodyPr>
            <a:noAutofit/>
          </a:bodyPr>
          <a:lstStyle/>
          <a:p>
            <a:pPr marL="342900" lvl="1" indent="-342900" algn="ctr">
              <a:lnSpc>
                <a:spcPct val="200000"/>
              </a:lnSpc>
              <a:buNone/>
            </a:pPr>
            <a:r>
              <a:rPr lang="cs-CZ" sz="3200" dirty="0" smtClean="0">
                <a:cs typeface="Times New Roman" pitchFamily="18" charset="0"/>
              </a:rPr>
              <a:t>V současné době je </a:t>
            </a:r>
            <a:r>
              <a:rPr lang="cs-CZ" sz="3200" b="1" u="sng" dirty="0" smtClean="0">
                <a:cs typeface="Times New Roman" pitchFamily="18" charset="0"/>
              </a:rPr>
              <a:t>jedinou</a:t>
            </a:r>
            <a:r>
              <a:rPr lang="cs-CZ" sz="3200" dirty="0" smtClean="0">
                <a:cs typeface="Times New Roman" pitchFamily="18" charset="0"/>
              </a:rPr>
              <a:t> možnou léčbou </a:t>
            </a:r>
            <a:r>
              <a:rPr lang="cs-CZ" sz="3600" b="1" u="sng" cap="all" dirty="0" smtClean="0">
                <a:effectLst>
                  <a:outerShdw blurRad="38100" dist="38100" dir="2700000" algn="tl">
                    <a:srgbClr val="000000">
                      <a:alpha val="43137"/>
                    </a:srgbClr>
                  </a:outerShdw>
                </a:effectLst>
                <a:cs typeface="Times New Roman" pitchFamily="18" charset="0"/>
              </a:rPr>
              <a:t>celoživotní  dodržování</a:t>
            </a:r>
            <a:br>
              <a:rPr lang="cs-CZ" sz="3600" b="1" u="sng" cap="all" dirty="0" smtClean="0">
                <a:effectLst>
                  <a:outerShdw blurRad="38100" dist="38100" dir="2700000" algn="tl">
                    <a:srgbClr val="000000">
                      <a:alpha val="43137"/>
                    </a:srgbClr>
                  </a:outerShdw>
                </a:effectLst>
                <a:cs typeface="Times New Roman" pitchFamily="18" charset="0"/>
              </a:rPr>
            </a:br>
            <a:r>
              <a:rPr lang="cs-CZ" sz="3600" b="1" u="sng" cap="all" dirty="0" smtClean="0">
                <a:effectLst>
                  <a:outerShdw blurRad="38100" dist="38100" dir="2700000" algn="tl">
                    <a:srgbClr val="000000">
                      <a:alpha val="43137"/>
                    </a:srgbClr>
                  </a:outerShdw>
                </a:effectLst>
                <a:cs typeface="Times New Roman" pitchFamily="18" charset="0"/>
              </a:rPr>
              <a:t>bezlepkové  diety</a:t>
            </a:r>
            <a:endParaRPr lang="cs-CZ" dirty="0" smtClean="0">
              <a:latin typeface="Times New Roman" pitchFamily="18" charset="0"/>
              <a:cs typeface="Times New Roman" pitchFamily="18" charset="0"/>
            </a:endParaRPr>
          </a:p>
          <a:p>
            <a:pPr indent="-255600">
              <a:spcBef>
                <a:spcPts val="0"/>
              </a:spcBef>
              <a:buClr>
                <a:schemeClr val="accent3"/>
              </a:buClr>
              <a:buSzPct val="75000"/>
              <a:buBlip>
                <a:blip r:embed="rId3"/>
              </a:buBlip>
              <a:defRPr/>
            </a:pPr>
            <a:r>
              <a:rPr lang="cs-CZ" sz="2000" dirty="0" smtClean="0"/>
              <a:t>Nedodržování bezlepkové diety </a:t>
            </a:r>
            <a:r>
              <a:rPr lang="cs-CZ" sz="2000" dirty="0" smtClean="0">
                <a:sym typeface="Wingdings 3"/>
              </a:rPr>
              <a:t></a:t>
            </a:r>
            <a:r>
              <a:rPr lang="cs-CZ" sz="2000" dirty="0" smtClean="0"/>
              <a:t> riziko nádorového onemocnění trávicího traktu.</a:t>
            </a:r>
          </a:p>
          <a:p>
            <a:pPr indent="-255600">
              <a:spcBef>
                <a:spcPts val="0"/>
              </a:spcBef>
              <a:buClr>
                <a:schemeClr val="accent3"/>
              </a:buClr>
              <a:buSzPct val="75000"/>
              <a:buBlip>
                <a:blip r:embed="rId3"/>
              </a:buBlip>
              <a:defRPr/>
            </a:pPr>
            <a:r>
              <a:rPr lang="cs-CZ" sz="2000" dirty="0"/>
              <a:t>Po určité době, kdy </a:t>
            </a:r>
            <a:r>
              <a:rPr lang="cs-CZ" sz="2000" dirty="0" smtClean="0"/>
              <a:t>pacient dodržuje BLP dietu, dochází k obnově klků </a:t>
            </a:r>
            <a:br>
              <a:rPr lang="cs-CZ" sz="2000" dirty="0" smtClean="0"/>
            </a:br>
            <a:r>
              <a:rPr lang="cs-CZ" sz="2000" dirty="0" smtClean="0"/>
              <a:t>a mikroklků a k regeneraci střevní sliznice.</a:t>
            </a:r>
          </a:p>
          <a:p>
            <a:pPr indent="-255600">
              <a:spcBef>
                <a:spcPts val="0"/>
              </a:spcBef>
              <a:buClr>
                <a:schemeClr val="accent3"/>
              </a:buClr>
              <a:buSzPct val="75000"/>
              <a:buBlip>
                <a:blip r:embed="rId3"/>
              </a:buBlip>
              <a:defRPr/>
            </a:pPr>
            <a:r>
              <a:rPr lang="cs-CZ" sz="2000" dirty="0" smtClean="0"/>
              <a:t>Organismus na stravu bez lepku reaguje velmi příznivě a většinou poměrně rychle.</a:t>
            </a:r>
            <a:endParaRPr lang="cs-CZ" sz="2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Označování potravin z hlediska obsahu lepku</a:t>
            </a:r>
            <a:endParaRPr lang="cs-CZ"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328592"/>
          </a:xfrm>
        </p:spPr>
        <p:txBody>
          <a:bodyPr>
            <a:noAutofit/>
          </a:bodyPr>
          <a:lstStyle/>
          <a:p>
            <a:pPr marL="367200" lvl="1" indent="-255600">
              <a:spcBef>
                <a:spcPts val="800"/>
              </a:spcBef>
              <a:spcAft>
                <a:spcPts val="800"/>
              </a:spcAft>
              <a:buClr>
                <a:schemeClr val="accent3"/>
              </a:buClr>
              <a:buSzPct val="75000"/>
              <a:buBlip>
                <a:blip r:embed="rId3"/>
              </a:buBlip>
              <a:defRPr/>
            </a:pPr>
            <a:r>
              <a:rPr lang="cs-CZ" sz="2300" dirty="0" smtClean="0">
                <a:effectLst>
                  <a:outerShdw blurRad="38100" dist="38100" dir="2700000" algn="tl">
                    <a:srgbClr val="000000">
                      <a:alpha val="43137"/>
                    </a:srgbClr>
                  </a:outerShdw>
                </a:effectLst>
              </a:rPr>
              <a:t>Nařízení (ES) č. 41/2009 ze dne 20. ledna 2009 o složení a označování potravin vhodných pro osoby s nesnášenlivostí lepku.</a:t>
            </a:r>
          </a:p>
          <a:p>
            <a:pPr marL="767250" lvl="2" indent="-255600">
              <a:spcBef>
                <a:spcPts val="800"/>
              </a:spcBef>
              <a:spcAft>
                <a:spcPts val="800"/>
              </a:spcAft>
              <a:buClr>
                <a:schemeClr val="accent3"/>
              </a:buClr>
              <a:buSzPct val="75000"/>
              <a:buBlip>
                <a:blip r:embed="rId3"/>
              </a:buBlip>
              <a:defRPr/>
            </a:pPr>
            <a:r>
              <a:rPr lang="cs-CZ" sz="1900" dirty="0" smtClean="0"/>
              <a:t>platnost od 1.1.2012, po 1. 1. 2012 mohou být na trhu pouze výrobky splňující požadavky nařízení (ES) č. 41/2009</a:t>
            </a:r>
          </a:p>
          <a:p>
            <a:pPr marL="767250" lvl="2" indent="-255600">
              <a:spcBef>
                <a:spcPts val="800"/>
              </a:spcBef>
              <a:spcAft>
                <a:spcPts val="800"/>
              </a:spcAft>
              <a:buClr>
                <a:schemeClr val="accent3"/>
              </a:buClr>
              <a:buSzPct val="75000"/>
              <a:buBlip>
                <a:blip r:embed="rId3"/>
              </a:buBlip>
              <a:defRPr/>
            </a:pPr>
            <a:r>
              <a:rPr lang="cs-CZ" sz="2000" dirty="0" smtClean="0"/>
              <a:t>účelem nařízení je </a:t>
            </a:r>
            <a:r>
              <a:rPr lang="cs-CZ" sz="2000" b="1" u="sng" dirty="0" smtClean="0"/>
              <a:t>sjednotit označování lepku</a:t>
            </a:r>
            <a:endParaRPr lang="cs-CZ" sz="1900" b="1" u="sng" dirty="0" smtClean="0"/>
          </a:p>
          <a:p>
            <a:pPr marL="767250" lvl="2" indent="-255600">
              <a:spcBef>
                <a:spcPts val="800"/>
              </a:spcBef>
              <a:spcAft>
                <a:spcPts val="800"/>
              </a:spcAft>
              <a:buClr>
                <a:schemeClr val="accent3"/>
              </a:buClr>
              <a:buSzPct val="75000"/>
              <a:buBlip>
                <a:blip r:embed="rId3"/>
              </a:buBlip>
              <a:defRPr/>
            </a:pPr>
            <a:r>
              <a:rPr lang="cs-CZ" sz="1900" dirty="0" smtClean="0"/>
              <a:t>stanovuje jednotná </a:t>
            </a:r>
            <a:r>
              <a:rPr lang="cs-CZ" sz="1900" b="1" dirty="0" smtClean="0"/>
              <a:t>evropská pravidla </a:t>
            </a:r>
            <a:r>
              <a:rPr lang="cs-CZ" sz="1900" dirty="0" smtClean="0"/>
              <a:t>na složení a označování potravin z hlediska obsahu lepku</a:t>
            </a:r>
          </a:p>
          <a:p>
            <a:pPr marL="767250" lvl="2" indent="-255600">
              <a:spcBef>
                <a:spcPts val="800"/>
              </a:spcBef>
              <a:spcAft>
                <a:spcPts val="800"/>
              </a:spcAft>
              <a:buClr>
                <a:schemeClr val="accent3"/>
              </a:buClr>
              <a:buSzPct val="75000"/>
              <a:buBlip>
                <a:blip r:embed="rId3"/>
              </a:buBlip>
              <a:defRPr/>
            </a:pPr>
            <a:r>
              <a:rPr lang="cs-CZ" sz="1900" dirty="0" smtClean="0"/>
              <a:t>nahrazuje předchozí národní požadavky stanovené vyhláškou Ministerstva zdravotnictví č. 54/2004 Sb. o potravinách určených pro zvláštní výživu a o způsobu jejich použití</a:t>
            </a:r>
          </a:p>
          <a:p>
            <a:pPr marL="767250" lvl="2" indent="-255600">
              <a:spcBef>
                <a:spcPts val="800"/>
              </a:spcBef>
              <a:spcAft>
                <a:spcPts val="800"/>
              </a:spcAft>
              <a:buClr>
                <a:schemeClr val="accent3"/>
              </a:buClr>
              <a:buSzPct val="75000"/>
              <a:buBlip>
                <a:blip r:embed="rId3"/>
              </a:buBlip>
              <a:defRPr/>
            </a:pPr>
            <a:r>
              <a:rPr lang="cs-CZ" sz="1900" dirty="0" smtClean="0"/>
              <a:t>cílem nařízení je umožnit nabídku výrobků s různě nízkým obsahem lepku tak, aby spotřebitelé na trhu nalezli potraviny odpovídající jejich potřebám a míře citlivosti.</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Označování potravin z hlediska obsahu lepku</a:t>
            </a:r>
            <a:endParaRPr lang="cs-CZ"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0" y="1340768"/>
            <a:ext cx="9144000" cy="5328592"/>
          </a:xfrm>
        </p:spPr>
        <p:txBody>
          <a:bodyPr>
            <a:noAutofit/>
          </a:bodyPr>
          <a:lstStyle/>
          <a:p>
            <a:pPr marL="367200" lvl="1" indent="-255600">
              <a:spcBef>
                <a:spcPts val="800"/>
              </a:spcBef>
              <a:spcAft>
                <a:spcPts val="800"/>
              </a:spcAft>
              <a:buClr>
                <a:schemeClr val="accent3"/>
              </a:buClr>
              <a:buSzPct val="75000"/>
              <a:buBlip>
                <a:blip r:embed="rId3"/>
              </a:buBlip>
              <a:defRPr/>
            </a:pPr>
            <a:r>
              <a:rPr lang="cs-CZ" sz="2000" dirty="0" smtClean="0">
                <a:effectLst>
                  <a:outerShdw blurRad="38100" dist="38100" dir="2700000" algn="tl">
                    <a:srgbClr val="000000">
                      <a:alpha val="43137"/>
                    </a:srgbClr>
                  </a:outerShdw>
                </a:effectLst>
              </a:rPr>
              <a:t>Nařízení (ES) č. 41/2009 vymezuje 2 základní kategorie potravin pro zvláštní výživu vhodné pro osoby s nesnášenlivostí lepku, na které se vztahují odlišné požadavky na obsah i označování lepku:</a:t>
            </a:r>
          </a:p>
          <a:p>
            <a:pPr marL="767250" lvl="2" indent="-255600">
              <a:spcBef>
                <a:spcPts val="800"/>
              </a:spcBef>
              <a:spcAft>
                <a:spcPts val="800"/>
              </a:spcAft>
              <a:buClr>
                <a:schemeClr val="accent3"/>
              </a:buClr>
              <a:buSzPct val="75000"/>
              <a:buBlip>
                <a:blip r:embed="rId3"/>
              </a:buBlip>
              <a:defRPr/>
            </a:pPr>
            <a:r>
              <a:rPr lang="cs-CZ" sz="1900" dirty="0" smtClean="0"/>
              <a:t>potraviny označené údajem </a:t>
            </a:r>
            <a:r>
              <a:rPr lang="cs-CZ" sz="1900" b="1" dirty="0" smtClean="0">
                <a:solidFill>
                  <a:srgbClr val="00B050"/>
                </a:solidFill>
              </a:rPr>
              <a:t>„BEZ LEPKU“</a:t>
            </a:r>
            <a:r>
              <a:rPr lang="cs-CZ" sz="1900" dirty="0" smtClean="0">
                <a:solidFill>
                  <a:srgbClr val="00B050"/>
                </a:solidFill>
              </a:rPr>
              <a:t>: </a:t>
            </a:r>
            <a:r>
              <a:rPr lang="cs-CZ" sz="1900" dirty="0" smtClean="0"/>
              <a:t>Obsah lepku může být </a:t>
            </a:r>
            <a:r>
              <a:rPr lang="cs-CZ" sz="1900" b="1" dirty="0" smtClean="0"/>
              <a:t>nevýše 20 mg/kg</a:t>
            </a:r>
            <a:r>
              <a:rPr lang="cs-CZ" sz="1900" dirty="0" smtClean="0"/>
              <a:t>. </a:t>
            </a:r>
          </a:p>
          <a:p>
            <a:pPr marL="1224450" lvl="3" indent="-255600">
              <a:spcBef>
                <a:spcPts val="800"/>
              </a:spcBef>
              <a:spcAft>
                <a:spcPts val="800"/>
              </a:spcAft>
              <a:buClr>
                <a:schemeClr val="accent3"/>
              </a:buClr>
              <a:buSzPct val="75000"/>
              <a:buBlip>
                <a:blip r:embed="rId3"/>
              </a:buBlip>
              <a:defRPr/>
            </a:pPr>
            <a:r>
              <a:rPr lang="cs-CZ" sz="1600" dirty="0" smtClean="0"/>
              <a:t>je primárně určeno pro potraviny, které neobsahují pšenici, ječmen, žito, oves nebo jejich křížence a obsahují jiné složky nahrazující pšenici, ječmen, žito a oves (tzn. přirozeně bezlepkové suroviny). Obsah lepku musí činit max. 20 mg/kg v potravině ve stavu, v němž je prodávána konečném spotřebiteli.</a:t>
            </a:r>
            <a:endParaRPr lang="cs-CZ" sz="1500" dirty="0" smtClean="0"/>
          </a:p>
          <a:p>
            <a:pPr marL="767250" lvl="2" indent="-255600">
              <a:spcBef>
                <a:spcPts val="800"/>
              </a:spcBef>
              <a:spcAft>
                <a:spcPts val="800"/>
              </a:spcAft>
              <a:buClr>
                <a:schemeClr val="accent3"/>
              </a:buClr>
              <a:buSzPct val="75000"/>
              <a:buBlip>
                <a:blip r:embed="rId3"/>
              </a:buBlip>
              <a:defRPr/>
            </a:pPr>
            <a:r>
              <a:rPr lang="cs-CZ" sz="1900" dirty="0" smtClean="0"/>
              <a:t>potraviny označená údajem </a:t>
            </a:r>
            <a:r>
              <a:rPr lang="cs-CZ" sz="1900" b="1" dirty="0" smtClean="0">
                <a:solidFill>
                  <a:srgbClr val="00B050"/>
                </a:solidFill>
              </a:rPr>
              <a:t>„VELMI NÍZKÝ OBSAH LEPKU“</a:t>
            </a:r>
            <a:r>
              <a:rPr lang="cs-CZ" sz="1900" dirty="0" smtClean="0">
                <a:solidFill>
                  <a:srgbClr val="00B050"/>
                </a:solidFill>
              </a:rPr>
              <a:t>: </a:t>
            </a:r>
            <a:r>
              <a:rPr lang="cs-CZ" sz="1900" dirty="0" smtClean="0"/>
              <a:t>Obsah lepku může být </a:t>
            </a:r>
            <a:r>
              <a:rPr lang="cs-CZ" sz="1900" b="1" dirty="0" smtClean="0"/>
              <a:t>nevýše 100 mg/kg</a:t>
            </a:r>
            <a:r>
              <a:rPr lang="cs-CZ" sz="1900" dirty="0" smtClean="0"/>
              <a:t>.</a:t>
            </a:r>
          </a:p>
          <a:p>
            <a:pPr marL="1224450" lvl="3" indent="-255600">
              <a:spcBef>
                <a:spcPts val="800"/>
              </a:spcBef>
              <a:spcAft>
                <a:spcPts val="800"/>
              </a:spcAft>
              <a:buClr>
                <a:schemeClr val="accent3"/>
              </a:buClr>
              <a:buSzPct val="75000"/>
              <a:buBlip>
                <a:blip r:embed="rId3"/>
              </a:buBlip>
              <a:defRPr/>
            </a:pPr>
            <a:r>
              <a:rPr lang="cs-CZ" sz="1600" dirty="0" smtClean="0"/>
              <a:t>vyhrazeno pro potraviny ze speciálně upravených složek vyrobených z pšenice, žita, ječmene, ovsa nebo jejich kříženců, u kterých byl obsah lepku zpravidla snížen technologickou úpravou. Výše uvedené označení nelze použít u potravin, které neobsahují žádnou složku z pšenice ječmene, ovsa, žita nebo jejich kříženců. Obsah lepku musí činit max. 100 mg/kg v potravině ve stavu, v němž je prodávána konečném spotřebiteli.</a:t>
            </a:r>
            <a:endParaRPr lang="cs-CZ" sz="1500"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Označování potravin z hlediska obsahu lepku</a:t>
            </a:r>
            <a:endParaRPr lang="cs-CZ"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328592"/>
          </a:xfrm>
        </p:spPr>
        <p:txBody>
          <a:bodyPr>
            <a:noAutofit/>
          </a:bodyPr>
          <a:lstStyle/>
          <a:p>
            <a:pPr marL="367200" lvl="1" indent="-255600">
              <a:spcBef>
                <a:spcPts val="800"/>
              </a:spcBef>
              <a:spcAft>
                <a:spcPts val="800"/>
              </a:spcAft>
              <a:buClr>
                <a:schemeClr val="accent3"/>
              </a:buClr>
              <a:buSzPct val="75000"/>
              <a:buBlip>
                <a:blip r:embed="rId3"/>
              </a:buBlip>
              <a:defRPr/>
            </a:pPr>
            <a:r>
              <a:rPr lang="cs-CZ" sz="2300" b="1" dirty="0" smtClean="0"/>
              <a:t>Označení „BEZ LEPKU“  nebo  „VELMI NÍZKÝ OBSAH LEPKU“:</a:t>
            </a:r>
          </a:p>
          <a:p>
            <a:pPr marL="767250" lvl="2" indent="-255600">
              <a:spcBef>
                <a:spcPts val="800"/>
              </a:spcBef>
              <a:spcAft>
                <a:spcPts val="800"/>
              </a:spcAft>
              <a:buClr>
                <a:schemeClr val="accent3"/>
              </a:buClr>
              <a:buSzPct val="75000"/>
              <a:buBlip>
                <a:blip r:embed="rId3"/>
              </a:buBlip>
              <a:defRPr/>
            </a:pPr>
            <a:r>
              <a:rPr lang="cs-CZ" sz="1900" dirty="0" smtClean="0"/>
              <a:t>musí být uvedeny v blízkosti názvu, pod kterým se potravina prodává</a:t>
            </a:r>
          </a:p>
          <a:p>
            <a:pPr marL="767250" lvl="2" indent="-255600">
              <a:spcBef>
                <a:spcPts val="800"/>
              </a:spcBef>
              <a:spcAft>
                <a:spcPts val="800"/>
              </a:spcAft>
              <a:buClr>
                <a:schemeClr val="accent3"/>
              </a:buClr>
              <a:buSzPct val="75000"/>
              <a:buBlip>
                <a:blip r:embed="rId3"/>
              </a:buBlip>
              <a:defRPr/>
            </a:pPr>
            <a:r>
              <a:rPr lang="cs-CZ" sz="1900" dirty="0" smtClean="0"/>
              <a:t>nemohou být nahrazeny alternativními významově rovnocennými výrazy (např. „bezlepková bageta“)</a:t>
            </a:r>
          </a:p>
          <a:p>
            <a:pPr marL="367200" lvl="1" indent="-255600">
              <a:spcBef>
                <a:spcPts val="800"/>
              </a:spcBef>
              <a:spcAft>
                <a:spcPts val="800"/>
              </a:spcAft>
              <a:buClr>
                <a:schemeClr val="accent3"/>
              </a:buClr>
              <a:buSzPct val="75000"/>
              <a:buBlip>
                <a:blip r:embed="rId3"/>
              </a:buBlip>
              <a:defRPr/>
            </a:pPr>
            <a:r>
              <a:rPr lang="cs-CZ" sz="2100" dirty="0" smtClean="0"/>
              <a:t>V případě  potravin  určených  pro  běžnou  spotřebu nařízení  umožňuje  potraviny,  které  jsou  vhodné  jako součást  bezlepkové  diety,  jelikož  neobsahují  složky získané  ze  zrnin  obsahujících  lepek,  deklarovat označením  </a:t>
            </a:r>
            <a:r>
              <a:rPr lang="cs-CZ" sz="2100" b="1" dirty="0" smtClean="0"/>
              <a:t>„bez  lepku“.  </a:t>
            </a:r>
            <a:r>
              <a:rPr lang="cs-CZ" sz="2100" dirty="0" smtClean="0"/>
              <a:t>Přispívá  to  k větší rozmanitosti  stravy  při  bezlepkové  dietě.</a:t>
            </a:r>
          </a:p>
          <a:p>
            <a:pPr marL="367200" lvl="1" indent="-255600">
              <a:spcBef>
                <a:spcPts val="800"/>
              </a:spcBef>
              <a:spcAft>
                <a:spcPts val="800"/>
              </a:spcAft>
              <a:buClr>
                <a:schemeClr val="accent3"/>
              </a:buClr>
              <a:buSzPct val="75000"/>
              <a:buBlip>
                <a:blip r:embed="rId3"/>
              </a:buBlip>
              <a:defRPr/>
            </a:pPr>
            <a:r>
              <a:rPr lang="cs-CZ" sz="2100" dirty="0" smtClean="0"/>
              <a:t>Označení </a:t>
            </a:r>
            <a:r>
              <a:rPr lang="cs-CZ" sz="2100" b="1" dirty="0" smtClean="0"/>
              <a:t>„velmi nízký obsah lepku“ </a:t>
            </a:r>
            <a:r>
              <a:rPr lang="cs-CZ" sz="2100" dirty="0" smtClean="0"/>
              <a:t>je však určeno pouze pro potraviny pro zvláštní výživu osob s nesnášenlivostí lepku.</a:t>
            </a:r>
          </a:p>
          <a:p>
            <a:pPr marL="367200" lvl="1" indent="-255600">
              <a:spcBef>
                <a:spcPts val="800"/>
              </a:spcBef>
              <a:spcAft>
                <a:spcPts val="800"/>
              </a:spcAft>
              <a:buClr>
                <a:schemeClr val="accent3"/>
              </a:buClr>
              <a:buSzPct val="75000"/>
              <a:buBlip>
                <a:blip r:embed="rId3"/>
              </a:buBlip>
              <a:defRPr/>
            </a:pPr>
            <a:r>
              <a:rPr lang="cs-CZ" sz="2100" dirty="0" smtClean="0"/>
              <a:t>Pokud je </a:t>
            </a:r>
            <a:r>
              <a:rPr lang="cs-CZ" sz="2100" b="1" dirty="0" smtClean="0"/>
              <a:t>oves</a:t>
            </a:r>
            <a:r>
              <a:rPr lang="cs-CZ" sz="2100" dirty="0" smtClean="0"/>
              <a:t> použitý při výrobě potravin vhodných pro osoby </a:t>
            </a:r>
            <a:br>
              <a:rPr lang="cs-CZ" sz="2100" dirty="0" smtClean="0"/>
            </a:br>
            <a:r>
              <a:rPr lang="cs-CZ" sz="2100" dirty="0" smtClean="0"/>
              <a:t>s nesnášenlivostí lepku, musí obsah lepku činit </a:t>
            </a:r>
            <a:r>
              <a:rPr lang="cs-CZ" sz="2100" b="1" dirty="0" smtClean="0"/>
              <a:t>max. 20 mg/kg.</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ýsledek obrázku pro ozna&amp;ccaron;ení bez lepk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26292"/>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Výsledek obrázku pro ozna&amp;ccaron;ení bez lepk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724377"/>
            <a:ext cx="3937620" cy="393762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Výsledek obrázku pro ozna&amp;ccaron;ení bez lepk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235" y="3508698"/>
            <a:ext cx="4681780" cy="33104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ýsledek obrázku pro ozna&amp;ccaron;ení bez lepk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922"/>
            <a:ext cx="3878282" cy="387828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Výsledek obrázku pro ozna&amp;ccaron;ení bez lepk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4816" y="804944"/>
            <a:ext cx="2723768" cy="2718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1358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Označování potravin z hlediska obsahu lepku</a:t>
            </a:r>
            <a:endParaRPr lang="cs-CZ"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328592"/>
          </a:xfrm>
        </p:spPr>
        <p:txBody>
          <a:bodyPr>
            <a:noAutofit/>
          </a:bodyPr>
          <a:lstStyle/>
          <a:p>
            <a:pPr>
              <a:buClr>
                <a:srgbClr val="C00000"/>
              </a:buClr>
              <a:buNone/>
            </a:pPr>
            <a:r>
              <a:rPr lang="cs-CZ" sz="2300" b="1" dirty="0" smtClean="0">
                <a:solidFill>
                  <a:srgbClr val="00B050"/>
                </a:solidFill>
              </a:rPr>
              <a:t>Alternativní způsoby značení</a:t>
            </a:r>
            <a:r>
              <a:rPr lang="cs-CZ" sz="2300" b="1" dirty="0" smtClean="0"/>
              <a:t> </a:t>
            </a:r>
            <a:r>
              <a:rPr lang="cs-CZ" sz="2300" dirty="0" smtClean="0"/>
              <a:t> - dobrovolné značení</a:t>
            </a:r>
          </a:p>
          <a:p>
            <a:pPr marL="367200" lvl="1" indent="-255600">
              <a:spcBef>
                <a:spcPts val="400"/>
              </a:spcBef>
              <a:spcAft>
                <a:spcPts val="400"/>
              </a:spcAft>
              <a:buClr>
                <a:schemeClr val="accent3"/>
              </a:buClr>
              <a:buSzPct val="75000"/>
              <a:buBlip>
                <a:blip r:embed="rId3"/>
              </a:buBlip>
              <a:defRPr/>
            </a:pPr>
            <a:r>
              <a:rPr lang="cs-CZ" sz="2000" dirty="0" smtClean="0"/>
              <a:t>Je možné je použít za předpokladu, že neuvádí spotřebitele v omyl a za podmínky, že budou doplněny stanoveným označením dle nařízení (ES) č. 41/2009: tzn. údajem „bez lepku“ nebo „velmi nízký obsah lepku.“</a:t>
            </a:r>
          </a:p>
          <a:p>
            <a:pPr marL="367200" lvl="1" indent="-255600">
              <a:spcBef>
                <a:spcPts val="400"/>
              </a:spcBef>
              <a:spcAft>
                <a:spcPts val="400"/>
              </a:spcAft>
              <a:buClr>
                <a:schemeClr val="accent3"/>
              </a:buClr>
              <a:buSzPct val="75000"/>
              <a:buBlip>
                <a:blip r:embed="rId3"/>
              </a:buBlip>
              <a:defRPr/>
            </a:pPr>
            <a:r>
              <a:rPr lang="cs-CZ" sz="2000" dirty="0" smtClean="0"/>
              <a:t>Označení </a:t>
            </a:r>
            <a:r>
              <a:rPr lang="cs-CZ" sz="2000" dirty="0" smtClean="0">
                <a:effectLst>
                  <a:outerShdw blurRad="38100" dist="38100" dir="2700000" algn="tl">
                    <a:srgbClr val="000000">
                      <a:alpha val="43137"/>
                    </a:srgbClr>
                  </a:outerShdw>
                </a:effectLst>
              </a:rPr>
              <a:t>„vhodné pro osoby s nesnášenlivostí lepku“ </a:t>
            </a:r>
            <a:r>
              <a:rPr lang="cs-CZ" sz="2000" dirty="0" smtClean="0"/>
              <a:t>nebo </a:t>
            </a:r>
            <a:br>
              <a:rPr lang="cs-CZ" sz="2000" dirty="0" smtClean="0"/>
            </a:br>
            <a:r>
              <a:rPr lang="cs-CZ" sz="2000" dirty="0" smtClean="0">
                <a:effectLst>
                  <a:outerShdw blurRad="38100" dist="38100" dir="2700000" algn="tl">
                    <a:srgbClr val="000000">
                      <a:alpha val="43137"/>
                    </a:srgbClr>
                  </a:outerShdw>
                </a:effectLst>
              </a:rPr>
              <a:t>„vhodné pro </a:t>
            </a:r>
            <a:r>
              <a:rPr lang="cs-CZ" sz="2000" dirty="0" err="1" smtClean="0">
                <a:effectLst>
                  <a:outerShdw blurRad="38100" dist="38100" dir="2700000" algn="tl">
                    <a:srgbClr val="000000">
                      <a:alpha val="43137"/>
                    </a:srgbClr>
                  </a:outerShdw>
                </a:effectLst>
              </a:rPr>
              <a:t>celiaky</a:t>
            </a:r>
            <a:r>
              <a:rPr lang="cs-CZ" sz="2000" dirty="0" smtClean="0">
                <a:effectLst>
                  <a:outerShdw blurRad="38100" dist="38100" dir="2700000" algn="tl">
                    <a:srgbClr val="000000">
                      <a:alpha val="43137"/>
                    </a:srgbClr>
                  </a:outerShdw>
                </a:effectLst>
              </a:rPr>
              <a:t>“</a:t>
            </a:r>
            <a:r>
              <a:rPr lang="cs-CZ" sz="2000" dirty="0" smtClean="0"/>
              <a:t>.</a:t>
            </a:r>
          </a:p>
          <a:p>
            <a:pPr marL="367200" lvl="1" indent="-255600">
              <a:spcBef>
                <a:spcPts val="400"/>
              </a:spcBef>
              <a:spcAft>
                <a:spcPts val="400"/>
              </a:spcAft>
              <a:buClr>
                <a:schemeClr val="accent3"/>
              </a:buClr>
              <a:buSzPct val="75000"/>
              <a:buBlip>
                <a:blip r:embed="rId3"/>
              </a:buBlip>
              <a:defRPr/>
            </a:pPr>
            <a:r>
              <a:rPr lang="cs-CZ" sz="2000" dirty="0" smtClean="0"/>
              <a:t> </a:t>
            </a:r>
            <a:r>
              <a:rPr lang="cs-CZ" sz="2000" dirty="0">
                <a:effectLst>
                  <a:outerShdw blurRad="38100" dist="38100" dir="2700000" algn="tl">
                    <a:srgbClr val="000000">
                      <a:alpha val="43137"/>
                    </a:srgbClr>
                  </a:outerShdw>
                </a:effectLst>
              </a:rPr>
              <a:t>l</a:t>
            </a:r>
            <a:r>
              <a:rPr lang="cs-CZ" sz="2000" dirty="0" smtClean="0">
                <a:effectLst>
                  <a:outerShdw blurRad="38100" dist="38100" dir="2700000" algn="tl">
                    <a:srgbClr val="000000">
                      <a:alpha val="43137"/>
                    </a:srgbClr>
                  </a:outerShdw>
                </a:effectLst>
              </a:rPr>
              <a:t>ogo přeškrtnutého klasu</a:t>
            </a:r>
          </a:p>
          <a:p>
            <a:pPr marL="367200" lvl="1" indent="-255600">
              <a:spcBef>
                <a:spcPts val="800"/>
              </a:spcBef>
              <a:spcAft>
                <a:spcPts val="800"/>
              </a:spcAft>
              <a:buClr>
                <a:schemeClr val="accent3"/>
              </a:buClr>
              <a:buSzPct val="75000"/>
              <a:buBlip>
                <a:blip r:embed="rId3"/>
              </a:buBlip>
              <a:defRPr/>
            </a:pPr>
            <a:endParaRPr lang="cs-CZ" sz="600" dirty="0" smtClean="0">
              <a:effectLst>
                <a:outerShdw blurRad="38100" dist="38100" dir="2700000" algn="tl">
                  <a:srgbClr val="000000">
                    <a:alpha val="43137"/>
                  </a:srgbClr>
                </a:outerShdw>
              </a:effectLst>
            </a:endParaRPr>
          </a:p>
          <a:p>
            <a:pPr>
              <a:buClr>
                <a:srgbClr val="002060"/>
              </a:buClr>
              <a:buNone/>
            </a:pPr>
            <a:r>
              <a:rPr lang="cs-CZ" sz="2300" b="1" dirty="0" smtClean="0">
                <a:solidFill>
                  <a:srgbClr val="00B050"/>
                </a:solidFill>
              </a:rPr>
              <a:t>Tzv. preventivní označení</a:t>
            </a:r>
          </a:p>
          <a:p>
            <a:pPr marL="367200" lvl="1" indent="-255600">
              <a:spcBef>
                <a:spcPts val="400"/>
              </a:spcBef>
              <a:spcAft>
                <a:spcPts val="400"/>
              </a:spcAft>
              <a:buClr>
                <a:schemeClr val="accent3"/>
              </a:buClr>
              <a:buSzPct val="75000"/>
              <a:buBlip>
                <a:blip r:embed="rId3"/>
              </a:buBlip>
              <a:defRPr/>
            </a:pPr>
            <a:r>
              <a:rPr lang="cs-CZ" sz="2000" dirty="0" smtClean="0">
                <a:effectLst>
                  <a:outerShdw blurRad="38100" dist="38100" dir="2700000" algn="tl">
                    <a:srgbClr val="000000">
                      <a:alpha val="43137"/>
                    </a:srgbClr>
                  </a:outerShdw>
                </a:effectLst>
              </a:rPr>
              <a:t>„může obsahovat stopy lepku“</a:t>
            </a:r>
          </a:p>
          <a:p>
            <a:pPr marL="367200" lvl="1" indent="-255600">
              <a:spcBef>
                <a:spcPts val="400"/>
              </a:spcBef>
              <a:spcAft>
                <a:spcPts val="400"/>
              </a:spcAft>
              <a:buClr>
                <a:schemeClr val="accent3"/>
              </a:buClr>
              <a:buSzPct val="75000"/>
              <a:buBlip>
                <a:blip r:embed="rId3"/>
              </a:buBlip>
              <a:defRPr/>
            </a:pPr>
            <a:r>
              <a:rPr lang="cs-CZ" sz="2000" dirty="0" smtClean="0"/>
              <a:t>alergenní složka nebyla při výrobě použita, ale potravina ji může obsahovat kvůli nezáměrné kontaminaci při výrobě</a:t>
            </a:r>
          </a:p>
          <a:p>
            <a:pPr marL="367200" lvl="1" indent="-255600">
              <a:spcBef>
                <a:spcPts val="400"/>
              </a:spcBef>
              <a:spcAft>
                <a:spcPts val="400"/>
              </a:spcAft>
              <a:buClr>
                <a:schemeClr val="accent3"/>
              </a:buClr>
              <a:buSzPct val="75000"/>
              <a:buBlip>
                <a:blip r:embed="rId3"/>
              </a:buBlip>
              <a:defRPr/>
            </a:pPr>
            <a:r>
              <a:rPr lang="cs-CZ" sz="2000" dirty="0" smtClean="0"/>
              <a:t>použití preventivního označení musí být odůvodněné (např. na základě analýzy rizika, </a:t>
            </a:r>
            <a:r>
              <a:rPr lang="cs-CZ" sz="2000" dirty="0" err="1" smtClean="0"/>
              <a:t>screeningu</a:t>
            </a:r>
            <a:r>
              <a:rPr lang="cs-CZ" sz="2000" dirty="0" smtClean="0"/>
              <a:t> výrobního zařízení nebo výstupní kontroly)</a:t>
            </a:r>
            <a:endParaRPr lang="cs-CZ" sz="2000" dirty="0" smtClean="0">
              <a:effectLst>
                <a:outerShdw blurRad="38100" dist="38100" dir="2700000" algn="tl">
                  <a:srgbClr val="000000">
                    <a:alpha val="43137"/>
                  </a:srgbClr>
                </a:outerShdw>
              </a:effectLst>
            </a:endParaRPr>
          </a:p>
        </p:txBody>
      </p:sp>
      <p:pic>
        <p:nvPicPr>
          <p:cNvPr id="4" name="Picture 2" descr="http://celiac.cz/images/Logo1%20SC_R.jpg"/>
          <p:cNvPicPr>
            <a:picLocks noChangeAspect="1" noChangeArrowheads="1"/>
          </p:cNvPicPr>
          <p:nvPr/>
        </p:nvPicPr>
        <p:blipFill>
          <a:blip r:embed="rId4" cstate="print"/>
          <a:srcRect/>
          <a:stretch>
            <a:fillRect/>
          </a:stretch>
        </p:blipFill>
        <p:spPr bwMode="auto">
          <a:xfrm>
            <a:off x="7164288" y="2996952"/>
            <a:ext cx="1728192" cy="1728192"/>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Označování potravin z hlediska obsahu lepku</a:t>
            </a:r>
            <a:endParaRPr lang="cs-CZ"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328592"/>
          </a:xfrm>
        </p:spPr>
        <p:txBody>
          <a:bodyPr>
            <a:noAutofit/>
          </a:bodyPr>
          <a:lstStyle/>
          <a:p>
            <a:pPr marL="367200" lvl="1" indent="-255600">
              <a:spcBef>
                <a:spcPts val="800"/>
              </a:spcBef>
              <a:spcAft>
                <a:spcPts val="800"/>
              </a:spcAft>
              <a:buClr>
                <a:schemeClr val="accent3"/>
              </a:buClr>
              <a:buSzPct val="75000"/>
              <a:buBlip>
                <a:blip r:embed="rId3"/>
              </a:buBlip>
              <a:defRPr/>
            </a:pPr>
            <a:r>
              <a:rPr lang="cs-CZ" sz="1900" dirty="0" smtClean="0">
                <a:effectLst>
                  <a:outerShdw blurRad="38100" dist="38100" dir="2700000" algn="tl">
                    <a:srgbClr val="000000">
                      <a:alpha val="43137"/>
                    </a:srgbClr>
                  </a:outerShdw>
                </a:effectLst>
              </a:rPr>
              <a:t>Nařízení (EU) č. 1169/2011</a:t>
            </a:r>
            <a:r>
              <a:rPr lang="cs-CZ" sz="1900" dirty="0" smtClean="0"/>
              <a:t> o poskytování informací spotřebitelům stanovuje povinnost poskytnout spotřebitelům informace látkách a produktech způsobujících alergii nebo intoleranci, které byly použity při výrobě potraviny. </a:t>
            </a:r>
          </a:p>
          <a:p>
            <a:pPr marL="367200" lvl="1" indent="-255600">
              <a:spcBef>
                <a:spcPts val="800"/>
              </a:spcBef>
              <a:spcAft>
                <a:spcPts val="800"/>
              </a:spcAft>
              <a:buClr>
                <a:schemeClr val="accent3"/>
              </a:buClr>
              <a:buSzPct val="75000"/>
              <a:buBlip>
                <a:blip r:embed="rId3"/>
              </a:buBlip>
              <a:defRPr/>
            </a:pPr>
            <a:r>
              <a:rPr lang="cs-CZ" sz="1900" dirty="0" smtClean="0"/>
              <a:t>Informace o alergenních látkách se na obale potraviny uvádí:</a:t>
            </a:r>
          </a:p>
          <a:p>
            <a:pPr marL="767250" lvl="2" indent="-255600">
              <a:spcBef>
                <a:spcPts val="800"/>
              </a:spcBef>
              <a:spcAft>
                <a:spcPts val="800"/>
              </a:spcAft>
              <a:buClr>
                <a:schemeClr val="accent3"/>
              </a:buClr>
              <a:buSzPct val="75000"/>
              <a:buBlip>
                <a:blip r:embed="rId3"/>
              </a:buBlip>
              <a:defRPr/>
            </a:pPr>
            <a:r>
              <a:rPr lang="cs-CZ" sz="1600" dirty="0" smtClean="0"/>
              <a:t>ve složení, přičemž název alergenní látky nebo produktu musí být zvýrazněn tak, aby byl jasně odlišen od ostatních složek (např. typem či stylem písma nebo barvou pozadí),</a:t>
            </a:r>
          </a:p>
          <a:p>
            <a:pPr marL="767250" lvl="2" indent="-255600">
              <a:spcBef>
                <a:spcPts val="800"/>
              </a:spcBef>
              <a:spcAft>
                <a:spcPts val="800"/>
              </a:spcAft>
              <a:buClr>
                <a:schemeClr val="accent3"/>
              </a:buClr>
              <a:buSzPct val="75000"/>
              <a:buBlip>
                <a:blip r:embed="rId3"/>
              </a:buBlip>
              <a:defRPr/>
            </a:pPr>
            <a:r>
              <a:rPr lang="cs-CZ" sz="1600" dirty="0" smtClean="0"/>
              <a:t>jako výčet alergenních látek za slovem „obsahuje“ – není-li na obale výrobku uveden seznam složek.</a:t>
            </a:r>
          </a:p>
          <a:p>
            <a:pPr marL="367200" lvl="1" indent="-255600">
              <a:spcBef>
                <a:spcPts val="800"/>
              </a:spcBef>
              <a:spcAft>
                <a:spcPts val="800"/>
              </a:spcAft>
              <a:buClr>
                <a:schemeClr val="accent3"/>
              </a:buClr>
              <a:buSzPct val="75000"/>
              <a:buBlip>
                <a:blip r:embed="rId3"/>
              </a:buBlip>
              <a:defRPr/>
            </a:pPr>
            <a:r>
              <a:rPr lang="cs-CZ" sz="1900" dirty="0" smtClean="0"/>
              <a:t>Pokud název potraviny jasně odkazuje na danou alergenní látku, není již další označení alergenu povinné (např. ovesná kaše)</a:t>
            </a:r>
          </a:p>
          <a:p>
            <a:pPr marL="367200" lvl="1" indent="-255600">
              <a:spcBef>
                <a:spcPts val="800"/>
              </a:spcBef>
              <a:spcAft>
                <a:spcPts val="800"/>
              </a:spcAft>
              <a:buClr>
                <a:schemeClr val="accent3"/>
              </a:buClr>
              <a:buSzPct val="75000"/>
              <a:buBlip>
                <a:blip r:embed="rId3"/>
              </a:buBlip>
              <a:defRPr/>
            </a:pPr>
            <a:r>
              <a:rPr lang="cs-CZ" sz="1900" dirty="0" smtClean="0"/>
              <a:t>Rovněž v restauracích, jídelnách, rychlém občerstvení a ostatních zařízeních společného stravování musí být spotřebiteli zpřístupněny informace o alergenních látkách použitých při přípravě pokrmů, např. uvedením výčtu alergenů v nabídce pokrmů nebo na vyžádání spotřebitele u obsluhy, případně jiným vhodným způsobem.</a:t>
            </a:r>
            <a:endParaRPr lang="cs-CZ" sz="20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6000" b="1" dirty="0" smtClean="0">
                <a:solidFill>
                  <a:srgbClr val="9048B8"/>
                </a:solidFill>
                <a:effectLst>
                  <a:outerShdw blurRad="38100" dist="38100" dir="2700000" algn="tl">
                    <a:srgbClr val="000000">
                      <a:alpha val="43137"/>
                    </a:srgbClr>
                  </a:outerShdw>
                </a:effectLst>
              </a:rPr>
              <a:t>Choroby vyvolané lepkem</a:t>
            </a:r>
            <a:endParaRPr lang="cs-CZ" sz="6000" b="1" dirty="0">
              <a:solidFill>
                <a:srgbClr val="9048B8"/>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fontScale="92500" lnSpcReduction="20000"/>
          </a:bodyPr>
          <a:lstStyle/>
          <a:p>
            <a:r>
              <a:rPr lang="cs-CZ" sz="2400" b="1" u="sng" dirty="0" smtClean="0">
                <a:solidFill>
                  <a:schemeClr val="tx2"/>
                </a:solidFill>
              </a:rPr>
              <a:t>Autoimunitní</a:t>
            </a:r>
          </a:p>
          <a:p>
            <a:pPr lvl="1"/>
            <a:r>
              <a:rPr lang="cs-CZ" sz="2000" b="1" dirty="0" err="1" smtClean="0">
                <a:solidFill>
                  <a:schemeClr val="tx2"/>
                </a:solidFill>
              </a:rPr>
              <a:t>Celiakie</a:t>
            </a:r>
            <a:endParaRPr lang="cs-CZ" sz="2000" b="1" dirty="0" smtClean="0">
              <a:solidFill>
                <a:schemeClr val="tx2"/>
              </a:solidFill>
            </a:endParaRPr>
          </a:p>
          <a:p>
            <a:pPr lvl="2"/>
            <a:r>
              <a:rPr lang="cs-CZ" sz="1600" b="1" dirty="0" smtClean="0">
                <a:solidFill>
                  <a:schemeClr val="tx2"/>
                </a:solidFill>
              </a:rPr>
              <a:t>Symptomatická</a:t>
            </a:r>
          </a:p>
          <a:p>
            <a:pPr lvl="2"/>
            <a:r>
              <a:rPr lang="cs-CZ" sz="1600" b="1" dirty="0" err="1" smtClean="0">
                <a:solidFill>
                  <a:schemeClr val="tx2"/>
                </a:solidFill>
              </a:rPr>
              <a:t>Silentní</a:t>
            </a:r>
            <a:endParaRPr lang="cs-CZ" sz="1600" b="1" dirty="0" smtClean="0">
              <a:solidFill>
                <a:schemeClr val="tx2"/>
              </a:solidFill>
            </a:endParaRPr>
          </a:p>
          <a:p>
            <a:pPr lvl="2"/>
            <a:r>
              <a:rPr lang="cs-CZ" sz="1600" b="1" dirty="0" smtClean="0">
                <a:solidFill>
                  <a:schemeClr val="tx2"/>
                </a:solidFill>
              </a:rPr>
              <a:t>Potenciální</a:t>
            </a:r>
          </a:p>
          <a:p>
            <a:pPr lvl="1"/>
            <a:r>
              <a:rPr lang="cs-CZ" sz="2000" b="1" dirty="0" smtClean="0">
                <a:solidFill>
                  <a:schemeClr val="tx2"/>
                </a:solidFill>
              </a:rPr>
              <a:t>Dermatitis </a:t>
            </a:r>
            <a:r>
              <a:rPr lang="cs-CZ" sz="2000" b="1" dirty="0" err="1" smtClean="0">
                <a:solidFill>
                  <a:schemeClr val="tx2"/>
                </a:solidFill>
              </a:rPr>
              <a:t>herpetiformis</a:t>
            </a:r>
            <a:r>
              <a:rPr lang="cs-CZ" sz="2000" b="1" dirty="0" smtClean="0">
                <a:solidFill>
                  <a:schemeClr val="tx2"/>
                </a:solidFill>
              </a:rPr>
              <a:t> </a:t>
            </a:r>
            <a:r>
              <a:rPr lang="cs-CZ" sz="2000" b="1" dirty="0" err="1" smtClean="0">
                <a:solidFill>
                  <a:schemeClr val="tx2"/>
                </a:solidFill>
              </a:rPr>
              <a:t>Duhring</a:t>
            </a:r>
            <a:r>
              <a:rPr lang="cs-CZ" sz="2000" b="1" dirty="0" smtClean="0">
                <a:solidFill>
                  <a:schemeClr val="tx2"/>
                </a:solidFill>
              </a:rPr>
              <a:t> (</a:t>
            </a:r>
            <a:r>
              <a:rPr lang="cs-CZ" sz="2000" b="1" dirty="0" err="1" smtClean="0">
                <a:solidFill>
                  <a:schemeClr val="tx2"/>
                </a:solidFill>
              </a:rPr>
              <a:t>Duhringova</a:t>
            </a:r>
            <a:r>
              <a:rPr lang="cs-CZ" sz="2000" b="1" dirty="0" smtClean="0">
                <a:solidFill>
                  <a:schemeClr val="tx2"/>
                </a:solidFill>
              </a:rPr>
              <a:t> dermatitida)</a:t>
            </a:r>
          </a:p>
          <a:p>
            <a:pPr lvl="1"/>
            <a:r>
              <a:rPr lang="cs-CZ" sz="2000" b="1" dirty="0">
                <a:solidFill>
                  <a:schemeClr val="tx2"/>
                </a:solidFill>
              </a:rPr>
              <a:t>Glutenová </a:t>
            </a:r>
            <a:r>
              <a:rPr lang="cs-CZ" sz="2000" b="1" dirty="0" smtClean="0">
                <a:solidFill>
                  <a:schemeClr val="tx2"/>
                </a:solidFill>
              </a:rPr>
              <a:t>ataxie</a:t>
            </a:r>
          </a:p>
          <a:p>
            <a:r>
              <a:rPr lang="cs-CZ" sz="2400" b="1" u="sng" dirty="0" smtClean="0">
                <a:solidFill>
                  <a:srgbClr val="00B050"/>
                </a:solidFill>
              </a:rPr>
              <a:t>Alergická</a:t>
            </a:r>
          </a:p>
          <a:p>
            <a:pPr lvl="1"/>
            <a:r>
              <a:rPr lang="cs-CZ" sz="2000" b="1" dirty="0" smtClean="0">
                <a:solidFill>
                  <a:srgbClr val="00B050"/>
                </a:solidFill>
              </a:rPr>
              <a:t>Pšeničná alergie</a:t>
            </a:r>
          </a:p>
          <a:p>
            <a:pPr lvl="2"/>
            <a:r>
              <a:rPr lang="cs-CZ" sz="1600" b="1" dirty="0" smtClean="0">
                <a:solidFill>
                  <a:srgbClr val="00B050"/>
                </a:solidFill>
              </a:rPr>
              <a:t>WDEIA (</a:t>
            </a:r>
            <a:r>
              <a:rPr lang="cs-CZ" sz="1600" b="1" dirty="0" err="1" smtClean="0">
                <a:solidFill>
                  <a:srgbClr val="00B050"/>
                </a:solidFill>
              </a:rPr>
              <a:t>Wheat-dependent</a:t>
            </a:r>
            <a:r>
              <a:rPr lang="cs-CZ" sz="1600" b="1" dirty="0" smtClean="0">
                <a:solidFill>
                  <a:srgbClr val="00B050"/>
                </a:solidFill>
              </a:rPr>
              <a:t> </a:t>
            </a:r>
            <a:r>
              <a:rPr lang="cs-CZ" sz="1600" b="1" dirty="0" err="1" smtClean="0">
                <a:solidFill>
                  <a:srgbClr val="00B050"/>
                </a:solidFill>
              </a:rPr>
              <a:t>exercise-induced</a:t>
            </a:r>
            <a:r>
              <a:rPr lang="cs-CZ" sz="1600" b="1" dirty="0" smtClean="0">
                <a:solidFill>
                  <a:srgbClr val="00B050"/>
                </a:solidFill>
              </a:rPr>
              <a:t> </a:t>
            </a:r>
            <a:r>
              <a:rPr lang="cs-CZ" sz="1600" b="1" dirty="0" err="1" smtClean="0">
                <a:solidFill>
                  <a:srgbClr val="00B050"/>
                </a:solidFill>
              </a:rPr>
              <a:t>anaphylaxis</a:t>
            </a:r>
            <a:r>
              <a:rPr lang="cs-CZ" sz="1600" b="1" dirty="0" smtClean="0">
                <a:solidFill>
                  <a:srgbClr val="00B050"/>
                </a:solidFill>
              </a:rPr>
              <a:t>)</a:t>
            </a:r>
          </a:p>
          <a:p>
            <a:pPr lvl="2"/>
            <a:r>
              <a:rPr lang="cs-CZ" sz="1600" b="1" dirty="0" smtClean="0">
                <a:solidFill>
                  <a:srgbClr val="00B050"/>
                </a:solidFill>
              </a:rPr>
              <a:t>Potravinová alergie</a:t>
            </a:r>
          </a:p>
          <a:p>
            <a:pPr lvl="2"/>
            <a:r>
              <a:rPr lang="cs-CZ" sz="1600" b="1" dirty="0" smtClean="0">
                <a:solidFill>
                  <a:srgbClr val="00B050"/>
                </a:solidFill>
              </a:rPr>
              <a:t>Respirační alergie </a:t>
            </a:r>
          </a:p>
          <a:p>
            <a:pPr lvl="2"/>
            <a:r>
              <a:rPr lang="cs-CZ" sz="1600" b="1" dirty="0" smtClean="0">
                <a:solidFill>
                  <a:srgbClr val="00B050"/>
                </a:solidFill>
              </a:rPr>
              <a:t>Kontaktní </a:t>
            </a:r>
            <a:r>
              <a:rPr lang="cs-CZ" sz="1600" b="1" dirty="0" err="1" smtClean="0">
                <a:solidFill>
                  <a:srgbClr val="00B050"/>
                </a:solidFill>
              </a:rPr>
              <a:t>urtikarie</a:t>
            </a:r>
            <a:r>
              <a:rPr lang="cs-CZ" sz="1600" b="1" dirty="0" smtClean="0">
                <a:solidFill>
                  <a:srgbClr val="00B050"/>
                </a:solidFill>
              </a:rPr>
              <a:t> (kopřivka)</a:t>
            </a:r>
          </a:p>
          <a:p>
            <a:pPr lvl="2"/>
            <a:r>
              <a:rPr lang="cs-CZ" sz="1600" b="1" dirty="0" err="1" smtClean="0">
                <a:solidFill>
                  <a:srgbClr val="00B050"/>
                </a:solidFill>
              </a:rPr>
              <a:t>Baker</a:t>
            </a:r>
            <a:r>
              <a:rPr lang="el-GR" sz="1600" b="1" dirty="0" smtClean="0">
                <a:solidFill>
                  <a:srgbClr val="00B050"/>
                </a:solidFill>
              </a:rPr>
              <a:t>΄</a:t>
            </a:r>
            <a:r>
              <a:rPr lang="cs-CZ" sz="1600" b="1" dirty="0" smtClean="0">
                <a:solidFill>
                  <a:srgbClr val="00B050"/>
                </a:solidFill>
              </a:rPr>
              <a:t>s astma – profesionální astma pekařů způsobené vdechováním pšeničné mouky</a:t>
            </a:r>
          </a:p>
          <a:p>
            <a:r>
              <a:rPr lang="cs-CZ" sz="2400" b="1" u="sng" dirty="0" smtClean="0">
                <a:solidFill>
                  <a:srgbClr val="C00000"/>
                </a:solidFill>
              </a:rPr>
              <a:t>Ne-autoimunitní ne-alergická</a:t>
            </a:r>
          </a:p>
          <a:p>
            <a:pPr lvl="1"/>
            <a:r>
              <a:rPr lang="cs-CZ" sz="2000" b="1" dirty="0" err="1" smtClean="0">
                <a:solidFill>
                  <a:srgbClr val="C00000"/>
                </a:solidFill>
              </a:rPr>
              <a:t>Neceliakální</a:t>
            </a:r>
            <a:r>
              <a:rPr lang="cs-CZ" sz="2000" b="1" dirty="0" smtClean="0">
                <a:solidFill>
                  <a:srgbClr val="C00000"/>
                </a:solidFill>
              </a:rPr>
              <a:t> glutenová senzitivita</a:t>
            </a:r>
            <a:endParaRPr lang="cs-CZ" sz="2000" b="1" dirty="0">
              <a:solidFill>
                <a:srgbClr val="C00000"/>
              </a:solidFill>
            </a:endParaRPr>
          </a:p>
        </p:txBody>
      </p:sp>
    </p:spTree>
    <p:extLst>
      <p:ext uri="{BB962C8B-B14F-4D97-AF65-F5344CB8AC3E}">
        <p14:creationId xmlns:p14="http://schemas.microsoft.com/office/powerpoint/2010/main" val="33079129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Lepek ve stravě</a:t>
            </a:r>
            <a:endParaRPr lang="cs-C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256584"/>
          </a:xfrm>
        </p:spPr>
        <p:txBody>
          <a:bodyPr>
            <a:noAutofit/>
          </a:bodyPr>
          <a:lstStyle/>
          <a:p>
            <a:pPr marL="367200" lvl="1" indent="-255600">
              <a:spcBef>
                <a:spcPts val="800"/>
              </a:spcBef>
              <a:spcAft>
                <a:spcPts val="800"/>
              </a:spcAft>
              <a:buClr>
                <a:schemeClr val="accent3"/>
              </a:buClr>
              <a:buSzPct val="75000"/>
              <a:buBlip>
                <a:blip r:embed="rId3"/>
              </a:buBlip>
              <a:defRPr/>
            </a:pPr>
            <a:endParaRPr lang="cs-CZ" sz="2000" dirty="0" smtClean="0"/>
          </a:p>
          <a:p>
            <a:pPr marL="367200" lvl="1" indent="-255600">
              <a:spcBef>
                <a:spcPts val="800"/>
              </a:spcBef>
              <a:spcAft>
                <a:spcPts val="800"/>
              </a:spcAft>
              <a:buClr>
                <a:schemeClr val="accent3"/>
              </a:buClr>
              <a:buSzPct val="75000"/>
              <a:buBlip>
                <a:blip r:embed="rId3"/>
              </a:buBlip>
              <a:defRPr/>
            </a:pPr>
            <a:r>
              <a:rPr lang="cs-CZ" sz="2000" dirty="0" smtClean="0"/>
              <a:t>člověk s </a:t>
            </a:r>
            <a:r>
              <a:rPr lang="cs-CZ" sz="2000" dirty="0" err="1" smtClean="0"/>
              <a:t>celiakií</a:t>
            </a:r>
            <a:r>
              <a:rPr lang="cs-CZ" sz="2000" dirty="0" smtClean="0"/>
              <a:t> běžně toleruje asi </a:t>
            </a:r>
            <a:r>
              <a:rPr lang="cs-CZ" sz="2000" b="1" dirty="0" smtClean="0">
                <a:solidFill>
                  <a:srgbClr val="00B050"/>
                </a:solidFill>
              </a:rPr>
              <a:t>20 mg lepku za den </a:t>
            </a:r>
            <a:r>
              <a:rPr lang="cs-CZ" sz="2000" dirty="0" smtClean="0"/>
              <a:t>– tato hranice je ale velice individuální</a:t>
            </a:r>
          </a:p>
          <a:p>
            <a:pPr marL="367200" lvl="1" indent="-255600">
              <a:spcBef>
                <a:spcPts val="800"/>
              </a:spcBef>
              <a:spcAft>
                <a:spcPts val="800"/>
              </a:spcAft>
              <a:buClr>
                <a:schemeClr val="accent3"/>
              </a:buClr>
              <a:buSzPct val="75000"/>
              <a:buBlip>
                <a:blip r:embed="rId3"/>
              </a:buBlip>
              <a:defRPr/>
            </a:pPr>
            <a:r>
              <a:rPr lang="cs-CZ" sz="2000" dirty="0" err="1" smtClean="0"/>
              <a:t>celiak</a:t>
            </a:r>
            <a:r>
              <a:rPr lang="cs-CZ" sz="2000" dirty="0" smtClean="0"/>
              <a:t> by neměl překročit celkové množství 20-50 mg lepku za den, </a:t>
            </a:r>
            <a:br>
              <a:rPr lang="cs-CZ" sz="2000" dirty="0" smtClean="0"/>
            </a:br>
            <a:r>
              <a:rPr lang="cs-CZ" sz="2000" dirty="0" smtClean="0"/>
              <a:t>u extrémně citlivých jedinců však byly pozorovány histologické změny i po příjmu pouze 10 mg lepku/den</a:t>
            </a:r>
          </a:p>
          <a:p>
            <a:pPr marL="367200" lvl="1" indent="-255600">
              <a:spcBef>
                <a:spcPts val="800"/>
              </a:spcBef>
              <a:spcAft>
                <a:spcPts val="800"/>
              </a:spcAft>
              <a:buClr>
                <a:schemeClr val="accent3"/>
              </a:buClr>
              <a:buSzPct val="75000"/>
              <a:buBlip>
                <a:blip r:embed="rId3"/>
              </a:buBlip>
              <a:defRPr/>
            </a:pPr>
            <a:r>
              <a:rPr lang="cs-CZ" sz="2000" b="1" dirty="0" smtClean="0">
                <a:solidFill>
                  <a:srgbClr val="FF0000"/>
                </a:solidFill>
              </a:rPr>
              <a:t>cílem dietní intervence je minimalizovat příjem lepku ve stravě </a:t>
            </a:r>
            <a:r>
              <a:rPr lang="cs-CZ" sz="2000" b="1" dirty="0" err="1" smtClean="0">
                <a:solidFill>
                  <a:srgbClr val="FF0000"/>
                </a:solidFill>
              </a:rPr>
              <a:t>celiaka</a:t>
            </a:r>
            <a:r>
              <a:rPr lang="cs-CZ" sz="2000" b="1" dirty="0" smtClean="0">
                <a:solidFill>
                  <a:srgbClr val="FF0000"/>
                </a:solidFill>
              </a:rPr>
              <a:t>, nulový příjem je však v praxi nereálný</a:t>
            </a:r>
          </a:p>
          <a:p>
            <a:pPr marL="367200" lvl="1" indent="-255600">
              <a:spcBef>
                <a:spcPts val="800"/>
              </a:spcBef>
              <a:spcAft>
                <a:spcPts val="800"/>
              </a:spcAft>
              <a:buClr>
                <a:schemeClr val="accent3"/>
              </a:buClr>
              <a:buSzPct val="75000"/>
              <a:buBlip>
                <a:blip r:embed="rId3"/>
              </a:buBlip>
              <a:defRPr/>
            </a:pPr>
            <a:r>
              <a:rPr lang="cs-CZ" sz="2000" dirty="0" smtClean="0"/>
              <a:t>potraviny označené „bez lepku“ je možné konzumovat bez omezení</a:t>
            </a:r>
          </a:p>
          <a:p>
            <a:pPr marL="367200" lvl="1" indent="-255600">
              <a:spcBef>
                <a:spcPts val="800"/>
              </a:spcBef>
              <a:spcAft>
                <a:spcPts val="800"/>
              </a:spcAft>
              <a:buClr>
                <a:schemeClr val="accent3"/>
              </a:buClr>
              <a:buSzPct val="75000"/>
              <a:buBlip>
                <a:blip r:embed="rId3"/>
              </a:buBlip>
              <a:defRPr/>
            </a:pPr>
            <a:r>
              <a:rPr lang="cs-CZ" sz="2000" dirty="0" smtClean="0"/>
              <a:t>potraviny s označením „velmi nízký obsah lepku“ by </a:t>
            </a:r>
            <a:r>
              <a:rPr lang="cs-CZ" sz="2000" dirty="0" err="1" smtClean="0"/>
              <a:t>celiak</a:t>
            </a:r>
            <a:r>
              <a:rPr lang="cs-CZ" sz="2000" dirty="0" smtClean="0"/>
              <a:t> měl konzumovat s opatrností a měl by si hlídat celkové množství lepku</a:t>
            </a:r>
          </a:p>
          <a:p>
            <a:pPr marL="367200" lvl="1" indent="-255600">
              <a:spcBef>
                <a:spcPts val="400"/>
              </a:spcBef>
              <a:spcAft>
                <a:spcPts val="400"/>
              </a:spcAft>
              <a:buClr>
                <a:schemeClr val="accent3"/>
              </a:buClr>
              <a:buSzPct val="75000"/>
              <a:buNone/>
              <a:defRPr/>
            </a:pPr>
            <a:endParaRPr lang="cs-CZ" sz="2000" dirty="0" smtClean="0"/>
          </a:p>
        </p:txBody>
      </p:sp>
      <p:pic>
        <p:nvPicPr>
          <p:cNvPr id="57346" name="Picture 2" descr="http://gfjules.com/wp-content/uploads/2014/10/Gluten-Free-Bird-Cartoon.jpg"/>
          <p:cNvPicPr>
            <a:picLocks noChangeAspect="1" noChangeArrowheads="1"/>
          </p:cNvPicPr>
          <p:nvPr/>
        </p:nvPicPr>
        <p:blipFill>
          <a:blip r:embed="rId4" cstate="print"/>
          <a:srcRect/>
          <a:stretch>
            <a:fillRect/>
          </a:stretch>
        </p:blipFill>
        <p:spPr bwMode="auto">
          <a:xfrm>
            <a:off x="5724128" y="188640"/>
            <a:ext cx="3230127" cy="1584176"/>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Lepek ve stravě</a:t>
            </a:r>
            <a:endParaRPr lang="cs-C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256584"/>
          </a:xfrm>
        </p:spPr>
        <p:txBody>
          <a:bodyPr>
            <a:noAutofit/>
          </a:bodyPr>
          <a:lstStyle/>
          <a:p>
            <a:pPr marL="367200" lvl="1" indent="-255600">
              <a:spcBef>
                <a:spcPts val="800"/>
              </a:spcBef>
              <a:spcAft>
                <a:spcPts val="800"/>
              </a:spcAft>
              <a:buClr>
                <a:schemeClr val="accent3"/>
              </a:buClr>
              <a:buSzPct val="75000"/>
              <a:buBlip>
                <a:blip r:embed="rId3"/>
              </a:buBlip>
              <a:defRPr/>
            </a:pPr>
            <a:endParaRPr lang="cs-CZ" sz="2000" dirty="0" smtClean="0"/>
          </a:p>
          <a:p>
            <a:pPr marL="367200" lvl="1" indent="-255600">
              <a:spcBef>
                <a:spcPts val="400"/>
              </a:spcBef>
              <a:spcAft>
                <a:spcPts val="400"/>
              </a:spcAft>
              <a:buClr>
                <a:schemeClr val="accent3"/>
              </a:buClr>
              <a:buSzPct val="75000"/>
              <a:buBlip>
                <a:blip r:embed="rId3"/>
              </a:buBlip>
              <a:defRPr/>
            </a:pPr>
            <a:r>
              <a:rPr lang="cs-CZ" dirty="0" smtClean="0"/>
              <a:t>Kontaminace lepkem</a:t>
            </a:r>
          </a:p>
          <a:p>
            <a:pPr marL="767250" lvl="2" indent="-255600">
              <a:spcBef>
                <a:spcPts val="400"/>
              </a:spcBef>
              <a:spcAft>
                <a:spcPts val="400"/>
              </a:spcAft>
              <a:buClr>
                <a:schemeClr val="accent3"/>
              </a:buClr>
              <a:buSzPct val="75000"/>
              <a:buBlip>
                <a:blip r:embed="rId3"/>
              </a:buBlip>
              <a:defRPr/>
            </a:pPr>
            <a:r>
              <a:rPr lang="cs-CZ" sz="2200" dirty="0" smtClean="0"/>
              <a:t> při výrobě</a:t>
            </a:r>
          </a:p>
          <a:p>
            <a:pPr marL="767250" lvl="2" indent="-255600">
              <a:spcBef>
                <a:spcPts val="400"/>
              </a:spcBef>
              <a:spcAft>
                <a:spcPts val="400"/>
              </a:spcAft>
              <a:buClr>
                <a:schemeClr val="accent3"/>
              </a:buClr>
              <a:buSzPct val="75000"/>
              <a:buBlip>
                <a:blip r:embed="rId3"/>
              </a:buBlip>
              <a:defRPr/>
            </a:pPr>
            <a:r>
              <a:rPr lang="cs-CZ" sz="2200" dirty="0" smtClean="0"/>
              <a:t> při přepravě a skladování surovin</a:t>
            </a:r>
          </a:p>
          <a:p>
            <a:pPr marL="767250" lvl="2" indent="-255600">
              <a:spcBef>
                <a:spcPts val="400"/>
              </a:spcBef>
              <a:spcAft>
                <a:spcPts val="400"/>
              </a:spcAft>
              <a:buClr>
                <a:schemeClr val="accent3"/>
              </a:buClr>
              <a:buSzPct val="75000"/>
              <a:buBlip>
                <a:blip r:embed="rId3"/>
              </a:buBlip>
              <a:defRPr/>
            </a:pPr>
            <a:r>
              <a:rPr lang="cs-CZ" sz="2200" dirty="0" smtClean="0"/>
              <a:t> při přípravě bezlepkové stravy</a:t>
            </a:r>
          </a:p>
          <a:p>
            <a:pPr marL="1224450" lvl="3" indent="-255600">
              <a:spcBef>
                <a:spcPts val="400"/>
              </a:spcBef>
              <a:spcAft>
                <a:spcPts val="400"/>
              </a:spcAft>
              <a:buClr>
                <a:schemeClr val="accent3"/>
              </a:buClr>
              <a:buSzPct val="75000"/>
              <a:buBlip>
                <a:blip r:embed="rId3"/>
              </a:buBlip>
              <a:defRPr/>
            </a:pPr>
            <a:r>
              <a:rPr lang="cs-CZ" dirty="0" smtClean="0"/>
              <a:t>v domácnosti</a:t>
            </a:r>
          </a:p>
          <a:p>
            <a:pPr marL="1224450" lvl="3" indent="-255600">
              <a:spcBef>
                <a:spcPts val="400"/>
              </a:spcBef>
              <a:spcAft>
                <a:spcPts val="400"/>
              </a:spcAft>
              <a:buClr>
                <a:schemeClr val="accent3"/>
              </a:buClr>
              <a:buSzPct val="75000"/>
              <a:buBlip>
                <a:blip r:embed="rId3"/>
              </a:buBlip>
              <a:defRPr/>
            </a:pPr>
            <a:r>
              <a:rPr lang="cs-CZ" dirty="0" smtClean="0"/>
              <a:t>ve stravovacím zařízení</a:t>
            </a:r>
          </a:p>
          <a:p>
            <a:pPr marL="968850" lvl="3" indent="0">
              <a:spcBef>
                <a:spcPts val="400"/>
              </a:spcBef>
              <a:spcAft>
                <a:spcPts val="400"/>
              </a:spcAft>
              <a:buClr>
                <a:schemeClr val="accent3"/>
              </a:buClr>
              <a:buSzPct val="75000"/>
              <a:buNone/>
              <a:defRPr/>
            </a:pPr>
            <a:endParaRPr lang="cs-CZ" dirty="0" smtClean="0"/>
          </a:p>
          <a:p>
            <a:pPr marL="968850" lvl="3" indent="0">
              <a:spcBef>
                <a:spcPts val="400"/>
              </a:spcBef>
              <a:spcAft>
                <a:spcPts val="400"/>
              </a:spcAft>
              <a:buClr>
                <a:schemeClr val="accent3"/>
              </a:buClr>
              <a:buSzPct val="75000"/>
              <a:buNone/>
              <a:defRPr/>
            </a:pPr>
            <a:endParaRPr lang="cs-CZ" dirty="0" smtClean="0"/>
          </a:p>
          <a:p>
            <a:pPr marL="968850" lvl="3" indent="0">
              <a:spcBef>
                <a:spcPts val="400"/>
              </a:spcBef>
              <a:spcAft>
                <a:spcPts val="400"/>
              </a:spcAft>
              <a:buClr>
                <a:schemeClr val="accent3"/>
              </a:buClr>
              <a:buSzPct val="75000"/>
              <a:buNone/>
              <a:defRPr/>
            </a:pPr>
            <a:r>
              <a:rPr lang="cs-CZ" b="1" u="sng" dirty="0"/>
              <a:t>č</a:t>
            </a:r>
            <a:r>
              <a:rPr lang="cs-CZ" b="1" u="sng" dirty="0" smtClean="0"/>
              <a:t>asto křížová kontaminace</a:t>
            </a:r>
          </a:p>
          <a:p>
            <a:pPr marL="367200" lvl="1" indent="-255600">
              <a:spcBef>
                <a:spcPts val="400"/>
              </a:spcBef>
              <a:spcAft>
                <a:spcPts val="400"/>
              </a:spcAft>
              <a:buClr>
                <a:schemeClr val="accent3"/>
              </a:buClr>
              <a:buSzPct val="75000"/>
              <a:buNone/>
              <a:defRPr/>
            </a:pPr>
            <a:endParaRPr lang="cs-CZ" sz="2000" dirty="0" smtClean="0"/>
          </a:p>
        </p:txBody>
      </p:sp>
      <p:pic>
        <p:nvPicPr>
          <p:cNvPr id="55300" name="Picture 4" descr="http://cdn.deglutenous.com/images/being-gluten-free/gluten-cross-contamination/teaser.png"/>
          <p:cNvPicPr>
            <a:picLocks noChangeAspect="1" noChangeArrowheads="1"/>
          </p:cNvPicPr>
          <p:nvPr/>
        </p:nvPicPr>
        <p:blipFill>
          <a:blip r:embed="rId4" cstate="print"/>
          <a:srcRect/>
          <a:stretch>
            <a:fillRect/>
          </a:stretch>
        </p:blipFill>
        <p:spPr bwMode="auto">
          <a:xfrm>
            <a:off x="5220072" y="260648"/>
            <a:ext cx="3679304" cy="275947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Bezlepková dieta</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84784"/>
            <a:ext cx="8363272" cy="5040560"/>
          </a:xfrm>
        </p:spPr>
        <p:txBody>
          <a:bodyPr>
            <a:noAutofit/>
          </a:bodyPr>
          <a:lstStyle/>
          <a:p>
            <a:pPr indent="-255600">
              <a:lnSpc>
                <a:spcPct val="150000"/>
              </a:lnSpc>
              <a:spcBef>
                <a:spcPts val="0"/>
              </a:spcBef>
              <a:buClr>
                <a:schemeClr val="accent3"/>
              </a:buClr>
              <a:buSzPct val="75000"/>
              <a:buBlip>
                <a:blip r:embed="rId3"/>
              </a:buBlip>
              <a:defRPr/>
            </a:pPr>
            <a:r>
              <a:rPr lang="cs-CZ" sz="2000" dirty="0" smtClean="0">
                <a:effectLst>
                  <a:outerShdw blurRad="38100" dist="38100" dir="2700000" algn="tl">
                    <a:srgbClr val="000000">
                      <a:alpha val="43137"/>
                    </a:srgbClr>
                  </a:outerShdw>
                </a:effectLst>
              </a:rPr>
              <a:t>gluten-free diet (GFD) =  vyloučení lepku ze stravy</a:t>
            </a:r>
          </a:p>
          <a:p>
            <a:pPr>
              <a:buClr>
                <a:srgbClr val="C00000"/>
              </a:buClr>
              <a:buFont typeface="Wingdings" pitchFamily="2" charset="2"/>
              <a:buChar char="§"/>
            </a:pPr>
            <a:r>
              <a:rPr lang="cs-CZ" sz="2000" dirty="0" smtClean="0">
                <a:cs typeface="Times New Roman" pitchFamily="18" charset="0"/>
              </a:rPr>
              <a:t>Různé osoby nemocné </a:t>
            </a:r>
            <a:r>
              <a:rPr lang="cs-CZ" sz="2000" dirty="0" err="1" smtClean="0">
                <a:cs typeface="Times New Roman" pitchFamily="18" charset="0"/>
              </a:rPr>
              <a:t>celiakií</a:t>
            </a:r>
            <a:r>
              <a:rPr lang="cs-CZ" sz="2000" dirty="0" smtClean="0">
                <a:cs typeface="Times New Roman" pitchFamily="18" charset="0"/>
              </a:rPr>
              <a:t> tolerují různá malá množství lepku bez projevu onemocnění</a:t>
            </a:r>
          </a:p>
          <a:p>
            <a:pPr>
              <a:buClr>
                <a:srgbClr val="C00000"/>
              </a:buClr>
              <a:buFont typeface="Wingdings 3"/>
              <a:buChar char="_"/>
            </a:pPr>
            <a:r>
              <a:rPr lang="cs-CZ" sz="2000" dirty="0" smtClean="0">
                <a:cs typeface="Times New Roman" pitchFamily="18" charset="0"/>
              </a:rPr>
              <a:t>jsou rozdílně citlivé vůči lepku</a:t>
            </a:r>
          </a:p>
          <a:p>
            <a:pPr>
              <a:buClr>
                <a:srgbClr val="C00000"/>
              </a:buClr>
              <a:buFont typeface="Wingdings 3"/>
              <a:buChar char="_"/>
            </a:pPr>
            <a:r>
              <a:rPr lang="cs-CZ" sz="2000" dirty="0" smtClean="0">
                <a:cs typeface="Times New Roman" pitchFamily="18" charset="0"/>
                <a:sym typeface="Wingdings 3"/>
              </a:rPr>
              <a:t>b</a:t>
            </a:r>
            <a:r>
              <a:rPr lang="cs-CZ" sz="2000" dirty="0" smtClean="0">
                <a:cs typeface="Times New Roman" pitchFamily="18" charset="0"/>
              </a:rPr>
              <a:t>ezpečné množství lepku nelze určit</a:t>
            </a:r>
          </a:p>
          <a:p>
            <a:pPr>
              <a:buClr>
                <a:srgbClr val="C00000"/>
              </a:buClr>
              <a:buFont typeface="Wingdings 3"/>
              <a:buChar char="_"/>
            </a:pPr>
            <a:endParaRPr lang="cs-CZ" sz="2000" dirty="0" smtClean="0">
              <a:cs typeface="Times New Roman" pitchFamily="18" charset="0"/>
            </a:endParaRPr>
          </a:p>
          <a:p>
            <a:pPr>
              <a:buClr>
                <a:srgbClr val="C00000"/>
              </a:buClr>
              <a:buFont typeface="Wingdings 3"/>
              <a:buChar char="_"/>
            </a:pPr>
            <a:r>
              <a:rPr lang="cs-CZ" sz="2000" dirty="0" smtClean="0">
                <a:effectLst>
                  <a:outerShdw blurRad="38100" dist="38100" dir="2700000" algn="tl">
                    <a:srgbClr val="000000">
                      <a:alpha val="43137"/>
                    </a:srgbClr>
                  </a:outerShdw>
                </a:effectLst>
                <a:cs typeface="Times New Roman" pitchFamily="18" charset="0"/>
              </a:rPr>
              <a:t>Cílem BD je maximální omezení lepku ve stravě nemocného.</a:t>
            </a:r>
            <a:endParaRPr lang="cs-CZ" sz="2000" dirty="0" smtClean="0">
              <a:effectLst>
                <a:outerShdw blurRad="38100" dist="38100" dir="2700000" algn="tl">
                  <a:srgbClr val="000000">
                    <a:alpha val="43137"/>
                  </a:srgbClr>
                </a:outerShdw>
              </a:effectLst>
            </a:endParaRPr>
          </a:p>
          <a:p>
            <a:pPr marL="87300" indent="0">
              <a:lnSpc>
                <a:spcPct val="150000"/>
              </a:lnSpc>
              <a:spcBef>
                <a:spcPts val="0"/>
              </a:spcBef>
              <a:buClr>
                <a:schemeClr val="accent3"/>
              </a:buClr>
              <a:buSzPct val="75000"/>
              <a:buNone/>
              <a:defRPr/>
            </a:pPr>
            <a:endParaRPr lang="cs-CZ" sz="2000" dirty="0" smtClean="0">
              <a:effectLst>
                <a:outerShdw blurRad="38100" dist="38100" dir="2700000" algn="tl">
                  <a:srgbClr val="000000">
                    <a:alpha val="43137"/>
                  </a:srgbClr>
                </a:outerShdw>
              </a:effectLst>
            </a:endParaRPr>
          </a:p>
          <a:p>
            <a:pPr indent="-255600">
              <a:lnSpc>
                <a:spcPct val="150000"/>
              </a:lnSpc>
              <a:spcBef>
                <a:spcPts val="0"/>
              </a:spcBef>
              <a:buClr>
                <a:schemeClr val="accent3"/>
              </a:buClr>
              <a:buSzPct val="75000"/>
              <a:buBlip>
                <a:blip r:embed="rId3"/>
              </a:buBlip>
              <a:defRPr/>
            </a:pPr>
            <a:r>
              <a:rPr lang="cs-CZ" sz="2000" dirty="0" smtClean="0"/>
              <a:t>vyloučení pšenice (včetně špaldy), ječmene, žita, žitovce (triticale), ovsa (?)  a veškerých výrobků z nich připravených</a:t>
            </a:r>
            <a:br>
              <a:rPr lang="cs-CZ" sz="2000" dirty="0" smtClean="0"/>
            </a:br>
            <a:endParaRPr lang="cs-CZ" sz="2000" dirty="0" smtClean="0"/>
          </a:p>
          <a:p>
            <a:pPr marL="87300" indent="0" algn="ctr">
              <a:lnSpc>
                <a:spcPct val="150000"/>
              </a:lnSpc>
              <a:spcBef>
                <a:spcPts val="0"/>
              </a:spcBef>
              <a:buClr>
                <a:schemeClr val="accent3"/>
              </a:buClr>
              <a:buSzPct val="75000"/>
              <a:buNone/>
              <a:defRPr/>
            </a:pPr>
            <a:r>
              <a:rPr lang="cs-CZ" dirty="0" smtClean="0">
                <a:solidFill>
                  <a:srgbClr val="00B050"/>
                </a:solidFill>
                <a:effectLst>
                  <a:outerShdw blurRad="38100" dist="38100" dir="2700000" algn="tl">
                    <a:srgbClr val="000000">
                      <a:alpha val="43137"/>
                    </a:srgbClr>
                  </a:outerShdw>
                </a:effectLst>
              </a:rPr>
              <a:t>Plnohodnotná dieta!!!</a:t>
            </a:r>
          </a:p>
          <a:p>
            <a:pPr indent="-255600">
              <a:lnSpc>
                <a:spcPct val="150000"/>
              </a:lnSpc>
              <a:spcBef>
                <a:spcPts val="0"/>
              </a:spcBef>
              <a:buClr>
                <a:schemeClr val="accent3"/>
              </a:buClr>
              <a:buSzPct val="75000"/>
              <a:buBlip>
                <a:blip r:embed="rId3"/>
              </a:buBlip>
              <a:defRPr/>
            </a:pPr>
            <a:endParaRPr lang="cs-CZ" sz="1000" dirty="0" smtClean="0"/>
          </a:p>
        </p:txBody>
      </p:sp>
      <p:pic>
        <p:nvPicPr>
          <p:cNvPr id="4" name="Picture 2" descr="https://encrypted-tbn3.gstatic.com/images?q=tbn:ANd9GcQWaqbvYGdy_f3xkRmoDWk1nqJo5z2B0QX9w-NWBW2COXgYTZqRcw"/>
          <p:cNvPicPr>
            <a:picLocks noChangeAspect="1" noChangeArrowheads="1"/>
          </p:cNvPicPr>
          <p:nvPr/>
        </p:nvPicPr>
        <p:blipFill>
          <a:blip r:embed="rId4" cstate="print"/>
          <a:srcRect/>
          <a:stretch>
            <a:fillRect/>
          </a:stretch>
        </p:blipFill>
        <p:spPr bwMode="auto">
          <a:xfrm>
            <a:off x="7236296" y="188640"/>
            <a:ext cx="1714500" cy="17145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Bezlepková dieta a oves </a:t>
            </a:r>
            <a:endParaRPr lang="cs-CZ"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268760"/>
            <a:ext cx="8229600" cy="5328592"/>
          </a:xfrm>
        </p:spPr>
        <p:txBody>
          <a:bodyPr>
            <a:noAutofit/>
          </a:bodyPr>
          <a:lstStyle/>
          <a:p>
            <a:pPr marL="367200" lvl="1" indent="-255600">
              <a:spcBef>
                <a:spcPts val="400"/>
              </a:spcBef>
              <a:spcAft>
                <a:spcPts val="400"/>
              </a:spcAft>
              <a:buClr>
                <a:schemeClr val="accent3"/>
              </a:buClr>
              <a:buSzPct val="75000"/>
              <a:buBlip>
                <a:blip r:embed="rId3"/>
              </a:buBlip>
              <a:defRPr/>
            </a:pPr>
            <a:r>
              <a:rPr lang="cs-CZ" sz="2000" dirty="0" smtClean="0"/>
              <a:t>toxické sekvence AMK byly u ovsa nalezeny v podstatně nižší frekvenci </a:t>
            </a:r>
            <a:br>
              <a:rPr lang="cs-CZ" sz="2000" dirty="0" smtClean="0"/>
            </a:br>
            <a:r>
              <a:rPr lang="cs-CZ" sz="2000" dirty="0" smtClean="0">
                <a:sym typeface="Wingdings 3"/>
              </a:rPr>
              <a:t> nízká nebo nulová toxicita </a:t>
            </a:r>
          </a:p>
          <a:p>
            <a:pPr marL="367200" lvl="1" indent="-255600">
              <a:spcBef>
                <a:spcPts val="400"/>
              </a:spcBef>
              <a:spcAft>
                <a:spcPts val="400"/>
              </a:spcAft>
              <a:buClr>
                <a:schemeClr val="accent3"/>
              </a:buClr>
              <a:buSzPct val="75000"/>
              <a:buBlip>
                <a:blip r:embed="rId3"/>
              </a:buBlip>
              <a:defRPr/>
            </a:pPr>
            <a:r>
              <a:rPr lang="cs-CZ" sz="2000" dirty="0" smtClean="0"/>
              <a:t>studie neprokázaly významnější změny ve střevní sliznici dlouhodobě exponovaných pacientů (3 významné studie – Francie, Itálie, Irsko)  </a:t>
            </a:r>
            <a:r>
              <a:rPr lang="cs-CZ" sz="2000" dirty="0" smtClean="0">
                <a:solidFill>
                  <a:srgbClr val="FF0000"/>
                </a:solidFill>
              </a:rPr>
              <a:t>x</a:t>
            </a:r>
          </a:p>
          <a:p>
            <a:pPr marL="367200" lvl="1" indent="-255600">
              <a:spcBef>
                <a:spcPts val="400"/>
              </a:spcBef>
              <a:spcAft>
                <a:spcPts val="400"/>
              </a:spcAft>
              <a:buClr>
                <a:schemeClr val="accent3"/>
              </a:buClr>
              <a:buSzPct val="75000"/>
              <a:buBlip>
                <a:blip r:embed="rId3"/>
              </a:buBlip>
              <a:defRPr/>
            </a:pPr>
            <a:r>
              <a:rPr lang="cs-CZ" sz="2000" dirty="0" smtClean="0"/>
              <a:t>některé práce poukazují na výskyt vyšších obsahů protilátek proti </a:t>
            </a:r>
            <a:r>
              <a:rPr lang="cs-CZ" sz="2000" dirty="0" err="1" smtClean="0"/>
              <a:t>aveninu</a:t>
            </a:r>
            <a:r>
              <a:rPr lang="cs-CZ" sz="2000" dirty="0" smtClean="0"/>
              <a:t> u některých pacientů (5 % </a:t>
            </a:r>
            <a:r>
              <a:rPr lang="cs-CZ" sz="2000" dirty="0" err="1" smtClean="0"/>
              <a:t>celiaků</a:t>
            </a:r>
            <a:r>
              <a:rPr lang="cs-CZ" sz="2000" dirty="0" smtClean="0"/>
              <a:t> je na oves citlivých)</a:t>
            </a:r>
          </a:p>
          <a:p>
            <a:pPr marL="367200" lvl="1" indent="-255600">
              <a:spcBef>
                <a:spcPts val="400"/>
              </a:spcBef>
              <a:spcAft>
                <a:spcPts val="400"/>
              </a:spcAft>
              <a:buClr>
                <a:schemeClr val="accent3"/>
              </a:buClr>
              <a:buSzPct val="75000"/>
              <a:buBlip>
                <a:blip r:embed="rId3"/>
              </a:buBlip>
              <a:defRPr/>
            </a:pPr>
            <a:r>
              <a:rPr lang="cs-CZ" sz="2000" dirty="0" smtClean="0"/>
              <a:t>riziko spočívá ve skutečnosti, že oves bývá často kontaminován pšenicí, ječmenem nebo žitem</a:t>
            </a:r>
          </a:p>
          <a:p>
            <a:pPr marL="367200" lvl="1" indent="-255600">
              <a:spcBef>
                <a:spcPts val="400"/>
              </a:spcBef>
              <a:spcAft>
                <a:spcPts val="400"/>
              </a:spcAft>
              <a:buClr>
                <a:schemeClr val="accent3"/>
              </a:buClr>
              <a:buSzPct val="75000"/>
              <a:buBlip>
                <a:blip r:embed="rId3"/>
              </a:buBlip>
              <a:defRPr/>
            </a:pPr>
            <a:r>
              <a:rPr lang="cs-CZ" sz="2000" dirty="0" err="1" smtClean="0"/>
              <a:t>Codex</a:t>
            </a:r>
            <a:r>
              <a:rPr lang="cs-CZ" sz="2000" dirty="0" smtClean="0"/>
              <a:t> </a:t>
            </a:r>
            <a:r>
              <a:rPr lang="cs-CZ" sz="2000" dirty="0" err="1" smtClean="0"/>
              <a:t>Comittee</a:t>
            </a:r>
            <a:r>
              <a:rPr lang="cs-CZ" sz="2000" dirty="0" smtClean="0"/>
              <a:t> on </a:t>
            </a:r>
            <a:r>
              <a:rPr lang="cs-CZ" sz="2000" dirty="0" err="1" smtClean="0"/>
              <a:t>Nutrition</a:t>
            </a:r>
            <a:r>
              <a:rPr lang="cs-CZ" sz="2000" dirty="0" smtClean="0"/>
              <a:t> </a:t>
            </a:r>
            <a:r>
              <a:rPr lang="cs-CZ" sz="2000" dirty="0" err="1" smtClean="0"/>
              <a:t>and</a:t>
            </a:r>
            <a:r>
              <a:rPr lang="cs-CZ" sz="2000" dirty="0" smtClean="0"/>
              <a:t> </a:t>
            </a:r>
            <a:r>
              <a:rPr lang="cs-CZ" sz="2000" dirty="0" err="1" smtClean="0"/>
              <a:t>Foods</a:t>
            </a:r>
            <a:r>
              <a:rPr lang="cs-CZ" sz="2000" dirty="0" smtClean="0"/>
              <a:t> </a:t>
            </a:r>
            <a:r>
              <a:rPr lang="cs-CZ" sz="2000" dirty="0" err="1" smtClean="0"/>
              <a:t>for</a:t>
            </a:r>
            <a:r>
              <a:rPr lang="cs-CZ" sz="2000" dirty="0" smtClean="0"/>
              <a:t> </a:t>
            </a:r>
            <a:r>
              <a:rPr lang="cs-CZ" sz="2000" dirty="0" err="1" smtClean="0"/>
              <a:t>Special</a:t>
            </a:r>
            <a:r>
              <a:rPr lang="cs-CZ" sz="2000" dirty="0" smtClean="0"/>
              <a:t> </a:t>
            </a:r>
            <a:r>
              <a:rPr lang="cs-CZ" sz="2000" dirty="0" err="1" smtClean="0"/>
              <a:t>Dietary</a:t>
            </a:r>
            <a:r>
              <a:rPr lang="cs-CZ" sz="2000" dirty="0" smtClean="0"/>
              <a:t> </a:t>
            </a:r>
            <a:r>
              <a:rPr lang="cs-CZ" sz="2000" dirty="0" err="1" smtClean="0"/>
              <a:t>Uses</a:t>
            </a:r>
            <a:endParaRPr lang="cs-CZ" sz="2000" dirty="0" smtClean="0"/>
          </a:p>
          <a:p>
            <a:pPr marL="767250" lvl="2" indent="-255600">
              <a:spcBef>
                <a:spcPts val="400"/>
              </a:spcBef>
              <a:spcAft>
                <a:spcPts val="400"/>
              </a:spcAft>
              <a:buClr>
                <a:schemeClr val="accent3"/>
              </a:buClr>
              <a:buSzPct val="75000"/>
              <a:buBlip>
                <a:blip r:embed="rId3"/>
              </a:buBlip>
              <a:defRPr/>
            </a:pPr>
            <a:r>
              <a:rPr lang="cs-CZ" sz="1600" dirty="0" smtClean="0"/>
              <a:t>návrh definitivního standardu pro bezlepkové potraviny</a:t>
            </a:r>
          </a:p>
          <a:p>
            <a:pPr marL="767250" lvl="2" indent="-255600">
              <a:spcBef>
                <a:spcPts val="400"/>
              </a:spcBef>
              <a:spcAft>
                <a:spcPts val="400"/>
              </a:spcAft>
              <a:buClr>
                <a:schemeClr val="accent3"/>
              </a:buClr>
              <a:buSzPct val="75000"/>
              <a:buBlip>
                <a:blip r:embed="rId3"/>
              </a:buBlip>
              <a:defRPr/>
            </a:pPr>
            <a:r>
              <a:rPr lang="cs-CZ" sz="1600" dirty="0" smtClean="0"/>
              <a:t>oves není pro </a:t>
            </a:r>
            <a:r>
              <a:rPr lang="cs-CZ" sz="1600" dirty="0" err="1" smtClean="0"/>
              <a:t>celiaky</a:t>
            </a:r>
            <a:r>
              <a:rPr lang="cs-CZ" sz="1600" dirty="0" smtClean="0"/>
              <a:t> zakázán, jeho povolení či nepovolení je ponecháno na národních legislativách</a:t>
            </a:r>
          </a:p>
          <a:p>
            <a:pPr marL="367200" lvl="1" indent="-255600">
              <a:spcBef>
                <a:spcPts val="400"/>
              </a:spcBef>
              <a:spcAft>
                <a:spcPts val="400"/>
              </a:spcAft>
              <a:buClr>
                <a:schemeClr val="accent3"/>
              </a:buClr>
              <a:buSzPct val="75000"/>
              <a:buBlip>
                <a:blip r:embed="rId3"/>
              </a:buBlip>
              <a:defRPr/>
            </a:pPr>
            <a:r>
              <a:rPr lang="cs-CZ" sz="2000" b="1" dirty="0" smtClean="0"/>
              <a:t>Dle Nařízení ES č. 41/2009</a:t>
            </a:r>
          </a:p>
          <a:p>
            <a:pPr marL="767250" lvl="2" indent="-255600">
              <a:spcBef>
                <a:spcPts val="400"/>
              </a:spcBef>
              <a:spcAft>
                <a:spcPts val="400"/>
              </a:spcAft>
              <a:buClr>
                <a:schemeClr val="accent3"/>
              </a:buClr>
              <a:buSzPct val="75000"/>
              <a:buBlip>
                <a:blip r:embed="rId3"/>
              </a:buBlip>
              <a:defRPr/>
            </a:pPr>
            <a:r>
              <a:rPr lang="cs-CZ" sz="1600" b="1" dirty="0" smtClean="0"/>
              <a:t>oves určený pro výrobu potravin pro zvláštní výživu určených pro </a:t>
            </a:r>
            <a:r>
              <a:rPr lang="cs-CZ" sz="1600" b="1" dirty="0" err="1" smtClean="0"/>
              <a:t>celiaky</a:t>
            </a:r>
            <a:r>
              <a:rPr lang="cs-CZ" sz="1600" b="1" dirty="0" smtClean="0"/>
              <a:t> musí být speciálně vyroben, připraven nebo zpracován tak, aby bylo zamezeno kontaminaci pšenicí, ječmenem, žitem nebo jejich kříženci. Obsah lepku musí činit max. 20 mg/kg. </a:t>
            </a:r>
          </a:p>
          <a:p>
            <a:pPr marL="367200" lvl="1" indent="-255600">
              <a:spcBef>
                <a:spcPts val="400"/>
              </a:spcBef>
              <a:spcAft>
                <a:spcPts val="400"/>
              </a:spcAft>
              <a:buClr>
                <a:schemeClr val="accent3"/>
              </a:buClr>
              <a:buSzPct val="75000"/>
              <a:buNone/>
              <a:defRPr/>
            </a:pPr>
            <a:endParaRPr lang="cs-CZ" sz="2000" dirty="0" smtClean="0"/>
          </a:p>
        </p:txBody>
      </p:sp>
      <p:pic>
        <p:nvPicPr>
          <p:cNvPr id="4" name="Picture 2"/>
          <p:cNvPicPr>
            <a:picLocks noChangeAspect="1" noChangeArrowheads="1"/>
          </p:cNvPicPr>
          <p:nvPr/>
        </p:nvPicPr>
        <p:blipFill>
          <a:blip r:embed="rId4" cstate="print"/>
          <a:srcRect/>
          <a:stretch>
            <a:fillRect/>
          </a:stretch>
        </p:blipFill>
        <p:spPr bwMode="auto">
          <a:xfrm>
            <a:off x="7824377" y="268280"/>
            <a:ext cx="1063861" cy="9989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Bezlepková dieta a oves </a:t>
            </a:r>
            <a:endParaRPr lang="cs-CZ"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268760"/>
            <a:ext cx="8229600" cy="5328592"/>
          </a:xfrm>
        </p:spPr>
        <p:txBody>
          <a:bodyPr>
            <a:noAutofit/>
          </a:bodyPr>
          <a:lstStyle/>
          <a:p>
            <a:pPr marL="111600" lvl="1" indent="0">
              <a:spcBef>
                <a:spcPts val="400"/>
              </a:spcBef>
              <a:spcAft>
                <a:spcPts val="400"/>
              </a:spcAft>
              <a:buClr>
                <a:schemeClr val="accent3"/>
              </a:buClr>
              <a:buSzPct val="75000"/>
              <a:buNone/>
              <a:defRPr/>
            </a:pPr>
            <a:r>
              <a:rPr lang="cs-CZ" sz="2000" b="1" dirty="0" smtClean="0"/>
              <a:t>Kontaminace ovsa</a:t>
            </a:r>
          </a:p>
          <a:p>
            <a:pPr marL="367200" lvl="1" indent="-255600">
              <a:spcBef>
                <a:spcPts val="400"/>
              </a:spcBef>
              <a:spcAft>
                <a:spcPts val="400"/>
              </a:spcAft>
              <a:buClr>
                <a:schemeClr val="accent3"/>
              </a:buClr>
              <a:buSzPct val="75000"/>
              <a:buBlip>
                <a:blip r:embed="rId3"/>
              </a:buBlip>
              <a:defRPr/>
            </a:pPr>
            <a:r>
              <a:rPr lang="cs-CZ" sz="2000" dirty="0" smtClean="0"/>
              <a:t>Předplodinou pro oves je běžná obilovina obsahující lepek</a:t>
            </a:r>
          </a:p>
          <a:p>
            <a:pPr marL="367200" lvl="1" indent="-255600">
              <a:spcBef>
                <a:spcPts val="400"/>
              </a:spcBef>
              <a:spcAft>
                <a:spcPts val="400"/>
              </a:spcAft>
              <a:buClr>
                <a:schemeClr val="accent3"/>
              </a:buClr>
              <a:buSzPct val="75000"/>
              <a:buBlip>
                <a:blip r:embed="rId3"/>
              </a:buBlip>
              <a:defRPr/>
            </a:pPr>
            <a:r>
              <a:rPr lang="cs-CZ" sz="2000" dirty="0" smtClean="0"/>
              <a:t>V průběhu sklizně, pokud je oves sklízen stejným kombajnem jako ostatní obiloviny</a:t>
            </a:r>
          </a:p>
          <a:p>
            <a:pPr marL="367200" lvl="1" indent="-255600">
              <a:spcBef>
                <a:spcPts val="400"/>
              </a:spcBef>
              <a:spcAft>
                <a:spcPts val="400"/>
              </a:spcAft>
              <a:buClr>
                <a:schemeClr val="accent3"/>
              </a:buClr>
              <a:buSzPct val="75000"/>
              <a:buBlip>
                <a:blip r:embed="rId3"/>
              </a:buBlip>
              <a:defRPr/>
            </a:pPr>
            <a:r>
              <a:rPr lang="cs-CZ" sz="2000" dirty="0" smtClean="0"/>
              <a:t>V průběhu skladování</a:t>
            </a:r>
          </a:p>
          <a:p>
            <a:pPr marL="367200" lvl="1" indent="-255600">
              <a:spcBef>
                <a:spcPts val="400"/>
              </a:spcBef>
              <a:spcAft>
                <a:spcPts val="400"/>
              </a:spcAft>
              <a:buClr>
                <a:schemeClr val="accent3"/>
              </a:buClr>
              <a:buSzPct val="75000"/>
              <a:buBlip>
                <a:blip r:embed="rId3"/>
              </a:buBlip>
              <a:defRPr/>
            </a:pPr>
            <a:endParaRPr lang="cs-CZ" sz="2000" dirty="0" smtClean="0"/>
          </a:p>
          <a:p>
            <a:pPr marL="111600" lvl="1" indent="0">
              <a:spcBef>
                <a:spcPts val="400"/>
              </a:spcBef>
              <a:spcAft>
                <a:spcPts val="400"/>
              </a:spcAft>
              <a:buClr>
                <a:schemeClr val="accent3"/>
              </a:buClr>
              <a:buSzPct val="75000"/>
              <a:buNone/>
              <a:defRPr/>
            </a:pPr>
            <a:r>
              <a:rPr lang="cs-CZ" sz="2000" dirty="0" smtClean="0"/>
              <a:t>Při pěstování nekontaminovaného „čistého“ ovsa je požadováno, aby na pozemku nebyly obiloviny obsahující lepek pěstovány v předchozích 4 letech, sklizeň pouze kombajnem pro výhradně bezlepkové obiloviny. Sklizený oves je nutno skladovat v nových vacích nebo speciálně čištěných zásobnících. Produkce „čistého“ ovsa musí být garantována již na poli!</a:t>
            </a:r>
          </a:p>
          <a:p>
            <a:pPr marL="367200" lvl="1" indent="-255600">
              <a:spcBef>
                <a:spcPts val="400"/>
              </a:spcBef>
              <a:spcAft>
                <a:spcPts val="400"/>
              </a:spcAft>
              <a:buClr>
                <a:schemeClr val="accent3"/>
              </a:buClr>
              <a:buSzPct val="75000"/>
              <a:buBlip>
                <a:blip r:embed="rId3"/>
              </a:buBlip>
              <a:defRPr/>
            </a:pPr>
            <a:endParaRPr lang="cs-CZ" sz="1600" b="1" dirty="0" smtClean="0"/>
          </a:p>
          <a:p>
            <a:pPr marL="367200" lvl="1" indent="-255600">
              <a:spcBef>
                <a:spcPts val="400"/>
              </a:spcBef>
              <a:spcAft>
                <a:spcPts val="400"/>
              </a:spcAft>
              <a:buClr>
                <a:schemeClr val="accent3"/>
              </a:buClr>
              <a:buSzPct val="75000"/>
              <a:buNone/>
              <a:defRPr/>
            </a:pPr>
            <a:endParaRPr lang="cs-CZ" sz="2000" dirty="0" smtClean="0"/>
          </a:p>
        </p:txBody>
      </p:sp>
      <p:pic>
        <p:nvPicPr>
          <p:cNvPr id="4" name="Picture 2"/>
          <p:cNvPicPr>
            <a:picLocks noChangeAspect="1" noChangeArrowheads="1"/>
          </p:cNvPicPr>
          <p:nvPr/>
        </p:nvPicPr>
        <p:blipFill>
          <a:blip r:embed="rId4" cstate="print"/>
          <a:srcRect/>
          <a:stretch>
            <a:fillRect/>
          </a:stretch>
        </p:blipFill>
        <p:spPr bwMode="auto">
          <a:xfrm>
            <a:off x="7824377" y="268280"/>
            <a:ext cx="1063861" cy="998992"/>
          </a:xfrm>
          <a:prstGeom prst="rect">
            <a:avLst/>
          </a:prstGeom>
          <a:noFill/>
          <a:ln w="9525">
            <a:noFill/>
            <a:miter lim="800000"/>
            <a:headEnd/>
            <a:tailEnd/>
          </a:ln>
          <a:effectLst/>
        </p:spPr>
      </p:pic>
    </p:spTree>
    <p:extLst>
      <p:ext uri="{BB962C8B-B14F-4D97-AF65-F5344CB8AC3E}">
        <p14:creationId xmlns:p14="http://schemas.microsoft.com/office/powerpoint/2010/main" val="1701400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solidFill>
                  <a:srgbClr val="7030A0"/>
                </a:solidFill>
                <a:effectLst>
                  <a:outerShdw blurRad="38100" dist="38100" dir="2700000" algn="tl">
                    <a:srgbClr val="000000">
                      <a:alpha val="43137"/>
                    </a:srgbClr>
                  </a:outerShdw>
                </a:effectLst>
              </a:rPr>
              <a:t>DEPROTEINOVANÝ PŠENIČNÝ ŠKROB</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fontScale="92500" lnSpcReduction="20000"/>
          </a:bodyPr>
          <a:lstStyle/>
          <a:p>
            <a:r>
              <a:rPr lang="cs-CZ" sz="2400" dirty="0"/>
              <a:t>b</a:t>
            </a:r>
            <a:r>
              <a:rPr lang="cs-CZ" sz="2400" dirty="0" smtClean="0"/>
              <a:t>ěžně ve výrobcích speciálně určených pro osoby </a:t>
            </a:r>
            <a:br>
              <a:rPr lang="cs-CZ" sz="2400" dirty="0" smtClean="0"/>
            </a:br>
            <a:r>
              <a:rPr lang="cs-CZ" sz="2400" dirty="0" smtClean="0"/>
              <a:t>s nesnášenlivostí lepku</a:t>
            </a:r>
          </a:p>
          <a:p>
            <a:r>
              <a:rPr lang="cs-CZ" sz="2400" dirty="0"/>
              <a:t>š</a:t>
            </a:r>
            <a:r>
              <a:rPr lang="cs-CZ" sz="2400" dirty="0" smtClean="0"/>
              <a:t>krob se sníženým obsahem lepku</a:t>
            </a:r>
          </a:p>
          <a:p>
            <a:r>
              <a:rPr lang="cs-CZ" sz="2400" dirty="0"/>
              <a:t>o</a:t>
            </a:r>
            <a:r>
              <a:rPr lang="cs-CZ" sz="2400" dirty="0" smtClean="0"/>
              <a:t>bsah lepku v něm musí splňovat normy pro BLP dietu</a:t>
            </a:r>
          </a:p>
          <a:p>
            <a:r>
              <a:rPr lang="cs-CZ" sz="2400" dirty="0"/>
              <a:t>n</a:t>
            </a:r>
            <a:r>
              <a:rPr lang="cs-CZ" sz="2400" dirty="0" smtClean="0"/>
              <a:t>ení považován za alergen</a:t>
            </a:r>
          </a:p>
          <a:p>
            <a:endParaRPr lang="cs-CZ" sz="2400" dirty="0"/>
          </a:p>
          <a:p>
            <a:r>
              <a:rPr lang="cs-CZ" sz="2400" dirty="0" smtClean="0"/>
              <a:t>Z</a:t>
            </a:r>
            <a:r>
              <a:rPr lang="cs-CZ" sz="2400" dirty="0"/>
              <a:t> bílé pšeničné mouky </a:t>
            </a:r>
            <a:r>
              <a:rPr lang="cs-CZ" sz="2400" dirty="0" smtClean="0"/>
              <a:t>se oddělí </a:t>
            </a:r>
            <a:r>
              <a:rPr lang="cs-CZ" sz="2400" dirty="0"/>
              <a:t>frakce škrobová od frakce lepkové. Využívá se při tom výborné vlastnosti lepku, který ve vodě koaguluje. Odstřeďováním (podobný mechanismus jako např. v pračce) se pak snadno oddělí od tzv. škrobového mléka (suspenze škrobu ve vodě). Aby se dosáhlo maximální čistoty, toto škrobové mléko se vodou vypírá, dokud se neodstraní i ty nejjemnější částice lepku. Pak se z něj sušením získá škrob. Vzniklá surovina odpovídá přísným standardům pro bezlepkovou dietu a hodnoty obsahu lepku jsou samozřejmě testovány. </a:t>
            </a:r>
            <a:endParaRPr lang="cs-CZ" sz="2400" dirty="0" smtClean="0"/>
          </a:p>
          <a:p>
            <a:endParaRPr lang="cs-CZ" sz="2400" dirty="0"/>
          </a:p>
          <a:p>
            <a:endParaRPr lang="cs-CZ" sz="2400" dirty="0" smtClean="0"/>
          </a:p>
        </p:txBody>
      </p:sp>
    </p:spTree>
    <p:extLst>
      <p:ext uri="{BB962C8B-B14F-4D97-AF65-F5344CB8AC3E}">
        <p14:creationId xmlns:p14="http://schemas.microsoft.com/office/powerpoint/2010/main" val="32335189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Bezlepková dieta</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988840"/>
            <a:ext cx="8363272" cy="4536504"/>
          </a:xfrm>
        </p:spPr>
        <p:txBody>
          <a:bodyPr>
            <a:noAutofit/>
          </a:bodyPr>
          <a:lstStyle/>
          <a:p>
            <a:pPr marL="87300" indent="0">
              <a:lnSpc>
                <a:spcPct val="150000"/>
              </a:lnSpc>
              <a:spcBef>
                <a:spcPts val="0"/>
              </a:spcBef>
              <a:buClr>
                <a:schemeClr val="accent3"/>
              </a:buClr>
              <a:buSzPct val="75000"/>
              <a:buNone/>
              <a:defRPr/>
            </a:pPr>
            <a:r>
              <a:rPr lang="cs-CZ" sz="2000" b="1" u="sng" dirty="0" smtClean="0"/>
              <a:t>Vyloučení </a:t>
            </a:r>
            <a:r>
              <a:rPr lang="cs-CZ" sz="2000" b="1" u="sng" dirty="0"/>
              <a:t>pšenice (včetně špaldy), ječmene, žita, žitovce (triticale), ovsa (?)  </a:t>
            </a:r>
            <a:r>
              <a:rPr lang="cs-CZ" sz="2000" b="1" u="sng" dirty="0" smtClean="0"/>
              <a:t/>
            </a:r>
            <a:br>
              <a:rPr lang="cs-CZ" sz="2000" b="1" u="sng" dirty="0" smtClean="0"/>
            </a:br>
            <a:r>
              <a:rPr lang="cs-CZ" sz="2000" b="1" u="sng" dirty="0" smtClean="0"/>
              <a:t>a </a:t>
            </a:r>
            <a:r>
              <a:rPr lang="cs-CZ" sz="2000" b="1" u="sng" dirty="0"/>
              <a:t>veškerých výrobků z nich </a:t>
            </a:r>
            <a:r>
              <a:rPr lang="cs-CZ" sz="2000" b="1" u="sng" dirty="0" smtClean="0"/>
              <a:t>připravených:</a:t>
            </a:r>
          </a:p>
          <a:p>
            <a:pPr indent="-255600">
              <a:lnSpc>
                <a:spcPct val="150000"/>
              </a:lnSpc>
              <a:spcBef>
                <a:spcPts val="0"/>
              </a:spcBef>
              <a:buClr>
                <a:schemeClr val="accent3"/>
              </a:buClr>
              <a:buSzPct val="75000"/>
              <a:buBlip>
                <a:blip r:embed="rId3"/>
              </a:buBlip>
              <a:defRPr/>
            </a:pPr>
            <a:r>
              <a:rPr lang="cs-CZ" sz="2000" dirty="0" smtClean="0"/>
              <a:t>mouka, škrob</a:t>
            </a:r>
          </a:p>
          <a:p>
            <a:pPr indent="-255600">
              <a:lnSpc>
                <a:spcPct val="150000"/>
              </a:lnSpc>
              <a:spcBef>
                <a:spcPts val="0"/>
              </a:spcBef>
              <a:buClr>
                <a:schemeClr val="accent3"/>
              </a:buClr>
              <a:buSzPct val="75000"/>
              <a:buBlip>
                <a:blip r:embed="rId3"/>
              </a:buBlip>
              <a:defRPr/>
            </a:pPr>
            <a:r>
              <a:rPr lang="cs-CZ" sz="2000" dirty="0" smtClean="0"/>
              <a:t>chléb, pečivo, strouhanka, křehký chléb, suchary, knäckebroty, sušenky, oplatky,…</a:t>
            </a:r>
          </a:p>
          <a:p>
            <a:pPr indent="-255600">
              <a:lnSpc>
                <a:spcPct val="150000"/>
              </a:lnSpc>
              <a:spcBef>
                <a:spcPts val="0"/>
              </a:spcBef>
              <a:buClr>
                <a:schemeClr val="accent3"/>
              </a:buClr>
              <a:buSzPct val="75000"/>
              <a:buBlip>
                <a:blip r:embed="rId3"/>
              </a:buBlip>
              <a:defRPr/>
            </a:pPr>
            <a:r>
              <a:rPr lang="cs-CZ" sz="2000" dirty="0" smtClean="0"/>
              <a:t>těstoviny, knedlíky,…  </a:t>
            </a:r>
          </a:p>
          <a:p>
            <a:pPr indent="-255600">
              <a:lnSpc>
                <a:spcPct val="150000"/>
              </a:lnSpc>
              <a:spcBef>
                <a:spcPts val="0"/>
              </a:spcBef>
              <a:buClr>
                <a:schemeClr val="accent3"/>
              </a:buClr>
              <a:buSzPct val="75000"/>
              <a:buBlip>
                <a:blip r:embed="rId3"/>
              </a:buBlip>
              <a:defRPr/>
            </a:pPr>
            <a:r>
              <a:rPr lang="cs-CZ" sz="2000" dirty="0" smtClean="0"/>
              <a:t>kroupy, krupky, vločky, müsli, snídaňové  cereálie, </a:t>
            </a:r>
            <a:r>
              <a:rPr lang="cs-CZ" sz="2000" dirty="0" err="1" smtClean="0"/>
              <a:t>lámanka</a:t>
            </a:r>
            <a:r>
              <a:rPr lang="cs-CZ" sz="2000" dirty="0" smtClean="0"/>
              <a:t>, krupice, </a:t>
            </a:r>
            <a:r>
              <a:rPr lang="cs-CZ" sz="2000" dirty="0" err="1" smtClean="0"/>
              <a:t>pukance</a:t>
            </a:r>
            <a:r>
              <a:rPr lang="cs-CZ" sz="2000" dirty="0" smtClean="0"/>
              <a:t>,…</a:t>
            </a:r>
          </a:p>
          <a:p>
            <a:pPr marL="342900" lvl="1" indent="-255600">
              <a:lnSpc>
                <a:spcPct val="150000"/>
              </a:lnSpc>
              <a:spcBef>
                <a:spcPts val="0"/>
              </a:spcBef>
              <a:buClr>
                <a:schemeClr val="accent3"/>
              </a:buClr>
              <a:buSzPct val="75000"/>
              <a:buBlip>
                <a:blip r:embed="rId3"/>
              </a:buBlip>
              <a:defRPr/>
            </a:pPr>
            <a:r>
              <a:rPr lang="cs-CZ" sz="2000" dirty="0" smtClean="0"/>
              <a:t>lepek je obsažen také v pivu nebo sladové limonádě, neboť jednou ze základních surovin na výrobu těchto nápojů je slad z ječmene</a:t>
            </a:r>
          </a:p>
        </p:txBody>
      </p:sp>
      <p:pic>
        <p:nvPicPr>
          <p:cNvPr id="51202" name="Picture 2" descr="http://img.blesk.cz/img/1/gallery/2304167_toust-celiakie-bezlepkova-dieta.jpg"/>
          <p:cNvPicPr>
            <a:picLocks noChangeAspect="1" noChangeArrowheads="1"/>
          </p:cNvPicPr>
          <p:nvPr/>
        </p:nvPicPr>
        <p:blipFill>
          <a:blip r:embed="rId4" cstate="print"/>
          <a:srcRect/>
          <a:stretch>
            <a:fillRect/>
          </a:stretch>
        </p:blipFill>
        <p:spPr bwMode="auto">
          <a:xfrm>
            <a:off x="7015884" y="0"/>
            <a:ext cx="2128116" cy="2132856"/>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ezlepkové pivo - le&amp;zcaron;ák sv&amp;ecaron;tlý BERN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16632"/>
            <a:ext cx="2016224" cy="665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5091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Další potraviny obsahující lepek</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84784"/>
            <a:ext cx="8229600" cy="5040560"/>
          </a:xfrm>
        </p:spPr>
        <p:txBody>
          <a:bodyPr>
            <a:noAutofit/>
          </a:bodyPr>
          <a:lstStyle/>
          <a:p>
            <a:pPr marL="342900" lvl="1" indent="-255600">
              <a:lnSpc>
                <a:spcPct val="150000"/>
              </a:lnSpc>
              <a:spcBef>
                <a:spcPts val="0"/>
              </a:spcBef>
              <a:buClr>
                <a:schemeClr val="accent3"/>
              </a:buClr>
              <a:buSzPct val="75000"/>
              <a:buBlip>
                <a:blip r:embed="rId3"/>
              </a:buBlip>
              <a:defRPr/>
            </a:pPr>
            <a:r>
              <a:rPr lang="cs-CZ" sz="2000" dirty="0" smtClean="0"/>
              <a:t>výrobky z </a:t>
            </a:r>
            <a:r>
              <a:rPr lang="cs-CZ" sz="2000" dirty="0" err="1" smtClean="0"/>
              <a:t>kamutu</a:t>
            </a:r>
            <a:endParaRPr lang="cs-CZ" sz="2000" dirty="0" smtClean="0"/>
          </a:p>
          <a:p>
            <a:pPr marL="342900" lvl="1" indent="-255600">
              <a:lnSpc>
                <a:spcPct val="150000"/>
              </a:lnSpc>
              <a:spcBef>
                <a:spcPts val="0"/>
              </a:spcBef>
              <a:buClr>
                <a:schemeClr val="accent3"/>
              </a:buClr>
              <a:buSzPct val="75000"/>
              <a:buBlip>
                <a:blip r:embed="rId3"/>
              </a:buBlip>
              <a:defRPr/>
            </a:pPr>
            <a:r>
              <a:rPr lang="cs-CZ" sz="2000" dirty="0" smtClean="0"/>
              <a:t>semolinové výrobky</a:t>
            </a:r>
          </a:p>
          <a:p>
            <a:pPr marL="342900" lvl="1" indent="-255600">
              <a:lnSpc>
                <a:spcPct val="150000"/>
              </a:lnSpc>
              <a:spcBef>
                <a:spcPts val="0"/>
              </a:spcBef>
              <a:buClr>
                <a:schemeClr val="accent3"/>
              </a:buClr>
              <a:buSzPct val="75000"/>
              <a:buBlip>
                <a:blip r:embed="rId3"/>
              </a:buBlip>
              <a:defRPr/>
            </a:pPr>
            <a:r>
              <a:rPr lang="cs-CZ" sz="2000" dirty="0" smtClean="0"/>
              <a:t>špaldové výrobky</a:t>
            </a:r>
          </a:p>
          <a:p>
            <a:pPr marL="342900" lvl="1" indent="-255600">
              <a:lnSpc>
                <a:spcPct val="150000"/>
              </a:lnSpc>
              <a:spcBef>
                <a:spcPts val="0"/>
              </a:spcBef>
              <a:buClr>
                <a:schemeClr val="accent3"/>
              </a:buClr>
              <a:buSzPct val="75000"/>
              <a:buBlip>
                <a:blip r:embed="rId3"/>
              </a:buBlip>
              <a:defRPr/>
            </a:pPr>
            <a:r>
              <a:rPr lang="cs-CZ" sz="2000" dirty="0" smtClean="0"/>
              <a:t>grahamové výrobky</a:t>
            </a:r>
          </a:p>
          <a:p>
            <a:pPr marL="342900" lvl="1" indent="-255600">
              <a:lnSpc>
                <a:spcPct val="150000"/>
              </a:lnSpc>
              <a:spcBef>
                <a:spcPts val="0"/>
              </a:spcBef>
              <a:buClr>
                <a:schemeClr val="accent3"/>
              </a:buClr>
              <a:buSzPct val="75000"/>
              <a:buBlip>
                <a:blip r:embed="rId3"/>
              </a:buBlip>
              <a:defRPr/>
            </a:pPr>
            <a:r>
              <a:rPr lang="cs-CZ" sz="2000" dirty="0" smtClean="0"/>
              <a:t>sladové výrobky</a:t>
            </a:r>
          </a:p>
          <a:p>
            <a:pPr marL="342900" lvl="1" indent="-255600">
              <a:lnSpc>
                <a:spcPct val="150000"/>
              </a:lnSpc>
              <a:spcBef>
                <a:spcPts val="0"/>
              </a:spcBef>
              <a:buClr>
                <a:schemeClr val="accent3"/>
              </a:buClr>
              <a:buSzPct val="75000"/>
              <a:buBlip>
                <a:blip r:embed="rId3"/>
              </a:buBlip>
              <a:defRPr/>
            </a:pPr>
            <a:r>
              <a:rPr lang="cs-CZ" sz="2000" dirty="0" smtClean="0"/>
              <a:t>kuskus</a:t>
            </a:r>
          </a:p>
          <a:p>
            <a:pPr marL="342900" lvl="1" indent="-255600">
              <a:lnSpc>
                <a:spcPct val="150000"/>
              </a:lnSpc>
              <a:spcBef>
                <a:spcPts val="0"/>
              </a:spcBef>
              <a:buClr>
                <a:schemeClr val="accent3"/>
              </a:buClr>
              <a:buSzPct val="75000"/>
              <a:buBlip>
                <a:blip r:embed="rId3"/>
              </a:buBlip>
              <a:defRPr/>
            </a:pPr>
            <a:r>
              <a:rPr lang="cs-CZ" sz="2000" dirty="0" err="1" smtClean="0"/>
              <a:t>bulgur</a:t>
            </a:r>
            <a:endParaRPr lang="cs-CZ" sz="2000" dirty="0" smtClean="0"/>
          </a:p>
          <a:p>
            <a:pPr marL="342900" lvl="1" indent="-255600">
              <a:lnSpc>
                <a:spcPct val="150000"/>
              </a:lnSpc>
              <a:spcBef>
                <a:spcPts val="0"/>
              </a:spcBef>
              <a:buClr>
                <a:schemeClr val="accent3"/>
              </a:buClr>
              <a:buSzPct val="75000"/>
              <a:buBlip>
                <a:blip r:embed="rId3"/>
              </a:buBlip>
              <a:defRPr/>
            </a:pPr>
            <a:r>
              <a:rPr lang="cs-CZ" sz="2000" dirty="0" smtClean="0"/>
              <a:t>kávovinové nápoje obsahující pražený ječmen – melta (+ žito), </a:t>
            </a:r>
            <a:r>
              <a:rPr lang="cs-CZ" sz="2000" dirty="0" err="1" smtClean="0"/>
              <a:t>caro</a:t>
            </a:r>
            <a:endParaRPr lang="cs-CZ" sz="2000" dirty="0" smtClean="0"/>
          </a:p>
          <a:p>
            <a:pPr marL="342900" lvl="1" indent="-255600">
              <a:lnSpc>
                <a:spcPct val="150000"/>
              </a:lnSpc>
              <a:spcBef>
                <a:spcPts val="0"/>
              </a:spcBef>
              <a:buClr>
                <a:schemeClr val="accent3"/>
              </a:buClr>
              <a:buSzPct val="75000"/>
              <a:buBlip>
                <a:blip r:embed="rId3"/>
              </a:buBlip>
              <a:defRPr/>
            </a:pPr>
            <a:r>
              <a:rPr lang="cs-CZ" sz="2000" dirty="0" smtClean="0"/>
              <a:t>rostlinné náhražky masa – </a:t>
            </a:r>
            <a:r>
              <a:rPr lang="cs-CZ" sz="2000" dirty="0" err="1" smtClean="0"/>
              <a:t>seitan</a:t>
            </a:r>
            <a:r>
              <a:rPr lang="cs-CZ" sz="2000" dirty="0" smtClean="0"/>
              <a:t>, klaso, robi</a:t>
            </a:r>
          </a:p>
        </p:txBody>
      </p:sp>
      <p:pic>
        <p:nvPicPr>
          <p:cNvPr id="4" name="Obrázek 3" descr="pecivo-grahamove-bageta-200-g.jpg"/>
          <p:cNvPicPr>
            <a:picLocks noChangeAspect="1"/>
          </p:cNvPicPr>
          <p:nvPr/>
        </p:nvPicPr>
        <p:blipFill>
          <a:blip r:embed="rId4" cstate="print"/>
          <a:stretch>
            <a:fillRect/>
          </a:stretch>
        </p:blipFill>
        <p:spPr>
          <a:xfrm>
            <a:off x="6082859" y="2982233"/>
            <a:ext cx="2919243" cy="1944216"/>
          </a:xfrm>
          <a:prstGeom prst="rect">
            <a:avLst/>
          </a:prstGeom>
          <a:ln>
            <a:noFill/>
          </a:ln>
          <a:effectLst>
            <a:softEdge rad="112500"/>
          </a:effectLst>
        </p:spPr>
      </p:pic>
      <p:pic>
        <p:nvPicPr>
          <p:cNvPr id="5" name="Obrázek 4"/>
          <p:cNvPicPr>
            <a:picLocks noChangeAspect="1"/>
          </p:cNvPicPr>
          <p:nvPr/>
        </p:nvPicPr>
        <p:blipFill>
          <a:blip r:embed="rId5" cstate="print"/>
          <a:stretch>
            <a:fillRect/>
          </a:stretch>
        </p:blipFill>
        <p:spPr>
          <a:xfrm>
            <a:off x="3707904" y="1687364"/>
            <a:ext cx="2690256" cy="1678496"/>
          </a:xfrm>
          <a:prstGeom prst="rect">
            <a:avLst/>
          </a:prstGeom>
        </p:spPr>
      </p:pic>
      <p:pic>
        <p:nvPicPr>
          <p:cNvPr id="6" name="Obrázek 5"/>
          <p:cNvPicPr>
            <a:picLocks noChangeAspect="1"/>
          </p:cNvPicPr>
          <p:nvPr/>
        </p:nvPicPr>
        <p:blipFill>
          <a:blip r:embed="rId6" cstate="print"/>
          <a:stretch>
            <a:fillRect/>
          </a:stretch>
        </p:blipFill>
        <p:spPr>
          <a:xfrm>
            <a:off x="5744420" y="1314278"/>
            <a:ext cx="2952724" cy="1594296"/>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Možné zdroje lepku</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84784"/>
            <a:ext cx="8229600" cy="5040560"/>
          </a:xfrm>
        </p:spPr>
        <p:txBody>
          <a:bodyPr>
            <a:noAutofit/>
          </a:bodyPr>
          <a:lstStyle/>
          <a:p>
            <a:pPr marL="342900" lvl="1" indent="-255600">
              <a:spcBef>
                <a:spcPts val="0"/>
              </a:spcBef>
              <a:buClr>
                <a:schemeClr val="accent3"/>
              </a:buClr>
              <a:buSzPct val="75000"/>
              <a:buBlip>
                <a:blip r:embed="rId3"/>
              </a:buBlip>
              <a:defRPr/>
            </a:pPr>
            <a:r>
              <a:rPr lang="cs-CZ" sz="2000" b="1" dirty="0" smtClean="0"/>
              <a:t>Výrobky, do kterých se může při výrobě přidávat mouka nebo škrob vyrobený z obilovin obsahujících lepek:</a:t>
            </a:r>
          </a:p>
          <a:p>
            <a:pPr marL="342900" lvl="1" indent="-255600">
              <a:lnSpc>
                <a:spcPct val="150000"/>
              </a:lnSpc>
              <a:spcBef>
                <a:spcPts val="0"/>
              </a:spcBef>
              <a:buClr>
                <a:schemeClr val="accent3"/>
              </a:buClr>
              <a:buSzPct val="75000"/>
              <a:buBlip>
                <a:blip r:embed="rId3"/>
              </a:buBlip>
              <a:defRPr/>
            </a:pPr>
            <a:endParaRPr lang="cs-CZ" sz="1000" dirty="0" smtClean="0"/>
          </a:p>
          <a:p>
            <a:pPr marL="342900" lvl="1" indent="-255600">
              <a:spcBef>
                <a:spcPts val="400"/>
              </a:spcBef>
              <a:spcAft>
                <a:spcPts val="400"/>
              </a:spcAft>
              <a:buClr>
                <a:schemeClr val="accent3"/>
              </a:buClr>
              <a:buSzPct val="75000"/>
              <a:buBlip>
                <a:blip r:embed="rId3"/>
              </a:buBlip>
              <a:defRPr/>
            </a:pPr>
            <a:r>
              <a:rPr lang="cs-CZ" sz="2000" dirty="0" smtClean="0"/>
              <a:t>instantní výrobky</a:t>
            </a:r>
          </a:p>
          <a:p>
            <a:pPr marL="342900" lvl="1" indent="-255600">
              <a:spcBef>
                <a:spcPts val="400"/>
              </a:spcBef>
              <a:spcAft>
                <a:spcPts val="400"/>
              </a:spcAft>
              <a:buClr>
                <a:schemeClr val="accent3"/>
              </a:buClr>
              <a:buSzPct val="75000"/>
              <a:buBlip>
                <a:blip r:embed="rId3"/>
              </a:buBlip>
              <a:defRPr/>
            </a:pPr>
            <a:r>
              <a:rPr lang="cs-CZ" sz="2000" dirty="0" smtClean="0"/>
              <a:t>masné výrobky</a:t>
            </a:r>
          </a:p>
          <a:p>
            <a:pPr marL="342900" lvl="1" indent="-255600">
              <a:spcBef>
                <a:spcPts val="400"/>
              </a:spcBef>
              <a:spcAft>
                <a:spcPts val="400"/>
              </a:spcAft>
              <a:buClr>
                <a:schemeClr val="accent3"/>
              </a:buClr>
              <a:buSzPct val="75000"/>
              <a:buBlip>
                <a:blip r:embed="rId3"/>
              </a:buBlip>
              <a:defRPr/>
            </a:pPr>
            <a:r>
              <a:rPr lang="cs-CZ" sz="2000" dirty="0" smtClean="0"/>
              <a:t>mléčné výrobky</a:t>
            </a:r>
          </a:p>
          <a:p>
            <a:pPr marL="342900" lvl="1" indent="-255600">
              <a:spcBef>
                <a:spcPts val="400"/>
              </a:spcBef>
              <a:spcAft>
                <a:spcPts val="400"/>
              </a:spcAft>
              <a:buClr>
                <a:schemeClr val="accent3"/>
              </a:buClr>
              <a:buSzPct val="75000"/>
              <a:buBlip>
                <a:blip r:embed="rId3"/>
              </a:buBlip>
              <a:defRPr/>
            </a:pPr>
            <a:r>
              <a:rPr lang="cs-CZ" sz="2000" dirty="0" smtClean="0"/>
              <a:t>kečup, hořčice, majonéza, tatarská omáčka, sójová omáčka</a:t>
            </a:r>
          </a:p>
          <a:p>
            <a:pPr marL="342900" lvl="1" indent="-255600">
              <a:spcBef>
                <a:spcPts val="400"/>
              </a:spcBef>
              <a:spcAft>
                <a:spcPts val="400"/>
              </a:spcAft>
              <a:buClr>
                <a:schemeClr val="accent3"/>
              </a:buClr>
              <a:buSzPct val="75000"/>
              <a:buBlip>
                <a:blip r:embed="rId3"/>
              </a:buBlip>
              <a:defRPr/>
            </a:pPr>
            <a:r>
              <a:rPr lang="cs-CZ" sz="2000" dirty="0" smtClean="0"/>
              <a:t>cukrovinky</a:t>
            </a:r>
          </a:p>
          <a:p>
            <a:pPr marL="342900" lvl="1" indent="-255600">
              <a:spcBef>
                <a:spcPts val="400"/>
              </a:spcBef>
              <a:spcAft>
                <a:spcPts val="400"/>
              </a:spcAft>
              <a:buClr>
                <a:schemeClr val="accent3"/>
              </a:buClr>
              <a:buSzPct val="75000"/>
              <a:buBlip>
                <a:blip r:embed="rId3"/>
              </a:buBlip>
              <a:defRPr/>
            </a:pPr>
            <a:r>
              <a:rPr lang="cs-CZ" sz="2000" dirty="0" smtClean="0"/>
              <a:t>zmrzliny</a:t>
            </a:r>
          </a:p>
          <a:p>
            <a:pPr marL="342900" lvl="1" indent="-255600">
              <a:spcBef>
                <a:spcPts val="400"/>
              </a:spcBef>
              <a:spcAft>
                <a:spcPts val="400"/>
              </a:spcAft>
              <a:buClr>
                <a:schemeClr val="accent3"/>
              </a:buClr>
              <a:buSzPct val="75000"/>
              <a:buBlip>
                <a:blip r:embed="rId3"/>
              </a:buBlip>
              <a:defRPr/>
            </a:pPr>
            <a:r>
              <a:rPr lang="cs-CZ" sz="2000" dirty="0" smtClean="0"/>
              <a:t>ovocné přesnídávky, zeleninové pomazánky</a:t>
            </a:r>
          </a:p>
          <a:p>
            <a:pPr marL="342900" lvl="1" indent="-255600">
              <a:spcBef>
                <a:spcPts val="400"/>
              </a:spcBef>
              <a:spcAft>
                <a:spcPts val="400"/>
              </a:spcAft>
              <a:buClr>
                <a:schemeClr val="accent3"/>
              </a:buClr>
              <a:buSzPct val="75000"/>
              <a:buBlip>
                <a:blip r:embed="rId3"/>
              </a:buBlip>
              <a:defRPr/>
            </a:pPr>
            <a:r>
              <a:rPr lang="cs-CZ" sz="2000" dirty="0" smtClean="0"/>
              <a:t>směsi koření</a:t>
            </a:r>
          </a:p>
          <a:p>
            <a:pPr marL="342900" lvl="1" indent="-255600">
              <a:spcBef>
                <a:spcPts val="400"/>
              </a:spcBef>
              <a:spcAft>
                <a:spcPts val="400"/>
              </a:spcAft>
              <a:buClr>
                <a:schemeClr val="accent3"/>
              </a:buClr>
              <a:buSzPct val="75000"/>
              <a:buBlip>
                <a:blip r:embed="rId3"/>
              </a:buBlip>
              <a:defRPr/>
            </a:pPr>
            <a:r>
              <a:rPr lang="cs-CZ" sz="2000" dirty="0" smtClean="0"/>
              <a:t>kypřicí prášek do pečiva</a:t>
            </a:r>
            <a:endParaRPr lang="cs-CZ" sz="2000" dirty="0"/>
          </a:p>
          <a:p>
            <a:pPr marL="342900" lvl="1" indent="-255600">
              <a:spcBef>
                <a:spcPts val="400"/>
              </a:spcBef>
              <a:spcAft>
                <a:spcPts val="400"/>
              </a:spcAft>
              <a:buClr>
                <a:schemeClr val="accent3"/>
              </a:buClr>
              <a:buSzPct val="75000"/>
              <a:buBlip>
                <a:blip r:embed="rId3"/>
              </a:buBlip>
              <a:defRPr/>
            </a:pPr>
            <a:r>
              <a:rPr lang="cs-CZ" sz="2000" dirty="0"/>
              <a:t>p</a:t>
            </a:r>
            <a:r>
              <a:rPr lang="cs-CZ" sz="2000" dirty="0" smtClean="0"/>
              <a:t>udinkový prášek</a:t>
            </a:r>
          </a:p>
          <a:p>
            <a:pPr marL="342900" lvl="1" indent="-255600">
              <a:spcBef>
                <a:spcPts val="400"/>
              </a:spcBef>
              <a:spcAft>
                <a:spcPts val="400"/>
              </a:spcAft>
              <a:buClr>
                <a:schemeClr val="accent3"/>
              </a:buClr>
              <a:buSzPct val="75000"/>
              <a:buBlip>
                <a:blip r:embed="rId3"/>
              </a:buBlip>
              <a:defRPr/>
            </a:pPr>
            <a:r>
              <a:rPr lang="cs-CZ" sz="2000" dirty="0" smtClean="0"/>
              <a:t>…</a:t>
            </a:r>
          </a:p>
        </p:txBody>
      </p:sp>
      <p:pic>
        <p:nvPicPr>
          <p:cNvPr id="109570" name="Picture 2" descr="http://www.fuudy.sk/wp-content/uploads/2013/07/Fotolia_50865917_Subscription_Monthly_M.jpg"/>
          <p:cNvPicPr>
            <a:picLocks noChangeAspect="1" noChangeArrowheads="1"/>
          </p:cNvPicPr>
          <p:nvPr/>
        </p:nvPicPr>
        <p:blipFill>
          <a:blip r:embed="rId4" cstate="print"/>
          <a:srcRect/>
          <a:stretch>
            <a:fillRect/>
          </a:stretch>
        </p:blipFill>
        <p:spPr bwMode="auto">
          <a:xfrm>
            <a:off x="6444208" y="5013176"/>
            <a:ext cx="2485012" cy="165618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DUHRINGOVA DERMATITIDA</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fontScale="92500" lnSpcReduction="20000"/>
          </a:bodyPr>
          <a:lstStyle/>
          <a:p>
            <a:r>
              <a:rPr lang="cs-CZ" sz="2400" dirty="0" smtClean="0"/>
              <a:t>Kožní projev nesnášenlivosti lepku</a:t>
            </a:r>
          </a:p>
          <a:p>
            <a:r>
              <a:rPr lang="cs-CZ" sz="2400" dirty="0" smtClean="0"/>
              <a:t>Vzácnější než </a:t>
            </a:r>
            <a:r>
              <a:rPr lang="cs-CZ" sz="2400" dirty="0" err="1" smtClean="0"/>
              <a:t>celiakie</a:t>
            </a:r>
            <a:endParaRPr lang="cs-CZ" sz="2400" dirty="0" smtClean="0"/>
          </a:p>
          <a:p>
            <a:r>
              <a:rPr lang="cs-CZ" sz="2400" b="1" dirty="0" smtClean="0"/>
              <a:t>Svědivé puchýřky podobné oparům na různých místech těla</a:t>
            </a:r>
          </a:p>
          <a:p>
            <a:pPr lvl="1"/>
            <a:r>
              <a:rPr lang="cs-CZ" sz="2000" dirty="0" smtClean="0"/>
              <a:t>vnější strana loktů, na kolenou</a:t>
            </a:r>
          </a:p>
          <a:p>
            <a:r>
              <a:rPr lang="cs-CZ" sz="2400" dirty="0" smtClean="0"/>
              <a:t>Sliznice tenkého střeva – změny charakteristické pro </a:t>
            </a:r>
            <a:r>
              <a:rPr lang="cs-CZ" sz="2400" dirty="0" err="1" smtClean="0"/>
              <a:t>celiakii</a:t>
            </a:r>
            <a:r>
              <a:rPr lang="cs-CZ" sz="2400" dirty="0" smtClean="0"/>
              <a:t>, střevo nemusí být poškozeno plošně, ale pouze ostrůvkovitě</a:t>
            </a:r>
          </a:p>
          <a:p>
            <a:r>
              <a:rPr lang="cs-CZ" sz="2400" dirty="0" smtClean="0"/>
              <a:t>V kůži jsou uložena depozita protilátek proti tkáňové </a:t>
            </a:r>
            <a:r>
              <a:rPr lang="cs-CZ" sz="2400" dirty="0" err="1" smtClean="0"/>
              <a:t>transglutamináze</a:t>
            </a:r>
            <a:r>
              <a:rPr lang="cs-CZ" sz="2400" dirty="0" smtClean="0"/>
              <a:t> 3, které lze potvrdit při </a:t>
            </a:r>
            <a:r>
              <a:rPr lang="cs-CZ" sz="2400" dirty="0" err="1" smtClean="0"/>
              <a:t>imunohistochemickém</a:t>
            </a:r>
            <a:r>
              <a:rPr lang="cs-CZ" sz="2400" dirty="0" smtClean="0"/>
              <a:t> vyšetření biopsie kůže</a:t>
            </a:r>
          </a:p>
          <a:p>
            <a:r>
              <a:rPr lang="cs-CZ" sz="2400" dirty="0" smtClean="0"/>
              <a:t>Může se objevit kdykoliv během života</a:t>
            </a:r>
          </a:p>
          <a:p>
            <a:r>
              <a:rPr lang="cs-CZ" sz="2400" dirty="0" smtClean="0"/>
              <a:t>Odezva na dietu může být mnohem pomalejší než u </a:t>
            </a:r>
            <a:r>
              <a:rPr lang="cs-CZ" sz="2400" dirty="0" err="1" smtClean="0"/>
              <a:t>celiakie</a:t>
            </a:r>
            <a:endParaRPr lang="cs-CZ" sz="2400" dirty="0" smtClean="0"/>
          </a:p>
          <a:p>
            <a:r>
              <a:rPr lang="cs-CZ" sz="2400" dirty="0" smtClean="0"/>
              <a:t>Léčiva (</a:t>
            </a:r>
            <a:r>
              <a:rPr lang="cs-CZ" sz="2400" dirty="0" err="1" smtClean="0"/>
              <a:t>dapson</a:t>
            </a:r>
            <a:r>
              <a:rPr lang="cs-CZ" sz="2400" dirty="0" smtClean="0"/>
              <a:t>, </a:t>
            </a:r>
            <a:r>
              <a:rPr lang="cs-CZ" sz="2400" dirty="0" err="1" smtClean="0"/>
              <a:t>sulfapyridin</a:t>
            </a:r>
            <a:r>
              <a:rPr lang="cs-CZ" sz="2400" dirty="0" smtClean="0"/>
              <a:t>) pro účinnější omezení tvorby puchýřků</a:t>
            </a:r>
          </a:p>
          <a:p>
            <a:r>
              <a:rPr lang="cs-CZ" sz="2400" dirty="0" smtClean="0"/>
              <a:t>Bezlepková dieta</a:t>
            </a:r>
            <a:endParaRPr lang="cs-CZ" sz="2400" dirty="0"/>
          </a:p>
        </p:txBody>
      </p:sp>
    </p:spTree>
    <p:extLst>
      <p:ext uri="{BB962C8B-B14F-4D97-AF65-F5344CB8AC3E}">
        <p14:creationId xmlns:p14="http://schemas.microsoft.com/office/powerpoint/2010/main" val="26490614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ouvisející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60648"/>
            <a:ext cx="5472608" cy="622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8138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Potraviny vhodné pro BD</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84784"/>
            <a:ext cx="8229600" cy="5040560"/>
          </a:xfrm>
        </p:spPr>
        <p:txBody>
          <a:bodyPr>
            <a:noAutofit/>
          </a:bodyPr>
          <a:lstStyle/>
          <a:p>
            <a:pPr marL="342900" lvl="1" indent="-255600">
              <a:spcBef>
                <a:spcPts val="100"/>
              </a:spcBef>
              <a:spcAft>
                <a:spcPts val="100"/>
              </a:spcAft>
              <a:buClr>
                <a:schemeClr val="accent3"/>
              </a:buClr>
              <a:buSzPct val="75000"/>
              <a:buBlip>
                <a:blip r:embed="rId3"/>
              </a:buBlip>
              <a:defRPr/>
            </a:pPr>
            <a:r>
              <a:rPr lang="cs-CZ" sz="2000" dirty="0" smtClean="0"/>
              <a:t>bezlepkové obiloviny – rýže, kukuřice, </a:t>
            </a:r>
            <a:r>
              <a:rPr lang="cs-CZ" sz="2000" dirty="0" err="1" smtClean="0"/>
              <a:t>jáhly</a:t>
            </a:r>
            <a:r>
              <a:rPr lang="cs-CZ" sz="2000" dirty="0" smtClean="0"/>
              <a:t>, čirok</a:t>
            </a:r>
          </a:p>
          <a:p>
            <a:pPr marL="342900" lvl="1" indent="-255600">
              <a:spcBef>
                <a:spcPts val="100"/>
              </a:spcBef>
              <a:spcAft>
                <a:spcPts val="100"/>
              </a:spcAft>
              <a:buClr>
                <a:schemeClr val="accent3"/>
              </a:buClr>
              <a:buSzPct val="75000"/>
              <a:buBlip>
                <a:blip r:embed="rId3"/>
              </a:buBlip>
              <a:defRPr/>
            </a:pPr>
            <a:r>
              <a:rPr lang="cs-CZ" sz="2000" dirty="0" smtClean="0"/>
              <a:t>bezlepkové </a:t>
            </a:r>
            <a:r>
              <a:rPr lang="cs-CZ" sz="2000" dirty="0" err="1" smtClean="0"/>
              <a:t>pseudoobiloviny</a:t>
            </a:r>
            <a:r>
              <a:rPr lang="cs-CZ" sz="2000" dirty="0" smtClean="0"/>
              <a:t>  –  amarant, </a:t>
            </a:r>
            <a:r>
              <a:rPr lang="cs-CZ" sz="2000" dirty="0" err="1" smtClean="0"/>
              <a:t>quinoa</a:t>
            </a:r>
            <a:r>
              <a:rPr lang="cs-CZ" sz="2000" dirty="0" smtClean="0"/>
              <a:t>, pohanka</a:t>
            </a:r>
          </a:p>
        </p:txBody>
      </p:sp>
      <p:pic>
        <p:nvPicPr>
          <p:cNvPr id="4" name="Obrázek 3"/>
          <p:cNvPicPr>
            <a:picLocks noChangeAspect="1"/>
          </p:cNvPicPr>
          <p:nvPr/>
        </p:nvPicPr>
        <p:blipFill>
          <a:blip r:embed="rId4" cstate="print"/>
          <a:stretch>
            <a:fillRect/>
          </a:stretch>
        </p:blipFill>
        <p:spPr>
          <a:xfrm>
            <a:off x="1259632" y="2524924"/>
            <a:ext cx="6403292" cy="400042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Potraviny vhodné pro BD</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84784"/>
            <a:ext cx="8229600" cy="5040560"/>
          </a:xfrm>
        </p:spPr>
        <p:txBody>
          <a:bodyPr>
            <a:noAutofit/>
          </a:bodyPr>
          <a:lstStyle/>
          <a:p>
            <a:pPr marL="342900" lvl="1" indent="-255600">
              <a:spcBef>
                <a:spcPts val="100"/>
              </a:spcBef>
              <a:spcAft>
                <a:spcPts val="100"/>
              </a:spcAft>
              <a:buClr>
                <a:schemeClr val="accent3"/>
              </a:buClr>
              <a:buSzPct val="75000"/>
              <a:buBlip>
                <a:blip r:embed="rId3"/>
              </a:buBlip>
              <a:defRPr/>
            </a:pPr>
            <a:r>
              <a:rPr lang="cs-CZ" sz="2000" dirty="0" smtClean="0"/>
              <a:t>luštěniny </a:t>
            </a:r>
          </a:p>
          <a:p>
            <a:pPr marL="342900" lvl="1" indent="-255600">
              <a:spcBef>
                <a:spcPts val="100"/>
              </a:spcBef>
              <a:spcAft>
                <a:spcPts val="100"/>
              </a:spcAft>
              <a:buClr>
                <a:schemeClr val="accent3"/>
              </a:buClr>
              <a:buSzPct val="75000"/>
              <a:buBlip>
                <a:blip r:embed="rId3"/>
              </a:buBlip>
              <a:defRPr/>
            </a:pPr>
            <a:r>
              <a:rPr lang="cs-CZ" sz="2000" dirty="0" smtClean="0"/>
              <a:t>zelenina včetně brambor </a:t>
            </a:r>
          </a:p>
          <a:p>
            <a:pPr marL="342900" lvl="1" indent="-255600">
              <a:spcBef>
                <a:spcPts val="100"/>
              </a:spcBef>
              <a:spcAft>
                <a:spcPts val="100"/>
              </a:spcAft>
              <a:buClr>
                <a:schemeClr val="accent3"/>
              </a:buClr>
              <a:buSzPct val="75000"/>
              <a:buBlip>
                <a:blip r:embed="rId3"/>
              </a:buBlip>
              <a:defRPr/>
            </a:pPr>
            <a:r>
              <a:rPr lang="cs-CZ" sz="2000" dirty="0" smtClean="0"/>
              <a:t>ovoce </a:t>
            </a:r>
          </a:p>
          <a:p>
            <a:pPr marL="342900" lvl="1" indent="-255600">
              <a:spcBef>
                <a:spcPts val="100"/>
              </a:spcBef>
              <a:spcAft>
                <a:spcPts val="100"/>
              </a:spcAft>
              <a:buClr>
                <a:schemeClr val="accent3"/>
              </a:buClr>
              <a:buSzPct val="75000"/>
              <a:buBlip>
                <a:blip r:embed="rId3"/>
              </a:buBlip>
              <a:defRPr/>
            </a:pPr>
            <a:r>
              <a:rPr lang="cs-CZ" sz="2000" dirty="0" smtClean="0"/>
              <a:t>skořápkové plody – </a:t>
            </a:r>
            <a:r>
              <a:rPr lang="cs-CZ" sz="2000" dirty="0" err="1" smtClean="0"/>
              <a:t>natural</a:t>
            </a:r>
            <a:endParaRPr lang="cs-CZ" sz="2000" dirty="0" smtClean="0"/>
          </a:p>
          <a:p>
            <a:pPr marL="342900" lvl="1" indent="-255600">
              <a:spcBef>
                <a:spcPts val="100"/>
              </a:spcBef>
              <a:spcAft>
                <a:spcPts val="100"/>
              </a:spcAft>
              <a:buClr>
                <a:schemeClr val="accent3"/>
              </a:buClr>
              <a:buSzPct val="75000"/>
              <a:buBlip>
                <a:blip r:embed="rId3"/>
              </a:buBlip>
              <a:defRPr/>
            </a:pPr>
            <a:r>
              <a:rPr lang="cs-CZ" sz="2000" dirty="0" smtClean="0"/>
              <a:t>olejnatá semena a oleje z nich lisované </a:t>
            </a:r>
          </a:p>
          <a:p>
            <a:pPr marL="342900" lvl="1" indent="-255600">
              <a:spcBef>
                <a:spcPts val="100"/>
              </a:spcBef>
              <a:spcAft>
                <a:spcPts val="100"/>
              </a:spcAft>
              <a:buClr>
                <a:schemeClr val="accent3"/>
              </a:buClr>
              <a:buSzPct val="75000"/>
              <a:buBlip>
                <a:blip r:embed="rId3"/>
              </a:buBlip>
              <a:defRPr/>
            </a:pPr>
            <a:r>
              <a:rPr lang="cs-CZ" sz="2000" dirty="0" smtClean="0"/>
              <a:t>maso </a:t>
            </a:r>
          </a:p>
          <a:p>
            <a:pPr marL="342900" lvl="1" indent="-255600">
              <a:spcBef>
                <a:spcPts val="100"/>
              </a:spcBef>
              <a:spcAft>
                <a:spcPts val="100"/>
              </a:spcAft>
              <a:buClr>
                <a:schemeClr val="accent3"/>
              </a:buClr>
              <a:buSzPct val="75000"/>
              <a:buBlip>
                <a:blip r:embed="rId3"/>
              </a:buBlip>
              <a:defRPr/>
            </a:pPr>
            <a:r>
              <a:rPr lang="cs-CZ" sz="2000" dirty="0" smtClean="0"/>
              <a:t>vejce </a:t>
            </a:r>
          </a:p>
          <a:p>
            <a:pPr marL="342900" lvl="1" indent="-255600">
              <a:spcBef>
                <a:spcPts val="100"/>
              </a:spcBef>
              <a:spcAft>
                <a:spcPts val="100"/>
              </a:spcAft>
              <a:buClr>
                <a:schemeClr val="accent3"/>
              </a:buClr>
              <a:buSzPct val="75000"/>
              <a:buBlip>
                <a:blip r:embed="rId3"/>
              </a:buBlip>
              <a:defRPr/>
            </a:pPr>
            <a:r>
              <a:rPr lang="cs-CZ" sz="2000" dirty="0" smtClean="0"/>
              <a:t>mléko, máslo, smetana</a:t>
            </a:r>
          </a:p>
          <a:p>
            <a:pPr marL="342900" lvl="1" indent="-255600">
              <a:spcBef>
                <a:spcPts val="100"/>
              </a:spcBef>
              <a:spcAft>
                <a:spcPts val="100"/>
              </a:spcAft>
              <a:buClr>
                <a:schemeClr val="accent3"/>
              </a:buClr>
              <a:buSzPct val="75000"/>
              <a:buBlip>
                <a:blip r:embed="rId3"/>
              </a:buBlip>
              <a:defRPr/>
            </a:pPr>
            <a:r>
              <a:rPr lang="cs-CZ" sz="2000" dirty="0" smtClean="0"/>
              <a:t>houby </a:t>
            </a:r>
          </a:p>
          <a:p>
            <a:pPr marL="342900" lvl="1" indent="-255600">
              <a:spcBef>
                <a:spcPts val="100"/>
              </a:spcBef>
              <a:spcAft>
                <a:spcPts val="100"/>
              </a:spcAft>
              <a:buClr>
                <a:schemeClr val="accent3"/>
              </a:buClr>
              <a:buSzPct val="75000"/>
              <a:buBlip>
                <a:blip r:embed="rId3"/>
              </a:buBlip>
              <a:defRPr/>
            </a:pPr>
            <a:r>
              <a:rPr lang="cs-CZ" sz="2000" dirty="0" smtClean="0"/>
              <a:t>droždí</a:t>
            </a:r>
          </a:p>
          <a:p>
            <a:pPr marL="342900" lvl="1" indent="-255600">
              <a:spcBef>
                <a:spcPts val="100"/>
              </a:spcBef>
              <a:spcAft>
                <a:spcPts val="100"/>
              </a:spcAft>
              <a:buClr>
                <a:schemeClr val="accent3"/>
              </a:buClr>
              <a:buSzPct val="75000"/>
              <a:buBlip>
                <a:blip r:embed="rId3"/>
              </a:buBlip>
              <a:defRPr/>
            </a:pPr>
            <a:r>
              <a:rPr lang="cs-CZ" sz="2000" dirty="0" smtClean="0"/>
              <a:t>základní </a:t>
            </a:r>
            <a:r>
              <a:rPr lang="cs-CZ" sz="2000" dirty="0" err="1" smtClean="0"/>
              <a:t>jednodruhové</a:t>
            </a:r>
            <a:r>
              <a:rPr lang="cs-CZ" sz="2000" dirty="0" smtClean="0"/>
              <a:t> koření, zrnková káva, pravý čaj, kávovinové nápoje  vyrobené z kořene čekanky (cikorka) aj.  </a:t>
            </a:r>
          </a:p>
          <a:p>
            <a:pPr marL="342900" lvl="1" indent="-255600">
              <a:spcBef>
                <a:spcPts val="100"/>
              </a:spcBef>
              <a:spcAft>
                <a:spcPts val="100"/>
              </a:spcAft>
              <a:buClr>
                <a:schemeClr val="accent3"/>
              </a:buClr>
              <a:buSzPct val="75000"/>
              <a:buBlip>
                <a:blip r:embed="rId3"/>
              </a:buBlip>
              <a:defRPr/>
            </a:pPr>
            <a:r>
              <a:rPr lang="cs-CZ" sz="2000" dirty="0" smtClean="0"/>
              <a:t>speciální bezlepkové výrobky</a:t>
            </a:r>
          </a:p>
          <a:p>
            <a:pPr marL="742950" lvl="2" indent="-255600">
              <a:spcBef>
                <a:spcPts val="100"/>
              </a:spcBef>
              <a:spcAft>
                <a:spcPts val="100"/>
              </a:spcAft>
              <a:buClr>
                <a:schemeClr val="accent3"/>
              </a:buClr>
              <a:buSzPct val="75000"/>
              <a:buBlip>
                <a:blip r:embed="rId3"/>
              </a:buBlip>
              <a:defRPr/>
            </a:pPr>
            <a:r>
              <a:rPr lang="cs-CZ" sz="1600" dirty="0">
                <a:cs typeface="Times New Roman" pitchFamily="18" charset="0"/>
              </a:rPr>
              <a:t>bezlepková mouka, </a:t>
            </a:r>
            <a:r>
              <a:rPr lang="cs-CZ" sz="1600" dirty="0" smtClean="0">
                <a:cs typeface="Times New Roman" pitchFamily="18" charset="0"/>
              </a:rPr>
              <a:t>bezlepkové těstoviny</a:t>
            </a:r>
            <a:r>
              <a:rPr lang="cs-CZ" sz="1600" dirty="0">
                <a:cs typeface="Times New Roman" pitchFamily="18" charset="0"/>
              </a:rPr>
              <a:t>, </a:t>
            </a:r>
            <a:r>
              <a:rPr lang="cs-CZ" sz="1600" dirty="0" smtClean="0">
                <a:cs typeface="Times New Roman" pitchFamily="18" charset="0"/>
              </a:rPr>
              <a:t>bezlepkové </a:t>
            </a:r>
            <a:r>
              <a:rPr lang="cs-CZ" sz="1600" dirty="0">
                <a:cs typeface="Times New Roman" pitchFamily="18" charset="0"/>
              </a:rPr>
              <a:t>pečivo a chléb, </a:t>
            </a:r>
            <a:r>
              <a:rPr lang="cs-CZ" sz="1600" dirty="0" smtClean="0">
                <a:cs typeface="Times New Roman" pitchFamily="18" charset="0"/>
              </a:rPr>
              <a:t>směsi </a:t>
            </a:r>
            <a:r>
              <a:rPr lang="cs-CZ" sz="1600" dirty="0">
                <a:cs typeface="Times New Roman" pitchFamily="18" charset="0"/>
              </a:rPr>
              <a:t>na upečení bezlepkového </a:t>
            </a:r>
            <a:r>
              <a:rPr lang="cs-CZ" sz="1600" dirty="0" smtClean="0">
                <a:cs typeface="Times New Roman" pitchFamily="18" charset="0"/>
              </a:rPr>
              <a:t>pečiva, </a:t>
            </a:r>
            <a:r>
              <a:rPr lang="cs-CZ" sz="1600" dirty="0">
                <a:cs typeface="Times New Roman" pitchFamily="18" charset="0"/>
              </a:rPr>
              <a:t>bezlepkové piškoty, </a:t>
            </a:r>
            <a:r>
              <a:rPr lang="cs-CZ" sz="1600" dirty="0" err="1">
                <a:cs typeface="Times New Roman" pitchFamily="18" charset="0"/>
              </a:rPr>
              <a:t>deproteinovaný</a:t>
            </a:r>
            <a:r>
              <a:rPr lang="cs-CZ" sz="1600" dirty="0">
                <a:cs typeface="Times New Roman" pitchFamily="18" charset="0"/>
              </a:rPr>
              <a:t> </a:t>
            </a:r>
            <a:r>
              <a:rPr lang="cs-CZ" sz="1600" dirty="0" smtClean="0">
                <a:cs typeface="Times New Roman" pitchFamily="18" charset="0"/>
              </a:rPr>
              <a:t>pšeničný </a:t>
            </a:r>
            <a:r>
              <a:rPr lang="cs-CZ" sz="1600" dirty="0">
                <a:cs typeface="Times New Roman" pitchFamily="18" charset="0"/>
              </a:rPr>
              <a:t>škrob </a:t>
            </a:r>
            <a:r>
              <a:rPr lang="cs-CZ" sz="1600" dirty="0" smtClean="0">
                <a:cs typeface="Times New Roman" pitchFamily="18" charset="0"/>
              </a:rPr>
              <a:t>(</a:t>
            </a:r>
            <a:r>
              <a:rPr lang="cs-CZ" sz="1600" dirty="0">
                <a:cs typeface="Times New Roman" pitchFamily="18" charset="0"/>
              </a:rPr>
              <a:t>upravený škrob zbavený </a:t>
            </a:r>
            <a:r>
              <a:rPr lang="cs-CZ" sz="1600" dirty="0" smtClean="0">
                <a:cs typeface="Times New Roman" pitchFamily="18" charset="0"/>
              </a:rPr>
              <a:t>veškerých bílkovin a tedy i lepku) a </a:t>
            </a:r>
            <a:r>
              <a:rPr lang="cs-CZ" sz="1600" dirty="0">
                <a:cs typeface="Times New Roman" pitchFamily="18" charset="0"/>
              </a:rPr>
              <a:t>další bezlepkové výrobky </a:t>
            </a:r>
            <a:endParaRPr lang="cs-CZ" sz="1600" dirty="0" smtClean="0"/>
          </a:p>
        </p:txBody>
      </p:sp>
    </p:spTree>
    <p:extLst>
      <p:ext uri="{BB962C8B-B14F-4D97-AF65-F5344CB8AC3E}">
        <p14:creationId xmlns:p14="http://schemas.microsoft.com/office/powerpoint/2010/main" val="35633020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Výběr Potravin pro BD</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184576"/>
          </a:xfrm>
        </p:spPr>
        <p:txBody>
          <a:bodyPr>
            <a:noAutofit/>
          </a:bodyPr>
          <a:lstStyle/>
          <a:p>
            <a:pPr marL="342900" lvl="1" indent="-255600">
              <a:spcBef>
                <a:spcPts val="400"/>
              </a:spcBef>
              <a:spcAft>
                <a:spcPts val="400"/>
              </a:spcAft>
              <a:buClr>
                <a:schemeClr val="accent3"/>
              </a:buClr>
              <a:buSzPct val="75000"/>
              <a:buNone/>
              <a:defRPr/>
            </a:pPr>
            <a:r>
              <a:rPr lang="cs-CZ" sz="2200" b="1" dirty="0" smtClean="0">
                <a:effectLst>
                  <a:outerShdw blurRad="38100" dist="38100" dir="2700000" algn="tl">
                    <a:srgbClr val="000000">
                      <a:alpha val="43137"/>
                    </a:srgbClr>
                  </a:outerShdw>
                </a:effectLst>
              </a:rPr>
              <a:t>Obiloviny, </a:t>
            </a:r>
            <a:r>
              <a:rPr lang="cs-CZ" sz="2200" b="1" dirty="0" err="1" smtClean="0">
                <a:effectLst>
                  <a:outerShdw blurRad="38100" dist="38100" dir="2700000" algn="tl">
                    <a:srgbClr val="000000">
                      <a:alpha val="43137"/>
                    </a:srgbClr>
                  </a:outerShdw>
                </a:effectLst>
              </a:rPr>
              <a:t>pseudoobiloviny</a:t>
            </a:r>
            <a:r>
              <a:rPr lang="cs-CZ" sz="2200" b="1" dirty="0" smtClean="0">
                <a:effectLst>
                  <a:outerShdw blurRad="38100" dist="38100" dir="2700000" algn="tl">
                    <a:srgbClr val="000000">
                      <a:alpha val="43137"/>
                    </a:srgbClr>
                  </a:outerShdw>
                </a:effectLst>
              </a:rPr>
              <a:t> </a:t>
            </a:r>
          </a:p>
          <a:p>
            <a:pPr marL="342900" lvl="1"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Vhodné</a:t>
            </a:r>
            <a:r>
              <a:rPr lang="cs-CZ" sz="2000" dirty="0" smtClean="0">
                <a:effectLst>
                  <a:outerShdw blurRad="38100" dist="38100" dir="2700000" algn="tl">
                    <a:srgbClr val="000000">
                      <a:alpha val="43137"/>
                    </a:srgbClr>
                  </a:outerShdw>
                </a:effectLst>
              </a:rPr>
              <a:t>  </a:t>
            </a:r>
          </a:p>
          <a:p>
            <a:pPr marL="742950" lvl="2" indent="-255600">
              <a:spcBef>
                <a:spcPts val="400"/>
              </a:spcBef>
              <a:spcAft>
                <a:spcPts val="400"/>
              </a:spcAft>
              <a:buClr>
                <a:schemeClr val="accent3"/>
              </a:buClr>
              <a:buSzPct val="75000"/>
              <a:buBlip>
                <a:blip r:embed="rId3"/>
              </a:buBlip>
              <a:defRPr/>
            </a:pPr>
            <a:r>
              <a:rPr lang="cs-CZ" sz="1600" dirty="0" smtClean="0"/>
              <a:t>výrobky  z kukuřice,  rýže,  pohanky, amarantu,  </a:t>
            </a:r>
            <a:r>
              <a:rPr lang="cs-CZ" sz="1600" dirty="0" err="1" smtClean="0"/>
              <a:t>quinoy</a:t>
            </a:r>
            <a:r>
              <a:rPr lang="cs-CZ" sz="1600" dirty="0" smtClean="0"/>
              <a:t>,  jáhel  v podobě  zrna,  mouk,  pečiva,  těstovin,  vloček,  krupice  (polenta  –  kukuřičná  krupice),  krup,  </a:t>
            </a:r>
            <a:r>
              <a:rPr lang="cs-CZ" sz="1600" dirty="0" err="1" smtClean="0"/>
              <a:t>lámanky</a:t>
            </a:r>
            <a:r>
              <a:rPr lang="cs-CZ" sz="1600" dirty="0" smtClean="0"/>
              <a:t>,  škrobu, pukanců  bez  dalších  přidaných  přísad,  které  by mohly  obsahovat  zdroj  lepku,  dále  speciální bezlepkové  výrobky  jako  bezlepková  mouka, bezlepkové  těstoviny,  bezlepkový  chléb, bezlepkové pečivo, bezlepkové piškoty, směsi na přípravu  bezlepkového  chleba,  pečiva, knedlíků apod. </a:t>
            </a:r>
          </a:p>
          <a:p>
            <a:pPr marL="342900" lvl="1"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Rizikové</a:t>
            </a:r>
            <a:r>
              <a:rPr lang="cs-CZ" sz="2000" dirty="0" smtClean="0">
                <a:effectLst>
                  <a:outerShdw blurRad="38100" dist="38100" dir="2700000" algn="tl">
                    <a:srgbClr val="000000">
                      <a:alpha val="43137"/>
                    </a:srgbClr>
                  </a:outerShdw>
                </a:effectLst>
              </a:rPr>
              <a:t>  </a:t>
            </a:r>
          </a:p>
          <a:p>
            <a:pPr marL="742950" lvl="2" indent="-255600">
              <a:spcBef>
                <a:spcPts val="400"/>
              </a:spcBef>
              <a:spcAft>
                <a:spcPts val="400"/>
              </a:spcAft>
              <a:buClr>
                <a:schemeClr val="accent3"/>
              </a:buClr>
              <a:buSzPct val="75000"/>
              <a:buBlip>
                <a:blip r:embed="rId3"/>
              </a:buBlip>
              <a:defRPr/>
            </a:pPr>
            <a:r>
              <a:rPr lang="cs-CZ" sz="1600" dirty="0" smtClean="0"/>
              <a:t>popcorn,  ochucené  burisony,  </a:t>
            </a:r>
            <a:r>
              <a:rPr lang="cs-CZ" sz="1600" dirty="0" err="1" smtClean="0"/>
              <a:t>cornflakes</a:t>
            </a:r>
            <a:endParaRPr lang="cs-CZ" sz="1600" dirty="0" smtClean="0"/>
          </a:p>
          <a:p>
            <a:pPr marL="342900" lvl="1"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Nevhodné</a:t>
            </a:r>
            <a:r>
              <a:rPr lang="cs-CZ" sz="2000" dirty="0" smtClean="0">
                <a:effectLst>
                  <a:outerShdw blurRad="38100" dist="38100" dir="2700000" algn="tl">
                    <a:srgbClr val="000000">
                      <a:alpha val="43137"/>
                    </a:srgbClr>
                  </a:outerShdw>
                </a:effectLst>
              </a:rPr>
              <a:t> </a:t>
            </a:r>
            <a:r>
              <a:rPr lang="cs-CZ" sz="2000" dirty="0" smtClean="0"/>
              <a:t> </a:t>
            </a:r>
          </a:p>
          <a:p>
            <a:pPr marL="742950" lvl="2" indent="-255600">
              <a:spcBef>
                <a:spcPts val="400"/>
              </a:spcBef>
              <a:spcAft>
                <a:spcPts val="400"/>
              </a:spcAft>
              <a:buClr>
                <a:schemeClr val="accent3"/>
              </a:buClr>
              <a:buSzPct val="75000"/>
              <a:buBlip>
                <a:blip r:embed="rId3"/>
              </a:buBlip>
              <a:defRPr/>
            </a:pPr>
            <a:r>
              <a:rPr lang="cs-CZ" sz="1600" dirty="0" smtClean="0"/>
              <a:t>výrobky  z pšenice,  pšenice  špaldy,  pšenice </a:t>
            </a:r>
            <a:r>
              <a:rPr lang="cs-CZ" sz="1600" dirty="0" err="1" smtClean="0"/>
              <a:t>kamut</a:t>
            </a:r>
            <a:r>
              <a:rPr lang="cs-CZ" sz="1600" dirty="0" smtClean="0"/>
              <a:t>,  žita,  triticale,  ječmene,  ovsa</a:t>
            </a:r>
          </a:p>
          <a:p>
            <a:pPr marL="742950" lvl="2" indent="-255600">
              <a:spcBef>
                <a:spcPts val="400"/>
              </a:spcBef>
              <a:spcAft>
                <a:spcPts val="400"/>
              </a:spcAft>
              <a:buClr>
                <a:schemeClr val="accent3"/>
              </a:buClr>
              <a:buSzPct val="75000"/>
              <a:buBlip>
                <a:blip r:embed="rId3"/>
              </a:buBlip>
              <a:defRPr/>
            </a:pPr>
            <a:r>
              <a:rPr lang="cs-CZ" sz="1600" dirty="0" smtClean="0"/>
              <a:t>veškeré  mouky  z těchto  obilovin,  škrob,  chléb, pečivo,  strouhanka,  těstoviny,  vločky,  kroupy, krupky, krupice, klíčky, pukance, müsli, piškoty, dále  všechny  špaldové,  grahamové,  semolinové výrobky  a  sladové  výrobky,  kuskus,  </a:t>
            </a:r>
            <a:r>
              <a:rPr lang="cs-CZ" sz="1600" dirty="0" err="1" smtClean="0"/>
              <a:t>bulgur</a:t>
            </a:r>
            <a:r>
              <a:rPr lang="cs-CZ" sz="1600" dirty="0" smtClean="0"/>
              <a:t>, kávovinové  nápoje  obsahující  pražený  ječmen (melta)  nebo  žito  a  rostlinné  náhražky  masa obsahující  pšeničné  bílkoviny  (např.  klaso, </a:t>
            </a:r>
            <a:r>
              <a:rPr lang="cs-CZ" sz="1600" dirty="0" err="1" smtClean="0"/>
              <a:t>seitan</a:t>
            </a:r>
            <a:r>
              <a:rPr lang="cs-CZ" sz="1600" dirty="0" smtClean="0"/>
              <a:t>, </a:t>
            </a:r>
            <a:r>
              <a:rPr lang="cs-CZ" sz="1600" dirty="0" err="1"/>
              <a:t>r</a:t>
            </a:r>
            <a:r>
              <a:rPr lang="cs-CZ" sz="1600" dirty="0" err="1" smtClean="0"/>
              <a:t>obi</a:t>
            </a:r>
            <a:r>
              <a:rPr lang="cs-CZ" sz="1600" dirty="0" smtClean="0"/>
              <a:t>)</a:t>
            </a:r>
          </a:p>
        </p:txBody>
      </p:sp>
      <p:pic>
        <p:nvPicPr>
          <p:cNvPr id="105474" name="Picture 2" descr="http://www.rctrading.cz/wp-content/uploads/2014/01/P%C5%A1enice-ilustr..jpg"/>
          <p:cNvPicPr>
            <a:picLocks noChangeAspect="1" noChangeArrowheads="1"/>
          </p:cNvPicPr>
          <p:nvPr/>
        </p:nvPicPr>
        <p:blipFill>
          <a:blip r:embed="rId4" cstate="print"/>
          <a:srcRect/>
          <a:stretch>
            <a:fillRect/>
          </a:stretch>
        </p:blipFill>
        <p:spPr bwMode="auto">
          <a:xfrm>
            <a:off x="6156176" y="188640"/>
            <a:ext cx="2768966" cy="1844824"/>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Laskavec (</a:t>
            </a:r>
            <a:r>
              <a:rPr lang="cs-CZ" sz="4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amaranthus</a:t>
            </a:r>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cs-CZ" sz="4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sp</a:t>
            </a:r>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Picture 2"/>
          <p:cNvPicPr>
            <a:picLocks noChangeAspect="1" noChangeArrowheads="1"/>
          </p:cNvPicPr>
          <p:nvPr/>
        </p:nvPicPr>
        <p:blipFill>
          <a:blip r:embed="rId3" cstate="print"/>
          <a:srcRect/>
          <a:stretch>
            <a:fillRect/>
          </a:stretch>
        </p:blipFill>
        <p:spPr bwMode="auto">
          <a:xfrm>
            <a:off x="251520" y="1412776"/>
            <a:ext cx="3857652" cy="5147210"/>
          </a:xfrm>
          <a:prstGeom prst="rect">
            <a:avLst/>
          </a:prstGeom>
          <a:noFill/>
          <a:ln w="9525">
            <a:noFill/>
            <a:miter lim="800000"/>
            <a:headEnd/>
            <a:tailEnd/>
          </a:ln>
          <a:effectLst/>
        </p:spPr>
      </p:pic>
      <p:pic>
        <p:nvPicPr>
          <p:cNvPr id="5" name="Picture 6" descr="http://www.mlyn-uveselych.cz/Vodni-mlyn/Obiloviny/Amarant-Laskavec.aspx"/>
          <p:cNvPicPr>
            <a:picLocks noChangeAspect="1" noChangeArrowheads="1"/>
          </p:cNvPicPr>
          <p:nvPr/>
        </p:nvPicPr>
        <p:blipFill>
          <a:blip r:embed="rId4" cstate="print"/>
          <a:srcRect/>
          <a:stretch>
            <a:fillRect/>
          </a:stretch>
        </p:blipFill>
        <p:spPr bwMode="auto">
          <a:xfrm>
            <a:off x="5076056" y="3843046"/>
            <a:ext cx="3545237" cy="2658928"/>
          </a:xfrm>
          <a:prstGeom prst="rect">
            <a:avLst/>
          </a:prstGeom>
          <a:noFill/>
        </p:spPr>
      </p:pic>
      <p:pic>
        <p:nvPicPr>
          <p:cNvPr id="4098" name="Picture 2" descr="http://media.mercola.com/assets/images/food-facts/amaranth-fb.jpg"/>
          <p:cNvPicPr>
            <a:picLocks noChangeAspect="1" noChangeArrowheads="1"/>
          </p:cNvPicPr>
          <p:nvPr/>
        </p:nvPicPr>
        <p:blipFill>
          <a:blip r:embed="rId5" cstate="print"/>
          <a:srcRect/>
          <a:stretch>
            <a:fillRect/>
          </a:stretch>
        </p:blipFill>
        <p:spPr bwMode="auto">
          <a:xfrm>
            <a:off x="4716016" y="1412776"/>
            <a:ext cx="4062583" cy="2132856"/>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Merlík čilský (</a:t>
            </a:r>
            <a:r>
              <a:rPr lang="cs-CZ" sz="36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chenopodium</a:t>
            </a:r>
            <a:r>
              <a:rPr lang="cs-CZ"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cs-CZ" sz="36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quinoa</a:t>
            </a:r>
            <a:r>
              <a:rPr lang="cs-CZ"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cs-CZ"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1922" name="Picture 2" descr="http://www.twohealthykitchens.com/wp-content/uploads/2013/05/THK-Quinoa-1-2.jpg"/>
          <p:cNvPicPr>
            <a:picLocks noChangeAspect="1" noChangeArrowheads="1"/>
          </p:cNvPicPr>
          <p:nvPr/>
        </p:nvPicPr>
        <p:blipFill>
          <a:blip r:embed="rId3" cstate="print"/>
          <a:srcRect/>
          <a:stretch>
            <a:fillRect/>
          </a:stretch>
        </p:blipFill>
        <p:spPr bwMode="auto">
          <a:xfrm>
            <a:off x="4139952" y="2636912"/>
            <a:ext cx="4536503" cy="3024336"/>
          </a:xfrm>
          <a:prstGeom prst="rect">
            <a:avLst/>
          </a:prstGeom>
          <a:noFill/>
        </p:spPr>
      </p:pic>
      <p:pic>
        <p:nvPicPr>
          <p:cNvPr id="7" name="Picture 5"/>
          <p:cNvPicPr>
            <a:picLocks noChangeAspect="1" noChangeArrowheads="1"/>
          </p:cNvPicPr>
          <p:nvPr/>
        </p:nvPicPr>
        <p:blipFill>
          <a:blip r:embed="rId4" cstate="print"/>
          <a:srcRect/>
          <a:stretch>
            <a:fillRect/>
          </a:stretch>
        </p:blipFill>
        <p:spPr bwMode="auto">
          <a:xfrm>
            <a:off x="251520" y="1412776"/>
            <a:ext cx="3552680" cy="510063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smtClean="0">
                <a:solidFill>
                  <a:srgbClr val="7030A0"/>
                </a:solidFill>
                <a:effectLst>
                  <a:outerShdw blurRad="38100" dist="38100" dir="2700000" algn="tl">
                    <a:srgbClr val="000000">
                      <a:alpha val="43137"/>
                    </a:srgbClr>
                  </a:outerShdw>
                </a:effectLst>
              </a:rPr>
              <a:t>MILIČKA HABEŠSKÁ </a:t>
            </a:r>
            <a:r>
              <a:rPr lang="cs-CZ" sz="3600" b="1" i="1" dirty="0" smtClean="0">
                <a:solidFill>
                  <a:srgbClr val="7030A0"/>
                </a:solidFill>
                <a:effectLst>
                  <a:outerShdw blurRad="38100" dist="38100" dir="2700000" algn="tl">
                    <a:srgbClr val="000000">
                      <a:alpha val="43137"/>
                    </a:srgbClr>
                  </a:outerShdw>
                </a:effectLst>
              </a:rPr>
              <a:t>(</a:t>
            </a:r>
            <a:r>
              <a:rPr lang="cs-CZ" sz="3600" b="1" i="1" dirty="0" err="1" smtClean="0">
                <a:solidFill>
                  <a:srgbClr val="7030A0"/>
                </a:solidFill>
                <a:effectLst>
                  <a:outerShdw blurRad="38100" dist="38100" dir="2700000" algn="tl">
                    <a:srgbClr val="000000">
                      <a:alpha val="43137"/>
                    </a:srgbClr>
                  </a:outerShdw>
                </a:effectLst>
              </a:rPr>
              <a:t>Eragrostis</a:t>
            </a:r>
            <a:r>
              <a:rPr lang="cs-CZ" sz="3600" b="1" i="1" dirty="0" smtClean="0">
                <a:solidFill>
                  <a:srgbClr val="7030A0"/>
                </a:solidFill>
                <a:effectLst>
                  <a:outerShdw blurRad="38100" dist="38100" dir="2700000" algn="tl">
                    <a:srgbClr val="000000">
                      <a:alpha val="43137"/>
                    </a:srgbClr>
                  </a:outerShdw>
                </a:effectLst>
              </a:rPr>
              <a:t> </a:t>
            </a:r>
            <a:r>
              <a:rPr lang="cs-CZ" sz="3600" b="1" i="1" dirty="0" err="1" smtClean="0">
                <a:solidFill>
                  <a:srgbClr val="7030A0"/>
                </a:solidFill>
                <a:effectLst>
                  <a:outerShdw blurRad="38100" dist="38100" dir="2700000" algn="tl">
                    <a:srgbClr val="000000">
                      <a:alpha val="43137"/>
                    </a:srgbClr>
                  </a:outerShdw>
                </a:effectLst>
              </a:rPr>
              <a:t>tef</a:t>
            </a:r>
            <a:r>
              <a:rPr lang="cs-CZ" sz="3600" b="1" i="1" dirty="0" smtClean="0">
                <a:solidFill>
                  <a:srgbClr val="7030A0"/>
                </a:solidFill>
                <a:effectLst>
                  <a:outerShdw blurRad="38100" dist="38100" dir="2700000" algn="tl">
                    <a:srgbClr val="000000">
                      <a:alpha val="43137"/>
                    </a:srgbClr>
                  </a:outerShdw>
                </a:effectLst>
              </a:rPr>
              <a:t>)</a:t>
            </a:r>
            <a:endParaRPr lang="cs-CZ" sz="3600" b="1" dirty="0">
              <a:solidFill>
                <a:srgbClr val="7030A0"/>
              </a:solidFill>
              <a:effectLst>
                <a:outerShdw blurRad="38100" dist="38100" dir="2700000" algn="tl">
                  <a:srgbClr val="000000">
                    <a:alpha val="43137"/>
                  </a:srgbClr>
                </a:outerShdw>
              </a:effectLst>
            </a:endParaRPr>
          </a:p>
        </p:txBody>
      </p:sp>
      <p:pic>
        <p:nvPicPr>
          <p:cNvPr id="5" name="Obrázek 4"/>
          <p:cNvPicPr>
            <a:picLocks noChangeAspect="1"/>
          </p:cNvPicPr>
          <p:nvPr/>
        </p:nvPicPr>
        <p:blipFill>
          <a:blip r:embed="rId3" cstate="print"/>
          <a:stretch>
            <a:fillRect/>
          </a:stretch>
        </p:blipFill>
        <p:spPr>
          <a:xfrm>
            <a:off x="323528" y="1417638"/>
            <a:ext cx="4608512" cy="3456384"/>
          </a:xfrm>
          <a:prstGeom prst="rect">
            <a:avLst/>
          </a:prstGeom>
        </p:spPr>
      </p:pic>
      <p:sp>
        <p:nvSpPr>
          <p:cNvPr id="7" name="Zástupný symbol pro obsah 6"/>
          <p:cNvSpPr>
            <a:spLocks noGrp="1"/>
          </p:cNvSpPr>
          <p:nvPr>
            <p:ph idx="1"/>
          </p:nvPr>
        </p:nvSpPr>
        <p:spPr/>
        <p:txBody>
          <a:bodyPr/>
          <a:lstStyle/>
          <a:p>
            <a:endParaRPr lang="cs-CZ" dirty="0"/>
          </a:p>
        </p:txBody>
      </p:sp>
      <p:pic>
        <p:nvPicPr>
          <p:cNvPr id="8" name="Obrázek 7"/>
          <p:cNvPicPr>
            <a:picLocks noChangeAspect="1"/>
          </p:cNvPicPr>
          <p:nvPr/>
        </p:nvPicPr>
        <p:blipFill>
          <a:blip r:embed="rId4" cstate="print"/>
          <a:stretch>
            <a:fillRect/>
          </a:stretch>
        </p:blipFill>
        <p:spPr>
          <a:xfrm>
            <a:off x="4557127" y="4311270"/>
            <a:ext cx="4474852" cy="2377646"/>
          </a:xfrm>
          <a:prstGeom prst="rect">
            <a:avLst/>
          </a:prstGeom>
        </p:spPr>
      </p:pic>
      <p:pic>
        <p:nvPicPr>
          <p:cNvPr id="9" name="Obrázek 8"/>
          <p:cNvPicPr>
            <a:picLocks noChangeAspect="1"/>
          </p:cNvPicPr>
          <p:nvPr/>
        </p:nvPicPr>
        <p:blipFill>
          <a:blip r:embed="rId5" cstate="print"/>
          <a:stretch>
            <a:fillRect/>
          </a:stretch>
        </p:blipFill>
        <p:spPr>
          <a:xfrm>
            <a:off x="5148064" y="1417638"/>
            <a:ext cx="3883915" cy="2576330"/>
          </a:xfrm>
          <a:prstGeom prst="rect">
            <a:avLst/>
          </a:prstGeom>
        </p:spPr>
      </p:pic>
    </p:spTree>
    <p:extLst>
      <p:ext uri="{BB962C8B-B14F-4D97-AF65-F5344CB8AC3E}">
        <p14:creationId xmlns:p14="http://schemas.microsoft.com/office/powerpoint/2010/main" val="16106934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smtClean="0">
                <a:solidFill>
                  <a:srgbClr val="7030A0"/>
                </a:solidFill>
                <a:effectLst>
                  <a:outerShdw blurRad="38100" dist="38100" dir="2700000" algn="tl">
                    <a:srgbClr val="000000">
                      <a:alpha val="43137"/>
                    </a:srgbClr>
                  </a:outerShdw>
                </a:effectLst>
              </a:rPr>
              <a:t>MILIČKA HABEŠSKÁ (TEFF)</a:t>
            </a:r>
            <a:endParaRPr lang="cs-CZ" sz="3200"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fontScale="62500" lnSpcReduction="20000"/>
          </a:bodyPr>
          <a:lstStyle/>
          <a:p>
            <a:r>
              <a:rPr lang="cs-CZ" dirty="0" smtClean="0"/>
              <a:t>Plodina 3. tisíciletí</a:t>
            </a:r>
          </a:p>
          <a:p>
            <a:r>
              <a:rPr lang="cs-CZ" i="1" dirty="0" err="1"/>
              <a:t>teffa</a:t>
            </a:r>
            <a:r>
              <a:rPr lang="cs-CZ" dirty="0"/>
              <a:t> = ztracený </a:t>
            </a:r>
            <a:r>
              <a:rPr lang="cs-CZ" dirty="0" smtClean="0">
                <a:latin typeface="Century Schoolbook" panose="02040604050505020304" pitchFamily="18" charset="0"/>
              </a:rPr>
              <a:t>→ </a:t>
            </a:r>
            <a:r>
              <a:rPr lang="cs-CZ" dirty="0"/>
              <a:t>n</a:t>
            </a:r>
            <a:r>
              <a:rPr lang="cs-CZ" dirty="0" smtClean="0"/>
              <a:t>ejdrobnější obilnina na světě (rozměr zrna 1 mm)</a:t>
            </a:r>
          </a:p>
          <a:p>
            <a:r>
              <a:rPr lang="cs-CZ" dirty="0"/>
              <a:t>Z</a:t>
            </a:r>
            <a:r>
              <a:rPr lang="cs-CZ" dirty="0" smtClean="0"/>
              <a:t>námo přes 350 druhů</a:t>
            </a:r>
          </a:p>
          <a:p>
            <a:r>
              <a:rPr lang="cs-CZ" dirty="0" smtClean="0"/>
              <a:t>Africká plodina (Etiopie)</a:t>
            </a:r>
          </a:p>
          <a:p>
            <a:r>
              <a:rPr lang="cs-CZ" dirty="0" smtClean="0"/>
              <a:t>Bílá </a:t>
            </a:r>
            <a:r>
              <a:rPr lang="cs-CZ" dirty="0"/>
              <a:t>zrna chutnají po vlašském ořechu, tmavší </a:t>
            </a:r>
            <a:r>
              <a:rPr lang="cs-CZ" dirty="0" smtClean="0"/>
              <a:t>druhy </a:t>
            </a:r>
            <a:r>
              <a:rPr lang="cs-CZ" dirty="0"/>
              <a:t>se chuťově blíží lískovým </a:t>
            </a:r>
            <a:r>
              <a:rPr lang="cs-CZ" dirty="0" smtClean="0"/>
              <a:t>oříškům </a:t>
            </a:r>
          </a:p>
          <a:p>
            <a:r>
              <a:rPr lang="cs-CZ" dirty="0" smtClean="0"/>
              <a:t>Zrno na výrobu chleba (</a:t>
            </a:r>
            <a:r>
              <a:rPr lang="cs-CZ" dirty="0" err="1" smtClean="0"/>
              <a:t>injera</a:t>
            </a:r>
            <a:r>
              <a:rPr lang="cs-CZ" dirty="0" smtClean="0"/>
              <a:t>)</a:t>
            </a:r>
          </a:p>
          <a:p>
            <a:r>
              <a:rPr lang="cs-CZ" dirty="0" smtClean="0"/>
              <a:t>Všestranné </a:t>
            </a:r>
            <a:r>
              <a:rPr lang="cs-CZ" dirty="0"/>
              <a:t>využití i jako náhrada za část mouky v pečivu nebo jako posyp. Využívá se jako zahušťovadlo do polévek, šťáv k dušeným </a:t>
            </a:r>
            <a:r>
              <a:rPr lang="cs-CZ" dirty="0" smtClean="0"/>
              <a:t>masům, na přípravu kaší, nákypů, pudinků, do jogurtů, přesnídávek. </a:t>
            </a:r>
            <a:r>
              <a:rPr lang="cs-CZ" dirty="0"/>
              <a:t>Semena této rostliny se můžou nechat naklíčit a přidat do salátů nebo polévek</a:t>
            </a:r>
            <a:r>
              <a:rPr lang="cs-CZ" dirty="0" smtClean="0"/>
              <a:t>.</a:t>
            </a:r>
          </a:p>
          <a:p>
            <a:endParaRPr lang="cs-CZ" dirty="0" smtClean="0"/>
          </a:p>
          <a:p>
            <a:r>
              <a:rPr lang="cs-CZ" b="1" dirty="0" smtClean="0">
                <a:solidFill>
                  <a:srgbClr val="0070C0"/>
                </a:solidFill>
              </a:rPr>
              <a:t>Vhodné pro BLP dietu</a:t>
            </a:r>
          </a:p>
          <a:p>
            <a:r>
              <a:rPr lang="cs-CZ" dirty="0" smtClean="0"/>
              <a:t>Mouka z </a:t>
            </a:r>
            <a:r>
              <a:rPr lang="cs-CZ" dirty="0" err="1" smtClean="0"/>
              <a:t>teffu</a:t>
            </a:r>
            <a:r>
              <a:rPr lang="cs-CZ" dirty="0" smtClean="0"/>
              <a:t> 400 g cca 100 Kč, </a:t>
            </a:r>
            <a:r>
              <a:rPr lang="cs-CZ" dirty="0" err="1" smtClean="0"/>
              <a:t>Teff</a:t>
            </a:r>
            <a:r>
              <a:rPr lang="cs-CZ" dirty="0" smtClean="0"/>
              <a:t> zrno 200 g cca 40 Kč</a:t>
            </a:r>
            <a:endParaRPr lang="cs-CZ" dirty="0"/>
          </a:p>
          <a:p>
            <a:endParaRPr lang="cs-CZ" dirty="0" smtClean="0"/>
          </a:p>
          <a:p>
            <a:endParaRPr lang="cs-CZ" dirty="0"/>
          </a:p>
        </p:txBody>
      </p:sp>
    </p:spTree>
    <p:extLst>
      <p:ext uri="{BB962C8B-B14F-4D97-AF65-F5344CB8AC3E}">
        <p14:creationId xmlns:p14="http://schemas.microsoft.com/office/powerpoint/2010/main" val="37894505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9048B8"/>
                </a:solidFill>
                <a:effectLst>
                  <a:outerShdw blurRad="38100" dist="38100" dir="2700000" algn="tl">
                    <a:srgbClr val="000000">
                      <a:alpha val="43137"/>
                    </a:srgbClr>
                  </a:outerShdw>
                </a:effectLst>
              </a:rPr>
              <a:t>Maniok jedlý (</a:t>
            </a:r>
            <a:r>
              <a:rPr lang="cs-CZ" sz="3200" b="1" i="1" dirty="0" err="1">
                <a:solidFill>
                  <a:srgbClr val="9048B8"/>
                </a:solidFill>
                <a:effectLst>
                  <a:outerShdw blurRad="38100" dist="38100" dir="2700000" algn="tl">
                    <a:srgbClr val="000000">
                      <a:alpha val="43137"/>
                    </a:srgbClr>
                  </a:outerShdw>
                </a:effectLst>
              </a:rPr>
              <a:t>Manihot</a:t>
            </a:r>
            <a:r>
              <a:rPr lang="cs-CZ" sz="3200" b="1" i="1" dirty="0">
                <a:solidFill>
                  <a:srgbClr val="9048B8"/>
                </a:solidFill>
                <a:effectLst>
                  <a:outerShdw blurRad="38100" dist="38100" dir="2700000" algn="tl">
                    <a:srgbClr val="000000">
                      <a:alpha val="43137"/>
                    </a:srgbClr>
                  </a:outerShdw>
                </a:effectLst>
              </a:rPr>
              <a:t> </a:t>
            </a:r>
            <a:r>
              <a:rPr lang="cs-CZ" sz="3200" b="1" i="1" dirty="0" err="1">
                <a:solidFill>
                  <a:srgbClr val="9048B8"/>
                </a:solidFill>
                <a:effectLst>
                  <a:outerShdw blurRad="38100" dist="38100" dir="2700000" algn="tl">
                    <a:srgbClr val="000000">
                      <a:alpha val="43137"/>
                    </a:srgbClr>
                  </a:outerShdw>
                </a:effectLst>
              </a:rPr>
              <a:t>esculenta</a:t>
            </a:r>
            <a:r>
              <a:rPr lang="cs-CZ" sz="3200" b="1" dirty="0" smtClean="0">
                <a:solidFill>
                  <a:srgbClr val="9048B8"/>
                </a:solidFill>
                <a:effectLst>
                  <a:outerShdw blurRad="38100" dist="38100" dir="2700000" algn="tl">
                    <a:srgbClr val="000000">
                      <a:alpha val="43137"/>
                    </a:srgbClr>
                  </a:outerShdw>
                </a:effectLst>
              </a:rPr>
              <a:t>) </a:t>
            </a:r>
            <a:endParaRPr lang="cs-CZ" sz="3200" b="1" dirty="0">
              <a:solidFill>
                <a:srgbClr val="9048B8"/>
              </a:solidFill>
              <a:effectLst>
                <a:outerShdw blurRad="38100" dist="38100" dir="2700000" algn="tl">
                  <a:srgbClr val="000000">
                    <a:alpha val="43137"/>
                  </a:srgbClr>
                </a:outerShdw>
              </a:effectLst>
            </a:endParaRPr>
          </a:p>
        </p:txBody>
      </p:sp>
      <p:pic>
        <p:nvPicPr>
          <p:cNvPr id="5" name="Obrázek 4"/>
          <p:cNvPicPr>
            <a:picLocks noChangeAspect="1"/>
          </p:cNvPicPr>
          <p:nvPr/>
        </p:nvPicPr>
        <p:blipFill>
          <a:blip r:embed="rId2" cstate="print"/>
          <a:stretch>
            <a:fillRect/>
          </a:stretch>
        </p:blipFill>
        <p:spPr>
          <a:xfrm>
            <a:off x="773586" y="1336050"/>
            <a:ext cx="4748971" cy="3171087"/>
          </a:xfrm>
          <a:prstGeom prst="rect">
            <a:avLst/>
          </a:prstGeom>
        </p:spPr>
      </p:pic>
      <p:sp>
        <p:nvSpPr>
          <p:cNvPr id="6" name="Zástupný symbol pro obsah 5"/>
          <p:cNvSpPr>
            <a:spLocks noGrp="1"/>
          </p:cNvSpPr>
          <p:nvPr>
            <p:ph idx="1"/>
          </p:nvPr>
        </p:nvSpPr>
        <p:spPr>
          <a:xfrm>
            <a:off x="457200" y="1587215"/>
            <a:ext cx="8229600" cy="4525963"/>
          </a:xfrm>
        </p:spPr>
        <p:txBody>
          <a:bodyPr/>
          <a:lstStyle/>
          <a:p>
            <a:endParaRPr lang="cs-CZ" dirty="0"/>
          </a:p>
        </p:txBody>
      </p:sp>
      <p:pic>
        <p:nvPicPr>
          <p:cNvPr id="4098" name="Picture 2" descr="http://tapioca.cz/files/banner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676714"/>
            <a:ext cx="8928992"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4" cstate="print"/>
          <a:stretch>
            <a:fillRect/>
          </a:stretch>
        </p:blipFill>
        <p:spPr>
          <a:xfrm>
            <a:off x="5697405" y="1292627"/>
            <a:ext cx="2460309" cy="3214510"/>
          </a:xfrm>
          <a:prstGeom prst="rect">
            <a:avLst/>
          </a:prstGeom>
        </p:spPr>
      </p:pic>
    </p:spTree>
    <p:extLst>
      <p:ext uri="{BB962C8B-B14F-4D97-AF65-F5344CB8AC3E}">
        <p14:creationId xmlns:p14="http://schemas.microsoft.com/office/powerpoint/2010/main" val="25215763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9048B8"/>
                </a:solidFill>
                <a:effectLst>
                  <a:outerShdw blurRad="38100" dist="38100" dir="2700000" algn="tl">
                    <a:srgbClr val="000000">
                      <a:alpha val="43137"/>
                    </a:srgbClr>
                  </a:outerShdw>
                </a:effectLst>
              </a:rPr>
              <a:t>Maniok jedlý (</a:t>
            </a:r>
            <a:r>
              <a:rPr lang="cs-CZ" sz="3200" b="1" i="1" dirty="0" err="1">
                <a:solidFill>
                  <a:srgbClr val="9048B8"/>
                </a:solidFill>
                <a:effectLst>
                  <a:outerShdw blurRad="38100" dist="38100" dir="2700000" algn="tl">
                    <a:srgbClr val="000000">
                      <a:alpha val="43137"/>
                    </a:srgbClr>
                  </a:outerShdw>
                </a:effectLst>
              </a:rPr>
              <a:t>Manihot</a:t>
            </a:r>
            <a:r>
              <a:rPr lang="cs-CZ" sz="3200" b="1" i="1" dirty="0">
                <a:solidFill>
                  <a:srgbClr val="9048B8"/>
                </a:solidFill>
                <a:effectLst>
                  <a:outerShdw blurRad="38100" dist="38100" dir="2700000" algn="tl">
                    <a:srgbClr val="000000">
                      <a:alpha val="43137"/>
                    </a:srgbClr>
                  </a:outerShdw>
                </a:effectLst>
              </a:rPr>
              <a:t> </a:t>
            </a:r>
            <a:r>
              <a:rPr lang="cs-CZ" sz="3200" b="1" i="1" dirty="0" err="1">
                <a:solidFill>
                  <a:srgbClr val="9048B8"/>
                </a:solidFill>
                <a:effectLst>
                  <a:outerShdw blurRad="38100" dist="38100" dir="2700000" algn="tl">
                    <a:srgbClr val="000000">
                      <a:alpha val="43137"/>
                    </a:srgbClr>
                  </a:outerShdw>
                </a:effectLst>
              </a:rPr>
              <a:t>esculenta</a:t>
            </a:r>
            <a:r>
              <a:rPr lang="cs-CZ" sz="3200" b="1" dirty="0">
                <a:solidFill>
                  <a:srgbClr val="9048B8"/>
                </a:solidFill>
                <a:effectLst>
                  <a:outerShdw blurRad="38100" dist="38100" dir="2700000" algn="tl">
                    <a:srgbClr val="000000">
                      <a:alpha val="43137"/>
                    </a:srgbClr>
                  </a:outerShdw>
                </a:effectLst>
              </a:rPr>
              <a:t>) </a:t>
            </a:r>
            <a:endParaRPr lang="cs-CZ" sz="3200" dirty="0"/>
          </a:p>
        </p:txBody>
      </p:sp>
      <p:sp>
        <p:nvSpPr>
          <p:cNvPr id="3" name="Zástupný symbol pro obsah 2"/>
          <p:cNvSpPr>
            <a:spLocks noGrp="1"/>
          </p:cNvSpPr>
          <p:nvPr>
            <p:ph idx="1"/>
          </p:nvPr>
        </p:nvSpPr>
        <p:spPr/>
        <p:txBody>
          <a:bodyPr>
            <a:normAutofit fontScale="77500" lnSpcReduction="20000"/>
          </a:bodyPr>
          <a:lstStyle/>
          <a:p>
            <a:r>
              <a:rPr lang="cs-CZ" dirty="0"/>
              <a:t>j</a:t>
            </a:r>
            <a:r>
              <a:rPr lang="cs-CZ" dirty="0" smtClean="0"/>
              <a:t>iným názvem TAPIOCA</a:t>
            </a:r>
          </a:p>
          <a:p>
            <a:r>
              <a:rPr lang="cs-CZ" dirty="0" smtClean="0"/>
              <a:t>slabě </a:t>
            </a:r>
            <a:r>
              <a:rPr lang="cs-CZ" dirty="0"/>
              <a:t>dřevnatý keř, </a:t>
            </a:r>
            <a:r>
              <a:rPr lang="cs-CZ" dirty="0" smtClean="0"/>
              <a:t>1-5m vysoký, jeho 30-90 cm </a:t>
            </a:r>
            <a:r>
              <a:rPr lang="cs-CZ" dirty="0"/>
              <a:t>dlouhé a </a:t>
            </a:r>
            <a:r>
              <a:rPr lang="cs-CZ" dirty="0" smtClean="0"/>
              <a:t/>
            </a:r>
            <a:br>
              <a:rPr lang="cs-CZ" dirty="0" smtClean="0"/>
            </a:br>
            <a:r>
              <a:rPr lang="cs-CZ" dirty="0" smtClean="0"/>
              <a:t>5-10 cm </a:t>
            </a:r>
            <a:r>
              <a:rPr lang="cs-CZ" dirty="0"/>
              <a:t>široké podzemní hlízy obsahují mnoho </a:t>
            </a:r>
            <a:r>
              <a:rPr lang="cs-CZ" dirty="0" smtClean="0"/>
              <a:t>škrobu</a:t>
            </a:r>
          </a:p>
          <a:p>
            <a:r>
              <a:rPr lang="cs-CZ" dirty="0" smtClean="0"/>
              <a:t>pochází </a:t>
            </a:r>
            <a:r>
              <a:rPr lang="cs-CZ" dirty="0"/>
              <a:t>z tropické </a:t>
            </a:r>
            <a:r>
              <a:rPr lang="cs-CZ" dirty="0" smtClean="0"/>
              <a:t>Ameriky, pěstuje se všude </a:t>
            </a:r>
            <a:r>
              <a:rPr lang="cs-CZ" dirty="0"/>
              <a:t>v tropech, většinou na malých </a:t>
            </a:r>
            <a:r>
              <a:rPr lang="cs-CZ" dirty="0" smtClean="0"/>
              <a:t>polích</a:t>
            </a:r>
          </a:p>
          <a:p>
            <a:r>
              <a:rPr lang="cs-CZ" dirty="0"/>
              <a:t>p</a:t>
            </a:r>
            <a:r>
              <a:rPr lang="cs-CZ" dirty="0" smtClean="0"/>
              <a:t>oužití</a:t>
            </a:r>
            <a:r>
              <a:rPr lang="cs-CZ" dirty="0"/>
              <a:t>: </a:t>
            </a:r>
            <a:r>
              <a:rPr lang="cs-CZ" dirty="0" smtClean="0"/>
              <a:t>manioková (tapioková) mouka </a:t>
            </a:r>
            <a:r>
              <a:rPr lang="cs-CZ" dirty="0"/>
              <a:t>je nedílnou součástí brazilské a západoafrické </a:t>
            </a:r>
            <a:r>
              <a:rPr lang="cs-CZ" dirty="0" smtClean="0"/>
              <a:t>kuchyně.</a:t>
            </a:r>
            <a:r>
              <a:rPr lang="cs-CZ" b="1" dirty="0"/>
              <a:t> </a:t>
            </a:r>
            <a:r>
              <a:rPr lang="cs-CZ" dirty="0" smtClean="0"/>
              <a:t>Můžeme </a:t>
            </a:r>
            <a:r>
              <a:rPr lang="cs-CZ" dirty="0"/>
              <a:t>ji zakoupit v sypké formě, ale také slisovanou do perel různých </a:t>
            </a:r>
            <a:r>
              <a:rPr lang="cs-CZ" dirty="0" smtClean="0"/>
              <a:t>velikostí</a:t>
            </a:r>
          </a:p>
          <a:p>
            <a:endParaRPr lang="cs-CZ" dirty="0"/>
          </a:p>
          <a:p>
            <a:r>
              <a:rPr lang="cs-CZ" b="1" dirty="0" smtClean="0">
                <a:solidFill>
                  <a:srgbClr val="0070C0"/>
                </a:solidFill>
              </a:rPr>
              <a:t>Vhodné pro BLP dietu</a:t>
            </a:r>
          </a:p>
          <a:p>
            <a:r>
              <a:rPr lang="cs-CZ" dirty="0" err="1" smtClean="0"/>
              <a:t>Tapioca</a:t>
            </a:r>
            <a:r>
              <a:rPr lang="cs-CZ" dirty="0" smtClean="0"/>
              <a:t> perly 500 g cca 60-100 Kč (pudinky</a:t>
            </a:r>
            <a:r>
              <a:rPr lang="cs-CZ" dirty="0"/>
              <a:t>, kaše, </a:t>
            </a:r>
            <a:r>
              <a:rPr lang="cs-CZ" dirty="0" smtClean="0"/>
              <a:t>zavářky), tapioková mouka 500 g cca 60 Kč</a:t>
            </a:r>
            <a:endParaRPr lang="cs-CZ" dirty="0"/>
          </a:p>
          <a:p>
            <a:endParaRPr lang="cs-CZ" dirty="0"/>
          </a:p>
        </p:txBody>
      </p:sp>
    </p:spTree>
    <p:extLst>
      <p:ext uri="{BB962C8B-B14F-4D97-AF65-F5344CB8AC3E}">
        <p14:creationId xmlns:p14="http://schemas.microsoft.com/office/powerpoint/2010/main" val="38098944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3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Dermatitis </a:t>
            </a:r>
            <a:r>
              <a:rPr lang="cs-CZ" sz="38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herpetiformis</a:t>
            </a:r>
            <a:r>
              <a:rPr lang="cs-CZ" sz="3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cs-CZ" sz="38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duhring</a:t>
            </a:r>
            <a:endParaRPr lang="cs-CZ"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1026" name="Object 2"/>
          <p:cNvGraphicFramePr>
            <a:graphicFrameLocks noChangeAspect="1"/>
          </p:cNvGraphicFramePr>
          <p:nvPr/>
        </p:nvGraphicFramePr>
        <p:xfrm>
          <a:off x="1043608" y="1340768"/>
          <a:ext cx="5357812" cy="5226050"/>
        </p:xfrm>
        <a:graphic>
          <a:graphicData uri="http://schemas.openxmlformats.org/presentationml/2006/ole">
            <mc:AlternateContent xmlns:mc="http://schemas.openxmlformats.org/markup-compatibility/2006">
              <mc:Choice xmlns:v="urn:schemas-microsoft-com:vml" Requires="v">
                <p:oleObj spid="_x0000_s1071" name="Image" r:id="rId4" imgW="3619048" imgH="3060317" progId="">
                  <p:embed/>
                </p:oleObj>
              </mc:Choice>
              <mc:Fallback>
                <p:oleObj name="Image" r:id="rId4" imgW="3619048" imgH="3060317" progId="">
                  <p:embed/>
                  <p:pic>
                    <p:nvPicPr>
                      <p:cNvPr id="0"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340768"/>
                        <a:ext cx="5357812" cy="5226050"/>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4"/>
          <p:cNvSpPr txBox="1">
            <a:spLocks noChangeArrowheads="1"/>
          </p:cNvSpPr>
          <p:nvPr/>
        </p:nvSpPr>
        <p:spPr bwMode="auto">
          <a:xfrm>
            <a:off x="6588224" y="5661248"/>
            <a:ext cx="2411412" cy="823912"/>
          </a:xfrm>
          <a:prstGeom prst="rect">
            <a:avLst/>
          </a:prstGeom>
          <a:solidFill>
            <a:schemeClr val="bg1"/>
          </a:solidFill>
          <a:ln w="9525">
            <a:solidFill>
              <a:schemeClr val="accent1">
                <a:lumMod val="40000"/>
                <a:lumOff val="60000"/>
              </a:schemeClr>
            </a:solidFill>
            <a:miter lim="800000"/>
            <a:headEnd/>
            <a:tailEnd/>
          </a:ln>
          <a:effectLst/>
        </p:spPr>
        <p:txBody>
          <a:bodyPr>
            <a:spAutoFit/>
          </a:bodyPr>
          <a:lstStyle/>
          <a:p>
            <a:pPr>
              <a:spcBef>
                <a:spcPct val="50000"/>
              </a:spcBef>
            </a:pPr>
            <a:r>
              <a:rPr lang="cs-CZ" sz="1200" b="1" dirty="0" err="1"/>
              <a:t>Celiac</a:t>
            </a:r>
            <a:r>
              <a:rPr lang="cs-CZ" sz="1200" b="1" dirty="0"/>
              <a:t> </a:t>
            </a:r>
            <a:r>
              <a:rPr lang="cs-CZ" sz="1200" b="1" dirty="0" err="1"/>
              <a:t>Disease</a:t>
            </a:r>
            <a:endParaRPr lang="cs-CZ" sz="1200" b="1" dirty="0"/>
          </a:p>
          <a:p>
            <a:pPr>
              <a:spcBef>
                <a:spcPct val="50000"/>
              </a:spcBef>
            </a:pPr>
            <a:r>
              <a:rPr lang="cs-CZ" sz="1200" b="1" dirty="0" err="1"/>
              <a:t>Evaluation</a:t>
            </a:r>
            <a:r>
              <a:rPr lang="cs-CZ" sz="1200" b="1" dirty="0"/>
              <a:t> </a:t>
            </a:r>
            <a:r>
              <a:rPr lang="cs-CZ" sz="1200" b="1" dirty="0" err="1"/>
              <a:t>and</a:t>
            </a:r>
            <a:r>
              <a:rPr lang="cs-CZ" sz="1200" b="1" dirty="0"/>
              <a:t> Management</a:t>
            </a:r>
          </a:p>
          <a:p>
            <a:pPr>
              <a:spcBef>
                <a:spcPct val="50000"/>
              </a:spcBef>
            </a:pPr>
            <a:r>
              <a:rPr lang="cs-CZ" sz="1200" b="1" dirty="0"/>
              <a:t>CDHNF </a:t>
            </a:r>
            <a:r>
              <a:rPr lang="en-US" sz="1200" b="1" dirty="0">
                <a:cs typeface="Arial" charset="0"/>
              </a:rPr>
              <a:t>&amp;</a:t>
            </a:r>
            <a:r>
              <a:rPr lang="cs-CZ" sz="1200" b="1" dirty="0">
                <a:cs typeface="Arial" charset="0"/>
              </a:rPr>
              <a:t> NASPGHAN, 2004</a:t>
            </a:r>
            <a:endParaRPr lang="en-US" sz="1200" b="1" dirty="0">
              <a:cs typeface="Arial"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Výběr Potravin pro BD</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184576"/>
          </a:xfrm>
        </p:spPr>
        <p:txBody>
          <a:bodyPr>
            <a:noAutofit/>
          </a:bodyPr>
          <a:lstStyle/>
          <a:p>
            <a:pPr marL="342900" lvl="1" indent="-255600">
              <a:spcBef>
                <a:spcPts val="400"/>
              </a:spcBef>
              <a:spcAft>
                <a:spcPts val="400"/>
              </a:spcAft>
              <a:buClr>
                <a:schemeClr val="accent3"/>
              </a:buClr>
              <a:buSzPct val="75000"/>
              <a:buNone/>
              <a:defRPr/>
            </a:pPr>
            <a:r>
              <a:rPr lang="cs-CZ" sz="2200" b="1" dirty="0" smtClean="0">
                <a:effectLst>
                  <a:outerShdw blurRad="38100" dist="38100" dir="2700000" algn="tl">
                    <a:srgbClr val="000000">
                      <a:alpha val="43137"/>
                    </a:srgbClr>
                  </a:outerShdw>
                </a:effectLst>
              </a:rPr>
              <a:t>Luštěniny </a:t>
            </a: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Vhodné </a:t>
            </a:r>
          </a:p>
          <a:p>
            <a:pPr marL="767250" lvl="1" indent="-255600">
              <a:spcBef>
                <a:spcPts val="400"/>
              </a:spcBef>
              <a:spcAft>
                <a:spcPts val="400"/>
              </a:spcAft>
              <a:buClr>
                <a:schemeClr val="accent3"/>
              </a:buClr>
              <a:buSzPct val="75000"/>
              <a:buBlip>
                <a:blip r:embed="rId3"/>
              </a:buBlip>
              <a:defRPr/>
            </a:pPr>
            <a:r>
              <a:rPr lang="cs-CZ" sz="1600" dirty="0" smtClean="0"/>
              <a:t>všechny  druhy  suchých  semen luštěnin,  tedy  čočka,  hrách,  fazole,  cizrna,  sója, neochucené tofu</a:t>
            </a:r>
          </a:p>
          <a:p>
            <a:pPr marL="767250" lvl="1" indent="-255600">
              <a:buClr>
                <a:srgbClr val="00206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Rizikové</a:t>
            </a:r>
          </a:p>
          <a:p>
            <a:pPr marL="767250" lvl="1" indent="-255600">
              <a:spcBef>
                <a:spcPts val="400"/>
              </a:spcBef>
              <a:spcAft>
                <a:spcPts val="400"/>
              </a:spcAft>
              <a:buClr>
                <a:schemeClr val="accent3"/>
              </a:buClr>
              <a:buSzPct val="75000"/>
              <a:buBlip>
                <a:blip r:embed="rId3"/>
              </a:buBlip>
              <a:defRPr/>
            </a:pPr>
            <a:r>
              <a:rPr lang="cs-CZ" sz="1600" dirty="0" smtClean="0"/>
              <a:t>sójová  omáčka,  sójový  suk, předvařené  luštěniny,  sterilované  luštěniny  a další výrobky z luštěnin, luštěninové mouky - směsi</a:t>
            </a:r>
          </a:p>
          <a:p>
            <a:pPr marL="767250" lvl="1" indent="-255600">
              <a:buClr>
                <a:srgbClr val="002060"/>
              </a:buClr>
              <a:buNone/>
              <a:defRPr/>
            </a:pPr>
            <a:endParaRPr lang="cs-CZ" sz="1200" dirty="0" smtClean="0">
              <a:latin typeface="Times New Roman" pitchFamily="18" charset="0"/>
              <a:cs typeface="Times New Roman" pitchFamily="18" charset="0"/>
            </a:endParaRPr>
          </a:p>
          <a:p>
            <a:pPr marL="342900" lvl="1" indent="-255600">
              <a:spcBef>
                <a:spcPts val="400"/>
              </a:spcBef>
              <a:spcAft>
                <a:spcPts val="400"/>
              </a:spcAft>
              <a:buClr>
                <a:schemeClr val="accent3"/>
              </a:buClr>
              <a:buSzPct val="75000"/>
              <a:buNone/>
              <a:defRPr/>
            </a:pPr>
            <a:r>
              <a:rPr lang="cs-CZ" sz="2200" b="1" dirty="0" smtClean="0">
                <a:effectLst>
                  <a:outerShdw blurRad="38100" dist="38100" dir="2700000" algn="tl">
                    <a:srgbClr val="000000">
                      <a:alpha val="43137"/>
                    </a:srgbClr>
                  </a:outerShdw>
                </a:effectLst>
              </a:rPr>
              <a:t>Ovoce </a:t>
            </a: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Vhodné </a:t>
            </a:r>
          </a:p>
          <a:p>
            <a:pPr marL="767250" lvl="1" indent="-255600">
              <a:spcBef>
                <a:spcPts val="400"/>
              </a:spcBef>
              <a:spcAft>
                <a:spcPts val="400"/>
              </a:spcAft>
              <a:buClr>
                <a:schemeClr val="accent3"/>
              </a:buClr>
              <a:buSzPct val="75000"/>
              <a:buBlip>
                <a:blip r:embed="rId3"/>
              </a:buBlip>
              <a:defRPr/>
            </a:pPr>
            <a:r>
              <a:rPr lang="cs-CZ" sz="1600" dirty="0" smtClean="0"/>
              <a:t>všechny  druhy  syrového  i  tepelně upraveného  ovoce,  100%  ovocné  šťávy,  mošty, sušené ovoce bez dalších přísad, olivy bez dalších přísad</a:t>
            </a:r>
          </a:p>
          <a:p>
            <a:pPr marL="367200" indent="-255600">
              <a:buClr>
                <a:srgbClr val="FF000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Rizikové </a:t>
            </a:r>
          </a:p>
          <a:p>
            <a:pPr marL="767250" lvl="1" indent="-255600">
              <a:spcBef>
                <a:spcPts val="400"/>
              </a:spcBef>
              <a:spcAft>
                <a:spcPts val="400"/>
              </a:spcAft>
              <a:buClr>
                <a:schemeClr val="accent3"/>
              </a:buClr>
              <a:buSzPct val="75000"/>
              <a:buBlip>
                <a:blip r:embed="rId3"/>
              </a:buBlip>
              <a:defRPr/>
            </a:pPr>
            <a:r>
              <a:rPr lang="cs-CZ" sz="1600" dirty="0" smtClean="0"/>
              <a:t>ovocné  přesnídávky,  marmelády, kompoty,  džemy,  kandované  a  kompotované ovoce, ovocné sirupy</a:t>
            </a:r>
          </a:p>
        </p:txBody>
      </p:sp>
      <p:pic>
        <p:nvPicPr>
          <p:cNvPr id="99332" name="Picture 4" descr="http://hubnetesivanou.cz/wp-content/uploads/2015/04/56-lusteniny-jak-je-uvarit.jpg"/>
          <p:cNvPicPr>
            <a:picLocks noChangeAspect="1" noChangeArrowheads="1"/>
          </p:cNvPicPr>
          <p:nvPr/>
        </p:nvPicPr>
        <p:blipFill>
          <a:blip r:embed="rId4" cstate="print"/>
          <a:srcRect/>
          <a:stretch>
            <a:fillRect/>
          </a:stretch>
        </p:blipFill>
        <p:spPr bwMode="auto">
          <a:xfrm>
            <a:off x="7308304" y="476672"/>
            <a:ext cx="1644945" cy="1152128"/>
          </a:xfrm>
          <a:prstGeom prst="rect">
            <a:avLst/>
          </a:prstGeom>
          <a:noFill/>
        </p:spPr>
      </p:pic>
      <p:pic>
        <p:nvPicPr>
          <p:cNvPr id="99334" name="Picture 6" descr="http://www.zschocho.cz/upload/redaktor/ovoce.jpg"/>
          <p:cNvPicPr>
            <a:picLocks noChangeAspect="1" noChangeArrowheads="1"/>
          </p:cNvPicPr>
          <p:nvPr/>
        </p:nvPicPr>
        <p:blipFill>
          <a:blip r:embed="rId5" cstate="print"/>
          <a:srcRect/>
          <a:stretch>
            <a:fillRect/>
          </a:stretch>
        </p:blipFill>
        <p:spPr bwMode="auto">
          <a:xfrm>
            <a:off x="7308304" y="3789040"/>
            <a:ext cx="1612193" cy="1152128"/>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Výběr Potravin pro BD</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184576"/>
          </a:xfrm>
        </p:spPr>
        <p:txBody>
          <a:bodyPr>
            <a:noAutofit/>
          </a:bodyPr>
          <a:lstStyle/>
          <a:p>
            <a:pPr marL="342900" lvl="1" indent="-255600">
              <a:spcBef>
                <a:spcPts val="400"/>
              </a:spcBef>
              <a:spcAft>
                <a:spcPts val="400"/>
              </a:spcAft>
              <a:buClr>
                <a:schemeClr val="accent3"/>
              </a:buClr>
              <a:buSzPct val="75000"/>
              <a:buNone/>
              <a:defRPr/>
            </a:pPr>
            <a:r>
              <a:rPr lang="cs-CZ" sz="2200" b="1" dirty="0" smtClean="0">
                <a:effectLst>
                  <a:outerShdw blurRad="38100" dist="38100" dir="2700000" algn="tl">
                    <a:srgbClr val="000000">
                      <a:alpha val="43137"/>
                    </a:srgbClr>
                  </a:outerShdw>
                </a:effectLst>
              </a:rPr>
              <a:t>Zelenina</a:t>
            </a:r>
          </a:p>
          <a:p>
            <a:pPr marL="342900" lvl="1" indent="-255600">
              <a:spcBef>
                <a:spcPts val="400"/>
              </a:spcBef>
              <a:spcAft>
                <a:spcPts val="400"/>
              </a:spcAft>
              <a:buClr>
                <a:schemeClr val="accent3"/>
              </a:buClr>
              <a:buSzPct val="75000"/>
              <a:buNone/>
              <a:defRPr/>
            </a:pPr>
            <a:r>
              <a:rPr lang="cs-CZ" sz="2000" b="1" dirty="0" smtClean="0">
                <a:effectLst>
                  <a:outerShdw blurRad="38100" dist="38100" dir="2700000" algn="tl">
                    <a:srgbClr val="000000">
                      <a:alpha val="43137"/>
                    </a:srgbClr>
                  </a:outerShdw>
                </a:effectLst>
              </a:rPr>
              <a:t> </a:t>
            </a: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Vhodné </a:t>
            </a:r>
          </a:p>
          <a:p>
            <a:pPr marL="767250" lvl="1" indent="-255600">
              <a:spcBef>
                <a:spcPts val="400"/>
              </a:spcBef>
              <a:spcAft>
                <a:spcPts val="400"/>
              </a:spcAft>
              <a:buClr>
                <a:schemeClr val="accent3"/>
              </a:buClr>
              <a:buSzPct val="75000"/>
              <a:buBlip>
                <a:blip r:embed="rId3"/>
              </a:buBlip>
              <a:defRPr/>
            </a:pPr>
            <a:r>
              <a:rPr lang="cs-CZ" sz="1600" dirty="0" smtClean="0"/>
              <a:t>všechny  druhy  syrové  i  tepelně upravené zeleniny, mražená zelenina bez dalších přísad,  100%  zeleninové  šťávy,  zeleninové  pyré bez  dalších  přísad  (např.  čisté  rajčatové  pyré), brambory, bramborový škrob</a:t>
            </a:r>
          </a:p>
          <a:p>
            <a:pPr marL="767250" lvl="1" indent="-255600">
              <a:buClr>
                <a:srgbClr val="00206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Rizikové</a:t>
            </a:r>
          </a:p>
          <a:p>
            <a:pPr marL="767250" lvl="1" indent="-255600">
              <a:spcBef>
                <a:spcPts val="400"/>
              </a:spcBef>
              <a:spcAft>
                <a:spcPts val="400"/>
              </a:spcAft>
              <a:buClr>
                <a:schemeClr val="accent3"/>
              </a:buClr>
              <a:buSzPct val="75000"/>
              <a:buBlip>
                <a:blip r:embed="rId3"/>
              </a:buBlip>
              <a:defRPr/>
            </a:pPr>
            <a:r>
              <a:rPr lang="cs-CZ" sz="1600" dirty="0" smtClean="0"/>
              <a:t>instantní  bramborová  kaše  a  další instantní  bramborové  výrobky,  bramborové lupínky, zeleninový protlak (např. rajský), kečup, zeleninové  pomazánky,  průmyslově  vyráběná sterilovaná zelenina</a:t>
            </a:r>
          </a:p>
          <a:p>
            <a:pPr marL="767250" lvl="1" indent="-255600">
              <a:buClr>
                <a:srgbClr val="002060"/>
              </a:buClr>
              <a:buNone/>
              <a:defRPr/>
            </a:pPr>
            <a:endParaRPr lang="cs-CZ" sz="1200" dirty="0" smtClean="0">
              <a:latin typeface="Times New Roman" pitchFamily="18" charset="0"/>
              <a:cs typeface="Times New Roman" pitchFamily="18" charset="0"/>
            </a:endParaRPr>
          </a:p>
          <a:p>
            <a:pPr marL="367200" indent="-255600">
              <a:buClr>
                <a:srgbClr val="FF000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Nevhodné </a:t>
            </a:r>
          </a:p>
          <a:p>
            <a:pPr marL="767250" lvl="1" indent="-255600">
              <a:spcBef>
                <a:spcPts val="400"/>
              </a:spcBef>
              <a:spcAft>
                <a:spcPts val="400"/>
              </a:spcAft>
              <a:buClr>
                <a:schemeClr val="accent3"/>
              </a:buClr>
              <a:buSzPct val="75000"/>
              <a:buBlip>
                <a:blip r:embed="rId3"/>
              </a:buBlip>
              <a:defRPr/>
            </a:pPr>
            <a:r>
              <a:rPr lang="cs-CZ" sz="1600" dirty="0" smtClean="0"/>
              <a:t>polotovary  vyrobené  ze  zeleniny obalené  v mouce  nebo  strouhance  jako např. mražené  zeleninové  karbanátky,  zeleninové řízečky a jiné</a:t>
            </a:r>
          </a:p>
        </p:txBody>
      </p:sp>
      <p:pic>
        <p:nvPicPr>
          <p:cNvPr id="97282" name="Picture 2" descr="http://www.femina.cz/uploads/files/zelenina.jpg"/>
          <p:cNvPicPr>
            <a:picLocks noChangeAspect="1" noChangeArrowheads="1"/>
          </p:cNvPicPr>
          <p:nvPr/>
        </p:nvPicPr>
        <p:blipFill>
          <a:blip r:embed="rId4" cstate="print"/>
          <a:srcRect/>
          <a:stretch>
            <a:fillRect/>
          </a:stretch>
        </p:blipFill>
        <p:spPr bwMode="auto">
          <a:xfrm>
            <a:off x="6300192" y="332656"/>
            <a:ext cx="2649142" cy="184482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Výběr Potravin pro BD</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184576"/>
          </a:xfrm>
        </p:spPr>
        <p:txBody>
          <a:bodyPr>
            <a:noAutofit/>
          </a:bodyPr>
          <a:lstStyle/>
          <a:p>
            <a:pPr marL="342900" lvl="1" indent="-255600">
              <a:spcBef>
                <a:spcPts val="400"/>
              </a:spcBef>
              <a:spcAft>
                <a:spcPts val="400"/>
              </a:spcAft>
              <a:buClr>
                <a:schemeClr val="accent3"/>
              </a:buClr>
              <a:buSzPct val="75000"/>
              <a:buNone/>
              <a:defRPr/>
            </a:pPr>
            <a:r>
              <a:rPr lang="cs-CZ" sz="2200" b="1" dirty="0" smtClean="0">
                <a:effectLst>
                  <a:outerShdw blurRad="38100" dist="38100" dir="2700000" algn="tl">
                    <a:srgbClr val="000000">
                      <a:alpha val="43137"/>
                    </a:srgbClr>
                  </a:outerShdw>
                </a:effectLst>
              </a:rPr>
              <a:t>Mléko, mléčné výrobky</a:t>
            </a:r>
            <a:r>
              <a:rPr lang="cs-CZ" sz="2000" b="1" dirty="0" smtClean="0">
                <a:effectLst>
                  <a:outerShdw blurRad="38100" dist="38100" dir="2700000" algn="tl">
                    <a:srgbClr val="000000">
                      <a:alpha val="43137"/>
                    </a:srgbClr>
                  </a:outerShdw>
                </a:effectLst>
              </a:rPr>
              <a:t> </a:t>
            </a:r>
          </a:p>
          <a:p>
            <a:pPr marL="342900" lvl="1" indent="-255600">
              <a:spcBef>
                <a:spcPts val="400"/>
              </a:spcBef>
              <a:spcAft>
                <a:spcPts val="400"/>
              </a:spcAft>
              <a:buClr>
                <a:schemeClr val="accent3"/>
              </a:buClr>
              <a:buSzPct val="75000"/>
              <a:buNone/>
              <a:defRPr/>
            </a:pPr>
            <a:endParaRPr lang="cs-CZ" sz="2000" b="1" dirty="0" smtClean="0">
              <a:effectLst>
                <a:outerShdw blurRad="38100" dist="38100" dir="2700000" algn="tl">
                  <a:srgbClr val="000000">
                    <a:alpha val="43137"/>
                  </a:srgbClr>
                </a:outerShdw>
              </a:effectLst>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Vhodné </a:t>
            </a:r>
          </a:p>
          <a:p>
            <a:pPr marL="767250" lvl="1" indent="-255600">
              <a:spcBef>
                <a:spcPts val="400"/>
              </a:spcBef>
              <a:spcAft>
                <a:spcPts val="400"/>
              </a:spcAft>
              <a:buClr>
                <a:schemeClr val="accent3"/>
              </a:buClr>
              <a:buSzPct val="75000"/>
              <a:buBlip>
                <a:blip r:embed="rId3"/>
              </a:buBlip>
              <a:defRPr/>
            </a:pPr>
            <a:r>
              <a:rPr lang="cs-CZ" sz="1600" dirty="0" smtClean="0"/>
              <a:t>mléko, máslo, šlehačka a smetana bez dalších  přísad,  podmáslí,  kefír,  neochucené acidofilní  mléko,  tvaroh,  tvrdé  sýry,  bílý  jogurt (bez přidaného škrobu jako zahušťovadla)</a:t>
            </a:r>
          </a:p>
          <a:p>
            <a:pPr marL="767250" lvl="1" indent="-255600">
              <a:buClr>
                <a:srgbClr val="00206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Rizikové</a:t>
            </a:r>
          </a:p>
          <a:p>
            <a:pPr marL="767250" lvl="1" indent="-255600">
              <a:spcBef>
                <a:spcPts val="400"/>
              </a:spcBef>
              <a:spcAft>
                <a:spcPts val="400"/>
              </a:spcAft>
              <a:buClr>
                <a:schemeClr val="accent3"/>
              </a:buClr>
              <a:buSzPct val="75000"/>
              <a:buBlip>
                <a:blip r:embed="rId3"/>
              </a:buBlip>
              <a:defRPr/>
            </a:pPr>
            <a:r>
              <a:rPr lang="cs-CZ" sz="1600" dirty="0" smtClean="0"/>
              <a:t>ochucené jogurty, ochucené jogurtové nápoje,  smetanové  výrobky  a  ochucené smetanové  výrobky,  ochucené  mléčné  nápoje, mléčné  krémy,  ochucené  tvarohové  krémy, pudinky, sýry s příchutí, tavené sýry , pomazánkové máslo</a:t>
            </a:r>
          </a:p>
          <a:p>
            <a:pPr marL="767250" lvl="1" indent="-255600">
              <a:buClr>
                <a:srgbClr val="002060"/>
              </a:buClr>
              <a:buNone/>
              <a:defRPr/>
            </a:pPr>
            <a:endParaRPr lang="cs-CZ" sz="300" dirty="0" smtClean="0">
              <a:latin typeface="Times New Roman" pitchFamily="18" charset="0"/>
              <a:cs typeface="Times New Roman" pitchFamily="18" charset="0"/>
            </a:endParaRPr>
          </a:p>
          <a:p>
            <a:pPr marL="367200" indent="-255600">
              <a:buClr>
                <a:srgbClr val="FF000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Nevhodné </a:t>
            </a:r>
          </a:p>
          <a:p>
            <a:pPr marL="767250" lvl="1" indent="-255600">
              <a:spcBef>
                <a:spcPts val="400"/>
              </a:spcBef>
              <a:spcAft>
                <a:spcPts val="400"/>
              </a:spcAft>
              <a:buClr>
                <a:schemeClr val="accent3"/>
              </a:buClr>
              <a:buSzPct val="75000"/>
              <a:buBlip>
                <a:blip r:embed="rId3"/>
              </a:buBlip>
              <a:defRPr/>
            </a:pPr>
            <a:r>
              <a:rPr lang="cs-CZ" sz="1600" dirty="0" smtClean="0"/>
              <a:t>mléčné  výrobky s </a:t>
            </a:r>
            <a:r>
              <a:rPr lang="cs-CZ" sz="1600" dirty="0" err="1" smtClean="0"/>
              <a:t>křupinkami</a:t>
            </a:r>
            <a:r>
              <a:rPr lang="cs-CZ" sz="1600" dirty="0" smtClean="0"/>
              <a:t>, s müsli,  se sušenkami,  obalený  sýr  jako polotovar </a:t>
            </a:r>
          </a:p>
        </p:txBody>
      </p:sp>
      <p:pic>
        <p:nvPicPr>
          <p:cNvPr id="95236" name="Picture 4" descr="http://zena-in.cz/media/2013/10/25/milk.jpg"/>
          <p:cNvPicPr>
            <a:picLocks noChangeAspect="1" noChangeArrowheads="1"/>
          </p:cNvPicPr>
          <p:nvPr/>
        </p:nvPicPr>
        <p:blipFill>
          <a:blip r:embed="rId4" cstate="print"/>
          <a:srcRect/>
          <a:stretch>
            <a:fillRect/>
          </a:stretch>
        </p:blipFill>
        <p:spPr bwMode="auto">
          <a:xfrm>
            <a:off x="6596646" y="260648"/>
            <a:ext cx="2280972" cy="165618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Výběr Potravin pro BD</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184576"/>
          </a:xfrm>
        </p:spPr>
        <p:txBody>
          <a:bodyPr>
            <a:noAutofit/>
          </a:bodyPr>
          <a:lstStyle/>
          <a:p>
            <a:pPr marL="342900" lvl="1" indent="-255600">
              <a:spcBef>
                <a:spcPts val="400"/>
              </a:spcBef>
              <a:spcAft>
                <a:spcPts val="400"/>
              </a:spcAft>
              <a:buClr>
                <a:schemeClr val="accent3"/>
              </a:buClr>
              <a:buSzPct val="75000"/>
              <a:buNone/>
              <a:defRPr/>
            </a:pPr>
            <a:r>
              <a:rPr lang="cs-CZ" sz="2200" b="1" dirty="0" smtClean="0">
                <a:effectLst>
                  <a:outerShdw blurRad="38100" dist="38100" dir="2700000" algn="tl">
                    <a:srgbClr val="000000">
                      <a:alpha val="43137"/>
                    </a:srgbClr>
                  </a:outerShdw>
                </a:effectLst>
              </a:rPr>
              <a:t>Maso, ryby, masné výrobky, vejce</a:t>
            </a:r>
            <a:endParaRPr lang="cs-CZ" sz="2000" b="1" dirty="0" smtClean="0">
              <a:effectLst>
                <a:outerShdw blurRad="38100" dist="38100" dir="2700000" algn="tl">
                  <a:srgbClr val="000000">
                    <a:alpha val="43137"/>
                  </a:srgbClr>
                </a:outerShdw>
              </a:effectLst>
            </a:endParaRPr>
          </a:p>
          <a:p>
            <a:pPr marL="342900" lvl="1" indent="-255600">
              <a:spcBef>
                <a:spcPts val="400"/>
              </a:spcBef>
              <a:spcAft>
                <a:spcPts val="400"/>
              </a:spcAft>
              <a:buClr>
                <a:schemeClr val="accent3"/>
              </a:buClr>
              <a:buSzPct val="75000"/>
              <a:buNone/>
              <a:defRPr/>
            </a:pPr>
            <a:endParaRPr lang="cs-CZ" sz="500" b="1" dirty="0" smtClean="0">
              <a:effectLst>
                <a:outerShdw blurRad="38100" dist="38100" dir="2700000" algn="tl">
                  <a:srgbClr val="000000">
                    <a:alpha val="43137"/>
                  </a:srgbClr>
                </a:outerShdw>
              </a:effectLst>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Vhodné </a:t>
            </a:r>
          </a:p>
          <a:p>
            <a:pPr marL="767250" lvl="1" indent="-255600">
              <a:spcBef>
                <a:spcPts val="400"/>
              </a:spcBef>
              <a:spcAft>
                <a:spcPts val="400"/>
              </a:spcAft>
              <a:buClr>
                <a:schemeClr val="accent3"/>
              </a:buClr>
              <a:buSzPct val="75000"/>
              <a:buBlip>
                <a:blip r:embed="rId3"/>
              </a:buBlip>
              <a:defRPr/>
            </a:pPr>
            <a:r>
              <a:rPr lang="cs-CZ" sz="1600" dirty="0" smtClean="0"/>
              <a:t>všechny  druhy  masa  a  ryb,  vejce, </a:t>
            </a:r>
            <a:r>
              <a:rPr lang="cs-CZ" sz="1600" dirty="0" err="1" smtClean="0"/>
              <a:t>Šmakoun</a:t>
            </a:r>
            <a:r>
              <a:rPr lang="cs-CZ" sz="1600" dirty="0" smtClean="0"/>
              <a:t>  (výrobek  z vaječného  bílku),  masné výrobky  –  šunka  od  kosti  nebo  masné  výrobky s označením bez lepku </a:t>
            </a:r>
          </a:p>
          <a:p>
            <a:pPr marL="767250" lvl="1" indent="-255600">
              <a:buClr>
                <a:srgbClr val="00206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Rizikové</a:t>
            </a:r>
          </a:p>
          <a:p>
            <a:pPr marL="767250" lvl="1" indent="-255600">
              <a:spcBef>
                <a:spcPts val="400"/>
              </a:spcBef>
              <a:spcAft>
                <a:spcPts val="400"/>
              </a:spcAft>
              <a:buClr>
                <a:schemeClr val="accent3"/>
              </a:buClr>
              <a:buSzPct val="75000"/>
              <a:buBlip>
                <a:blip r:embed="rId3"/>
              </a:buBlip>
              <a:defRPr/>
            </a:pPr>
            <a:r>
              <a:rPr lang="cs-CZ" sz="1600" dirty="0" smtClean="0"/>
              <a:t>uzené maso a ryby, uzeniny a veškeré masné  výrobky,  nejsou-li  označené  jako bezlepkové,  konzervované  maso,  rybičky v konzervě,  lisované  rybí  filé</a:t>
            </a:r>
            <a:endParaRPr lang="cs-CZ" sz="300" dirty="0" smtClean="0">
              <a:latin typeface="Times New Roman" pitchFamily="18" charset="0"/>
              <a:cs typeface="Times New Roman" pitchFamily="18" charset="0"/>
            </a:endParaRPr>
          </a:p>
          <a:p>
            <a:pPr marL="367200" indent="-255600">
              <a:buClr>
                <a:srgbClr val="FF000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Nevhodné </a:t>
            </a:r>
          </a:p>
          <a:p>
            <a:pPr marL="767250" lvl="1" indent="-255600">
              <a:spcBef>
                <a:spcPts val="400"/>
              </a:spcBef>
              <a:spcAft>
                <a:spcPts val="400"/>
              </a:spcAft>
              <a:buClr>
                <a:schemeClr val="accent3"/>
              </a:buClr>
              <a:buSzPct val="75000"/>
              <a:buBlip>
                <a:blip r:embed="rId3"/>
              </a:buBlip>
              <a:defRPr/>
            </a:pPr>
            <a:r>
              <a:rPr lang="cs-CZ" sz="1600" dirty="0" smtClean="0"/>
              <a:t>polotovary  obalené  ve  strouhance, například rybí prsty</a:t>
            </a:r>
          </a:p>
          <a:p>
            <a:pPr marL="767250" lvl="1" indent="-255600">
              <a:spcBef>
                <a:spcPts val="400"/>
              </a:spcBef>
              <a:spcAft>
                <a:spcPts val="400"/>
              </a:spcAft>
              <a:buClr>
                <a:schemeClr val="accent3"/>
              </a:buClr>
              <a:buSzPct val="75000"/>
              <a:buBlip>
                <a:blip r:embed="rId3"/>
              </a:buBlip>
              <a:defRPr/>
            </a:pPr>
            <a:endParaRPr lang="cs-CZ" sz="500" dirty="0" smtClean="0"/>
          </a:p>
          <a:p>
            <a:pPr marL="342900" lvl="1" indent="-255600">
              <a:spcBef>
                <a:spcPts val="400"/>
              </a:spcBef>
              <a:spcAft>
                <a:spcPts val="400"/>
              </a:spcAft>
              <a:buClr>
                <a:schemeClr val="accent3"/>
              </a:buClr>
              <a:buSzPct val="75000"/>
              <a:buNone/>
              <a:defRPr/>
            </a:pPr>
            <a:r>
              <a:rPr lang="cs-CZ" sz="2200" b="1" dirty="0" smtClean="0">
                <a:effectLst>
                  <a:outerShdw blurRad="38100" dist="38100" dir="2700000" algn="tl">
                    <a:srgbClr val="000000">
                      <a:alpha val="43137"/>
                    </a:srgbClr>
                  </a:outerShdw>
                </a:effectLst>
              </a:rPr>
              <a:t>Tuky</a:t>
            </a: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Vhodné </a:t>
            </a:r>
          </a:p>
          <a:p>
            <a:pPr marL="767250" lvl="1" indent="-255600">
              <a:spcBef>
                <a:spcPts val="400"/>
              </a:spcBef>
              <a:spcAft>
                <a:spcPts val="400"/>
              </a:spcAft>
              <a:buClr>
                <a:schemeClr val="accent3"/>
              </a:buClr>
              <a:buSzPct val="75000"/>
              <a:buBlip>
                <a:blip r:embed="rId3"/>
              </a:buBlip>
              <a:defRPr/>
            </a:pPr>
            <a:r>
              <a:rPr lang="cs-CZ" sz="1600" dirty="0" smtClean="0"/>
              <a:t>máslo, rostlinné margaríny bez dalších přísad, oleje, sádlo</a:t>
            </a:r>
          </a:p>
          <a:p>
            <a:pPr marL="342900" lvl="1" indent="-255600">
              <a:spcBef>
                <a:spcPts val="400"/>
              </a:spcBef>
              <a:spcAft>
                <a:spcPts val="400"/>
              </a:spcAft>
              <a:buClr>
                <a:schemeClr val="accent3"/>
              </a:buClr>
              <a:buSzPct val="75000"/>
              <a:buNone/>
              <a:defRPr/>
            </a:pPr>
            <a:endParaRPr lang="cs-CZ" sz="2200" b="1" dirty="0" smtClean="0">
              <a:effectLst>
                <a:outerShdw blurRad="38100" dist="38100" dir="2700000" algn="tl">
                  <a:srgbClr val="000000">
                    <a:alpha val="43137"/>
                  </a:srgbClr>
                </a:outerShdw>
              </a:effectLst>
            </a:endParaRPr>
          </a:p>
        </p:txBody>
      </p:sp>
      <p:pic>
        <p:nvPicPr>
          <p:cNvPr id="93186" name="Picture 2" descr="http://www.agro-merin.cz/img/foto_agro-obchod_full.jpg"/>
          <p:cNvPicPr>
            <a:picLocks noChangeAspect="1" noChangeArrowheads="1"/>
          </p:cNvPicPr>
          <p:nvPr/>
        </p:nvPicPr>
        <p:blipFill>
          <a:blip r:embed="rId4" cstate="print"/>
          <a:srcRect/>
          <a:stretch>
            <a:fillRect/>
          </a:stretch>
        </p:blipFill>
        <p:spPr bwMode="auto">
          <a:xfrm>
            <a:off x="6660232" y="209260"/>
            <a:ext cx="2304256" cy="153617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Výběr Potravin pro BD</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184576"/>
          </a:xfrm>
        </p:spPr>
        <p:txBody>
          <a:bodyPr>
            <a:noAutofit/>
          </a:bodyPr>
          <a:lstStyle/>
          <a:p>
            <a:pPr marL="342900" lvl="1" indent="-255600">
              <a:spcBef>
                <a:spcPts val="400"/>
              </a:spcBef>
              <a:spcAft>
                <a:spcPts val="400"/>
              </a:spcAft>
              <a:buClr>
                <a:schemeClr val="accent3"/>
              </a:buClr>
              <a:buSzPct val="75000"/>
              <a:buNone/>
              <a:defRPr/>
            </a:pPr>
            <a:r>
              <a:rPr lang="cs-CZ" sz="2200" b="1" dirty="0" smtClean="0">
                <a:effectLst>
                  <a:outerShdw blurRad="38100" dist="38100" dir="2700000" algn="tl">
                    <a:srgbClr val="000000">
                      <a:alpha val="43137"/>
                    </a:srgbClr>
                  </a:outerShdw>
                </a:effectLst>
              </a:rPr>
              <a:t>Cukrovinky, ostatní</a:t>
            </a:r>
            <a:endParaRPr lang="cs-CZ" sz="2000" b="1" dirty="0" smtClean="0">
              <a:effectLst>
                <a:outerShdw blurRad="38100" dist="38100" dir="2700000" algn="tl">
                  <a:srgbClr val="000000">
                    <a:alpha val="43137"/>
                  </a:srgbClr>
                </a:outerShdw>
              </a:effectLst>
            </a:endParaRPr>
          </a:p>
          <a:p>
            <a:pPr marL="342900" lvl="1" indent="-255600">
              <a:spcBef>
                <a:spcPts val="400"/>
              </a:spcBef>
              <a:spcAft>
                <a:spcPts val="400"/>
              </a:spcAft>
              <a:buClr>
                <a:schemeClr val="accent3"/>
              </a:buClr>
              <a:buSzPct val="75000"/>
              <a:buNone/>
              <a:defRPr/>
            </a:pPr>
            <a:endParaRPr lang="cs-CZ" sz="2000" b="1" dirty="0" smtClean="0">
              <a:effectLst>
                <a:outerShdw blurRad="38100" dist="38100" dir="2700000" algn="tl">
                  <a:srgbClr val="000000">
                    <a:alpha val="43137"/>
                  </a:srgbClr>
                </a:outerShdw>
              </a:effectLst>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Vhodné </a:t>
            </a:r>
          </a:p>
          <a:p>
            <a:pPr marL="767250" lvl="1" indent="-255600">
              <a:spcBef>
                <a:spcPts val="400"/>
              </a:spcBef>
              <a:spcAft>
                <a:spcPts val="400"/>
              </a:spcAft>
              <a:buClr>
                <a:schemeClr val="accent3"/>
              </a:buClr>
              <a:buSzPct val="75000"/>
              <a:buBlip>
                <a:blip r:embed="rId3"/>
              </a:buBlip>
              <a:defRPr/>
            </a:pPr>
            <a:r>
              <a:rPr lang="cs-CZ" sz="1600" dirty="0" smtClean="0"/>
              <a:t>hořká  čokoláda  bez  dalších  přídavků, bezlepkové sušenky a oplatky, čerstvé lisované droždí </a:t>
            </a:r>
            <a:r>
              <a:rPr lang="cs-CZ" sz="1600" dirty="0" err="1" smtClean="0"/>
              <a:t>Noli</a:t>
            </a:r>
            <a:r>
              <a:rPr lang="cs-CZ" sz="1600" dirty="0" smtClean="0"/>
              <a:t>, </a:t>
            </a:r>
            <a:r>
              <a:rPr lang="cs-CZ" sz="1600" dirty="0" err="1" smtClean="0"/>
              <a:t>Fala</a:t>
            </a:r>
            <a:r>
              <a:rPr lang="cs-CZ" sz="1600" dirty="0" smtClean="0"/>
              <a:t> a instantní droždí </a:t>
            </a:r>
            <a:r>
              <a:rPr lang="cs-CZ" sz="1600" dirty="0" err="1" smtClean="0"/>
              <a:t>Saf</a:t>
            </a:r>
            <a:r>
              <a:rPr lang="cs-CZ" sz="1600" dirty="0" smtClean="0"/>
              <a:t>, cukr,  med,  melasa,  sůl,  </a:t>
            </a:r>
            <a:r>
              <a:rPr lang="cs-CZ" sz="1600" dirty="0" err="1" smtClean="0"/>
              <a:t>jednodruhová</a:t>
            </a:r>
            <a:r>
              <a:rPr lang="cs-CZ" sz="1600" dirty="0" smtClean="0"/>
              <a:t> koření  </a:t>
            </a:r>
            <a:br>
              <a:rPr lang="cs-CZ" sz="1600" dirty="0" smtClean="0"/>
            </a:br>
            <a:r>
              <a:rPr lang="cs-CZ" sz="1600" dirty="0" smtClean="0"/>
              <a:t>a  bylinky,  zrnková  káva,  pravý  čaj, kakaový  prášek,  </a:t>
            </a:r>
            <a:r>
              <a:rPr lang="cs-CZ" sz="1600" dirty="0" err="1" smtClean="0"/>
              <a:t>karobový</a:t>
            </a:r>
            <a:r>
              <a:rPr lang="cs-CZ" sz="1600" dirty="0" smtClean="0"/>
              <a:t>  prášek  (náhražka kakaa),  veškeré  neochucené  ořechy  a  olejnatá semena (tzv. </a:t>
            </a:r>
            <a:r>
              <a:rPr lang="cs-CZ" sz="1600" dirty="0" err="1" smtClean="0"/>
              <a:t>natural</a:t>
            </a:r>
            <a:r>
              <a:rPr lang="cs-CZ" sz="1600" dirty="0" smtClean="0"/>
              <a:t>) </a:t>
            </a:r>
          </a:p>
          <a:p>
            <a:pPr marL="767250" lvl="1" indent="-255600">
              <a:buClr>
                <a:srgbClr val="00206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Rizikové</a:t>
            </a:r>
          </a:p>
          <a:p>
            <a:pPr marL="767250" lvl="1" indent="-255600">
              <a:spcBef>
                <a:spcPts val="400"/>
              </a:spcBef>
              <a:spcAft>
                <a:spcPts val="400"/>
              </a:spcAft>
              <a:buClr>
                <a:schemeClr val="accent3"/>
              </a:buClr>
              <a:buSzPct val="75000"/>
              <a:buBlip>
                <a:blip r:embed="rId3"/>
              </a:buBlip>
              <a:defRPr/>
            </a:pPr>
            <a:r>
              <a:rPr lang="cs-CZ" sz="1600" dirty="0" smtClean="0"/>
              <a:t>plněné  čokolády,  </a:t>
            </a:r>
            <a:r>
              <a:rPr lang="cs-CZ" sz="1600" dirty="0" err="1" smtClean="0"/>
              <a:t>čokolády</a:t>
            </a:r>
            <a:r>
              <a:rPr lang="cs-CZ" sz="1600" dirty="0" smtClean="0"/>
              <a:t> s příchutěmi, bonbóny především plněné, nanuky, zmrzliny, kypřící prášky do pečiva, hořčice,  majonéza,  tatarská  omáčka, dresinky,  instantní  nápoje  a  další  instantní výrobky, směsi koření</a:t>
            </a:r>
          </a:p>
          <a:p>
            <a:pPr marL="767250" lvl="1" indent="-255600">
              <a:spcBef>
                <a:spcPts val="400"/>
              </a:spcBef>
              <a:spcAft>
                <a:spcPts val="400"/>
              </a:spcAft>
              <a:buClr>
                <a:schemeClr val="accent3"/>
              </a:buClr>
              <a:buSzPct val="75000"/>
              <a:buBlip>
                <a:blip r:embed="rId3"/>
              </a:buBlip>
              <a:defRPr/>
            </a:pPr>
            <a:endParaRPr lang="cs-CZ" sz="1600" dirty="0" smtClean="0"/>
          </a:p>
          <a:p>
            <a:pPr marL="767250" lvl="1" indent="-255600">
              <a:buClr>
                <a:srgbClr val="002060"/>
              </a:buClr>
              <a:buNone/>
              <a:defRPr/>
            </a:pPr>
            <a:endParaRPr lang="cs-CZ" sz="300" dirty="0" smtClean="0">
              <a:latin typeface="Times New Roman" pitchFamily="18" charset="0"/>
              <a:cs typeface="Times New Roman" pitchFamily="18" charset="0"/>
            </a:endParaRPr>
          </a:p>
          <a:p>
            <a:pPr marL="367200" indent="-255600">
              <a:buClr>
                <a:srgbClr val="FF000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Nevhodné </a:t>
            </a:r>
          </a:p>
          <a:p>
            <a:pPr marL="767250" lvl="1" indent="-255600">
              <a:spcBef>
                <a:spcPts val="400"/>
              </a:spcBef>
              <a:spcAft>
                <a:spcPts val="400"/>
              </a:spcAft>
              <a:buClr>
                <a:schemeClr val="accent3"/>
              </a:buClr>
              <a:buSzPct val="75000"/>
              <a:buBlip>
                <a:blip r:embed="rId3"/>
              </a:buBlip>
              <a:defRPr/>
            </a:pPr>
            <a:r>
              <a:rPr lang="cs-CZ" sz="1600" dirty="0" smtClean="0"/>
              <a:t>sušenky,  oplatky  a  další  výrobky, které obsahují lepek</a:t>
            </a:r>
          </a:p>
        </p:txBody>
      </p:sp>
      <p:pic>
        <p:nvPicPr>
          <p:cNvPr id="91138" name="Picture 2" descr="http://mmetla.files.wordpress.com/2013/03/cokolada.jpg"/>
          <p:cNvPicPr>
            <a:picLocks noChangeAspect="1" noChangeArrowheads="1"/>
          </p:cNvPicPr>
          <p:nvPr/>
        </p:nvPicPr>
        <p:blipFill>
          <a:blip r:embed="rId4" cstate="print"/>
          <a:srcRect/>
          <a:stretch>
            <a:fillRect/>
          </a:stretch>
        </p:blipFill>
        <p:spPr bwMode="auto">
          <a:xfrm>
            <a:off x="6516216" y="188640"/>
            <a:ext cx="2411431" cy="172819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352928" cy="1143000"/>
          </a:xfrm>
        </p:spPr>
        <p:txBody>
          <a:bodyPr>
            <a:noAutofit/>
          </a:bodyPr>
          <a:lstStyle/>
          <a:p>
            <a:pPr algn="l"/>
            <a:r>
              <a:rPr lang="cs-CZ" sz="3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Příprava pokrmů vhodných pro BD</a:t>
            </a:r>
            <a:endParaRPr lang="cs-CZ"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251520" y="1412776"/>
            <a:ext cx="8712968" cy="5112568"/>
          </a:xfrm>
        </p:spPr>
        <p:txBody>
          <a:bodyPr>
            <a:noAutofit/>
          </a:bodyPr>
          <a:lstStyle/>
          <a:p>
            <a:pPr marL="367200" indent="-255600">
              <a:lnSpc>
                <a:spcPct val="150000"/>
              </a:lnSpc>
              <a:spcBef>
                <a:spcPts val="0"/>
              </a:spcBef>
              <a:buClr>
                <a:schemeClr val="accent3"/>
              </a:buClr>
              <a:buSzPct val="75000"/>
              <a:buBlip>
                <a:blip r:embed="rId3"/>
              </a:buBlip>
              <a:defRPr/>
            </a:pPr>
            <a:r>
              <a:rPr lang="cs-CZ" sz="1800" dirty="0" smtClean="0"/>
              <a:t>neliší se od běžné přípravy pokrmů, rozdíl je pouze </a:t>
            </a:r>
            <a:r>
              <a:rPr lang="cs-CZ" sz="1800" u="sng" dirty="0" smtClean="0"/>
              <a:t>v používání </a:t>
            </a:r>
            <a:br>
              <a:rPr lang="cs-CZ" sz="1800" u="sng" dirty="0" smtClean="0"/>
            </a:br>
            <a:r>
              <a:rPr lang="cs-CZ" sz="1800" u="sng" dirty="0" smtClean="0"/>
              <a:t>BLP surovin</a:t>
            </a:r>
            <a:r>
              <a:rPr lang="cs-CZ" sz="1800" dirty="0" smtClean="0"/>
              <a:t>, a to i při </a:t>
            </a:r>
            <a:r>
              <a:rPr lang="cs-CZ" sz="1800" u="sng" dirty="0" smtClean="0"/>
              <a:t>zahušťování pokrmů</a:t>
            </a:r>
          </a:p>
          <a:p>
            <a:pPr marL="367200" indent="-255600">
              <a:lnSpc>
                <a:spcPct val="150000"/>
              </a:lnSpc>
              <a:spcBef>
                <a:spcPts val="0"/>
              </a:spcBef>
              <a:buClr>
                <a:schemeClr val="accent3"/>
              </a:buClr>
              <a:buSzPct val="75000"/>
              <a:buBlip>
                <a:blip r:embed="rId3"/>
              </a:buBlip>
              <a:defRPr/>
            </a:pPr>
            <a:r>
              <a:rPr lang="cs-CZ" sz="1800" dirty="0" smtClean="0"/>
              <a:t>povoleny jsou obvykle všechny tepelné úpravy pokrmů</a:t>
            </a:r>
          </a:p>
          <a:p>
            <a:pPr marL="367200" indent="-255600">
              <a:lnSpc>
                <a:spcPct val="150000"/>
              </a:lnSpc>
              <a:spcBef>
                <a:spcPts val="0"/>
              </a:spcBef>
              <a:buClr>
                <a:schemeClr val="accent3"/>
              </a:buClr>
              <a:buSzPct val="75000"/>
              <a:buBlip>
                <a:blip r:embed="rId3"/>
              </a:buBlip>
              <a:defRPr/>
            </a:pPr>
            <a:r>
              <a:rPr lang="cs-CZ" sz="1800" dirty="0" smtClean="0"/>
              <a:t>nejprve vaříme bezlepkové pokrmy, poté pokrmy s lepkem</a:t>
            </a:r>
          </a:p>
          <a:p>
            <a:pPr marL="367200" indent="-255600">
              <a:lnSpc>
                <a:spcPct val="150000"/>
              </a:lnSpc>
              <a:spcBef>
                <a:spcPts val="0"/>
              </a:spcBef>
              <a:buClr>
                <a:schemeClr val="accent3"/>
              </a:buClr>
              <a:buSzPct val="75000"/>
              <a:buBlip>
                <a:blip r:embed="rId3"/>
              </a:buBlip>
              <a:defRPr/>
            </a:pPr>
            <a:r>
              <a:rPr lang="cs-CZ" sz="1800" dirty="0" smtClean="0"/>
              <a:t>po přípravě pokrmů obsahujících lepek vždy pečlivě omyjeme povrchy, prkénka </a:t>
            </a:r>
            <a:br>
              <a:rPr lang="cs-CZ" sz="1800" dirty="0" smtClean="0"/>
            </a:br>
            <a:r>
              <a:rPr lang="cs-CZ" sz="1800" dirty="0" smtClean="0"/>
              <a:t>a použité náčiní, zejména je-li pro přípravu pokrmu použita mouka, případně máme vyčleněno speciální nádobí a náčiní </a:t>
            </a:r>
          </a:p>
          <a:p>
            <a:pPr marL="367200" indent="-255600">
              <a:lnSpc>
                <a:spcPct val="150000"/>
              </a:lnSpc>
              <a:spcBef>
                <a:spcPts val="0"/>
              </a:spcBef>
              <a:buClr>
                <a:schemeClr val="accent3"/>
              </a:buClr>
              <a:buSzPct val="75000"/>
              <a:buBlip>
                <a:blip r:embed="rId3"/>
              </a:buBlip>
              <a:defRPr/>
            </a:pPr>
            <a:r>
              <a:rPr lang="cs-CZ" sz="1800" dirty="0" smtClean="0"/>
              <a:t>BLP přílohy vaříme zásadně odděleně</a:t>
            </a:r>
          </a:p>
          <a:p>
            <a:pPr marL="367200" indent="-255600">
              <a:lnSpc>
                <a:spcPct val="150000"/>
              </a:lnSpc>
              <a:spcBef>
                <a:spcPts val="0"/>
              </a:spcBef>
              <a:buClr>
                <a:schemeClr val="accent3"/>
              </a:buClr>
              <a:buSzPct val="75000"/>
              <a:buBlip>
                <a:blip r:embed="rId3"/>
              </a:buBlip>
              <a:defRPr/>
            </a:pPr>
            <a:r>
              <a:rPr lang="cs-CZ" sz="1800" dirty="0" smtClean="0"/>
              <a:t>nikdy nesmažíme BLP potraviny v oleji, ve kterém byl předtím připravován pokrm </a:t>
            </a:r>
            <a:br>
              <a:rPr lang="cs-CZ" sz="1800" dirty="0" smtClean="0"/>
            </a:br>
            <a:r>
              <a:rPr lang="cs-CZ" sz="1800" dirty="0" smtClean="0"/>
              <a:t>s lepkem</a:t>
            </a:r>
          </a:p>
          <a:p>
            <a:pPr marL="367200" indent="-255600">
              <a:lnSpc>
                <a:spcPct val="150000"/>
              </a:lnSpc>
              <a:spcBef>
                <a:spcPts val="0"/>
              </a:spcBef>
              <a:buClr>
                <a:schemeClr val="accent3"/>
              </a:buClr>
              <a:buSzPct val="75000"/>
              <a:buBlip>
                <a:blip r:embed="rId3"/>
              </a:buBlip>
              <a:defRPr/>
            </a:pPr>
            <a:r>
              <a:rPr lang="cs-CZ" sz="1800" dirty="0" smtClean="0"/>
              <a:t>u společných potravin - džem, máslo, hořčice apod. používáme vždy čisté náčiní (lžičky, nože)</a:t>
            </a:r>
          </a:p>
          <a:p>
            <a:pPr marL="367200" indent="-255600">
              <a:lnSpc>
                <a:spcPct val="150000"/>
              </a:lnSpc>
              <a:spcBef>
                <a:spcPts val="0"/>
              </a:spcBef>
              <a:buClr>
                <a:schemeClr val="accent3"/>
              </a:buClr>
              <a:buSzPct val="75000"/>
              <a:buBlip>
                <a:blip r:embed="rId3"/>
              </a:buBlip>
              <a:defRPr/>
            </a:pPr>
            <a:r>
              <a:rPr lang="cs-CZ" sz="1800" dirty="0"/>
              <a:t>p</a:t>
            </a:r>
            <a:r>
              <a:rPr lang="cs-CZ" sz="1800" dirty="0" smtClean="0"/>
              <a:t>ro přípravu vlastního pečiva lze použít domácí pekárny</a:t>
            </a:r>
            <a:endParaRPr lang="cs-CZ" sz="2100" dirty="0" smtClean="0"/>
          </a:p>
        </p:txBody>
      </p:sp>
      <p:pic>
        <p:nvPicPr>
          <p:cNvPr id="4" name="Obrázek 3" descr="experimenting cook.jpg"/>
          <p:cNvPicPr>
            <a:picLocks noChangeAspect="1"/>
          </p:cNvPicPr>
          <p:nvPr/>
        </p:nvPicPr>
        <p:blipFill>
          <a:blip r:embed="rId4" cstate="print"/>
          <a:stretch>
            <a:fillRect/>
          </a:stretch>
        </p:blipFill>
        <p:spPr>
          <a:xfrm>
            <a:off x="7668344" y="1196752"/>
            <a:ext cx="1316523" cy="136815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352928" cy="1143000"/>
          </a:xfrm>
        </p:spPr>
        <p:txBody>
          <a:bodyPr>
            <a:noAutofit/>
          </a:bodyPr>
          <a:lstStyle/>
          <a:p>
            <a:pPr algn="l"/>
            <a:r>
              <a:rPr lang="cs-CZ" sz="3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Příprava pokrmů vhodných pro BD</a:t>
            </a:r>
            <a:endParaRPr lang="cs-CZ"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772816"/>
            <a:ext cx="8229600" cy="4752528"/>
          </a:xfrm>
        </p:spPr>
        <p:txBody>
          <a:bodyPr>
            <a:noAutofit/>
          </a:bodyPr>
          <a:lstStyle/>
          <a:p>
            <a:pPr marL="367200" indent="-255600">
              <a:lnSpc>
                <a:spcPct val="150000"/>
              </a:lnSpc>
              <a:spcBef>
                <a:spcPts val="400"/>
              </a:spcBef>
              <a:spcAft>
                <a:spcPts val="400"/>
              </a:spcAft>
              <a:buClr>
                <a:schemeClr val="accent3"/>
              </a:buClr>
              <a:buSzPct val="75000"/>
              <a:buBlip>
                <a:blip r:embed="rId3"/>
              </a:buBlip>
              <a:defRPr/>
            </a:pPr>
            <a:r>
              <a:rPr lang="cs-CZ" sz="2400" dirty="0" smtClean="0"/>
              <a:t>k zahušťování bezlepkových pokrmů je možné používat:</a:t>
            </a:r>
          </a:p>
          <a:p>
            <a:pPr marL="767250" lvl="2" indent="-255600">
              <a:lnSpc>
                <a:spcPct val="150000"/>
              </a:lnSpc>
              <a:spcBef>
                <a:spcPts val="400"/>
              </a:spcBef>
              <a:spcAft>
                <a:spcPts val="400"/>
              </a:spcAft>
              <a:buClr>
                <a:schemeClr val="accent3"/>
              </a:buClr>
              <a:buSzPct val="75000"/>
              <a:buBlip>
                <a:blip r:embed="rId3"/>
              </a:buBlip>
              <a:defRPr/>
            </a:pPr>
            <a:r>
              <a:rPr lang="cs-CZ" sz="2000" dirty="0" smtClean="0"/>
              <a:t>bezlepkovou mouku – kukuřičná, rýžová, pohanková, amarantová, </a:t>
            </a:r>
            <a:r>
              <a:rPr lang="cs-CZ" sz="2000" dirty="0" err="1" smtClean="0"/>
              <a:t>teffová</a:t>
            </a:r>
            <a:r>
              <a:rPr lang="cs-CZ" sz="2000" dirty="0" smtClean="0"/>
              <a:t>, tapioková, čiroková, </a:t>
            </a:r>
            <a:r>
              <a:rPr lang="cs-CZ" sz="2000" dirty="0" err="1" smtClean="0"/>
              <a:t>karobová</a:t>
            </a:r>
            <a:r>
              <a:rPr lang="cs-CZ" sz="2000" dirty="0" smtClean="0"/>
              <a:t> atd.</a:t>
            </a:r>
          </a:p>
          <a:p>
            <a:pPr marL="767250" lvl="2" indent="-255600">
              <a:lnSpc>
                <a:spcPct val="150000"/>
              </a:lnSpc>
              <a:spcBef>
                <a:spcPts val="400"/>
              </a:spcBef>
              <a:spcAft>
                <a:spcPts val="400"/>
              </a:spcAft>
              <a:buClr>
                <a:schemeClr val="accent3"/>
              </a:buClr>
              <a:buSzPct val="75000"/>
              <a:buBlip>
                <a:blip r:embed="rId3"/>
              </a:buBlip>
              <a:defRPr/>
            </a:pPr>
            <a:r>
              <a:rPr lang="cs-CZ" sz="2000" dirty="0" smtClean="0"/>
              <a:t>moučnou bezlepkovou směs </a:t>
            </a:r>
          </a:p>
          <a:p>
            <a:pPr marL="767250" lvl="2" indent="-255600">
              <a:lnSpc>
                <a:spcPct val="150000"/>
              </a:lnSpc>
              <a:spcBef>
                <a:spcPts val="400"/>
              </a:spcBef>
              <a:spcAft>
                <a:spcPts val="400"/>
              </a:spcAft>
              <a:buClr>
                <a:schemeClr val="accent3"/>
              </a:buClr>
              <a:buSzPct val="75000"/>
              <a:buBlip>
                <a:blip r:embed="rId3"/>
              </a:buBlip>
              <a:defRPr/>
            </a:pPr>
            <a:r>
              <a:rPr lang="cs-CZ" sz="2000" dirty="0" smtClean="0"/>
              <a:t>luštěninovou mouku – např. </a:t>
            </a:r>
            <a:r>
              <a:rPr lang="cs-CZ" sz="2000" dirty="0" err="1" smtClean="0"/>
              <a:t>Hraška</a:t>
            </a:r>
            <a:endParaRPr lang="cs-CZ" sz="2000" dirty="0" smtClean="0"/>
          </a:p>
          <a:p>
            <a:pPr marL="767250" lvl="2" indent="-255600">
              <a:lnSpc>
                <a:spcPct val="150000"/>
              </a:lnSpc>
              <a:spcBef>
                <a:spcPts val="400"/>
              </a:spcBef>
              <a:spcAft>
                <a:spcPts val="400"/>
              </a:spcAft>
              <a:buClr>
                <a:schemeClr val="accent3"/>
              </a:buClr>
              <a:buSzPct val="75000"/>
              <a:buBlip>
                <a:blip r:embed="rId3"/>
              </a:buBlip>
              <a:defRPr/>
            </a:pPr>
            <a:r>
              <a:rPr lang="cs-CZ" sz="2000" dirty="0" smtClean="0"/>
              <a:t>škrob bez obsahu lepku – rýžový, kukuřičný, bramborový, </a:t>
            </a:r>
            <a:r>
              <a:rPr lang="cs-CZ" sz="2000" dirty="0" err="1" smtClean="0"/>
              <a:t>deproteinovaný</a:t>
            </a:r>
            <a:endParaRPr lang="cs-CZ" sz="2000" dirty="0" smtClean="0"/>
          </a:p>
          <a:p>
            <a:pPr marL="767250" lvl="2" indent="-255600">
              <a:lnSpc>
                <a:spcPct val="150000"/>
              </a:lnSpc>
              <a:spcBef>
                <a:spcPts val="400"/>
              </a:spcBef>
              <a:spcAft>
                <a:spcPts val="400"/>
              </a:spcAft>
              <a:buClr>
                <a:schemeClr val="accent3"/>
              </a:buClr>
              <a:buSzPct val="75000"/>
              <a:buBlip>
                <a:blip r:embed="rId3"/>
              </a:buBlip>
              <a:defRPr/>
            </a:pPr>
            <a:r>
              <a:rPr lang="cs-CZ" sz="2000" dirty="0" smtClean="0"/>
              <a:t>rozmixovanou zeleninu, brambory, luštěniny</a:t>
            </a:r>
          </a:p>
          <a:p>
            <a:pPr marL="367200" indent="-255600">
              <a:spcBef>
                <a:spcPts val="400"/>
              </a:spcBef>
              <a:spcAft>
                <a:spcPts val="400"/>
              </a:spcAft>
              <a:buClr>
                <a:schemeClr val="accent3"/>
              </a:buClr>
              <a:buSzPct val="75000"/>
              <a:buBlip>
                <a:blip r:embed="rId3"/>
              </a:buBlip>
              <a:defRPr/>
            </a:pPr>
            <a:endParaRPr lang="cs-CZ" sz="2000" dirty="0" smtClean="0"/>
          </a:p>
        </p:txBody>
      </p:sp>
      <p:pic>
        <p:nvPicPr>
          <p:cNvPr id="87042" name="Picture 2" descr="http://www.nourishedhealth.com/wp-content/uploads/2012/12/Gluten-free-gang-logo2.jpeg"/>
          <p:cNvPicPr>
            <a:picLocks noChangeAspect="1" noChangeArrowheads="1"/>
          </p:cNvPicPr>
          <p:nvPr/>
        </p:nvPicPr>
        <p:blipFill>
          <a:blip r:embed="rId4" cstate="print"/>
          <a:srcRect/>
          <a:stretch>
            <a:fillRect/>
          </a:stretch>
        </p:blipFill>
        <p:spPr bwMode="auto">
          <a:xfrm>
            <a:off x="7020272" y="5001838"/>
            <a:ext cx="2009800" cy="1818869"/>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pujckoteka.cz/wp-content/uploads/awpcp/penizeclean9.jpg"/>
          <p:cNvPicPr>
            <a:picLocks noChangeAspect="1" noChangeArrowheads="1"/>
          </p:cNvPicPr>
          <p:nvPr/>
        </p:nvPicPr>
        <p:blipFill>
          <a:blip r:embed="rId3" cstate="print"/>
          <a:srcRect/>
          <a:stretch>
            <a:fillRect/>
          </a:stretch>
        </p:blipFill>
        <p:spPr bwMode="auto">
          <a:xfrm>
            <a:off x="7118532" y="1196752"/>
            <a:ext cx="1866957" cy="1368152"/>
          </a:xfrm>
          <a:prstGeom prst="rect">
            <a:avLst/>
          </a:prstGeom>
          <a:ln>
            <a:noFill/>
          </a:ln>
          <a:effectLst>
            <a:softEdge rad="112500"/>
          </a:effectLst>
        </p:spPr>
      </p:pic>
      <p:sp>
        <p:nvSpPr>
          <p:cNvPr id="2" name="Nadpis 1"/>
          <p:cNvSpPr>
            <a:spLocks noGrp="1"/>
          </p:cNvSpPr>
          <p:nvPr>
            <p:ph type="title"/>
          </p:nvPr>
        </p:nvSpPr>
        <p:spPr>
          <a:xfrm>
            <a:off x="467544" y="332656"/>
            <a:ext cx="8352928" cy="1143000"/>
          </a:xfrm>
        </p:spPr>
        <p:txBody>
          <a:bodyPr>
            <a:noAutofit/>
          </a:bodyPr>
          <a:lstStyle/>
          <a:p>
            <a:pPr algn="l"/>
            <a:r>
              <a:rPr lang="cs-CZ" sz="3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Náklady na bezlepkovou dietu</a:t>
            </a:r>
            <a:endParaRPr lang="cs-CZ"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916832"/>
            <a:ext cx="8229600" cy="4608512"/>
          </a:xfrm>
        </p:spPr>
        <p:txBody>
          <a:bodyPr>
            <a:noAutofit/>
          </a:bodyPr>
          <a:lstStyle/>
          <a:p>
            <a:pPr marL="367200" indent="-255600">
              <a:lnSpc>
                <a:spcPct val="150000"/>
              </a:lnSpc>
              <a:spcBef>
                <a:spcPts val="400"/>
              </a:spcBef>
              <a:spcAft>
                <a:spcPts val="400"/>
              </a:spcAft>
              <a:buClr>
                <a:schemeClr val="accent3"/>
              </a:buClr>
              <a:buSzPct val="75000"/>
              <a:buBlip>
                <a:blip r:embed="rId4"/>
              </a:buBlip>
              <a:defRPr/>
            </a:pPr>
            <a:r>
              <a:rPr lang="cs-CZ" sz="2400" dirty="0" smtClean="0"/>
              <a:t>Náklady na měsíční bezlepkovou dietu jsou podle </a:t>
            </a:r>
            <a:br>
              <a:rPr lang="cs-CZ" sz="2400" dirty="0" smtClean="0"/>
            </a:br>
            <a:r>
              <a:rPr lang="cs-CZ" sz="2400" dirty="0" smtClean="0"/>
              <a:t>věku dítěte až o několik tisíc korun vyšší než u normální stravy</a:t>
            </a:r>
            <a:endParaRPr lang="cs-CZ" sz="2000" dirty="0" smtClean="0"/>
          </a:p>
        </p:txBody>
      </p:sp>
      <p:graphicFrame>
        <p:nvGraphicFramePr>
          <p:cNvPr id="5" name="Tabulka 4"/>
          <p:cNvGraphicFramePr>
            <a:graphicFrameLocks noGrp="1"/>
          </p:cNvGraphicFramePr>
          <p:nvPr>
            <p:extLst>
              <p:ext uri="{D42A27DB-BD31-4B8C-83A1-F6EECF244321}">
                <p14:modId xmlns:p14="http://schemas.microsoft.com/office/powerpoint/2010/main" val="2951091938"/>
              </p:ext>
            </p:extLst>
          </p:nvPr>
        </p:nvGraphicFramePr>
        <p:xfrm>
          <a:off x="1835696" y="3573016"/>
          <a:ext cx="5400600" cy="2260260"/>
        </p:xfrm>
        <a:graphic>
          <a:graphicData uri="http://schemas.openxmlformats.org/drawingml/2006/table">
            <a:tbl>
              <a:tblPr firstRow="1" bandRow="1">
                <a:tableStyleId>{1E171933-4619-4E11-9A3F-F7608DF75F80}</a:tableStyleId>
              </a:tblPr>
              <a:tblGrid>
                <a:gridCol w="2700300"/>
                <a:gridCol w="2700300"/>
              </a:tblGrid>
              <a:tr h="540060">
                <a:tc>
                  <a:txBody>
                    <a:bodyPr/>
                    <a:lstStyle/>
                    <a:p>
                      <a:pPr marL="0" algn="l" defTabSz="914400" rtl="0" eaLnBrk="1" latinLnBrk="0" hangingPunct="1"/>
                      <a:r>
                        <a:rPr lang="cs-CZ" sz="1800" b="1" kern="1200" dirty="0" smtClean="0">
                          <a:solidFill>
                            <a:schemeClr val="lt1"/>
                          </a:solidFill>
                          <a:latin typeface="+mn-lt"/>
                          <a:ea typeface="+mn-ea"/>
                          <a:cs typeface="+mn-cs"/>
                        </a:rPr>
                        <a:t>Bezlepkový výrobek </a:t>
                      </a:r>
                      <a:endParaRPr lang="cs-CZ" sz="1800" b="1" kern="1200" dirty="0">
                        <a:solidFill>
                          <a:schemeClr val="lt1"/>
                        </a:solidFill>
                        <a:latin typeface="+mn-lt"/>
                        <a:ea typeface="+mn-ea"/>
                        <a:cs typeface="+mn-cs"/>
                      </a:endParaRPr>
                    </a:p>
                  </a:txBody>
                  <a:tcPr anchor="ctr"/>
                </a:tc>
                <a:tc>
                  <a:txBody>
                    <a:bodyPr/>
                    <a:lstStyle/>
                    <a:p>
                      <a:pPr algn="l"/>
                      <a:r>
                        <a:rPr lang="cs-CZ" dirty="0" smtClean="0"/>
                        <a:t>Orientační cena</a:t>
                      </a:r>
                      <a:endParaRPr lang="cs-CZ" dirty="0"/>
                    </a:p>
                  </a:txBody>
                  <a:tcPr anchor="ctr"/>
                </a:tc>
              </a:tr>
              <a:tr h="540060">
                <a:tc>
                  <a:txBody>
                    <a:bodyPr/>
                    <a:lstStyle/>
                    <a:p>
                      <a:pPr algn="l"/>
                      <a:r>
                        <a:rPr lang="cs-CZ" dirty="0" smtClean="0"/>
                        <a:t>Mouka (1 kg)</a:t>
                      </a:r>
                      <a:endParaRPr lang="cs-CZ" dirty="0"/>
                    </a:p>
                  </a:txBody>
                  <a:tcPr anchor="ctr"/>
                </a:tc>
                <a:tc>
                  <a:txBody>
                    <a:bodyPr/>
                    <a:lstStyle/>
                    <a:p>
                      <a:pPr algn="l"/>
                      <a:r>
                        <a:rPr lang="cs-CZ" dirty="0" smtClean="0"/>
                        <a:t>Bezlepková směs </a:t>
                      </a:r>
                      <a:r>
                        <a:rPr lang="cs-CZ" dirty="0" err="1" smtClean="0"/>
                        <a:t>Jizerka</a:t>
                      </a:r>
                      <a:endParaRPr lang="cs-CZ" dirty="0" smtClean="0"/>
                    </a:p>
                    <a:p>
                      <a:pPr algn="ctr"/>
                      <a:r>
                        <a:rPr lang="cs-CZ" baseline="0" dirty="0" smtClean="0"/>
                        <a:t> 75-90 Kč</a:t>
                      </a:r>
                      <a:endParaRPr lang="cs-CZ" dirty="0"/>
                    </a:p>
                  </a:txBody>
                  <a:tcPr anchor="ctr"/>
                </a:tc>
              </a:tr>
              <a:tr h="540060">
                <a:tc>
                  <a:txBody>
                    <a:bodyPr/>
                    <a:lstStyle/>
                    <a:p>
                      <a:pPr algn="l"/>
                      <a:r>
                        <a:rPr lang="cs-CZ" dirty="0" smtClean="0"/>
                        <a:t>Těstoviny (500 g)</a:t>
                      </a:r>
                      <a:endParaRPr lang="cs-CZ" dirty="0"/>
                    </a:p>
                  </a:txBody>
                  <a:tcPr anchor="ctr"/>
                </a:tc>
                <a:tc>
                  <a:txBody>
                    <a:bodyPr/>
                    <a:lstStyle/>
                    <a:p>
                      <a:pPr algn="ctr"/>
                      <a:r>
                        <a:rPr lang="cs-CZ" dirty="0" smtClean="0"/>
                        <a:t>25-80 Kč</a:t>
                      </a:r>
                      <a:endParaRPr lang="cs-CZ" dirty="0"/>
                    </a:p>
                  </a:txBody>
                  <a:tcPr anchor="ctr"/>
                </a:tc>
              </a:tr>
              <a:tr h="540060">
                <a:tc>
                  <a:txBody>
                    <a:bodyPr/>
                    <a:lstStyle/>
                    <a:p>
                      <a:pPr algn="l"/>
                      <a:r>
                        <a:rPr lang="cs-CZ" dirty="0" smtClean="0"/>
                        <a:t>Chléb (1 ks)</a:t>
                      </a:r>
                      <a:endParaRPr lang="cs-CZ" dirty="0"/>
                    </a:p>
                  </a:txBody>
                  <a:tcPr anchor="ctr"/>
                </a:tc>
                <a:tc>
                  <a:txBody>
                    <a:bodyPr/>
                    <a:lstStyle/>
                    <a:p>
                      <a:pPr algn="ctr"/>
                      <a:r>
                        <a:rPr lang="cs-CZ" dirty="0" smtClean="0"/>
                        <a:t>cca 60 - 90 Kč</a:t>
                      </a:r>
                      <a:endParaRPr lang="cs-CZ" dirty="0"/>
                    </a:p>
                  </a:txBody>
                  <a:tcPr anchor="ct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sz="3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Příspěvky od zdravotních pojišťoven</a:t>
            </a:r>
            <a:endParaRPr lang="cs-CZ"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184576"/>
          </a:xfrm>
        </p:spPr>
        <p:txBody>
          <a:bodyPr>
            <a:noAutofit/>
          </a:bodyPr>
          <a:lstStyle/>
          <a:p>
            <a:pPr marL="367200" lvl="1" indent="-255600">
              <a:spcBef>
                <a:spcPts val="400"/>
              </a:spcBef>
              <a:spcAft>
                <a:spcPts val="400"/>
              </a:spcAft>
              <a:buClr>
                <a:schemeClr val="accent3"/>
              </a:buClr>
              <a:buSzPct val="75000"/>
              <a:buBlip>
                <a:blip r:embed="rId3"/>
              </a:buBlip>
              <a:defRPr/>
            </a:pPr>
            <a:r>
              <a:rPr lang="cs-CZ" sz="2000" dirty="0" smtClean="0">
                <a:solidFill>
                  <a:srgbClr val="00B050"/>
                </a:solidFill>
              </a:rPr>
              <a:t>VZP </a:t>
            </a:r>
            <a:r>
              <a:rPr lang="cs-CZ" sz="2000" dirty="0" smtClean="0"/>
              <a:t>v rámci programu „Bezlepková dieta při onemocnění </a:t>
            </a:r>
            <a:r>
              <a:rPr lang="cs-CZ" sz="2000" dirty="0" err="1" smtClean="0"/>
              <a:t>celiakií</a:t>
            </a:r>
            <a:r>
              <a:rPr lang="cs-CZ" sz="2000" dirty="0" smtClean="0"/>
              <a:t>“ přispívá na nákup potravin bez lepku až 6000 Kč ročně. Příspěvek je určen pro klienty do věku 18 let, resp. 26 let včetně (za předpokladu, že jsou nezaopatřenými dětmi - studenty). Je možné ho čerpat vždy za čtvrtletí zpětně a je určen na nákup bezlepkových potravin.</a:t>
            </a:r>
          </a:p>
          <a:p>
            <a:pPr marL="367200" lvl="1" indent="-255600">
              <a:spcBef>
                <a:spcPts val="400"/>
              </a:spcBef>
              <a:spcAft>
                <a:spcPts val="400"/>
              </a:spcAft>
              <a:buClr>
                <a:schemeClr val="accent3"/>
              </a:buClr>
              <a:buSzPct val="75000"/>
              <a:buBlip>
                <a:blip r:embed="rId3"/>
              </a:buBlip>
              <a:defRPr/>
            </a:pPr>
            <a:endParaRPr lang="cs-CZ" sz="300" dirty="0" smtClean="0"/>
          </a:p>
          <a:p>
            <a:pPr marL="367200" lvl="1" indent="-255600">
              <a:spcBef>
                <a:spcPts val="400"/>
              </a:spcBef>
              <a:spcAft>
                <a:spcPts val="400"/>
              </a:spcAft>
              <a:buClr>
                <a:schemeClr val="accent3"/>
              </a:buClr>
              <a:buSzPct val="75000"/>
              <a:buBlip>
                <a:blip r:embed="rId3"/>
              </a:buBlip>
              <a:defRPr/>
            </a:pPr>
            <a:r>
              <a:rPr lang="cs-CZ" sz="2000" dirty="0" smtClean="0">
                <a:solidFill>
                  <a:srgbClr val="00B050"/>
                </a:solidFill>
              </a:rPr>
              <a:t>Zaměstnanecká pojišťovna Škoda</a:t>
            </a:r>
            <a:r>
              <a:rPr lang="cs-CZ" sz="2000" dirty="0" smtClean="0"/>
              <a:t>: příspěvek do výše 4000 Kč </a:t>
            </a:r>
            <a:br>
              <a:rPr lang="cs-CZ" sz="2000" dirty="0" smtClean="0"/>
            </a:br>
            <a:r>
              <a:rPr lang="cs-CZ" sz="2000" dirty="0" smtClean="0"/>
              <a:t>1 x za rok pro </a:t>
            </a:r>
            <a:r>
              <a:rPr lang="pl-PL" sz="2000" dirty="0" smtClean="0"/>
              <a:t>všechny </a:t>
            </a:r>
            <a:r>
              <a:rPr lang="cs-CZ" sz="2000" dirty="0" smtClean="0"/>
              <a:t>pojištěnce trpící </a:t>
            </a:r>
            <a:r>
              <a:rPr lang="cs-CZ" sz="2000" dirty="0" err="1" smtClean="0"/>
              <a:t>celiakií</a:t>
            </a:r>
            <a:r>
              <a:rPr lang="cs-CZ" sz="2000" dirty="0" smtClean="0"/>
              <a:t> </a:t>
            </a:r>
            <a:r>
              <a:rPr lang="pl-PL" sz="2000" dirty="0" smtClean="0"/>
              <a:t>bez rozdílu věku.</a:t>
            </a:r>
            <a:br>
              <a:rPr lang="pl-PL" sz="2000" dirty="0" smtClean="0"/>
            </a:br>
            <a:endParaRPr lang="pl-PL" sz="2000" dirty="0" smtClean="0"/>
          </a:p>
          <a:p>
            <a:pPr marL="367200" lvl="1" indent="-255600">
              <a:spcBef>
                <a:spcPts val="400"/>
              </a:spcBef>
              <a:spcAft>
                <a:spcPts val="400"/>
              </a:spcAft>
              <a:buClr>
                <a:schemeClr val="accent3"/>
              </a:buClr>
              <a:buSzPct val="75000"/>
              <a:buBlip>
                <a:blip r:embed="rId3"/>
              </a:buBlip>
              <a:defRPr/>
            </a:pPr>
            <a:r>
              <a:rPr lang="cs-CZ" sz="2000" dirty="0" smtClean="0">
                <a:solidFill>
                  <a:srgbClr val="00B050"/>
                </a:solidFill>
              </a:rPr>
              <a:t>Revírní </a:t>
            </a:r>
            <a:r>
              <a:rPr lang="cs-CZ" sz="2000" dirty="0">
                <a:solidFill>
                  <a:srgbClr val="00B050"/>
                </a:solidFill>
              </a:rPr>
              <a:t>bratrská pokladna:</a:t>
            </a:r>
            <a:r>
              <a:rPr lang="cs-CZ" sz="2000" dirty="0"/>
              <a:t> roční příspěvek pro pojištěnce do 18 let </a:t>
            </a:r>
            <a:br>
              <a:rPr lang="cs-CZ" sz="2000" dirty="0"/>
            </a:br>
            <a:r>
              <a:rPr lang="cs-CZ" sz="2000" dirty="0"/>
              <a:t>do 500 Kč na nákup potravin, pro pojištěnce nad 18 let 300 Kč</a:t>
            </a:r>
            <a:r>
              <a:rPr lang="cs-CZ" sz="2000" dirty="0" smtClean="0"/>
              <a:t>.</a:t>
            </a:r>
            <a:endParaRPr lang="pl-PL" sz="2000" dirty="0" smtClean="0"/>
          </a:p>
          <a:p>
            <a:pPr marL="367200" lvl="1" indent="-255600">
              <a:spcBef>
                <a:spcPts val="400"/>
              </a:spcBef>
              <a:spcAft>
                <a:spcPts val="400"/>
              </a:spcAft>
              <a:buClr>
                <a:schemeClr val="accent3"/>
              </a:buClr>
              <a:buSzPct val="75000"/>
              <a:buBlip>
                <a:blip r:embed="rId3"/>
              </a:buBlip>
              <a:defRPr/>
            </a:pPr>
            <a:endParaRPr lang="cs-CZ" sz="300" dirty="0" smtClean="0"/>
          </a:p>
          <a:p>
            <a:pPr marL="367200" lvl="1" indent="-255600">
              <a:spcBef>
                <a:spcPts val="400"/>
              </a:spcBef>
              <a:spcAft>
                <a:spcPts val="400"/>
              </a:spcAft>
              <a:buClr>
                <a:schemeClr val="accent3"/>
              </a:buClr>
              <a:buSzPct val="75000"/>
              <a:buBlip>
                <a:blip r:embed="rId3"/>
              </a:buBlip>
              <a:defRPr/>
            </a:pPr>
            <a:r>
              <a:rPr lang="cs-CZ" sz="2000" dirty="0" smtClean="0">
                <a:solidFill>
                  <a:srgbClr val="00B050"/>
                </a:solidFill>
              </a:rPr>
              <a:t>Česká průmyslová zdravotní pojišťovna</a:t>
            </a:r>
            <a:r>
              <a:rPr lang="cs-CZ" sz="2000" dirty="0" smtClean="0"/>
              <a:t>: preventivní program pro </a:t>
            </a:r>
            <a:r>
              <a:rPr lang="cs-CZ" sz="2000" dirty="0" err="1" smtClean="0"/>
              <a:t>celiaky</a:t>
            </a:r>
            <a:r>
              <a:rPr lang="cs-CZ" sz="2000" dirty="0" smtClean="0"/>
              <a:t>, příspěvek do výše 500 Kč ročně bez omezení věku.</a:t>
            </a:r>
          </a:p>
          <a:p>
            <a:pPr marL="367200" lvl="1" indent="-255600">
              <a:spcBef>
                <a:spcPts val="400"/>
              </a:spcBef>
              <a:spcAft>
                <a:spcPts val="400"/>
              </a:spcAft>
              <a:buClr>
                <a:schemeClr val="accent3"/>
              </a:buClr>
              <a:buSzPct val="75000"/>
              <a:buBlip>
                <a:blip r:embed="rId3"/>
              </a:buBlip>
              <a:defRPr/>
            </a:pPr>
            <a:endParaRPr lang="cs-CZ" sz="300" dirty="0" smtClean="0"/>
          </a:p>
          <a:p>
            <a:pPr marL="367200" lvl="1" indent="-255600">
              <a:spcBef>
                <a:spcPts val="400"/>
              </a:spcBef>
              <a:spcAft>
                <a:spcPts val="400"/>
              </a:spcAft>
              <a:buClr>
                <a:schemeClr val="accent3"/>
              </a:buClr>
              <a:buSzPct val="75000"/>
              <a:buBlip>
                <a:blip r:embed="rId3"/>
              </a:buBlip>
              <a:defRPr/>
            </a:pPr>
            <a:r>
              <a:rPr lang="cs-CZ" sz="2000" dirty="0" smtClean="0">
                <a:solidFill>
                  <a:srgbClr val="00B050"/>
                </a:solidFill>
              </a:rPr>
              <a:t>OZP - Oborová zdravotní pojišťovna:</a:t>
            </a:r>
            <a:r>
              <a:rPr lang="cs-CZ" sz="2000" dirty="0" smtClean="0"/>
              <a:t> příspěvek na bezlepkovou dietu je možno čerpat v rámci bonusového programu VITAKONTO. Příspěvek je možné využít pouze na nákup v lékárnách.</a:t>
            </a:r>
          </a:p>
          <a:p>
            <a:pPr marL="367200" lvl="1" indent="-255600">
              <a:spcBef>
                <a:spcPts val="400"/>
              </a:spcBef>
              <a:spcAft>
                <a:spcPts val="400"/>
              </a:spcAft>
              <a:buClr>
                <a:schemeClr val="accent3"/>
              </a:buClr>
              <a:buSzPct val="75000"/>
              <a:buBlip>
                <a:blip r:embed="rId3"/>
              </a:buBlip>
              <a:defRPr/>
            </a:pPr>
            <a:endParaRPr lang="cs-CZ" sz="300"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Klinický efekt bezlepkové diety</a:t>
            </a:r>
            <a:endParaRPr lang="cs-C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556792"/>
            <a:ext cx="8229600" cy="5040560"/>
          </a:xfrm>
        </p:spPr>
        <p:txBody>
          <a:bodyPr>
            <a:noAutofit/>
          </a:bodyPr>
          <a:lstStyle/>
          <a:p>
            <a:pPr marL="367200" lvl="1" indent="-255600">
              <a:lnSpc>
                <a:spcPct val="80000"/>
              </a:lnSpc>
              <a:spcBef>
                <a:spcPts val="800"/>
              </a:spcBef>
              <a:spcAft>
                <a:spcPts val="800"/>
              </a:spcAft>
              <a:buClr>
                <a:schemeClr val="accent3"/>
              </a:buClr>
              <a:buSzPct val="75000"/>
              <a:buBlip>
                <a:blip r:embed="rId3"/>
              </a:buBlip>
              <a:defRPr/>
            </a:pPr>
            <a:endParaRPr lang="cs-CZ" sz="2200" dirty="0" smtClean="0"/>
          </a:p>
          <a:p>
            <a:pPr marL="367200" lvl="1" indent="-255600">
              <a:lnSpc>
                <a:spcPct val="80000"/>
              </a:lnSpc>
              <a:spcBef>
                <a:spcPts val="800"/>
              </a:spcBef>
              <a:spcAft>
                <a:spcPts val="800"/>
              </a:spcAft>
              <a:buClr>
                <a:schemeClr val="accent3"/>
              </a:buClr>
              <a:buSzPct val="75000"/>
              <a:buBlip>
                <a:blip r:embed="rId3"/>
              </a:buBlip>
              <a:defRPr/>
            </a:pPr>
            <a:r>
              <a:rPr lang="cs-CZ" sz="2200" dirty="0" smtClean="0"/>
              <a:t>léčba onemocnění je kauzální</a:t>
            </a:r>
          </a:p>
          <a:p>
            <a:pPr marL="367200" lvl="1" indent="-255600">
              <a:lnSpc>
                <a:spcPct val="80000"/>
              </a:lnSpc>
              <a:spcBef>
                <a:spcPts val="800"/>
              </a:spcBef>
              <a:spcAft>
                <a:spcPts val="800"/>
              </a:spcAft>
              <a:buClr>
                <a:schemeClr val="accent3"/>
              </a:buClr>
              <a:buSzPct val="75000"/>
              <a:buBlip>
                <a:blip r:embed="rId3"/>
              </a:buBlip>
              <a:defRPr/>
            </a:pPr>
            <a:r>
              <a:rPr lang="cs-CZ" sz="2200" dirty="0" smtClean="0"/>
              <a:t>na začátku léčby je vhodné vyloučit ze stravy mléko a mléčné výrobky a také cukr (deficit laktázy a sacharázy)</a:t>
            </a:r>
          </a:p>
          <a:p>
            <a:pPr marL="367200" lvl="1" indent="-255600">
              <a:lnSpc>
                <a:spcPct val="80000"/>
              </a:lnSpc>
              <a:spcBef>
                <a:spcPts val="800"/>
              </a:spcBef>
              <a:spcAft>
                <a:spcPts val="800"/>
              </a:spcAft>
              <a:buClr>
                <a:schemeClr val="accent3"/>
              </a:buClr>
              <a:buSzPct val="75000"/>
              <a:buBlip>
                <a:blip r:embed="rId3"/>
              </a:buBlip>
              <a:defRPr/>
            </a:pPr>
            <a:r>
              <a:rPr lang="cs-CZ" sz="2200" dirty="0" smtClean="0"/>
              <a:t>při celiakální krizi je terapie zahájena parenterální výživou, postupně se přechází na bezlepkovou stravu – nejprve šetřící dieta</a:t>
            </a:r>
          </a:p>
          <a:p>
            <a:pPr marL="367200" lvl="1" indent="-255600">
              <a:lnSpc>
                <a:spcPct val="80000"/>
              </a:lnSpc>
              <a:spcBef>
                <a:spcPts val="800"/>
              </a:spcBef>
              <a:spcAft>
                <a:spcPts val="800"/>
              </a:spcAft>
              <a:buClr>
                <a:schemeClr val="accent3"/>
              </a:buClr>
              <a:buSzPct val="75000"/>
              <a:buBlip>
                <a:blip r:embed="rId3"/>
              </a:buBlip>
              <a:defRPr/>
            </a:pPr>
            <a:r>
              <a:rPr lang="cs-CZ" sz="2200" dirty="0" smtClean="0"/>
              <a:t>se zavedením diety se objevuje chuť k jídlu, mění se stolice, dítě začíná prospívat</a:t>
            </a:r>
          </a:p>
          <a:p>
            <a:pPr marL="367200" lvl="1" indent="-255600">
              <a:lnSpc>
                <a:spcPct val="80000"/>
              </a:lnSpc>
              <a:spcBef>
                <a:spcPts val="800"/>
              </a:spcBef>
              <a:spcAft>
                <a:spcPts val="800"/>
              </a:spcAft>
              <a:buClr>
                <a:schemeClr val="accent3"/>
              </a:buClr>
              <a:buSzPct val="75000"/>
              <a:buBlip>
                <a:blip r:embed="rId3"/>
              </a:buBlip>
              <a:defRPr/>
            </a:pPr>
            <a:r>
              <a:rPr lang="cs-CZ" sz="2200" dirty="0" smtClean="0"/>
              <a:t>po několika týdnech od zahájení BLP diety mizí průjmy, nevolnost, nadýmání, bolesti hlavy, únavový syndrom. Úprava malabsorpce během 6 měsíců až 2 let.</a:t>
            </a:r>
          </a:p>
          <a:p>
            <a:pPr marL="367200" lvl="1" indent="-255600">
              <a:lnSpc>
                <a:spcPct val="80000"/>
              </a:lnSpc>
              <a:spcBef>
                <a:spcPts val="800"/>
              </a:spcBef>
              <a:spcAft>
                <a:spcPts val="800"/>
              </a:spcAft>
              <a:buClr>
                <a:schemeClr val="accent3"/>
              </a:buClr>
              <a:buSzPct val="75000"/>
              <a:buBlip>
                <a:blip r:embed="rId3"/>
              </a:buBlip>
              <a:defRPr/>
            </a:pPr>
            <a:r>
              <a:rPr lang="cs-CZ" sz="2200" dirty="0"/>
              <a:t>h</a:t>
            </a:r>
            <a:r>
              <a:rPr lang="cs-CZ" sz="2200" dirty="0" smtClean="0"/>
              <a:t>istologický obraz sliznice tenkého střeva se u většiny dospělých zcela neupravuje (</a:t>
            </a:r>
            <a:r>
              <a:rPr lang="cs-CZ" sz="2200" dirty="0" err="1" smtClean="0"/>
              <a:t>Norström</a:t>
            </a:r>
            <a:r>
              <a:rPr lang="cs-CZ" sz="2200" dirty="0" smtClean="0"/>
              <a:t>, </a:t>
            </a:r>
            <a:r>
              <a:rPr lang="cs-CZ" sz="2200" dirty="0" err="1" smtClean="0"/>
              <a:t>Sandström</a:t>
            </a:r>
            <a:r>
              <a:rPr lang="cs-CZ" sz="2200" dirty="0" smtClean="0"/>
              <a:t>, </a:t>
            </a:r>
            <a:r>
              <a:rPr lang="cs-CZ" sz="2200" dirty="0" err="1" smtClean="0"/>
              <a:t>Lindholm</a:t>
            </a:r>
            <a:r>
              <a:rPr lang="cs-CZ" sz="2200" dirty="0" smtClean="0"/>
              <a:t>, 2012)</a:t>
            </a:r>
          </a:p>
          <a:p>
            <a:pPr marL="367200" lvl="1" indent="-255600">
              <a:spcBef>
                <a:spcPts val="400"/>
              </a:spcBef>
              <a:spcAft>
                <a:spcPts val="400"/>
              </a:spcAft>
              <a:buClr>
                <a:schemeClr val="accent3"/>
              </a:buClr>
              <a:buSzPct val="75000"/>
              <a:buNone/>
              <a:defRPr/>
            </a:pPr>
            <a:endParaRPr lang="cs-CZ" sz="20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GLUTENOVÁ ATAXIE</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r>
              <a:rPr lang="cs-CZ" sz="2400" dirty="0"/>
              <a:t>a</a:t>
            </a:r>
            <a:r>
              <a:rPr lang="cs-CZ" sz="2400" dirty="0" smtClean="0"/>
              <a:t>utoimunitní poškození mozečku - části mozku zodpovědného za koordinaci pohybů - spouštěné konzumací lepku</a:t>
            </a:r>
          </a:p>
          <a:p>
            <a:r>
              <a:rPr lang="cs-CZ" sz="2400" dirty="0"/>
              <a:t>p</a:t>
            </a:r>
            <a:r>
              <a:rPr lang="cs-CZ" sz="2400" dirty="0" smtClean="0"/>
              <a:t>orucha koordinace chůze a dalších pohybů</a:t>
            </a:r>
          </a:p>
          <a:p>
            <a:r>
              <a:rPr lang="cs-CZ" sz="2400" dirty="0"/>
              <a:t>n</a:t>
            </a:r>
            <a:r>
              <a:rPr lang="cs-CZ" sz="2400" dirty="0" smtClean="0"/>
              <a:t>utná přísná BLP dieta</a:t>
            </a:r>
            <a:endParaRPr lang="cs-CZ" sz="2400" dirty="0"/>
          </a:p>
        </p:txBody>
      </p:sp>
      <p:pic>
        <p:nvPicPr>
          <p:cNvPr id="58370" name="Picture 2" descr="Traumatic Brain Injury Resource Guide - Cerebellum"/>
          <p:cNvPicPr>
            <a:picLocks noChangeAspect="1" noChangeArrowheads="1"/>
          </p:cNvPicPr>
          <p:nvPr/>
        </p:nvPicPr>
        <p:blipFill>
          <a:blip r:embed="rId2" cstate="print"/>
          <a:srcRect/>
          <a:stretch>
            <a:fillRect/>
          </a:stretch>
        </p:blipFill>
        <p:spPr bwMode="auto">
          <a:xfrm>
            <a:off x="5724128" y="3314294"/>
            <a:ext cx="3142878" cy="3285019"/>
          </a:xfrm>
          <a:prstGeom prst="rect">
            <a:avLst/>
          </a:prstGeom>
          <a:noFill/>
        </p:spPr>
      </p:pic>
    </p:spTree>
    <p:extLst>
      <p:ext uri="{BB962C8B-B14F-4D97-AF65-F5344CB8AC3E}">
        <p14:creationId xmlns:p14="http://schemas.microsoft.com/office/powerpoint/2010/main" val="16818047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Klinický efekt bezlepkové diety</a:t>
            </a:r>
            <a:endParaRPr lang="cs-C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556792"/>
            <a:ext cx="8229600" cy="5040560"/>
          </a:xfrm>
        </p:spPr>
        <p:txBody>
          <a:bodyPr>
            <a:noAutofit/>
          </a:bodyPr>
          <a:lstStyle/>
          <a:p>
            <a:pPr marL="367200" lvl="1" indent="-255600">
              <a:lnSpc>
                <a:spcPct val="80000"/>
              </a:lnSpc>
              <a:spcBef>
                <a:spcPts val="400"/>
              </a:spcBef>
              <a:spcAft>
                <a:spcPts val="400"/>
              </a:spcAft>
              <a:buClr>
                <a:schemeClr val="accent3"/>
              </a:buClr>
              <a:buSzPct val="75000"/>
              <a:buBlip>
                <a:blip r:embed="rId3"/>
              </a:buBlip>
              <a:defRPr/>
            </a:pPr>
            <a:r>
              <a:rPr lang="cs-CZ" sz="2000" dirty="0" smtClean="0"/>
              <a:t>70 % pacientů zaznamenalo eliminaci komplikací během 2 týdnů po zvedení diety, při dodržováni striktní GFD se hladina protilátek vrátila do normálu po 6 až 12 měsících od začátku diety (Green, 2001), kompletní obnova sliznice patrná po dvou letech GFD (</a:t>
            </a:r>
            <a:r>
              <a:rPr lang="cs-CZ" sz="2000" dirty="0" err="1" smtClean="0"/>
              <a:t>Niewinski</a:t>
            </a:r>
            <a:r>
              <a:rPr lang="cs-CZ" sz="2000" dirty="0" smtClean="0"/>
              <a:t>, 2008)</a:t>
            </a:r>
          </a:p>
          <a:p>
            <a:pPr marL="367200" lvl="1" indent="-255600">
              <a:lnSpc>
                <a:spcPct val="80000"/>
              </a:lnSpc>
              <a:spcBef>
                <a:spcPts val="400"/>
              </a:spcBef>
              <a:spcAft>
                <a:spcPts val="400"/>
              </a:spcAft>
              <a:buClr>
                <a:schemeClr val="accent3"/>
              </a:buClr>
              <a:buSzPct val="75000"/>
              <a:buBlip>
                <a:blip r:embed="rId3"/>
              </a:buBlip>
              <a:defRPr/>
            </a:pPr>
            <a:endParaRPr lang="cs-CZ" sz="2000" dirty="0" smtClean="0"/>
          </a:p>
          <a:p>
            <a:pPr marL="367200" lvl="1" indent="-255600">
              <a:lnSpc>
                <a:spcPct val="80000"/>
              </a:lnSpc>
              <a:spcBef>
                <a:spcPts val="400"/>
              </a:spcBef>
              <a:spcAft>
                <a:spcPts val="400"/>
              </a:spcAft>
              <a:buClr>
                <a:schemeClr val="accent3"/>
              </a:buClr>
              <a:buSzPct val="75000"/>
              <a:buBlip>
                <a:blip r:embed="rId3"/>
              </a:buBlip>
              <a:defRPr/>
            </a:pPr>
            <a:r>
              <a:rPr lang="cs-CZ" sz="2000" dirty="0" smtClean="0"/>
              <a:t>Po dvou letech od zavedení GFD byla u 62 % dospělých a 22 % dětí patrná </a:t>
            </a:r>
            <a:br>
              <a:rPr lang="cs-CZ" sz="2000" dirty="0" smtClean="0"/>
            </a:br>
            <a:r>
              <a:rPr lang="cs-CZ" sz="2000" dirty="0" smtClean="0"/>
              <a:t>i nadále atrofie klků (</a:t>
            </a:r>
            <a:r>
              <a:rPr lang="cs-CZ" sz="2000" dirty="0" err="1" smtClean="0"/>
              <a:t>Bardella</a:t>
            </a:r>
            <a:r>
              <a:rPr lang="cs-CZ" sz="2000" dirty="0" smtClean="0"/>
              <a:t>, 2007)</a:t>
            </a:r>
          </a:p>
          <a:p>
            <a:pPr marL="367200" lvl="1" indent="-255600">
              <a:lnSpc>
                <a:spcPct val="80000"/>
              </a:lnSpc>
              <a:spcBef>
                <a:spcPts val="400"/>
              </a:spcBef>
              <a:spcAft>
                <a:spcPts val="400"/>
              </a:spcAft>
              <a:buClr>
                <a:schemeClr val="accent3"/>
              </a:buClr>
              <a:buSzPct val="75000"/>
              <a:buBlip>
                <a:blip r:embed="rId3"/>
              </a:buBlip>
              <a:defRPr/>
            </a:pPr>
            <a:endParaRPr lang="cs-CZ" sz="2000" dirty="0" smtClean="0"/>
          </a:p>
          <a:p>
            <a:pPr marL="367200" lvl="1" indent="-255600">
              <a:lnSpc>
                <a:spcPct val="80000"/>
              </a:lnSpc>
              <a:spcBef>
                <a:spcPts val="400"/>
              </a:spcBef>
              <a:spcAft>
                <a:spcPts val="400"/>
              </a:spcAft>
              <a:buClr>
                <a:schemeClr val="accent3"/>
              </a:buClr>
              <a:buSzPct val="75000"/>
              <a:buBlip>
                <a:blip r:embed="rId3"/>
              </a:buBlip>
              <a:defRPr/>
            </a:pPr>
            <a:r>
              <a:rPr lang="cs-CZ" sz="2000" dirty="0" smtClean="0"/>
              <a:t>u 78 – 94 % dospělých jedinců byla anémie eliminována pouhým dodržováním diety (</a:t>
            </a:r>
            <a:r>
              <a:rPr lang="cs-CZ" sz="2000" dirty="0" err="1" smtClean="0"/>
              <a:t>Annibale</a:t>
            </a:r>
            <a:r>
              <a:rPr lang="cs-CZ" sz="2000" dirty="0" smtClean="0"/>
              <a:t>, 2001)</a:t>
            </a:r>
          </a:p>
          <a:p>
            <a:pPr marL="367200" lvl="1" indent="-255600">
              <a:lnSpc>
                <a:spcPct val="80000"/>
              </a:lnSpc>
              <a:spcBef>
                <a:spcPts val="400"/>
              </a:spcBef>
              <a:spcAft>
                <a:spcPts val="400"/>
              </a:spcAft>
              <a:buClr>
                <a:schemeClr val="accent3"/>
              </a:buClr>
              <a:buSzPct val="75000"/>
              <a:buBlip>
                <a:blip r:embed="rId3"/>
              </a:buBlip>
              <a:defRPr/>
            </a:pPr>
            <a:endParaRPr lang="cs-CZ" sz="2000" dirty="0" smtClean="0"/>
          </a:p>
          <a:p>
            <a:pPr marL="367200" lvl="1" indent="-255600">
              <a:lnSpc>
                <a:spcPct val="80000"/>
              </a:lnSpc>
              <a:spcBef>
                <a:spcPts val="400"/>
              </a:spcBef>
              <a:spcAft>
                <a:spcPts val="400"/>
              </a:spcAft>
              <a:buClr>
                <a:schemeClr val="accent3"/>
              </a:buClr>
              <a:buSzPct val="75000"/>
              <a:buBlip>
                <a:blip r:embed="rId3"/>
              </a:buBlip>
              <a:defRPr/>
            </a:pPr>
            <a:r>
              <a:rPr lang="cs-CZ" sz="2000" dirty="0" smtClean="0"/>
              <a:t>na začátku léčby je vhodné podávat vitaminy rozpustné v tucích (deficit </a:t>
            </a:r>
            <a:br>
              <a:rPr lang="cs-CZ" sz="2000" dirty="0" smtClean="0"/>
            </a:br>
            <a:r>
              <a:rPr lang="cs-CZ" sz="2000" dirty="0" smtClean="0"/>
              <a:t>v důsledku steatorey), vitaminy skupiny B, </a:t>
            </a:r>
            <a:r>
              <a:rPr lang="cs-CZ" sz="2000" dirty="0" err="1" smtClean="0"/>
              <a:t>Fe</a:t>
            </a:r>
            <a:r>
              <a:rPr lang="cs-CZ" sz="2000" dirty="0" smtClean="0"/>
              <a:t>, Ca, kyselinu listovou </a:t>
            </a:r>
          </a:p>
          <a:p>
            <a:pPr marL="367200" lvl="1" indent="-255600">
              <a:lnSpc>
                <a:spcPct val="80000"/>
              </a:lnSpc>
              <a:spcBef>
                <a:spcPts val="400"/>
              </a:spcBef>
              <a:spcAft>
                <a:spcPts val="400"/>
              </a:spcAft>
              <a:buClr>
                <a:schemeClr val="accent3"/>
              </a:buClr>
              <a:buSzPct val="75000"/>
              <a:buBlip>
                <a:blip r:embed="rId3"/>
              </a:buBlip>
              <a:defRPr/>
            </a:pPr>
            <a:endParaRPr lang="cs-CZ" sz="2000" dirty="0" smtClean="0"/>
          </a:p>
          <a:p>
            <a:pPr marL="367200" lvl="1" indent="-255600">
              <a:lnSpc>
                <a:spcPct val="80000"/>
              </a:lnSpc>
              <a:spcBef>
                <a:spcPts val="400"/>
              </a:spcBef>
              <a:spcAft>
                <a:spcPts val="400"/>
              </a:spcAft>
              <a:buClr>
                <a:schemeClr val="accent3"/>
              </a:buClr>
              <a:buSzPct val="75000"/>
              <a:buBlip>
                <a:blip r:embed="rId3"/>
              </a:buBlip>
              <a:defRPr/>
            </a:pPr>
            <a:r>
              <a:rPr lang="cs-CZ" sz="2000" i="1" dirty="0" smtClean="0">
                <a:latin typeface="Bookman Old Style" pitchFamily="18" charset="0"/>
              </a:rPr>
              <a:t>(</a:t>
            </a:r>
            <a:r>
              <a:rPr lang="cs-CZ" sz="2000" i="1" dirty="0" err="1" smtClean="0"/>
              <a:t>British</a:t>
            </a:r>
            <a:r>
              <a:rPr lang="cs-CZ" sz="2000" i="1" dirty="0" smtClean="0"/>
              <a:t> Society </a:t>
            </a:r>
            <a:r>
              <a:rPr lang="cs-CZ" sz="2000" i="1" dirty="0" err="1" smtClean="0"/>
              <a:t>of</a:t>
            </a:r>
            <a:r>
              <a:rPr lang="cs-CZ" sz="2000" i="1" dirty="0" smtClean="0"/>
              <a:t> </a:t>
            </a:r>
            <a:r>
              <a:rPr lang="cs-CZ" sz="2000" i="1" dirty="0" err="1" smtClean="0"/>
              <a:t>Gastroenterology</a:t>
            </a:r>
            <a:r>
              <a:rPr lang="cs-CZ" sz="2000" i="1" dirty="0" smtClean="0"/>
              <a:t> </a:t>
            </a:r>
            <a:r>
              <a:rPr lang="cs-CZ" sz="2000" i="1" dirty="0" err="1" smtClean="0"/>
              <a:t>and</a:t>
            </a:r>
            <a:r>
              <a:rPr lang="cs-CZ" sz="2000" i="1" dirty="0" smtClean="0"/>
              <a:t> </a:t>
            </a:r>
            <a:r>
              <a:rPr lang="cs-CZ" sz="2000" i="1" dirty="0" err="1" smtClean="0"/>
              <a:t>Coeliac</a:t>
            </a:r>
            <a:r>
              <a:rPr lang="cs-CZ" sz="2000" i="1" dirty="0" smtClean="0"/>
              <a:t> UK – VDD Ca pro </a:t>
            </a:r>
            <a:r>
              <a:rPr lang="cs-CZ" sz="2000" i="1" dirty="0" err="1" smtClean="0"/>
              <a:t>celiaky</a:t>
            </a:r>
            <a:r>
              <a:rPr lang="cs-CZ" sz="2000" i="1" dirty="0" smtClean="0"/>
              <a:t> je 1500 mg)</a:t>
            </a:r>
            <a:endParaRPr lang="cs-CZ" sz="2000" dirty="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Zavádění lepku do stravy dítěte</a:t>
            </a:r>
            <a:endParaRPr lang="cs-C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556792"/>
            <a:ext cx="8229600" cy="5040560"/>
          </a:xfrm>
        </p:spPr>
        <p:txBody>
          <a:bodyPr>
            <a:noAutofit/>
          </a:bodyPr>
          <a:lstStyle/>
          <a:p>
            <a:pPr marL="367200" lvl="1" indent="-255600">
              <a:lnSpc>
                <a:spcPct val="80000"/>
              </a:lnSpc>
              <a:spcBef>
                <a:spcPts val="400"/>
              </a:spcBef>
              <a:spcAft>
                <a:spcPts val="400"/>
              </a:spcAft>
              <a:buClr>
                <a:schemeClr val="accent3"/>
              </a:buClr>
              <a:buSzPct val="75000"/>
              <a:buBlip>
                <a:blip r:embed="rId3"/>
              </a:buBlip>
              <a:defRPr/>
            </a:pPr>
            <a:r>
              <a:rPr lang="cs-CZ" sz="2200" dirty="0" smtClean="0"/>
              <a:t>První prospektivní studie (USA) 1994 – 2004, 1.560 dětí (HLA-DR3/DR4+ nebo příbuzný 1.řádu DM1). Sledování 4,8 roku. 51 CS (</a:t>
            </a:r>
            <a:r>
              <a:rPr lang="cs-CZ" sz="2200" dirty="0" err="1" smtClean="0"/>
              <a:t>atTG</a:t>
            </a:r>
            <a:r>
              <a:rPr lang="cs-CZ" sz="2200" dirty="0" smtClean="0"/>
              <a:t>)</a:t>
            </a:r>
          </a:p>
          <a:p>
            <a:pPr marL="367200" lvl="1" indent="-255600">
              <a:lnSpc>
                <a:spcPct val="80000"/>
              </a:lnSpc>
              <a:spcBef>
                <a:spcPts val="400"/>
              </a:spcBef>
              <a:spcAft>
                <a:spcPts val="400"/>
              </a:spcAft>
              <a:buClr>
                <a:schemeClr val="accent3"/>
              </a:buClr>
              <a:buSzPct val="75000"/>
              <a:buBlip>
                <a:blip r:embed="rId3"/>
              </a:buBlip>
              <a:defRPr/>
            </a:pPr>
            <a:r>
              <a:rPr lang="cs-CZ" sz="2200" dirty="0" smtClean="0"/>
              <a:t>25 CS prokázáno biopsií                        </a:t>
            </a:r>
          </a:p>
          <a:p>
            <a:pPr marL="367200" lvl="1" indent="-255600">
              <a:lnSpc>
                <a:spcPct val="80000"/>
              </a:lnSpc>
              <a:spcBef>
                <a:spcPts val="400"/>
              </a:spcBef>
              <a:spcAft>
                <a:spcPts val="400"/>
              </a:spcAft>
              <a:buClr>
                <a:schemeClr val="accent3"/>
              </a:buClr>
              <a:buSzPct val="75000"/>
              <a:buBlip>
                <a:blip r:embed="rId3"/>
              </a:buBlip>
              <a:defRPr/>
            </a:pPr>
            <a:endParaRPr lang="cs-CZ" sz="2200" dirty="0" smtClean="0"/>
          </a:p>
          <a:p>
            <a:pPr marL="367200" lvl="1" indent="-255600">
              <a:lnSpc>
                <a:spcPct val="80000"/>
              </a:lnSpc>
              <a:spcBef>
                <a:spcPts val="400"/>
              </a:spcBef>
              <a:spcAft>
                <a:spcPts val="400"/>
              </a:spcAft>
              <a:buClr>
                <a:schemeClr val="accent3"/>
              </a:buClr>
              <a:buSzPct val="75000"/>
              <a:buBlip>
                <a:blip r:embed="rId3"/>
              </a:buBlip>
              <a:defRPr/>
            </a:pPr>
            <a:r>
              <a:rPr lang="cs-CZ" sz="2200" dirty="0" smtClean="0"/>
              <a:t>Při expozice lepku v prvních 3 měsících a expozici lepku po 6. měsíci → signifikantně vyšší výskyt CS než u dětí s podáním lepku ve 4.- 6. měsíci</a:t>
            </a:r>
          </a:p>
          <a:p>
            <a:pPr marL="367200" lvl="1" indent="-255600">
              <a:lnSpc>
                <a:spcPct val="80000"/>
              </a:lnSpc>
              <a:spcBef>
                <a:spcPts val="400"/>
              </a:spcBef>
              <a:spcAft>
                <a:spcPts val="400"/>
              </a:spcAft>
              <a:buClr>
                <a:schemeClr val="accent3"/>
              </a:buClr>
              <a:buSzPct val="75000"/>
              <a:buNone/>
              <a:defRPr/>
            </a:pPr>
            <a:endParaRPr lang="cs-CZ" sz="2000" dirty="0" smtClean="0"/>
          </a:p>
          <a:p>
            <a:pPr marL="367200" lvl="1" indent="-255600">
              <a:lnSpc>
                <a:spcPct val="80000"/>
              </a:lnSpc>
              <a:spcBef>
                <a:spcPts val="400"/>
              </a:spcBef>
              <a:spcAft>
                <a:spcPts val="400"/>
              </a:spcAft>
              <a:buClr>
                <a:schemeClr val="accent3"/>
              </a:buClr>
              <a:buSzPct val="75000"/>
              <a:buBlip>
                <a:blip r:embed="rId3"/>
              </a:buBlip>
              <a:defRPr/>
            </a:pPr>
            <a:endParaRPr lang="cs-CZ" sz="2000" dirty="0" smtClean="0"/>
          </a:p>
          <a:p>
            <a:pPr marL="367200" lvl="1" indent="-255600">
              <a:spcBef>
                <a:spcPts val="400"/>
              </a:spcBef>
              <a:spcAft>
                <a:spcPts val="400"/>
              </a:spcAft>
              <a:buClr>
                <a:schemeClr val="accent3"/>
              </a:buClr>
              <a:buSzPct val="75000"/>
              <a:buNone/>
              <a:defRPr/>
            </a:pPr>
            <a:endParaRPr lang="cs-CZ" sz="2000" dirty="0" smtClean="0"/>
          </a:p>
        </p:txBody>
      </p:sp>
      <p:sp>
        <p:nvSpPr>
          <p:cNvPr id="4" name="Rectangle 2"/>
          <p:cNvSpPr txBox="1">
            <a:spLocks noChangeArrowheads="1"/>
          </p:cNvSpPr>
          <p:nvPr/>
        </p:nvSpPr>
        <p:spPr>
          <a:xfrm>
            <a:off x="500034" y="5500702"/>
            <a:ext cx="8229600" cy="1143000"/>
          </a:xfrm>
          <a:prstGeom prst="rect">
            <a:avLst/>
          </a:prstGeom>
          <a:solidFill>
            <a:schemeClr val="bg1"/>
          </a:solidFill>
          <a:ln/>
        </p:spPr>
        <p:txBody>
          <a:bodyPr anchor="b" anchorCtr="0">
            <a:norm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Norris</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JM.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et</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al</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Risk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of</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Celiac</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Disease</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Autoimunity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and</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Timing</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of</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Gluten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Introduction</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in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the</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Diet od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Infants</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at</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Increased</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Risk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of</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Disease</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JAMA, 2005, 293:2343-2351.</a:t>
            </a:r>
            <a:endParaRPr kumimoji="0" lang="cs-CZ" sz="4000" b="0" i="0" u="none" strike="noStrike" kern="0" cap="none" spc="0" normalizeH="0" baseline="0" noProof="0" dirty="0">
              <a:ln>
                <a:noFill/>
              </a:ln>
              <a:solidFill>
                <a:schemeClr val="tx1"/>
              </a:solidFill>
              <a:effectLst>
                <a:outerShdw blurRad="38100" dist="38100" dir="2700000" algn="tl">
                  <a:srgbClr val="FFFFFF"/>
                </a:outerShdw>
              </a:effectLst>
              <a:uLnTx/>
              <a:uFillTx/>
              <a:latin typeface="+mj-lt"/>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Efekt kojení a prvního Zavádění lepku do stravy dítěte</a:t>
            </a:r>
            <a:endParaRPr lang="cs-C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844824"/>
            <a:ext cx="8229600" cy="4752528"/>
          </a:xfrm>
        </p:spPr>
        <p:txBody>
          <a:bodyPr>
            <a:noAutofit/>
          </a:bodyPr>
          <a:lstStyle/>
          <a:p>
            <a:pPr marL="367200" lvl="1" indent="-255600">
              <a:lnSpc>
                <a:spcPct val="80000"/>
              </a:lnSpc>
              <a:spcBef>
                <a:spcPts val="400"/>
              </a:spcBef>
              <a:spcAft>
                <a:spcPts val="400"/>
              </a:spcAft>
              <a:buClr>
                <a:schemeClr val="accent3"/>
              </a:buClr>
              <a:buSzPct val="75000"/>
              <a:buBlip>
                <a:blip r:embed="rId3"/>
              </a:buBlip>
              <a:defRPr/>
            </a:pPr>
            <a:r>
              <a:rPr lang="cs-CZ" sz="2200" dirty="0" smtClean="0"/>
              <a:t>Riziko CS bylo u dětí pod 2 roky sníženo, jestliže byl zaveden gluten v období, kdy dítě bylo ještě kojeno. </a:t>
            </a:r>
          </a:p>
          <a:p>
            <a:pPr marL="367200" lvl="1" indent="-255600">
              <a:lnSpc>
                <a:spcPct val="80000"/>
              </a:lnSpc>
              <a:spcBef>
                <a:spcPts val="400"/>
              </a:spcBef>
              <a:spcAft>
                <a:spcPts val="400"/>
              </a:spcAft>
              <a:buClr>
                <a:schemeClr val="accent3"/>
              </a:buClr>
              <a:buSzPct val="75000"/>
              <a:buBlip>
                <a:blip r:embed="rId3"/>
              </a:buBlip>
              <a:defRPr/>
            </a:pPr>
            <a:endParaRPr lang="cs-CZ" sz="2200" dirty="0" smtClean="0"/>
          </a:p>
          <a:p>
            <a:pPr marL="367200" lvl="1" indent="-255600">
              <a:lnSpc>
                <a:spcPct val="80000"/>
              </a:lnSpc>
              <a:spcBef>
                <a:spcPts val="400"/>
              </a:spcBef>
              <a:spcAft>
                <a:spcPts val="400"/>
              </a:spcAft>
              <a:buClr>
                <a:schemeClr val="accent3"/>
              </a:buClr>
              <a:buSzPct val="75000"/>
              <a:buBlip>
                <a:blip r:embed="rId3"/>
              </a:buBlip>
              <a:defRPr/>
            </a:pPr>
            <a:r>
              <a:rPr lang="cs-CZ" sz="2200" dirty="0" smtClean="0"/>
              <a:t>Riziko bylo větší, když bylo podáváno větší množství lepku.</a:t>
            </a:r>
          </a:p>
          <a:p>
            <a:pPr marL="367200" lvl="1" indent="-255600">
              <a:lnSpc>
                <a:spcPct val="80000"/>
              </a:lnSpc>
              <a:spcBef>
                <a:spcPts val="400"/>
              </a:spcBef>
              <a:spcAft>
                <a:spcPts val="400"/>
              </a:spcAft>
              <a:buClr>
                <a:schemeClr val="accent3"/>
              </a:buClr>
              <a:buSzPct val="75000"/>
              <a:buBlip>
                <a:blip r:embed="rId3"/>
              </a:buBlip>
              <a:defRPr/>
            </a:pPr>
            <a:endParaRPr lang="cs-CZ" sz="2200" dirty="0" smtClean="0"/>
          </a:p>
          <a:p>
            <a:pPr marL="367200" lvl="1" indent="-255600">
              <a:lnSpc>
                <a:spcPct val="80000"/>
              </a:lnSpc>
              <a:spcBef>
                <a:spcPts val="400"/>
              </a:spcBef>
              <a:spcAft>
                <a:spcPts val="400"/>
              </a:spcAft>
              <a:buClr>
                <a:schemeClr val="accent3"/>
              </a:buClr>
              <a:buSzPct val="75000"/>
              <a:buBlip>
                <a:blip r:embed="rId3"/>
              </a:buBlip>
              <a:defRPr/>
            </a:pPr>
            <a:r>
              <a:rPr lang="cs-CZ" sz="2200" dirty="0" smtClean="0"/>
              <a:t>Závěr: postupné zavádění lepku u dítěte, </a:t>
            </a:r>
            <a:r>
              <a:rPr lang="cs-CZ" sz="2200" b="1" dirty="0" smtClean="0"/>
              <a:t>které je ještě kojeno</a:t>
            </a:r>
            <a:r>
              <a:rPr lang="cs-CZ" sz="2200" dirty="0" smtClean="0"/>
              <a:t>, redukuje riziko CS v časném dětském věku a pravděpodobně i později.</a:t>
            </a:r>
          </a:p>
          <a:p>
            <a:pPr marL="367200" lvl="1" indent="-255600">
              <a:lnSpc>
                <a:spcPct val="80000"/>
              </a:lnSpc>
              <a:spcBef>
                <a:spcPts val="400"/>
              </a:spcBef>
              <a:spcAft>
                <a:spcPts val="400"/>
              </a:spcAft>
              <a:buClr>
                <a:schemeClr val="accent3"/>
              </a:buClr>
              <a:buSzPct val="75000"/>
              <a:buNone/>
              <a:defRPr/>
            </a:pPr>
            <a:endParaRPr lang="cs-CZ" sz="2000" dirty="0" smtClean="0"/>
          </a:p>
          <a:p>
            <a:pPr marL="367200" lvl="1" indent="-255600">
              <a:lnSpc>
                <a:spcPct val="80000"/>
              </a:lnSpc>
              <a:spcBef>
                <a:spcPts val="400"/>
              </a:spcBef>
              <a:spcAft>
                <a:spcPts val="400"/>
              </a:spcAft>
              <a:buClr>
                <a:schemeClr val="accent3"/>
              </a:buClr>
              <a:buSzPct val="75000"/>
              <a:buBlip>
                <a:blip r:embed="rId3"/>
              </a:buBlip>
              <a:defRPr/>
            </a:pPr>
            <a:endParaRPr lang="cs-CZ" sz="2000" dirty="0" smtClean="0"/>
          </a:p>
          <a:p>
            <a:pPr marL="367200" lvl="1" indent="-255600">
              <a:spcBef>
                <a:spcPts val="400"/>
              </a:spcBef>
              <a:spcAft>
                <a:spcPts val="400"/>
              </a:spcAft>
              <a:buClr>
                <a:schemeClr val="accent3"/>
              </a:buClr>
              <a:buSzPct val="75000"/>
              <a:buNone/>
              <a:defRPr/>
            </a:pPr>
            <a:endParaRPr lang="cs-CZ" sz="2000" dirty="0" smtClean="0"/>
          </a:p>
        </p:txBody>
      </p:sp>
      <p:sp>
        <p:nvSpPr>
          <p:cNvPr id="5" name="Rectangle 2"/>
          <p:cNvSpPr txBox="1">
            <a:spLocks noChangeArrowheads="1"/>
          </p:cNvSpPr>
          <p:nvPr/>
        </p:nvSpPr>
        <p:spPr>
          <a:xfrm>
            <a:off x="428596" y="5857892"/>
            <a:ext cx="8229600" cy="785810"/>
          </a:xfrm>
          <a:prstGeom prst="rect">
            <a:avLst/>
          </a:prstGeom>
          <a:solidFill>
            <a:schemeClr val="bg1"/>
          </a:solidFill>
          <a:ln/>
        </p:spPr>
        <p:txBody>
          <a:bodyPr anchor="b" anchorCtr="0">
            <a:norm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Ivarsson</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et</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al</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Brest-</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feeding</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protect</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against</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celiac</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disease</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b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b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Am</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J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Clin</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Nutr</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2002, 75:914-921.</a:t>
            </a:r>
            <a:endParaRPr kumimoji="0" lang="cs-CZ" sz="2000" b="0" i="0" u="none" strike="noStrike" kern="0" cap="none" spc="0" normalizeH="0" baseline="0" noProof="0" dirty="0">
              <a:ln>
                <a:noFill/>
              </a:ln>
              <a:solidFill>
                <a:schemeClr val="tx1"/>
              </a:solidFill>
              <a:effectLst>
                <a:outerShdw blurRad="38100" dist="38100" dir="2700000" algn="tl">
                  <a:srgbClr val="FFFFFF"/>
                </a:outerShdw>
              </a:effectLst>
              <a:uLnTx/>
              <a:uFillTx/>
              <a:latin typeface="+mj-lt"/>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Efekt kojení a prvního Zavádění lepku do stravy dítěte</a:t>
            </a:r>
            <a:endParaRPr lang="cs-C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844824"/>
            <a:ext cx="8229600" cy="4752528"/>
          </a:xfrm>
        </p:spPr>
        <p:txBody>
          <a:bodyPr>
            <a:noAutofit/>
          </a:bodyPr>
          <a:lstStyle/>
          <a:p>
            <a:pPr marL="367200" lvl="1" indent="-255600">
              <a:lnSpc>
                <a:spcPct val="80000"/>
              </a:lnSpc>
              <a:spcBef>
                <a:spcPts val="500"/>
              </a:spcBef>
              <a:spcAft>
                <a:spcPts val="500"/>
              </a:spcAft>
              <a:buClr>
                <a:schemeClr val="accent3"/>
              </a:buClr>
              <a:buSzPct val="75000"/>
              <a:buBlip>
                <a:blip r:embed="rId3"/>
              </a:buBlip>
              <a:defRPr/>
            </a:pPr>
            <a:r>
              <a:rPr lang="cs-CZ" sz="2000" dirty="0" smtClean="0"/>
              <a:t>Určitě časná (0 – 3. měsíc) a pravděpodobně pozdní (&gt; 7. měsíc)  první expozice lepku může podpořit dřívější vznik onemocnění CS </a:t>
            </a:r>
            <a:br>
              <a:rPr lang="cs-CZ" sz="2000" dirty="0" smtClean="0"/>
            </a:br>
            <a:r>
              <a:rPr lang="cs-CZ" sz="2000" dirty="0" smtClean="0"/>
              <a:t>u predisponovaných jedinců</a:t>
            </a:r>
          </a:p>
          <a:p>
            <a:pPr marL="367200" lvl="1" indent="-255600">
              <a:lnSpc>
                <a:spcPct val="80000"/>
              </a:lnSpc>
              <a:spcBef>
                <a:spcPts val="500"/>
              </a:spcBef>
              <a:spcAft>
                <a:spcPts val="500"/>
              </a:spcAft>
              <a:buClr>
                <a:schemeClr val="accent3"/>
              </a:buClr>
              <a:buSzPct val="75000"/>
              <a:buBlip>
                <a:blip r:embed="rId3"/>
              </a:buBlip>
              <a:defRPr/>
            </a:pPr>
            <a:r>
              <a:rPr lang="cs-CZ" sz="2000" dirty="0" smtClean="0"/>
              <a:t>Kojení pravděpodobně redukuje riziko </a:t>
            </a:r>
            <a:r>
              <a:rPr lang="cs-CZ" sz="2000" dirty="0" err="1" smtClean="0"/>
              <a:t>celiakie</a:t>
            </a:r>
            <a:r>
              <a:rPr lang="cs-CZ" sz="2000" dirty="0" smtClean="0"/>
              <a:t> a/nebo oddaluje její začátek.</a:t>
            </a:r>
          </a:p>
          <a:p>
            <a:pPr marL="367200" lvl="1" indent="-255600">
              <a:lnSpc>
                <a:spcPct val="80000"/>
              </a:lnSpc>
              <a:spcBef>
                <a:spcPts val="500"/>
              </a:spcBef>
              <a:spcAft>
                <a:spcPts val="500"/>
              </a:spcAft>
              <a:buClr>
                <a:schemeClr val="accent3"/>
              </a:buClr>
              <a:buSzPct val="75000"/>
              <a:buBlip>
                <a:blip r:embed="rId3"/>
              </a:buBlip>
              <a:defRPr/>
            </a:pPr>
            <a:r>
              <a:rPr lang="cs-CZ" sz="2000" dirty="0" smtClean="0"/>
              <a:t>Zavedení lepku během kojení redukuje riziko </a:t>
            </a:r>
            <a:r>
              <a:rPr lang="cs-CZ" sz="2000" dirty="0" err="1" smtClean="0"/>
              <a:t>celiakie</a:t>
            </a:r>
            <a:r>
              <a:rPr lang="cs-CZ" sz="2000" dirty="0" smtClean="0"/>
              <a:t> a/nebo signifikantně oddaluje její začátek a ovlivňuje čas a způsob její prezentace.</a:t>
            </a:r>
          </a:p>
          <a:p>
            <a:pPr marL="367200" lvl="1" indent="-255600">
              <a:lnSpc>
                <a:spcPct val="80000"/>
              </a:lnSpc>
              <a:spcBef>
                <a:spcPts val="500"/>
              </a:spcBef>
              <a:spcAft>
                <a:spcPts val="500"/>
              </a:spcAft>
              <a:buClr>
                <a:schemeClr val="accent3"/>
              </a:buClr>
              <a:buSzPct val="75000"/>
              <a:buBlip>
                <a:blip r:embed="rId3"/>
              </a:buBlip>
              <a:defRPr/>
            </a:pPr>
            <a:r>
              <a:rPr lang="cs-CZ" sz="2000" dirty="0" smtClean="0"/>
              <a:t>Nekojené děti v době zavedení glutenu rozvíjejí pravděpodobněji typické gastrointestinální projevy.</a:t>
            </a:r>
          </a:p>
          <a:p>
            <a:pPr marL="767250" lvl="2" indent="-255600">
              <a:lnSpc>
                <a:spcPct val="80000"/>
              </a:lnSpc>
              <a:spcBef>
                <a:spcPts val="800"/>
              </a:spcBef>
              <a:spcAft>
                <a:spcPts val="800"/>
              </a:spcAft>
              <a:buClr>
                <a:schemeClr val="accent3"/>
              </a:buClr>
              <a:buSzPct val="75000"/>
              <a:buBlip>
                <a:blip r:embed="rId3"/>
              </a:buBlip>
              <a:defRPr/>
            </a:pPr>
            <a:r>
              <a:rPr lang="cs-CZ" sz="1600" dirty="0" smtClean="0"/>
              <a:t>Zavedení lepku mezi 4. – 6. měsícem je pravděpodobně spojeno s menším rizikem </a:t>
            </a:r>
            <a:r>
              <a:rPr lang="cs-CZ" sz="1600" dirty="0" err="1" smtClean="0"/>
              <a:t>celiakie</a:t>
            </a:r>
            <a:r>
              <a:rPr lang="cs-CZ" sz="1600" dirty="0" smtClean="0"/>
              <a:t>.</a:t>
            </a:r>
          </a:p>
          <a:p>
            <a:pPr marL="767250" lvl="2" indent="-255600">
              <a:lnSpc>
                <a:spcPct val="80000"/>
              </a:lnSpc>
              <a:spcBef>
                <a:spcPts val="800"/>
              </a:spcBef>
              <a:spcAft>
                <a:spcPts val="800"/>
              </a:spcAft>
              <a:buClr>
                <a:schemeClr val="accent3"/>
              </a:buClr>
              <a:buSzPct val="75000"/>
              <a:buBlip>
                <a:blip r:embed="rId3"/>
              </a:buBlip>
              <a:defRPr/>
            </a:pPr>
            <a:r>
              <a:rPr lang="cs-CZ" sz="1600" dirty="0" smtClean="0"/>
              <a:t>Zavedení velkého množství lepku zvyšuje riziko </a:t>
            </a:r>
            <a:r>
              <a:rPr lang="cs-CZ" sz="1600" dirty="0" err="1" smtClean="0"/>
              <a:t>celiakie</a:t>
            </a:r>
            <a:r>
              <a:rPr lang="cs-CZ" sz="1600" dirty="0" smtClean="0"/>
              <a:t>.</a:t>
            </a:r>
          </a:p>
          <a:p>
            <a:pPr marL="367200" lvl="1" indent="-255600">
              <a:lnSpc>
                <a:spcPct val="80000"/>
              </a:lnSpc>
              <a:spcBef>
                <a:spcPts val="400"/>
              </a:spcBef>
              <a:spcAft>
                <a:spcPts val="400"/>
              </a:spcAft>
              <a:buClr>
                <a:schemeClr val="accent3"/>
              </a:buClr>
              <a:buSzPct val="75000"/>
              <a:buNone/>
              <a:defRPr/>
            </a:pPr>
            <a:endParaRPr lang="cs-CZ" sz="2000" dirty="0" smtClean="0"/>
          </a:p>
          <a:p>
            <a:pPr marL="367200" lvl="1" indent="-255600">
              <a:lnSpc>
                <a:spcPct val="80000"/>
              </a:lnSpc>
              <a:spcBef>
                <a:spcPts val="400"/>
              </a:spcBef>
              <a:spcAft>
                <a:spcPts val="400"/>
              </a:spcAft>
              <a:buClr>
                <a:schemeClr val="accent3"/>
              </a:buClr>
              <a:buSzPct val="75000"/>
              <a:buBlip>
                <a:blip r:embed="rId3"/>
              </a:buBlip>
              <a:defRPr/>
            </a:pPr>
            <a:endParaRPr lang="cs-CZ" sz="2000" dirty="0" smtClean="0"/>
          </a:p>
          <a:p>
            <a:pPr marL="367200" lvl="1" indent="-255600">
              <a:spcBef>
                <a:spcPts val="400"/>
              </a:spcBef>
              <a:spcAft>
                <a:spcPts val="400"/>
              </a:spcAft>
              <a:buClr>
                <a:schemeClr val="accent3"/>
              </a:buClr>
              <a:buSzPct val="75000"/>
              <a:buNone/>
              <a:defRPr/>
            </a:pPr>
            <a:endParaRPr lang="cs-CZ" sz="2000" dirty="0" smtClean="0"/>
          </a:p>
        </p:txBody>
      </p:sp>
      <p:sp>
        <p:nvSpPr>
          <p:cNvPr id="6" name="Text Box 4"/>
          <p:cNvSpPr txBox="1">
            <a:spLocks noChangeArrowheads="1"/>
          </p:cNvSpPr>
          <p:nvPr/>
        </p:nvSpPr>
        <p:spPr bwMode="auto">
          <a:xfrm>
            <a:off x="285720" y="6000768"/>
            <a:ext cx="8642350" cy="639763"/>
          </a:xfrm>
          <a:prstGeom prst="rect">
            <a:avLst/>
          </a:prstGeom>
          <a:solidFill>
            <a:schemeClr val="bg1"/>
          </a:solidFill>
          <a:ln w="9525">
            <a:noFill/>
            <a:miter lim="800000"/>
            <a:headEnd/>
            <a:tailEnd/>
          </a:ln>
          <a:effectLst/>
        </p:spPr>
        <p:txBody>
          <a:bodyPr>
            <a:spAutoFit/>
          </a:bodyPr>
          <a:lstStyle/>
          <a:p>
            <a:pPr algn="ctr">
              <a:spcBef>
                <a:spcPct val="50000"/>
              </a:spcBef>
            </a:pPr>
            <a:r>
              <a:rPr lang="cs-CZ" sz="1200" dirty="0" err="1"/>
              <a:t>Guandalini</a:t>
            </a:r>
            <a:r>
              <a:rPr lang="cs-CZ" sz="1200" dirty="0"/>
              <a:t> S. </a:t>
            </a:r>
            <a:r>
              <a:rPr lang="cs-CZ" sz="1200" dirty="0" err="1"/>
              <a:t>The</a:t>
            </a:r>
            <a:r>
              <a:rPr lang="cs-CZ" sz="1200" dirty="0"/>
              <a:t> Influence </a:t>
            </a:r>
            <a:r>
              <a:rPr lang="cs-CZ" sz="1200" dirty="0" err="1"/>
              <a:t>of</a:t>
            </a:r>
            <a:r>
              <a:rPr lang="cs-CZ" sz="1200" dirty="0"/>
              <a:t> Gluten: </a:t>
            </a:r>
            <a:r>
              <a:rPr lang="cs-CZ" sz="1200" dirty="0" err="1"/>
              <a:t>Weaning</a:t>
            </a:r>
            <a:r>
              <a:rPr lang="cs-CZ" sz="1200" dirty="0"/>
              <a:t> </a:t>
            </a:r>
            <a:r>
              <a:rPr lang="cs-CZ" sz="1200" dirty="0" err="1"/>
              <a:t>Recommendations</a:t>
            </a:r>
            <a:r>
              <a:rPr lang="cs-CZ" sz="1200" dirty="0"/>
              <a:t> </a:t>
            </a:r>
            <a:r>
              <a:rPr lang="cs-CZ" sz="1200" dirty="0" err="1"/>
              <a:t>for</a:t>
            </a:r>
            <a:r>
              <a:rPr lang="cs-CZ" sz="1200" dirty="0"/>
              <a:t> </a:t>
            </a:r>
            <a:r>
              <a:rPr lang="cs-CZ" sz="1200" dirty="0" err="1"/>
              <a:t>Healthy</a:t>
            </a:r>
            <a:r>
              <a:rPr lang="cs-CZ" sz="1200" dirty="0"/>
              <a:t> </a:t>
            </a:r>
            <a:r>
              <a:rPr lang="cs-CZ" sz="1200" dirty="0" err="1"/>
              <a:t>Children</a:t>
            </a:r>
            <a:r>
              <a:rPr lang="cs-CZ" sz="1200" dirty="0"/>
              <a:t> </a:t>
            </a:r>
            <a:r>
              <a:rPr lang="cs-CZ" sz="1200" dirty="0" err="1"/>
              <a:t>and</a:t>
            </a:r>
            <a:r>
              <a:rPr lang="cs-CZ" sz="1200" dirty="0"/>
              <a:t> </a:t>
            </a:r>
            <a:r>
              <a:rPr lang="cs-CZ" sz="1200" dirty="0" err="1"/>
              <a:t>Children</a:t>
            </a:r>
            <a:r>
              <a:rPr lang="cs-CZ" sz="1200" dirty="0"/>
              <a:t> </a:t>
            </a:r>
            <a:r>
              <a:rPr lang="cs-CZ" sz="1200" dirty="0" err="1"/>
              <a:t>at</a:t>
            </a:r>
            <a:r>
              <a:rPr lang="cs-CZ" sz="1200" dirty="0"/>
              <a:t> Risk </a:t>
            </a:r>
            <a:r>
              <a:rPr lang="cs-CZ" sz="1200" dirty="0" err="1"/>
              <a:t>for</a:t>
            </a:r>
            <a:r>
              <a:rPr lang="cs-CZ" sz="1200" dirty="0"/>
              <a:t> </a:t>
            </a:r>
            <a:r>
              <a:rPr lang="cs-CZ" sz="1200" dirty="0" err="1"/>
              <a:t>Celiac</a:t>
            </a:r>
            <a:r>
              <a:rPr lang="cs-CZ" sz="1200" dirty="0"/>
              <a:t> </a:t>
            </a:r>
            <a:r>
              <a:rPr lang="cs-CZ" sz="1200" dirty="0" err="1"/>
              <a:t>Disease</a:t>
            </a:r>
            <a:r>
              <a:rPr lang="cs-CZ" sz="1200" dirty="0"/>
              <a:t>. In: </a:t>
            </a:r>
            <a:r>
              <a:rPr lang="cs-CZ" sz="1200" dirty="0" err="1"/>
              <a:t>Agostini</a:t>
            </a:r>
            <a:r>
              <a:rPr lang="cs-CZ" sz="1200" dirty="0"/>
              <a:t> C, </a:t>
            </a:r>
            <a:r>
              <a:rPr lang="cs-CZ" sz="1200" dirty="0" err="1"/>
              <a:t>Brunser</a:t>
            </a:r>
            <a:r>
              <a:rPr lang="cs-CZ" sz="1200" dirty="0"/>
              <a:t> O.(</a:t>
            </a:r>
            <a:r>
              <a:rPr lang="cs-CZ" sz="1200" dirty="0" err="1"/>
              <a:t>eds</a:t>
            </a:r>
            <a:r>
              <a:rPr lang="cs-CZ" sz="1200" dirty="0"/>
              <a:t>) </a:t>
            </a:r>
            <a:r>
              <a:rPr lang="cs-CZ" sz="1200" dirty="0" err="1"/>
              <a:t>Issues</a:t>
            </a:r>
            <a:r>
              <a:rPr lang="cs-CZ" sz="1200" dirty="0"/>
              <a:t> in </a:t>
            </a:r>
            <a:r>
              <a:rPr lang="cs-CZ" sz="1200" dirty="0" err="1"/>
              <a:t>Complementary</a:t>
            </a:r>
            <a:r>
              <a:rPr lang="cs-CZ" sz="1200" dirty="0"/>
              <a:t> </a:t>
            </a:r>
            <a:r>
              <a:rPr lang="cs-CZ" sz="1200" dirty="0" err="1"/>
              <a:t>Feeding</a:t>
            </a:r>
            <a:r>
              <a:rPr lang="cs-CZ" sz="1200" dirty="0"/>
              <a:t>. </a:t>
            </a:r>
            <a:r>
              <a:rPr lang="cs-CZ" sz="1200" dirty="0" err="1"/>
              <a:t>Nestlé</a:t>
            </a:r>
            <a:r>
              <a:rPr lang="cs-CZ" sz="1200" dirty="0"/>
              <a:t> </a:t>
            </a:r>
            <a:r>
              <a:rPr lang="cs-CZ" sz="1200" dirty="0" err="1"/>
              <a:t>Nutr</a:t>
            </a:r>
            <a:r>
              <a:rPr lang="cs-CZ" sz="1200" dirty="0"/>
              <a:t> Workshop Ser Pediatr Program, 60. </a:t>
            </a:r>
            <a:r>
              <a:rPr lang="cs-CZ" sz="1200" dirty="0" err="1"/>
              <a:t>Karger</a:t>
            </a:r>
            <a:r>
              <a:rPr lang="cs-CZ" sz="1200" dirty="0"/>
              <a:t> AG, </a:t>
            </a:r>
            <a:r>
              <a:rPr lang="cs-CZ" sz="1200" dirty="0" err="1"/>
              <a:t>Basel</a:t>
            </a:r>
            <a:r>
              <a:rPr lang="cs-CZ" sz="1200" dirty="0"/>
              <a:t> 2007: 139 – 155.</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b="1" dirty="0">
                <a:solidFill>
                  <a:srgbClr val="7030A0"/>
                </a:solidFill>
                <a:effectLst>
                  <a:outerShdw blurRad="38100" dist="38100" dir="2700000" algn="tl">
                    <a:srgbClr val="000000">
                      <a:alpha val="43137"/>
                    </a:srgbClr>
                  </a:outerShdw>
                </a:effectLst>
              </a:rPr>
              <a:t>Doporučení Pracovní skupiny dětské gastroenterologie a výživy ČPS pro výživu kojenců a batolat (duben 2014)</a:t>
            </a:r>
            <a:endParaRPr lang="cs-CZ" sz="2400" dirty="0"/>
          </a:p>
        </p:txBody>
      </p:sp>
      <p:sp>
        <p:nvSpPr>
          <p:cNvPr id="3" name="Zástupný symbol pro obsah 2"/>
          <p:cNvSpPr>
            <a:spLocks noGrp="1"/>
          </p:cNvSpPr>
          <p:nvPr>
            <p:ph idx="1"/>
          </p:nvPr>
        </p:nvSpPr>
        <p:spPr>
          <a:xfrm>
            <a:off x="457200" y="1600200"/>
            <a:ext cx="8229600" cy="4997152"/>
          </a:xfrm>
        </p:spPr>
        <p:txBody>
          <a:bodyPr>
            <a:normAutofit/>
          </a:bodyPr>
          <a:lstStyle/>
          <a:p>
            <a:endParaRPr lang="cs-CZ" dirty="0" smtClean="0"/>
          </a:p>
          <a:p>
            <a:endParaRPr lang="cs-CZ" dirty="0"/>
          </a:p>
          <a:p>
            <a:endParaRPr lang="cs-CZ" dirty="0" smtClean="0"/>
          </a:p>
          <a:p>
            <a:endParaRPr lang="cs-CZ" dirty="0"/>
          </a:p>
          <a:p>
            <a:endParaRPr lang="cs-CZ" dirty="0" smtClean="0"/>
          </a:p>
          <a:p>
            <a:pPr marL="0" indent="0">
              <a:buNone/>
            </a:pPr>
            <a:endParaRPr lang="cs-CZ" dirty="0"/>
          </a:p>
          <a:p>
            <a:pPr marL="0" indent="0" algn="ctr">
              <a:buNone/>
            </a:pPr>
            <a:r>
              <a:rPr lang="cs-CZ" sz="1700" dirty="0" smtClean="0"/>
              <a:t>http</a:t>
            </a:r>
            <a:r>
              <a:rPr lang="cs-CZ" sz="1700" dirty="0"/>
              <a:t>://www.gastroped.cz/doporucene-postupy</a:t>
            </a:r>
            <a:r>
              <a:rPr lang="cs-CZ" sz="1700" dirty="0" smtClean="0"/>
              <a:t>/</a:t>
            </a:r>
          </a:p>
          <a:p>
            <a:pPr marL="0" indent="0">
              <a:buNone/>
            </a:pPr>
            <a:endParaRPr lang="cs-CZ" sz="1700" dirty="0"/>
          </a:p>
          <a:p>
            <a:pPr marL="0" indent="0" algn="ctr">
              <a:buNone/>
            </a:pPr>
            <a:r>
              <a:rPr lang="cs-CZ" sz="4000" dirty="0">
                <a:solidFill>
                  <a:srgbClr val="FF0000"/>
                </a:solidFill>
              </a:rPr>
              <a:t>Význam </a:t>
            </a:r>
            <a:r>
              <a:rPr lang="cs-CZ" sz="4000" dirty="0" smtClean="0">
                <a:solidFill>
                  <a:srgbClr val="FF0000"/>
                </a:solidFill>
              </a:rPr>
              <a:t>kojení!</a:t>
            </a:r>
            <a:endParaRPr lang="cs-CZ" sz="4000" dirty="0">
              <a:solidFill>
                <a:srgbClr val="FF0000"/>
              </a:solidFill>
            </a:endParaRPr>
          </a:p>
          <a:p>
            <a:pPr marL="0" indent="0">
              <a:buNone/>
            </a:pPr>
            <a:endParaRPr lang="cs-CZ" sz="1700" dirty="0"/>
          </a:p>
          <a:p>
            <a:endParaRPr lang="cs-CZ" dirty="0"/>
          </a:p>
        </p:txBody>
      </p:sp>
      <p:pic>
        <p:nvPicPr>
          <p:cNvPr id="4" name="Zástupný symbol pro obsah 3"/>
          <p:cNvPicPr>
            <a:picLocks noChangeAspect="1"/>
          </p:cNvPicPr>
          <p:nvPr/>
        </p:nvPicPr>
        <p:blipFill>
          <a:blip r:embed="rId2" cstate="print"/>
          <a:stretch>
            <a:fillRect/>
          </a:stretch>
        </p:blipFill>
        <p:spPr>
          <a:xfrm>
            <a:off x="251520" y="2420888"/>
            <a:ext cx="8719675" cy="2304256"/>
          </a:xfrm>
          <a:prstGeom prst="rect">
            <a:avLst/>
          </a:prstGeom>
        </p:spPr>
      </p:pic>
    </p:spTree>
    <p:extLst>
      <p:ext uri="{BB962C8B-B14F-4D97-AF65-F5344CB8AC3E}">
        <p14:creationId xmlns:p14="http://schemas.microsoft.com/office/powerpoint/2010/main" val="216589426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solidFill>
                  <a:srgbClr val="7030A0"/>
                </a:solidFill>
                <a:effectLst>
                  <a:outerShdw blurRad="38100" dist="38100" dir="2700000" algn="tl">
                    <a:srgbClr val="000000">
                      <a:alpha val="43137"/>
                    </a:srgbClr>
                  </a:outerShdw>
                </a:effectLst>
              </a:rPr>
              <a:t>Změna stanoviska ESPGHAN </a:t>
            </a:r>
            <a:br>
              <a:rPr lang="cs-CZ" b="1" dirty="0" smtClean="0">
                <a:solidFill>
                  <a:srgbClr val="7030A0"/>
                </a:solidFill>
                <a:effectLst>
                  <a:outerShdw blurRad="38100" dist="38100" dir="2700000" algn="tl">
                    <a:srgbClr val="000000">
                      <a:alpha val="43137"/>
                    </a:srgbClr>
                  </a:outerShdw>
                </a:effectLst>
              </a:rPr>
            </a:br>
            <a:r>
              <a:rPr lang="cs-CZ" b="1" dirty="0" smtClean="0">
                <a:solidFill>
                  <a:srgbClr val="7030A0"/>
                </a:solidFill>
                <a:effectLst>
                  <a:outerShdw blurRad="38100" dist="38100" dir="2700000" algn="tl">
                    <a:srgbClr val="000000">
                      <a:alpha val="43137"/>
                    </a:srgbClr>
                  </a:outerShdw>
                </a:effectLst>
              </a:rPr>
              <a:t>k zahájení podávání lepku</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fontScale="70000" lnSpcReduction="20000"/>
          </a:bodyPr>
          <a:lstStyle/>
          <a:p>
            <a:r>
              <a:rPr lang="cs-CZ" dirty="0" smtClean="0"/>
              <a:t>MUDr. Eva Kudlová, CSc., </a:t>
            </a:r>
            <a:r>
              <a:rPr lang="cs-CZ" dirty="0" smtClean="0">
                <a:solidFill>
                  <a:srgbClr val="0070C0"/>
                </a:solidFill>
              </a:rPr>
              <a:t>Výživa a potraviny 6/2016</a:t>
            </a:r>
          </a:p>
          <a:p>
            <a:r>
              <a:rPr lang="cs-CZ" dirty="0"/>
              <a:t>J</a:t>
            </a:r>
            <a:r>
              <a:rPr lang="cs-CZ" dirty="0" smtClean="0"/>
              <a:t>ak časný tak pozdní věk zavedení lepku ovlivňuje incidenci v průběhu prvních dvou let života, ale nemá vliv na kumulativní incidenci a prevalenci </a:t>
            </a:r>
            <a:r>
              <a:rPr lang="cs-CZ" dirty="0" err="1" smtClean="0"/>
              <a:t>celiakie</a:t>
            </a:r>
            <a:r>
              <a:rPr lang="cs-CZ" dirty="0" smtClean="0"/>
              <a:t> později v dětství.</a:t>
            </a:r>
          </a:p>
          <a:p>
            <a:r>
              <a:rPr lang="cs-CZ" dirty="0" smtClean="0"/>
              <a:t>Kojení nemá preventivní účinek proti rozvoji </a:t>
            </a:r>
            <a:r>
              <a:rPr lang="cs-CZ" dirty="0" err="1" smtClean="0"/>
              <a:t>celiakie</a:t>
            </a:r>
            <a:r>
              <a:rPr lang="cs-CZ" dirty="0" smtClean="0"/>
              <a:t> </a:t>
            </a:r>
            <a:r>
              <a:rPr lang="cs-CZ" i="1" dirty="0" smtClean="0"/>
              <a:t>(to neznamená, že se kojit nemusí)</a:t>
            </a:r>
          </a:p>
          <a:p>
            <a:r>
              <a:rPr lang="cs-CZ" b="1" dirty="0" smtClean="0"/>
              <a:t>Primární prevence </a:t>
            </a:r>
            <a:r>
              <a:rPr lang="cs-CZ" b="1" dirty="0" err="1" smtClean="0"/>
              <a:t>celiakie</a:t>
            </a:r>
            <a:r>
              <a:rPr lang="cs-CZ" b="1" dirty="0" smtClean="0"/>
              <a:t> nutriční intervencí tedy není možná!</a:t>
            </a:r>
          </a:p>
          <a:p>
            <a:r>
              <a:rPr lang="cs-CZ" dirty="0" smtClean="0"/>
              <a:t>Lepek může být do příkrmu zaváděn mezi 4 a 12 ukončenými měsíci („Může“ ale neznamená „má“ – WHO i MZ ČR doporučují výlučné kojení, tj. bez příkrmu a jiných tekutin než je MM do ukončených 6 měsíců)</a:t>
            </a:r>
          </a:p>
          <a:p>
            <a:r>
              <a:rPr lang="cs-CZ" dirty="0" smtClean="0"/>
              <a:t>Optimální množství lepku v době jeho zavádění ani účinek různých pšeničných výrobků na riziko vzniku </a:t>
            </a:r>
            <a:r>
              <a:rPr lang="cs-CZ" dirty="0" err="1" smtClean="0"/>
              <a:t>celiakie</a:t>
            </a:r>
            <a:r>
              <a:rPr lang="cs-CZ" dirty="0" smtClean="0"/>
              <a:t> nebylo stanoveno, nicméně v prvních měsících jeho podávání by kojenci neměli dostávat velká množství lepku.</a:t>
            </a:r>
            <a:endParaRPr lang="cs-CZ" dirty="0"/>
          </a:p>
        </p:txBody>
      </p:sp>
    </p:spTree>
    <p:extLst>
      <p:ext uri="{BB962C8B-B14F-4D97-AF65-F5344CB8AC3E}">
        <p14:creationId xmlns:p14="http://schemas.microsoft.com/office/powerpoint/2010/main" val="4959806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solidFill>
                  <a:srgbClr val="7030A0"/>
                </a:solidFill>
                <a:effectLst>
                  <a:outerShdw blurRad="38100" dist="38100" dir="2700000" algn="tl">
                    <a:srgbClr val="000000">
                      <a:alpha val="43137"/>
                    </a:srgbClr>
                  </a:outerShdw>
                </a:effectLst>
              </a:rPr>
              <a:t>FENOMÉN: </a:t>
            </a:r>
            <a:br>
              <a:rPr lang="cs-CZ" b="1" dirty="0" smtClean="0">
                <a:solidFill>
                  <a:srgbClr val="7030A0"/>
                </a:solidFill>
                <a:effectLst>
                  <a:outerShdw blurRad="38100" dist="38100" dir="2700000" algn="tl">
                    <a:srgbClr val="000000">
                      <a:alpha val="43137"/>
                    </a:srgbClr>
                  </a:outerShdw>
                </a:effectLst>
              </a:rPr>
            </a:br>
            <a:r>
              <a:rPr lang="cs-CZ" b="1" dirty="0" smtClean="0">
                <a:solidFill>
                  <a:srgbClr val="7030A0"/>
                </a:solidFill>
                <a:effectLst>
                  <a:outerShdw blurRad="38100" dist="38100" dir="2700000" algn="tl">
                    <a:srgbClr val="000000">
                      <a:alpha val="43137"/>
                    </a:srgbClr>
                  </a:outerShdw>
                </a:effectLst>
              </a:rPr>
              <a:t>ODMÍTÁNÍ </a:t>
            </a:r>
            <a:r>
              <a:rPr lang="cs-CZ" b="1" dirty="0">
                <a:solidFill>
                  <a:srgbClr val="7030A0"/>
                </a:solidFill>
                <a:effectLst>
                  <a:outerShdw blurRad="38100" dist="38100" dir="2700000" algn="tl">
                    <a:srgbClr val="000000">
                      <a:alpha val="43137"/>
                    </a:srgbClr>
                  </a:outerShdw>
                </a:effectLst>
              </a:rPr>
              <a:t>LEPKU ZDRAVÝMI </a:t>
            </a:r>
            <a:r>
              <a:rPr lang="cs-CZ" b="1" dirty="0" smtClean="0">
                <a:solidFill>
                  <a:srgbClr val="7030A0"/>
                </a:solidFill>
                <a:effectLst>
                  <a:outerShdw blurRad="38100" dist="38100" dir="2700000" algn="tl">
                    <a:srgbClr val="000000">
                      <a:alpha val="43137"/>
                    </a:srgbClr>
                  </a:outerShdw>
                </a:effectLst>
              </a:rPr>
              <a:t>LIDMI</a:t>
            </a:r>
            <a:endParaRPr lang="cs-CZ" dirty="0"/>
          </a:p>
        </p:txBody>
      </p:sp>
      <p:sp>
        <p:nvSpPr>
          <p:cNvPr id="3" name="Zástupný symbol pro obsah 2"/>
          <p:cNvSpPr>
            <a:spLocks noGrp="1"/>
          </p:cNvSpPr>
          <p:nvPr>
            <p:ph sz="half" idx="1"/>
          </p:nvPr>
        </p:nvSpPr>
        <p:spPr/>
        <p:txBody>
          <a:bodyPr/>
          <a:lstStyle/>
          <a:p>
            <a:pPr marL="0" indent="0">
              <a:buNone/>
            </a:pPr>
            <a:r>
              <a:rPr lang="cs-CZ" b="1" u="sng" dirty="0" smtClean="0"/>
              <a:t>PRO</a:t>
            </a:r>
            <a:endParaRPr lang="cs-CZ" b="1" dirty="0"/>
          </a:p>
        </p:txBody>
      </p:sp>
      <p:sp>
        <p:nvSpPr>
          <p:cNvPr id="4" name="Zástupný symbol pro obsah 3"/>
          <p:cNvSpPr>
            <a:spLocks noGrp="1"/>
          </p:cNvSpPr>
          <p:nvPr>
            <p:ph sz="half" idx="2"/>
          </p:nvPr>
        </p:nvSpPr>
        <p:spPr/>
        <p:txBody>
          <a:bodyPr/>
          <a:lstStyle/>
          <a:p>
            <a:pPr marL="0" indent="0">
              <a:buNone/>
            </a:pPr>
            <a:r>
              <a:rPr lang="cs-CZ" b="1" u="sng" dirty="0" smtClean="0"/>
              <a:t>PROTI</a:t>
            </a:r>
            <a:endParaRPr lang="cs-CZ" b="1" u="sng" dirty="0"/>
          </a:p>
        </p:txBody>
      </p:sp>
      <p:pic>
        <p:nvPicPr>
          <p:cNvPr id="4098" name="Picture 2" descr="http://img.cas.sk/img/11/gallery/418637_smajliky-usme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920" y="2420888"/>
            <a:ext cx="3887837" cy="38878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topspinshop.cz/content/images/thumbs/0003489_tlumitko-smajlik-smutny_300.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1295" y="2420888"/>
            <a:ext cx="4195506" cy="3887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8189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b="1" dirty="0" smtClean="0">
                <a:solidFill>
                  <a:srgbClr val="7030A0"/>
                </a:solidFill>
                <a:effectLst>
                  <a:outerShdw blurRad="38100" dist="38100" dir="2700000" algn="tl">
                    <a:srgbClr val="000000">
                      <a:alpha val="43137"/>
                    </a:srgbClr>
                  </a:outerShdw>
                </a:effectLst>
              </a:rPr>
              <a:t>Vyloučení lepku ze stravy nemusí být nejlepší volbou pro ty, kdo netrpí </a:t>
            </a:r>
            <a:r>
              <a:rPr lang="cs-CZ" sz="3600" b="1" dirty="0" err="1" smtClean="0">
                <a:solidFill>
                  <a:srgbClr val="7030A0"/>
                </a:solidFill>
                <a:effectLst>
                  <a:outerShdw blurRad="38100" dist="38100" dir="2700000" algn="tl">
                    <a:srgbClr val="000000">
                      <a:alpha val="43137"/>
                    </a:srgbClr>
                  </a:outerShdw>
                </a:effectLst>
              </a:rPr>
              <a:t>celiakií</a:t>
            </a:r>
            <a:endParaRPr lang="cs-CZ" sz="3600"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fontScale="77500" lnSpcReduction="20000"/>
          </a:bodyPr>
          <a:lstStyle/>
          <a:p>
            <a:r>
              <a:rPr lang="cs-CZ" dirty="0" smtClean="0"/>
              <a:t>Australští vědci, časopis </a:t>
            </a:r>
            <a:r>
              <a:rPr lang="cs-CZ" dirty="0" err="1" smtClean="0"/>
              <a:t>British</a:t>
            </a:r>
            <a:r>
              <a:rPr lang="cs-CZ" dirty="0" smtClean="0"/>
              <a:t> </a:t>
            </a:r>
            <a:r>
              <a:rPr lang="cs-CZ" dirty="0" err="1"/>
              <a:t>J</a:t>
            </a:r>
            <a:r>
              <a:rPr lang="cs-CZ" dirty="0" err="1" smtClean="0"/>
              <a:t>ournal</a:t>
            </a:r>
            <a:r>
              <a:rPr lang="cs-CZ" dirty="0" smtClean="0"/>
              <a:t> </a:t>
            </a:r>
            <a:r>
              <a:rPr lang="cs-CZ" dirty="0" err="1" smtClean="0"/>
              <a:t>of</a:t>
            </a:r>
            <a:r>
              <a:rPr lang="cs-CZ" dirty="0" smtClean="0"/>
              <a:t> </a:t>
            </a:r>
            <a:r>
              <a:rPr lang="cs-CZ" dirty="0" err="1" smtClean="0"/>
              <a:t>Nutrition</a:t>
            </a:r>
            <a:endParaRPr lang="cs-CZ" dirty="0" smtClean="0"/>
          </a:p>
          <a:p>
            <a:r>
              <a:rPr lang="cs-CZ" dirty="0" smtClean="0"/>
              <a:t>3213 výrobků v rámci 10 kategorií potravin </a:t>
            </a:r>
            <a:br>
              <a:rPr lang="cs-CZ" dirty="0" smtClean="0"/>
            </a:br>
            <a:r>
              <a:rPr lang="cs-CZ" dirty="0" smtClean="0"/>
              <a:t>ze 4 supermarketů v Sydney</a:t>
            </a:r>
          </a:p>
          <a:p>
            <a:r>
              <a:rPr lang="cs-CZ" b="1" u="sng" dirty="0" smtClean="0"/>
              <a:t>Závěr: </a:t>
            </a:r>
            <a:r>
              <a:rPr lang="cs-CZ" dirty="0" smtClean="0"/>
              <a:t>BL potraviny vykazovaly v klíčových kategoriích v porovnání s lepkovými podobné nutriční profily. Jediným rozdílem byl </a:t>
            </a:r>
            <a:r>
              <a:rPr lang="cs-CZ" b="1" dirty="0" smtClean="0">
                <a:solidFill>
                  <a:srgbClr val="0070C0"/>
                </a:solidFill>
              </a:rPr>
              <a:t>výrazně nižší průměr obsahu bílkovin v BL produktech</a:t>
            </a:r>
            <a:r>
              <a:rPr lang="cs-CZ" dirty="0" smtClean="0"/>
              <a:t> (použití surovin s nižším obsahem B, jako je rýžová mouka, tapiokový, bramborový nebo kukuřičný škrob). V některých kategoriích měly BL výrobky </a:t>
            </a:r>
            <a:r>
              <a:rPr lang="cs-CZ" b="1" dirty="0" smtClean="0">
                <a:solidFill>
                  <a:srgbClr val="0070C0"/>
                </a:solidFill>
              </a:rPr>
              <a:t>vyšší obsah cukru, nasycených tuků a soli.</a:t>
            </a:r>
          </a:p>
          <a:p>
            <a:endParaRPr lang="cs-CZ" dirty="0" smtClean="0"/>
          </a:p>
          <a:p>
            <a:endParaRPr lang="cs-CZ" dirty="0"/>
          </a:p>
          <a:p>
            <a:r>
              <a:rPr lang="cs-CZ" sz="2100" dirty="0" smtClean="0"/>
              <a:t>Zdroj: Výživa a potraviny 1/2017. Společnost pro výživu.</a:t>
            </a:r>
          </a:p>
        </p:txBody>
      </p:sp>
    </p:spTree>
    <p:extLst>
      <p:ext uri="{BB962C8B-B14F-4D97-AF65-F5344CB8AC3E}">
        <p14:creationId xmlns:p14="http://schemas.microsoft.com/office/powerpoint/2010/main" val="39814695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MÝTY O CELIAKII</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pPr algn="ctr"/>
            <a:r>
              <a:rPr lang="cs-CZ" sz="2800" i="1" dirty="0" err="1" smtClean="0">
                <a:solidFill>
                  <a:srgbClr val="00B050"/>
                </a:solidFill>
              </a:rPr>
              <a:t>Celiakie</a:t>
            </a:r>
            <a:r>
              <a:rPr lang="cs-CZ" sz="2800" i="1" dirty="0" smtClean="0">
                <a:solidFill>
                  <a:srgbClr val="00B050"/>
                </a:solidFill>
              </a:rPr>
              <a:t> je dětská nemoc.</a:t>
            </a:r>
          </a:p>
        </p:txBody>
      </p:sp>
    </p:spTree>
    <p:extLst>
      <p:ext uri="{BB962C8B-B14F-4D97-AF65-F5344CB8AC3E}">
        <p14:creationId xmlns:p14="http://schemas.microsoft.com/office/powerpoint/2010/main" val="19324132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MÝTY O CELIAKII</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pPr algn="ctr"/>
            <a:r>
              <a:rPr lang="cs-CZ" sz="2800" i="1" dirty="0" err="1" smtClean="0">
                <a:solidFill>
                  <a:srgbClr val="00B050"/>
                </a:solidFill>
              </a:rPr>
              <a:t>Celiakie</a:t>
            </a:r>
            <a:r>
              <a:rPr lang="cs-CZ" sz="2800" i="1" dirty="0" smtClean="0">
                <a:solidFill>
                  <a:srgbClr val="00B050"/>
                </a:solidFill>
              </a:rPr>
              <a:t> je dětská nemoc.</a:t>
            </a:r>
          </a:p>
          <a:p>
            <a:pPr algn="ctr"/>
            <a:r>
              <a:rPr lang="cs-CZ" sz="2800" i="1" dirty="0" smtClean="0">
                <a:solidFill>
                  <a:srgbClr val="0070C0"/>
                </a:solidFill>
              </a:rPr>
              <a:t>Z </a:t>
            </a:r>
            <a:r>
              <a:rPr lang="cs-CZ" sz="2800" i="1" dirty="0" err="1" smtClean="0">
                <a:solidFill>
                  <a:srgbClr val="0070C0"/>
                </a:solidFill>
              </a:rPr>
              <a:t>celiakie</a:t>
            </a:r>
            <a:r>
              <a:rPr lang="cs-CZ" sz="2800" i="1" dirty="0" smtClean="0">
                <a:solidFill>
                  <a:srgbClr val="0070C0"/>
                </a:solidFill>
              </a:rPr>
              <a:t> se vyroste.</a:t>
            </a:r>
          </a:p>
        </p:txBody>
      </p:sp>
    </p:spTree>
    <p:extLst>
      <p:ext uri="{BB962C8B-B14F-4D97-AF65-F5344CB8AC3E}">
        <p14:creationId xmlns:p14="http://schemas.microsoft.com/office/powerpoint/2010/main" val="4096668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solidFill>
                  <a:srgbClr val="7030A0"/>
                </a:solidFill>
                <a:effectLst>
                  <a:outerShdw blurRad="38100" dist="38100" dir="2700000" algn="tl">
                    <a:srgbClr val="000000">
                      <a:alpha val="43137"/>
                    </a:srgbClr>
                  </a:outerShdw>
                </a:effectLst>
              </a:rPr>
              <a:t>ALERGIE NA LEPEK, </a:t>
            </a:r>
            <a:br>
              <a:rPr lang="cs-CZ" b="1" dirty="0" smtClean="0">
                <a:solidFill>
                  <a:srgbClr val="7030A0"/>
                </a:solidFill>
                <a:effectLst>
                  <a:outerShdw blurRad="38100" dist="38100" dir="2700000" algn="tl">
                    <a:srgbClr val="000000">
                      <a:alpha val="43137"/>
                    </a:srgbClr>
                  </a:outerShdw>
                </a:effectLst>
              </a:rPr>
            </a:br>
            <a:r>
              <a:rPr lang="cs-CZ" sz="2400" b="1" dirty="0" smtClean="0">
                <a:solidFill>
                  <a:srgbClr val="7030A0"/>
                </a:solidFill>
                <a:effectLst>
                  <a:outerShdw blurRad="38100" dist="38100" dir="2700000" algn="tl">
                    <a:srgbClr val="000000">
                      <a:alpha val="43137"/>
                    </a:srgbClr>
                  </a:outerShdw>
                </a:effectLst>
              </a:rPr>
              <a:t>či jiné složky pšeničné mouky a dalších mouk</a:t>
            </a:r>
            <a:endParaRPr lang="cs-CZ" sz="2400"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xfrm>
            <a:off x="457200" y="1600200"/>
            <a:ext cx="8229600" cy="5141168"/>
          </a:xfrm>
        </p:spPr>
        <p:txBody>
          <a:bodyPr>
            <a:normAutofit/>
          </a:bodyPr>
          <a:lstStyle/>
          <a:p>
            <a:r>
              <a:rPr lang="cs-CZ" sz="2400" dirty="0" smtClean="0"/>
              <a:t>Nepříjemné reakce po požití lepku bez přítomnosti typického autoimunitního poškození sliznice tenkého střeva</a:t>
            </a:r>
          </a:p>
          <a:p>
            <a:r>
              <a:rPr lang="cs-CZ" sz="2400" b="1" dirty="0" smtClean="0"/>
              <a:t>Reakce na lepek velmi rychlá</a:t>
            </a:r>
          </a:p>
          <a:p>
            <a:r>
              <a:rPr lang="cs-CZ" sz="2400" dirty="0" smtClean="0"/>
              <a:t>Projevy nejčastěji vázány na GIT</a:t>
            </a:r>
          </a:p>
          <a:p>
            <a:pPr lvl="1"/>
            <a:r>
              <a:rPr lang="cs-CZ" sz="2000" dirty="0" smtClean="0"/>
              <a:t>nevolnost, křeče v břiše, nadýmání, průjem</a:t>
            </a:r>
          </a:p>
          <a:p>
            <a:pPr lvl="1"/>
            <a:r>
              <a:rPr lang="cs-CZ" sz="2000" dirty="0" smtClean="0"/>
              <a:t>ale i kožní a dýchací problémy</a:t>
            </a:r>
          </a:p>
          <a:p>
            <a:r>
              <a:rPr lang="cs-CZ" sz="2400" b="1" dirty="0" smtClean="0">
                <a:solidFill>
                  <a:srgbClr val="FF0000"/>
                </a:solidFill>
              </a:rPr>
              <a:t>Léčba: </a:t>
            </a:r>
            <a:r>
              <a:rPr lang="cs-CZ" sz="2400" dirty="0" smtClean="0">
                <a:solidFill>
                  <a:srgbClr val="FF0000"/>
                </a:solidFill>
              </a:rPr>
              <a:t>eliminace lepku ze stravy </a:t>
            </a:r>
          </a:p>
          <a:p>
            <a:r>
              <a:rPr lang="cs-CZ" sz="2400" dirty="0" smtClean="0"/>
              <a:t>Zda se jedná o alergii nebo o </a:t>
            </a:r>
            <a:r>
              <a:rPr lang="cs-CZ" sz="2400" dirty="0" err="1" smtClean="0"/>
              <a:t>celiakii</a:t>
            </a:r>
            <a:r>
              <a:rPr lang="cs-CZ" sz="2400" dirty="0" smtClean="0"/>
              <a:t>, musí </a:t>
            </a:r>
            <a:r>
              <a:rPr lang="cs-CZ" sz="2400" b="1" dirty="0" smtClean="0"/>
              <a:t>vždy rozhodnout lékař, a to ještě před nasazením diety</a:t>
            </a:r>
          </a:p>
          <a:p>
            <a:endParaRPr lang="cs-CZ" sz="2400" b="1" dirty="0"/>
          </a:p>
          <a:p>
            <a:endParaRPr lang="cs-CZ" sz="2400" dirty="0" smtClean="0"/>
          </a:p>
        </p:txBody>
      </p:sp>
    </p:spTree>
    <p:extLst>
      <p:ext uri="{BB962C8B-B14F-4D97-AF65-F5344CB8AC3E}">
        <p14:creationId xmlns:p14="http://schemas.microsoft.com/office/powerpoint/2010/main" val="19354009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MÝTY O CELIAKII</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pPr algn="ctr"/>
            <a:r>
              <a:rPr lang="cs-CZ" sz="2800" i="1" dirty="0" err="1" smtClean="0">
                <a:solidFill>
                  <a:srgbClr val="00B050"/>
                </a:solidFill>
              </a:rPr>
              <a:t>Celiakie</a:t>
            </a:r>
            <a:r>
              <a:rPr lang="cs-CZ" sz="2800" i="1" dirty="0" smtClean="0">
                <a:solidFill>
                  <a:srgbClr val="00B050"/>
                </a:solidFill>
              </a:rPr>
              <a:t> je dětská nemoc.</a:t>
            </a:r>
          </a:p>
          <a:p>
            <a:pPr algn="ctr"/>
            <a:r>
              <a:rPr lang="cs-CZ" sz="2800" i="1" dirty="0" smtClean="0">
                <a:solidFill>
                  <a:srgbClr val="0070C0"/>
                </a:solidFill>
              </a:rPr>
              <a:t>Z </a:t>
            </a:r>
            <a:r>
              <a:rPr lang="cs-CZ" sz="2800" i="1" dirty="0" err="1" smtClean="0">
                <a:solidFill>
                  <a:srgbClr val="0070C0"/>
                </a:solidFill>
              </a:rPr>
              <a:t>celiakie</a:t>
            </a:r>
            <a:r>
              <a:rPr lang="cs-CZ" sz="2800" i="1" dirty="0" smtClean="0">
                <a:solidFill>
                  <a:srgbClr val="0070C0"/>
                </a:solidFill>
              </a:rPr>
              <a:t> se vyroste.</a:t>
            </a:r>
          </a:p>
          <a:p>
            <a:pPr algn="ctr"/>
            <a:r>
              <a:rPr lang="cs-CZ" sz="2800" i="1" dirty="0" smtClean="0">
                <a:solidFill>
                  <a:srgbClr val="00B050"/>
                </a:solidFill>
              </a:rPr>
              <a:t>Typickým příznakem </a:t>
            </a:r>
            <a:r>
              <a:rPr lang="cs-CZ" sz="2800" i="1" dirty="0" err="1" smtClean="0">
                <a:solidFill>
                  <a:srgbClr val="00B050"/>
                </a:solidFill>
              </a:rPr>
              <a:t>celiakie</a:t>
            </a:r>
            <a:r>
              <a:rPr lang="cs-CZ" sz="2800" i="1" dirty="0" smtClean="0">
                <a:solidFill>
                  <a:srgbClr val="00B050"/>
                </a:solidFill>
              </a:rPr>
              <a:t> je průjem, nikdy zácpa.</a:t>
            </a:r>
          </a:p>
        </p:txBody>
      </p:sp>
    </p:spTree>
    <p:extLst>
      <p:ext uri="{BB962C8B-B14F-4D97-AF65-F5344CB8AC3E}">
        <p14:creationId xmlns:p14="http://schemas.microsoft.com/office/powerpoint/2010/main" val="30900886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MÝTY O CELIAKII</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pPr algn="ctr"/>
            <a:r>
              <a:rPr lang="cs-CZ" sz="2800" i="1" dirty="0" err="1" smtClean="0">
                <a:solidFill>
                  <a:srgbClr val="00B050"/>
                </a:solidFill>
              </a:rPr>
              <a:t>Celiakie</a:t>
            </a:r>
            <a:r>
              <a:rPr lang="cs-CZ" sz="2800" i="1" dirty="0" smtClean="0">
                <a:solidFill>
                  <a:srgbClr val="00B050"/>
                </a:solidFill>
              </a:rPr>
              <a:t> je dětská nemoc.</a:t>
            </a:r>
          </a:p>
          <a:p>
            <a:pPr algn="ctr"/>
            <a:r>
              <a:rPr lang="cs-CZ" sz="2800" i="1" dirty="0" smtClean="0">
                <a:solidFill>
                  <a:srgbClr val="0070C0"/>
                </a:solidFill>
              </a:rPr>
              <a:t>Z </a:t>
            </a:r>
            <a:r>
              <a:rPr lang="cs-CZ" sz="2800" i="1" dirty="0" err="1" smtClean="0">
                <a:solidFill>
                  <a:srgbClr val="0070C0"/>
                </a:solidFill>
              </a:rPr>
              <a:t>celiakie</a:t>
            </a:r>
            <a:r>
              <a:rPr lang="cs-CZ" sz="2800" i="1" dirty="0" smtClean="0">
                <a:solidFill>
                  <a:srgbClr val="0070C0"/>
                </a:solidFill>
              </a:rPr>
              <a:t> se vyroste.</a:t>
            </a:r>
          </a:p>
          <a:p>
            <a:pPr algn="ctr"/>
            <a:r>
              <a:rPr lang="cs-CZ" sz="2800" i="1" dirty="0" smtClean="0">
                <a:solidFill>
                  <a:srgbClr val="00B050"/>
                </a:solidFill>
              </a:rPr>
              <a:t>Typickým příznakem </a:t>
            </a:r>
            <a:r>
              <a:rPr lang="cs-CZ" sz="2800" i="1" dirty="0" err="1" smtClean="0">
                <a:solidFill>
                  <a:srgbClr val="00B050"/>
                </a:solidFill>
              </a:rPr>
              <a:t>celiakie</a:t>
            </a:r>
            <a:r>
              <a:rPr lang="cs-CZ" sz="2800" i="1" dirty="0" smtClean="0">
                <a:solidFill>
                  <a:srgbClr val="00B050"/>
                </a:solidFill>
              </a:rPr>
              <a:t> je průjem, nikdy zácpa.</a:t>
            </a:r>
          </a:p>
          <a:p>
            <a:pPr algn="ctr"/>
            <a:r>
              <a:rPr lang="cs-CZ" sz="2800" i="1" dirty="0" smtClean="0">
                <a:solidFill>
                  <a:srgbClr val="0070C0"/>
                </a:solidFill>
              </a:rPr>
              <a:t>Při </a:t>
            </a:r>
            <a:r>
              <a:rPr lang="cs-CZ" sz="2800" i="1" dirty="0" err="1" smtClean="0">
                <a:solidFill>
                  <a:srgbClr val="0070C0"/>
                </a:solidFill>
              </a:rPr>
              <a:t>celiakii</a:t>
            </a:r>
            <a:r>
              <a:rPr lang="cs-CZ" sz="2800" i="1" dirty="0" smtClean="0">
                <a:solidFill>
                  <a:srgbClr val="0070C0"/>
                </a:solidFill>
              </a:rPr>
              <a:t> se hubne.</a:t>
            </a:r>
          </a:p>
        </p:txBody>
      </p:sp>
    </p:spTree>
    <p:extLst>
      <p:ext uri="{BB962C8B-B14F-4D97-AF65-F5344CB8AC3E}">
        <p14:creationId xmlns:p14="http://schemas.microsoft.com/office/powerpoint/2010/main" val="41952264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MÝTY O CELIAKII</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pPr algn="ctr"/>
            <a:r>
              <a:rPr lang="cs-CZ" sz="2800" i="1" dirty="0" err="1" smtClean="0">
                <a:solidFill>
                  <a:srgbClr val="00B050"/>
                </a:solidFill>
              </a:rPr>
              <a:t>Celiakie</a:t>
            </a:r>
            <a:r>
              <a:rPr lang="cs-CZ" sz="2800" i="1" dirty="0" smtClean="0">
                <a:solidFill>
                  <a:srgbClr val="00B050"/>
                </a:solidFill>
              </a:rPr>
              <a:t> je dětská nemoc.</a:t>
            </a:r>
          </a:p>
          <a:p>
            <a:pPr algn="ctr"/>
            <a:r>
              <a:rPr lang="cs-CZ" sz="2800" i="1" dirty="0" smtClean="0">
                <a:solidFill>
                  <a:srgbClr val="0070C0"/>
                </a:solidFill>
              </a:rPr>
              <a:t>Z </a:t>
            </a:r>
            <a:r>
              <a:rPr lang="cs-CZ" sz="2800" i="1" dirty="0" err="1" smtClean="0">
                <a:solidFill>
                  <a:srgbClr val="0070C0"/>
                </a:solidFill>
              </a:rPr>
              <a:t>celiakie</a:t>
            </a:r>
            <a:r>
              <a:rPr lang="cs-CZ" sz="2800" i="1" dirty="0" smtClean="0">
                <a:solidFill>
                  <a:srgbClr val="0070C0"/>
                </a:solidFill>
              </a:rPr>
              <a:t> se vyroste.</a:t>
            </a:r>
          </a:p>
          <a:p>
            <a:pPr algn="ctr"/>
            <a:r>
              <a:rPr lang="cs-CZ" sz="2800" i="1" dirty="0" smtClean="0">
                <a:solidFill>
                  <a:srgbClr val="00B050"/>
                </a:solidFill>
              </a:rPr>
              <a:t>Typickým příznakem </a:t>
            </a:r>
            <a:r>
              <a:rPr lang="cs-CZ" sz="2800" i="1" dirty="0" err="1" smtClean="0">
                <a:solidFill>
                  <a:srgbClr val="00B050"/>
                </a:solidFill>
              </a:rPr>
              <a:t>celiakie</a:t>
            </a:r>
            <a:r>
              <a:rPr lang="cs-CZ" sz="2800" i="1" dirty="0" smtClean="0">
                <a:solidFill>
                  <a:srgbClr val="00B050"/>
                </a:solidFill>
              </a:rPr>
              <a:t> je průjem, nikdy zácpa.</a:t>
            </a:r>
          </a:p>
          <a:p>
            <a:pPr algn="ctr"/>
            <a:r>
              <a:rPr lang="cs-CZ" sz="2800" i="1" dirty="0" smtClean="0">
                <a:solidFill>
                  <a:srgbClr val="0070C0"/>
                </a:solidFill>
              </a:rPr>
              <a:t>Při </a:t>
            </a:r>
            <a:r>
              <a:rPr lang="cs-CZ" sz="2800" i="1" dirty="0" err="1" smtClean="0">
                <a:solidFill>
                  <a:srgbClr val="0070C0"/>
                </a:solidFill>
              </a:rPr>
              <a:t>celiakii</a:t>
            </a:r>
            <a:r>
              <a:rPr lang="cs-CZ" sz="2800" i="1" dirty="0" smtClean="0">
                <a:solidFill>
                  <a:srgbClr val="0070C0"/>
                </a:solidFill>
              </a:rPr>
              <a:t> se hubne.</a:t>
            </a:r>
          </a:p>
          <a:p>
            <a:pPr algn="ctr"/>
            <a:r>
              <a:rPr lang="cs-CZ" sz="2800" i="1" dirty="0" smtClean="0">
                <a:solidFill>
                  <a:srgbClr val="00B050"/>
                </a:solidFill>
              </a:rPr>
              <a:t>Po bezlepkové dietě se tloustne.</a:t>
            </a:r>
          </a:p>
        </p:txBody>
      </p:sp>
    </p:spTree>
    <p:extLst>
      <p:ext uri="{BB962C8B-B14F-4D97-AF65-F5344CB8AC3E}">
        <p14:creationId xmlns:p14="http://schemas.microsoft.com/office/powerpoint/2010/main" val="22173732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MÝTY O CELIAKII</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pPr algn="ctr"/>
            <a:r>
              <a:rPr lang="cs-CZ" sz="2800" i="1" dirty="0" err="1" smtClean="0">
                <a:solidFill>
                  <a:srgbClr val="00B050"/>
                </a:solidFill>
              </a:rPr>
              <a:t>Celiakie</a:t>
            </a:r>
            <a:r>
              <a:rPr lang="cs-CZ" sz="2800" i="1" dirty="0" smtClean="0">
                <a:solidFill>
                  <a:srgbClr val="00B050"/>
                </a:solidFill>
              </a:rPr>
              <a:t> je dětská nemoc.</a:t>
            </a:r>
          </a:p>
          <a:p>
            <a:pPr algn="ctr"/>
            <a:r>
              <a:rPr lang="cs-CZ" sz="2800" i="1" dirty="0" smtClean="0">
                <a:solidFill>
                  <a:srgbClr val="0070C0"/>
                </a:solidFill>
              </a:rPr>
              <a:t>Z </a:t>
            </a:r>
            <a:r>
              <a:rPr lang="cs-CZ" sz="2800" i="1" dirty="0" err="1" smtClean="0">
                <a:solidFill>
                  <a:srgbClr val="0070C0"/>
                </a:solidFill>
              </a:rPr>
              <a:t>celiakie</a:t>
            </a:r>
            <a:r>
              <a:rPr lang="cs-CZ" sz="2800" i="1" dirty="0" smtClean="0">
                <a:solidFill>
                  <a:srgbClr val="0070C0"/>
                </a:solidFill>
              </a:rPr>
              <a:t> se vyroste.</a:t>
            </a:r>
          </a:p>
          <a:p>
            <a:pPr algn="ctr"/>
            <a:r>
              <a:rPr lang="cs-CZ" sz="2800" i="1" dirty="0" smtClean="0">
                <a:solidFill>
                  <a:srgbClr val="00B050"/>
                </a:solidFill>
              </a:rPr>
              <a:t>Typickým příznakem </a:t>
            </a:r>
            <a:r>
              <a:rPr lang="cs-CZ" sz="2800" i="1" dirty="0" err="1" smtClean="0">
                <a:solidFill>
                  <a:srgbClr val="00B050"/>
                </a:solidFill>
              </a:rPr>
              <a:t>celiakie</a:t>
            </a:r>
            <a:r>
              <a:rPr lang="cs-CZ" sz="2800" i="1" dirty="0" smtClean="0">
                <a:solidFill>
                  <a:srgbClr val="00B050"/>
                </a:solidFill>
              </a:rPr>
              <a:t> je průjem, nikdy zácpa.</a:t>
            </a:r>
          </a:p>
          <a:p>
            <a:pPr algn="ctr"/>
            <a:r>
              <a:rPr lang="cs-CZ" sz="2800" i="1" dirty="0" smtClean="0">
                <a:solidFill>
                  <a:srgbClr val="0070C0"/>
                </a:solidFill>
              </a:rPr>
              <a:t>Při </a:t>
            </a:r>
            <a:r>
              <a:rPr lang="cs-CZ" sz="2800" i="1" dirty="0" err="1" smtClean="0">
                <a:solidFill>
                  <a:srgbClr val="0070C0"/>
                </a:solidFill>
              </a:rPr>
              <a:t>celiakii</a:t>
            </a:r>
            <a:r>
              <a:rPr lang="cs-CZ" sz="2800" i="1" dirty="0" smtClean="0">
                <a:solidFill>
                  <a:srgbClr val="0070C0"/>
                </a:solidFill>
              </a:rPr>
              <a:t> se hubne.</a:t>
            </a:r>
          </a:p>
          <a:p>
            <a:pPr algn="ctr"/>
            <a:r>
              <a:rPr lang="cs-CZ" sz="2800" i="1" dirty="0" smtClean="0">
                <a:solidFill>
                  <a:srgbClr val="00B050"/>
                </a:solidFill>
              </a:rPr>
              <a:t>Po bezlepkové dietě se tloustne.</a:t>
            </a:r>
          </a:p>
          <a:p>
            <a:pPr algn="ctr"/>
            <a:r>
              <a:rPr lang="cs-CZ" sz="2800" i="1" dirty="0" smtClean="0">
                <a:solidFill>
                  <a:srgbClr val="0070C0"/>
                </a:solidFill>
              </a:rPr>
              <a:t>Negativní krevní testy zcela vylučují </a:t>
            </a:r>
            <a:r>
              <a:rPr lang="cs-CZ" sz="2800" i="1" dirty="0" err="1" smtClean="0">
                <a:solidFill>
                  <a:srgbClr val="0070C0"/>
                </a:solidFill>
              </a:rPr>
              <a:t>celiakii</a:t>
            </a:r>
            <a:r>
              <a:rPr lang="cs-CZ" sz="2800" i="1" dirty="0" smtClean="0">
                <a:solidFill>
                  <a:srgbClr val="0070C0"/>
                </a:solidFill>
              </a:rPr>
              <a:t>.</a:t>
            </a:r>
          </a:p>
        </p:txBody>
      </p:sp>
    </p:spTree>
    <p:extLst>
      <p:ext uri="{BB962C8B-B14F-4D97-AF65-F5344CB8AC3E}">
        <p14:creationId xmlns:p14="http://schemas.microsoft.com/office/powerpoint/2010/main" val="33082565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MÝTY O CELIAKII</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pPr algn="ctr"/>
            <a:r>
              <a:rPr lang="cs-CZ" sz="2800" i="1" dirty="0" err="1" smtClean="0">
                <a:solidFill>
                  <a:srgbClr val="00B050"/>
                </a:solidFill>
              </a:rPr>
              <a:t>Celiakie</a:t>
            </a:r>
            <a:r>
              <a:rPr lang="cs-CZ" sz="2800" i="1" dirty="0" smtClean="0">
                <a:solidFill>
                  <a:srgbClr val="00B050"/>
                </a:solidFill>
              </a:rPr>
              <a:t> je dětská nemoc.</a:t>
            </a:r>
          </a:p>
          <a:p>
            <a:pPr algn="ctr"/>
            <a:r>
              <a:rPr lang="cs-CZ" sz="2800" i="1" dirty="0" smtClean="0">
                <a:solidFill>
                  <a:srgbClr val="0070C0"/>
                </a:solidFill>
              </a:rPr>
              <a:t>Z </a:t>
            </a:r>
            <a:r>
              <a:rPr lang="cs-CZ" sz="2800" i="1" dirty="0" err="1" smtClean="0">
                <a:solidFill>
                  <a:srgbClr val="0070C0"/>
                </a:solidFill>
              </a:rPr>
              <a:t>celiakie</a:t>
            </a:r>
            <a:r>
              <a:rPr lang="cs-CZ" sz="2800" i="1" dirty="0" smtClean="0">
                <a:solidFill>
                  <a:srgbClr val="0070C0"/>
                </a:solidFill>
              </a:rPr>
              <a:t> se vyroste.</a:t>
            </a:r>
          </a:p>
          <a:p>
            <a:pPr algn="ctr"/>
            <a:r>
              <a:rPr lang="cs-CZ" sz="2800" i="1" dirty="0" smtClean="0">
                <a:solidFill>
                  <a:srgbClr val="00B050"/>
                </a:solidFill>
              </a:rPr>
              <a:t>Typickým příznakem </a:t>
            </a:r>
            <a:r>
              <a:rPr lang="cs-CZ" sz="2800" i="1" dirty="0" err="1" smtClean="0">
                <a:solidFill>
                  <a:srgbClr val="00B050"/>
                </a:solidFill>
              </a:rPr>
              <a:t>celiakie</a:t>
            </a:r>
            <a:r>
              <a:rPr lang="cs-CZ" sz="2800" i="1" dirty="0" smtClean="0">
                <a:solidFill>
                  <a:srgbClr val="00B050"/>
                </a:solidFill>
              </a:rPr>
              <a:t> je průjem, nikdy zácpa.</a:t>
            </a:r>
          </a:p>
          <a:p>
            <a:pPr algn="ctr"/>
            <a:r>
              <a:rPr lang="cs-CZ" sz="2800" i="1" dirty="0" smtClean="0">
                <a:solidFill>
                  <a:srgbClr val="0070C0"/>
                </a:solidFill>
              </a:rPr>
              <a:t>Při </a:t>
            </a:r>
            <a:r>
              <a:rPr lang="cs-CZ" sz="2800" i="1" dirty="0" err="1" smtClean="0">
                <a:solidFill>
                  <a:srgbClr val="0070C0"/>
                </a:solidFill>
              </a:rPr>
              <a:t>celiakii</a:t>
            </a:r>
            <a:r>
              <a:rPr lang="cs-CZ" sz="2800" i="1" dirty="0" smtClean="0">
                <a:solidFill>
                  <a:srgbClr val="0070C0"/>
                </a:solidFill>
              </a:rPr>
              <a:t> se hubne.</a:t>
            </a:r>
          </a:p>
          <a:p>
            <a:pPr algn="ctr"/>
            <a:r>
              <a:rPr lang="cs-CZ" sz="2800" i="1" dirty="0" smtClean="0">
                <a:solidFill>
                  <a:srgbClr val="00B050"/>
                </a:solidFill>
              </a:rPr>
              <a:t>Po bezlepkové dietě se tloustne.</a:t>
            </a:r>
          </a:p>
          <a:p>
            <a:pPr algn="ctr"/>
            <a:r>
              <a:rPr lang="cs-CZ" sz="2800" i="1" dirty="0" smtClean="0">
                <a:solidFill>
                  <a:srgbClr val="0070C0"/>
                </a:solidFill>
              </a:rPr>
              <a:t>Negativní krevní testy zcela vylučují </a:t>
            </a:r>
            <a:r>
              <a:rPr lang="cs-CZ" sz="2800" i="1" dirty="0" err="1" smtClean="0">
                <a:solidFill>
                  <a:srgbClr val="0070C0"/>
                </a:solidFill>
              </a:rPr>
              <a:t>celiakii</a:t>
            </a:r>
            <a:r>
              <a:rPr lang="cs-CZ" sz="2800" i="1" dirty="0" smtClean="0">
                <a:solidFill>
                  <a:srgbClr val="0070C0"/>
                </a:solidFill>
              </a:rPr>
              <a:t>.</a:t>
            </a:r>
          </a:p>
          <a:p>
            <a:pPr algn="ctr"/>
            <a:r>
              <a:rPr lang="cs-CZ" sz="2800" i="1" dirty="0" smtClean="0">
                <a:solidFill>
                  <a:srgbClr val="00B050"/>
                </a:solidFill>
              </a:rPr>
              <a:t>Pokud mám při kontrolním vyšetření krev v pořádku, už nemusím držet dietu.</a:t>
            </a:r>
            <a:endParaRPr lang="cs-CZ" sz="2800" i="1" dirty="0">
              <a:solidFill>
                <a:srgbClr val="00B050"/>
              </a:solidFill>
            </a:endParaRPr>
          </a:p>
        </p:txBody>
      </p:sp>
    </p:spTree>
    <p:extLst>
      <p:ext uri="{BB962C8B-B14F-4D97-AF65-F5344CB8AC3E}">
        <p14:creationId xmlns:p14="http://schemas.microsoft.com/office/powerpoint/2010/main" val="34649433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V NEMOCNICI…</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lstStyle/>
          <a:p>
            <a:pPr marL="0" indent="0">
              <a:buNone/>
            </a:pPr>
            <a:endParaRPr lang="cs-CZ" dirty="0" smtClean="0"/>
          </a:p>
          <a:p>
            <a:pPr marL="0" indent="0" algn="ctr">
              <a:buNone/>
            </a:pPr>
            <a:r>
              <a:rPr lang="cs-CZ" sz="2800" dirty="0" smtClean="0"/>
              <a:t> …dieta </a:t>
            </a:r>
            <a:r>
              <a:rPr lang="cs-CZ" sz="2800" b="1" dirty="0" smtClean="0">
                <a:solidFill>
                  <a:srgbClr val="0070C0"/>
                </a:solidFill>
              </a:rPr>
              <a:t>standardizovaná</a:t>
            </a:r>
            <a:endParaRPr lang="cs-CZ" sz="2800" b="1" dirty="0">
              <a:solidFill>
                <a:srgbClr val="0070C0"/>
              </a:solidFill>
            </a:endParaRPr>
          </a:p>
          <a:p>
            <a:pPr marL="0" indent="0" algn="ctr">
              <a:buNone/>
            </a:pPr>
            <a:r>
              <a:rPr lang="cs-CZ" sz="2800" dirty="0" smtClean="0"/>
              <a:t>…dieta s označením </a:t>
            </a:r>
            <a:r>
              <a:rPr lang="cs-CZ" sz="2800" b="1" dirty="0" smtClean="0">
                <a:solidFill>
                  <a:srgbClr val="0070C0"/>
                </a:solidFill>
              </a:rPr>
              <a:t>BLP</a:t>
            </a:r>
          </a:p>
          <a:p>
            <a:pPr marL="0" indent="0" algn="ctr">
              <a:buNone/>
            </a:pPr>
            <a:r>
              <a:rPr lang="cs-CZ" sz="2800" dirty="0" smtClean="0"/>
              <a:t>…</a:t>
            </a:r>
            <a:r>
              <a:rPr lang="cs-CZ" sz="2800" b="1" dirty="0" smtClean="0">
                <a:solidFill>
                  <a:srgbClr val="0070C0"/>
                </a:solidFill>
              </a:rPr>
              <a:t>plnohodnotná</a:t>
            </a:r>
            <a:r>
              <a:rPr lang="cs-CZ" sz="2800" dirty="0" smtClean="0"/>
              <a:t>, vhodná do domácího ošetření</a:t>
            </a:r>
          </a:p>
          <a:p>
            <a:pPr marL="0" indent="0" algn="ctr">
              <a:buNone/>
            </a:pPr>
            <a:r>
              <a:rPr lang="cs-CZ" sz="2800" dirty="0" smtClean="0"/>
              <a:t>…9500 </a:t>
            </a:r>
            <a:r>
              <a:rPr lang="cs-CZ" sz="2800" dirty="0" err="1" smtClean="0"/>
              <a:t>kJ</a:t>
            </a:r>
            <a:r>
              <a:rPr lang="cs-CZ" sz="2800" dirty="0" smtClean="0"/>
              <a:t>, 80 g B, 70 g T, 320 g S, 90 mg vitamin C</a:t>
            </a:r>
          </a:p>
          <a:p>
            <a:pPr marL="0" indent="0" algn="ctr">
              <a:buNone/>
            </a:pPr>
            <a:r>
              <a:rPr lang="cs-CZ" sz="2800" dirty="0" smtClean="0"/>
              <a:t>…</a:t>
            </a:r>
            <a:r>
              <a:rPr lang="cs-CZ" sz="2800" b="1" dirty="0" smtClean="0">
                <a:solidFill>
                  <a:srgbClr val="0070C0"/>
                </a:solidFill>
              </a:rPr>
              <a:t>možné kombinace </a:t>
            </a:r>
            <a:r>
              <a:rPr lang="cs-CZ" sz="2800" dirty="0" smtClean="0"/>
              <a:t>dle FN Bohunice: </a:t>
            </a:r>
            <a:br>
              <a:rPr lang="cs-CZ" sz="2800" dirty="0" smtClean="0"/>
            </a:br>
            <a:r>
              <a:rPr lang="cs-CZ" sz="2800" dirty="0" smtClean="0"/>
              <a:t>BLP/1, BLP bez vajec, BLP/9, BLP/4, BLP 12 BL, BLP/BL</a:t>
            </a:r>
            <a:endParaRPr lang="cs-CZ" sz="2800" dirty="0"/>
          </a:p>
        </p:txBody>
      </p:sp>
    </p:spTree>
    <p:extLst>
      <p:ext uri="{BB962C8B-B14F-4D97-AF65-F5344CB8AC3E}">
        <p14:creationId xmlns:p14="http://schemas.microsoft.com/office/powerpoint/2010/main" val="9360066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VE ŠKOLNÍM STRAVOVÁNÍ…</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lstStyle/>
          <a:p>
            <a:endParaRPr lang="cs-CZ" dirty="0" smtClean="0"/>
          </a:p>
          <a:p>
            <a:pPr marL="0" indent="0">
              <a:buNone/>
            </a:pPr>
            <a:r>
              <a:rPr lang="cs-CZ" sz="2400" dirty="0" smtClean="0"/>
              <a:t>Dle </a:t>
            </a:r>
            <a:r>
              <a:rPr lang="cs-CZ" sz="2400" dirty="0"/>
              <a:t>§ 2 odst. 5 </a:t>
            </a:r>
            <a:r>
              <a:rPr lang="cs-CZ" sz="2400" b="1" dirty="0"/>
              <a:t>vyhlášky č. 17/2015 Sb., </a:t>
            </a:r>
            <a:r>
              <a:rPr lang="cs-CZ" sz="2400" b="1" dirty="0" smtClean="0"/>
              <a:t>o školním stravování</a:t>
            </a:r>
            <a:r>
              <a:rPr lang="cs-CZ" sz="2400" dirty="0" smtClean="0"/>
              <a:t>:</a:t>
            </a:r>
          </a:p>
          <a:p>
            <a:pPr marL="0" indent="0">
              <a:buNone/>
            </a:pPr>
            <a:r>
              <a:rPr lang="cs-CZ" dirty="0"/>
              <a:t>	</a:t>
            </a:r>
            <a:r>
              <a:rPr lang="cs-CZ" dirty="0" smtClean="0"/>
              <a:t>výběr </a:t>
            </a:r>
            <a:r>
              <a:rPr lang="cs-CZ" dirty="0"/>
              <a:t>potravin, receptur, sestavení </a:t>
            </a:r>
            <a:r>
              <a:rPr lang="cs-CZ" dirty="0" smtClean="0"/>
              <a:t>	jídelního </a:t>
            </a:r>
            <a:r>
              <a:rPr lang="cs-CZ" dirty="0"/>
              <a:t>lístku a způsob přípravy jídel </a:t>
            </a:r>
            <a:r>
              <a:rPr lang="cs-CZ" dirty="0" smtClean="0"/>
              <a:t>	vydávaných </a:t>
            </a:r>
            <a:r>
              <a:rPr lang="cs-CZ" dirty="0"/>
              <a:t>v rámci dietního stravování </a:t>
            </a:r>
            <a:r>
              <a:rPr lang="cs-CZ" dirty="0" smtClean="0"/>
              <a:t>	provádí </a:t>
            </a:r>
            <a:r>
              <a:rPr lang="cs-CZ" b="1" dirty="0">
                <a:solidFill>
                  <a:srgbClr val="0070C0"/>
                </a:solidFill>
              </a:rPr>
              <a:t>nutriční terapeut</a:t>
            </a:r>
            <a:r>
              <a:rPr lang="cs-CZ" dirty="0"/>
              <a:t>.</a:t>
            </a:r>
          </a:p>
        </p:txBody>
      </p:sp>
    </p:spTree>
    <p:extLst>
      <p:ext uri="{BB962C8B-B14F-4D97-AF65-F5344CB8AC3E}">
        <p14:creationId xmlns:p14="http://schemas.microsoft.com/office/powerpoint/2010/main" val="8731993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OBSAH BÍLKOVIN</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r>
              <a:rPr lang="cs-CZ" dirty="0" smtClean="0"/>
              <a:t>bezlepkové těstoviny</a:t>
            </a:r>
          </a:p>
          <a:p>
            <a:pPr marL="0" indent="0" algn="ctr">
              <a:buNone/>
            </a:pPr>
            <a:endParaRPr lang="cs-CZ" dirty="0"/>
          </a:p>
          <a:p>
            <a:pPr marL="0" indent="0" algn="ctr">
              <a:buNone/>
            </a:pPr>
            <a:r>
              <a:rPr lang="cs-CZ" dirty="0"/>
              <a:t>t</a:t>
            </a:r>
            <a:r>
              <a:rPr lang="cs-CZ" dirty="0" smtClean="0"/>
              <a:t>ěstoviny </a:t>
            </a:r>
            <a:r>
              <a:rPr lang="cs-CZ" dirty="0"/>
              <a:t>s </a:t>
            </a:r>
            <a:r>
              <a:rPr lang="cs-CZ" dirty="0" smtClean="0"/>
              <a:t>lepkem</a:t>
            </a:r>
          </a:p>
          <a:p>
            <a:pPr marL="0" indent="0" algn="ctr">
              <a:buNone/>
            </a:pPr>
            <a:endParaRPr lang="cs-CZ" dirty="0"/>
          </a:p>
          <a:p>
            <a:pPr marL="0" indent="0" algn="ctr">
              <a:buNone/>
            </a:pPr>
            <a:r>
              <a:rPr lang="cs-CZ" dirty="0" smtClean="0"/>
              <a:t>	</a:t>
            </a:r>
            <a:r>
              <a:rPr lang="cs-CZ" dirty="0" err="1" smtClean="0"/>
              <a:t>nízkobílkovinné</a:t>
            </a:r>
            <a:r>
              <a:rPr lang="cs-CZ" dirty="0" smtClean="0"/>
              <a:t> těstoviny (PKU těstoviny)</a:t>
            </a:r>
            <a:endParaRPr lang="cs-CZ" dirty="0"/>
          </a:p>
        </p:txBody>
      </p:sp>
    </p:spTree>
    <p:extLst>
      <p:ext uri="{BB962C8B-B14F-4D97-AF65-F5344CB8AC3E}">
        <p14:creationId xmlns:p14="http://schemas.microsoft.com/office/powerpoint/2010/main" val="8882477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7030A0"/>
                </a:solidFill>
                <a:effectLst>
                  <a:outerShdw blurRad="38100" dist="38100" dir="2700000" algn="tl">
                    <a:srgbClr val="000000">
                      <a:alpha val="43137"/>
                    </a:srgbClr>
                  </a:outerShdw>
                </a:effectLst>
              </a:rPr>
              <a:t>OBSAH BÍLKOVIN</a:t>
            </a:r>
            <a:endParaRPr lang="cs-CZ" dirty="0"/>
          </a:p>
        </p:txBody>
      </p:sp>
      <p:sp>
        <p:nvSpPr>
          <p:cNvPr id="3" name="Zástupný symbol pro obsah 2"/>
          <p:cNvSpPr>
            <a:spLocks noGrp="1"/>
          </p:cNvSpPr>
          <p:nvPr>
            <p:ph idx="1"/>
          </p:nvPr>
        </p:nvSpPr>
        <p:spPr/>
        <p:txBody>
          <a:bodyPr>
            <a:normAutofit/>
          </a:bodyPr>
          <a:lstStyle/>
          <a:p>
            <a:pPr marL="0" indent="0" algn="ctr">
              <a:buNone/>
            </a:pPr>
            <a:endParaRPr lang="cs-CZ" sz="2800" dirty="0" smtClean="0"/>
          </a:p>
          <a:p>
            <a:pPr marL="0" indent="0" algn="ctr">
              <a:buNone/>
            </a:pPr>
            <a:endParaRPr lang="cs-CZ" sz="2800" dirty="0"/>
          </a:p>
          <a:p>
            <a:pPr marL="0" indent="0" algn="ctr">
              <a:buNone/>
            </a:pPr>
            <a:r>
              <a:rPr lang="cs-CZ" sz="2800" dirty="0" smtClean="0"/>
              <a:t>Těstoviny s lepkem</a:t>
            </a:r>
            <a:r>
              <a:rPr lang="cs-CZ" sz="2800" dirty="0"/>
              <a:t>	</a:t>
            </a:r>
            <a:r>
              <a:rPr lang="cs-CZ" sz="2800" dirty="0" smtClean="0"/>
              <a:t>	10 g B/100 g</a:t>
            </a:r>
          </a:p>
          <a:p>
            <a:pPr marL="0" indent="0" algn="ctr">
              <a:buNone/>
            </a:pPr>
            <a:endParaRPr lang="cs-CZ" sz="2800" dirty="0" smtClean="0"/>
          </a:p>
          <a:p>
            <a:pPr marL="0" indent="0" algn="ctr">
              <a:buNone/>
            </a:pPr>
            <a:r>
              <a:rPr lang="cs-CZ" sz="2800" dirty="0" smtClean="0"/>
              <a:t>Těstoviny bezlepkové	6 g B/100 g</a:t>
            </a:r>
          </a:p>
          <a:p>
            <a:pPr marL="0" indent="0" algn="ctr">
              <a:buNone/>
            </a:pPr>
            <a:endParaRPr lang="cs-CZ" sz="2800" dirty="0" smtClean="0"/>
          </a:p>
          <a:p>
            <a:pPr marL="0" indent="0" algn="ctr">
              <a:buNone/>
            </a:pPr>
            <a:r>
              <a:rPr lang="cs-CZ" sz="2800" dirty="0" smtClean="0"/>
              <a:t>Těstoviny </a:t>
            </a:r>
            <a:r>
              <a:rPr lang="cs-CZ" sz="2800" dirty="0" err="1" smtClean="0"/>
              <a:t>nízkobílkovinné</a:t>
            </a:r>
            <a:r>
              <a:rPr lang="cs-CZ" sz="2800" dirty="0" smtClean="0"/>
              <a:t> (PKU)		0,4 g B/100 g</a:t>
            </a:r>
            <a:endParaRPr lang="cs-CZ" sz="2800" dirty="0"/>
          </a:p>
        </p:txBody>
      </p:sp>
    </p:spTree>
    <p:extLst>
      <p:ext uri="{BB962C8B-B14F-4D97-AF65-F5344CB8AC3E}">
        <p14:creationId xmlns:p14="http://schemas.microsoft.com/office/powerpoint/2010/main" val="31797062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solidFill>
                  <a:srgbClr val="7030A0"/>
                </a:solidFill>
                <a:effectLst>
                  <a:outerShdw blurRad="38100" dist="38100" dir="2700000" algn="tl">
                    <a:srgbClr val="000000">
                      <a:alpha val="43137"/>
                    </a:srgbClr>
                  </a:outerShdw>
                </a:effectLst>
              </a:rPr>
              <a:t>PŘÍKLAD BLP DIETY </a:t>
            </a:r>
            <a:r>
              <a:rPr lang="cs-CZ" b="1" dirty="0" smtClean="0">
                <a:solidFill>
                  <a:srgbClr val="7030A0"/>
                </a:solidFill>
                <a:effectLst>
                  <a:outerShdw blurRad="38100" dist="38100" dir="2700000" algn="tl">
                    <a:srgbClr val="000000">
                      <a:alpha val="43137"/>
                    </a:srgbClr>
                  </a:outerShdw>
                </a:effectLst>
              </a:rPr>
              <a:t>– ÚKOL I.</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pPr marL="0" indent="0" algn="ctr">
              <a:buNone/>
            </a:pPr>
            <a:r>
              <a:rPr lang="cs-CZ" sz="2400" dirty="0" smtClean="0"/>
              <a:t>Sestavte pestrý jídelníček na </a:t>
            </a:r>
            <a:r>
              <a:rPr lang="cs-CZ" sz="2400" b="1" u="sng" dirty="0" smtClean="0"/>
              <a:t>tři dny</a:t>
            </a:r>
            <a:r>
              <a:rPr lang="cs-CZ" sz="2400" b="1" dirty="0" smtClean="0"/>
              <a:t> </a:t>
            </a:r>
            <a:r>
              <a:rPr lang="cs-CZ" sz="2400" dirty="0" smtClean="0"/>
              <a:t>vhodný pro dospělou osobu s BLP dietou</a:t>
            </a:r>
            <a:endParaRPr lang="cs-CZ" sz="2400" dirty="0"/>
          </a:p>
        </p:txBody>
      </p:sp>
      <p:pic>
        <p:nvPicPr>
          <p:cNvPr id="3074" name="Picture 2" descr="http://zena007.cz/wp-content/uploads/j%C3%ADdeln%C3%AD%C4%8Dek-t%C3%BDd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348880"/>
            <a:ext cx="5472608" cy="4217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461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3610744" cy="1143000"/>
          </a:xfrm>
        </p:spPr>
        <p:txBody>
          <a:bodyPr>
            <a:noAutofit/>
          </a:bodyPr>
          <a:lstStyle/>
          <a:p>
            <a:r>
              <a:rPr lang="cs-CZ" sz="2800" dirty="0" smtClean="0"/>
              <a:t/>
            </a:r>
            <a:br>
              <a:rPr lang="cs-CZ" sz="2800" dirty="0" smtClean="0"/>
            </a:br>
            <a:r>
              <a:rPr lang="cs-CZ" sz="2800" b="1" dirty="0" smtClean="0"/>
              <a:t>Lepek </a:t>
            </a:r>
            <a:r>
              <a:rPr lang="cs-CZ" sz="2800" b="1" dirty="0"/>
              <a:t>na seznamu alergenů dle Nařízení 1169/2011 EU</a:t>
            </a:r>
            <a:r>
              <a:rPr lang="cs-CZ" sz="2800" dirty="0"/>
              <a:t/>
            </a:r>
            <a:br>
              <a:rPr lang="cs-CZ" sz="2800" dirty="0"/>
            </a:br>
            <a:endParaRPr lang="cs-CZ" sz="2800" dirty="0"/>
          </a:p>
        </p:txBody>
      </p:sp>
      <p:sp>
        <p:nvSpPr>
          <p:cNvPr id="3" name="Zástupný symbol pro obsah 2"/>
          <p:cNvSpPr>
            <a:spLocks noGrp="1"/>
          </p:cNvSpPr>
          <p:nvPr>
            <p:ph sz="half" idx="1"/>
          </p:nvPr>
        </p:nvSpPr>
        <p:spPr>
          <a:xfrm>
            <a:off x="179512" y="1556792"/>
            <a:ext cx="4038600" cy="5301208"/>
          </a:xfrm>
        </p:spPr>
        <p:txBody>
          <a:bodyPr>
            <a:normAutofit fontScale="62500" lnSpcReduction="20000"/>
          </a:bodyPr>
          <a:lstStyle/>
          <a:p>
            <a:pPr marL="0" indent="0">
              <a:buNone/>
            </a:pPr>
            <a:r>
              <a:rPr lang="cs-CZ" dirty="0"/>
              <a:t>Lepek na seznamu alergenů dle Nařízení 1169/2011 EU</a:t>
            </a:r>
          </a:p>
          <a:p>
            <a:r>
              <a:rPr lang="cs-CZ" b="1" dirty="0"/>
              <a:t>Obiloviny obsahující lepek, konkrétně pšenice (například špalda a </a:t>
            </a:r>
            <a:r>
              <a:rPr lang="cs-CZ" b="1" dirty="0" err="1"/>
              <a:t>khorasan</a:t>
            </a:r>
            <a:r>
              <a:rPr lang="cs-CZ" b="1" dirty="0"/>
              <a:t>), žito, ječmen, oves nebo jejich hybridní odrůdy a výrobky </a:t>
            </a:r>
            <a:r>
              <a:rPr lang="cs-CZ" b="1" dirty="0" smtClean="0"/>
              <a:t/>
            </a:r>
            <a:br>
              <a:rPr lang="cs-CZ" b="1" dirty="0" smtClean="0"/>
            </a:br>
            <a:r>
              <a:rPr lang="cs-CZ" b="1" dirty="0" smtClean="0"/>
              <a:t>z </a:t>
            </a:r>
            <a:r>
              <a:rPr lang="cs-CZ" b="1" dirty="0"/>
              <a:t>nich, kromě: </a:t>
            </a:r>
          </a:p>
          <a:p>
            <a:pPr marL="0" indent="0">
              <a:buNone/>
            </a:pPr>
            <a:r>
              <a:rPr lang="cs-CZ" dirty="0"/>
              <a:t>	a) glukózových sirupů na bázi pšenice, včetně dextrózy </a:t>
            </a:r>
            <a:r>
              <a:rPr lang="cs-CZ" i="1" dirty="0"/>
              <a:t>(1)</a:t>
            </a:r>
            <a:r>
              <a:rPr lang="cs-CZ" dirty="0"/>
              <a:t>;</a:t>
            </a:r>
          </a:p>
          <a:p>
            <a:pPr marL="0" indent="0">
              <a:buNone/>
            </a:pPr>
            <a:r>
              <a:rPr lang="cs-CZ" dirty="0"/>
              <a:t>	b) maltodextrinů na bázi pšenice </a:t>
            </a:r>
            <a:r>
              <a:rPr lang="cs-CZ" i="1" dirty="0"/>
              <a:t>(1)</a:t>
            </a:r>
            <a:r>
              <a:rPr lang="cs-CZ" dirty="0"/>
              <a:t>;</a:t>
            </a:r>
          </a:p>
          <a:p>
            <a:pPr marL="0" indent="0">
              <a:buNone/>
            </a:pPr>
            <a:r>
              <a:rPr lang="cs-CZ" dirty="0"/>
              <a:t>	c) glukózových sirupů na bázi ječmene;</a:t>
            </a:r>
          </a:p>
          <a:p>
            <a:pPr marL="0" indent="0">
              <a:buNone/>
            </a:pPr>
            <a:r>
              <a:rPr lang="cs-CZ" dirty="0"/>
              <a:t>	d) obilovin použitých k výrobě alkoholických destilátů, včetně </a:t>
            </a:r>
            <a:r>
              <a:rPr lang="cs-CZ" dirty="0" err="1"/>
              <a:t>ethanolu</a:t>
            </a:r>
            <a:r>
              <a:rPr lang="cs-CZ" dirty="0"/>
              <a:t> 	zemědělského původu</a:t>
            </a:r>
            <a:r>
              <a:rPr lang="cs-CZ" dirty="0" smtClean="0"/>
              <a:t>.</a:t>
            </a:r>
          </a:p>
          <a:p>
            <a:pPr marL="0" indent="0">
              <a:buNone/>
            </a:pPr>
            <a:endParaRPr lang="cs-CZ" dirty="0"/>
          </a:p>
          <a:p>
            <a:pPr marL="0" indent="0">
              <a:buNone/>
            </a:pPr>
            <a:r>
              <a:rPr lang="cs-CZ" sz="2000" i="1" dirty="0"/>
              <a:t>	</a:t>
            </a:r>
            <a:r>
              <a:rPr lang="cs-CZ" sz="2900" i="1" dirty="0"/>
              <a:t>(1) A výrobky z nich, pokud zpracování, kterým prošly, nezvyšuje úroveň </a:t>
            </a:r>
            <a:r>
              <a:rPr lang="cs-CZ" sz="2900" i="1" dirty="0" err="1"/>
              <a:t>alergenicity</a:t>
            </a:r>
            <a:r>
              <a:rPr lang="cs-CZ" sz="2900" i="1" dirty="0"/>
              <a:t>, kterou úřad stanovil </a:t>
            </a:r>
            <a:r>
              <a:rPr lang="cs-CZ" sz="2900" i="1" dirty="0" smtClean="0"/>
              <a:t>pro </a:t>
            </a:r>
            <a:r>
              <a:rPr lang="cs-CZ" sz="2900" i="1" dirty="0"/>
              <a:t>příslušný základní produkt.</a:t>
            </a:r>
            <a:endParaRPr lang="cs-CZ" sz="2900" dirty="0"/>
          </a:p>
          <a:p>
            <a:endParaRPr lang="cs-CZ" dirty="0"/>
          </a:p>
        </p:txBody>
      </p:sp>
      <p:pic>
        <p:nvPicPr>
          <p:cNvPr id="5" name="Zástupný symbol pro obsah 4"/>
          <p:cNvPicPr>
            <a:picLocks noGrp="1" noChangeAspect="1"/>
          </p:cNvPicPr>
          <p:nvPr>
            <p:ph sz="half" idx="2"/>
          </p:nvPr>
        </p:nvPicPr>
        <p:blipFill>
          <a:blip r:embed="rId2" cstate="print"/>
          <a:stretch>
            <a:fillRect/>
          </a:stretch>
        </p:blipFill>
        <p:spPr>
          <a:xfrm>
            <a:off x="4296183" y="10580"/>
            <a:ext cx="4842374" cy="6847420"/>
          </a:xfrm>
          <a:prstGeom prst="rect">
            <a:avLst/>
          </a:prstGeom>
        </p:spPr>
      </p:pic>
    </p:spTree>
    <p:extLst>
      <p:ext uri="{BB962C8B-B14F-4D97-AF65-F5344CB8AC3E}">
        <p14:creationId xmlns:p14="http://schemas.microsoft.com/office/powerpoint/2010/main" val="269406232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ÚKOL II.</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xfrm>
            <a:off x="457200" y="1452100"/>
            <a:ext cx="8229600" cy="4525963"/>
          </a:xfrm>
        </p:spPr>
        <p:txBody>
          <a:bodyPr/>
          <a:lstStyle/>
          <a:p>
            <a:pPr marL="0" indent="0" algn="ctr">
              <a:buNone/>
            </a:pPr>
            <a:r>
              <a:rPr lang="cs-CZ" b="1" u="sng" dirty="0" smtClean="0"/>
              <a:t>navrhněte konkrétní BLP svačiny pro děti </a:t>
            </a:r>
            <a:br>
              <a:rPr lang="cs-CZ" b="1" u="sng" dirty="0" smtClean="0"/>
            </a:br>
            <a:r>
              <a:rPr lang="cs-CZ" b="1" u="sng" dirty="0" smtClean="0"/>
              <a:t>na letní tábor</a:t>
            </a:r>
          </a:p>
          <a:p>
            <a:pPr algn="ctr"/>
            <a:r>
              <a:rPr lang="cs-CZ" sz="2400" dirty="0" smtClean="0"/>
              <a:t>vložit do </a:t>
            </a:r>
            <a:r>
              <a:rPr lang="cs-CZ" sz="2400" dirty="0" err="1" smtClean="0"/>
              <a:t>odevzdávárny</a:t>
            </a:r>
            <a:r>
              <a:rPr lang="cs-CZ" sz="2400" dirty="0" smtClean="0"/>
              <a:t> </a:t>
            </a:r>
            <a:r>
              <a:rPr lang="cs-CZ" sz="2400" dirty="0" smtClean="0"/>
              <a:t>(v jednom dokumentu s 3-denním bezlepkovým jídelníčkem) k </a:t>
            </a:r>
            <a:r>
              <a:rPr lang="cs-CZ" sz="2400" dirty="0" smtClean="0"/>
              <a:t>předmětu LV cvičení </a:t>
            </a:r>
            <a:r>
              <a:rPr lang="cs-CZ" sz="2400" b="1" dirty="0" smtClean="0">
                <a:solidFill>
                  <a:srgbClr val="FF0000"/>
                </a:solidFill>
              </a:rPr>
              <a:t>do 15.3.2017 </a:t>
            </a:r>
          </a:p>
          <a:p>
            <a:pPr marL="0" indent="0" algn="ctr">
              <a:buNone/>
            </a:pPr>
            <a:r>
              <a:rPr lang="cs-CZ" sz="2400" dirty="0" smtClean="0"/>
              <a:t>(název </a:t>
            </a:r>
            <a:r>
              <a:rPr lang="cs-CZ" sz="2400" dirty="0" err="1" smtClean="0"/>
              <a:t>odevzdávárny</a:t>
            </a:r>
            <a:r>
              <a:rPr lang="cs-CZ" sz="2400" dirty="0" smtClean="0"/>
              <a:t> CELIAKIE)</a:t>
            </a:r>
          </a:p>
          <a:p>
            <a:endParaRPr lang="cs-CZ" dirty="0"/>
          </a:p>
        </p:txBody>
      </p:sp>
      <p:pic>
        <p:nvPicPr>
          <p:cNvPr id="4" name="Obrázek 3"/>
          <p:cNvPicPr>
            <a:picLocks noChangeAspect="1"/>
          </p:cNvPicPr>
          <p:nvPr/>
        </p:nvPicPr>
        <p:blipFill>
          <a:blip r:embed="rId2" cstate="print"/>
          <a:stretch>
            <a:fillRect/>
          </a:stretch>
        </p:blipFill>
        <p:spPr>
          <a:xfrm>
            <a:off x="3563888" y="3807042"/>
            <a:ext cx="3877444" cy="2908083"/>
          </a:xfrm>
          <a:prstGeom prst="rect">
            <a:avLst/>
          </a:prstGeom>
        </p:spPr>
      </p:pic>
      <p:pic>
        <p:nvPicPr>
          <p:cNvPr id="5" name="Obrázek 4"/>
          <p:cNvPicPr>
            <a:picLocks noChangeAspect="1"/>
          </p:cNvPicPr>
          <p:nvPr/>
        </p:nvPicPr>
        <p:blipFill>
          <a:blip r:embed="rId3" cstate="print"/>
          <a:stretch>
            <a:fillRect/>
          </a:stretch>
        </p:blipFill>
        <p:spPr>
          <a:xfrm>
            <a:off x="1547664" y="4212994"/>
            <a:ext cx="2143125" cy="2133600"/>
          </a:xfrm>
          <a:prstGeom prst="rect">
            <a:avLst/>
          </a:prstGeom>
        </p:spPr>
      </p:pic>
    </p:spTree>
    <p:extLst>
      <p:ext uri="{BB962C8B-B14F-4D97-AF65-F5344CB8AC3E}">
        <p14:creationId xmlns:p14="http://schemas.microsoft.com/office/powerpoint/2010/main" val="8423106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Užitečné odkazy</a:t>
            </a:r>
            <a:endParaRPr lang="cs-C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772816"/>
            <a:ext cx="8229600" cy="4824536"/>
          </a:xfrm>
        </p:spPr>
        <p:txBody>
          <a:bodyPr>
            <a:noAutofit/>
          </a:bodyPr>
          <a:lstStyle/>
          <a:p>
            <a:pPr marL="367200" lvl="1" indent="-255600">
              <a:lnSpc>
                <a:spcPct val="80000"/>
              </a:lnSpc>
              <a:spcBef>
                <a:spcPts val="800"/>
              </a:spcBef>
              <a:spcAft>
                <a:spcPts val="800"/>
              </a:spcAft>
              <a:buClr>
                <a:schemeClr val="accent3"/>
              </a:buClr>
              <a:buSzPct val="75000"/>
              <a:buBlip>
                <a:blip r:embed="rId3"/>
              </a:buBlip>
              <a:defRPr/>
            </a:pPr>
            <a:r>
              <a:rPr lang="cs-CZ" sz="1800" dirty="0" smtClean="0">
                <a:hlinkClick r:id="rId4"/>
              </a:rPr>
              <a:t>http://www.</a:t>
            </a:r>
            <a:r>
              <a:rPr lang="cs-CZ" sz="1800" dirty="0" err="1" smtClean="0">
                <a:hlinkClick r:id="rId4"/>
              </a:rPr>
              <a:t>potravinybezlepku.cz</a:t>
            </a:r>
            <a:r>
              <a:rPr lang="cs-CZ" sz="1800" dirty="0" smtClean="0">
                <a:hlinkClick r:id="rId4"/>
              </a:rPr>
              <a:t>/</a:t>
            </a:r>
            <a:endParaRPr lang="cs-CZ" sz="1800" dirty="0" smtClean="0"/>
          </a:p>
          <a:p>
            <a:pPr marL="367200" lvl="1" indent="-255600">
              <a:lnSpc>
                <a:spcPct val="80000"/>
              </a:lnSpc>
              <a:spcBef>
                <a:spcPts val="800"/>
              </a:spcBef>
              <a:spcAft>
                <a:spcPts val="800"/>
              </a:spcAft>
              <a:buClr>
                <a:schemeClr val="accent3"/>
              </a:buClr>
              <a:buSzPct val="75000"/>
              <a:buBlip>
                <a:blip r:embed="rId3"/>
              </a:buBlip>
              <a:defRPr/>
            </a:pPr>
            <a:r>
              <a:rPr lang="cs-CZ" sz="1800" dirty="0" smtClean="0">
                <a:hlinkClick r:id="rId5"/>
              </a:rPr>
              <a:t>http://www.</a:t>
            </a:r>
            <a:r>
              <a:rPr lang="cs-CZ" sz="1800" dirty="0" err="1" smtClean="0">
                <a:hlinkClick r:id="rId5"/>
              </a:rPr>
              <a:t>bezlepkovadieta.cz</a:t>
            </a:r>
            <a:r>
              <a:rPr lang="cs-CZ" sz="1800" dirty="0" smtClean="0">
                <a:hlinkClick r:id="rId5"/>
              </a:rPr>
              <a:t>/</a:t>
            </a:r>
            <a:endParaRPr lang="cs-CZ" sz="1800" dirty="0" smtClean="0"/>
          </a:p>
          <a:p>
            <a:pPr marL="367200" lvl="1" indent="-255600">
              <a:lnSpc>
                <a:spcPct val="80000"/>
              </a:lnSpc>
              <a:spcBef>
                <a:spcPts val="800"/>
              </a:spcBef>
              <a:spcAft>
                <a:spcPts val="800"/>
              </a:spcAft>
              <a:buClr>
                <a:schemeClr val="accent3"/>
              </a:buClr>
              <a:buSzPct val="75000"/>
              <a:buBlip>
                <a:blip r:embed="rId3"/>
              </a:buBlip>
              <a:defRPr/>
            </a:pPr>
            <a:r>
              <a:rPr lang="cs-CZ" sz="1800" dirty="0" smtClean="0">
                <a:hlinkClick r:id="rId6"/>
              </a:rPr>
              <a:t>http://www.</a:t>
            </a:r>
            <a:r>
              <a:rPr lang="cs-CZ" sz="1800" dirty="0" err="1" smtClean="0">
                <a:hlinkClick r:id="rId6"/>
              </a:rPr>
              <a:t>szpi.gov.cz</a:t>
            </a:r>
            <a:r>
              <a:rPr lang="cs-CZ" sz="1800" dirty="0" smtClean="0">
                <a:hlinkClick r:id="rId6"/>
              </a:rPr>
              <a:t>/</a:t>
            </a:r>
            <a:r>
              <a:rPr lang="cs-CZ" sz="1800" dirty="0" err="1" smtClean="0">
                <a:hlinkClick r:id="rId6"/>
              </a:rPr>
              <a:t>docDetail.aspx</a:t>
            </a:r>
            <a:r>
              <a:rPr lang="cs-CZ" sz="1800" dirty="0" smtClean="0">
                <a:hlinkClick r:id="rId6"/>
              </a:rPr>
              <a:t>?</a:t>
            </a:r>
            <a:r>
              <a:rPr lang="cs-CZ" sz="1800" dirty="0" err="1" smtClean="0">
                <a:hlinkClick r:id="rId6"/>
              </a:rPr>
              <a:t>docid</a:t>
            </a:r>
            <a:r>
              <a:rPr lang="cs-CZ" sz="1800" dirty="0" smtClean="0">
                <a:hlinkClick r:id="rId6"/>
              </a:rPr>
              <a:t>=1000147&amp;</a:t>
            </a:r>
            <a:r>
              <a:rPr lang="cs-CZ" sz="1800" dirty="0" err="1" smtClean="0">
                <a:hlinkClick r:id="rId6"/>
              </a:rPr>
              <a:t>nid</a:t>
            </a:r>
            <a:r>
              <a:rPr lang="cs-CZ" sz="1800" dirty="0" smtClean="0">
                <a:hlinkClick r:id="rId6"/>
              </a:rPr>
              <a:t>=11325&amp;</a:t>
            </a:r>
            <a:r>
              <a:rPr lang="cs-CZ" sz="1800" dirty="0" err="1" smtClean="0">
                <a:hlinkClick r:id="rId6"/>
              </a:rPr>
              <a:t>chnum</a:t>
            </a:r>
            <a:r>
              <a:rPr lang="cs-CZ" sz="1800" dirty="0" smtClean="0">
                <a:hlinkClick r:id="rId6"/>
              </a:rPr>
              <a:t>=4</a:t>
            </a:r>
            <a:endParaRPr lang="cs-CZ" sz="1800" dirty="0" smtClean="0"/>
          </a:p>
          <a:p>
            <a:pPr marL="367200" lvl="1" indent="-255600">
              <a:lnSpc>
                <a:spcPct val="80000"/>
              </a:lnSpc>
              <a:spcBef>
                <a:spcPts val="800"/>
              </a:spcBef>
              <a:spcAft>
                <a:spcPts val="800"/>
              </a:spcAft>
              <a:buClr>
                <a:schemeClr val="accent3"/>
              </a:buClr>
              <a:buSzPct val="75000"/>
              <a:buBlip>
                <a:blip r:embed="rId3"/>
              </a:buBlip>
              <a:defRPr/>
            </a:pPr>
            <a:r>
              <a:rPr lang="cs-CZ" sz="1800" dirty="0" smtClean="0">
                <a:hlinkClick r:id="rId7"/>
              </a:rPr>
              <a:t>http://www.</a:t>
            </a:r>
            <a:r>
              <a:rPr lang="cs-CZ" sz="1800" dirty="0" err="1" smtClean="0">
                <a:hlinkClick r:id="rId7"/>
              </a:rPr>
              <a:t>celiac.cz</a:t>
            </a:r>
            <a:r>
              <a:rPr lang="cs-CZ" sz="1800" dirty="0" smtClean="0">
                <a:hlinkClick r:id="rId7"/>
              </a:rPr>
              <a:t>/</a:t>
            </a:r>
            <a:endParaRPr lang="cs-CZ" sz="1800" dirty="0" smtClean="0"/>
          </a:p>
          <a:p>
            <a:pPr marL="367200" lvl="1" indent="-255600">
              <a:lnSpc>
                <a:spcPct val="80000"/>
              </a:lnSpc>
              <a:spcBef>
                <a:spcPts val="800"/>
              </a:spcBef>
              <a:spcAft>
                <a:spcPts val="800"/>
              </a:spcAft>
              <a:buClr>
                <a:schemeClr val="accent3"/>
              </a:buClr>
              <a:buSzPct val="75000"/>
              <a:buBlip>
                <a:blip r:embed="rId3"/>
              </a:buBlip>
              <a:defRPr/>
            </a:pPr>
            <a:r>
              <a:rPr lang="cs-CZ" sz="1800" dirty="0" smtClean="0">
                <a:hlinkClick r:id="rId8"/>
              </a:rPr>
              <a:t>http://www.</a:t>
            </a:r>
            <a:r>
              <a:rPr lang="cs-CZ" sz="1800" dirty="0" err="1" smtClean="0">
                <a:hlinkClick r:id="rId8"/>
              </a:rPr>
              <a:t>klubceliakie.cz</a:t>
            </a:r>
            <a:r>
              <a:rPr lang="cs-CZ" sz="1800" dirty="0" smtClean="0">
                <a:hlinkClick r:id="rId8"/>
              </a:rPr>
              <a:t>/</a:t>
            </a:r>
            <a:r>
              <a:rPr lang="cs-CZ" sz="1800" dirty="0" err="1" smtClean="0">
                <a:hlinkClick r:id="rId8"/>
              </a:rPr>
              <a:t>about.html</a:t>
            </a:r>
            <a:endParaRPr lang="cs-CZ" sz="1800" dirty="0" smtClean="0"/>
          </a:p>
          <a:p>
            <a:pPr marL="367200" lvl="1" indent="-255600">
              <a:lnSpc>
                <a:spcPct val="80000"/>
              </a:lnSpc>
              <a:spcBef>
                <a:spcPts val="800"/>
              </a:spcBef>
              <a:spcAft>
                <a:spcPts val="800"/>
              </a:spcAft>
              <a:buClr>
                <a:schemeClr val="accent3"/>
              </a:buClr>
              <a:buSzPct val="75000"/>
              <a:buBlip>
                <a:blip r:embed="rId3"/>
              </a:buBlip>
              <a:defRPr/>
            </a:pPr>
            <a:r>
              <a:rPr lang="cs-CZ" sz="1800" dirty="0" smtClean="0">
                <a:hlinkClick r:id="rId9"/>
              </a:rPr>
              <a:t>http://www.celiakieaja.cz/</a:t>
            </a:r>
            <a:endParaRPr lang="cs-CZ" sz="1800" dirty="0" smtClean="0"/>
          </a:p>
          <a:p>
            <a:pPr marL="367200" lvl="1" indent="-255600">
              <a:lnSpc>
                <a:spcPct val="80000"/>
              </a:lnSpc>
              <a:spcBef>
                <a:spcPts val="800"/>
              </a:spcBef>
              <a:spcAft>
                <a:spcPts val="800"/>
              </a:spcAft>
              <a:buClr>
                <a:schemeClr val="accent3"/>
              </a:buClr>
              <a:buSzPct val="75000"/>
              <a:buBlip>
                <a:blip r:embed="rId3"/>
              </a:buBlip>
              <a:defRPr/>
            </a:pPr>
            <a:r>
              <a:rPr lang="cs-CZ" sz="1800" b="1" dirty="0" smtClean="0">
                <a:hlinkClick r:id="rId10"/>
              </a:rPr>
              <a:t>http://www.celiatica.cz</a:t>
            </a:r>
            <a:endParaRPr lang="cs-CZ" sz="1800" b="1" dirty="0" smtClean="0"/>
          </a:p>
          <a:p>
            <a:pPr marL="367200" lvl="1" indent="-255600">
              <a:lnSpc>
                <a:spcPct val="80000"/>
              </a:lnSpc>
              <a:spcBef>
                <a:spcPts val="800"/>
              </a:spcBef>
              <a:spcAft>
                <a:spcPts val="800"/>
              </a:spcAft>
              <a:buClr>
                <a:schemeClr val="accent3"/>
              </a:buClr>
              <a:buSzPct val="75000"/>
              <a:buBlip>
                <a:blip r:embed="rId3"/>
              </a:buBlip>
              <a:defRPr/>
            </a:pPr>
            <a:r>
              <a:rPr lang="cs-CZ" sz="1800" b="1" dirty="0">
                <a:hlinkClick r:id="rId11"/>
              </a:rPr>
              <a:t>http://www.bezlepku.net</a:t>
            </a:r>
            <a:r>
              <a:rPr lang="cs-CZ" sz="1800" b="1" dirty="0" smtClean="0">
                <a:hlinkClick r:id="rId11"/>
              </a:rPr>
              <a:t>/</a:t>
            </a:r>
            <a:endParaRPr lang="cs-CZ" sz="1800" b="1" dirty="0"/>
          </a:p>
          <a:p>
            <a:pPr marL="111600" lvl="1" indent="0">
              <a:lnSpc>
                <a:spcPct val="80000"/>
              </a:lnSpc>
              <a:spcBef>
                <a:spcPts val="800"/>
              </a:spcBef>
              <a:spcAft>
                <a:spcPts val="800"/>
              </a:spcAft>
              <a:buClr>
                <a:schemeClr val="accent3"/>
              </a:buClr>
              <a:buSzPct val="75000"/>
              <a:buNone/>
              <a:defRPr/>
            </a:pPr>
            <a:endParaRPr lang="cs-CZ" sz="1800" dirty="0"/>
          </a:p>
          <a:p>
            <a:pPr marL="367200" lvl="1" indent="-255600">
              <a:lnSpc>
                <a:spcPct val="80000"/>
              </a:lnSpc>
              <a:spcBef>
                <a:spcPts val="800"/>
              </a:spcBef>
              <a:spcAft>
                <a:spcPts val="800"/>
              </a:spcAft>
              <a:buClr>
                <a:schemeClr val="accent3"/>
              </a:buClr>
              <a:buSzPct val="75000"/>
              <a:buBlip>
                <a:blip r:embed="rId3"/>
              </a:buBlip>
              <a:defRPr/>
            </a:pPr>
            <a:r>
              <a:rPr lang="cs-CZ" sz="1800" i="1" dirty="0"/>
              <a:t>Obiloviny v lidské výživě </a:t>
            </a:r>
            <a:r>
              <a:rPr lang="cs-CZ" sz="1800" i="1" dirty="0" smtClean="0"/>
              <a:t>2016</a:t>
            </a:r>
            <a:r>
              <a:rPr lang="cs-CZ" sz="1800" dirty="0" smtClean="0"/>
              <a:t>. </a:t>
            </a:r>
            <a:r>
              <a:rPr lang="cs-CZ" sz="1800" dirty="0"/>
              <a:t>Praha: Potravinářská komora České republiky, </a:t>
            </a:r>
            <a:r>
              <a:rPr lang="cs-CZ" sz="1800" dirty="0" smtClean="0"/>
              <a:t>2016.</a:t>
            </a:r>
            <a:endParaRPr lang="cs-CZ" sz="1800" i="1" dirty="0" smtClean="0"/>
          </a:p>
          <a:p>
            <a:pPr marL="367200" lvl="1" indent="-255600">
              <a:lnSpc>
                <a:spcPct val="80000"/>
              </a:lnSpc>
              <a:spcBef>
                <a:spcPts val="800"/>
              </a:spcBef>
              <a:spcAft>
                <a:spcPts val="800"/>
              </a:spcAft>
              <a:buClr>
                <a:schemeClr val="accent3"/>
              </a:buClr>
              <a:buSzPct val="75000"/>
              <a:buBlip>
                <a:blip r:embed="rId3"/>
              </a:buBlip>
              <a:defRPr/>
            </a:pPr>
            <a:r>
              <a:rPr lang="cs-CZ" sz="1800" i="1" dirty="0" smtClean="0"/>
              <a:t>Obiloviny v lidské výživě 2015</a:t>
            </a:r>
            <a:r>
              <a:rPr lang="cs-CZ" sz="1800" dirty="0" smtClean="0"/>
              <a:t>. Praha: Potravinářská komora České republiky, 2015.</a:t>
            </a:r>
          </a:p>
          <a:p>
            <a:pPr marL="367200" lvl="1" indent="-255600">
              <a:lnSpc>
                <a:spcPct val="80000"/>
              </a:lnSpc>
              <a:spcBef>
                <a:spcPts val="800"/>
              </a:spcBef>
              <a:spcAft>
                <a:spcPts val="800"/>
              </a:spcAft>
              <a:buClr>
                <a:schemeClr val="accent3"/>
              </a:buClr>
              <a:buSzPct val="75000"/>
              <a:buBlip>
                <a:blip r:embed="rId3"/>
              </a:buBlip>
              <a:defRPr/>
            </a:pPr>
            <a:r>
              <a:rPr lang="cs-CZ" sz="1800" i="1" dirty="0" smtClean="0"/>
              <a:t>Bezlepková dieta – Jde to i bez lepku! </a:t>
            </a:r>
            <a:r>
              <a:rPr lang="cs-CZ" sz="1800" dirty="0" smtClean="0"/>
              <a:t>Společnost pro bezlepkovou dietu </a:t>
            </a:r>
            <a:r>
              <a:rPr lang="cs-CZ" sz="1800" dirty="0" err="1" smtClean="0"/>
              <a:t>z.s</a:t>
            </a:r>
            <a:r>
              <a:rPr lang="cs-CZ" sz="1800" dirty="0" smtClean="0"/>
              <a:t>., 2015.</a:t>
            </a:r>
          </a:p>
          <a:p>
            <a:pPr marL="111600" lvl="1" indent="0">
              <a:lnSpc>
                <a:spcPct val="80000"/>
              </a:lnSpc>
              <a:spcBef>
                <a:spcPts val="800"/>
              </a:spcBef>
              <a:spcAft>
                <a:spcPts val="800"/>
              </a:spcAft>
              <a:buClr>
                <a:schemeClr val="accent3"/>
              </a:buClr>
              <a:buSzPct val="75000"/>
              <a:buNone/>
              <a:defRPr/>
            </a:pPr>
            <a:endParaRPr lang="cs-CZ" sz="2400" dirty="0" smtClean="0"/>
          </a:p>
          <a:p>
            <a:pPr marL="367200" lvl="1" indent="-255600">
              <a:lnSpc>
                <a:spcPct val="80000"/>
              </a:lnSpc>
              <a:spcBef>
                <a:spcPts val="800"/>
              </a:spcBef>
              <a:spcAft>
                <a:spcPts val="800"/>
              </a:spcAft>
              <a:buClr>
                <a:schemeClr val="accent3"/>
              </a:buClr>
              <a:buSzPct val="75000"/>
              <a:buBlip>
                <a:blip r:embed="rId3"/>
              </a:buBlip>
              <a:defRPr/>
            </a:pPr>
            <a:endParaRPr lang="cs-CZ" sz="2400" dirty="0" smtClean="0"/>
          </a:p>
          <a:p>
            <a:pPr marL="367200" lvl="1" indent="-255600">
              <a:lnSpc>
                <a:spcPct val="80000"/>
              </a:lnSpc>
              <a:spcBef>
                <a:spcPts val="400"/>
              </a:spcBef>
              <a:spcAft>
                <a:spcPts val="400"/>
              </a:spcAft>
              <a:buClr>
                <a:schemeClr val="accent3"/>
              </a:buClr>
              <a:buSzPct val="75000"/>
              <a:buBlip>
                <a:blip r:embed="rId3"/>
              </a:buBlip>
              <a:defRPr/>
            </a:pPr>
            <a:endParaRPr lang="cs-CZ" sz="2000" dirty="0" smtClean="0"/>
          </a:p>
          <a:p>
            <a:pPr marL="367200" lvl="1" indent="-255600">
              <a:lnSpc>
                <a:spcPct val="80000"/>
              </a:lnSpc>
              <a:spcBef>
                <a:spcPts val="400"/>
              </a:spcBef>
              <a:spcAft>
                <a:spcPts val="400"/>
              </a:spcAft>
              <a:buClr>
                <a:schemeClr val="accent3"/>
              </a:buClr>
              <a:buSzPct val="75000"/>
              <a:buNone/>
              <a:defRPr/>
            </a:pPr>
            <a:endParaRPr lang="cs-CZ" sz="2000" dirty="0" smtClean="0"/>
          </a:p>
          <a:p>
            <a:pPr marL="367200" lvl="1" indent="-255600">
              <a:lnSpc>
                <a:spcPct val="80000"/>
              </a:lnSpc>
              <a:spcBef>
                <a:spcPts val="400"/>
              </a:spcBef>
              <a:spcAft>
                <a:spcPts val="400"/>
              </a:spcAft>
              <a:buClr>
                <a:schemeClr val="accent3"/>
              </a:buClr>
              <a:buSzPct val="75000"/>
              <a:buNone/>
              <a:defRPr/>
            </a:pPr>
            <a:endParaRPr lang="cs-CZ" sz="2000" dirty="0" smtClean="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celiachia.jpg"/>
          <p:cNvPicPr>
            <a:picLocks noChangeAspect="1"/>
          </p:cNvPicPr>
          <p:nvPr/>
        </p:nvPicPr>
        <p:blipFill>
          <a:blip r:embed="rId3" cstate="print">
            <a:lum bright="3000" contrast="3000"/>
          </a:blip>
          <a:stretch>
            <a:fillRect/>
          </a:stretch>
        </p:blipFill>
        <p:spPr>
          <a:xfrm>
            <a:off x="1547664" y="1124744"/>
            <a:ext cx="5904656" cy="5082488"/>
          </a:xfrm>
          <a:prstGeom prst="rect">
            <a:avLst/>
          </a:prstGeom>
          <a:effectLst>
            <a:softEdge rad="635000"/>
          </a:effectLst>
        </p:spPr>
      </p:pic>
      <p:sp>
        <p:nvSpPr>
          <p:cNvPr id="2" name="Nadpis 1"/>
          <p:cNvSpPr>
            <a:spLocks noGrp="1"/>
          </p:cNvSpPr>
          <p:nvPr>
            <p:ph type="ctrTitle"/>
          </p:nvPr>
        </p:nvSpPr>
        <p:spPr>
          <a:xfrm>
            <a:off x="613792" y="0"/>
            <a:ext cx="7772400" cy="1730623"/>
          </a:xfrm>
        </p:spPr>
        <p:txBody>
          <a:bodyPr>
            <a:noAutofit/>
          </a:bodyPr>
          <a:lstStyle/>
          <a:p>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DĚKUJI ZA POZORNOST</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Podnadpis 2"/>
          <p:cNvSpPr txBox="1">
            <a:spLocks/>
          </p:cNvSpPr>
          <p:nvPr/>
        </p:nvSpPr>
        <p:spPr>
          <a:xfrm>
            <a:off x="323528" y="6027212"/>
            <a:ext cx="8568952" cy="504056"/>
          </a:xfrm>
          <a:prstGeom prst="rect">
            <a:avLst/>
          </a:prstGeom>
        </p:spPr>
        <p:txBody>
          <a:bodyPr vert="horz" lIns="91440" tIns="45720" rIns="91440" bIns="45720"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cs-CZ" sz="3100" b="1" i="1" spc="50" dirty="0" smtClean="0">
                <a:ln w="11430"/>
                <a:solidFill>
                  <a:srgbClr val="7030A0"/>
                </a:solidFill>
                <a:effectLst>
                  <a:outerShdw blurRad="76200" dist="50800" dir="5400000" algn="tl" rotWithShape="0">
                    <a:srgbClr val="000000">
                      <a:alpha val="65000"/>
                    </a:srgbClr>
                  </a:outerShdw>
                </a:effectLst>
              </a:rPr>
              <a:t>Co pro jednoho je potravou, pro jiného je jedem.</a:t>
            </a:r>
          </a:p>
        </p:txBody>
      </p:sp>
    </p:spTree>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2303</TotalTime>
  <Words>4427</Words>
  <Application>Microsoft Office PowerPoint</Application>
  <PresentationFormat>Předvádění na obrazovce (4:3)</PresentationFormat>
  <Paragraphs>800</Paragraphs>
  <Slides>92</Slides>
  <Notes>59</Notes>
  <HiddenSlides>0</HiddenSlides>
  <MMClips>0</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1</vt:i4>
      </vt:variant>
      <vt:variant>
        <vt:lpstr>Nadpisy snímků</vt:lpstr>
      </vt:variant>
      <vt:variant>
        <vt:i4>92</vt:i4>
      </vt:variant>
    </vt:vector>
  </HeadingPairs>
  <TitlesOfParts>
    <vt:vector size="101" baseType="lpstr">
      <vt:lpstr>Arial</vt:lpstr>
      <vt:lpstr>Bookman Old Style</vt:lpstr>
      <vt:lpstr>Calibri</vt:lpstr>
      <vt:lpstr>Century Schoolbook</vt:lpstr>
      <vt:lpstr>Times New Roman</vt:lpstr>
      <vt:lpstr>Wingdings</vt:lpstr>
      <vt:lpstr>Wingdings 3</vt:lpstr>
      <vt:lpstr>Motiv sady Office</vt:lpstr>
      <vt:lpstr>Image</vt:lpstr>
      <vt:lpstr>CELIAKIE   A BEZLEPKOVÁ DIETA</vt:lpstr>
      <vt:lpstr>ÚVOD aneb Co Nás čeká a nemine</vt:lpstr>
      <vt:lpstr>CELIAKIE - obecně</vt:lpstr>
      <vt:lpstr>Choroby vyvolané lepkem</vt:lpstr>
      <vt:lpstr>DUHRINGOVA DERMATITIDA</vt:lpstr>
      <vt:lpstr>Dermatitis herpetiformis duhring</vt:lpstr>
      <vt:lpstr>GLUTENOVÁ ATAXIE</vt:lpstr>
      <vt:lpstr>ALERGIE NA LEPEK,  či jiné složky pšeničné mouky a dalších mouk</vt:lpstr>
      <vt:lpstr> Lepek na seznamu alergenů dle Nařízení 1169/2011 EU </vt:lpstr>
      <vt:lpstr>Prezentace aplikace PowerPoint</vt:lpstr>
      <vt:lpstr>NECELIAKÁLNÍ GLUTENOVÁ SENZITIVITA</vt:lpstr>
      <vt:lpstr>PRŮBĚH CELIAKIE</vt:lpstr>
      <vt:lpstr>faktory vzniku onemocnění </vt:lpstr>
      <vt:lpstr>epidemiologie</vt:lpstr>
      <vt:lpstr>Genetická predispozice</vt:lpstr>
      <vt:lpstr>LEPEK</vt:lpstr>
      <vt:lpstr>LEPEK</vt:lpstr>
      <vt:lpstr>LEPEK</vt:lpstr>
      <vt:lpstr>patogeneze</vt:lpstr>
      <vt:lpstr>patogeneze</vt:lpstr>
      <vt:lpstr>patogeneze</vt:lpstr>
      <vt:lpstr>střevní sliznice u zdravého jedince x u jedince postiženého celiakií</vt:lpstr>
      <vt:lpstr>diagnostika</vt:lpstr>
      <vt:lpstr>Střevní sliznice u zdravého jedince x u jedince postiženého celiakií</vt:lpstr>
      <vt:lpstr>Tkáňová transglutamináza </vt:lpstr>
      <vt:lpstr>diagnostika</vt:lpstr>
      <vt:lpstr>Prezentace aplikace PowerPoint</vt:lpstr>
      <vt:lpstr>Klinická manifestace</vt:lpstr>
      <vt:lpstr>Klinická manifestace</vt:lpstr>
      <vt:lpstr>Defekty zubní skloviny</vt:lpstr>
      <vt:lpstr>Formy celiakie</vt:lpstr>
      <vt:lpstr>Asociované choroby</vt:lpstr>
      <vt:lpstr>Léčba celiakie</vt:lpstr>
      <vt:lpstr>Označování potravin z hlediska obsahu lepku</vt:lpstr>
      <vt:lpstr>Označování potravin z hlediska obsahu lepku</vt:lpstr>
      <vt:lpstr>Označování potravin z hlediska obsahu lepku</vt:lpstr>
      <vt:lpstr>Prezentace aplikace PowerPoint</vt:lpstr>
      <vt:lpstr>Označování potravin z hlediska obsahu lepku</vt:lpstr>
      <vt:lpstr>Označování potravin z hlediska obsahu lepku</vt:lpstr>
      <vt:lpstr>Lepek ve stravě</vt:lpstr>
      <vt:lpstr>Lepek ve stravě</vt:lpstr>
      <vt:lpstr>Bezlepková dieta</vt:lpstr>
      <vt:lpstr>Bezlepková dieta a oves </vt:lpstr>
      <vt:lpstr>Bezlepková dieta a oves </vt:lpstr>
      <vt:lpstr>DEPROTEINOVANÝ PŠENIČNÝ ŠKROB</vt:lpstr>
      <vt:lpstr>Bezlepková dieta</vt:lpstr>
      <vt:lpstr>Prezentace aplikace PowerPoint</vt:lpstr>
      <vt:lpstr>Další potraviny obsahující lepek</vt:lpstr>
      <vt:lpstr>Možné zdroje lepku</vt:lpstr>
      <vt:lpstr>Prezentace aplikace PowerPoint</vt:lpstr>
      <vt:lpstr>Potraviny vhodné pro BD</vt:lpstr>
      <vt:lpstr>Potraviny vhodné pro BD</vt:lpstr>
      <vt:lpstr>Výběr Potravin pro BD</vt:lpstr>
      <vt:lpstr>Laskavec (amaranthus sp.)</vt:lpstr>
      <vt:lpstr>Merlík čilský (chenopodium quinoa)</vt:lpstr>
      <vt:lpstr>MILIČKA HABEŠSKÁ (Eragrostis tef)</vt:lpstr>
      <vt:lpstr>MILIČKA HABEŠSKÁ (TEFF)</vt:lpstr>
      <vt:lpstr>Maniok jedlý (Manihot esculenta) </vt:lpstr>
      <vt:lpstr>Maniok jedlý (Manihot esculenta) </vt:lpstr>
      <vt:lpstr>Výběr Potravin pro BD</vt:lpstr>
      <vt:lpstr>Výběr Potravin pro BD</vt:lpstr>
      <vt:lpstr>Výběr Potravin pro BD</vt:lpstr>
      <vt:lpstr>Výběr Potravin pro BD</vt:lpstr>
      <vt:lpstr>Výběr Potravin pro BD</vt:lpstr>
      <vt:lpstr>Příprava pokrmů vhodných pro BD</vt:lpstr>
      <vt:lpstr>Příprava pokrmů vhodných pro BD</vt:lpstr>
      <vt:lpstr>Náklady na bezlepkovou dietu</vt:lpstr>
      <vt:lpstr>Příspěvky od zdravotních pojišťoven</vt:lpstr>
      <vt:lpstr>Klinický efekt bezlepkové diety</vt:lpstr>
      <vt:lpstr>Klinický efekt bezlepkové diety</vt:lpstr>
      <vt:lpstr>Zavádění lepku do stravy dítěte</vt:lpstr>
      <vt:lpstr>Efekt kojení a prvního Zavádění lepku do stravy dítěte</vt:lpstr>
      <vt:lpstr>Efekt kojení a prvního Zavádění lepku do stravy dítěte</vt:lpstr>
      <vt:lpstr>Doporučení Pracovní skupiny dětské gastroenterologie a výživy ČPS pro výživu kojenců a batolat (duben 2014)</vt:lpstr>
      <vt:lpstr>Změna stanoviska ESPGHAN  k zahájení podávání lepku</vt:lpstr>
      <vt:lpstr>FENOMÉN:  ODMÍTÁNÍ LEPKU ZDRAVÝMI LIDMI</vt:lpstr>
      <vt:lpstr>Vyloučení lepku ze stravy nemusí být nejlepší volbou pro ty, kdo netrpí celiakií</vt:lpstr>
      <vt:lpstr>MÝTY O CELIAKII</vt:lpstr>
      <vt:lpstr>MÝTY O CELIAKII</vt:lpstr>
      <vt:lpstr>MÝTY O CELIAKII</vt:lpstr>
      <vt:lpstr>MÝTY O CELIAKII</vt:lpstr>
      <vt:lpstr>MÝTY O CELIAKII</vt:lpstr>
      <vt:lpstr>MÝTY O CELIAKII</vt:lpstr>
      <vt:lpstr>MÝTY O CELIAKII</vt:lpstr>
      <vt:lpstr>V NEMOCNICI…</vt:lpstr>
      <vt:lpstr>VE ŠKOLNÍM STRAVOVÁNÍ…</vt:lpstr>
      <vt:lpstr>OBSAH BÍLKOVIN</vt:lpstr>
      <vt:lpstr>OBSAH BÍLKOVIN</vt:lpstr>
      <vt:lpstr>PŘÍKLAD BLP DIETY – ÚKOL I.</vt:lpstr>
      <vt:lpstr>ÚKOL II.</vt:lpstr>
      <vt:lpstr>Užitečné odkazy</vt:lpstr>
      <vt:lpstr>DĚKUJI ZA POZORNOST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CELIAKIE  A BEZLEPKOVÁ DIETA</dc:title>
  <dc:creator>JP</dc:creator>
  <cp:lastModifiedBy>Jana Stávková</cp:lastModifiedBy>
  <cp:revision>149</cp:revision>
  <dcterms:created xsi:type="dcterms:W3CDTF">2014-09-28T15:57:12Z</dcterms:created>
  <dcterms:modified xsi:type="dcterms:W3CDTF">2017-03-02T12:20:18Z</dcterms:modified>
</cp:coreProperties>
</file>