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46"/>
  </p:notesMasterIdLst>
  <p:sldIdLst>
    <p:sldId id="256" r:id="rId2"/>
    <p:sldId id="258" r:id="rId3"/>
    <p:sldId id="266" r:id="rId4"/>
    <p:sldId id="267" r:id="rId5"/>
    <p:sldId id="278" r:id="rId6"/>
    <p:sldId id="263" r:id="rId7"/>
    <p:sldId id="264" r:id="rId8"/>
    <p:sldId id="271" r:id="rId9"/>
    <p:sldId id="270" r:id="rId10"/>
    <p:sldId id="265" r:id="rId11"/>
    <p:sldId id="272" r:id="rId12"/>
    <p:sldId id="273" r:id="rId13"/>
    <p:sldId id="275" r:id="rId14"/>
    <p:sldId id="262" r:id="rId15"/>
    <p:sldId id="302" r:id="rId16"/>
    <p:sldId id="303" r:id="rId17"/>
    <p:sldId id="268" r:id="rId18"/>
    <p:sldId id="286" r:id="rId19"/>
    <p:sldId id="285" r:id="rId20"/>
    <p:sldId id="306" r:id="rId21"/>
    <p:sldId id="307" r:id="rId22"/>
    <p:sldId id="308" r:id="rId23"/>
    <p:sldId id="269" r:id="rId24"/>
    <p:sldId id="287" r:id="rId25"/>
    <p:sldId id="301" r:id="rId26"/>
    <p:sldId id="288" r:id="rId27"/>
    <p:sldId id="289" r:id="rId28"/>
    <p:sldId id="304" r:id="rId29"/>
    <p:sldId id="259" r:id="rId30"/>
    <p:sldId id="260" r:id="rId31"/>
    <p:sldId id="276" r:id="rId32"/>
    <p:sldId id="280" r:id="rId33"/>
    <p:sldId id="292" r:id="rId34"/>
    <p:sldId id="305" r:id="rId35"/>
    <p:sldId id="283" r:id="rId36"/>
    <p:sldId id="300" r:id="rId37"/>
    <p:sldId id="294" r:id="rId38"/>
    <p:sldId id="295" r:id="rId39"/>
    <p:sldId id="296" r:id="rId40"/>
    <p:sldId id="297" r:id="rId41"/>
    <p:sldId id="298" r:id="rId42"/>
    <p:sldId id="299" r:id="rId43"/>
    <p:sldId id="309" r:id="rId44"/>
    <p:sldId id="293" r:id="rId4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170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ABADB4-9AB3-4AC3-9C05-2EAF553BB93D}" type="datetimeFigureOut">
              <a:rPr lang="cs-CZ" smtClean="0"/>
              <a:t>24.4.2017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2FD11E-D96B-4CF7-B458-682E763491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4119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P-Ch-hormone – </a:t>
            </a:r>
            <a:r>
              <a:rPr lang="cs-CZ" dirty="0" err="1" smtClean="0"/>
              <a:t>pankreozymin-cholecystokinin</a:t>
            </a:r>
            <a:r>
              <a:rPr lang="cs-CZ" dirty="0" smtClean="0"/>
              <a:t>- ovlivňuje produkci pankreatické šťávy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FD11E-D96B-4CF7-B458-682E7634912B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514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ERCP- endoskopická retrográdní cholangiopankreatografie</a:t>
            </a:r>
            <a:r>
              <a:rPr lang="cs-CZ" baseline="0" dirty="0" smtClean="0"/>
              <a:t>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FD11E-D96B-4CF7-B458-682E7634912B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7389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Komplikace těžké AP: paralytický ileus, sekvestace tekutin do 3.</a:t>
            </a:r>
            <a:r>
              <a:rPr lang="cs-CZ" baseline="0" dirty="0" smtClean="0"/>
              <a:t> prostoru, oběhové selhání, selhání ledvin, diseminovaný koagulopatie, infekce nekrózy- sepse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FD11E-D96B-4CF7-B458-682E7634912B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3879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http://www.pediatriepropraxi.cz/pdfs/ped/2003/02/05.pdf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FD11E-D96B-4CF7-B458-682E7634912B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2761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FD11E-D96B-4CF7-B458-682E7634912B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9669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F56A9-C8B8-4B60-B2DE-5D5DE96A578D}" type="datetimeFigureOut">
              <a:rPr lang="cs-CZ" smtClean="0"/>
              <a:t>24.4.2017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9C7A5-42A7-407E-A343-46C7A80253AE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F56A9-C8B8-4B60-B2DE-5D5DE96A578D}" type="datetimeFigureOut">
              <a:rPr lang="cs-CZ" smtClean="0"/>
              <a:t>24.4.2017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9C7A5-42A7-407E-A343-46C7A80253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F56A9-C8B8-4B60-B2DE-5D5DE96A578D}" type="datetimeFigureOut">
              <a:rPr lang="cs-CZ" smtClean="0"/>
              <a:t>24.4.2017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9C7A5-42A7-407E-A343-46C7A80253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F56A9-C8B8-4B60-B2DE-5D5DE96A578D}" type="datetimeFigureOut">
              <a:rPr lang="cs-CZ" smtClean="0"/>
              <a:t>24.4.2017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9C7A5-42A7-407E-A343-46C7A80253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F56A9-C8B8-4B60-B2DE-5D5DE96A578D}" type="datetimeFigureOut">
              <a:rPr lang="cs-CZ" smtClean="0"/>
              <a:t>24.4.2017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9C7A5-42A7-407E-A343-46C7A80253AE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F56A9-C8B8-4B60-B2DE-5D5DE96A578D}" type="datetimeFigureOut">
              <a:rPr lang="cs-CZ" smtClean="0"/>
              <a:t>24.4.2017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9C7A5-42A7-407E-A343-46C7A80253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F56A9-C8B8-4B60-B2DE-5D5DE96A578D}" type="datetimeFigureOut">
              <a:rPr lang="cs-CZ" smtClean="0"/>
              <a:t>24.4.2017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9C7A5-42A7-407E-A343-46C7A80253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F56A9-C8B8-4B60-B2DE-5D5DE96A578D}" type="datetimeFigureOut">
              <a:rPr lang="cs-CZ" smtClean="0"/>
              <a:t>24.4.2017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9C7A5-42A7-407E-A343-46C7A80253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F56A9-C8B8-4B60-B2DE-5D5DE96A578D}" type="datetimeFigureOut">
              <a:rPr lang="cs-CZ" smtClean="0"/>
              <a:t>24.4.2017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9C7A5-42A7-407E-A343-46C7A80253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F56A9-C8B8-4B60-B2DE-5D5DE96A578D}" type="datetimeFigureOut">
              <a:rPr lang="cs-CZ" smtClean="0"/>
              <a:t>24.4.2017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9C7A5-42A7-407E-A343-46C7A80253AE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76F56A9-C8B8-4B60-B2DE-5D5DE96A578D}" type="datetimeFigureOut">
              <a:rPr lang="cs-CZ" smtClean="0"/>
              <a:t>24.4.2017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1B9C7A5-42A7-407E-A343-46C7A80253AE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76F56A9-C8B8-4B60-B2DE-5D5DE96A578D}" type="datetimeFigureOut">
              <a:rPr lang="cs-CZ" smtClean="0"/>
              <a:t>24.4.2017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1B9C7A5-42A7-407E-A343-46C7A80253AE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381642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/>
              <a:t>Léčebná výživa </a:t>
            </a:r>
            <a:br>
              <a:rPr lang="cs-CZ" dirty="0" smtClean="0"/>
            </a:br>
            <a:r>
              <a:rPr lang="cs-CZ" dirty="0" smtClean="0"/>
              <a:t>	  při akutní a chronické </a:t>
            </a:r>
            <a:br>
              <a:rPr lang="cs-CZ" dirty="0" smtClean="0"/>
            </a:br>
            <a:r>
              <a:rPr lang="cs-CZ" dirty="0" smtClean="0"/>
              <a:t>				    pankreatitidě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067944" y="5445224"/>
            <a:ext cx="4640560" cy="841648"/>
          </a:xfrm>
        </p:spPr>
        <p:txBody>
          <a:bodyPr>
            <a:normAutofit/>
          </a:bodyPr>
          <a:lstStyle/>
          <a:p>
            <a:r>
              <a:rPr lang="cs-CZ" dirty="0" smtClean="0"/>
              <a:t>Autor: Mgr. Zuzana </a:t>
            </a:r>
            <a:r>
              <a:rPr lang="cs-CZ" dirty="0" err="1" smtClean="0"/>
              <a:t>Krabáčová</a:t>
            </a:r>
            <a:endParaRPr lang="cs-CZ" dirty="0" smtClean="0"/>
          </a:p>
          <a:p>
            <a:r>
              <a:rPr lang="cs-CZ" dirty="0" smtClean="0"/>
              <a:t>Duben 2017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11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cs-CZ" dirty="0" smtClean="0"/>
              <a:t>Terapie-konzervativní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45432"/>
            <a:ext cx="8352928" cy="5112568"/>
          </a:xfrm>
        </p:spPr>
        <p:txBody>
          <a:bodyPr>
            <a:normAutofit fontScale="85000" lnSpcReduction="1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cs-CZ" sz="3300" b="1" dirty="0" smtClean="0"/>
              <a:t>Vyloučení příjmu per os </a:t>
            </a:r>
            <a:r>
              <a:rPr lang="cs-CZ" sz="3100" dirty="0" smtClean="0"/>
              <a:t>(zhoršená evakuace žaludku + paralýza střev)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cs-CZ" sz="3300" b="1" dirty="0" smtClean="0"/>
              <a:t>Volumoresuscitace</a:t>
            </a:r>
            <a:endParaRPr lang="cs-CZ" sz="3300" b="1" dirty="0"/>
          </a:p>
          <a:p>
            <a:pPr algn="just"/>
            <a:r>
              <a:rPr lang="cs-CZ" sz="3100" dirty="0" smtClean="0"/>
              <a:t>základ </a:t>
            </a:r>
            <a:r>
              <a:rPr lang="cs-CZ" sz="3100" dirty="0"/>
              <a:t>konzervativní </a:t>
            </a:r>
            <a:r>
              <a:rPr lang="cs-CZ" sz="3100" dirty="0" smtClean="0"/>
              <a:t>terapie</a:t>
            </a:r>
          </a:p>
          <a:p>
            <a:pPr algn="just"/>
            <a:r>
              <a:rPr lang="cs-CZ" sz="3100" dirty="0" smtClean="0"/>
              <a:t>zlepší mikrocirkulaci, zabrání šokovému stavu</a:t>
            </a:r>
          </a:p>
          <a:p>
            <a:pPr algn="just"/>
            <a:r>
              <a:rPr lang="cs-CZ" sz="3100" dirty="0" smtClean="0"/>
              <a:t>aplikace </a:t>
            </a:r>
            <a:r>
              <a:rPr lang="cs-CZ" sz="3100" b="1" dirty="0" smtClean="0"/>
              <a:t>velkého </a:t>
            </a:r>
            <a:r>
              <a:rPr lang="cs-CZ" sz="3100" b="1" dirty="0"/>
              <a:t>množství infuzních roztoků </a:t>
            </a:r>
            <a:r>
              <a:rPr lang="cs-CZ" sz="3100" dirty="0" smtClean="0"/>
              <a:t>do centrální </a:t>
            </a:r>
            <a:r>
              <a:rPr lang="cs-CZ" sz="3100" dirty="0"/>
              <a:t>nebo periferní </a:t>
            </a:r>
            <a:r>
              <a:rPr lang="cs-CZ" sz="3100" dirty="0" smtClean="0"/>
              <a:t>žíly</a:t>
            </a:r>
          </a:p>
          <a:p>
            <a:pPr algn="just"/>
            <a:r>
              <a:rPr lang="cs-CZ" sz="3100" b="1" dirty="0" smtClean="0"/>
              <a:t>Zpočátku 5–15 litrů denně, </a:t>
            </a:r>
            <a:r>
              <a:rPr lang="cs-CZ" sz="3100" dirty="0" smtClean="0"/>
              <a:t>pak </a:t>
            </a:r>
            <a:r>
              <a:rPr lang="cs-CZ" sz="3100" dirty="0"/>
              <a:t>nezbytně nutné </a:t>
            </a:r>
            <a:r>
              <a:rPr lang="cs-CZ" sz="3100" b="1" dirty="0" smtClean="0"/>
              <a:t>monitorovat bilanci tekutin</a:t>
            </a:r>
          </a:p>
          <a:p>
            <a:pPr algn="just"/>
            <a:r>
              <a:rPr lang="cs-CZ" sz="3100" b="1" dirty="0"/>
              <a:t>monitorace a korekce minerálového metabolismu </a:t>
            </a:r>
            <a:r>
              <a:rPr lang="cs-CZ" sz="3100" dirty="0"/>
              <a:t>na </a:t>
            </a:r>
            <a:r>
              <a:rPr lang="cs-CZ" sz="3100" dirty="0" smtClean="0"/>
              <a:t>základě opakovaných </a:t>
            </a:r>
            <a:r>
              <a:rPr lang="cs-CZ" sz="3100" dirty="0"/>
              <a:t>laboratorních kontrol iontů, renálních parametrů a dle stavu dalších </a:t>
            </a:r>
            <a:r>
              <a:rPr lang="cs-CZ" sz="3100" dirty="0" smtClean="0"/>
              <a:t>ukazatelů</a:t>
            </a:r>
          </a:p>
          <a:p>
            <a:pPr marL="514350" indent="-514350" algn="just">
              <a:buFont typeface="+mj-lt"/>
              <a:buAutoNum type="arabicPeriod" startAt="3"/>
            </a:pPr>
            <a:r>
              <a:rPr lang="cs-CZ" sz="3300" b="1" dirty="0" smtClean="0"/>
              <a:t>Analgetika, ATB, prokinetika, antiulcerózní léčba</a:t>
            </a:r>
            <a:endParaRPr lang="cs-CZ" sz="3300" b="1" dirty="0"/>
          </a:p>
          <a:p>
            <a:pPr marL="0" indent="0" algn="just">
              <a:buNone/>
            </a:pPr>
            <a:endParaRPr lang="cs-CZ" b="1" dirty="0" smtClean="0"/>
          </a:p>
          <a:p>
            <a:pPr marL="514350" indent="-514350" algn="just">
              <a:buFont typeface="+mj-lt"/>
              <a:buAutoNum type="arabicPeriod" startAt="2"/>
            </a:pPr>
            <a:endParaRPr lang="cs-CZ" b="1" dirty="0" smtClean="0"/>
          </a:p>
          <a:p>
            <a:pPr algn="just"/>
            <a:endParaRPr lang="cs-CZ" b="1" dirty="0" smtClean="0"/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604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Výživa  -potřeba energie při AP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628800"/>
            <a:ext cx="8291264" cy="5112568"/>
          </a:xfrm>
        </p:spPr>
        <p:txBody>
          <a:bodyPr>
            <a:no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cs-CZ" sz="2600" b="1" dirty="0" smtClean="0"/>
              <a:t>Mírná AP - </a:t>
            </a:r>
            <a:r>
              <a:rPr lang="cs-CZ" sz="2600" dirty="0" smtClean="0"/>
              <a:t>malý </a:t>
            </a:r>
            <a:r>
              <a:rPr lang="cs-CZ" sz="2600" dirty="0"/>
              <a:t>vliv na nutriční stav a </a:t>
            </a:r>
            <a:r>
              <a:rPr lang="cs-CZ" sz="2600" dirty="0" smtClean="0"/>
              <a:t>metabolismus (Byla malnutrice přítomna již před vznikem AP?!)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cs-CZ" sz="2600" b="1" dirty="0" smtClean="0"/>
              <a:t>Těžká AP – </a:t>
            </a:r>
            <a:r>
              <a:rPr lang="cs-CZ" sz="2600" dirty="0" smtClean="0"/>
              <a:t>vysoká potřeba energie + proteinový katabolismus (u  80% pac.)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cs-CZ" sz="2600" dirty="0" smtClean="0"/>
              <a:t>negativní dusíková bilance až </a:t>
            </a:r>
            <a:r>
              <a:rPr lang="cs-CZ" sz="2600" b="1" dirty="0" smtClean="0"/>
              <a:t>40 g</a:t>
            </a:r>
            <a:r>
              <a:rPr lang="cs-CZ" sz="2600" dirty="0" smtClean="0"/>
              <a:t> /den!</a:t>
            </a:r>
          </a:p>
          <a:p>
            <a:r>
              <a:rPr lang="cs-CZ" sz="2600" b="1" dirty="0" smtClean="0"/>
              <a:t>Hypermetabolismus</a:t>
            </a:r>
            <a:r>
              <a:rPr lang="cs-CZ" sz="2600" dirty="0" smtClean="0"/>
              <a:t>, zvýšení </a:t>
            </a:r>
            <a:r>
              <a:rPr lang="cs-CZ" sz="2600" dirty="0"/>
              <a:t>Z</a:t>
            </a:r>
            <a:r>
              <a:rPr lang="cs-CZ" sz="2600" dirty="0" smtClean="0"/>
              <a:t>EV o 20 %, komplikace - až 158 % </a:t>
            </a:r>
            <a:r>
              <a:rPr lang="cs-CZ" sz="2600" dirty="0"/>
              <a:t>Z</a:t>
            </a:r>
            <a:r>
              <a:rPr lang="cs-CZ" sz="2600" dirty="0" smtClean="0"/>
              <a:t>EV</a:t>
            </a:r>
          </a:p>
          <a:p>
            <a:r>
              <a:rPr lang="cs-CZ" sz="2600" dirty="0" smtClean="0"/>
              <a:t>Stresový faktor činí 20-40 %</a:t>
            </a:r>
          </a:p>
          <a:p>
            <a:r>
              <a:rPr lang="cs-CZ" sz="2600" dirty="0" smtClean="0"/>
              <a:t>Tuky-  do 30 % CEP</a:t>
            </a:r>
          </a:p>
          <a:p>
            <a:r>
              <a:rPr lang="cs-CZ" sz="2600" dirty="0" smtClean="0"/>
              <a:t>Sacharidy 50 % CEP  </a:t>
            </a:r>
          </a:p>
          <a:p>
            <a:r>
              <a:rPr lang="cs-CZ" sz="2600" dirty="0" smtClean="0"/>
              <a:t>Proteiny- 1-1,5 g /kg</a:t>
            </a:r>
          </a:p>
          <a:p>
            <a:pPr marL="0" indent="0">
              <a:buNone/>
            </a:pPr>
            <a:r>
              <a:rPr lang="cs-CZ" sz="2600" dirty="0" smtClean="0"/>
              <a:t>Hladovění </a:t>
            </a:r>
            <a:r>
              <a:rPr lang="en-US" sz="2600" dirty="0" smtClean="0"/>
              <a:t>&gt;</a:t>
            </a:r>
            <a:r>
              <a:rPr lang="cs-CZ" sz="2600" dirty="0" smtClean="0"/>
              <a:t> 5 dní -</a:t>
            </a:r>
            <a:r>
              <a:rPr lang="en-US" sz="2600" dirty="0" smtClean="0"/>
              <a:t>&gt;</a:t>
            </a:r>
            <a:r>
              <a:rPr lang="cs-CZ" sz="2600" dirty="0" smtClean="0"/>
              <a:t> těžká protein-energetická malnutrice</a:t>
            </a: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268478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cs-CZ" dirty="0" smtClean="0"/>
              <a:t>Umělá výživa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5134744"/>
          </a:xfrm>
        </p:spPr>
        <p:txBody>
          <a:bodyPr>
            <a:normAutofit/>
          </a:bodyPr>
          <a:lstStyle/>
          <a:p>
            <a:r>
              <a:rPr lang="cs-CZ" sz="3000" b="1" dirty="0" smtClean="0"/>
              <a:t>U mírné AP </a:t>
            </a:r>
            <a:r>
              <a:rPr lang="cs-CZ" sz="3000" dirty="0" smtClean="0"/>
              <a:t>není nezbytná, pokud pacient bude konzumovat normální stravu do 5 dní a není přítomna podvýživa</a:t>
            </a:r>
          </a:p>
          <a:p>
            <a:pPr>
              <a:spcBef>
                <a:spcPts val="600"/>
              </a:spcBef>
            </a:pPr>
            <a:r>
              <a:rPr lang="cs-CZ" sz="3000" dirty="0"/>
              <a:t>Zpočátku </a:t>
            </a:r>
            <a:r>
              <a:rPr lang="cs-CZ" sz="3000" dirty="0" smtClean="0"/>
              <a:t> PV </a:t>
            </a:r>
            <a:r>
              <a:rPr lang="cs-CZ" sz="3000" dirty="0"/>
              <a:t>tekutiny a </a:t>
            </a:r>
            <a:r>
              <a:rPr lang="cs-CZ" sz="3000" dirty="0" smtClean="0"/>
              <a:t>elektrolyty</a:t>
            </a:r>
          </a:p>
          <a:p>
            <a:pPr>
              <a:spcBef>
                <a:spcPts val="600"/>
              </a:spcBef>
            </a:pPr>
            <a:r>
              <a:rPr lang="cs-CZ" sz="3000" dirty="0" smtClean="0"/>
              <a:t>Perorální </a:t>
            </a:r>
            <a:r>
              <a:rPr lang="cs-CZ" sz="3000" dirty="0"/>
              <a:t>příjem může být zahájen po krátkém období hladovění, pokud ustoupila </a:t>
            </a:r>
            <a:r>
              <a:rPr lang="cs-CZ" sz="3000" b="1" dirty="0"/>
              <a:t>bolest</a:t>
            </a:r>
            <a:r>
              <a:rPr lang="cs-CZ" sz="3000" dirty="0"/>
              <a:t> a hladiny </a:t>
            </a:r>
            <a:r>
              <a:rPr lang="cs-CZ" sz="3000" b="1" dirty="0"/>
              <a:t>amylázy a lipázy </a:t>
            </a:r>
            <a:r>
              <a:rPr lang="cs-CZ" sz="3000" dirty="0"/>
              <a:t>klesají</a:t>
            </a:r>
          </a:p>
          <a:p>
            <a:r>
              <a:rPr lang="cs-CZ" sz="3000" dirty="0" smtClean="0"/>
              <a:t>Dieta </a:t>
            </a:r>
            <a:r>
              <a:rPr lang="cs-CZ" sz="3000" dirty="0"/>
              <a:t>bohatá na sacharidy </a:t>
            </a:r>
            <a:r>
              <a:rPr lang="pl-PL" sz="3000" dirty="0"/>
              <a:t>a proteiny, s omezením tuku (pod 30 % CEP</a:t>
            </a:r>
            <a:r>
              <a:rPr lang="cs-CZ" sz="3000" dirty="0"/>
              <a:t>)</a:t>
            </a:r>
            <a:r>
              <a:rPr lang="pl-PL" sz="3000" dirty="0"/>
              <a:t> </a:t>
            </a:r>
          </a:p>
          <a:p>
            <a:pPr>
              <a:spcBef>
                <a:spcPts val="600"/>
              </a:spcBef>
            </a:pPr>
            <a:r>
              <a:rPr lang="pl-PL" sz="3000" dirty="0"/>
              <a:t>Při dobré toleraci pozvolné navyšování </a:t>
            </a:r>
            <a:r>
              <a:rPr lang="pl-PL" sz="3000" dirty="0" smtClean="0"/>
              <a:t>potravy</a:t>
            </a:r>
            <a:endParaRPr lang="cs-CZ" sz="3000" dirty="0"/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300538"/>
            <a:ext cx="107632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368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Umělá výživa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93888"/>
            <a:ext cx="8229600" cy="4975472"/>
          </a:xfrm>
        </p:spPr>
        <p:txBody>
          <a:bodyPr>
            <a:noAutofit/>
          </a:bodyPr>
          <a:lstStyle/>
          <a:p>
            <a:r>
              <a:rPr lang="cs-CZ" sz="2900" b="1" dirty="0"/>
              <a:t>U těžké nekrotizující pankreatitidy</a:t>
            </a:r>
            <a:r>
              <a:rPr lang="cs-CZ" sz="2900" dirty="0"/>
              <a:t> je EV indikována</a:t>
            </a:r>
            <a:r>
              <a:rPr lang="cs-CZ" sz="2900" dirty="0" smtClean="0"/>
              <a:t>, </a:t>
            </a:r>
            <a:r>
              <a:rPr lang="pl-PL" sz="2900" dirty="0" smtClean="0"/>
              <a:t>pokud </a:t>
            </a:r>
            <a:r>
              <a:rPr lang="pl-PL" sz="2900" dirty="0"/>
              <a:t>je to možné. Má být doplněna </a:t>
            </a:r>
            <a:r>
              <a:rPr lang="cs-CZ" sz="2900" dirty="0"/>
              <a:t>PV, je-li třeba</a:t>
            </a:r>
            <a:r>
              <a:rPr lang="cs-CZ" sz="2900" dirty="0" smtClean="0"/>
              <a:t>.</a:t>
            </a:r>
          </a:p>
          <a:p>
            <a:pPr marL="118872" indent="0">
              <a:buNone/>
            </a:pPr>
            <a:endParaRPr lang="cs-CZ" sz="2900" dirty="0"/>
          </a:p>
          <a:p>
            <a:r>
              <a:rPr lang="cs-CZ" sz="2900" dirty="0"/>
              <a:t>hypokalorická sondová výživa je levnější </a:t>
            </a:r>
            <a:r>
              <a:rPr lang="cs-CZ" sz="2900" dirty="0" smtClean="0"/>
              <a:t>a bezpečnější než </a:t>
            </a:r>
            <a:r>
              <a:rPr lang="cs-CZ" sz="2900" dirty="0"/>
              <a:t>PV a střevní klid u pacientů s </a:t>
            </a:r>
            <a:r>
              <a:rPr lang="cs-CZ" sz="2900" dirty="0" smtClean="0"/>
              <a:t>AP</a:t>
            </a:r>
          </a:p>
          <a:p>
            <a:endParaRPr lang="cs-CZ" sz="2900" dirty="0"/>
          </a:p>
          <a:p>
            <a:r>
              <a:rPr lang="cs-CZ" sz="2900" dirty="0" smtClean="0"/>
              <a:t>V </a:t>
            </a:r>
            <a:r>
              <a:rPr lang="cs-CZ" sz="2900" dirty="0"/>
              <a:t>praxi se využívá nejdříve standartních formulí, pokud nejsou tolerovány, přechází se na oligomerní </a:t>
            </a:r>
            <a:r>
              <a:rPr lang="cs-CZ" sz="2900" dirty="0" smtClean="0"/>
              <a:t>preparáty</a:t>
            </a:r>
          </a:p>
          <a:p>
            <a:r>
              <a:rPr lang="cs-CZ" sz="2900" dirty="0" smtClean="0"/>
              <a:t>Možný deficit thiaminu a selenu -</a:t>
            </a:r>
            <a:r>
              <a:rPr lang="en-US" sz="2900" dirty="0" smtClean="0"/>
              <a:t>&gt;</a:t>
            </a:r>
            <a:r>
              <a:rPr lang="cs-CZ" sz="2900" dirty="0" smtClean="0"/>
              <a:t> suplementace </a:t>
            </a:r>
            <a:endParaRPr lang="cs-CZ" sz="29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044880" y="-770557"/>
            <a:ext cx="1268759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005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737" y="3356992"/>
            <a:ext cx="1982263" cy="1484784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9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Pankreatická dieta P (4-5 dní)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718048"/>
            <a:ext cx="8229600" cy="50233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500" b="1" dirty="0" smtClean="0"/>
              <a:t>1.den: </a:t>
            </a:r>
            <a:r>
              <a:rPr lang="cs-CZ" sz="2500" dirty="0" smtClean="0"/>
              <a:t>Snídaně + SV: čaj, 2 starší rohlík/ suchar</a:t>
            </a:r>
          </a:p>
          <a:p>
            <a:pPr marL="0" indent="0">
              <a:buNone/>
            </a:pPr>
            <a:r>
              <a:rPr lang="cs-CZ" sz="2500" dirty="0" smtClean="0"/>
              <a:t>	Oběd+ Večeře: pol. rýžový odvar + 1 rohlík</a:t>
            </a:r>
          </a:p>
          <a:p>
            <a:pPr marL="0" indent="0">
              <a:buNone/>
            </a:pPr>
            <a:r>
              <a:rPr lang="cs-CZ" sz="2500" b="1" dirty="0" smtClean="0"/>
              <a:t>2. den:	</a:t>
            </a:r>
          </a:p>
          <a:p>
            <a:pPr marL="0" indent="0">
              <a:buNone/>
            </a:pPr>
            <a:r>
              <a:rPr lang="cs-CZ" sz="2500" b="1" dirty="0" smtClean="0"/>
              <a:t>	</a:t>
            </a:r>
            <a:r>
              <a:rPr lang="cs-CZ" sz="2500" dirty="0" smtClean="0"/>
              <a:t>Oběd: rýžový odvar s mrkvovou šťávou, br. Kaše BL</a:t>
            </a:r>
          </a:p>
          <a:p>
            <a:pPr marL="0" indent="0">
              <a:buNone/>
            </a:pPr>
            <a:r>
              <a:rPr lang="cs-CZ" sz="2500" dirty="0" smtClean="0"/>
              <a:t>	Večeře: krupicová kaše BL, čaj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2500" b="1" dirty="0" smtClean="0"/>
              <a:t>3.den:	</a:t>
            </a:r>
            <a:r>
              <a:rPr lang="cs-CZ" sz="2500" dirty="0" smtClean="0"/>
              <a:t>Oběd: pol. bramborová lisovaná, rýžová kaše + 	jablečný kompot </a:t>
            </a:r>
          </a:p>
          <a:p>
            <a:pPr marL="0" indent="0">
              <a:buNone/>
            </a:pPr>
            <a:r>
              <a:rPr lang="cs-CZ" sz="2500" dirty="0" smtClean="0"/>
              <a:t>	Večeře: citrónová omáčka, br. Kaše</a:t>
            </a:r>
          </a:p>
          <a:p>
            <a:pPr marL="0" indent="0">
              <a:buNone/>
            </a:pPr>
            <a:r>
              <a:rPr lang="cs-CZ" sz="2500" b="1" dirty="0" smtClean="0"/>
              <a:t>4.den:	</a:t>
            </a:r>
          </a:p>
          <a:p>
            <a:pPr marL="0" indent="0">
              <a:buNone/>
            </a:pPr>
            <a:r>
              <a:rPr lang="cs-CZ" sz="2500" b="1" dirty="0"/>
              <a:t>	</a:t>
            </a:r>
            <a:r>
              <a:rPr lang="cs-CZ" sz="2500" dirty="0" smtClean="0"/>
              <a:t>Oběd: pol. Kmínová, br. kaše, opečená houska</a:t>
            </a:r>
          </a:p>
          <a:p>
            <a:pPr marL="0" indent="0">
              <a:buNone/>
            </a:pPr>
            <a:r>
              <a:rPr lang="cs-CZ" sz="2500" dirty="0" smtClean="0"/>
              <a:t>	Večeře: tvarohové nočky, ovocná omáčka</a:t>
            </a:r>
          </a:p>
          <a:p>
            <a:pPr marL="0" indent="0">
              <a:buNone/>
            </a:pPr>
            <a:r>
              <a:rPr lang="cs-CZ" sz="2500" b="1" dirty="0" smtClean="0"/>
              <a:t>5. den: Dieta 4S</a:t>
            </a:r>
          </a:p>
        </p:txBody>
      </p:sp>
    </p:spTree>
    <p:extLst>
      <p:ext uri="{BB962C8B-B14F-4D97-AF65-F5344CB8AC3E}">
        <p14:creationId xmlns:p14="http://schemas.microsoft.com/office/powerpoint/2010/main" val="368010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Postup při rozjídání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Nejprve se podávají jídla bez masa a mléčných výrobků</a:t>
            </a:r>
          </a:p>
          <a:p>
            <a:r>
              <a:rPr lang="cs-CZ" dirty="0"/>
              <a:t>V dalším období </a:t>
            </a:r>
            <a:r>
              <a:rPr lang="cs-CZ" dirty="0" smtClean="0"/>
              <a:t>přidáváme </a:t>
            </a:r>
            <a:r>
              <a:rPr lang="cs-CZ" dirty="0"/>
              <a:t>mléčné výrobky (pokrmy se sýrem…)</a:t>
            </a:r>
          </a:p>
          <a:p>
            <a:r>
              <a:rPr lang="cs-CZ" dirty="0"/>
              <a:t>Následují pokrmy s masem</a:t>
            </a:r>
          </a:p>
          <a:p>
            <a:r>
              <a:rPr lang="cs-CZ" dirty="0"/>
              <a:t>Poté začínáme s pokrmy obsahujícími </a:t>
            </a:r>
            <a:r>
              <a:rPr lang="cs-CZ" dirty="0" smtClean="0"/>
              <a:t> volný tuk</a:t>
            </a:r>
            <a:endParaRPr lang="cs-CZ" dirty="0"/>
          </a:p>
          <a:p>
            <a:r>
              <a:rPr lang="cs-CZ" dirty="0"/>
              <a:t>Dále pak pokračuje podle pravidel léčebné diety při onemocnění </a:t>
            </a:r>
            <a:r>
              <a:rPr lang="cs-CZ" dirty="0" smtClean="0"/>
              <a:t>žlučníku (4)</a:t>
            </a:r>
            <a:endParaRPr lang="cs-CZ" dirty="0"/>
          </a:p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847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Postup při rozjídání dle VFN Praha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628801"/>
            <a:ext cx="8424936" cy="5112567"/>
          </a:xfrm>
        </p:spPr>
        <p:txBody>
          <a:bodyPr>
            <a:normAutofit fontScale="40000" lnSpcReduction="20000"/>
          </a:bodyPr>
          <a:lstStyle/>
          <a:p>
            <a:pPr marL="118872" indent="0">
              <a:buNone/>
            </a:pPr>
            <a:r>
              <a:rPr lang="cs-CZ" sz="6300" b="1" dirty="0" smtClean="0"/>
              <a:t>Přísná </a:t>
            </a:r>
            <a:r>
              <a:rPr lang="cs-CZ" sz="6300" b="1" dirty="0"/>
              <a:t>pankreatická dieta</a:t>
            </a:r>
            <a:r>
              <a:rPr lang="cs-CZ" sz="4000" b="1" dirty="0"/>
              <a:t>	</a:t>
            </a:r>
            <a:endParaRPr lang="cs-CZ" sz="4000" b="1" dirty="0" smtClean="0"/>
          </a:p>
          <a:p>
            <a:pPr marL="118872" indent="0">
              <a:buNone/>
            </a:pPr>
            <a:endParaRPr lang="cs-CZ" sz="4000" dirty="0"/>
          </a:p>
          <a:p>
            <a:pPr marL="118872" indent="0">
              <a:buNone/>
            </a:pPr>
            <a:r>
              <a:rPr lang="cs-CZ" sz="6500" b="1" dirty="0"/>
              <a:t>1. den</a:t>
            </a:r>
            <a:r>
              <a:rPr lang="cs-CZ" sz="6500" dirty="0"/>
              <a:t>	slabý čaj slazený cukrem po malých doušcích	</a:t>
            </a:r>
          </a:p>
          <a:p>
            <a:pPr marL="118872" indent="0">
              <a:buNone/>
            </a:pPr>
            <a:r>
              <a:rPr lang="cs-CZ" sz="6500" b="1" dirty="0"/>
              <a:t>2. den</a:t>
            </a:r>
            <a:r>
              <a:rPr lang="cs-CZ" sz="6500" dirty="0"/>
              <a:t>	bílková pěna, škrobová moučka, jablečná šťáva </a:t>
            </a:r>
            <a:r>
              <a:rPr lang="cs-CZ" sz="6500" dirty="0" smtClean="0"/>
              <a:t>		nebo </a:t>
            </a:r>
            <a:r>
              <a:rPr lang="cs-CZ" sz="6500" dirty="0"/>
              <a:t>šťáva z kompotu	</a:t>
            </a:r>
          </a:p>
          <a:p>
            <a:pPr marL="118872" indent="0">
              <a:buNone/>
            </a:pPr>
            <a:r>
              <a:rPr lang="cs-CZ" sz="6500" b="1" dirty="0"/>
              <a:t>3. den</a:t>
            </a:r>
            <a:r>
              <a:rPr lang="cs-CZ" sz="6500" dirty="0"/>
              <a:t>	+ dietní suchar	</a:t>
            </a:r>
          </a:p>
          <a:p>
            <a:pPr marL="118872" indent="0">
              <a:buNone/>
            </a:pPr>
            <a:r>
              <a:rPr lang="cs-CZ" sz="6500" b="1" dirty="0"/>
              <a:t>4.–5. den</a:t>
            </a:r>
            <a:r>
              <a:rPr lang="cs-CZ" sz="6500" dirty="0"/>
              <a:t>	+ obiloviny vařené nebo dušené 	</a:t>
            </a:r>
          </a:p>
          <a:p>
            <a:pPr marL="118872" indent="0">
              <a:buNone/>
            </a:pPr>
            <a:r>
              <a:rPr lang="cs-CZ" sz="6500" b="1" dirty="0"/>
              <a:t>6. den</a:t>
            </a:r>
            <a:r>
              <a:rPr lang="cs-CZ" sz="6500" dirty="0"/>
              <a:t>	+ tvaroh	</a:t>
            </a:r>
          </a:p>
          <a:p>
            <a:pPr marL="118872" indent="0">
              <a:buNone/>
            </a:pPr>
            <a:r>
              <a:rPr lang="cs-CZ" sz="6500" b="1" dirty="0"/>
              <a:t>7.–8. den</a:t>
            </a:r>
            <a:r>
              <a:rPr lang="cs-CZ" sz="6500" dirty="0"/>
              <a:t>	+ mletá vařená libová masa a lisovaná zelenina, od 8. dne již nemusí být kašovitá 	</a:t>
            </a:r>
          </a:p>
          <a:p>
            <a:pPr marL="118872" indent="0">
              <a:buNone/>
            </a:pPr>
            <a:r>
              <a:rPr lang="cs-CZ" sz="6500" b="1" dirty="0"/>
              <a:t>9.–12. den</a:t>
            </a:r>
            <a:r>
              <a:rPr lang="cs-CZ" sz="6500" dirty="0"/>
              <a:t>	+ máslo, celé vejce, tuk se pozvolna zvyšuje	</a:t>
            </a:r>
          </a:p>
          <a:p>
            <a:pPr marL="118872" indent="0">
              <a:buNone/>
            </a:pPr>
            <a:endParaRPr lang="cs-CZ" sz="6500" b="1" dirty="0" smtClean="0"/>
          </a:p>
          <a:p>
            <a:pPr marL="118872" indent="0">
              <a:buNone/>
            </a:pPr>
            <a:r>
              <a:rPr lang="cs-CZ" sz="6500" b="1" dirty="0" smtClean="0"/>
              <a:t>přechod </a:t>
            </a:r>
            <a:r>
              <a:rPr lang="cs-CZ" sz="6500" b="1" dirty="0"/>
              <a:t>na volnější </a:t>
            </a:r>
            <a:r>
              <a:rPr lang="cs-CZ" sz="6500" b="1" dirty="0" smtClean="0"/>
              <a:t>dietu</a:t>
            </a:r>
            <a:r>
              <a:rPr lang="cs-CZ" sz="6500" dirty="0" smtClean="0"/>
              <a:t>- pacient </a:t>
            </a:r>
            <a:r>
              <a:rPr lang="cs-CZ" sz="6500" dirty="0"/>
              <a:t>snáší dietu, nemá subjektivní obtíže, nejsou známky aktivity pankreatitidy, při návratu obtíží je třeba se vrátit k přísné dietě	</a:t>
            </a:r>
          </a:p>
          <a:p>
            <a:endParaRPr lang="cs-CZ" dirty="0" smtClean="0"/>
          </a:p>
          <a:p>
            <a:pPr marL="118872" indent="0">
              <a:buNone/>
            </a:pPr>
            <a:r>
              <a:rPr lang="cs-CZ" dirty="0" smtClean="0"/>
              <a:t>Zdroj: </a:t>
            </a:r>
            <a:r>
              <a:rPr lang="cs-CZ" sz="2400" dirty="0" smtClean="0"/>
              <a:t>Frühauf, P. PANKREATITIDY </a:t>
            </a:r>
            <a:r>
              <a:rPr lang="cs-CZ" sz="2400" dirty="0"/>
              <a:t>V DĚTSKÉM </a:t>
            </a:r>
            <a:r>
              <a:rPr lang="cs-CZ" sz="2400" dirty="0" smtClean="0"/>
              <a:t>VĚKU. Pediatrie pro praxi, vol.3, 2003.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515616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Dieta 4S s přísným omezením tuku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10000"/>
          </a:bodyPr>
          <a:lstStyle/>
          <a:p>
            <a:pPr marL="118872" indent="0">
              <a:buNone/>
            </a:pPr>
            <a:r>
              <a:rPr lang="cs-CZ" altLang="cs-CZ" sz="2900" b="1" dirty="0">
                <a:latin typeface="Arial Black" pitchFamily="34" charset="0"/>
              </a:rPr>
              <a:t>E 7000 kJ, 35 g B, 10 g T, 350 g </a:t>
            </a:r>
            <a:r>
              <a:rPr lang="cs-CZ" altLang="cs-CZ" sz="2900" b="1" dirty="0" smtClean="0">
                <a:latin typeface="Arial Black" pitchFamily="34" charset="0"/>
              </a:rPr>
              <a:t>S (FNUSA)</a:t>
            </a:r>
            <a:endParaRPr lang="cs-CZ" altLang="cs-CZ" sz="2900" b="1" dirty="0">
              <a:latin typeface="Arial Black" pitchFamily="34" charset="0"/>
            </a:endParaRPr>
          </a:p>
          <a:p>
            <a:pPr marL="118872" indent="0">
              <a:buNone/>
            </a:pPr>
            <a:r>
              <a:rPr lang="cs-CZ" sz="3000" b="1" dirty="0" smtClean="0">
                <a:latin typeface="Arial Black" panose="020B0A04020102020204" pitchFamily="34" charset="0"/>
              </a:rPr>
              <a:t>E 8900kJ, 60 g B, 25 g T, 400 g S (FNB)</a:t>
            </a:r>
          </a:p>
          <a:p>
            <a:pPr>
              <a:spcBef>
                <a:spcPts val="600"/>
              </a:spcBef>
            </a:pPr>
            <a:r>
              <a:rPr lang="cs-CZ" dirty="0" smtClean="0"/>
              <a:t>Postupný přechod na plnohodnotný perorální příjem</a:t>
            </a:r>
          </a:p>
          <a:p>
            <a:r>
              <a:rPr lang="cs-CZ" dirty="0" smtClean="0"/>
              <a:t>Chemicky i mechanicky šetřící strava, vše do měkka v kašovité úpravě</a:t>
            </a:r>
          </a:p>
          <a:p>
            <a:r>
              <a:rPr lang="cs-CZ" dirty="0" smtClean="0"/>
              <a:t>Neplnohodnotná, velmi omezený výběr potravin- pouze nezbytně dlouhou dobu</a:t>
            </a:r>
          </a:p>
          <a:p>
            <a:pPr>
              <a:spcBef>
                <a:spcPts val="600"/>
              </a:spcBef>
            </a:pPr>
            <a:r>
              <a:rPr lang="cs-CZ" dirty="0" smtClean="0"/>
              <a:t>Převážně sacharidová strava, </a:t>
            </a:r>
            <a:r>
              <a:rPr lang="cs-CZ" dirty="0"/>
              <a:t>v</a:t>
            </a:r>
            <a:r>
              <a:rPr lang="cs-CZ" dirty="0" smtClean="0"/>
              <a:t>ýrazně omezeny bílkoviny masa a ml. výrobků</a:t>
            </a:r>
          </a:p>
          <a:p>
            <a:pPr>
              <a:spcBef>
                <a:spcPts val="600"/>
              </a:spcBef>
            </a:pPr>
            <a:r>
              <a:rPr lang="cs-CZ" dirty="0" smtClean="0"/>
              <a:t>Volné tuky zakázány</a:t>
            </a:r>
          </a:p>
        </p:txBody>
      </p:sp>
    </p:spTree>
    <p:extLst>
      <p:ext uri="{BB962C8B-B14F-4D97-AF65-F5344CB8AC3E}">
        <p14:creationId xmlns:p14="http://schemas.microsoft.com/office/powerpoint/2010/main" val="280826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Vhodné potraviny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5141168"/>
          </a:xfrm>
        </p:spPr>
        <p:txBody>
          <a:bodyPr>
            <a:normAutofit fontScale="77500" lnSpcReduction="20000"/>
          </a:bodyPr>
          <a:lstStyle/>
          <a:p>
            <a:pPr marL="457200" indent="-457200"/>
            <a:r>
              <a:rPr lang="cs-CZ" sz="3500" b="1" dirty="0" smtClean="0"/>
              <a:t>Polévky: </a:t>
            </a:r>
            <a:r>
              <a:rPr lang="cs-CZ" sz="3500" dirty="0" smtClean="0"/>
              <a:t>šlemové z rýže, ovesných vloček, krupice, mrkve, vody a soli, popřípadě bramborová s mrkví </a:t>
            </a:r>
          </a:p>
          <a:p>
            <a:pPr marL="457200" indent="-457200">
              <a:spcBef>
                <a:spcPts val="600"/>
              </a:spcBef>
            </a:pPr>
            <a:r>
              <a:rPr lang="cs-CZ" sz="3500" b="1" dirty="0" smtClean="0"/>
              <a:t>Omáčky: </a:t>
            </a:r>
            <a:r>
              <a:rPr lang="cs-CZ" sz="3500" dirty="0" smtClean="0"/>
              <a:t>rajská, zeleninová, citronová, koprová(BL)</a:t>
            </a:r>
          </a:p>
          <a:p>
            <a:pPr marL="457200" indent="-457200">
              <a:spcBef>
                <a:spcPts val="600"/>
              </a:spcBef>
            </a:pPr>
            <a:r>
              <a:rPr lang="cs-CZ" sz="3500" b="1" dirty="0" smtClean="0"/>
              <a:t>Příkrmy: </a:t>
            </a:r>
            <a:r>
              <a:rPr lang="cs-CZ" sz="3500" dirty="0" smtClean="0"/>
              <a:t>brambory, br. kaše bez mléka, rýže, těstoviny, jemný knedlík</a:t>
            </a:r>
          </a:p>
          <a:p>
            <a:pPr marL="457200" indent="-457200">
              <a:spcBef>
                <a:spcPts val="600"/>
              </a:spcBef>
            </a:pPr>
            <a:r>
              <a:rPr lang="cs-CZ" sz="3500" b="1" dirty="0" smtClean="0"/>
              <a:t>Ovoce: </a:t>
            </a:r>
            <a:r>
              <a:rPr lang="cs-CZ" sz="3500" dirty="0" smtClean="0"/>
              <a:t>loupaná strouhaná jablka, banán, OP, kompoty (bez slupek a peciček), ov. pyré</a:t>
            </a:r>
          </a:p>
          <a:p>
            <a:pPr marL="457200" indent="-457200">
              <a:spcBef>
                <a:spcPts val="600"/>
              </a:spcBef>
            </a:pPr>
            <a:r>
              <a:rPr lang="cs-CZ" sz="3500" b="1" dirty="0" smtClean="0"/>
              <a:t>Zelenina: </a:t>
            </a:r>
            <a:r>
              <a:rPr lang="cs-CZ" sz="3500" dirty="0" smtClean="0"/>
              <a:t>dušená mrkev, malé množství kořenové zeleniny, špenát, rajský protlak</a:t>
            </a:r>
          </a:p>
          <a:p>
            <a:pPr marL="457200" indent="-457200">
              <a:spcBef>
                <a:spcPts val="600"/>
              </a:spcBef>
            </a:pPr>
            <a:r>
              <a:rPr lang="cs-CZ" sz="3500" b="1" dirty="0" smtClean="0"/>
              <a:t>Mléčné výrobky: </a:t>
            </a:r>
            <a:r>
              <a:rPr lang="cs-CZ" sz="3500" dirty="0" smtClean="0"/>
              <a:t>netučné zakysané </a:t>
            </a:r>
            <a:r>
              <a:rPr lang="cs-CZ" sz="3500" dirty="0" err="1" smtClean="0"/>
              <a:t>ml.výr.,nízkotučné</a:t>
            </a:r>
            <a:r>
              <a:rPr lang="cs-CZ" sz="3500" dirty="0" smtClean="0"/>
              <a:t> sýry, tvaroh, jogurt. Mléko jako samostatný nápoj NE!</a:t>
            </a:r>
          </a:p>
          <a:p>
            <a:pPr marL="118872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cs-CZ" dirty="0" smtClean="0"/>
              <a:t>Častý </a:t>
            </a:r>
            <a:r>
              <a:rPr lang="cs-CZ" dirty="0"/>
              <a:t>je sipping či modulární dietetika (Fantomalt – sacharidy, </a:t>
            </a:r>
            <a:r>
              <a:rPr lang="cs-CZ" dirty="0" smtClean="0"/>
              <a:t>Protifar/ </a:t>
            </a:r>
            <a:r>
              <a:rPr lang="cs-CZ" dirty="0" err="1" smtClean="0"/>
              <a:t>Fresubin</a:t>
            </a:r>
            <a:r>
              <a:rPr lang="cs-CZ" dirty="0" smtClean="0"/>
              <a:t> protein </a:t>
            </a:r>
            <a:r>
              <a:rPr lang="cs-CZ" dirty="0" err="1" smtClean="0"/>
              <a:t>powder</a:t>
            </a:r>
            <a:r>
              <a:rPr lang="cs-CZ" dirty="0" smtClean="0"/>
              <a:t> </a:t>
            </a:r>
            <a:r>
              <a:rPr lang="cs-CZ" dirty="0"/>
              <a:t>– bílkoviny)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02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Jídelníček 4S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988840"/>
            <a:ext cx="8280920" cy="4625609"/>
          </a:xfrm>
        </p:spPr>
        <p:txBody>
          <a:bodyPr>
            <a:normAutofit/>
          </a:bodyPr>
          <a:lstStyle/>
          <a:p>
            <a:pPr marL="118872" indent="0">
              <a:buNone/>
              <a:tabLst>
                <a:tab pos="1257300" algn="l"/>
              </a:tabLst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SN: </a:t>
            </a:r>
            <a:r>
              <a:rPr lang="cs-CZ" dirty="0" smtClean="0"/>
              <a:t>	vánočka 4pl, džem, čaj</a:t>
            </a:r>
          </a:p>
          <a:p>
            <a:pPr marL="118872" indent="0">
              <a:spcBef>
                <a:spcPts val="1200"/>
              </a:spcBef>
              <a:buNone/>
              <a:tabLst>
                <a:tab pos="1257300" algn="l"/>
              </a:tabLst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SV: </a:t>
            </a:r>
            <a:r>
              <a:rPr lang="cs-CZ" dirty="0" smtClean="0"/>
              <a:t>	jablečné pyré</a:t>
            </a:r>
          </a:p>
          <a:p>
            <a:pPr marL="118872" indent="0">
              <a:spcBef>
                <a:spcPts val="1200"/>
              </a:spcBef>
              <a:buNone/>
              <a:tabLst>
                <a:tab pos="1257300" algn="l"/>
              </a:tabLst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OB: 	</a:t>
            </a:r>
            <a:r>
              <a:rPr lang="cs-CZ" dirty="0" smtClean="0"/>
              <a:t>šlemová vločková polévka, 	</a:t>
            </a:r>
          </a:p>
          <a:p>
            <a:pPr marL="118872" indent="0">
              <a:buNone/>
              <a:tabLst>
                <a:tab pos="1257300" algn="l"/>
              </a:tabLst>
            </a:pPr>
            <a:r>
              <a:rPr lang="cs-CZ" dirty="0"/>
              <a:t>	</a:t>
            </a:r>
            <a:r>
              <a:rPr lang="cs-CZ" dirty="0" smtClean="0"/>
              <a:t>bílkovinná sedlina</a:t>
            </a:r>
            <a:r>
              <a:rPr lang="cs-CZ" dirty="0"/>
              <a:t>, </a:t>
            </a:r>
            <a:r>
              <a:rPr lang="cs-CZ" dirty="0" err="1" smtClean="0"/>
              <a:t>brambor.kaše</a:t>
            </a:r>
            <a:r>
              <a:rPr lang="cs-CZ" dirty="0"/>
              <a:t>, </a:t>
            </a:r>
            <a:endParaRPr lang="cs-CZ" dirty="0" smtClean="0"/>
          </a:p>
          <a:p>
            <a:pPr marL="118872" indent="0">
              <a:buNone/>
              <a:tabLst>
                <a:tab pos="1257300" algn="l"/>
              </a:tabLst>
            </a:pPr>
            <a:r>
              <a:rPr lang="cs-CZ" dirty="0"/>
              <a:t>	</a:t>
            </a:r>
            <a:r>
              <a:rPr lang="cs-CZ" dirty="0" smtClean="0"/>
              <a:t>kompot broskve</a:t>
            </a:r>
          </a:p>
          <a:p>
            <a:pPr marL="118872" indent="0">
              <a:spcBef>
                <a:spcPts val="1200"/>
              </a:spcBef>
              <a:buNone/>
              <a:tabLst>
                <a:tab pos="1257300" algn="l"/>
              </a:tabLst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SV: </a:t>
            </a:r>
            <a:r>
              <a:rPr lang="cs-CZ" dirty="0" smtClean="0"/>
              <a:t>	2rohlíky, med</a:t>
            </a:r>
          </a:p>
          <a:p>
            <a:pPr marL="118872" indent="0">
              <a:spcBef>
                <a:spcPts val="1200"/>
              </a:spcBef>
              <a:buNone/>
              <a:tabLst>
                <a:tab pos="1257300" algn="l"/>
              </a:tabLst>
            </a:pP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</a:rPr>
              <a:t>Več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: 	</a:t>
            </a:r>
            <a:r>
              <a:rPr lang="cs-CZ" dirty="0" smtClean="0"/>
              <a:t>špenát, brambory</a:t>
            </a:r>
            <a:endParaRPr lang="cs-CZ" dirty="0"/>
          </a:p>
          <a:p>
            <a:pPr marL="118872" indent="0">
              <a:spcBef>
                <a:spcPts val="1200"/>
              </a:spcBef>
              <a:buNone/>
              <a:tabLst>
                <a:tab pos="1257300" algn="l"/>
              </a:tabLst>
            </a:pPr>
            <a:endParaRPr lang="cs-CZ" dirty="0"/>
          </a:p>
          <a:p>
            <a:pPr marL="118872" indent="0">
              <a:spcBef>
                <a:spcPts val="1200"/>
              </a:spcBef>
              <a:buNone/>
              <a:tabLst>
                <a:tab pos="1257300" algn="l"/>
              </a:tabLst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499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Pankreas</a:t>
            </a:r>
            <a:endParaRPr lang="cs-CZ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772816"/>
            <a:ext cx="8784976" cy="5136791"/>
          </a:xfrm>
        </p:spPr>
        <p:txBody>
          <a:bodyPr wrap="square" lIns="36000">
            <a:spAutoFit/>
          </a:bodyPr>
          <a:lstStyle/>
          <a:p>
            <a:pPr marL="118872" indent="0">
              <a:buNone/>
            </a:pPr>
            <a:r>
              <a:rPr lang="cs-CZ" sz="2800" b="1" dirty="0" smtClean="0"/>
              <a:t>Uložení: 	</a:t>
            </a:r>
            <a:r>
              <a:rPr lang="cs-CZ" sz="2800" dirty="0" err="1" smtClean="0"/>
              <a:t>Retroperitoneálně</a:t>
            </a:r>
            <a:r>
              <a:rPr lang="cs-CZ" sz="2800" dirty="0" smtClean="0"/>
              <a:t> na úrovni duodena</a:t>
            </a:r>
          </a:p>
          <a:p>
            <a:pPr marL="118872" indent="0">
              <a:buNone/>
            </a:pP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800" b="1" dirty="0" smtClean="0"/>
              <a:t> části: 	</a:t>
            </a:r>
            <a:r>
              <a:rPr lang="cs-CZ" sz="2800" dirty="0" err="1" smtClean="0"/>
              <a:t>caput</a:t>
            </a:r>
            <a:r>
              <a:rPr lang="cs-CZ" sz="2800" dirty="0" smtClean="0"/>
              <a:t>, corpus, </a:t>
            </a:r>
            <a:r>
              <a:rPr lang="cs-CZ" sz="2800" dirty="0" err="1" smtClean="0"/>
              <a:t>cauda</a:t>
            </a:r>
            <a:endParaRPr lang="cs-CZ" sz="2800" dirty="0" smtClean="0"/>
          </a:p>
          <a:p>
            <a:pPr marL="118872" indent="0">
              <a:buNone/>
            </a:pPr>
            <a:r>
              <a:rPr lang="cs-CZ" sz="2800" b="1" dirty="0" smtClean="0"/>
              <a:t>Funkce: </a:t>
            </a:r>
          </a:p>
          <a:p>
            <a:pPr lvl="3">
              <a:buClr>
                <a:srgbClr val="FFC000"/>
              </a:buClr>
              <a:buSzPct val="100000"/>
            </a:pPr>
            <a:r>
              <a:rPr lang="cs-CZ" sz="2800" b="1" dirty="0" smtClean="0"/>
              <a:t>Část endokrinní- </a:t>
            </a:r>
            <a:r>
              <a:rPr lang="cs-CZ" sz="2800" dirty="0" err="1" smtClean="0"/>
              <a:t>glukagon</a:t>
            </a:r>
            <a:r>
              <a:rPr lang="cs-CZ" sz="2800" dirty="0" smtClean="0"/>
              <a:t>, inzulin, </a:t>
            </a:r>
            <a:r>
              <a:rPr lang="cs-CZ" sz="2800" dirty="0" err="1" smtClean="0"/>
              <a:t>somatostatin</a:t>
            </a:r>
            <a:r>
              <a:rPr lang="cs-CZ" sz="2800" dirty="0" smtClean="0"/>
              <a:t> (</a:t>
            </a:r>
            <a:r>
              <a:rPr lang="cs-CZ" sz="2800" dirty="0"/>
              <a:t>L</a:t>
            </a:r>
            <a:r>
              <a:rPr lang="cs-CZ" sz="2800" dirty="0" smtClean="0"/>
              <a:t>angerhansovy ostrůvky)</a:t>
            </a:r>
          </a:p>
          <a:p>
            <a:pPr lvl="3">
              <a:buClr>
                <a:srgbClr val="FFC000"/>
              </a:buClr>
            </a:pPr>
            <a:r>
              <a:rPr lang="cs-CZ" sz="2800" b="1" dirty="0" smtClean="0"/>
              <a:t>Část </a:t>
            </a:r>
            <a:r>
              <a:rPr lang="cs-CZ" sz="2800" b="1" dirty="0"/>
              <a:t>exokrinní </a:t>
            </a:r>
            <a:r>
              <a:rPr lang="cs-CZ" sz="2800" dirty="0"/>
              <a:t>– trávicí enzymy (aciny</a:t>
            </a:r>
            <a:r>
              <a:rPr lang="cs-CZ" sz="2800" dirty="0" smtClean="0"/>
              <a:t>)</a:t>
            </a:r>
          </a:p>
          <a:p>
            <a:pPr lvl="4" algn="just"/>
            <a:r>
              <a:rPr lang="cs-CZ" sz="2800" dirty="0" smtClean="0"/>
              <a:t>Sekrece enzymů je řízena humorálními a nervovými mechanismy (zrak, čich, chuť, n. vagus, distenze žaludku, gastrin, </a:t>
            </a:r>
            <a:r>
              <a:rPr lang="cs-CZ" sz="2800" dirty="0" err="1" smtClean="0"/>
              <a:t>HCl</a:t>
            </a:r>
            <a:r>
              <a:rPr lang="cs-CZ" sz="2800" dirty="0" smtClean="0"/>
              <a:t>, vstup tráveniny do duodena-CHCK a sekretin, žluč a její soli a další)</a:t>
            </a:r>
            <a:endParaRPr lang="cs-CZ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19633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Možné teplé pokrmy dieta 4S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5"/>
            <a:ext cx="8291264" cy="4968553"/>
          </a:xfrm>
        </p:spPr>
        <p:txBody>
          <a:bodyPr>
            <a:normAutofit fontScale="77500" lnSpcReduction="20000"/>
          </a:bodyPr>
          <a:lstStyle/>
          <a:p>
            <a:r>
              <a:rPr lang="cs-CZ" sz="3800" dirty="0" smtClean="0"/>
              <a:t>k</a:t>
            </a:r>
            <a:r>
              <a:rPr lang="cs-CZ" sz="3900" dirty="0" smtClean="0"/>
              <a:t>oprová omáčka, jemný knedlík</a:t>
            </a:r>
          </a:p>
          <a:p>
            <a:r>
              <a:rPr lang="cs-CZ" sz="3900" dirty="0"/>
              <a:t>b</a:t>
            </a:r>
            <a:r>
              <a:rPr lang="cs-CZ" sz="3900" dirty="0" smtClean="0"/>
              <a:t>ílková sedlina, br. Kaše</a:t>
            </a:r>
          </a:p>
          <a:p>
            <a:r>
              <a:rPr lang="cs-CZ" sz="3900" dirty="0" smtClean="0"/>
              <a:t>rajská omáčka, knedlík</a:t>
            </a:r>
          </a:p>
          <a:p>
            <a:r>
              <a:rPr lang="cs-CZ" sz="3900" dirty="0" smtClean="0"/>
              <a:t>špenát, brambory</a:t>
            </a:r>
          </a:p>
          <a:p>
            <a:r>
              <a:rPr lang="cs-CZ" sz="3900" dirty="0" smtClean="0"/>
              <a:t>dušená mrkev+ brambory</a:t>
            </a:r>
          </a:p>
          <a:p>
            <a:r>
              <a:rPr lang="cs-CZ" sz="3900" dirty="0"/>
              <a:t>z</a:t>
            </a:r>
            <a:r>
              <a:rPr lang="cs-CZ" sz="3900" dirty="0" smtClean="0"/>
              <a:t>apečené těstoviny se </a:t>
            </a:r>
            <a:r>
              <a:rPr lang="cs-CZ" sz="3900" dirty="0" err="1" smtClean="0"/>
              <a:t>šmakounem</a:t>
            </a:r>
            <a:endParaRPr lang="cs-CZ" sz="3900" dirty="0" smtClean="0"/>
          </a:p>
          <a:p>
            <a:r>
              <a:rPr lang="cs-CZ" sz="3900" dirty="0"/>
              <a:t>m</a:t>
            </a:r>
            <a:r>
              <a:rPr lang="cs-CZ" sz="3900" dirty="0" smtClean="0"/>
              <a:t>rkvový nákyp+ drůbeží maso+ br. Kaše</a:t>
            </a:r>
          </a:p>
          <a:p>
            <a:r>
              <a:rPr lang="cs-CZ" sz="3900" dirty="0" smtClean="0"/>
              <a:t>mrkvové rizoto</a:t>
            </a:r>
          </a:p>
          <a:p>
            <a:r>
              <a:rPr lang="cs-CZ" sz="3900" dirty="0"/>
              <a:t>t</a:t>
            </a:r>
            <a:r>
              <a:rPr lang="cs-CZ" sz="3900" dirty="0" smtClean="0"/>
              <a:t>ěstoviny s dušenými jablky</a:t>
            </a:r>
          </a:p>
          <a:p>
            <a:r>
              <a:rPr lang="cs-CZ" sz="3900" dirty="0"/>
              <a:t>ž</a:t>
            </a:r>
            <a:r>
              <a:rPr lang="cs-CZ" sz="3900" dirty="0" smtClean="0"/>
              <a:t>emlovka s jablky</a:t>
            </a:r>
          </a:p>
          <a:p>
            <a:r>
              <a:rPr lang="cs-CZ" sz="3900" dirty="0"/>
              <a:t>r</a:t>
            </a:r>
            <a:r>
              <a:rPr lang="cs-CZ" sz="3900" dirty="0" smtClean="0"/>
              <a:t>ýžový nákyp s ovocem</a:t>
            </a:r>
          </a:p>
          <a:p>
            <a:r>
              <a:rPr lang="cs-CZ" sz="3900" dirty="0"/>
              <a:t>r</a:t>
            </a:r>
            <a:r>
              <a:rPr lang="cs-CZ" sz="3900" dirty="0" smtClean="0"/>
              <a:t>ýžová kaše s ovocem</a:t>
            </a:r>
          </a:p>
          <a:p>
            <a:r>
              <a:rPr lang="cs-CZ" sz="3900" dirty="0"/>
              <a:t>p</a:t>
            </a:r>
            <a:r>
              <a:rPr lang="cs-CZ" sz="3900" dirty="0" smtClean="0"/>
              <a:t>udink </a:t>
            </a:r>
            <a:r>
              <a:rPr lang="cs-CZ" sz="3800" dirty="0" smtClean="0"/>
              <a:t>z vody s ovocem a piškotem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69457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Dieta 9/4s (FNB)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91264" cy="4625609"/>
          </a:xfrm>
        </p:spPr>
        <p:txBody>
          <a:bodyPr/>
          <a:lstStyle/>
          <a:p>
            <a:pPr marL="118872" indent="0">
              <a:buNone/>
            </a:pPr>
            <a:r>
              <a:rPr lang="cs-CZ" dirty="0" smtClean="0">
                <a:latin typeface="Arial Black" panose="020B0A04020102020204" pitchFamily="34" charset="0"/>
              </a:rPr>
              <a:t>E 7500 </a:t>
            </a:r>
            <a:r>
              <a:rPr lang="cs-CZ" dirty="0" err="1" smtClean="0">
                <a:latin typeface="Arial Black" panose="020B0A04020102020204" pitchFamily="34" charset="0"/>
              </a:rPr>
              <a:t>kJ</a:t>
            </a:r>
            <a:r>
              <a:rPr lang="cs-CZ" dirty="0" smtClean="0">
                <a:latin typeface="Arial Black" panose="020B0A04020102020204" pitchFamily="34" charset="0"/>
              </a:rPr>
              <a:t>, 80g B, 35g T, 275 g S</a:t>
            </a:r>
          </a:p>
          <a:p>
            <a:r>
              <a:rPr lang="cs-CZ" dirty="0"/>
              <a:t> </a:t>
            </a:r>
            <a:r>
              <a:rPr lang="cs-CZ" dirty="0" smtClean="0"/>
              <a:t>stejné zásady jako dieta 4S, omezení sacharidů</a:t>
            </a:r>
          </a:p>
          <a:p>
            <a:r>
              <a:rPr lang="cs-CZ" dirty="0" smtClean="0"/>
              <a:t>Více bílkovin a tuku</a:t>
            </a:r>
          </a:p>
          <a:p>
            <a:r>
              <a:rPr lang="cs-CZ" dirty="0"/>
              <a:t> </a:t>
            </a:r>
            <a:r>
              <a:rPr lang="cs-CZ" dirty="0" smtClean="0"/>
              <a:t>na večeři/ </a:t>
            </a:r>
            <a:r>
              <a:rPr lang="cs-CZ" dirty="0" err="1" smtClean="0"/>
              <a:t>II.večeři</a:t>
            </a:r>
            <a:r>
              <a:rPr lang="cs-CZ" dirty="0" smtClean="0"/>
              <a:t> zařazeno vařené kuře</a:t>
            </a:r>
          </a:p>
          <a:p>
            <a:r>
              <a:rPr lang="cs-CZ" dirty="0" smtClean="0"/>
              <a:t>Navíc nízkotučný tvaroh, bílý jogurt</a:t>
            </a:r>
          </a:p>
          <a:p>
            <a:endParaRPr lang="cs-CZ" dirty="0"/>
          </a:p>
          <a:p>
            <a:pPr marL="118872" indent="0">
              <a:buNone/>
            </a:pPr>
            <a:r>
              <a:rPr lang="cs-CZ" b="1" dirty="0" smtClean="0"/>
              <a:t>NEZAMĚŇOVAT S DIETOU 9S ! </a:t>
            </a:r>
          </a:p>
        </p:txBody>
      </p:sp>
    </p:spTree>
    <p:extLst>
      <p:ext uri="{BB962C8B-B14F-4D97-AF65-F5344CB8AC3E}">
        <p14:creationId xmlns:p14="http://schemas.microsoft.com/office/powerpoint/2010/main" val="27268074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Dieta </a:t>
            </a:r>
            <a:r>
              <a:rPr lang="cs-CZ" dirty="0" smtClean="0"/>
              <a:t>9/4s jídelníček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  <a:tabLst>
                <a:tab pos="1257300" algn="l"/>
              </a:tabLst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SN:</a:t>
            </a:r>
            <a:r>
              <a:rPr lang="cs-CZ" dirty="0"/>
              <a:t>	</a:t>
            </a:r>
            <a:r>
              <a:rPr lang="cs-CZ" dirty="0" smtClean="0"/>
              <a:t>2 rohlíky, bílý jogurt, </a:t>
            </a:r>
            <a:r>
              <a:rPr lang="cs-CZ" dirty="0" err="1" smtClean="0"/>
              <a:t>dia</a:t>
            </a:r>
            <a:r>
              <a:rPr lang="cs-CZ" dirty="0" smtClean="0"/>
              <a:t> džem</a:t>
            </a:r>
          </a:p>
          <a:p>
            <a:pPr marL="118872" indent="0">
              <a:spcBef>
                <a:spcPts val="1200"/>
              </a:spcBef>
              <a:buNone/>
              <a:tabLst>
                <a:tab pos="1257300" algn="l"/>
              </a:tabLst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SV: </a:t>
            </a:r>
            <a:r>
              <a:rPr lang="cs-CZ" dirty="0" smtClean="0"/>
              <a:t>	pomeranč</a:t>
            </a:r>
          </a:p>
          <a:p>
            <a:pPr marL="118872" indent="0">
              <a:spcBef>
                <a:spcPts val="1200"/>
              </a:spcBef>
              <a:buNone/>
              <a:tabLst>
                <a:tab pos="1257300" algn="l"/>
              </a:tabLst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OB:  </a:t>
            </a:r>
            <a:r>
              <a:rPr lang="cs-CZ" dirty="0" smtClean="0"/>
              <a:t>	mrkvová polévka, koprová omáčka se 	</a:t>
            </a:r>
            <a:r>
              <a:rPr lang="cs-CZ" dirty="0" err="1" smtClean="0"/>
              <a:t>šmakounem</a:t>
            </a:r>
            <a:r>
              <a:rPr lang="cs-CZ" dirty="0" smtClean="0"/>
              <a:t>, br. kaše bez mléka</a:t>
            </a:r>
          </a:p>
          <a:p>
            <a:pPr marL="118872" indent="0">
              <a:buNone/>
              <a:tabLst>
                <a:tab pos="1257300" algn="l"/>
              </a:tabLst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SV:</a:t>
            </a:r>
            <a:r>
              <a:rPr lang="cs-CZ" dirty="0" smtClean="0"/>
              <a:t>	1 rohlík, nízkotučný tvaroh</a:t>
            </a:r>
          </a:p>
          <a:p>
            <a:pPr marL="118872" indent="0">
              <a:spcBef>
                <a:spcPts val="1200"/>
              </a:spcBef>
              <a:buNone/>
              <a:tabLst>
                <a:tab pos="1257300" algn="l"/>
              </a:tabLst>
            </a:pP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</a:rPr>
              <a:t>Več</a:t>
            </a:r>
            <a:r>
              <a:rPr lang="cs-CZ" dirty="0" smtClean="0"/>
              <a:t>: 	2 rohlíky, </a:t>
            </a:r>
            <a:r>
              <a:rPr lang="cs-CZ" dirty="0" err="1" smtClean="0"/>
              <a:t>dia</a:t>
            </a:r>
            <a:r>
              <a:rPr lang="cs-CZ" dirty="0" smtClean="0"/>
              <a:t> pudink, </a:t>
            </a:r>
            <a:r>
              <a:rPr lang="cs-CZ" dirty="0" err="1" smtClean="0"/>
              <a:t>jabl</a:t>
            </a:r>
            <a:r>
              <a:rPr lang="cs-CZ" dirty="0" smtClean="0"/>
              <a:t>. Pyré</a:t>
            </a:r>
          </a:p>
          <a:p>
            <a:pPr marL="118872" indent="0">
              <a:spcBef>
                <a:spcPts val="1200"/>
              </a:spcBef>
              <a:buNone/>
            </a:pP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</a:rPr>
              <a:t>II.Več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cs-CZ" dirty="0" smtClean="0"/>
              <a:t>vařené kuře, 1 rohlík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14712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Dieta s omezením tuku (č. 4)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916832"/>
            <a:ext cx="8280920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Složení diety: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dirty="0" smtClean="0">
                <a:latin typeface="Arial Black" panose="020B0A04020102020204" pitchFamily="34" charset="0"/>
              </a:rPr>
              <a:t>E 9500 kJ, 80g B, 55g T, 360g S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Pokročilejší stádium rekonvalescence</a:t>
            </a:r>
          </a:p>
          <a:p>
            <a:r>
              <a:rPr lang="cs-CZ" dirty="0"/>
              <a:t>Strava je šetřící, lehce stravitelná, nenadýmavá, do měkka upravená</a:t>
            </a:r>
          </a:p>
          <a:p>
            <a:r>
              <a:rPr lang="cs-CZ" dirty="0"/>
              <a:t>Pravidelná konzumace menších porcí (alespoň 5x denně) </a:t>
            </a:r>
            <a:endParaRPr lang="cs-CZ" dirty="0" smtClean="0"/>
          </a:p>
          <a:p>
            <a:r>
              <a:rPr lang="cs-CZ" dirty="0" smtClean="0"/>
              <a:t>Vhodná do domácího ošetření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911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08912" cy="5112568"/>
          </a:xfrm>
        </p:spPr>
        <p:txBody>
          <a:bodyPr>
            <a:noAutofit/>
          </a:bodyPr>
          <a:lstStyle/>
          <a:p>
            <a:r>
              <a:rPr lang="cs-CZ" sz="3000" dirty="0"/>
              <a:t>v</a:t>
            </a:r>
            <a:r>
              <a:rPr lang="cs-CZ" sz="3000" dirty="0" smtClean="0"/>
              <a:t>hodná </a:t>
            </a:r>
            <a:r>
              <a:rPr lang="cs-CZ" sz="3000" b="1" dirty="0" smtClean="0"/>
              <a:t>technologická úprava </a:t>
            </a:r>
            <a:r>
              <a:rPr lang="cs-CZ" sz="3000" dirty="0" smtClean="0"/>
              <a:t>– vaření, dušení, vaření v páře, zapékání/ pečení  (bez kůrky)</a:t>
            </a:r>
          </a:p>
          <a:p>
            <a:pPr>
              <a:spcBef>
                <a:spcPts val="1200"/>
              </a:spcBef>
            </a:pPr>
            <a:r>
              <a:rPr lang="cs-CZ" sz="3000" b="1" dirty="0"/>
              <a:t>z</a:t>
            </a:r>
            <a:r>
              <a:rPr lang="cs-CZ" sz="3000" b="1" dirty="0" smtClean="0"/>
              <a:t>ahušťuje </a:t>
            </a:r>
            <a:r>
              <a:rPr lang="cs-CZ" sz="3000" dirty="0"/>
              <a:t>se moukou opraženou na </a:t>
            </a:r>
            <a:r>
              <a:rPr lang="cs-CZ" sz="3000" dirty="0" smtClean="0"/>
              <a:t>sucho, </a:t>
            </a:r>
            <a:r>
              <a:rPr lang="cs-CZ" sz="3000" dirty="0"/>
              <a:t>škrobem, strouhaným bramborem</a:t>
            </a:r>
            <a:r>
              <a:rPr lang="cs-CZ" sz="3000" dirty="0" smtClean="0"/>
              <a:t>…</a:t>
            </a:r>
          </a:p>
          <a:p>
            <a:pPr>
              <a:spcBef>
                <a:spcPts val="1200"/>
              </a:spcBef>
            </a:pPr>
            <a:r>
              <a:rPr lang="cs-CZ" sz="3000" dirty="0" smtClean="0"/>
              <a:t>nevhodný </a:t>
            </a:r>
            <a:r>
              <a:rPr lang="cs-CZ" sz="3000" dirty="0"/>
              <a:t>je přepálený</a:t>
            </a:r>
            <a:r>
              <a:rPr lang="cs-CZ" sz="3000" b="1" dirty="0"/>
              <a:t> tuk </a:t>
            </a:r>
            <a:r>
              <a:rPr lang="cs-CZ" sz="3000" dirty="0"/>
              <a:t>- </a:t>
            </a:r>
            <a:r>
              <a:rPr lang="en-US" sz="3000" dirty="0"/>
              <a:t>&gt;</a:t>
            </a:r>
            <a:r>
              <a:rPr lang="cs-CZ" sz="3000" dirty="0"/>
              <a:t> přidává se až </a:t>
            </a:r>
            <a:r>
              <a:rPr lang="cs-CZ" sz="3000" b="1" dirty="0"/>
              <a:t>do hotového pokrmu</a:t>
            </a:r>
            <a:r>
              <a:rPr lang="cs-CZ" sz="3000" dirty="0"/>
              <a:t> (máslo, kvalitní oleje</a:t>
            </a:r>
            <a:r>
              <a:rPr lang="cs-CZ" sz="3000" dirty="0" smtClean="0"/>
              <a:t>)</a:t>
            </a:r>
          </a:p>
          <a:p>
            <a:pPr>
              <a:spcBef>
                <a:spcPts val="1200"/>
              </a:spcBef>
            </a:pPr>
            <a:r>
              <a:rPr lang="cs-CZ" sz="3000" dirty="0" smtClean="0"/>
              <a:t>omezení potraviny</a:t>
            </a:r>
            <a:r>
              <a:rPr lang="cs-CZ" sz="3000" dirty="0"/>
              <a:t>, které vedou ke zvýšené tvorbě pankreatické </a:t>
            </a:r>
            <a:r>
              <a:rPr lang="cs-CZ" sz="3000" dirty="0" smtClean="0"/>
              <a:t>šťávy</a:t>
            </a:r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cs-CZ" dirty="0" smtClean="0"/>
              <a:t>Hlavní zásady d.č. </a:t>
            </a:r>
            <a:r>
              <a:rPr lang="cs-CZ" dirty="0" smtClean="0">
                <a:latin typeface="Arial Black" panose="020B0A04020102020204" pitchFamily="34" charset="0"/>
              </a:rPr>
              <a:t>4</a:t>
            </a:r>
            <a:endParaRPr lang="cs-CZ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44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47830"/>
            <a:ext cx="2106538" cy="139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074" y="5517232"/>
            <a:ext cx="1762925" cy="1340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cs-CZ" b="1" dirty="0" smtClean="0"/>
              <a:t> </a:t>
            </a:r>
            <a:r>
              <a:rPr lang="cs-CZ" sz="3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Nevhodné potraviny</a:t>
            </a:r>
          </a:p>
          <a:p>
            <a:pPr lvl="1"/>
            <a:r>
              <a:rPr lang="cs-CZ" dirty="0"/>
              <a:t>tučné </a:t>
            </a:r>
            <a:r>
              <a:rPr lang="cs-CZ" dirty="0" smtClean="0"/>
              <a:t>potraviny včetně skrytého tuku(maso, uzeniny, sýry), </a:t>
            </a:r>
            <a:r>
              <a:rPr lang="cs-CZ" dirty="0"/>
              <a:t>přepálený </a:t>
            </a:r>
            <a:r>
              <a:rPr lang="cs-CZ" dirty="0" smtClean="0"/>
              <a:t>tuk, tučná těsta</a:t>
            </a:r>
            <a:endParaRPr lang="cs-CZ" dirty="0"/>
          </a:p>
          <a:p>
            <a:pPr lvl="1"/>
            <a:r>
              <a:rPr lang="cs-CZ" dirty="0"/>
              <a:t> čerstvé pečivo, kynutá těsta, </a:t>
            </a:r>
            <a:r>
              <a:rPr lang="cs-CZ" dirty="0" smtClean="0"/>
              <a:t>nadýmavá zelenina,</a:t>
            </a:r>
            <a:r>
              <a:rPr lang="cs-CZ" dirty="0"/>
              <a:t> </a:t>
            </a:r>
            <a:r>
              <a:rPr lang="cs-CZ" dirty="0" smtClean="0"/>
              <a:t>luštěniny</a:t>
            </a:r>
          </a:p>
          <a:p>
            <a:pPr lvl="1"/>
            <a:r>
              <a:rPr lang="cs-CZ" dirty="0" smtClean="0"/>
              <a:t>celozrnné výrobky, ořechy</a:t>
            </a:r>
            <a:r>
              <a:rPr lang="cs-CZ" dirty="0"/>
              <a:t>, </a:t>
            </a:r>
            <a:r>
              <a:rPr lang="cs-CZ" dirty="0" smtClean="0"/>
              <a:t>mák, semínka, zrníčka</a:t>
            </a:r>
            <a:endParaRPr lang="cs-CZ" dirty="0"/>
          </a:p>
          <a:p>
            <a:pPr lvl="1"/>
            <a:r>
              <a:rPr lang="cs-CZ" dirty="0"/>
              <a:t>ostrá, kořeněná jídla, sycené a kyselé nápoje, silná </a:t>
            </a:r>
            <a:r>
              <a:rPr lang="cs-CZ" dirty="0" smtClean="0"/>
              <a:t>káva, kakao</a:t>
            </a:r>
            <a:endParaRPr lang="cs-CZ" dirty="0"/>
          </a:p>
          <a:p>
            <a:pPr marL="118872" indent="0">
              <a:buNone/>
            </a:pP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609600" y="307848"/>
            <a:ext cx="8229600" cy="1252728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cs-CZ" dirty="0" smtClean="0"/>
              <a:t>Hlavní zásady d.č. </a:t>
            </a:r>
            <a:r>
              <a:rPr lang="cs-CZ" dirty="0" smtClean="0">
                <a:latin typeface="Arial Black" panose="020B0A04020102020204" pitchFamily="34" charset="0"/>
              </a:rPr>
              <a:t>4</a:t>
            </a:r>
            <a:endParaRPr lang="cs-CZ" dirty="0">
              <a:latin typeface="Arial Black" panose="020B0A04020102020204" pitchFamily="34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707594"/>
            <a:ext cx="2088232" cy="1098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498877"/>
            <a:ext cx="2370891" cy="1294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63995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dirty="0" smtClean="0"/>
              <a:t>Vhodné potraviny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772816"/>
            <a:ext cx="8892480" cy="5085184"/>
          </a:xfrm>
        </p:spPr>
        <p:txBody>
          <a:bodyPr>
            <a:noAutofit/>
          </a:bodyPr>
          <a:lstStyle/>
          <a:p>
            <a:pPr marL="118872" indent="0" algn="just">
              <a:lnSpc>
                <a:spcPct val="80000"/>
              </a:lnSpc>
              <a:buNone/>
              <a:tabLst>
                <a:tab pos="1352550" algn="l"/>
              </a:tabLst>
            </a:pPr>
            <a:r>
              <a:rPr lang="cs-CZ" sz="2800" b="1" dirty="0"/>
              <a:t>Maso</a:t>
            </a:r>
            <a:r>
              <a:rPr lang="cs-CZ" sz="2800" b="1" dirty="0" smtClean="0"/>
              <a:t>:</a:t>
            </a:r>
            <a:r>
              <a:rPr lang="cs-CZ" sz="2800" dirty="0" smtClean="0"/>
              <a:t> 	libové- kuře, krůta, králík, ryby, hovězí, vepř. kýta</a:t>
            </a:r>
          </a:p>
          <a:p>
            <a:pPr marL="118872" indent="0" algn="just">
              <a:lnSpc>
                <a:spcPct val="80000"/>
              </a:lnSpc>
              <a:spcBef>
                <a:spcPts val="600"/>
              </a:spcBef>
              <a:buNone/>
              <a:tabLst>
                <a:tab pos="1352550" algn="l"/>
              </a:tabLst>
            </a:pPr>
            <a:r>
              <a:rPr lang="cs-CZ" sz="2800" b="1" dirty="0" smtClean="0"/>
              <a:t>Uzeniny: </a:t>
            </a:r>
            <a:r>
              <a:rPr lang="cs-CZ" sz="2800" dirty="0" smtClean="0"/>
              <a:t>omezeně, kvalitní (libová šunka, jemné 			párky…) </a:t>
            </a:r>
            <a:endParaRPr lang="cs-CZ" sz="2800" dirty="0"/>
          </a:p>
          <a:p>
            <a:pPr marL="118872" indent="0" algn="just">
              <a:lnSpc>
                <a:spcPct val="80000"/>
              </a:lnSpc>
              <a:spcBef>
                <a:spcPts val="600"/>
              </a:spcBef>
              <a:buNone/>
              <a:tabLst>
                <a:tab pos="1428750" algn="l"/>
              </a:tabLst>
            </a:pPr>
            <a:r>
              <a:rPr lang="cs-CZ" sz="2800" b="1" dirty="0"/>
              <a:t>Vejce: </a:t>
            </a:r>
            <a:r>
              <a:rPr lang="cs-CZ" sz="2800" b="1" dirty="0" smtClean="0"/>
              <a:t> </a:t>
            </a:r>
            <a:r>
              <a:rPr lang="cs-CZ" sz="2800" dirty="0"/>
              <a:t>žloutek se povoluje v množství do ½ ks/den jako </a:t>
            </a:r>
            <a:r>
              <a:rPr lang="cs-CZ" sz="2800" dirty="0" smtClean="0"/>
              <a:t>	součást </a:t>
            </a:r>
            <a:r>
              <a:rPr lang="cs-CZ" sz="2800" dirty="0"/>
              <a:t>pokrmů, bílky neomezeně</a:t>
            </a:r>
          </a:p>
          <a:p>
            <a:pPr marL="118872" indent="0" algn="just" defTabSz="704850">
              <a:lnSpc>
                <a:spcPct val="80000"/>
              </a:lnSpc>
              <a:spcBef>
                <a:spcPts val="600"/>
              </a:spcBef>
              <a:buNone/>
              <a:tabLst>
                <a:tab pos="1619250" algn="l"/>
              </a:tabLst>
            </a:pPr>
            <a:r>
              <a:rPr lang="cs-CZ" sz="2800" b="1" dirty="0" smtClean="0"/>
              <a:t>Mléko: </a:t>
            </a:r>
            <a:r>
              <a:rPr lang="cs-CZ" sz="2800" dirty="0" smtClean="0"/>
              <a:t>polotučné/nízkotučné, pro přípravu pokrmů- dle 	snášenlivosti i samostatně</a:t>
            </a:r>
          </a:p>
          <a:p>
            <a:pPr marL="118872" indent="0" algn="just">
              <a:lnSpc>
                <a:spcPct val="80000"/>
              </a:lnSpc>
              <a:spcBef>
                <a:spcPts val="600"/>
              </a:spcBef>
              <a:buNone/>
              <a:tabLst>
                <a:tab pos="1428750" algn="l"/>
              </a:tabLst>
            </a:pPr>
            <a:r>
              <a:rPr lang="cs-CZ" sz="2800" b="1" dirty="0" smtClean="0"/>
              <a:t>Mléčné výrobky: </a:t>
            </a:r>
            <a:r>
              <a:rPr lang="cs-CZ" sz="2800" dirty="0" smtClean="0"/>
              <a:t>jogurty do 2 % tuku, netučný tvaroh, 	tvrdé sýry do 30 % t.v.s. , čerstvé sýry, zakysané 	ml. výrobky</a:t>
            </a:r>
          </a:p>
          <a:p>
            <a:pPr marL="118872" indent="0" algn="just">
              <a:lnSpc>
                <a:spcPct val="80000"/>
              </a:lnSpc>
              <a:spcBef>
                <a:spcPts val="600"/>
              </a:spcBef>
              <a:buNone/>
              <a:tabLst>
                <a:tab pos="1619250" algn="l"/>
              </a:tabLst>
            </a:pPr>
            <a:r>
              <a:rPr lang="cs-CZ" sz="2800" b="1" dirty="0" smtClean="0"/>
              <a:t>Tuky:</a:t>
            </a:r>
            <a:r>
              <a:rPr lang="cs-CZ" sz="2800" b="1" dirty="0"/>
              <a:t>	</a:t>
            </a:r>
            <a:r>
              <a:rPr lang="cs-CZ" sz="2800" dirty="0" smtClean="0"/>
              <a:t>máslo</a:t>
            </a:r>
            <a:r>
              <a:rPr lang="cs-CZ" sz="2800" dirty="0"/>
              <a:t>, rostlinné tuky, </a:t>
            </a:r>
            <a:r>
              <a:rPr lang="cs-CZ" sz="2800" dirty="0" smtClean="0"/>
              <a:t>kvalitní oleje</a:t>
            </a:r>
          </a:p>
          <a:p>
            <a:pPr marL="118872" indent="0" algn="just">
              <a:lnSpc>
                <a:spcPct val="80000"/>
              </a:lnSpc>
              <a:spcBef>
                <a:spcPts val="600"/>
              </a:spcBef>
              <a:buNone/>
              <a:tabLst>
                <a:tab pos="1428750" algn="l"/>
              </a:tabLst>
            </a:pPr>
            <a:r>
              <a:rPr lang="cs-CZ" sz="2800" b="1" dirty="0" smtClean="0"/>
              <a:t>Pečivo:	</a:t>
            </a:r>
            <a:r>
              <a:rPr lang="cs-CZ" sz="2800" spc="-100" dirty="0" smtClean="0"/>
              <a:t>bílé</a:t>
            </a:r>
            <a:r>
              <a:rPr lang="cs-CZ" sz="2800" spc="-100" dirty="0"/>
              <a:t>, bez zrníček/semínek- houska, rohlík,, netučná </a:t>
            </a:r>
            <a:r>
              <a:rPr lang="cs-CZ" sz="2800" spc="-100" dirty="0" smtClean="0"/>
              <a:t>		vánočka</a:t>
            </a:r>
            <a:r>
              <a:rPr lang="cs-CZ" sz="2800" spc="-100" dirty="0"/>
              <a:t>, toustový </a:t>
            </a:r>
            <a:r>
              <a:rPr lang="cs-CZ" sz="2700" spc="-100" dirty="0"/>
              <a:t>chléb, piškot, starší </a:t>
            </a:r>
            <a:r>
              <a:rPr lang="cs-CZ" sz="2700" spc="-100" dirty="0" smtClean="0"/>
              <a:t>chléb</a:t>
            </a:r>
            <a:endParaRPr lang="cs-CZ" sz="2700" spc="-100" dirty="0"/>
          </a:p>
        </p:txBody>
      </p:sp>
    </p:spTree>
    <p:extLst>
      <p:ext uri="{BB962C8B-B14F-4D97-AF65-F5344CB8AC3E}">
        <p14:creationId xmlns:p14="http://schemas.microsoft.com/office/powerpoint/2010/main" val="164625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Vhodné potraviny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700808"/>
            <a:ext cx="8676456" cy="5157192"/>
          </a:xfrm>
        </p:spPr>
        <p:txBody>
          <a:bodyPr>
            <a:noAutofit/>
          </a:bodyPr>
          <a:lstStyle/>
          <a:p>
            <a:pPr marL="118872" indent="0" algn="just">
              <a:spcBef>
                <a:spcPts val="600"/>
              </a:spcBef>
              <a:buNone/>
              <a:tabLst>
                <a:tab pos="1428750" algn="l"/>
              </a:tabLst>
            </a:pPr>
            <a:r>
              <a:rPr lang="cs-CZ" sz="2800" b="1" spc="-100" dirty="0" smtClean="0"/>
              <a:t>Příkrmy</a:t>
            </a:r>
            <a:r>
              <a:rPr lang="cs-CZ" sz="2800" b="1" spc="-100" dirty="0"/>
              <a:t>: </a:t>
            </a:r>
            <a:r>
              <a:rPr lang="cs-CZ" sz="2800" spc="-100" dirty="0" smtClean="0"/>
              <a:t>těstoviny, brambory, rýže, bram. knedlíky, 		kuskus, noky, houskový knedlík</a:t>
            </a:r>
          </a:p>
          <a:p>
            <a:pPr marL="186912" indent="0" algn="just">
              <a:spcBef>
                <a:spcPts val="600"/>
              </a:spcBef>
              <a:buNone/>
              <a:tabLst>
                <a:tab pos="1428750" algn="l"/>
              </a:tabLst>
            </a:pPr>
            <a:r>
              <a:rPr lang="cs-CZ" sz="2800" b="1" dirty="0"/>
              <a:t>Ovoce</a:t>
            </a:r>
            <a:r>
              <a:rPr lang="cs-CZ" sz="2800" dirty="0"/>
              <a:t>: mechanicky nebo tepelně upravené, </a:t>
            </a:r>
            <a:r>
              <a:rPr lang="cs-CZ" sz="2800" dirty="0" smtClean="0"/>
              <a:t>syrové jen 	vyzrálé</a:t>
            </a:r>
            <a:r>
              <a:rPr lang="cs-CZ" sz="2800" dirty="0"/>
              <a:t>, event. oloupané </a:t>
            </a:r>
            <a:r>
              <a:rPr lang="cs-CZ" sz="2800" dirty="0" smtClean="0"/>
              <a:t>	(</a:t>
            </a:r>
            <a:r>
              <a:rPr lang="cs-CZ" sz="2800" dirty="0"/>
              <a:t>banány, jablka, </a:t>
            </a:r>
            <a:r>
              <a:rPr lang="cs-CZ" sz="2800" dirty="0" smtClean="0"/>
              <a:t>	broskve</a:t>
            </a:r>
            <a:r>
              <a:rPr lang="cs-CZ" sz="2800" dirty="0"/>
              <a:t>, </a:t>
            </a:r>
            <a:r>
              <a:rPr lang="cs-CZ" sz="2800" dirty="0" smtClean="0"/>
              <a:t>meruňky, grep,</a:t>
            </a:r>
            <a:r>
              <a:rPr lang="cs-CZ" sz="2800" dirty="0"/>
              <a:t> </a:t>
            </a:r>
            <a:r>
              <a:rPr lang="cs-CZ" sz="2800" dirty="0" smtClean="0"/>
              <a:t>pomeranče, ryngle</a:t>
            </a:r>
            <a:r>
              <a:rPr lang="cs-CZ" sz="2800" dirty="0"/>
              <a:t>, 	 </a:t>
            </a:r>
            <a:r>
              <a:rPr lang="cs-CZ" sz="2800" dirty="0" smtClean="0"/>
              <a:t>	mandarinky </a:t>
            </a:r>
            <a:r>
              <a:rPr lang="cs-CZ" sz="2800" dirty="0"/>
              <a:t>nektarinky, meloun)</a:t>
            </a:r>
          </a:p>
          <a:p>
            <a:pPr marL="186912" indent="0" algn="just">
              <a:spcBef>
                <a:spcPts val="600"/>
              </a:spcBef>
              <a:buNone/>
              <a:tabLst>
                <a:tab pos="1428750" algn="l"/>
              </a:tabLst>
            </a:pPr>
            <a:r>
              <a:rPr lang="cs-CZ" sz="2800" b="1" dirty="0"/>
              <a:t>Zelenina: </a:t>
            </a:r>
            <a:r>
              <a:rPr lang="cs-CZ" sz="2800" spc="-100" dirty="0"/>
              <a:t>do měkka upravená - mrkev, celer, petržel, </a:t>
            </a:r>
            <a:r>
              <a:rPr lang="cs-CZ" sz="2800" spc="-100" dirty="0" smtClean="0"/>
              <a:t>		špenát</a:t>
            </a:r>
            <a:r>
              <a:rPr lang="cs-CZ" sz="2800" spc="-100" dirty="0"/>
              <a:t>, hlávkový salát, ledový salát, čínské </a:t>
            </a:r>
            <a:r>
              <a:rPr lang="cs-CZ" sz="2800" spc="-100" dirty="0" smtClean="0"/>
              <a:t>			zelí</a:t>
            </a:r>
            <a:r>
              <a:rPr lang="cs-CZ" sz="2800" spc="-100" dirty="0"/>
              <a:t>, zelené fazolky, červená řepa, mladá </a:t>
            </a:r>
            <a:r>
              <a:rPr lang="cs-CZ" sz="2800" spc="-100" dirty="0" smtClean="0"/>
              <a:t>			</a:t>
            </a:r>
            <a:r>
              <a:rPr lang="cs-CZ" sz="2800" spc="-100" dirty="0" err="1" smtClean="0"/>
              <a:t>brokolice,rajčata</a:t>
            </a:r>
            <a:r>
              <a:rPr lang="cs-CZ" sz="2800" spc="-100" dirty="0" smtClean="0"/>
              <a:t> oloupaná </a:t>
            </a:r>
            <a:r>
              <a:rPr lang="cs-CZ" sz="2800" spc="-100" dirty="0"/>
              <a:t>bez zrnek/protlak, </a:t>
            </a:r>
            <a:r>
              <a:rPr lang="cs-CZ" sz="2800" spc="-100" dirty="0" smtClean="0"/>
              <a:t>dýně</a:t>
            </a:r>
            <a:endParaRPr lang="cs-CZ" sz="2800" spc="-100" dirty="0"/>
          </a:p>
        </p:txBody>
      </p:sp>
    </p:spTree>
    <p:extLst>
      <p:ext uri="{BB962C8B-B14F-4D97-AF65-F5344CB8AC3E}">
        <p14:creationId xmlns:p14="http://schemas.microsoft.com/office/powerpoint/2010/main" val="176232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559" y="1412776"/>
            <a:ext cx="2591673" cy="14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51976"/>
            <a:ext cx="1907580" cy="142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916832"/>
            <a:ext cx="8352928" cy="3816424"/>
          </a:xfrm>
        </p:spPr>
        <p:txBody>
          <a:bodyPr>
            <a:normAutofit fontScale="92500" lnSpcReduction="20000"/>
          </a:bodyPr>
          <a:lstStyle/>
          <a:p>
            <a:pPr marL="118872" indent="0" algn="just">
              <a:lnSpc>
                <a:spcPct val="120000"/>
              </a:lnSpc>
              <a:spcBef>
                <a:spcPts val="1200"/>
              </a:spcBef>
              <a:buNone/>
            </a:pPr>
            <a:r>
              <a:rPr lang="cs-CZ" b="1" spc="-100" dirty="0"/>
              <a:t>Koření: natě/ bylinky</a:t>
            </a:r>
            <a:r>
              <a:rPr lang="cs-CZ" spc="-100" dirty="0"/>
              <a:t> </a:t>
            </a:r>
            <a:r>
              <a:rPr lang="cs-CZ" spc="-100" dirty="0" smtClean="0"/>
              <a:t>(pažitka</a:t>
            </a:r>
            <a:r>
              <a:rPr lang="cs-CZ" spc="-100" dirty="0"/>
              <a:t>, </a:t>
            </a:r>
            <a:r>
              <a:rPr lang="cs-CZ" spc="-100" dirty="0" smtClean="0"/>
              <a:t>petrželka,</a:t>
            </a:r>
          </a:p>
          <a:p>
            <a:pPr marL="118872" indent="0" algn="just">
              <a:lnSpc>
                <a:spcPct val="120000"/>
              </a:lnSpc>
              <a:spcBef>
                <a:spcPts val="1200"/>
              </a:spcBef>
              <a:buNone/>
              <a:tabLst>
                <a:tab pos="444500" algn="l"/>
              </a:tabLst>
            </a:pPr>
            <a:r>
              <a:rPr lang="cs-CZ" spc="-100" dirty="0" smtClean="0"/>
              <a:t> kopr</a:t>
            </a:r>
            <a:r>
              <a:rPr lang="cs-CZ" spc="-100" dirty="0"/>
              <a:t>, mladá celerová nať, bazalka, libeček, </a:t>
            </a:r>
            <a:r>
              <a:rPr lang="cs-CZ" spc="-100" dirty="0" smtClean="0"/>
              <a:t>	majoránka</a:t>
            </a:r>
            <a:r>
              <a:rPr lang="cs-CZ" spc="-100" dirty="0"/>
              <a:t>, saturejka), kmín, sůl, vanilka, citronová </a:t>
            </a:r>
            <a:r>
              <a:rPr lang="cs-CZ" spc="-100" dirty="0" smtClean="0"/>
              <a:t>	šťáva</a:t>
            </a:r>
            <a:endParaRPr lang="cs-CZ" spc="-100" dirty="0"/>
          </a:p>
          <a:p>
            <a:pPr marL="118872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b="1" spc="-100" dirty="0"/>
              <a:t>Nápoje: </a:t>
            </a:r>
            <a:r>
              <a:rPr lang="cs-CZ" spc="-100" dirty="0"/>
              <a:t>nesycené, slabý černý </a:t>
            </a:r>
            <a:r>
              <a:rPr lang="cs-CZ" spc="-100" dirty="0" smtClean="0"/>
              <a:t>čaj, </a:t>
            </a:r>
            <a:r>
              <a:rPr lang="cs-CZ" spc="-100" dirty="0"/>
              <a:t>ovocný, bylinný čaj</a:t>
            </a:r>
            <a:r>
              <a:rPr lang="cs-CZ" spc="-100" dirty="0" smtClean="0"/>
              <a:t>, </a:t>
            </a:r>
            <a:r>
              <a:rPr lang="cs-CZ" spc="-100" dirty="0"/>
              <a:t>ředěná ovocná šťáva, přírodní minerální vody</a:t>
            </a:r>
          </a:p>
          <a:p>
            <a:pPr marL="11887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b="1" spc="-100" dirty="0"/>
              <a:t>Dezerty: </a:t>
            </a:r>
            <a:r>
              <a:rPr lang="cs-CZ" spc="-100" dirty="0"/>
              <a:t>piškotové, tvarohové, krupicové, odpalované těsto, pudinky, nákypy, ovocné </a:t>
            </a:r>
            <a:r>
              <a:rPr lang="cs-CZ" spc="-100" dirty="0" smtClean="0"/>
              <a:t>rosoly, želé</a:t>
            </a:r>
            <a:endParaRPr lang="cs-CZ" spc="-100" dirty="0"/>
          </a:p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533400" algn="l"/>
              </a:tabLst>
            </a:pPr>
            <a:r>
              <a:rPr lang="cs-CZ" dirty="0" smtClean="0"/>
              <a:t>Vhodné potraviny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09553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Chronická pankreatitida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658392"/>
            <a:ext cx="8568952" cy="518457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cs-CZ" sz="12800" b="1" dirty="0" smtClean="0"/>
              <a:t>Definice:</a:t>
            </a:r>
          </a:p>
          <a:p>
            <a:pPr marL="0" indent="0">
              <a:buNone/>
            </a:pPr>
            <a:r>
              <a:rPr lang="cs-CZ" sz="12000" dirty="0" smtClean="0"/>
              <a:t>Chronický zánět slinivky s postupnou náhradou sekrečního parenchymu fibrózní tkání. Fibróza je </a:t>
            </a:r>
            <a:r>
              <a:rPr lang="cs-CZ" sz="12000" b="1" i="1" dirty="0" smtClean="0"/>
              <a:t>ireverzibilní</a:t>
            </a:r>
            <a:r>
              <a:rPr lang="cs-CZ" sz="12000" b="1" dirty="0" smtClean="0"/>
              <a:t> </a:t>
            </a:r>
            <a:r>
              <a:rPr lang="cs-CZ" sz="12000" dirty="0" smtClean="0"/>
              <a:t>a většinou progreduje.</a:t>
            </a:r>
          </a:p>
          <a:p>
            <a:pPr marL="0" indent="0">
              <a:buNone/>
            </a:pPr>
            <a:endParaRPr lang="cs-CZ" sz="12800" b="1" dirty="0"/>
          </a:p>
          <a:p>
            <a:pPr marL="0" indent="0">
              <a:buNone/>
            </a:pPr>
            <a:r>
              <a:rPr lang="cs-CZ" sz="12800" b="1" dirty="0" smtClean="0"/>
              <a:t>Příznaky</a:t>
            </a:r>
            <a:r>
              <a:rPr lang="cs-CZ" sz="12800" dirty="0"/>
              <a:t>: ne tak výrazné jako u </a:t>
            </a:r>
            <a:r>
              <a:rPr lang="cs-CZ" sz="12800" dirty="0" smtClean="0"/>
              <a:t>AP</a:t>
            </a:r>
          </a:p>
          <a:p>
            <a:r>
              <a:rPr lang="cs-CZ" sz="11200" dirty="0" smtClean="0"/>
              <a:t>Postupné snižování sekrece enzymů má za následek maldigesci </a:t>
            </a:r>
            <a:r>
              <a:rPr lang="cs-CZ" sz="11200" dirty="0"/>
              <a:t>se </a:t>
            </a:r>
            <a:r>
              <a:rPr lang="cs-CZ" sz="11200" dirty="0" smtClean="0"/>
              <a:t>steatoreou ( při zničení více než </a:t>
            </a:r>
            <a:r>
              <a:rPr lang="cs-CZ" sz="11200" dirty="0"/>
              <a:t>90 % </a:t>
            </a:r>
            <a:r>
              <a:rPr lang="cs-CZ" sz="11200" dirty="0" smtClean="0"/>
              <a:t>tkáně). </a:t>
            </a:r>
          </a:p>
          <a:p>
            <a:r>
              <a:rPr lang="cs-CZ" sz="11200" dirty="0" smtClean="0"/>
              <a:t>rozvoj diabetu (zánik B-buněk)</a:t>
            </a:r>
          </a:p>
          <a:p>
            <a:pPr marL="118872" indent="0">
              <a:buNone/>
            </a:pPr>
            <a:endParaRPr lang="cs-CZ" sz="11200" dirty="0" smtClean="0"/>
          </a:p>
          <a:p>
            <a:pPr marL="0" indent="0">
              <a:buNone/>
            </a:pPr>
            <a:r>
              <a:rPr lang="cs-CZ" sz="12800" b="1" dirty="0" smtClean="0"/>
              <a:t>Výskyt:</a:t>
            </a:r>
          </a:p>
          <a:p>
            <a:r>
              <a:rPr lang="cs-CZ" sz="11200" dirty="0" smtClean="0"/>
              <a:t>V posledních letech zvýšený (Z Evropa, S. Amerika) </a:t>
            </a:r>
          </a:p>
          <a:p>
            <a:r>
              <a:rPr lang="cs-CZ" sz="11200" dirty="0" smtClean="0"/>
              <a:t>Zvýšená konzumace alkoholu + zlepšená diagnostika ?</a:t>
            </a:r>
            <a:endParaRPr lang="cs-CZ" sz="11200" dirty="0"/>
          </a:p>
        </p:txBody>
      </p:sp>
    </p:spTree>
    <p:extLst>
      <p:ext uri="{BB962C8B-B14F-4D97-AF65-F5344CB8AC3E}">
        <p14:creationId xmlns:p14="http://schemas.microsoft.com/office/powerpoint/2010/main" val="213185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cs-CZ" dirty="0"/>
              <a:t>P</a:t>
            </a:r>
            <a:r>
              <a:rPr lang="cs-CZ" dirty="0" smtClean="0"/>
              <a:t>ankreas</a:t>
            </a:r>
            <a:endParaRPr lang="cs-CZ" dirty="0"/>
          </a:p>
        </p:txBody>
      </p:sp>
      <p:pic>
        <p:nvPicPr>
          <p:cNvPr id="2050" name="Picture 2" descr="http://www.medicalook.com/systems_images/Pancreas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8244408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85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565" y="5592068"/>
            <a:ext cx="15144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52728"/>
          </a:xfrm>
        </p:spPr>
        <p:txBody>
          <a:bodyPr/>
          <a:lstStyle/>
          <a:p>
            <a:r>
              <a:rPr lang="cs-CZ" dirty="0" smtClean="0"/>
              <a:t>Etiopatogeneze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00808"/>
            <a:ext cx="8496944" cy="4968552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 smtClean="0"/>
              <a:t>Alkohol</a:t>
            </a:r>
            <a:r>
              <a:rPr lang="cs-CZ" dirty="0" smtClean="0"/>
              <a:t> (70%)</a:t>
            </a:r>
          </a:p>
          <a:p>
            <a:r>
              <a:rPr lang="cs-CZ" sz="2200" dirty="0" smtClean="0"/>
              <a:t>Kritická dávka alkoholu </a:t>
            </a:r>
            <a:r>
              <a:rPr lang="cs-CZ" sz="2200" dirty="0"/>
              <a:t>8</a:t>
            </a:r>
            <a:r>
              <a:rPr lang="cs-CZ" sz="2200" dirty="0" smtClean="0"/>
              <a:t>0g alkoholu/den pro muže a 40g/den pro ženy při délce expozice 5-15 let.</a:t>
            </a:r>
          </a:p>
          <a:p>
            <a:r>
              <a:rPr lang="cs-CZ" dirty="0" smtClean="0"/>
              <a:t>Genetika</a:t>
            </a:r>
            <a:endParaRPr lang="cs-CZ" dirty="0"/>
          </a:p>
          <a:p>
            <a:r>
              <a:rPr lang="cs-CZ" dirty="0" smtClean="0"/>
              <a:t>Špatná strava</a:t>
            </a:r>
            <a:endParaRPr lang="cs-CZ" dirty="0"/>
          </a:p>
          <a:p>
            <a:r>
              <a:rPr lang="cs-CZ" dirty="0" smtClean="0"/>
              <a:t>Zvýšený i snížený příjem tuků, </a:t>
            </a:r>
          </a:p>
          <a:p>
            <a:r>
              <a:rPr lang="cs-CZ" dirty="0" smtClean="0"/>
              <a:t>Kouření</a:t>
            </a:r>
          </a:p>
          <a:p>
            <a:r>
              <a:rPr lang="cs-CZ" dirty="0" smtClean="0"/>
              <a:t>Metabolické příčiny: hyperkalcemie a chronická urémie</a:t>
            </a:r>
          </a:p>
          <a:p>
            <a:r>
              <a:rPr lang="cs-CZ" dirty="0" smtClean="0"/>
              <a:t>Idiopatická chronická pankreatitida (15-35%)</a:t>
            </a:r>
          </a:p>
          <a:p>
            <a:r>
              <a:rPr lang="cs-CZ" dirty="0" smtClean="0"/>
              <a:t>Abnormality- </a:t>
            </a:r>
            <a:r>
              <a:rPr lang="cs-CZ" dirty="0"/>
              <a:t>p</a:t>
            </a:r>
            <a:r>
              <a:rPr lang="cs-CZ" dirty="0" smtClean="0"/>
              <a:t>ancreas divisum</a:t>
            </a:r>
          </a:p>
          <a:p>
            <a:r>
              <a:rPr lang="cs-CZ" dirty="0" smtClean="0"/>
              <a:t>Obstrukce (5%)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711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Nutriční stav – následek deficitu trávicích enzymů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844824"/>
            <a:ext cx="8507288" cy="4824536"/>
          </a:xfrm>
        </p:spPr>
        <p:txBody>
          <a:bodyPr>
            <a:noAutofit/>
          </a:bodyPr>
          <a:lstStyle/>
          <a:p>
            <a:r>
              <a:rPr lang="cs-CZ" sz="3000" b="1" dirty="0" smtClean="0"/>
              <a:t>Protein-energetická </a:t>
            </a:r>
            <a:r>
              <a:rPr lang="cs-CZ" sz="3000" b="1" dirty="0"/>
              <a:t>malnutrice</a:t>
            </a:r>
            <a:r>
              <a:rPr lang="cs-CZ" sz="3000" dirty="0"/>
              <a:t> </a:t>
            </a:r>
            <a:r>
              <a:rPr lang="cs-CZ" sz="3000" dirty="0" smtClean="0"/>
              <a:t>často v </a:t>
            </a:r>
            <a:r>
              <a:rPr lang="cs-CZ" sz="3000" dirty="0"/>
              <a:t>terminální fázi chronické </a:t>
            </a:r>
            <a:r>
              <a:rPr lang="cs-CZ" sz="3000" dirty="0" smtClean="0"/>
              <a:t>pankreatitidy (anorexie indukovaná bolestí + pokračující konzumací alkoholu)</a:t>
            </a:r>
          </a:p>
          <a:p>
            <a:pPr>
              <a:spcBef>
                <a:spcPts val="1200"/>
              </a:spcBef>
            </a:pPr>
            <a:r>
              <a:rPr lang="cs-CZ" sz="3000" dirty="0" smtClean="0"/>
              <a:t>Následkem steatorey </a:t>
            </a:r>
            <a:r>
              <a:rPr lang="cs-CZ" sz="3000" dirty="0"/>
              <a:t>jsou deficity vitamínů </a:t>
            </a:r>
            <a:r>
              <a:rPr lang="cs-CZ" sz="3000" b="1" dirty="0"/>
              <a:t>A, D, E a </a:t>
            </a:r>
            <a:r>
              <a:rPr lang="cs-CZ" sz="3000" b="1" dirty="0" smtClean="0"/>
              <a:t>K</a:t>
            </a:r>
            <a:r>
              <a:rPr lang="cs-CZ" sz="3000" dirty="0" smtClean="0"/>
              <a:t>. Byly popsány </a:t>
            </a:r>
            <a:r>
              <a:rPr lang="cs-CZ" sz="3000" dirty="0"/>
              <a:t>i specifické deficity Ca, Mg, Zn, </a:t>
            </a:r>
            <a:r>
              <a:rPr lang="cs-CZ" sz="3000" dirty="0" smtClean="0"/>
              <a:t>thiaminu a </a:t>
            </a:r>
            <a:r>
              <a:rPr lang="cs-CZ" sz="3000" dirty="0"/>
              <a:t>kyseliny </a:t>
            </a:r>
            <a:r>
              <a:rPr lang="cs-CZ" sz="3000" dirty="0" smtClean="0"/>
              <a:t>listové.</a:t>
            </a:r>
          </a:p>
          <a:p>
            <a:pPr>
              <a:spcBef>
                <a:spcPts val="1200"/>
              </a:spcBef>
            </a:pPr>
            <a:r>
              <a:rPr lang="cs-CZ" sz="3000" dirty="0" smtClean="0"/>
              <a:t>Podvýživa je běžná,</a:t>
            </a:r>
            <a:r>
              <a:rPr lang="cs-CZ" sz="3000" dirty="0"/>
              <a:t> </a:t>
            </a:r>
            <a:r>
              <a:rPr lang="cs-CZ" sz="3000" dirty="0" smtClean="0"/>
              <a:t>její tíže </a:t>
            </a:r>
            <a:r>
              <a:rPr lang="cs-CZ" sz="3000" dirty="0"/>
              <a:t>je jedním z největších faktorů predikujících </a:t>
            </a:r>
            <a:r>
              <a:rPr lang="cs-CZ" sz="3000" dirty="0" smtClean="0"/>
              <a:t>komplikace a výsledky </a:t>
            </a:r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66229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043" y="5229200"/>
            <a:ext cx="2078697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120" y="5772208"/>
            <a:ext cx="1440160" cy="1085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064" y="6330764"/>
            <a:ext cx="504056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Léčba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452041"/>
            <a:ext cx="8875712" cy="5505351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cs-CZ" dirty="0">
                <a:cs typeface="Calibri" pitchFamily="34" charset="0"/>
              </a:rPr>
              <a:t>Hlavním cílem je ovlivnit malabsorpci a předejít podvýživě.</a:t>
            </a:r>
          </a:p>
          <a:p>
            <a:pPr>
              <a:lnSpc>
                <a:spcPct val="120000"/>
              </a:lnSpc>
            </a:pPr>
            <a:r>
              <a:rPr lang="cs-CZ" dirty="0">
                <a:cs typeface="Calibri" pitchFamily="34" charset="0"/>
              </a:rPr>
              <a:t>Více než 80 % </a:t>
            </a:r>
            <a:r>
              <a:rPr lang="cs-CZ" dirty="0" smtClean="0">
                <a:cs typeface="Calibri" pitchFamily="34" charset="0"/>
              </a:rPr>
              <a:t>pac. </a:t>
            </a:r>
            <a:r>
              <a:rPr lang="cs-CZ" dirty="0">
                <a:cs typeface="Calibri" pitchFamily="34" charset="0"/>
              </a:rPr>
              <a:t>může být léčeno adekvátně normální stravou doplněnou</a:t>
            </a:r>
            <a:r>
              <a:rPr lang="cs-CZ" b="1" dirty="0">
                <a:cs typeface="Calibri" pitchFamily="34" charset="0"/>
              </a:rPr>
              <a:t> pankreatickými </a:t>
            </a:r>
            <a:r>
              <a:rPr lang="cs-CZ" b="1" dirty="0" smtClean="0">
                <a:cs typeface="Calibri" pitchFamily="34" charset="0"/>
              </a:rPr>
              <a:t>enzymy</a:t>
            </a:r>
          </a:p>
          <a:p>
            <a:pPr>
              <a:lnSpc>
                <a:spcPct val="120000"/>
              </a:lnSpc>
            </a:pPr>
            <a:r>
              <a:rPr lang="cs-CZ" dirty="0" smtClean="0">
                <a:cs typeface="Calibri" pitchFamily="34" charset="0"/>
              </a:rPr>
              <a:t>Substituce vit. </a:t>
            </a:r>
            <a:r>
              <a:rPr lang="cs-CZ" dirty="0">
                <a:cs typeface="Calibri" pitchFamily="34" charset="0"/>
              </a:rPr>
              <a:t>rozp</a:t>
            </a:r>
            <a:r>
              <a:rPr lang="cs-CZ" dirty="0" smtClean="0">
                <a:cs typeface="Calibri" pitchFamily="34" charset="0"/>
              </a:rPr>
              <a:t>. v tucích a dalších mikronutrientů při deficitu</a:t>
            </a:r>
          </a:p>
          <a:p>
            <a:pPr>
              <a:lnSpc>
                <a:spcPct val="120000"/>
              </a:lnSpc>
            </a:pPr>
            <a:r>
              <a:rPr lang="cs-CZ" dirty="0" smtClean="0">
                <a:cs typeface="Calibri" pitchFamily="34" charset="0"/>
              </a:rPr>
              <a:t>Doplnění </a:t>
            </a:r>
            <a:r>
              <a:rPr lang="cs-CZ" dirty="0">
                <a:cs typeface="Calibri" pitchFamily="34" charset="0"/>
              </a:rPr>
              <a:t>stravy o sipping/ </a:t>
            </a:r>
            <a:r>
              <a:rPr lang="cs-CZ" dirty="0" smtClean="0">
                <a:cs typeface="Calibri" pitchFamily="34" charset="0"/>
              </a:rPr>
              <a:t>EV, zejména při rozvoji DM</a:t>
            </a:r>
          </a:p>
          <a:p>
            <a:pPr>
              <a:lnSpc>
                <a:spcPct val="120000"/>
              </a:lnSpc>
            </a:pPr>
            <a:r>
              <a:rPr lang="cs-CZ" dirty="0">
                <a:cs typeface="Calibri" pitchFamily="34" charset="0"/>
              </a:rPr>
              <a:t> nízký obsah vlákniny </a:t>
            </a:r>
            <a:r>
              <a:rPr lang="cs-CZ" dirty="0" smtClean="0">
                <a:cs typeface="Calibri" pitchFamily="34" charset="0"/>
              </a:rPr>
              <a:t>ve stravě (vláknina </a:t>
            </a:r>
            <a:r>
              <a:rPr lang="cs-CZ" dirty="0">
                <a:cs typeface="Calibri" pitchFamily="34" charset="0"/>
              </a:rPr>
              <a:t>absorbuje enzymy a vede ke sníženému příjmu živin). </a:t>
            </a:r>
            <a:endParaRPr lang="cs-CZ" dirty="0" smtClean="0">
              <a:cs typeface="Calibri" pitchFamily="34" charset="0"/>
            </a:endParaRPr>
          </a:p>
          <a:p>
            <a:pPr>
              <a:lnSpc>
                <a:spcPct val="120000"/>
              </a:lnSpc>
            </a:pPr>
            <a:r>
              <a:rPr lang="cs-CZ" dirty="0"/>
              <a:t>TAG se středním řetězcem (MCT</a:t>
            </a:r>
            <a:r>
              <a:rPr lang="cs-CZ" dirty="0" smtClean="0"/>
              <a:t>), </a:t>
            </a:r>
            <a:r>
              <a:rPr lang="cs-CZ" dirty="0"/>
              <a:t>vstřebávají </a:t>
            </a:r>
            <a:r>
              <a:rPr lang="cs-CZ" dirty="0" smtClean="0"/>
              <a:t>se nezávisle </a:t>
            </a:r>
            <a:r>
              <a:rPr lang="cs-CZ" dirty="0"/>
              <a:t>na </a:t>
            </a:r>
            <a:r>
              <a:rPr lang="cs-CZ" dirty="0" smtClean="0"/>
              <a:t>lipáze (máslo)</a:t>
            </a:r>
          </a:p>
          <a:p>
            <a:pPr>
              <a:lnSpc>
                <a:spcPct val="120000"/>
              </a:lnSpc>
            </a:pPr>
            <a:r>
              <a:rPr lang="cs-CZ" dirty="0" smtClean="0">
                <a:cs typeface="Calibri" pitchFamily="34" charset="0"/>
              </a:rPr>
              <a:t>Abstinence </a:t>
            </a:r>
            <a:r>
              <a:rPr lang="cs-CZ" dirty="0" err="1" smtClean="0">
                <a:cs typeface="Calibri" pitchFamily="34" charset="0"/>
              </a:rPr>
              <a:t>alhoholu</a:t>
            </a:r>
            <a:endParaRPr lang="cs-CZ" dirty="0">
              <a:cs typeface="Calibri" pitchFamily="34" charset="0"/>
            </a:endParaRPr>
          </a:p>
          <a:p>
            <a:pPr>
              <a:lnSpc>
                <a:spcPct val="120000"/>
              </a:lnSpc>
            </a:pPr>
            <a:r>
              <a:rPr lang="cs-CZ" dirty="0">
                <a:cs typeface="Calibri" pitchFamily="34" charset="0"/>
              </a:rPr>
              <a:t>Terapie endokrinní insuficience – </a:t>
            </a:r>
            <a:r>
              <a:rPr lang="cs-CZ" dirty="0" smtClean="0">
                <a:cs typeface="Calibri" pitchFamily="34" charset="0"/>
              </a:rPr>
              <a:t>PAD, </a:t>
            </a:r>
            <a:r>
              <a:rPr lang="cs-CZ" dirty="0">
                <a:cs typeface="Calibri" pitchFamily="34" charset="0"/>
              </a:rPr>
              <a:t>inzulin</a:t>
            </a:r>
          </a:p>
          <a:p>
            <a:pPr>
              <a:lnSpc>
                <a:spcPct val="120000"/>
              </a:lnSpc>
            </a:pPr>
            <a:r>
              <a:rPr lang="cs-CZ" dirty="0">
                <a:cs typeface="Calibri" pitchFamily="34" charset="0"/>
              </a:rPr>
              <a:t>Analgetika, </a:t>
            </a:r>
            <a:r>
              <a:rPr lang="cs-CZ" dirty="0" smtClean="0">
                <a:cs typeface="Calibri" pitchFamily="34" charset="0"/>
              </a:rPr>
              <a:t>prokinetika</a:t>
            </a:r>
            <a:endParaRPr lang="cs-CZ" dirty="0">
              <a:cs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6233"/>
            <a:ext cx="2250976" cy="1415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660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Léčebná výživa-</a:t>
            </a:r>
            <a:r>
              <a:rPr lang="cs-CZ" dirty="0" err="1" smtClean="0"/>
              <a:t>chron.pankreat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Pravidelné strava, malé porce </a:t>
            </a:r>
          </a:p>
          <a:p>
            <a:r>
              <a:rPr lang="cs-CZ" dirty="0" smtClean="0"/>
              <a:t>Dobře rozkousat</a:t>
            </a:r>
          </a:p>
          <a:p>
            <a:r>
              <a:rPr lang="cs-CZ" dirty="0" smtClean="0"/>
              <a:t>Energie- 2500- 3000 kcal (10500-12600kJ)</a:t>
            </a:r>
          </a:p>
          <a:p>
            <a:r>
              <a:rPr lang="cs-CZ" dirty="0" smtClean="0"/>
              <a:t>Strava bohatá na S a B (1-1,5 g /kg)</a:t>
            </a:r>
          </a:p>
          <a:p>
            <a:r>
              <a:rPr lang="cs-CZ" dirty="0" smtClean="0"/>
              <a:t>Dle tolerance – vyloučit jednoduché cukry- projímají (sorbitol)</a:t>
            </a:r>
          </a:p>
          <a:p>
            <a:pPr marL="118872" indent="0">
              <a:buNone/>
            </a:pPr>
            <a:endParaRPr lang="cs-CZ" dirty="0" smtClean="0"/>
          </a:p>
          <a:p>
            <a:r>
              <a:rPr lang="cs-CZ" b="1" dirty="0" smtClean="0"/>
              <a:t>Zásady diety č. 4 </a:t>
            </a:r>
          </a:p>
          <a:p>
            <a:r>
              <a:rPr lang="cs-CZ" dirty="0" smtClean="0"/>
              <a:t>Při vzniku diabetu dieta </a:t>
            </a:r>
            <a:r>
              <a:rPr lang="cs-CZ" b="1" dirty="0" smtClean="0"/>
              <a:t>9S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250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Dieta 9S-diabetická šetřící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cs-CZ" dirty="0" smtClean="0">
                <a:latin typeface="Arial Black" panose="020B0A04020102020204" pitchFamily="34" charset="0"/>
              </a:rPr>
              <a:t>8100kJ, 90g B, 60 g T, 250g S (FNB)</a:t>
            </a:r>
          </a:p>
          <a:p>
            <a:r>
              <a:rPr lang="cs-CZ" dirty="0" smtClean="0">
                <a:latin typeface="+mj-lt"/>
              </a:rPr>
              <a:t>Plnohodnotná dieta, do domácí péče</a:t>
            </a:r>
          </a:p>
          <a:p>
            <a:r>
              <a:rPr lang="cs-CZ" dirty="0" smtClean="0">
                <a:latin typeface="+mj-lt"/>
              </a:rPr>
              <a:t>Zásady jako dieta č. 4, bez jednoduchých S</a:t>
            </a:r>
            <a:r>
              <a:rPr lang="en-US" dirty="0" smtClean="0">
                <a:latin typeface="+mj-lt"/>
              </a:rPr>
              <a:t>-&gt;</a:t>
            </a:r>
            <a:r>
              <a:rPr lang="cs-CZ" dirty="0" smtClean="0">
                <a:latin typeface="+mj-lt"/>
              </a:rPr>
              <a:t> více bílkovin a tuku</a:t>
            </a:r>
          </a:p>
          <a:p>
            <a:pPr marL="118872" indent="0">
              <a:buNone/>
            </a:pPr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886026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Dieta 9S - ukázka JL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997152"/>
          </a:xfrm>
        </p:spPr>
        <p:txBody>
          <a:bodyPr>
            <a:normAutofit fontScale="92500" lnSpcReduction="10000"/>
          </a:bodyPr>
          <a:lstStyle/>
          <a:p>
            <a:pPr>
              <a:tabLst>
                <a:tab pos="2692400" algn="l"/>
              </a:tabLst>
            </a:pPr>
            <a:r>
              <a:rPr lang="cs-CZ" dirty="0" smtClean="0"/>
              <a:t>S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nídaně</a:t>
            </a:r>
            <a:r>
              <a:rPr lang="cs-CZ" dirty="0">
                <a:latin typeface="Calibri" pitchFamily="34" charset="0"/>
                <a:cs typeface="Calibri" pitchFamily="34" charset="0"/>
              </a:rPr>
              <a:t>:	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50g </a:t>
            </a:r>
            <a:r>
              <a:rPr lang="cs-CZ" dirty="0">
                <a:latin typeface="Calibri" pitchFamily="34" charset="0"/>
                <a:cs typeface="Calibri" pitchFamily="34" charset="0"/>
              </a:rPr>
              <a:t>Lučina 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linie, 1,5 rohlíku, 125ml 	mléka </a:t>
            </a:r>
            <a:r>
              <a:rPr lang="cs-CZ" dirty="0">
                <a:latin typeface="Calibri" pitchFamily="34" charset="0"/>
                <a:cs typeface="Calibri" pitchFamily="34" charset="0"/>
              </a:rPr>
              <a:t>do 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nápoje</a:t>
            </a:r>
            <a:endParaRPr lang="cs-CZ" dirty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600"/>
              </a:spcBef>
            </a:pPr>
            <a:r>
              <a:rPr lang="cs-CZ" dirty="0">
                <a:latin typeface="Calibri" pitchFamily="34" charset="0"/>
                <a:cs typeface="Calibri" pitchFamily="34" charset="0"/>
              </a:rPr>
              <a:t>Přesnídávka: 	pomeranč, 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½ rohlíku, 10g másla</a:t>
            </a:r>
            <a:endParaRPr lang="cs-CZ" dirty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600"/>
              </a:spcBef>
            </a:pPr>
            <a:r>
              <a:rPr lang="cs-CZ" dirty="0">
                <a:latin typeface="Calibri" pitchFamily="34" charset="0"/>
                <a:cs typeface="Calibri" pitchFamily="34" charset="0"/>
              </a:rPr>
              <a:t>Oběd:		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vývar </a:t>
            </a:r>
            <a:r>
              <a:rPr lang="cs-CZ" dirty="0">
                <a:latin typeface="Calibri" pitchFamily="34" charset="0"/>
                <a:cs typeface="Calibri" pitchFamily="34" charset="0"/>
              </a:rPr>
              <a:t>těstovinou</a:t>
            </a:r>
          </a:p>
          <a:p>
            <a:pPr>
              <a:buFont typeface="Wingdings" pitchFamily="2" charset="2"/>
              <a:buNone/>
            </a:pPr>
            <a:r>
              <a:rPr lang="cs-CZ" dirty="0">
                <a:latin typeface="Calibri" pitchFamily="34" charset="0"/>
                <a:cs typeface="Calibri" pitchFamily="34" charset="0"/>
              </a:rPr>
              <a:t>				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roláda z krůtího masa, brambor.</a:t>
            </a:r>
            <a:endParaRPr lang="cs-CZ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cs-CZ" dirty="0">
                <a:latin typeface="Calibri" pitchFamily="34" charset="0"/>
                <a:cs typeface="Calibri" pitchFamily="34" charset="0"/>
              </a:rPr>
              <a:t>				kaše, hlávkový salát</a:t>
            </a:r>
          </a:p>
          <a:p>
            <a:r>
              <a:rPr lang="cs-CZ" dirty="0">
                <a:latin typeface="Calibri" pitchFamily="34" charset="0"/>
                <a:cs typeface="Calibri" pitchFamily="34" charset="0"/>
              </a:rPr>
              <a:t>Svačina:		150g bílého 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jogurtu, pletýnka</a:t>
            </a:r>
            <a:endParaRPr lang="cs-CZ" dirty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600"/>
              </a:spcBef>
              <a:tabLst>
                <a:tab pos="2781300" algn="l"/>
              </a:tabLst>
            </a:pPr>
            <a:r>
              <a:rPr lang="cs-CZ" dirty="0">
                <a:latin typeface="Calibri" pitchFamily="34" charset="0"/>
                <a:cs typeface="Calibri" pitchFamily="34" charset="0"/>
              </a:rPr>
              <a:t>Večeře:	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zapečené brambory s vepř. masem 	a 	zeleninou, červená řepa </a:t>
            </a:r>
            <a:r>
              <a:rPr lang="cs-CZ" dirty="0" err="1" smtClean="0">
                <a:latin typeface="Calibri" pitchFamily="34" charset="0"/>
                <a:cs typeface="Calibri" pitchFamily="34" charset="0"/>
              </a:rPr>
              <a:t>dia</a:t>
            </a:r>
            <a:endParaRPr lang="cs-CZ" dirty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600"/>
              </a:spcBef>
            </a:pPr>
            <a:r>
              <a:rPr lang="cs-CZ" dirty="0" smtClean="0">
                <a:latin typeface="Calibri" pitchFamily="34" charset="0"/>
                <a:cs typeface="Calibri" pitchFamily="34" charset="0"/>
              </a:rPr>
              <a:t>II. Večeře:</a:t>
            </a:r>
            <a:r>
              <a:rPr lang="cs-CZ" dirty="0">
                <a:latin typeface="Calibri" pitchFamily="34" charset="0"/>
                <a:cs typeface="Calibri" pitchFamily="34" charset="0"/>
              </a:rPr>
              <a:t>	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200ml mléko + 40g pečiva, máslo 10g</a:t>
            </a:r>
            <a:endParaRPr lang="cs-CZ" dirty="0">
              <a:latin typeface="Calibri" pitchFamily="34" charset="0"/>
              <a:cs typeface="Calibri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826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13312"/>
          </a:xfrm>
        </p:spPr>
        <p:txBody>
          <a:bodyPr/>
          <a:lstStyle/>
          <a:p>
            <a:pPr algn="ctr"/>
            <a:r>
              <a:rPr lang="cs-CZ" dirty="0" smtClean="0"/>
              <a:t>Nespíme!</a:t>
            </a:r>
            <a:endParaRPr lang="cs-CZ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760" y="1457633"/>
            <a:ext cx="5040560" cy="5380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94072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Ukázka z praxe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26794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cs-CZ" dirty="0" smtClean="0"/>
              <a:t>Muž , 39 let, BMI 18,3, řidič trolejbusu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dg. </a:t>
            </a:r>
            <a:r>
              <a:rPr lang="cs-CZ" dirty="0"/>
              <a:t>K 850 </a:t>
            </a:r>
            <a:r>
              <a:rPr lang="cs-CZ" dirty="0" smtClean="0"/>
              <a:t>Idiopatická AP, cystická formace hlavy pankreatu  </a:t>
            </a:r>
          </a:p>
          <a:p>
            <a:pPr lvl="1">
              <a:lnSpc>
                <a:spcPct val="150000"/>
              </a:lnSpc>
            </a:pPr>
            <a:r>
              <a:rPr lang="cs-CZ" dirty="0" smtClean="0"/>
              <a:t>Chronická pankreatitida</a:t>
            </a:r>
          </a:p>
          <a:p>
            <a:pPr lvl="1">
              <a:lnSpc>
                <a:spcPct val="150000"/>
              </a:lnSpc>
            </a:pPr>
            <a:r>
              <a:rPr lang="cs-CZ" dirty="0" smtClean="0"/>
              <a:t>Horní dyspeptický syndrom GERD s karditidou a term. </a:t>
            </a:r>
            <a:r>
              <a:rPr lang="cs-CZ" dirty="0"/>
              <a:t>e</a:t>
            </a:r>
            <a:r>
              <a:rPr lang="cs-CZ" dirty="0" smtClean="0"/>
              <a:t>sophagitidou II.st.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V březnu 2014 poprvé hospitalizován ve FN Brno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68408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Průběh nemoci – březen 2014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556792"/>
            <a:ext cx="9036496" cy="5301208"/>
          </a:xfrm>
        </p:spPr>
        <p:txBody>
          <a:bodyPr>
            <a:noAutofit/>
          </a:bodyPr>
          <a:lstStyle/>
          <a:p>
            <a:pPr marL="118872" indent="0">
              <a:lnSpc>
                <a:spcPct val="120000"/>
              </a:lnSpc>
              <a:buNone/>
            </a:pPr>
            <a:r>
              <a:rPr lang="cs-CZ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13.3.2014</a:t>
            </a:r>
            <a:r>
              <a:rPr lang="cs-CZ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příjem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 idiopat. AP, BMI 19,0, za hospit na BMI 18,3</a:t>
            </a:r>
            <a:endParaRPr lang="cs-CZ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872" indent="0">
              <a:buNone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Laboratoř: AMS 16,7, CRP 11,6, Alb 36,1, Prealb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0,21, CB 55</a:t>
            </a:r>
          </a:p>
          <a:p>
            <a:r>
              <a:rPr lang="cs-CZ" sz="25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rvní fáze: </a:t>
            </a:r>
          </a:p>
          <a:p>
            <a:pPr lvl="2"/>
            <a:r>
              <a:rPr lang="cs-CZ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hydratace do periferie, tlumení bolesti, odběr nutr. parametrů</a:t>
            </a:r>
          </a:p>
          <a:p>
            <a:r>
              <a:rPr lang="cs-CZ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druhá fáze: rozjídání</a:t>
            </a:r>
          </a:p>
          <a:p>
            <a:pPr lvl="2"/>
            <a:r>
              <a:rPr lang="cs-CZ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18.3. </a:t>
            </a:r>
            <a:r>
              <a:rPr lang="cs-CZ" sz="25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cs-CZ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ieta PI + sipping-</a:t>
            </a:r>
            <a:r>
              <a:rPr lang="cs-CZ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fresubin</a:t>
            </a:r>
            <a:r>
              <a:rPr lang="cs-CZ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cs-CZ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protein 200ml</a:t>
            </a:r>
          </a:p>
          <a:p>
            <a:pPr lvl="2"/>
            <a:r>
              <a:rPr lang="cs-CZ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19.3. </a:t>
            </a:r>
            <a:r>
              <a:rPr lang="cs-CZ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dieta PII  (50-70 %, apetit 6/10 VAS) + sipping</a:t>
            </a:r>
          </a:p>
          <a:p>
            <a:pPr lvl="2"/>
            <a:r>
              <a:rPr lang="cs-CZ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20.3. </a:t>
            </a:r>
            <a:r>
              <a:rPr lang="cs-CZ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dieta PIII  (80 %, apetit 8/10 VAS) + sipping, doporučen přechod na dietu </a:t>
            </a:r>
            <a:r>
              <a:rPr lang="cs-CZ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4s a 4</a:t>
            </a:r>
            <a:r>
              <a:rPr lang="cs-CZ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Edukován</a:t>
            </a:r>
            <a:r>
              <a:rPr lang="cs-CZ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do domácí péče. Pac propuštěn </a:t>
            </a:r>
            <a:r>
              <a:rPr lang="cs-CZ" sz="2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domů.</a:t>
            </a:r>
          </a:p>
          <a:p>
            <a:pPr marL="88900" lvl="2" indent="0">
              <a:buNone/>
            </a:pPr>
            <a:r>
              <a:rPr lang="cs-CZ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25.3</a:t>
            </a:r>
            <a:r>
              <a:rPr lang="cs-CZ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 přijat k vyšetření, plný </a:t>
            </a:r>
            <a:r>
              <a:rPr lang="cs-CZ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p.o</a:t>
            </a:r>
            <a:r>
              <a:rPr lang="cs-CZ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 příjem s dobrou tolerancí, hmotnost 54kg, BMI 18,7</a:t>
            </a:r>
            <a:endParaRPr lang="cs-CZ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1342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DUBEN 22.4-2.5.2014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775191"/>
            <a:ext cx="8784976" cy="4894169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22.4.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přijat pro opakovanou iritaci pankreatu BMI 18,0</a:t>
            </a:r>
          </a:p>
          <a:p>
            <a:pPr marL="118872" indent="0">
              <a:buNone/>
            </a:pPr>
            <a:r>
              <a:rPr lang="cs-CZ" sz="2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Lab</a:t>
            </a:r>
            <a:r>
              <a:rPr lang="cs-CZ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: AMS 9,6, CRP 3,2, Alb 37,7, </a:t>
            </a:r>
            <a:r>
              <a:rPr lang="cs-CZ" sz="2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Prealb</a:t>
            </a:r>
            <a:r>
              <a:rPr lang="cs-CZ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0,21, CB 60,3 </a:t>
            </a:r>
          </a:p>
          <a:p>
            <a:pPr>
              <a:lnSpc>
                <a:spcPct val="150000"/>
              </a:lnSpc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Zpočátku opět hydratace, analgetika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23.4. zavedena 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NJS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isosource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fibre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+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PV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nutriflex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peri 2000 ml/ den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25.4. pokračuje PV + EV 25 ml/h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28.4. pro netoleranci EV změna na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Nutrison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multifibre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celk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dávka 1750 ml/ den (7570kJ,70 g B)</a:t>
            </a:r>
          </a:p>
          <a:p>
            <a:pPr marL="118872" indent="0">
              <a:lnSpc>
                <a:spcPct val="110000"/>
              </a:lnSpc>
              <a:buNone/>
            </a:pPr>
            <a:r>
              <a:rPr lang="cs-CZ" b="1" dirty="0" smtClean="0"/>
              <a:t>2.5</a:t>
            </a:r>
            <a:r>
              <a:rPr lang="cs-CZ" dirty="0" smtClean="0"/>
              <a:t>. </a:t>
            </a:r>
            <a:r>
              <a:rPr lang="cs-CZ" sz="3000" dirty="0" smtClean="0"/>
              <a:t>propuštěn na </a:t>
            </a:r>
            <a:r>
              <a:rPr lang="cs-CZ" sz="3000" b="1" dirty="0" smtClean="0"/>
              <a:t>plné EV domů </a:t>
            </a:r>
            <a:r>
              <a:rPr lang="cs-CZ" sz="3000" dirty="0" smtClean="0"/>
              <a:t>(pumpa) </a:t>
            </a:r>
            <a:r>
              <a:rPr lang="cs-CZ" sz="3000" dirty="0" err="1" smtClean="0"/>
              <a:t>Nutrison</a:t>
            </a:r>
            <a:r>
              <a:rPr lang="cs-CZ" sz="3000" dirty="0" smtClean="0"/>
              <a:t> standard </a:t>
            </a:r>
            <a:r>
              <a:rPr lang="cs-CZ" sz="3000" dirty="0" err="1" smtClean="0"/>
              <a:t>fibre</a:t>
            </a:r>
            <a:r>
              <a:rPr lang="cs-CZ" sz="3000" dirty="0" smtClean="0"/>
              <a:t> </a:t>
            </a:r>
            <a:r>
              <a:rPr lang="cs-CZ" dirty="0" smtClean="0"/>
              <a:t>1750ml, rychlost 120 ml/h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8121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Pankreatická šťáva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556792"/>
            <a:ext cx="8640960" cy="5112568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Denní produkce 1-1,5 l </a:t>
            </a:r>
          </a:p>
          <a:p>
            <a:pPr marL="0" indent="0">
              <a:buNone/>
            </a:pPr>
            <a:r>
              <a:rPr lang="cs-CZ" b="1" dirty="0" smtClean="0"/>
              <a:t>Složení šťávy:</a:t>
            </a:r>
          </a:p>
          <a:p>
            <a:r>
              <a:rPr lang="cs-CZ" b="1" dirty="0" smtClean="0">
                <a:ln>
                  <a:noFill/>
                  <a:prstDash val="lgDash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Trávicí enzymy :</a:t>
            </a:r>
            <a:endParaRPr lang="cs-CZ" b="1" dirty="0">
              <a:ln>
                <a:noFill/>
                <a:prstDash val="lgDash"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cs-CZ" b="1" dirty="0"/>
              <a:t>Endopeptidázy</a:t>
            </a:r>
            <a:r>
              <a:rPr lang="cs-CZ" dirty="0"/>
              <a:t> </a:t>
            </a:r>
            <a:r>
              <a:rPr lang="cs-CZ" dirty="0" smtClean="0"/>
              <a:t>(štěpí B</a:t>
            </a:r>
            <a:r>
              <a:rPr lang="cs-CZ" dirty="0"/>
              <a:t>)-chymotrypsin, </a:t>
            </a:r>
            <a:r>
              <a:rPr lang="cs-CZ" dirty="0" smtClean="0"/>
              <a:t>trypsin, </a:t>
            </a:r>
            <a:r>
              <a:rPr lang="cs-CZ" dirty="0" err="1" smtClean="0"/>
              <a:t>elastáza</a:t>
            </a:r>
            <a:r>
              <a:rPr lang="cs-CZ" dirty="0" smtClean="0"/>
              <a:t>, karboxypeptidáza- </a:t>
            </a:r>
            <a:r>
              <a:rPr lang="cs-CZ" sz="2600" i="1" dirty="0"/>
              <a:t>neaktivní formy </a:t>
            </a:r>
          </a:p>
          <a:p>
            <a:pPr lvl="1"/>
            <a:r>
              <a:rPr lang="el-GR" b="1" dirty="0" smtClean="0"/>
              <a:t>α</a:t>
            </a:r>
            <a:r>
              <a:rPr lang="cs-CZ" b="1" dirty="0" smtClean="0"/>
              <a:t> - amyláza</a:t>
            </a:r>
            <a:r>
              <a:rPr lang="cs-CZ" dirty="0" smtClean="0"/>
              <a:t> (štěpí škrob </a:t>
            </a:r>
            <a:r>
              <a:rPr lang="cs-CZ" dirty="0"/>
              <a:t>a glykogen)- </a:t>
            </a:r>
            <a:r>
              <a:rPr lang="cs-CZ" sz="2600" i="1" dirty="0"/>
              <a:t>aktivní forma </a:t>
            </a:r>
          </a:p>
          <a:p>
            <a:pPr lvl="1"/>
            <a:r>
              <a:rPr lang="cs-CZ" b="1" dirty="0"/>
              <a:t>Lipáza</a:t>
            </a:r>
            <a:r>
              <a:rPr lang="cs-CZ" dirty="0"/>
              <a:t> </a:t>
            </a:r>
            <a:r>
              <a:rPr lang="cs-CZ" dirty="0" smtClean="0"/>
              <a:t>(štěpí TAG) - aktivita </a:t>
            </a:r>
            <a:r>
              <a:rPr lang="cs-CZ" dirty="0"/>
              <a:t>závislá na PH, současně s </a:t>
            </a:r>
            <a:r>
              <a:rPr lang="cs-CZ" dirty="0" smtClean="0"/>
              <a:t>žluč. </a:t>
            </a:r>
            <a:r>
              <a:rPr lang="cs-CZ" dirty="0" err="1"/>
              <a:t>k</a:t>
            </a:r>
            <a:r>
              <a:rPr lang="cs-CZ" dirty="0" err="1" smtClean="0"/>
              <a:t>ys</a:t>
            </a:r>
            <a:r>
              <a:rPr lang="cs-CZ" dirty="0" smtClean="0"/>
              <a:t>. se podílí na trávení tuků</a:t>
            </a:r>
            <a:endParaRPr lang="cs-CZ" dirty="0"/>
          </a:p>
          <a:p>
            <a:pPr lvl="1"/>
            <a:r>
              <a:rPr lang="cs-CZ" dirty="0" smtClean="0"/>
              <a:t>fosfolipáza </a:t>
            </a:r>
            <a:r>
              <a:rPr lang="cs-CZ" dirty="0"/>
              <a:t>A </a:t>
            </a:r>
            <a:r>
              <a:rPr lang="cs-CZ" dirty="0" err="1"/>
              <a:t>a</a:t>
            </a:r>
            <a:r>
              <a:rPr lang="cs-CZ" dirty="0"/>
              <a:t> B</a:t>
            </a:r>
            <a:r>
              <a:rPr lang="cs-CZ" dirty="0" smtClean="0"/>
              <a:t>, </a:t>
            </a:r>
            <a:r>
              <a:rPr lang="cs-CZ" dirty="0" err="1" smtClean="0"/>
              <a:t>cholinesteráza</a:t>
            </a:r>
            <a:r>
              <a:rPr lang="cs-CZ" dirty="0"/>
              <a:t>, ribonukleáza, deoxyribonukleáza</a:t>
            </a:r>
            <a:endParaRPr lang="cs-CZ" dirty="0" smtClean="0"/>
          </a:p>
          <a:p>
            <a:r>
              <a:rPr lang="cs-CZ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Voda, HCO</a:t>
            </a:r>
            <a:r>
              <a:rPr lang="cs-CZ" b="1" baseline="30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</a:t>
            </a:r>
            <a:r>
              <a:rPr lang="cs-CZ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Cl</a:t>
            </a:r>
            <a:r>
              <a:rPr lang="cs-CZ" b="1" baseline="30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cs-CZ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Na</a:t>
            </a:r>
            <a:r>
              <a:rPr lang="cs-CZ" b="1" baseline="30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cs-CZ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Ca</a:t>
            </a:r>
            <a:r>
              <a:rPr lang="cs-CZ" b="1" baseline="30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2+</a:t>
            </a:r>
            <a:r>
              <a:rPr lang="cs-CZ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K</a:t>
            </a:r>
            <a:r>
              <a:rPr lang="cs-CZ" b="1" baseline="30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cs-CZ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Mg</a:t>
            </a:r>
            <a:r>
              <a:rPr lang="cs-CZ" b="1" baseline="30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2+</a:t>
            </a:r>
            <a:endParaRPr lang="cs-CZ" b="1" baseline="30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688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Květen 15.5.- 6.6.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775191"/>
            <a:ext cx="8712968" cy="4966177"/>
          </a:xfrm>
        </p:spPr>
        <p:txBody>
          <a:bodyPr>
            <a:noAutofit/>
          </a:bodyPr>
          <a:lstStyle/>
          <a:p>
            <a:pPr marL="118872" indent="0">
              <a:buNone/>
            </a:pPr>
            <a:r>
              <a:rPr lang="cs-CZ" sz="2800" b="1" dirty="0" smtClean="0"/>
              <a:t>15. 5. </a:t>
            </a:r>
            <a:r>
              <a:rPr lang="cs-CZ" sz="2800" dirty="0" smtClean="0"/>
              <a:t>opět hospitalizace</a:t>
            </a:r>
          </a:p>
          <a:p>
            <a:r>
              <a:rPr lang="cs-CZ" sz="2800" dirty="0" smtClean="0"/>
              <a:t>STOP EV, </a:t>
            </a:r>
            <a:r>
              <a:rPr lang="cs-CZ" sz="2800" dirty="0" err="1" smtClean="0"/>
              <a:t>nutriflex</a:t>
            </a:r>
            <a:r>
              <a:rPr lang="cs-CZ" sz="2800" dirty="0" smtClean="0"/>
              <a:t> peri 2000 ml</a:t>
            </a:r>
          </a:p>
          <a:p>
            <a:r>
              <a:rPr lang="cs-CZ" sz="2800" dirty="0"/>
              <a:t>o</a:t>
            </a:r>
            <a:r>
              <a:rPr lang="cs-CZ" sz="2800" dirty="0" smtClean="0"/>
              <a:t>d 21.5. v péči JIP a ORIM- zaveden CVK a změna TPV na AIO </a:t>
            </a:r>
          </a:p>
          <a:p>
            <a:pPr marL="118872" indent="0">
              <a:buNone/>
            </a:pPr>
            <a:r>
              <a:rPr lang="cs-CZ" sz="2800" b="1" dirty="0" smtClean="0"/>
              <a:t>29.5.</a:t>
            </a:r>
            <a:r>
              <a:rPr lang="cs-CZ" sz="2800" dirty="0" smtClean="0"/>
              <a:t> pokles amyláz, </a:t>
            </a:r>
            <a:r>
              <a:rPr lang="cs-CZ" sz="2800" b="1" dirty="0" smtClean="0"/>
              <a:t>znovu zavedena NJS </a:t>
            </a:r>
            <a:r>
              <a:rPr lang="cs-CZ" sz="2800" dirty="0" smtClean="0"/>
              <a:t>a start </a:t>
            </a:r>
            <a:r>
              <a:rPr lang="cs-CZ" sz="2800" b="1" i="1" dirty="0" smtClean="0"/>
              <a:t>oligomerní</a:t>
            </a:r>
            <a:r>
              <a:rPr lang="cs-CZ" sz="2800" dirty="0" smtClean="0"/>
              <a:t> EV </a:t>
            </a:r>
            <a:r>
              <a:rPr lang="cs-CZ" sz="2800" dirty="0" err="1" smtClean="0"/>
              <a:t>Peptamen</a:t>
            </a:r>
            <a:r>
              <a:rPr lang="cs-CZ" sz="2800" dirty="0" smtClean="0"/>
              <a:t> AF, cílová dávka 1200 ml</a:t>
            </a:r>
          </a:p>
          <a:p>
            <a:pPr marL="118872" indent="0">
              <a:buNone/>
            </a:pPr>
            <a:r>
              <a:rPr lang="cs-CZ" sz="2800" dirty="0" smtClean="0"/>
              <a:t>V červnu propuštěn </a:t>
            </a:r>
            <a:r>
              <a:rPr lang="cs-CZ" sz="2800" b="1" dirty="0" smtClean="0"/>
              <a:t>domů</a:t>
            </a:r>
            <a:r>
              <a:rPr lang="cs-CZ" sz="2800" dirty="0" smtClean="0"/>
              <a:t> s domácí EV </a:t>
            </a:r>
            <a:r>
              <a:rPr lang="cs-CZ" sz="2800" dirty="0" err="1"/>
              <a:t>P</a:t>
            </a:r>
            <a:r>
              <a:rPr lang="cs-CZ" sz="2800" dirty="0" err="1" smtClean="0"/>
              <a:t>eptamen</a:t>
            </a:r>
            <a:r>
              <a:rPr lang="cs-CZ" sz="2800" dirty="0" smtClean="0"/>
              <a:t> 2000ml/den, Plánována operace</a:t>
            </a:r>
          </a:p>
          <a:p>
            <a:pPr marL="118872" indent="0">
              <a:spcBef>
                <a:spcPts val="1200"/>
              </a:spcBef>
              <a:buNone/>
            </a:pPr>
            <a:r>
              <a:rPr lang="cs-CZ" sz="2800" b="1" dirty="0" smtClean="0"/>
              <a:t>10.7. </a:t>
            </a:r>
            <a:r>
              <a:rPr lang="cs-CZ" sz="2800" dirty="0" smtClean="0"/>
              <a:t>pro </a:t>
            </a:r>
            <a:r>
              <a:rPr lang="cs-CZ" sz="2800" dirty="0" err="1" smtClean="0"/>
              <a:t>hyperkalcémii</a:t>
            </a:r>
            <a:r>
              <a:rPr lang="cs-CZ" sz="2800" dirty="0" smtClean="0"/>
              <a:t> změna EV na kombinaci 1000ml </a:t>
            </a:r>
            <a:r>
              <a:rPr lang="cs-CZ" sz="2800" dirty="0" err="1"/>
              <a:t>P</a:t>
            </a:r>
            <a:r>
              <a:rPr lang="cs-CZ" sz="2800" dirty="0" err="1" smtClean="0"/>
              <a:t>eptamen</a:t>
            </a:r>
            <a:r>
              <a:rPr lang="cs-CZ" sz="2800" dirty="0" smtClean="0"/>
              <a:t> + 1000 ml </a:t>
            </a:r>
            <a:r>
              <a:rPr lang="cs-CZ" sz="2800" dirty="0" err="1"/>
              <a:t>N</a:t>
            </a:r>
            <a:r>
              <a:rPr lang="cs-CZ" sz="2800" dirty="0" err="1" smtClean="0"/>
              <a:t>utrison</a:t>
            </a:r>
            <a:r>
              <a:rPr lang="cs-CZ" sz="2800" dirty="0" smtClean="0"/>
              <a:t> /den</a:t>
            </a:r>
          </a:p>
        </p:txBody>
      </p:sp>
    </p:spTree>
    <p:extLst>
      <p:ext uri="{BB962C8B-B14F-4D97-AF65-F5344CB8AC3E}">
        <p14:creationId xmlns:p14="http://schemas.microsoft.com/office/powerpoint/2010/main" val="7898828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září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9"/>
            <a:ext cx="8435280" cy="5157192"/>
          </a:xfrm>
        </p:spPr>
        <p:txBody>
          <a:bodyPr>
            <a:normAutofit/>
          </a:bodyPr>
          <a:lstStyle/>
          <a:p>
            <a:r>
              <a:rPr lang="cs-CZ" dirty="0" smtClean="0"/>
              <a:t>Od 24.4.-28.8. na plné EV, </a:t>
            </a:r>
            <a:r>
              <a:rPr lang="cs-CZ" dirty="0"/>
              <a:t>st. p. opakované drenáži stenóz žlučových cest </a:t>
            </a:r>
            <a:endParaRPr lang="cs-CZ" dirty="0" smtClean="0"/>
          </a:p>
          <a:p>
            <a:r>
              <a:rPr lang="cs-CZ" dirty="0" smtClean="0"/>
              <a:t>29.8. sonda vytažena, plánováno rozjídání</a:t>
            </a:r>
          </a:p>
          <a:p>
            <a:r>
              <a:rPr lang="cs-CZ" b="1" dirty="0" smtClean="0"/>
              <a:t>2.9.14 domů </a:t>
            </a:r>
            <a:r>
              <a:rPr lang="cs-CZ" dirty="0" smtClean="0"/>
              <a:t>-strava + 2x 200ml </a:t>
            </a:r>
            <a:r>
              <a:rPr lang="cs-CZ" dirty="0" err="1"/>
              <a:t>R</a:t>
            </a:r>
            <a:r>
              <a:rPr lang="cs-CZ" dirty="0" err="1" smtClean="0"/>
              <a:t>esouce</a:t>
            </a:r>
            <a:r>
              <a:rPr lang="cs-CZ" dirty="0" smtClean="0"/>
              <a:t> 2,0 </a:t>
            </a:r>
            <a:r>
              <a:rPr lang="cs-CZ" dirty="0" err="1" smtClean="0"/>
              <a:t>fibre</a:t>
            </a:r>
            <a:endParaRPr lang="cs-CZ" dirty="0" smtClean="0"/>
          </a:p>
          <a:p>
            <a:r>
              <a:rPr lang="cs-CZ" dirty="0" smtClean="0"/>
              <a:t>11.9.-17.9. přijat akutně pro akutní exacerbaci,</a:t>
            </a:r>
          </a:p>
          <a:p>
            <a:r>
              <a:rPr lang="cs-CZ" dirty="0" err="1" smtClean="0"/>
              <a:t>Lab</a:t>
            </a:r>
            <a:r>
              <a:rPr lang="cs-CZ" dirty="0" smtClean="0"/>
              <a:t>: AMS 7,75, CRP 65,5, </a:t>
            </a:r>
          </a:p>
          <a:p>
            <a:pPr lvl="1"/>
            <a:r>
              <a:rPr lang="cs-CZ" dirty="0" smtClean="0"/>
              <a:t>Opět zavedena NJS, postupně navýšeno na plnou dávku s dobrou tolerancí- </a:t>
            </a:r>
            <a:r>
              <a:rPr lang="cs-CZ" dirty="0" err="1" smtClean="0"/>
              <a:t>Nutrison</a:t>
            </a:r>
            <a:r>
              <a:rPr lang="cs-CZ" dirty="0" smtClean="0"/>
              <a:t> MF 1750 ml, 120 ml/h, </a:t>
            </a:r>
            <a:r>
              <a:rPr lang="cs-CZ" dirty="0" err="1" smtClean="0"/>
              <a:t>p.o</a:t>
            </a:r>
            <a:r>
              <a:rPr lang="cs-CZ" dirty="0" smtClean="0"/>
              <a:t>. příjem vyřazen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18905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Říjen 2014 ….2015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435280" cy="4750153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31.10.14 přijat ke kontrolnímu CT, objektivizaci, zvažována operace</a:t>
            </a:r>
          </a:p>
          <a:p>
            <a:r>
              <a:rPr lang="cs-CZ" altLang="cs-CZ" dirty="0" smtClean="0"/>
              <a:t>27.11</a:t>
            </a:r>
            <a:r>
              <a:rPr lang="cs-CZ" altLang="cs-CZ" dirty="0"/>
              <a:t>.- naplánována operace- totální pankreatektomie, při zjištění </a:t>
            </a:r>
            <a:r>
              <a:rPr lang="cs-CZ" altLang="cs-CZ" dirty="0" err="1"/>
              <a:t>hyperkalcemie</a:t>
            </a:r>
            <a:r>
              <a:rPr lang="cs-CZ" altLang="cs-CZ" dirty="0"/>
              <a:t> upuštěno od operace, pokračuje plná EV 12/2014 – </a:t>
            </a:r>
            <a:r>
              <a:rPr lang="cs-CZ" altLang="cs-CZ" dirty="0" err="1"/>
              <a:t>nutrison</a:t>
            </a:r>
            <a:r>
              <a:rPr lang="cs-CZ" altLang="cs-CZ" dirty="0"/>
              <a:t> 2000ml/den</a:t>
            </a:r>
          </a:p>
          <a:p>
            <a:pPr>
              <a:spcBef>
                <a:spcPts val="1200"/>
              </a:spcBef>
            </a:pPr>
            <a:r>
              <a:rPr lang="cs-CZ" altLang="cs-CZ" b="1" dirty="0" smtClean="0"/>
              <a:t>Leden 2015 </a:t>
            </a:r>
            <a:r>
              <a:rPr lang="cs-CZ" altLang="cs-CZ" dirty="0"/>
              <a:t>– plná EV </a:t>
            </a:r>
            <a:r>
              <a:rPr lang="cs-CZ" altLang="cs-CZ" dirty="0" err="1"/>
              <a:t>nutrison</a:t>
            </a:r>
            <a:r>
              <a:rPr lang="cs-CZ" altLang="cs-CZ" dirty="0"/>
              <a:t> 1800ml/ den, objednán </a:t>
            </a:r>
            <a:r>
              <a:rPr lang="cs-CZ" altLang="cs-CZ" dirty="0" smtClean="0"/>
              <a:t>k </a:t>
            </a:r>
            <a:r>
              <a:rPr lang="cs-CZ" altLang="cs-CZ" dirty="0"/>
              <a:t>extrakci sondy a postupnému pokusu o realimentaci</a:t>
            </a:r>
          </a:p>
          <a:p>
            <a:r>
              <a:rPr lang="cs-CZ" altLang="cs-CZ" b="1" dirty="0" smtClean="0"/>
              <a:t>únor 2015 </a:t>
            </a:r>
            <a:r>
              <a:rPr lang="cs-CZ" altLang="cs-CZ" dirty="0" smtClean="0"/>
              <a:t>- </a:t>
            </a:r>
            <a:r>
              <a:rPr lang="cs-CZ" altLang="cs-CZ" dirty="0"/>
              <a:t>pacient na stravě – dieta č. 4, omezení vápníku ve stravě + </a:t>
            </a:r>
            <a:r>
              <a:rPr lang="cs-CZ" altLang="cs-CZ" dirty="0" err="1"/>
              <a:t>nutridrink</a:t>
            </a:r>
            <a:r>
              <a:rPr lang="cs-CZ" altLang="cs-CZ" dirty="0"/>
              <a:t> </a:t>
            </a:r>
            <a:r>
              <a:rPr lang="cs-CZ" altLang="cs-CZ" dirty="0" err="1"/>
              <a:t>compact</a:t>
            </a:r>
            <a:r>
              <a:rPr lang="cs-CZ" altLang="cs-CZ" dirty="0"/>
              <a:t> protein 1x denně</a:t>
            </a:r>
            <a:endParaRPr lang="cs-CZ" altLang="cs-CZ" dirty="0">
              <a:latin typeface="Arial" charset="0"/>
            </a:endParaRPr>
          </a:p>
          <a:p>
            <a:r>
              <a:rPr lang="cs-CZ" altLang="cs-CZ" dirty="0">
                <a:latin typeface="Arial" charset="0"/>
              </a:rPr>
              <a:t>Laboratoř AMS 2,95, alb 43,2, CRP</a:t>
            </a:r>
            <a:r>
              <a:rPr lang="en-NZ" altLang="cs-CZ" dirty="0" smtClean="0">
                <a:latin typeface="Arial" charset="0"/>
              </a:rPr>
              <a:t>&lt;1</a:t>
            </a:r>
            <a:r>
              <a:rPr lang="cs-CZ" altLang="cs-CZ" dirty="0" smtClean="0">
                <a:latin typeface="Arial" charset="0"/>
              </a:rPr>
              <a:t>, </a:t>
            </a:r>
            <a:r>
              <a:rPr lang="en-NZ" altLang="cs-CZ" dirty="0" smtClean="0">
                <a:latin typeface="Arial" charset="0"/>
              </a:rPr>
              <a:t>BMI </a:t>
            </a:r>
            <a:r>
              <a:rPr lang="en-NZ" altLang="cs-CZ" dirty="0">
                <a:latin typeface="Arial" charset="0"/>
              </a:rPr>
              <a:t>18.3</a:t>
            </a:r>
            <a:endParaRPr lang="cs-CZ" altLang="cs-CZ" dirty="0">
              <a:latin typeface="Arial" charset="0"/>
            </a:endParaRP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2526841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2016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průběhu 2 let další 4 ataky AP</a:t>
            </a:r>
          </a:p>
          <a:p>
            <a:r>
              <a:rPr lang="cs-CZ" dirty="0"/>
              <a:t>Zvažována částečná resekce pankreatu, pac. není plně </a:t>
            </a:r>
            <a:r>
              <a:rPr lang="cs-CZ" dirty="0" smtClean="0"/>
              <a:t>rozhodnut</a:t>
            </a:r>
            <a:endParaRPr lang="cs-CZ" dirty="0"/>
          </a:p>
          <a:p>
            <a:r>
              <a:rPr lang="cs-CZ" dirty="0"/>
              <a:t>Pokračuje </a:t>
            </a:r>
            <a:r>
              <a:rPr lang="cs-CZ" dirty="0" err="1" smtClean="0"/>
              <a:t>p.o</a:t>
            </a:r>
            <a:r>
              <a:rPr lang="cs-CZ" dirty="0"/>
              <a:t>. příjem- pankreatická dieta s přísným omezením alkoholu a kouření+ </a:t>
            </a:r>
            <a:r>
              <a:rPr lang="cs-CZ" dirty="0" smtClean="0"/>
              <a:t>sipping- </a:t>
            </a:r>
            <a:r>
              <a:rPr lang="cs-CZ" dirty="0" err="1" smtClean="0"/>
              <a:t>nutridrink</a:t>
            </a:r>
            <a:r>
              <a:rPr lang="cs-CZ" dirty="0" smtClean="0"/>
              <a:t> 2x denně</a:t>
            </a:r>
            <a:endParaRPr lang="cs-CZ" dirty="0"/>
          </a:p>
          <a:p>
            <a:r>
              <a:rPr lang="cs-CZ" dirty="0"/>
              <a:t>Poslední návštěva </a:t>
            </a:r>
            <a:r>
              <a:rPr lang="cs-CZ" dirty="0" smtClean="0"/>
              <a:t>NP 30.8.2016- </a:t>
            </a:r>
            <a:r>
              <a:rPr lang="cs-CZ" b="1" dirty="0"/>
              <a:t>BMI 18,3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49992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 teď cvičení !</a:t>
            </a:r>
            <a:endParaRPr lang="cs-CZ" dirty="0"/>
          </a:p>
        </p:txBody>
      </p:sp>
      <p:sp>
        <p:nvSpPr>
          <p:cNvPr id="3" name="AutoShape 2" descr="Výsledek obrázku pro pohodič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92896"/>
            <a:ext cx="6429083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541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16200000">
            <a:off x="-2917707" y="2061723"/>
            <a:ext cx="8229600" cy="883034"/>
          </a:xfrm>
        </p:spPr>
        <p:txBody>
          <a:bodyPr>
            <a:normAutofit/>
          </a:bodyPr>
          <a:lstStyle/>
          <a:p>
            <a:r>
              <a:rPr lang="cs-CZ" dirty="0" smtClean="0"/>
              <a:t>Řízení sekrece</a:t>
            </a:r>
            <a:endParaRPr lang="cs-CZ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-24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9" y="116633"/>
            <a:ext cx="7090116" cy="6741368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261317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t3.gstatic.com/images?q=tbn:ANd9GcQ30e9aBpH8O3q4AcXvBC7A1dIcLN6G7W2RDe7LXxpzlSAUq5kw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7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553" y="4683661"/>
            <a:ext cx="3267447" cy="2174339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6512511" cy="1143000"/>
          </a:xfrm>
        </p:spPr>
        <p:txBody>
          <a:bodyPr/>
          <a:lstStyle/>
          <a:p>
            <a:r>
              <a:rPr lang="cs-CZ" dirty="0" smtClean="0"/>
              <a:t>Akutní pankreatitida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5257800"/>
          </a:xfrm>
        </p:spPr>
        <p:txBody>
          <a:bodyPr>
            <a:normAutofit lnSpcReduction="10000"/>
          </a:bodyPr>
          <a:lstStyle/>
          <a:p>
            <a:r>
              <a:rPr lang="cs-CZ" b="1" dirty="0" smtClean="0"/>
              <a:t>Definice: </a:t>
            </a:r>
            <a:r>
              <a:rPr lang="cs-CZ" sz="3000" dirty="0" smtClean="0"/>
              <a:t>Akutní zánětlivé </a:t>
            </a:r>
            <a:r>
              <a:rPr lang="cs-CZ" sz="3000" dirty="0" err="1" smtClean="0"/>
              <a:t>onem</a:t>
            </a:r>
            <a:r>
              <a:rPr lang="cs-CZ" sz="3000" dirty="0" smtClean="0"/>
              <a:t>. slinivky břišní s variabilním postižením okolních a vzdálených orgánů</a:t>
            </a:r>
          </a:p>
          <a:p>
            <a:pPr>
              <a:lnSpc>
                <a:spcPct val="110000"/>
              </a:lnSpc>
            </a:pPr>
            <a:r>
              <a:rPr lang="cs-CZ" sz="3000" b="1" dirty="0" err="1" smtClean="0"/>
              <a:t>Patogeneze:</a:t>
            </a:r>
            <a:r>
              <a:rPr lang="cs-CZ" altLang="cs-CZ" sz="3000" dirty="0" err="1"/>
              <a:t>autodigesce</a:t>
            </a:r>
            <a:r>
              <a:rPr lang="cs-CZ" altLang="cs-CZ" sz="3000" dirty="0"/>
              <a:t> pankreatu a dalších tkání aktivovanými trávicími enzymy</a:t>
            </a:r>
            <a:r>
              <a:rPr lang="cs-CZ" altLang="cs-CZ" sz="3000" b="1" dirty="0"/>
              <a:t> -</a:t>
            </a:r>
            <a:r>
              <a:rPr lang="en-US" altLang="cs-CZ" sz="3000" b="1" dirty="0"/>
              <a:t>&gt; </a:t>
            </a:r>
            <a:r>
              <a:rPr lang="en-US" altLang="cs-CZ" sz="3000" dirty="0"/>
              <a:t>g</a:t>
            </a:r>
            <a:r>
              <a:rPr lang="cs-CZ" altLang="cs-CZ" sz="3000" dirty="0" err="1"/>
              <a:t>eneralizovaná</a:t>
            </a:r>
            <a:r>
              <a:rPr lang="cs-CZ" altLang="cs-CZ" sz="3000" dirty="0"/>
              <a:t> aktivace </a:t>
            </a:r>
            <a:r>
              <a:rPr lang="cs-CZ" altLang="cs-CZ" sz="3000" dirty="0" err="1"/>
              <a:t>zánětl</a:t>
            </a:r>
            <a:r>
              <a:rPr lang="cs-CZ" altLang="cs-CZ" sz="3000" dirty="0"/>
              <a:t>. </a:t>
            </a:r>
            <a:r>
              <a:rPr lang="cs-CZ" altLang="cs-CZ" sz="3000" dirty="0" smtClean="0"/>
              <a:t>změn</a:t>
            </a:r>
            <a:r>
              <a:rPr lang="cs-CZ" sz="3000" b="1" dirty="0" smtClean="0"/>
              <a:t> 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cs-CZ" sz="3000" b="1" dirty="0"/>
              <a:t>V</a:t>
            </a:r>
            <a:r>
              <a:rPr lang="cs-CZ" sz="3000" b="1" dirty="0" smtClean="0"/>
              <a:t>znik </a:t>
            </a:r>
            <a:r>
              <a:rPr lang="cs-CZ" sz="3000" dirty="0" smtClean="0"/>
              <a:t>bezprostředně po vyvolávajícím impulzu</a:t>
            </a:r>
          </a:p>
          <a:p>
            <a:pPr>
              <a:spcBef>
                <a:spcPts val="600"/>
              </a:spcBef>
            </a:pPr>
            <a:r>
              <a:rPr lang="cs-CZ" sz="3000" b="1" dirty="0" smtClean="0"/>
              <a:t>Projevuje se </a:t>
            </a:r>
            <a:r>
              <a:rPr lang="cs-CZ" sz="3000" dirty="0" smtClean="0"/>
              <a:t>velmi silnou až šokující bolestí v břiše, zvracením, anorexií, poruchami střevní pasáže, průjmem (zpočátku), následuje atonie žaludku + střev s projevy paralytického ileu</a:t>
            </a:r>
          </a:p>
        </p:txBody>
      </p:sp>
    </p:spTree>
    <p:extLst>
      <p:ext uri="{BB962C8B-B14F-4D97-AF65-F5344CB8AC3E}">
        <p14:creationId xmlns:p14="http://schemas.microsoft.com/office/powerpoint/2010/main" val="391894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Na vzniku AP se nejčastěji podílejí: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600200"/>
            <a:ext cx="8712968" cy="5257800"/>
          </a:xfrm>
        </p:spPr>
        <p:txBody>
          <a:bodyPr>
            <a:normAutofit fontScale="77500" lnSpcReduction="20000"/>
          </a:bodyPr>
          <a:lstStyle/>
          <a:p>
            <a:pPr lvl="1"/>
            <a:r>
              <a:rPr lang="cs-CZ" sz="3900" b="1" dirty="0" smtClean="0"/>
              <a:t>Cholelitiáza</a:t>
            </a:r>
            <a:r>
              <a:rPr lang="cs-CZ" sz="3900" dirty="0" smtClean="0"/>
              <a:t> </a:t>
            </a:r>
            <a:r>
              <a:rPr lang="cs-CZ" sz="3600" dirty="0" smtClean="0"/>
              <a:t>(blokace vyústění žlučových a pankreatických cest) </a:t>
            </a:r>
            <a:endParaRPr lang="cs-CZ" sz="3600" dirty="0"/>
          </a:p>
          <a:p>
            <a:pPr lvl="1"/>
            <a:r>
              <a:rPr lang="cs-CZ" sz="3900" b="1" dirty="0" smtClean="0"/>
              <a:t>Abúzus alkoholu </a:t>
            </a:r>
            <a:r>
              <a:rPr lang="cs-CZ" sz="3600" dirty="0" smtClean="0"/>
              <a:t>(otok </a:t>
            </a:r>
            <a:r>
              <a:rPr lang="cs-CZ" sz="3600" dirty="0" err="1" smtClean="0"/>
              <a:t>Vaterovy</a:t>
            </a:r>
            <a:r>
              <a:rPr lang="cs-CZ" sz="3600" dirty="0" smtClean="0"/>
              <a:t> papily + stimulace zvýšené sekrece pankreatu)</a:t>
            </a:r>
            <a:endParaRPr lang="en-US" sz="3600" dirty="0" smtClean="0"/>
          </a:p>
          <a:p>
            <a:pPr lvl="1"/>
            <a:r>
              <a:rPr lang="cs-CZ" sz="3900" b="1" dirty="0" err="1" smtClean="0"/>
              <a:t>Iatrogenní</a:t>
            </a:r>
            <a:r>
              <a:rPr lang="cs-CZ" sz="3900" b="1" dirty="0" smtClean="0"/>
              <a:t> </a:t>
            </a:r>
            <a:r>
              <a:rPr lang="cs-CZ" sz="3900" b="1" dirty="0"/>
              <a:t>vlivy </a:t>
            </a:r>
            <a:r>
              <a:rPr lang="cs-CZ" sz="3900" dirty="0"/>
              <a:t>(</a:t>
            </a:r>
            <a:r>
              <a:rPr lang="cs-CZ" sz="3900" dirty="0" smtClean="0"/>
              <a:t>léky </a:t>
            </a:r>
            <a:r>
              <a:rPr lang="en-US" sz="3900" dirty="0" smtClean="0"/>
              <a:t>&gt;80</a:t>
            </a:r>
            <a:r>
              <a:rPr lang="cs-CZ" sz="3900" dirty="0" smtClean="0"/>
              <a:t> , ERCP </a:t>
            </a:r>
            <a:r>
              <a:rPr lang="cs-CZ" sz="3900" dirty="0"/>
              <a:t>)</a:t>
            </a:r>
          </a:p>
          <a:p>
            <a:pPr lvl="1"/>
            <a:r>
              <a:rPr lang="cs-CZ" sz="3900" b="1" dirty="0" err="1" smtClean="0"/>
              <a:t>Hyperlipidemie,Hyperkalcemie</a:t>
            </a:r>
            <a:endParaRPr lang="cs-CZ" sz="3900" b="1" dirty="0"/>
          </a:p>
          <a:p>
            <a:pPr lvl="1"/>
            <a:r>
              <a:rPr lang="cs-CZ" sz="3900" b="1" dirty="0" smtClean="0"/>
              <a:t>Idiopatická AP</a:t>
            </a:r>
          </a:p>
          <a:p>
            <a:pPr lvl="1"/>
            <a:r>
              <a:rPr lang="en-US" sz="3900" b="1" dirty="0" err="1"/>
              <a:t>Dietn</a:t>
            </a:r>
            <a:r>
              <a:rPr lang="cs-CZ" sz="3900" b="1" dirty="0"/>
              <a:t>í </a:t>
            </a:r>
            <a:r>
              <a:rPr lang="en-US" sz="3900" b="1" dirty="0" err="1" smtClean="0"/>
              <a:t>ch</a:t>
            </a:r>
            <a:r>
              <a:rPr lang="cs-CZ" sz="3900" b="1" dirty="0"/>
              <a:t>y</a:t>
            </a:r>
            <a:r>
              <a:rPr lang="en-US" sz="3900" b="1" dirty="0" err="1" smtClean="0"/>
              <a:t>ba</a:t>
            </a:r>
            <a:r>
              <a:rPr lang="cs-CZ" sz="3900" b="1" dirty="0" smtClean="0"/>
              <a:t>, úraz, infekce, šok..</a:t>
            </a:r>
          </a:p>
          <a:p>
            <a:pPr lvl="1"/>
            <a:r>
              <a:rPr lang="cs-CZ" sz="3700" dirty="0"/>
              <a:t>obstrukce </a:t>
            </a:r>
            <a:r>
              <a:rPr lang="cs-CZ" sz="3700" dirty="0" smtClean="0"/>
              <a:t>vzniklé při </a:t>
            </a:r>
            <a:r>
              <a:rPr lang="cs-CZ" sz="3700" b="1" dirty="0"/>
              <a:t>poruchách vývoje pankreatu </a:t>
            </a:r>
            <a:r>
              <a:rPr lang="cs-CZ" sz="3700" dirty="0"/>
              <a:t>a žlučových cest </a:t>
            </a:r>
            <a:r>
              <a:rPr lang="cs-CZ" sz="2900" dirty="0"/>
              <a:t>(pancreas </a:t>
            </a:r>
            <a:r>
              <a:rPr lang="cs-CZ" sz="2900" dirty="0" smtClean="0"/>
              <a:t>divisum, </a:t>
            </a:r>
            <a:r>
              <a:rPr lang="cs-CZ" sz="2900" dirty="0"/>
              <a:t>anomálie </a:t>
            </a:r>
            <a:r>
              <a:rPr lang="cs-CZ" sz="2900" dirty="0" smtClean="0"/>
              <a:t>spojení </a:t>
            </a:r>
            <a:r>
              <a:rPr lang="cs-CZ" sz="2900" dirty="0"/>
              <a:t>žlučových a pankreatických cest, anomálie vyústění </a:t>
            </a:r>
            <a:r>
              <a:rPr lang="cs-CZ" sz="2900" dirty="0" smtClean="0"/>
              <a:t>…)</a:t>
            </a:r>
            <a:endParaRPr lang="cs-CZ" sz="29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996951"/>
            <a:ext cx="2339752" cy="155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058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</a:t>
            </a:r>
            <a:r>
              <a:rPr lang="cs-CZ" dirty="0" smtClean="0"/>
              <a:t>růběh AP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5184576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b="1" dirty="0" smtClean="0"/>
              <a:t>Časná toxická fáze</a:t>
            </a:r>
          </a:p>
          <a:p>
            <a:pPr marL="914400" lvl="1" indent="-514350"/>
            <a:r>
              <a:rPr lang="cs-CZ" dirty="0" smtClean="0"/>
              <a:t>Systémová zánětlivá reakce SIRS, velké přesuny tekutin, uvolnění aktivovaných enzymů a toxických substancí ze slinivky do systémového oběhu</a:t>
            </a:r>
          </a:p>
          <a:p>
            <a:pPr marL="914400" lvl="1" indent="-514350"/>
            <a:r>
              <a:rPr lang="cs-CZ" dirty="0" smtClean="0"/>
              <a:t>může </a:t>
            </a:r>
            <a:r>
              <a:rPr lang="cs-CZ" dirty="0"/>
              <a:t>vyústit v multiorgánovou dysfunkci (MODS</a:t>
            </a:r>
            <a:r>
              <a:rPr lang="cs-CZ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 smtClean="0"/>
              <a:t>Pozdní nekrotická fáze</a:t>
            </a:r>
          </a:p>
          <a:p>
            <a:pPr marL="914400" lvl="1" indent="-514350"/>
            <a:r>
              <a:rPr lang="cs-CZ" dirty="0" smtClean="0"/>
              <a:t>Vznik nekróz-ideální prostředí pro růst bakterií a jejich invazi ze střeva do lymfatického a krevního oběhu</a:t>
            </a:r>
          </a:p>
          <a:p>
            <a:pPr marL="914400" lvl="1" indent="-514350"/>
            <a:r>
              <a:rPr lang="cs-CZ" dirty="0" smtClean="0"/>
              <a:t>hrozí sepse</a:t>
            </a:r>
          </a:p>
        </p:txBody>
      </p:sp>
    </p:spTree>
    <p:extLst>
      <p:ext uri="{BB962C8B-B14F-4D97-AF65-F5344CB8AC3E}">
        <p14:creationId xmlns:p14="http://schemas.microsoft.com/office/powerpoint/2010/main" val="208437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Hodnocení AP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91264" cy="504056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cs-CZ" b="1" dirty="0" smtClean="0"/>
              <a:t>Ransonova </a:t>
            </a:r>
            <a:r>
              <a:rPr lang="cs-CZ" b="1" dirty="0"/>
              <a:t>kritéria závažnosti </a:t>
            </a:r>
            <a:r>
              <a:rPr lang="cs-CZ" dirty="0" smtClean="0"/>
              <a:t>(11b); </a:t>
            </a:r>
            <a:r>
              <a:rPr lang="en-US" dirty="0" smtClean="0"/>
              <a:t>&gt;</a:t>
            </a:r>
            <a:r>
              <a:rPr lang="cs-CZ" dirty="0" smtClean="0"/>
              <a:t>3b zvýšená péče</a:t>
            </a:r>
          </a:p>
          <a:p>
            <a:pPr algn="just"/>
            <a:r>
              <a:rPr lang="cs-CZ" dirty="0"/>
              <a:t>rozlišujeme AP</a:t>
            </a:r>
          </a:p>
          <a:p>
            <a:pPr lvl="1" algn="just"/>
            <a:r>
              <a:rPr lang="cs-CZ" b="1" dirty="0" smtClean="0"/>
              <a:t>Lehká - Edematózní pankreatitida</a:t>
            </a:r>
            <a:endParaRPr lang="cs-CZ" b="1" dirty="0"/>
          </a:p>
          <a:p>
            <a:pPr lvl="2" algn="just"/>
            <a:r>
              <a:rPr lang="cs-CZ" b="1" dirty="0"/>
              <a:t>80% všech </a:t>
            </a:r>
            <a:r>
              <a:rPr lang="cs-CZ" b="1" dirty="0" smtClean="0"/>
              <a:t>pankreatitid </a:t>
            </a:r>
            <a:endParaRPr lang="cs-CZ" b="1" dirty="0"/>
          </a:p>
          <a:p>
            <a:pPr lvl="1" algn="just"/>
            <a:r>
              <a:rPr lang="cs-CZ" b="1" dirty="0"/>
              <a:t> </a:t>
            </a:r>
            <a:r>
              <a:rPr lang="cs-CZ" b="1" dirty="0" smtClean="0"/>
              <a:t>Těžká - </a:t>
            </a:r>
            <a:r>
              <a:rPr lang="cs-CZ" b="1" dirty="0"/>
              <a:t>N</a:t>
            </a:r>
            <a:r>
              <a:rPr lang="cs-CZ" b="1" dirty="0" smtClean="0"/>
              <a:t>ekrotizující pankreatitida </a:t>
            </a:r>
            <a:endParaRPr lang="cs-CZ" b="1" dirty="0"/>
          </a:p>
          <a:p>
            <a:pPr lvl="2" algn="just"/>
            <a:r>
              <a:rPr lang="cs-CZ" b="1" dirty="0" smtClean="0"/>
              <a:t>20 </a:t>
            </a:r>
            <a:r>
              <a:rPr lang="cs-CZ" b="1" dirty="0"/>
              <a:t>% všech, komplikace</a:t>
            </a:r>
          </a:p>
          <a:p>
            <a:pPr algn="just"/>
            <a:r>
              <a:rPr lang="cs-CZ" dirty="0"/>
              <a:t>I pankreatitida s velmi mírnými klinickými příznaky  a nevýrazným labor. nálezem může při nedostatečné léčbě přejít během několika hodin do těžkého stavu s fatálním koncem</a:t>
            </a:r>
          </a:p>
          <a:p>
            <a:pPr algn="just"/>
            <a:r>
              <a:rPr lang="cs-CZ" b="1" dirty="0"/>
              <a:t>Proto všechny pankreatitidy léčeny jako </a:t>
            </a:r>
            <a:r>
              <a:rPr lang="cs-CZ" b="1" dirty="0" smtClean="0"/>
              <a:t>těžké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030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2771</TotalTime>
  <Words>2263</Words>
  <Application>Microsoft Office PowerPoint</Application>
  <PresentationFormat>Předvádění na obrazovce (4:3)</PresentationFormat>
  <Paragraphs>324</Paragraphs>
  <Slides>44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52" baseType="lpstr">
      <vt:lpstr>Arial</vt:lpstr>
      <vt:lpstr>Arial Black</vt:lpstr>
      <vt:lpstr>Calibri</vt:lpstr>
      <vt:lpstr>Corbel</vt:lpstr>
      <vt:lpstr>Wingdings</vt:lpstr>
      <vt:lpstr>Wingdings 2</vt:lpstr>
      <vt:lpstr>Wingdings 3</vt:lpstr>
      <vt:lpstr>Modul</vt:lpstr>
      <vt:lpstr>Léčebná výživa     při akutní a chronické          pankreatitidě</vt:lpstr>
      <vt:lpstr>Pankreas</vt:lpstr>
      <vt:lpstr>Pankreas</vt:lpstr>
      <vt:lpstr>Pankreatická šťáva</vt:lpstr>
      <vt:lpstr>Řízení sekrece</vt:lpstr>
      <vt:lpstr>Akutní pankreatitida</vt:lpstr>
      <vt:lpstr>Na vzniku AP se nejčastěji podílejí:</vt:lpstr>
      <vt:lpstr>Průběh AP</vt:lpstr>
      <vt:lpstr>Hodnocení AP</vt:lpstr>
      <vt:lpstr>Terapie-konzervativní</vt:lpstr>
      <vt:lpstr>Výživa  -potřeba energie při AP</vt:lpstr>
      <vt:lpstr>Umělá výživa </vt:lpstr>
      <vt:lpstr>Umělá výživa</vt:lpstr>
      <vt:lpstr>Pankreatická dieta P (4-5 dní)</vt:lpstr>
      <vt:lpstr>Postup při rozjídání</vt:lpstr>
      <vt:lpstr>Postup při rozjídání dle VFN Praha</vt:lpstr>
      <vt:lpstr>Dieta 4S s přísným omezením tuku</vt:lpstr>
      <vt:lpstr>Vhodné potraviny</vt:lpstr>
      <vt:lpstr>Jídelníček 4S</vt:lpstr>
      <vt:lpstr>Možné teplé pokrmy dieta 4S</vt:lpstr>
      <vt:lpstr>Dieta 9/4s (FNB)</vt:lpstr>
      <vt:lpstr>Dieta 9/4s jídelníček</vt:lpstr>
      <vt:lpstr>Dieta s omezením tuku (č. 4)</vt:lpstr>
      <vt:lpstr>Hlavní zásady d.č. 4</vt:lpstr>
      <vt:lpstr>Prezentace aplikace PowerPoint</vt:lpstr>
      <vt:lpstr>Vhodné potraviny</vt:lpstr>
      <vt:lpstr>Vhodné potraviny</vt:lpstr>
      <vt:lpstr>Vhodné potraviny</vt:lpstr>
      <vt:lpstr>Chronická pankreatitida</vt:lpstr>
      <vt:lpstr>Etiopatogeneze</vt:lpstr>
      <vt:lpstr>Nutriční stav – následek deficitu trávicích enzymů</vt:lpstr>
      <vt:lpstr>Léčba</vt:lpstr>
      <vt:lpstr>Léčebná výživa-chron.pankreat.</vt:lpstr>
      <vt:lpstr>Dieta 9S-diabetická šetřící</vt:lpstr>
      <vt:lpstr>Dieta 9S - ukázka JL</vt:lpstr>
      <vt:lpstr>Nespíme!</vt:lpstr>
      <vt:lpstr>Ukázka z praxe</vt:lpstr>
      <vt:lpstr>Průběh nemoci – březen 2014</vt:lpstr>
      <vt:lpstr>DUBEN 22.4-2.5.2014</vt:lpstr>
      <vt:lpstr>Květen 15.5.- 6.6.</vt:lpstr>
      <vt:lpstr>září</vt:lpstr>
      <vt:lpstr>Říjen 2014 ….2015</vt:lpstr>
      <vt:lpstr>2016</vt:lpstr>
      <vt:lpstr>A teď cvičení 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Léčebná výživa při akutní a chronické pankreatitidě</dc:title>
  <dc:creator>Zuzka B</dc:creator>
  <cp:lastModifiedBy>Jana Stávková</cp:lastModifiedBy>
  <cp:revision>161</cp:revision>
  <dcterms:created xsi:type="dcterms:W3CDTF">2012-12-09T14:21:03Z</dcterms:created>
  <dcterms:modified xsi:type="dcterms:W3CDTF">2017-04-24T10:54:42Z</dcterms:modified>
</cp:coreProperties>
</file>