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6" r:id="rId14"/>
    <p:sldId id="267" r:id="rId15"/>
    <p:sldId id="268" r:id="rId16"/>
    <p:sldId id="29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11" r:id="rId28"/>
    <p:sldId id="279" r:id="rId29"/>
    <p:sldId id="312" r:id="rId30"/>
    <p:sldId id="294" r:id="rId31"/>
    <p:sldId id="280" r:id="rId32"/>
    <p:sldId id="286" r:id="rId33"/>
    <p:sldId id="282" r:id="rId34"/>
    <p:sldId id="283" r:id="rId35"/>
    <p:sldId id="284" r:id="rId36"/>
    <p:sldId id="285" r:id="rId37"/>
    <p:sldId id="281" r:id="rId38"/>
    <p:sldId id="290" r:id="rId39"/>
    <p:sldId id="291" r:id="rId40"/>
    <p:sldId id="287" r:id="rId41"/>
    <p:sldId id="288" r:id="rId42"/>
    <p:sldId id="289" r:id="rId43"/>
    <p:sldId id="305" r:id="rId44"/>
    <p:sldId id="295" r:id="rId45"/>
    <p:sldId id="306" r:id="rId46"/>
    <p:sldId id="297" r:id="rId47"/>
    <p:sldId id="298" r:id="rId48"/>
    <p:sldId id="299" r:id="rId49"/>
    <p:sldId id="303" r:id="rId50"/>
    <p:sldId id="300" r:id="rId51"/>
    <p:sldId id="304" r:id="rId52"/>
    <p:sldId id="301" r:id="rId53"/>
    <p:sldId id="307" r:id="rId54"/>
    <p:sldId id="308" r:id="rId55"/>
    <p:sldId id="309" r:id="rId56"/>
    <p:sldId id="310" r:id="rId57"/>
    <p:sldId id="313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26A5A25-B978-48DF-B15C-04DC223DC7A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92"/>
            <p14:sldId id="296"/>
            <p14:sldId id="267"/>
            <p14:sldId id="268"/>
            <p14:sldId id="293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311"/>
            <p14:sldId id="279"/>
            <p14:sldId id="312"/>
            <p14:sldId id="294"/>
            <p14:sldId id="280"/>
            <p14:sldId id="286"/>
            <p14:sldId id="282"/>
            <p14:sldId id="283"/>
            <p14:sldId id="284"/>
            <p14:sldId id="285"/>
          </p14:sldIdLst>
        </p14:section>
        <p14:section name="Oddíl bez názvu" id="{32789874-96C8-4CAC-9B7E-C0D1216F9696}">
          <p14:sldIdLst>
            <p14:sldId id="281"/>
            <p14:sldId id="290"/>
            <p14:sldId id="291"/>
            <p14:sldId id="287"/>
            <p14:sldId id="288"/>
            <p14:sldId id="289"/>
            <p14:sldId id="305"/>
            <p14:sldId id="295"/>
            <p14:sldId id="306"/>
            <p14:sldId id="297"/>
            <p14:sldId id="298"/>
            <p14:sldId id="299"/>
            <p14:sldId id="303"/>
            <p14:sldId id="300"/>
            <p14:sldId id="304"/>
            <p14:sldId id="301"/>
            <p14:sldId id="307"/>
            <p14:sldId id="308"/>
            <p14:sldId id="309"/>
            <p14:sldId id="310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>
      <p:cViewPr varScale="1">
        <p:scale>
          <a:sx n="74" d="100"/>
          <a:sy n="74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4C313-F6A3-46DB-8B34-F457AE99FF1B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589C-C0D5-413E-92F7-3F1DE6B73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478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9589C-C0D5-413E-92F7-3F1DE6B7393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19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00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56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34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12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742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754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4079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39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566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27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77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D0EE-2313-49D7-96AB-9286ADC41476}" type="datetimeFigureOut">
              <a:rPr lang="cs-CZ" smtClean="0"/>
              <a:pPr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B0BA-675A-4DF9-B2EA-930397DECF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6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Léčebná výživa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Diabetes </a:t>
            </a:r>
            <a:r>
              <a:rPr lang="cs-CZ" sz="6000" dirty="0" err="1" smtClean="0">
                <a:solidFill>
                  <a:schemeClr val="tx1"/>
                </a:solidFill>
              </a:rPr>
              <a:t>mellitus</a:t>
            </a:r>
            <a:endParaRPr lang="cs-CZ" sz="6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Pavlína Pařízková, nutriční terapeut,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FN Brno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0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DM 1.typu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Jídelníček + </a:t>
            </a:r>
            <a:r>
              <a:rPr lang="cs-CZ" dirty="0" err="1" smtClean="0"/>
              <a:t>inzulinoterapie</a:t>
            </a:r>
            <a:r>
              <a:rPr lang="cs-CZ" dirty="0" smtClean="0"/>
              <a:t> je individuální,  neordinuje se  jednotná dieta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Vždy spolupráce s diabetologií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359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2.typu /s  obezitou/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Nutné omezení příjmu energie </a:t>
            </a:r>
            <a:r>
              <a:rPr lang="cs-CZ" dirty="0" err="1" smtClean="0"/>
              <a:t>kJ</a:t>
            </a:r>
            <a:r>
              <a:rPr lang="cs-CZ" dirty="0" smtClean="0"/>
              <a:t>/ kcal</a:t>
            </a:r>
          </a:p>
          <a:p>
            <a:r>
              <a:rPr lang="cs-CZ" dirty="0" smtClean="0"/>
              <a:t>Dodržování diabetické diety je základem léčby diabetu společné s pohybovou aktivitou a zákazem kouření</a:t>
            </a:r>
          </a:p>
          <a:p>
            <a:r>
              <a:rPr lang="cs-CZ" dirty="0" smtClean="0"/>
              <a:t>Při nedodržování dietních opatření lze obtížně kompenzovat  DM </a:t>
            </a:r>
          </a:p>
          <a:p>
            <a:r>
              <a:rPr lang="cs-CZ" dirty="0" smtClean="0"/>
              <a:t>Pacient by měl znát dávku stanoveného množství sacharidů na den, nejlépe ordinovanou  diabetologem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85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Žena , 65 let, důchodce, práce na farmě</a:t>
            </a:r>
          </a:p>
          <a:p>
            <a:r>
              <a:rPr lang="cs-CZ" dirty="0" smtClean="0"/>
              <a:t>Příjem na internu , nově recentní DM, dekompenzovaná hypertenze, obezita</a:t>
            </a:r>
          </a:p>
          <a:p>
            <a:endParaRPr lang="cs-CZ" dirty="0" smtClean="0"/>
          </a:p>
          <a:p>
            <a:r>
              <a:rPr lang="cs-CZ" dirty="0" smtClean="0"/>
              <a:t>vstupně glykémie 22 </a:t>
            </a:r>
            <a:r>
              <a:rPr lang="cs-CZ" dirty="0" err="1" smtClean="0"/>
              <a:t>mmol</a:t>
            </a:r>
            <a:r>
              <a:rPr lang="cs-CZ" dirty="0" smtClean="0"/>
              <a:t>/l, HBA1c 123 </a:t>
            </a:r>
            <a:r>
              <a:rPr lang="cs-CZ" dirty="0" err="1" smtClean="0"/>
              <a:t>mmol</a:t>
            </a:r>
            <a:r>
              <a:rPr lang="cs-CZ" dirty="0" smtClean="0"/>
              <a:t>/l</a:t>
            </a:r>
          </a:p>
          <a:p>
            <a:endParaRPr lang="cs-CZ" dirty="0" smtClean="0"/>
          </a:p>
          <a:p>
            <a:r>
              <a:rPr lang="cs-CZ" dirty="0" smtClean="0"/>
              <a:t>Hmotnost 88 kg, výška 162 cm, BMI 33,5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70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okénko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Nastavení potřeby energie, sacharidů, bílkovin, tuků</a:t>
            </a:r>
          </a:p>
          <a:p>
            <a:r>
              <a:rPr lang="cs-CZ" dirty="0" smtClean="0"/>
              <a:t>Úprava BMI na 30= 78 kg, BMI 25=65 kg</a:t>
            </a:r>
          </a:p>
          <a:p>
            <a:r>
              <a:rPr lang="cs-CZ" dirty="0" smtClean="0"/>
              <a:t>ZEV      78kg x 76 </a:t>
            </a:r>
            <a:r>
              <a:rPr lang="cs-CZ" dirty="0" err="1" smtClean="0"/>
              <a:t>kJ</a:t>
            </a:r>
            <a:r>
              <a:rPr lang="cs-CZ" dirty="0" smtClean="0"/>
              <a:t>= 5928 </a:t>
            </a:r>
            <a:r>
              <a:rPr lang="cs-CZ" dirty="0" err="1" smtClean="0"/>
              <a:t>kJ</a:t>
            </a:r>
            <a:r>
              <a:rPr lang="cs-CZ" dirty="0" smtClean="0"/>
              <a:t> x 1,2 celkový korekční faktor = 7114kJ</a:t>
            </a:r>
          </a:p>
          <a:p>
            <a:r>
              <a:rPr lang="cs-CZ" dirty="0" smtClean="0"/>
              <a:t>Potřeba energie 7114 </a:t>
            </a:r>
            <a:r>
              <a:rPr lang="cs-CZ" dirty="0" err="1" smtClean="0"/>
              <a:t>kJ</a:t>
            </a:r>
            <a:r>
              <a:rPr lang="cs-CZ" dirty="0" smtClean="0"/>
              <a:t>, 85g bílkovin,200 g sacharidů, 60 g tuků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8887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DM 2.typu/s obezitou/ </a:t>
            </a:r>
            <a:r>
              <a:rPr lang="cs-CZ" dirty="0" err="1" smtClean="0"/>
              <a:t>pokrač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x hlavní jídlo – snídaně, oběd, večeře( s odstupem 3 hodin)</a:t>
            </a:r>
          </a:p>
          <a:p>
            <a:r>
              <a:rPr lang="cs-CZ" dirty="0" smtClean="0"/>
              <a:t>2 x vedlejší jídlo – přesnídávka, odpolední svačina</a:t>
            </a:r>
          </a:p>
          <a:p>
            <a:r>
              <a:rPr lang="cs-CZ" dirty="0" smtClean="0"/>
              <a:t>2. večeře -zelenina</a:t>
            </a:r>
          </a:p>
          <a:p>
            <a:r>
              <a:rPr lang="cs-CZ" dirty="0" smtClean="0"/>
              <a:t>Pohybová aktivity x množství jídla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25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Léčebný – cíl  </a:t>
            </a:r>
            <a:r>
              <a:rPr lang="cs-CZ" dirty="0" err="1" smtClean="0"/>
              <a:t>normoglykémie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Preventivní- zabrání nebo oddálí  vznik diabetických komplikací ,proto je nutné dodržovat  optimální poměr živin/ nejenom sacharidů, ale i bílkovin a tuků/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329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5493" y="1600200"/>
            <a:ext cx="68530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70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Jednoduché- monosacharidy: glukóza, fruktóza, galaktóza</a:t>
            </a:r>
          </a:p>
          <a:p>
            <a:r>
              <a:rPr lang="cs-CZ" dirty="0" smtClean="0"/>
              <a:t>Oligosacharidy-1.disacharidy:sacharóza,maltóza,laktóza</a:t>
            </a:r>
          </a:p>
          <a:p>
            <a:endParaRPr lang="cs-CZ" dirty="0" smtClean="0"/>
          </a:p>
          <a:p>
            <a:r>
              <a:rPr lang="cs-CZ" dirty="0" smtClean="0"/>
              <a:t>2.trisacharidy:rafinóza</a:t>
            </a:r>
          </a:p>
          <a:p>
            <a:endParaRPr lang="cs-CZ" dirty="0" smtClean="0"/>
          </a:p>
          <a:p>
            <a:r>
              <a:rPr lang="cs-CZ" dirty="0" smtClean="0"/>
              <a:t>3.tetrasachar.:stachynóza,verbaskóza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468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sacharidů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Polysacharidy: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škrob</a:t>
            </a:r>
          </a:p>
          <a:p>
            <a:pPr marL="0" indent="0">
              <a:buNone/>
            </a:pPr>
            <a:r>
              <a:rPr lang="cs-CZ" dirty="0" smtClean="0"/>
              <a:t>    glykogen, inulin</a:t>
            </a:r>
          </a:p>
          <a:p>
            <a:pPr marL="0" indent="0">
              <a:buNone/>
            </a:pPr>
            <a:r>
              <a:rPr lang="cs-CZ" dirty="0" smtClean="0"/>
              <a:t>    vláknina </a:t>
            </a:r>
          </a:p>
          <a:p>
            <a:pPr marL="0" indent="0">
              <a:buNone/>
            </a:pPr>
            <a:r>
              <a:rPr lang="cs-CZ" dirty="0" smtClean="0"/>
              <a:t>    hemicelulóza, pektinové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053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 dietní léčby pacientů s DM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Léčba a prevence: </a:t>
            </a:r>
          </a:p>
          <a:p>
            <a:r>
              <a:rPr lang="cs-CZ" dirty="0" smtClean="0"/>
              <a:t>1. akutních komplikací-hyperglykémie, hypoglykémie</a:t>
            </a:r>
          </a:p>
          <a:p>
            <a:r>
              <a:rPr lang="cs-CZ" dirty="0" smtClean="0"/>
              <a:t>2.pozdní komplikace- diabetická nefropatie, hypertenze, další kardiovaskulární nemoci</a:t>
            </a:r>
          </a:p>
          <a:p>
            <a:r>
              <a:rPr lang="cs-CZ" dirty="0" smtClean="0"/>
              <a:t> zlepšení celkového stavu</a:t>
            </a:r>
          </a:p>
          <a:p>
            <a:r>
              <a:rPr lang="cs-CZ" dirty="0" smtClean="0"/>
              <a:t>Individuální přístup-životní styl…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7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Chronické heterogenní onemocnění provázené hyperglykémií v důsledku absolutního nebo relativního nedostatku inzulínu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492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Vyloučit volný cukr</a:t>
            </a:r>
          </a:p>
          <a:p>
            <a:r>
              <a:rPr lang="cs-CZ" dirty="0" smtClean="0"/>
              <a:t>Naučit se rozdělovat dávku sacharidů během dne</a:t>
            </a:r>
          </a:p>
          <a:p>
            <a:r>
              <a:rPr lang="cs-CZ" dirty="0" smtClean="0"/>
              <a:t>Třetinové rozdělení</a:t>
            </a:r>
          </a:p>
          <a:p>
            <a:r>
              <a:rPr lang="cs-CZ" dirty="0" smtClean="0"/>
              <a:t>Dodržovat odstupy mezi jídly</a:t>
            </a:r>
          </a:p>
          <a:p>
            <a:r>
              <a:rPr lang="cs-CZ" dirty="0" smtClean="0"/>
              <a:t>Kontrolovat obsah sacharidů a energie na obalech výrobků</a:t>
            </a:r>
          </a:p>
          <a:p>
            <a:r>
              <a:rPr lang="cs-CZ" dirty="0" smtClean="0"/>
              <a:t>Omezovat živočišné tuky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511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diety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Kontrolovat množství ovoce a zeleniny</a:t>
            </a:r>
          </a:p>
          <a:p>
            <a:r>
              <a:rPr lang="cs-CZ" dirty="0" smtClean="0"/>
              <a:t>Kontrolovat množství bílkovin</a:t>
            </a:r>
          </a:p>
          <a:p>
            <a:r>
              <a:rPr lang="cs-CZ" dirty="0" smtClean="0"/>
              <a:t>Dbát na dostatečný pitný režim, 30ml/kg ideální tělesné hmotnosti- neslazené tekutiny</a:t>
            </a:r>
          </a:p>
          <a:p>
            <a:r>
              <a:rPr lang="cs-CZ" dirty="0" smtClean="0"/>
              <a:t>Pozor na  výrobky DIA !!!</a:t>
            </a:r>
          </a:p>
          <a:p>
            <a:r>
              <a:rPr lang="cs-CZ" dirty="0" smtClean="0"/>
              <a:t>Můžou obsahovat stejné množství sacharidů a energie jako výrobky ne DIA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51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Podíl jednotlivých živin v dietě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Sacharidy  40-60 %</a:t>
            </a:r>
          </a:p>
          <a:p>
            <a:endParaRPr lang="cs-CZ" dirty="0"/>
          </a:p>
          <a:p>
            <a:r>
              <a:rPr lang="cs-CZ" dirty="0" smtClean="0"/>
              <a:t>Tuky 30- 35 %</a:t>
            </a:r>
          </a:p>
          <a:p>
            <a:endParaRPr lang="cs-CZ" dirty="0"/>
          </a:p>
          <a:p>
            <a:r>
              <a:rPr lang="cs-CZ" dirty="0" smtClean="0"/>
              <a:t>Bílkoviny 15-20 %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1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Sacharidové potraviny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Cukr, med</a:t>
            </a:r>
          </a:p>
          <a:p>
            <a:r>
              <a:rPr lang="cs-CZ" dirty="0" smtClean="0"/>
              <a:t>Ovoce a sladké druhy zeleniny</a:t>
            </a:r>
          </a:p>
          <a:p>
            <a:r>
              <a:rPr lang="cs-CZ" dirty="0" smtClean="0"/>
              <a:t>Mléko a mléčné výrobky- tekuté</a:t>
            </a:r>
          </a:p>
          <a:p>
            <a:r>
              <a:rPr lang="cs-CZ" dirty="0" smtClean="0"/>
              <a:t>Mlýnské a pekárenské výrobky</a:t>
            </a:r>
          </a:p>
          <a:p>
            <a:r>
              <a:rPr lang="cs-CZ" dirty="0" smtClean="0"/>
              <a:t>Brambory</a:t>
            </a:r>
          </a:p>
          <a:p>
            <a:r>
              <a:rPr lang="cs-CZ" dirty="0" smtClean="0"/>
              <a:t>Luštěniny</a:t>
            </a:r>
          </a:p>
          <a:p>
            <a:r>
              <a:rPr lang="cs-CZ" dirty="0" smtClean="0"/>
              <a:t>Rýže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28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 hodnotí kvantitativně </a:t>
            </a:r>
            <a:r>
              <a:rPr lang="cs-CZ" dirty="0" err="1" smtClean="0"/>
              <a:t>postprandiální</a:t>
            </a:r>
            <a:r>
              <a:rPr lang="cs-CZ" dirty="0" smtClean="0"/>
              <a:t> (tj. měřená 2hod.po jídle) glykémie jako plochu pod křivkou po požití 25-50 g sacharidů v dané potravině a je definován jako procento z odpovídající plochy pod křivkou po požití adekvátního množství sacharidů referenčními  potravinami- glukózy nebo bílého chleba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28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Glykemický index-vysvětleno pro pacienta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Udává, jak se zvýší hladina krevního cukru po snězení určité potraviny</a:t>
            </a:r>
          </a:p>
          <a:p>
            <a:r>
              <a:rPr lang="cs-CZ" dirty="0" smtClean="0"/>
              <a:t>Je schopnost ovlivňovat hladinu cukru v krvi výběrem sacharidových potravin</a:t>
            </a:r>
          </a:p>
          <a:p>
            <a:r>
              <a:rPr lang="cs-CZ" dirty="0" smtClean="0"/>
              <a:t>Potraviny s vysokým  GI způsobují vyšší vyplavování inzulínu </a:t>
            </a:r>
          </a:p>
          <a:p>
            <a:r>
              <a:rPr lang="cs-CZ" dirty="0" smtClean="0"/>
              <a:t>GI nevyjadřuje množství sacharidů ani energetickou hodnotu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3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smtClean="0"/>
              <a:t>1. potraviny s vysokým  GI-potraviny, které mají  GI vyšší než 70 % 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cukr, jam, bílá mouka, džusy, burizony,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Croissant, </a:t>
            </a:r>
            <a:r>
              <a:rPr lang="cs-CZ" dirty="0" err="1" smtClean="0"/>
              <a:t>Cornflakes</a:t>
            </a:r>
            <a:r>
              <a:rPr lang="cs-CZ" dirty="0" smtClean="0"/>
              <a:t>, koblihy, rýže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předvařená, kukuřice,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brambory vařené bez slupky,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bramborová kaše… </a:t>
            </a:r>
          </a:p>
        </p:txBody>
      </p:sp>
    </p:spTree>
    <p:extLst>
      <p:ext uri="{BB962C8B-B14F-4D97-AF65-F5344CB8AC3E}">
        <p14:creationId xmlns:p14="http://schemas.microsoft.com/office/powerpoint/2010/main" xmlns="" val="24949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2.potraviny se středním GI -30-70 </a:t>
            </a:r>
            <a:r>
              <a:rPr lang="cs-CZ" u="sng" dirty="0" smtClean="0"/>
              <a:t>%:</a:t>
            </a:r>
          </a:p>
          <a:p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        brambory </a:t>
            </a:r>
            <a:r>
              <a:rPr lang="cs-CZ" dirty="0"/>
              <a:t>vařené ve slupce,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rýže</a:t>
            </a:r>
            <a:r>
              <a:rPr lang="cs-CZ" dirty="0"/>
              <a:t>, těstoviny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/>
              <a:t>mouka z pohanky, žitná, mrkev 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hrášek </a:t>
            </a:r>
            <a:r>
              <a:rPr lang="cs-CZ" dirty="0"/>
              <a:t>zelený</a:t>
            </a:r>
          </a:p>
        </p:txBody>
      </p:sp>
    </p:spTree>
    <p:extLst>
      <p:ext uri="{BB962C8B-B14F-4D97-AF65-F5344CB8AC3E}">
        <p14:creationId xmlns:p14="http://schemas.microsoft.com/office/powerpoint/2010/main" xmlns="" val="195657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Glykemicky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3.potraviny s nízkým GI-nižší než 30%:</a:t>
            </a:r>
          </a:p>
          <a:p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      brokolice, česnek, zelí, hlávkový salát,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paprika, rajče, cizrna vařená, oříšky ,hrách,</a:t>
            </a:r>
          </a:p>
          <a:p>
            <a:pPr marL="0" indent="0">
              <a:buNone/>
            </a:pPr>
            <a:r>
              <a:rPr lang="cs-CZ" dirty="0" smtClean="0"/>
              <a:t>      zelené fazole, sója vařená, kořenová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zelenina, třešně…</a:t>
            </a:r>
          </a:p>
        </p:txBody>
      </p:sp>
    </p:spTree>
    <p:extLst>
      <p:ext uri="{BB962C8B-B14F-4D97-AF65-F5344CB8AC3E}">
        <p14:creationId xmlns:p14="http://schemas.microsoft.com/office/powerpoint/2010/main" xmlns="" val="35259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GI ovlivňuje množství vlákniny i technologické zpracování </a:t>
            </a:r>
            <a:r>
              <a:rPr lang="cs-CZ" dirty="0" smtClean="0"/>
              <a:t>stravy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Přihlížíme </a:t>
            </a:r>
            <a:r>
              <a:rPr lang="cs-CZ" dirty="0"/>
              <a:t>k němu při výběru potravin v rámci jedné skupiny- přílohy, ovoce, zelenina…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075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diabetu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Diabetes </a:t>
            </a:r>
            <a:r>
              <a:rPr lang="cs-CZ" dirty="0" err="1" smtClean="0"/>
              <a:t>mellitus</a:t>
            </a:r>
            <a:r>
              <a:rPr lang="cs-CZ" dirty="0" smtClean="0"/>
              <a:t> 1.typu= inzulín dependentní ( závislý na inzulínu)</a:t>
            </a:r>
          </a:p>
          <a:p>
            <a:r>
              <a:rPr lang="cs-CZ" dirty="0" smtClean="0"/>
              <a:t>2. Diabetes </a:t>
            </a:r>
            <a:r>
              <a:rPr lang="cs-CZ" dirty="0" err="1" smtClean="0"/>
              <a:t>mellitus</a:t>
            </a:r>
            <a:r>
              <a:rPr lang="cs-CZ" dirty="0" smtClean="0"/>
              <a:t>  2.typu=non inzulín dependentní ( nezávislý na inzulínu)</a:t>
            </a:r>
          </a:p>
          <a:p>
            <a:r>
              <a:rPr lang="cs-CZ" dirty="0" smtClean="0"/>
              <a:t>3. Porucha glukozové tolerance</a:t>
            </a:r>
          </a:p>
          <a:p>
            <a:r>
              <a:rPr lang="cs-CZ" dirty="0" smtClean="0"/>
              <a:t>4. Gestační diabetes</a:t>
            </a:r>
          </a:p>
          <a:p>
            <a:r>
              <a:rPr lang="cs-CZ" dirty="0" smtClean="0"/>
              <a:t>5. Diabetes </a:t>
            </a:r>
            <a:r>
              <a:rPr lang="cs-CZ" dirty="0" err="1" smtClean="0"/>
              <a:t>mellitus</a:t>
            </a:r>
            <a:r>
              <a:rPr lang="cs-CZ" dirty="0" smtClean="0"/>
              <a:t> při jiných chorobných stavech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8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Glykemická nálož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GN je počítána  jako množství sacharidů v potravě násobené glykemickým indexem</a:t>
            </a:r>
          </a:p>
          <a:p>
            <a:endParaRPr lang="cs-CZ" dirty="0"/>
          </a:p>
          <a:p>
            <a:r>
              <a:rPr lang="cs-CZ" dirty="0" smtClean="0"/>
              <a:t>Jídelníček sestavovaný dle glykemického indexu a glykemické nálože  nezohledňuje množství energie </a:t>
            </a:r>
          </a:p>
          <a:p>
            <a:endParaRPr lang="cs-CZ" dirty="0" smtClean="0"/>
          </a:p>
          <a:p>
            <a:r>
              <a:rPr lang="cs-CZ" dirty="0" smtClean="0"/>
              <a:t>Nejraději pracuji  s rámcovým jídelníčkem a množstvím sacharidů v gramech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5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Vláknina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25-35 g /den</a:t>
            </a:r>
          </a:p>
          <a:p>
            <a:r>
              <a:rPr lang="cs-CZ" dirty="0" smtClean="0"/>
              <a:t>Nezbytná ve stravě diabetika</a:t>
            </a:r>
          </a:p>
          <a:p>
            <a:r>
              <a:rPr lang="cs-CZ" dirty="0" smtClean="0"/>
              <a:t>Snižuje hladinu cholesterolu, čistí sliznici  střeva- mechanický kartáč</a:t>
            </a:r>
          </a:p>
          <a:p>
            <a:r>
              <a:rPr lang="cs-CZ" dirty="0" smtClean="0"/>
              <a:t>Aktivuje imunitní systém</a:t>
            </a:r>
          </a:p>
          <a:p>
            <a:r>
              <a:rPr lang="cs-CZ" dirty="0" smtClean="0"/>
              <a:t>Snižuje glykemický index</a:t>
            </a:r>
          </a:p>
          <a:p>
            <a:r>
              <a:rPr lang="cs-CZ" dirty="0" smtClean="0"/>
              <a:t>3x porce zeleniny,  2x porce ovoce denně,</a:t>
            </a:r>
          </a:p>
          <a:p>
            <a:r>
              <a:rPr lang="cs-CZ" dirty="0" smtClean="0"/>
              <a:t>5x porcí luštěnin nebo celozrnných výrobků týdně</a:t>
            </a:r>
          </a:p>
          <a:p>
            <a:r>
              <a:rPr lang="cs-CZ" dirty="0" smtClean="0"/>
              <a:t>Luštěniny minimálně ! 2 porce týdně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06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Způsoby propočtu sacharidových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1.rámcový jídelníček- gramy sacharidů –většinou u diabetiků 2.typu, starších, dospělých pacientů</a:t>
            </a:r>
          </a:p>
          <a:p>
            <a:endParaRPr lang="cs-CZ" dirty="0" smtClean="0"/>
          </a:p>
          <a:p>
            <a:r>
              <a:rPr lang="cs-CZ" dirty="0" smtClean="0"/>
              <a:t>2. Systém sacharidových jednotek- u diabetiků 1.typu,převážně u dětí. Výměnné tabulky sacharidových jednotek (SJ). Sacharidová jednotka= 10g sacharidů.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51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10-20% z celkového příjmu energie</a:t>
            </a:r>
          </a:p>
          <a:p>
            <a:r>
              <a:rPr lang="cs-CZ" dirty="0" smtClean="0"/>
              <a:t>0,8- 1,5 g bílkovin / kg/den</a:t>
            </a:r>
          </a:p>
          <a:p>
            <a:r>
              <a:rPr lang="cs-CZ" dirty="0" smtClean="0"/>
              <a:t>+CHRI – CKD 2-3= 0,8 g/ kg/den</a:t>
            </a:r>
          </a:p>
          <a:p>
            <a:r>
              <a:rPr lang="cs-CZ" dirty="0"/>
              <a:t> </a:t>
            </a:r>
            <a:r>
              <a:rPr lang="cs-CZ" dirty="0" smtClean="0"/>
              <a:t>              CKD 3-4=  0,6g/kg/den</a:t>
            </a:r>
          </a:p>
          <a:p>
            <a:r>
              <a:rPr lang="cs-CZ" dirty="0"/>
              <a:t> </a:t>
            </a:r>
            <a:r>
              <a:rPr lang="cs-CZ" dirty="0" smtClean="0"/>
              <a:t>              CKD 4-5=  0,6g/kg/den +</a:t>
            </a:r>
            <a:r>
              <a:rPr lang="cs-CZ" dirty="0" err="1" smtClean="0"/>
              <a:t>ketoanaloga</a:t>
            </a:r>
            <a:r>
              <a:rPr lang="cs-CZ" dirty="0" smtClean="0"/>
              <a:t> esenciálních </a:t>
            </a:r>
            <a:r>
              <a:rPr lang="cs-CZ" dirty="0" err="1" smtClean="0"/>
              <a:t>aminokyselin,např</a:t>
            </a:r>
            <a:r>
              <a:rPr lang="cs-CZ" dirty="0" smtClean="0"/>
              <a:t>. </a:t>
            </a:r>
            <a:r>
              <a:rPr lang="cs-CZ" dirty="0" err="1" smtClean="0"/>
              <a:t>Ketosteril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Dialyzovaný pacient=</a:t>
            </a:r>
          </a:p>
          <a:p>
            <a:r>
              <a:rPr lang="cs-CZ" dirty="0" smtClean="0"/>
              <a:t> 1,0-1,5g/kg/den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750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Živočišné-maso(nejvhodnější libové), tvaroh, vejce, mléko, mléčné výrobky, sýry, uzeniny(jen pro zpestření jídelníčku),pro obsah aminokyselin/ </a:t>
            </a:r>
            <a:r>
              <a:rPr lang="cs-CZ" dirty="0" err="1" smtClean="0"/>
              <a:t>methionin</a:t>
            </a:r>
            <a:r>
              <a:rPr lang="cs-CZ" dirty="0" smtClean="0"/>
              <a:t>, valin, leucin, izoleucin…. /</a:t>
            </a:r>
          </a:p>
          <a:p>
            <a:endParaRPr lang="cs-CZ" dirty="0" smtClean="0"/>
          </a:p>
          <a:p>
            <a:r>
              <a:rPr lang="cs-CZ" dirty="0" smtClean="0"/>
              <a:t>Rostlinné- obiloviny, luštěniny, ořechy, semena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481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Méně než 35% z celkové energie</a:t>
            </a:r>
          </a:p>
          <a:p>
            <a:r>
              <a:rPr lang="cs-CZ" dirty="0" smtClean="0"/>
              <a:t>Zpomalují vstřebávání sacharidů</a:t>
            </a:r>
          </a:p>
          <a:p>
            <a:r>
              <a:rPr lang="cs-CZ" dirty="0" smtClean="0"/>
              <a:t>Volné, vázané</a:t>
            </a:r>
          </a:p>
          <a:p>
            <a:r>
              <a:rPr lang="cs-CZ" dirty="0" smtClean="0"/>
              <a:t>Živočišné-1/3 , rostlinné 2/3</a:t>
            </a:r>
          </a:p>
          <a:p>
            <a:r>
              <a:rPr lang="cs-CZ" dirty="0" smtClean="0"/>
              <a:t>Prospěšnost tuku je určená druhem mastných kyselin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861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tuků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Nasycené mastné kyseliny- SAFA -méně než 7% z celkového množství (tučné maso, máslo, tučné mléčné výrobky, uzeniny, paštiky…</a:t>
            </a:r>
          </a:p>
          <a:p>
            <a:endParaRPr lang="cs-CZ" dirty="0" smtClean="0"/>
          </a:p>
          <a:p>
            <a:r>
              <a:rPr lang="cs-CZ" dirty="0" smtClean="0"/>
              <a:t>Nenasycené mastné kyseliny-esenciální- EFA: </a:t>
            </a:r>
            <a:r>
              <a:rPr lang="cs-CZ" dirty="0" err="1" smtClean="0"/>
              <a:t>mononenasycené</a:t>
            </a:r>
            <a:r>
              <a:rPr lang="cs-CZ" dirty="0" smtClean="0"/>
              <a:t> MUFA, polynenasycené PUFA( </a:t>
            </a:r>
            <a:r>
              <a:rPr lang="cs-CZ" dirty="0" err="1" smtClean="0"/>
              <a:t>jednodruhové</a:t>
            </a:r>
            <a:r>
              <a:rPr lang="cs-CZ" dirty="0" smtClean="0"/>
              <a:t> rostlinné oleje, mořské ryby, např. makrela, losos, sardinky, tuňák…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14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Sůl a tekutiny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Spotřeba soli menší než 6g/ den</a:t>
            </a:r>
          </a:p>
          <a:p>
            <a:r>
              <a:rPr lang="cs-CZ" dirty="0" smtClean="0"/>
              <a:t>Více omezujeme sůl u hypertoniků</a:t>
            </a:r>
          </a:p>
          <a:p>
            <a:endParaRPr lang="cs-CZ" dirty="0"/>
          </a:p>
          <a:p>
            <a:r>
              <a:rPr lang="cs-CZ" dirty="0" smtClean="0"/>
              <a:t>Tekutiny – 30ml/kg ideální tělesné hmotnosti</a:t>
            </a:r>
          </a:p>
          <a:p>
            <a:r>
              <a:rPr lang="cs-CZ" dirty="0" smtClean="0"/>
              <a:t>Ztráty tekutin- ledviny 1,8 l/ den,  pokožka 0,5l/den, stolice 0,3l/den, dýchání 0,4l /den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81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Používání sladidel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Obecně je nejvýhodnější  naučit pacienta zvyknout si na nesladkou chuť</a:t>
            </a:r>
          </a:p>
          <a:p>
            <a:endParaRPr lang="cs-CZ" dirty="0" smtClean="0"/>
          </a:p>
          <a:p>
            <a:r>
              <a:rPr lang="cs-CZ" dirty="0" smtClean="0"/>
              <a:t>Syntetické </a:t>
            </a:r>
            <a:r>
              <a:rPr lang="cs-CZ" smtClean="0"/>
              <a:t>náhrady cukru –</a:t>
            </a:r>
            <a:r>
              <a:rPr lang="cs-CZ" dirty="0" smtClean="0"/>
              <a:t>Sacharin, Aspartam, </a:t>
            </a:r>
            <a:r>
              <a:rPr lang="cs-CZ" dirty="0" err="1" smtClean="0"/>
              <a:t>acesulfám</a:t>
            </a:r>
            <a:r>
              <a:rPr lang="cs-CZ" dirty="0" smtClean="0"/>
              <a:t> K, </a:t>
            </a:r>
            <a:r>
              <a:rPr lang="cs-CZ" dirty="0" err="1" smtClean="0"/>
              <a:t>sukralóza</a:t>
            </a:r>
            <a:r>
              <a:rPr lang="cs-CZ" dirty="0" smtClean="0"/>
              <a:t>, cyklamáty, Sorbitol</a:t>
            </a:r>
          </a:p>
          <a:p>
            <a:endParaRPr lang="cs-CZ" dirty="0" smtClean="0"/>
          </a:p>
          <a:p>
            <a:r>
              <a:rPr lang="cs-CZ" dirty="0" err="1" smtClean="0"/>
              <a:t>Stévie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48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U diabetiků nevhodný!</a:t>
            </a:r>
          </a:p>
          <a:p>
            <a:r>
              <a:rPr lang="cs-CZ" dirty="0" smtClean="0"/>
              <a:t>Riziko hypoglykémie a </a:t>
            </a:r>
            <a:r>
              <a:rPr lang="cs-CZ" dirty="0" err="1" smtClean="0"/>
              <a:t>hyperglikémie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1g alkoholu= 29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Podporuje apetit- nekontrolovatelný příjem stravy  </a:t>
            </a:r>
          </a:p>
          <a:p>
            <a:r>
              <a:rPr lang="cs-CZ" dirty="0" smtClean="0"/>
              <a:t>Pivo 10°   500ml   655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Pivo 12°   500ml   700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Víno         200ml   500 </a:t>
            </a:r>
            <a:r>
              <a:rPr lang="cs-CZ" dirty="0" err="1" smtClean="0"/>
              <a:t>kJ</a:t>
            </a:r>
            <a:endParaRPr lang="cs-CZ" dirty="0" smtClean="0"/>
          </a:p>
          <a:p>
            <a:r>
              <a:rPr lang="cs-CZ" dirty="0" smtClean="0"/>
              <a:t>Vodka          50ml   465 </a:t>
            </a:r>
            <a:r>
              <a:rPr lang="cs-CZ" dirty="0" err="1" smtClean="0"/>
              <a:t>kJ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95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1.typu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Životně závislý na aplikaci  inzulínu</a:t>
            </a:r>
          </a:p>
          <a:p>
            <a:r>
              <a:rPr lang="cs-CZ" dirty="0" smtClean="0"/>
              <a:t>Absolutní deficit inzulínu</a:t>
            </a:r>
          </a:p>
          <a:p>
            <a:r>
              <a:rPr lang="cs-CZ" dirty="0" smtClean="0"/>
              <a:t>Nutné léčbou úplně  nahradit sekreci inzulínu</a:t>
            </a:r>
          </a:p>
          <a:p>
            <a:r>
              <a:rPr lang="cs-CZ" dirty="0" smtClean="0"/>
              <a:t>Ordinována kombinace déle i krátce působícího inzulínu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72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Výživová doporučení pro pacienty s diabetem (1991)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6168385"/>
              </p:ext>
            </p:extLst>
          </p:nvPr>
        </p:nvGraphicFramePr>
        <p:xfrm>
          <a:off x="467544" y="1484784"/>
          <a:ext cx="8208912" cy="501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944216"/>
                <a:gridCol w="1876415"/>
                <a:gridCol w="1651977"/>
                <a:gridCol w="1296144"/>
              </a:tblGrid>
              <a:tr h="993710">
                <a:tc>
                  <a:txBody>
                    <a:bodyPr/>
                    <a:lstStyle/>
                    <a:p>
                      <a:r>
                        <a:rPr lang="cs-CZ" dirty="0" smtClean="0"/>
                        <a:t>Typ diety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</a:t>
                      </a:r>
                    </a:p>
                    <a:p>
                      <a:r>
                        <a:rPr lang="cs-CZ" dirty="0" smtClean="0"/>
                        <a:t>( g / 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</a:t>
                      </a:r>
                    </a:p>
                    <a:p>
                      <a:r>
                        <a:rPr lang="cs-CZ" dirty="0" smtClean="0"/>
                        <a:t>( g/%)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Tuky</a:t>
                      </a:r>
                    </a:p>
                    <a:p>
                      <a:r>
                        <a:rPr lang="cs-CZ" dirty="0" smtClean="0"/>
                        <a:t>( g/%)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Energie</a:t>
                      </a:r>
                    </a:p>
                    <a:p>
                      <a:r>
                        <a:rPr lang="cs-CZ" dirty="0" err="1" smtClean="0"/>
                        <a:t>kJ</a:t>
                      </a:r>
                      <a:endParaRPr lang="cs-CZ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A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175/48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75/25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50/31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6300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B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225/52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75/17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60/31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7500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C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275/ 52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75/14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9150</a:t>
                      </a:r>
                      <a:endParaRPr lang="cs-CZ" sz="3200" dirty="0"/>
                    </a:p>
                  </a:txBody>
                  <a:tcPr/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D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325/54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85/14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85/32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10400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69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Výživová doporučení pro pacienty s diabetem nově (od 9/2012)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4437112"/>
            <a:ext cx="3682752" cy="1689051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6310526"/>
              </p:ext>
            </p:extLst>
          </p:nvPr>
        </p:nvGraphicFramePr>
        <p:xfrm>
          <a:off x="395536" y="1340768"/>
          <a:ext cx="8208912" cy="51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944216"/>
                <a:gridCol w="1876415"/>
                <a:gridCol w="1651977"/>
                <a:gridCol w="1296144"/>
              </a:tblGrid>
              <a:tr h="360040">
                <a:tc>
                  <a:txBody>
                    <a:bodyPr/>
                    <a:lstStyle/>
                    <a:p>
                      <a:r>
                        <a:rPr lang="cs-CZ" dirty="0" smtClean="0"/>
                        <a:t>Typ diety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Sacharidy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Bílkoviny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Tuky g/%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Energie </a:t>
                      </a:r>
                      <a:r>
                        <a:rPr lang="cs-CZ" dirty="0" err="1" smtClean="0"/>
                        <a:t>kJ</a:t>
                      </a:r>
                      <a:endParaRPr lang="cs-CZ" dirty="0" smtClean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REDUKČNÍ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120/43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70/25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40/32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4600</a:t>
                      </a:r>
                      <a:endParaRPr lang="cs-CZ" sz="3200" dirty="0"/>
                    </a:p>
                  </a:txBody>
                  <a:tcPr/>
                </a:tc>
              </a:tr>
              <a:tr h="866368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A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150/44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80/23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50/33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6000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B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200/45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90/20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70/35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7500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C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250/48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95/18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8800</a:t>
                      </a:r>
                      <a:endParaRPr lang="cs-CZ" sz="3200" dirty="0"/>
                    </a:p>
                  </a:txBody>
                  <a:tcPr/>
                </a:tc>
              </a:tr>
              <a:tr h="905651">
                <a:tc>
                  <a:txBody>
                    <a:bodyPr/>
                    <a:lstStyle/>
                    <a:p>
                      <a:r>
                        <a:rPr lang="cs-CZ" sz="6000" dirty="0" smtClean="0"/>
                        <a:t>D</a:t>
                      </a:r>
                      <a:endParaRPr lang="cs-CZ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300/50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100/16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90/34</a:t>
                      </a:r>
                      <a:endParaRPr lang="cs-C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200" dirty="0" smtClean="0"/>
                        <a:t>10000</a:t>
                      </a:r>
                      <a:endParaRPr lang="cs-CZ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6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jídelní lístek </a:t>
            </a:r>
            <a:r>
              <a:rPr lang="cs-CZ" dirty="0" smtClean="0">
                <a:solidFill>
                  <a:srgbClr val="FF0000"/>
                </a:solidFill>
              </a:rPr>
              <a:t>200g S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>SNÍDANĚ =</a:t>
            </a:r>
            <a:r>
              <a:rPr lang="cs-CZ" dirty="0" smtClean="0">
                <a:solidFill>
                  <a:srgbClr val="FF0000"/>
                </a:solidFill>
              </a:rPr>
              <a:t>40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200 ml netučného mléka ……………….</a:t>
            </a:r>
            <a:r>
              <a:rPr lang="cs-CZ" dirty="0" smtClean="0">
                <a:solidFill>
                  <a:srgbClr val="FF0000"/>
                </a:solidFill>
              </a:rPr>
              <a:t>10 g S</a:t>
            </a:r>
          </a:p>
          <a:p>
            <a:r>
              <a:rPr lang="cs-CZ" dirty="0" smtClean="0"/>
              <a:t>60 g pečiva+ 20g pečiva(pokud nebude mléko k  snídani )………………………………………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30 g S</a:t>
            </a:r>
          </a:p>
          <a:p>
            <a:r>
              <a:rPr lang="cs-CZ" dirty="0" smtClean="0"/>
              <a:t>15g tuku( máslo, flora…)……………………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r>
              <a:rPr lang="cs-CZ" dirty="0" smtClean="0"/>
              <a:t>50 g bílkovinná potravina( tvaroh, sýr, šunka, vejce  1ks…………………………………………..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r>
              <a:rPr lang="cs-CZ" dirty="0" smtClean="0"/>
              <a:t> 50 g  zelenina ( rajče, hl. salát, zelí…)…</a:t>
            </a:r>
            <a:r>
              <a:rPr lang="cs-CZ" dirty="0" smtClean="0">
                <a:solidFill>
                  <a:srgbClr val="FF0000"/>
                </a:solidFill>
              </a:rPr>
              <a:t>0 g S        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71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20160428_07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747464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2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Přesnídávka= </a:t>
            </a:r>
            <a:r>
              <a:rPr lang="cs-CZ" dirty="0" smtClean="0">
                <a:solidFill>
                  <a:srgbClr val="FF0000"/>
                </a:solidFill>
              </a:rPr>
              <a:t>20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100 g ovoce-množství  se řídí druhem ovoce(1ks jablko střední, 2ks mandarinka, 1 ks pomeranč, 2  menší ks kiwi, 1/2ks grep, 1 ks broskev,  1 ks nektarinka, ½ ks banán, 3ks švestky, 8 lži rybízu)                                        nebo  150 g zeleniny…………………………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 g S</a:t>
            </a:r>
          </a:p>
          <a:p>
            <a:r>
              <a:rPr lang="cs-CZ" dirty="0" smtClean="0"/>
              <a:t>20g pečiva ( 1/2krajíčku chleba nebo celozrnného pečiva……………………………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 g 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78349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26006\Desktop\20160428_075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531440"/>
            <a:ext cx="11999999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140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100 g libové maso(hmotnost po tepelné úpravě) nebo ryba 150g, ¼ ks kuře, jiná </a:t>
            </a:r>
            <a:r>
              <a:rPr lang="cs-CZ" dirty="0" err="1" smtClean="0"/>
              <a:t>bílkovin.potravina</a:t>
            </a:r>
            <a:r>
              <a:rPr lang="cs-CZ" dirty="0" smtClean="0"/>
              <a:t>- 70g sýr nebo vejce … </a:t>
            </a:r>
            <a:r>
              <a:rPr lang="cs-CZ" dirty="0" smtClean="0">
                <a:solidFill>
                  <a:srgbClr val="FF0000"/>
                </a:solidFill>
              </a:rPr>
              <a:t>0 g S</a:t>
            </a:r>
          </a:p>
          <a:p>
            <a:endParaRPr lang="cs-CZ" dirty="0" smtClean="0"/>
          </a:p>
          <a:p>
            <a:r>
              <a:rPr lang="cs-CZ" dirty="0" smtClean="0"/>
              <a:t>8 g mouka( na zahuštění polévky, omáčky, šťávy, těstovina do polévky…)………………..</a:t>
            </a:r>
            <a:r>
              <a:rPr lang="cs-CZ" dirty="0" smtClean="0">
                <a:solidFill>
                  <a:srgbClr val="FF0000"/>
                </a:solidFill>
              </a:rPr>
              <a:t>5 g S</a:t>
            </a:r>
          </a:p>
          <a:p>
            <a:endParaRPr lang="cs-CZ" dirty="0" smtClean="0"/>
          </a:p>
          <a:p>
            <a:r>
              <a:rPr lang="cs-CZ" dirty="0" smtClean="0"/>
              <a:t>15 g rostlinný olej………………………………….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0 g S  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55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Příloha……………………………………………….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30 g S</a:t>
            </a:r>
          </a:p>
          <a:p>
            <a:r>
              <a:rPr lang="cs-CZ" dirty="0" smtClean="0"/>
              <a:t>Vařené brambory……………150 g</a:t>
            </a:r>
          </a:p>
          <a:p>
            <a:r>
              <a:rPr lang="cs-CZ" dirty="0" smtClean="0"/>
              <a:t>Bramborová kaše…………….200 g</a:t>
            </a:r>
          </a:p>
          <a:p>
            <a:r>
              <a:rPr lang="cs-CZ" dirty="0" smtClean="0"/>
              <a:t>Uvařené těstoviny…………..120 g  </a:t>
            </a:r>
          </a:p>
          <a:p>
            <a:r>
              <a:rPr lang="cs-CZ" dirty="0" smtClean="0"/>
              <a:t>Vařená rýže……………………..100 g</a:t>
            </a:r>
          </a:p>
          <a:p>
            <a:r>
              <a:rPr lang="cs-CZ" dirty="0" smtClean="0"/>
              <a:t>Vařené luštěniny………………140 g</a:t>
            </a:r>
          </a:p>
          <a:p>
            <a:r>
              <a:rPr lang="cs-CZ" dirty="0" smtClean="0"/>
              <a:t>Pečivo……………………………….60 g</a:t>
            </a:r>
          </a:p>
          <a:p>
            <a:r>
              <a:rPr lang="cs-CZ" dirty="0" smtClean="0"/>
              <a:t>Houskový knedlík…………. … 80 g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26902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OBĚD </a:t>
            </a:r>
            <a:r>
              <a:rPr lang="cs-CZ" dirty="0" smtClean="0">
                <a:solidFill>
                  <a:srgbClr val="FF0000"/>
                </a:solidFill>
              </a:rPr>
              <a:t>50gS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150-200 g zeleniny celkem= do polévky + tepelně zpracovaná nebo syrová ve formě salátu, ředěná zeleninová šťáva apod.</a:t>
            </a:r>
          </a:p>
          <a:p>
            <a:endParaRPr lang="cs-CZ" dirty="0" smtClean="0"/>
          </a:p>
          <a:p>
            <a:r>
              <a:rPr lang="cs-CZ" dirty="0" smtClean="0"/>
              <a:t>Nebo 100g  ovoce  = </a:t>
            </a:r>
            <a:r>
              <a:rPr lang="cs-CZ" dirty="0" err="1" smtClean="0"/>
              <a:t>ovocno</a:t>
            </a:r>
            <a:r>
              <a:rPr lang="cs-CZ" dirty="0" smtClean="0"/>
              <a:t>-zeleninový salát, ovocný salát, </a:t>
            </a:r>
            <a:r>
              <a:rPr lang="cs-CZ" dirty="0" err="1" smtClean="0"/>
              <a:t>dia</a:t>
            </a:r>
            <a:r>
              <a:rPr lang="cs-CZ" dirty="0" smtClean="0"/>
              <a:t> kompot……</a:t>
            </a:r>
            <a:r>
              <a:rPr lang="cs-CZ" dirty="0" smtClean="0">
                <a:solidFill>
                  <a:srgbClr val="FF0000"/>
                </a:solidFill>
              </a:rPr>
              <a:t>15 g S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347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Snímek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04001" y="-747464"/>
            <a:ext cx="12048001" cy="90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04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DM 2.typu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Projevy inzulínové rezistence (snížení citlivosti tkání  k působení inzulínu)</a:t>
            </a:r>
            <a:endParaRPr lang="cs-CZ" dirty="0"/>
          </a:p>
          <a:p>
            <a:r>
              <a:rPr lang="cs-CZ" dirty="0" smtClean="0"/>
              <a:t>Věk</a:t>
            </a:r>
          </a:p>
          <a:p>
            <a:r>
              <a:rPr lang="cs-CZ" dirty="0" smtClean="0"/>
              <a:t>Cíl léčby</a:t>
            </a:r>
          </a:p>
          <a:p>
            <a:r>
              <a:rPr lang="cs-CZ" dirty="0" smtClean="0"/>
              <a:t>Požadavky lékaře na stupeň kompenzace</a:t>
            </a:r>
          </a:p>
          <a:p>
            <a:r>
              <a:rPr lang="cs-CZ" dirty="0" smtClean="0"/>
              <a:t>Základ  diabetická dieta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558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</a:t>
            </a:r>
            <a:r>
              <a:rPr lang="cs-CZ" dirty="0" err="1" smtClean="0"/>
              <a:t>Gs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SVAČINA </a:t>
            </a:r>
            <a:r>
              <a:rPr lang="cs-CZ" dirty="0" smtClean="0">
                <a:solidFill>
                  <a:srgbClr val="FF0000"/>
                </a:solidFill>
              </a:rPr>
              <a:t>25 g S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100 ml mléka, záměna-acidof.mléko,kefír,150 ml jogurtu nebo 80g ovoce …………</a:t>
            </a:r>
            <a:r>
              <a:rPr lang="cs-CZ" dirty="0" smtClean="0">
                <a:solidFill>
                  <a:srgbClr val="FF0000"/>
                </a:solidFill>
              </a:rPr>
              <a:t>5 g S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40 g pečiva………………………………….</a:t>
            </a:r>
            <a:r>
              <a:rPr lang="cs-CZ" dirty="0" smtClean="0">
                <a:solidFill>
                  <a:srgbClr val="FF0000"/>
                </a:solidFill>
              </a:rPr>
              <a:t>20 g S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791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26006\Desktop\20160428_075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30872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132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200g S</a:t>
            </a:r>
            <a:br>
              <a:rPr lang="cs-CZ" dirty="0" smtClean="0"/>
            </a:br>
            <a:r>
              <a:rPr lang="cs-CZ" dirty="0" smtClean="0"/>
              <a:t>VEČEŘE </a:t>
            </a:r>
            <a:r>
              <a:rPr lang="cs-CZ" dirty="0" smtClean="0">
                <a:solidFill>
                  <a:srgbClr val="FF0000"/>
                </a:solidFill>
              </a:rPr>
              <a:t>50g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1. teplá večeře – stejné dávkování jako oběd</a:t>
            </a:r>
          </a:p>
          <a:p>
            <a:r>
              <a:rPr lang="cs-CZ" dirty="0" smtClean="0"/>
              <a:t>2.studená večeře: 80g pečivo………….</a:t>
            </a:r>
            <a:r>
              <a:rPr lang="cs-CZ" dirty="0" smtClean="0">
                <a:solidFill>
                  <a:srgbClr val="FF0000"/>
                </a:solidFill>
              </a:rPr>
              <a:t>40g 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cs-CZ" dirty="0" smtClean="0"/>
              <a:t>15g rostlinný tuk… </a:t>
            </a:r>
            <a:r>
              <a:rPr lang="cs-CZ" dirty="0" smtClean="0">
                <a:solidFill>
                  <a:srgbClr val="FF0000"/>
                </a:solidFill>
              </a:rPr>
              <a:t>0 g S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80 g bílkovinná potravina-sýr tvrdý, tvarohový, tvaroh, </a:t>
            </a:r>
            <a:r>
              <a:rPr lang="cs-CZ" dirty="0" err="1" smtClean="0"/>
              <a:t>pečené,dušené</a:t>
            </a:r>
            <a:r>
              <a:rPr lang="cs-CZ" dirty="0" smtClean="0"/>
              <a:t> libové maso, ryba, </a:t>
            </a:r>
            <a:r>
              <a:rPr lang="cs-CZ" dirty="0" err="1" smtClean="0"/>
              <a:t>min.uzenina</a:t>
            </a:r>
            <a:r>
              <a:rPr lang="cs-CZ" dirty="0" smtClean="0"/>
              <a:t>, nebo 125g-pomazánky- tvarohová, sýrová, masová, rybí………</a:t>
            </a:r>
            <a:r>
              <a:rPr lang="cs-CZ" dirty="0" smtClean="0">
                <a:solidFill>
                  <a:srgbClr val="FF0000"/>
                </a:solidFill>
              </a:rPr>
              <a:t>0 g S  </a:t>
            </a:r>
            <a:r>
              <a:rPr lang="cs-CZ" dirty="0" smtClean="0"/>
              <a:t> 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150g zeleniny nebo 100g ovoce………………………………………………</a:t>
            </a:r>
            <a:r>
              <a:rPr lang="cs-CZ" dirty="0" smtClean="0">
                <a:solidFill>
                  <a:srgbClr val="FF0000"/>
                </a:solidFill>
              </a:rPr>
              <a:t>10g S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312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26006\Desktop\20160428_075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43408"/>
            <a:ext cx="11039999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8332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Rámcový 200 g S</a:t>
            </a:r>
            <a:br>
              <a:rPr lang="cs-CZ" dirty="0" smtClean="0"/>
            </a:br>
            <a:r>
              <a:rPr lang="cs-CZ" dirty="0" smtClean="0"/>
              <a:t>II.VEČEŘE </a:t>
            </a:r>
            <a:r>
              <a:rPr lang="cs-CZ" dirty="0" smtClean="0">
                <a:solidFill>
                  <a:srgbClr val="FF0000"/>
                </a:solidFill>
              </a:rPr>
              <a:t>15 g 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150-200 g zeleniny nebo </a:t>
            </a:r>
          </a:p>
          <a:p>
            <a:r>
              <a:rPr lang="cs-CZ" dirty="0" smtClean="0"/>
              <a:t>100-120 g ovoce…</a:t>
            </a:r>
            <a:r>
              <a:rPr lang="cs-CZ" dirty="0" smtClean="0">
                <a:solidFill>
                  <a:srgbClr val="FF0000"/>
                </a:solidFill>
              </a:rPr>
              <a:t>15 g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S</a:t>
            </a:r>
          </a:p>
          <a:p>
            <a:endParaRPr lang="cs-CZ" dirty="0" smtClean="0"/>
          </a:p>
          <a:p>
            <a:r>
              <a:rPr lang="cs-CZ" dirty="0" smtClean="0"/>
              <a:t>záleží na celodenní skladbě jídelníčku a kompenzaci / dekompenzaci  DM / glykemický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82011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26006\Desktop\20160428_075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9272" y="-819472"/>
            <a:ext cx="12000000" cy="9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1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součet sacharidů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8801906"/>
              </p:ext>
            </p:extLst>
          </p:nvPr>
        </p:nvGraphicFramePr>
        <p:xfrm>
          <a:off x="323528" y="1556792"/>
          <a:ext cx="8424940" cy="445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800"/>
                <a:gridCol w="2148870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  <a:gridCol w="584727"/>
              </a:tblGrid>
              <a:tr h="673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9 - 120g 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9 - 200g S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9 - 150g 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9 - 250g 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9 - 300g 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22214">
                <a:tc rowSpan="7"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snídaně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přesnídávka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oběd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svačina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večeře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22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2. večeře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527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effectLst/>
                        </a:rPr>
                        <a:t> 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150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250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300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94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Sestavení jídelního lísku na 7 dní </a:t>
            </a:r>
            <a:r>
              <a:rPr lang="cs-CZ" smtClean="0"/>
              <a:t>: </a:t>
            </a:r>
          </a:p>
          <a:p>
            <a:endParaRPr lang="cs-CZ" dirty="0" smtClean="0"/>
          </a:p>
          <a:p>
            <a:pPr fontAlgn="t"/>
            <a:r>
              <a:rPr lang="cs-CZ" b="1" dirty="0" smtClean="0"/>
              <a:t> typ B</a:t>
            </a:r>
            <a:endParaRPr lang="cs-CZ" dirty="0"/>
          </a:p>
          <a:p>
            <a:pPr fontAlgn="t"/>
            <a:r>
              <a:rPr lang="cs-CZ" b="1" dirty="0" smtClean="0"/>
              <a:t>200 g sacharidů</a:t>
            </a:r>
            <a:endParaRPr lang="cs-CZ" dirty="0"/>
          </a:p>
          <a:p>
            <a:pPr fontAlgn="t"/>
            <a:r>
              <a:rPr lang="cs-CZ" b="1" dirty="0" smtClean="0"/>
              <a:t>90 g bílkovin</a:t>
            </a:r>
          </a:p>
          <a:p>
            <a:pPr fontAlgn="t"/>
            <a:r>
              <a:rPr lang="cs-CZ" b="1" dirty="0" smtClean="0"/>
              <a:t>70 g tuků </a:t>
            </a:r>
            <a:endParaRPr lang="cs-CZ" dirty="0"/>
          </a:p>
          <a:p>
            <a:pPr fontAlgn="t"/>
            <a:r>
              <a:rPr lang="cs-CZ" b="1" dirty="0" smtClean="0"/>
              <a:t>7500 </a:t>
            </a:r>
            <a:r>
              <a:rPr lang="cs-CZ" b="1" dirty="0" err="1" smtClean="0"/>
              <a:t>kJ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5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Dietní režim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Nastavení diabetické diety </a:t>
            </a:r>
          </a:p>
          <a:p>
            <a:r>
              <a:rPr lang="cs-CZ" dirty="0" smtClean="0"/>
              <a:t>Výběr potravin</a:t>
            </a:r>
          </a:p>
          <a:p>
            <a:r>
              <a:rPr lang="cs-CZ" dirty="0" smtClean="0"/>
              <a:t>Technologická úprava pokrmů</a:t>
            </a:r>
          </a:p>
          <a:p>
            <a:r>
              <a:rPr lang="cs-CZ" dirty="0" smtClean="0"/>
              <a:t>Rozložení stravy během dne v čase</a:t>
            </a:r>
          </a:p>
          <a:p>
            <a:r>
              <a:rPr lang="cs-CZ" dirty="0" smtClean="0"/>
              <a:t>Rozložení stravy – množství</a:t>
            </a:r>
          </a:p>
          <a:p>
            <a:r>
              <a:rPr lang="cs-CZ" dirty="0" smtClean="0"/>
              <a:t>Záměna sacharidových potravin v rámci skupin</a:t>
            </a:r>
          </a:p>
          <a:p>
            <a:r>
              <a:rPr lang="cs-CZ" dirty="0" smtClean="0"/>
              <a:t>Energetická hodnota x výdej energie</a:t>
            </a:r>
          </a:p>
          <a:p>
            <a:r>
              <a:rPr lang="cs-CZ" dirty="0" smtClean="0"/>
              <a:t>Pitný režim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1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Rozložení sacharidových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Sacharidy – 45-60% celkové energie</a:t>
            </a:r>
          </a:p>
          <a:p>
            <a:endParaRPr lang="cs-CZ" dirty="0" smtClean="0"/>
          </a:p>
          <a:p>
            <a:r>
              <a:rPr lang="cs-CZ" dirty="0" smtClean="0"/>
              <a:t>Snídaně, oběd, večeře- 5 až 6 hodin</a:t>
            </a:r>
          </a:p>
          <a:p>
            <a:endParaRPr lang="cs-CZ" dirty="0" smtClean="0"/>
          </a:p>
          <a:p>
            <a:r>
              <a:rPr lang="cs-CZ" dirty="0" smtClean="0"/>
              <a:t>Přesnídávka- 2,5h až 3h mezi hlavními jídly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544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Kvalita-výběr živin,  technologická úprava pokrmů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Kvantita –energie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1.sacharidy  17 </a:t>
            </a:r>
            <a:r>
              <a:rPr lang="cs-CZ" dirty="0" err="1" smtClean="0"/>
              <a:t>kJ</a:t>
            </a:r>
            <a:r>
              <a:rPr lang="cs-CZ" dirty="0" smtClean="0"/>
              <a:t>/ 4 kcal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2. bílkoviny   17 </a:t>
            </a:r>
            <a:r>
              <a:rPr lang="cs-CZ" dirty="0" err="1" smtClean="0"/>
              <a:t>kJ</a:t>
            </a:r>
            <a:r>
              <a:rPr lang="cs-CZ" dirty="0" smtClean="0"/>
              <a:t>/ 4 kcal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3. tuky  38 </a:t>
            </a:r>
            <a:r>
              <a:rPr lang="cs-CZ" dirty="0" err="1" smtClean="0"/>
              <a:t>kJ</a:t>
            </a:r>
            <a:r>
              <a:rPr lang="cs-CZ" dirty="0" smtClean="0"/>
              <a:t>/  9 kcal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34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DM 1.typu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Většinou nebývá omezení energie</a:t>
            </a:r>
          </a:p>
          <a:p>
            <a:r>
              <a:rPr lang="cs-CZ" dirty="0" smtClean="0"/>
              <a:t>Dieta je doplněk  k  </a:t>
            </a:r>
            <a:r>
              <a:rPr lang="cs-CZ" sz="5400" dirty="0" err="1" smtClean="0"/>
              <a:t>inzulinoterapii</a:t>
            </a:r>
            <a:r>
              <a:rPr lang="cs-CZ" sz="5400" dirty="0" smtClean="0"/>
              <a:t> !</a:t>
            </a:r>
          </a:p>
          <a:p>
            <a:r>
              <a:rPr lang="cs-CZ" dirty="0" smtClean="0"/>
              <a:t>Při sestavování jídelníčku  kontrolujeme sacharidy, které jsou v rovnováze s pohybovou aktivitou a inzulínem/ nastaven diabetologem/</a:t>
            </a:r>
          </a:p>
          <a:p>
            <a:r>
              <a:rPr lang="cs-CZ" dirty="0" smtClean="0"/>
              <a:t> snaha o co nejmenší výkyvy glykémií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8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1869</Words>
  <Application>Microsoft Office PowerPoint</Application>
  <PresentationFormat>Předvádění na obrazovce (4:3)</PresentationFormat>
  <Paragraphs>423</Paragraphs>
  <Slides>57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systému Office</vt:lpstr>
      <vt:lpstr>Léčebná výživa</vt:lpstr>
      <vt:lpstr>Definice DM</vt:lpstr>
      <vt:lpstr>Klasifikace diabetu</vt:lpstr>
      <vt:lpstr>DM 1.typu</vt:lpstr>
      <vt:lpstr>DM 2.typu</vt:lpstr>
      <vt:lpstr>Dietní režim </vt:lpstr>
      <vt:lpstr>Rozložení sacharidových potravin</vt:lpstr>
      <vt:lpstr>Složení stravy</vt:lpstr>
      <vt:lpstr>DM 1.typu </vt:lpstr>
      <vt:lpstr>DM 1.typu </vt:lpstr>
      <vt:lpstr>DM 2.typu /s  obezitou/</vt:lpstr>
      <vt:lpstr>Praktické okénko</vt:lpstr>
      <vt:lpstr>Praktické okénko</vt:lpstr>
      <vt:lpstr>DM 2.typu/s obezitou/ pokrač.</vt:lpstr>
      <vt:lpstr>Charakteristika diety</vt:lpstr>
      <vt:lpstr>Snímek 16</vt:lpstr>
      <vt:lpstr>Rozdělení sacharidů</vt:lpstr>
      <vt:lpstr>Rozdělení sacharidů</vt:lpstr>
      <vt:lpstr>Cíle dietní léčby pacientů s DM</vt:lpstr>
      <vt:lpstr>Zásady diety</vt:lpstr>
      <vt:lpstr>Zásady diety</vt:lpstr>
      <vt:lpstr>Podíl jednotlivých živin v dietě</vt:lpstr>
      <vt:lpstr>Sacharidové potraviny</vt:lpstr>
      <vt:lpstr>Glykemický index</vt:lpstr>
      <vt:lpstr>Glykemický index-vysvětleno pro pacienta</vt:lpstr>
      <vt:lpstr>Glykemický index</vt:lpstr>
      <vt:lpstr>Snímek 27</vt:lpstr>
      <vt:lpstr>Glykemicky index</vt:lpstr>
      <vt:lpstr>Snímek 29</vt:lpstr>
      <vt:lpstr>Glykemická nálož</vt:lpstr>
      <vt:lpstr>Vláknina</vt:lpstr>
      <vt:lpstr>Způsoby propočtu sacharidových potravin</vt:lpstr>
      <vt:lpstr>Bílkoviny</vt:lpstr>
      <vt:lpstr>Rozdělení bílkovin</vt:lpstr>
      <vt:lpstr>Tuky</vt:lpstr>
      <vt:lpstr>Rozdělení tuků</vt:lpstr>
      <vt:lpstr>Sůl a tekutiny</vt:lpstr>
      <vt:lpstr>Používání sladidel</vt:lpstr>
      <vt:lpstr>Alkohol</vt:lpstr>
      <vt:lpstr>Výživová doporučení pro pacienty s diabetem (1991)</vt:lpstr>
      <vt:lpstr>Výživová doporučení pro pacienty s diabetem nově (od 9/2012) </vt:lpstr>
      <vt:lpstr>Rámcový jídelní lístek 200g S SNÍDANĚ =40 g S</vt:lpstr>
      <vt:lpstr>Snímek 43</vt:lpstr>
      <vt:lpstr>Rámcový 200 g S Přesnídávka= 20 g S</vt:lpstr>
      <vt:lpstr>Snímek 45</vt:lpstr>
      <vt:lpstr>Rámcový 200g S OBĚD 50 g S</vt:lpstr>
      <vt:lpstr>Rámcový 200 g S OBĚD 50 g S</vt:lpstr>
      <vt:lpstr>Rámcový 200 g S OBĚD 50gS</vt:lpstr>
      <vt:lpstr>Snímek 49</vt:lpstr>
      <vt:lpstr>Rámcový 200 Gs SVAČINA 25 g S </vt:lpstr>
      <vt:lpstr>Snímek 51</vt:lpstr>
      <vt:lpstr>Rámcový 200g S VEČEŘE 50g S</vt:lpstr>
      <vt:lpstr>Snímek 53</vt:lpstr>
      <vt:lpstr>Rámcový 200 g S II.VEČEŘE 15 g S</vt:lpstr>
      <vt:lpstr>Snímek 55</vt:lpstr>
      <vt:lpstr>Celkový součet sacharidů</vt:lpstr>
      <vt:lpstr>Praktická část</vt:lpstr>
    </vt:vector>
  </TitlesOfParts>
  <Company>FN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Léčebná výživa</dc:title>
  <dc:creator>olvfnbrno</dc:creator>
  <cp:lastModifiedBy>Uživatel</cp:lastModifiedBy>
  <cp:revision>163</cp:revision>
  <dcterms:created xsi:type="dcterms:W3CDTF">2016-03-21T12:47:44Z</dcterms:created>
  <dcterms:modified xsi:type="dcterms:W3CDTF">2017-05-16T07:07:29Z</dcterms:modified>
</cp:coreProperties>
</file>