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  <p:sldId id="258" r:id="rId4"/>
    <p:sldId id="257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7C37A-B5D2-44A8-A3A5-D4B86F4A114A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16E06-3B02-4B1B-8889-880E958B7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88FC1-238F-4A3D-A7DC-343FC8E50D3D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6C9C8-8FDB-4000-B38B-891089C07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36A28-2710-4EAE-AC3C-76EEE16528FE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7108-8FF6-4CC6-82AC-1C10C1A6E0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D41A-E7F1-4AED-ACE1-D957E034FF98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F9E6E-385A-44AA-958C-712C791F5A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8E65A-A6D8-481D-812C-FA96FFEA6B49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F5764-119D-429F-93E5-A926C2113A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46FBC-002C-46D7-91E5-2E73E8E0DA01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F395B-2068-49FD-923A-158796BC95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F9DCA-C148-4C1A-8FFD-D0684874D1E2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126A-FB1A-498D-A913-F1A638B9E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6CFE1-B271-4A05-B946-5015DC01D217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A6814-DFDB-46A2-A3A0-8F20123896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59670-B1F3-4016-808A-DE188604A5EB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B2C8-DDB9-4A66-981C-F720E69D3D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3C40-FE33-4FC8-9821-27C5ABFBB0CB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F744-B0DE-47E0-9085-2C74E4876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82AA9-F389-434C-8574-19B3BCEAD3E4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9F0E0-7CEF-4E2E-A557-99F0F8E07E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5F3D36-2054-4F98-A546-07734052A60F}" type="datetimeFigureOut">
              <a:rPr lang="cs-CZ"/>
              <a:pPr>
                <a:defRPr/>
              </a:pPr>
              <a:t>4.4.2017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0D3A3F-267F-4BAD-BE34-CEE5E32949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4.4.2017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Box-</a:t>
            </a:r>
            <a:r>
              <a:rPr lang="cs-CZ" dirty="0" err="1" smtClean="0"/>
              <a:t>whisker</a:t>
            </a:r>
            <a:r>
              <a:rPr lang="cs-CZ" dirty="0" smtClean="0"/>
              <a:t> plot</a:t>
            </a:r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91680" y="1844824"/>
          <a:ext cx="5943600" cy="4457700"/>
        </p:xfrm>
        <a:graphic>
          <a:graphicData uri="http://schemas.openxmlformats.org/presentationml/2006/ole">
            <p:oleObj spid="_x0000_s1026" name="Graph" r:id="rId3" imgW="5943600" imgH="4457880" progId="STATISTICA.Graph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1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prstClr val="white"/>
                </a:solidFill>
              </a:rPr>
              <a:t>	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Měření: 1,3,2,2,4,1,4,2,2,5,1,2</a:t>
            </a: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Stanovte: průměr, medián, dolní a horní </a:t>
            </a:r>
            <a:r>
              <a:rPr lang="cs-CZ" sz="3200" dirty="0" err="1" smtClean="0">
                <a:solidFill>
                  <a:prstClr val="white"/>
                </a:solidFill>
              </a:rPr>
              <a:t>kvartil</a:t>
            </a:r>
            <a:endParaRPr lang="cs-CZ" sz="3200" dirty="0" smtClean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Nakreslete box-</a:t>
            </a:r>
            <a:r>
              <a:rPr lang="cs-CZ" sz="3200" dirty="0" err="1" smtClean="0">
                <a:solidFill>
                  <a:prstClr val="white"/>
                </a:solidFill>
              </a:rPr>
              <a:t>whisker</a:t>
            </a:r>
            <a:r>
              <a:rPr lang="cs-CZ" sz="3200" dirty="0" smtClean="0">
                <a:solidFill>
                  <a:prstClr val="white"/>
                </a:solidFill>
              </a:rPr>
              <a:t> plot</a:t>
            </a: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2</a:t>
            </a:r>
            <a:endParaRPr lang="cs-CZ" dirty="0"/>
          </a:p>
        </p:txBody>
      </p:sp>
      <p:sp>
        <p:nvSpPr>
          <p:cNvPr id="6147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</a:pPr>
            <a:r>
              <a:rPr lang="cs-CZ" sz="3200" dirty="0">
                <a:solidFill>
                  <a:prstClr val="white"/>
                </a:solidFill>
                <a:cs typeface="Arial" charset="0"/>
              </a:rPr>
              <a:t>	Stanovte 95% IS pro průměrnou hmotnost myší:</a:t>
            </a: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</a:pPr>
            <a:r>
              <a:rPr lang="cs-CZ" sz="3200" dirty="0">
                <a:solidFill>
                  <a:prstClr val="white"/>
                </a:solidFill>
                <a:cs typeface="Arial" charset="0"/>
              </a:rPr>
              <a:t>	1,2; 1,4; 1,6; 1,8; 2,0; 2,4; 3,8</a:t>
            </a: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  <a:buFontTx/>
              <a:buChar char="-"/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  <a:p>
            <a:pPr marL="514350" indent="-514350" fontAlgn="base">
              <a:spcBef>
                <a:spcPct val="20000"/>
              </a:spcBef>
              <a:spcAft>
                <a:spcPct val="0"/>
              </a:spcAft>
            </a:pPr>
            <a:endParaRPr lang="cs-CZ" sz="3200" dirty="0">
              <a:solidFill>
                <a:prstClr val="whit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č.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Výrobce vozidel provedl </a:t>
            </a:r>
            <a:r>
              <a:rPr lang="cs-CZ" dirty="0" err="1" smtClean="0">
                <a:solidFill>
                  <a:schemeClr val="bg1"/>
                </a:solidFill>
              </a:rPr>
              <a:t>crash</a:t>
            </a:r>
            <a:r>
              <a:rPr lang="cs-CZ" dirty="0" smtClean="0">
                <a:solidFill>
                  <a:schemeClr val="bg1"/>
                </a:solidFill>
              </a:rPr>
              <a:t>-test pro stanovení průměrných nákladů na opravu po čelní srážce při rychlosti 10 mil/hod. Jedná se o finančně nákladný experiment, proto byl proveden pouze na 5 vozidlech.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Náklady byly stanoveny na: $150, $400, $720, $500 a $930.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Stanovte 95% interval spolehlivosti pro průměr.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4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prstClr val="white"/>
                </a:solidFill>
              </a:rPr>
              <a:t>	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66713" y="12239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prstClr val="white"/>
                </a:solidFill>
              </a:rPr>
              <a:t>	</a:t>
            </a:r>
            <a:r>
              <a:rPr lang="cs-CZ" sz="3200" dirty="0" smtClean="0">
                <a:solidFill>
                  <a:prstClr val="white"/>
                </a:solidFill>
              </a:rPr>
              <a:t>Stanovte vážený průměr známek ze zkoušek s různou </a:t>
            </a:r>
            <a:r>
              <a:rPr lang="cs-CZ" sz="3200" dirty="0" err="1" smtClean="0">
                <a:solidFill>
                  <a:prstClr val="white"/>
                </a:solidFill>
              </a:rPr>
              <a:t>kreditovou</a:t>
            </a:r>
            <a:r>
              <a:rPr lang="cs-CZ" sz="3200" dirty="0" smtClean="0">
                <a:solidFill>
                  <a:prstClr val="white"/>
                </a:solidFill>
              </a:rPr>
              <a:t> hodnotou: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3 z předmětu za 4 kredity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2 z předmětu za 5 kreditů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prstClr val="white"/>
                </a:solidFill>
              </a:rPr>
              <a:t>1 z předmětu za 6 kreditů</a:t>
            </a: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č. 5</a:t>
            </a:r>
            <a:endParaRPr lang="cs-CZ" dirty="0"/>
          </a:p>
        </p:txBody>
      </p:sp>
      <p:sp>
        <p:nvSpPr>
          <p:cNvPr id="8195" name="Zástupný symbol pro obsah 2"/>
          <p:cNvSpPr txBox="1">
            <a:spLocks/>
          </p:cNvSpPr>
          <p:nvPr/>
        </p:nvSpPr>
        <p:spPr bwMode="auto">
          <a:xfrm>
            <a:off x="214313" y="10715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dirty="0">
                <a:solidFill>
                  <a:prstClr val="white"/>
                </a:solidFill>
              </a:rPr>
              <a:t>	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66713" y="1223963"/>
            <a:ext cx="8686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Při dvakrát opakovaném testování střelby na koš byly u deseti osob (n=10) zjištěny následující výsledky (je zaznamenán počet úspěchů z deseti pokusů při 1. resp. 2. testování).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Pro x</a:t>
            </a:r>
            <a:r>
              <a:rPr lang="cs-CZ" sz="2800" baseline="-25000" dirty="0" smtClean="0">
                <a:solidFill>
                  <a:prstClr val="white"/>
                </a:solidFill>
              </a:rPr>
              <a:t>i</a:t>
            </a:r>
            <a:r>
              <a:rPr lang="cs-CZ" sz="2800" dirty="0" smtClean="0">
                <a:solidFill>
                  <a:prstClr val="white"/>
                </a:solidFill>
              </a:rPr>
              <a:t> i y</a:t>
            </a:r>
            <a:r>
              <a:rPr lang="cs-CZ" sz="2800" baseline="-25000" dirty="0" smtClean="0">
                <a:solidFill>
                  <a:prstClr val="white"/>
                </a:solidFill>
              </a:rPr>
              <a:t>i</a:t>
            </a:r>
            <a:r>
              <a:rPr lang="cs-CZ" sz="2800" dirty="0" smtClean="0">
                <a:solidFill>
                  <a:prstClr val="white"/>
                </a:solidFill>
              </a:rPr>
              <a:t> sestavte tabulku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rozložení četností (frekvenční).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Stanovte modus, medián,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aritmetický průměr a vážený</a:t>
            </a:r>
          </a:p>
          <a:p>
            <a:pPr marL="514350" indent="-514350">
              <a:spcBef>
                <a:spcPct val="20000"/>
              </a:spcBef>
            </a:pPr>
            <a:r>
              <a:rPr lang="cs-CZ" sz="2800" dirty="0" smtClean="0">
                <a:solidFill>
                  <a:prstClr val="white"/>
                </a:solidFill>
              </a:rPr>
              <a:t>průměr pro x</a:t>
            </a:r>
            <a:r>
              <a:rPr lang="cs-CZ" sz="2800" baseline="-25000" dirty="0" smtClean="0">
                <a:solidFill>
                  <a:prstClr val="white"/>
                </a:solidFill>
              </a:rPr>
              <a:t>i</a:t>
            </a:r>
            <a:r>
              <a:rPr lang="cs-CZ" sz="2800" dirty="0" smtClean="0">
                <a:solidFill>
                  <a:prstClr val="white"/>
                </a:solidFill>
              </a:rPr>
              <a:t> i y</a:t>
            </a:r>
            <a:r>
              <a:rPr lang="cs-CZ" sz="2800" baseline="-25000" dirty="0" smtClean="0">
                <a:solidFill>
                  <a:prstClr val="white"/>
                </a:solidFill>
              </a:rPr>
              <a:t>i</a:t>
            </a:r>
            <a:r>
              <a:rPr lang="cs-CZ" sz="2800" dirty="0" smtClean="0">
                <a:solidFill>
                  <a:prstClr val="white"/>
                </a:solidFill>
              </a:rPr>
              <a:t> </a:t>
            </a: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prstClr val="white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004048" y="2564904"/>
          <a:ext cx="388843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296144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x</a:t>
                      </a:r>
                      <a:r>
                        <a:rPr lang="cs-CZ" baseline="-25000" dirty="0" smtClean="0"/>
                        <a:t>i</a:t>
                      </a:r>
                      <a:endParaRPr lang="cs-CZ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y</a:t>
                      </a:r>
                      <a:r>
                        <a:rPr lang="cs-CZ" baseline="-25000" dirty="0" smtClean="0"/>
                        <a:t>i</a:t>
                      </a:r>
                      <a:endParaRPr lang="cs-CZ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Osoba 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184</Words>
  <Application>Microsoft Office PowerPoint</Application>
  <PresentationFormat>Předvádění na obrazovce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1_Motiv sady Office</vt:lpstr>
      <vt:lpstr>2_Motiv sady Office</vt:lpstr>
      <vt:lpstr>Graph</vt:lpstr>
      <vt:lpstr>Box-whisker plot</vt:lpstr>
      <vt:lpstr>Příklad č. 1</vt:lpstr>
      <vt:lpstr>Příklad č. 2</vt:lpstr>
      <vt:lpstr>Příklad č. 3</vt:lpstr>
      <vt:lpstr>Příklad č. 4</vt:lpstr>
      <vt:lpstr>Příklad č.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Box-whisker plot</dc:title>
  <dc:creator>Lucie Buresova</dc:creator>
  <cp:lastModifiedBy>Lucie Buresova</cp:lastModifiedBy>
  <cp:revision>4</cp:revision>
  <dcterms:created xsi:type="dcterms:W3CDTF">2016-04-05T16:09:19Z</dcterms:created>
  <dcterms:modified xsi:type="dcterms:W3CDTF">2017-04-04T18:31:40Z</dcterms:modified>
</cp:coreProperties>
</file>