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7" r:id="rId1"/>
    <p:sldMasterId id="2147483719" r:id="rId2"/>
  </p:sldMasterIdLst>
  <p:notesMasterIdLst>
    <p:notesMasterId r:id="rId61"/>
  </p:notesMasterIdLst>
  <p:sldIdLst>
    <p:sldId id="256" r:id="rId3"/>
    <p:sldId id="258" r:id="rId4"/>
    <p:sldId id="259" r:id="rId5"/>
    <p:sldId id="260" r:id="rId6"/>
    <p:sldId id="261" r:id="rId7"/>
    <p:sldId id="257" r:id="rId8"/>
    <p:sldId id="263" r:id="rId9"/>
    <p:sldId id="312" r:id="rId10"/>
    <p:sldId id="267" r:id="rId11"/>
    <p:sldId id="264" r:id="rId12"/>
    <p:sldId id="313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315" r:id="rId33"/>
    <p:sldId id="288" r:id="rId34"/>
    <p:sldId id="291" r:id="rId35"/>
    <p:sldId id="289" r:id="rId36"/>
    <p:sldId id="292" r:id="rId37"/>
    <p:sldId id="293" r:id="rId38"/>
    <p:sldId id="294" r:id="rId39"/>
    <p:sldId id="334" r:id="rId40"/>
    <p:sldId id="335" r:id="rId41"/>
    <p:sldId id="336" r:id="rId42"/>
    <p:sldId id="316" r:id="rId43"/>
    <p:sldId id="333" r:id="rId44"/>
    <p:sldId id="319" r:id="rId45"/>
    <p:sldId id="317" r:id="rId46"/>
    <p:sldId id="320" r:id="rId47"/>
    <p:sldId id="318" r:id="rId48"/>
    <p:sldId id="322" r:id="rId49"/>
    <p:sldId id="321" r:id="rId50"/>
    <p:sldId id="323" r:id="rId51"/>
    <p:sldId id="324" r:id="rId52"/>
    <p:sldId id="325" r:id="rId53"/>
    <p:sldId id="326" r:id="rId54"/>
    <p:sldId id="327" r:id="rId55"/>
    <p:sldId id="328" r:id="rId56"/>
    <p:sldId id="329" r:id="rId57"/>
    <p:sldId id="330" r:id="rId58"/>
    <p:sldId id="331" r:id="rId59"/>
    <p:sldId id="311" r:id="rId60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88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53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D2CA94AE-2355-4725-9BFA-DB66EB941CFE}" type="datetimeFigureOut">
              <a:rPr lang="cs-CZ"/>
              <a:pPr>
                <a:defRPr/>
              </a:pPr>
              <a:t>04.04.2017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cs-CZ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8452B4CD-7517-45AA-859C-7DA31D50A14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E20B971-9CC4-406F-AE17-6D322B12A9E6}" type="slidenum">
              <a:rPr lang="cs-CZ" smtClean="0"/>
              <a:pPr/>
              <a:t>9</a:t>
            </a:fld>
            <a:endParaRPr lang="cs-CZ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D3382BA-1AC5-4013-B313-93D49A515337}" type="slidenum">
              <a:rPr lang="cs-CZ" smtClean="0">
                <a:ea typeface="Lucida Sans Unicode" pitchFamily="34" charset="0"/>
                <a:cs typeface="Lucida Sans Unicode" pitchFamily="34" charset="0"/>
              </a:rPr>
              <a:pPr/>
              <a:t>58</a:t>
            </a:fld>
            <a:endParaRPr lang="cs-CZ" smtClean="0"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101379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80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Straight Connector 9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>
            <a:noAutofit/>
          </a:bodyPr>
          <a:lstStyle>
            <a:lvl1pPr algn="r">
              <a:defRPr sz="4200" b="1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0575" y="6557963"/>
            <a:ext cx="2003425" cy="227012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309B4B38-EAFF-416A-B01A-68AE151CFC6B}" type="datetimeFigureOut">
              <a:rPr lang="cs-CZ"/>
              <a:pPr>
                <a:defRPr/>
              </a:pPr>
              <a:t>04.04.2017</a:t>
            </a:fld>
            <a:endParaRPr lang="cs-CZ"/>
          </a:p>
        </p:txBody>
      </p:sp>
      <p:sp>
        <p:nvSpPr>
          <p:cNvPr id="7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63"/>
            <a:ext cx="2927350" cy="228600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8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350" y="6556375"/>
            <a:ext cx="588963" cy="228600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D7600142-6D9B-4565-950B-ED5FE82001C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2EFA4E-C5D3-44D5-8BC6-3D048F1BDFC1}" type="datetimeFigureOut">
              <a:rPr lang="cs-CZ"/>
              <a:pPr>
                <a:defRPr/>
              </a:pPr>
              <a:t>04.04.2017</a:t>
            </a:fld>
            <a:endParaRPr lang="cs-CZ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8DC951-E5A4-45A9-9609-C9E91A57E9D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3388" y="6557963"/>
            <a:ext cx="2001837" cy="227012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5BC33F3-9732-4DB6-9082-9F5C50F23CBC}" type="datetimeFigureOut">
              <a:rPr lang="cs-CZ"/>
              <a:pPr>
                <a:defRPr/>
              </a:pPr>
              <a:t>04.04.2017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375"/>
            <a:ext cx="3657600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750" y="6553200"/>
            <a:ext cx="587375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E60656E0-7942-4C6C-AB5B-67D24FE76AB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sosceles Triangle 9"/>
          <p:cNvSpPr/>
          <p:nvPr/>
        </p:nvSpPr>
        <p:spPr>
          <a:xfrm rot="16200000">
            <a:off x="7553325" y="5254626"/>
            <a:ext cx="1893887" cy="1293812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/>
          <a:lstStyle>
            <a:lvl1pPr algn="r"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1863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pPr>
              <a:defRPr/>
            </a:pPr>
            <a:fld id="{DE7FDA5B-166B-4127-8790-D74C28326C97}" type="datetimeFigureOut">
              <a:rPr lang="cs-CZ"/>
              <a:pPr>
                <a:defRPr/>
              </a:pPr>
              <a:t>04.04.2017</a:t>
            </a:fld>
            <a:endParaRPr lang="cs-CZ"/>
          </a:p>
        </p:txBody>
      </p:sp>
      <p:sp>
        <p:nvSpPr>
          <p:cNvPr id="6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49913"/>
            <a:ext cx="5791200" cy="365125"/>
          </a:xfrm>
        </p:spPr>
        <p:txBody>
          <a:bodyPr tIns="0" bIns="0"/>
          <a:lstStyle>
            <a:lvl1pPr algn="r">
              <a:defRPr sz="11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1525" y="5753100"/>
            <a:ext cx="503238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6D9203BF-B8B8-49AC-8D4F-823D1C104E9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075" y="6480175"/>
            <a:ext cx="2133600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96FECD-D83C-47D1-BFCB-C642B850BA98}" type="datetimeFigureOut">
              <a:rPr lang="cs-CZ"/>
              <a:pPr>
                <a:defRPr/>
              </a:pPr>
              <a:t>04.04.2017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1763"/>
            <a:ext cx="4259263" cy="3000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1C91C7-C487-45F4-88FD-9DB6D7C7B87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9"/>
          <p:cNvSpPr/>
          <p:nvPr/>
        </p:nvSpPr>
        <p:spPr>
          <a:xfrm flipV="1">
            <a:off x="6350" y="6350"/>
            <a:ext cx="9131300" cy="6837363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Isosceles Triangle 11"/>
          <p:cNvSpPr/>
          <p:nvPr/>
        </p:nvSpPr>
        <p:spPr>
          <a:xfrm rot="5400000" flipV="1">
            <a:off x="7553325" y="309563"/>
            <a:ext cx="1893888" cy="1293812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6" name="Straight Connector 12"/>
          <p:cNvCxnSpPr/>
          <p:nvPr/>
        </p:nvCxnSpPr>
        <p:spPr>
          <a:xfrm rot="10800000">
            <a:off x="6469063" y="9525"/>
            <a:ext cx="2673350" cy="1900238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14"/>
          <p:cNvCxnSpPr/>
          <p:nvPr/>
        </p:nvCxnSpPr>
        <p:spPr>
          <a:xfrm flipV="1"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/>
          <a:lstStyle>
            <a:lvl1pPr marL="0" algn="l">
              <a:buNone/>
              <a:defRPr sz="3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6956425" y="6477000"/>
            <a:ext cx="21336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091153-D7E4-4958-876D-B20D37036C2D}" type="datetimeFigureOut">
              <a:rPr lang="cs-CZ"/>
              <a:pPr>
                <a:defRPr/>
              </a:pPr>
              <a:t>04.04.2017</a:t>
            </a:fld>
            <a:endParaRPr lang="cs-CZ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5" y="6481763"/>
            <a:ext cx="4260850" cy="3000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0263" y="809625"/>
            <a:ext cx="503237" cy="3000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E63610-FE43-4079-B409-FC7FA928E73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390637-B4CF-4E4C-AF67-5CFC1BC9F4D6}" type="datetimeFigureOut">
              <a:rPr lang="cs-CZ"/>
              <a:pPr>
                <a:defRPr/>
              </a:pPr>
              <a:t>04.04.2017</a:t>
            </a:fld>
            <a:endParaRPr lang="cs-CZ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B8232D-FD2F-4796-AB2F-E07E1722902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075" y="6481763"/>
            <a:ext cx="2130425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20C4E9-4489-4A74-92FB-EB2BCA832337}" type="datetimeFigureOut">
              <a:rPr lang="cs-CZ"/>
              <a:pPr>
                <a:defRPr/>
              </a:pPr>
              <a:t>04.04.2017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1763"/>
            <a:ext cx="4260850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838" y="6483350"/>
            <a:ext cx="503237" cy="3016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E029BFFF-B477-4A8D-9D8C-49FB1AA0B8C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423B25-E0CF-4347-877F-42B07B7AFB9B}" type="datetimeFigureOut">
              <a:rPr lang="cs-CZ"/>
              <a:pPr>
                <a:defRPr/>
              </a:pPr>
              <a:t>04.04.2017</a:t>
            </a:fld>
            <a:endParaRPr lang="cs-CZ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709A32-F7FA-49D7-9013-29621E9B372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6ECAAF-7285-483F-B7F3-A4BF5AC41AC2}" type="datetimeFigureOut">
              <a:rPr lang="cs-CZ"/>
              <a:pPr>
                <a:defRPr/>
              </a:pPr>
              <a:t>04.04.2017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DE41BA-8C77-47F8-BBD1-13FDE24FD94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563" y="6556375"/>
            <a:ext cx="2133600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407F60E2-7A64-40F0-B56C-C55A0FDF861B}" type="datetimeFigureOut">
              <a:rPr lang="cs-CZ"/>
              <a:pPr>
                <a:defRPr/>
              </a:pPr>
              <a:t>04.04.2017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063" y="6556375"/>
            <a:ext cx="5143500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5" y="6556375"/>
            <a:ext cx="503238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B8F34E02-3A75-405C-8D23-BE80A935177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80A445-7BFE-428F-9EDC-61683AD951E0}" type="datetimeFigureOut">
              <a:rPr lang="cs-CZ"/>
              <a:pPr>
                <a:defRPr/>
              </a:pPr>
              <a:t>04.04.2017</a:t>
            </a:fld>
            <a:endParaRPr lang="cs-CZ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7F70CF-4FFF-49D5-B9DD-24E94C0D285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700" y="6556375"/>
            <a:ext cx="2101850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F3CBAAF3-D35C-429B-9B41-65756D82BA4B}" type="datetimeFigureOut">
              <a:rPr lang="cs-CZ"/>
              <a:pPr>
                <a:defRPr/>
              </a:pPr>
              <a:t>04.04.2017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69988" y="6557963"/>
            <a:ext cx="4948237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6900" y="6556375"/>
            <a:ext cx="366713" cy="301625"/>
          </a:xfrm>
        </p:spPr>
        <p:txBody>
          <a:bodyPr/>
          <a:lstStyle>
            <a:lvl1pPr algn="ctr">
              <a:defRPr sz="900"/>
            </a:lvl1pPr>
          </a:lstStyle>
          <a:p>
            <a:pPr>
              <a:defRPr/>
            </a:pPr>
            <a:fld id="{2339C5B4-02E2-4DAC-BCDA-EE4F34C5A78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417B93-4226-48AA-AEF3-C8C37AAD7B21}" type="datetimeFigureOut">
              <a:rPr lang="cs-CZ"/>
              <a:pPr>
                <a:defRPr/>
              </a:pPr>
              <a:t>04.04.2017</a:t>
            </a:fld>
            <a:endParaRPr lang="cs-CZ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23D332-B841-4A52-B566-4694AF23FCD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5B4848-7C7A-47D0-BEB7-339228DC5B7A}" type="datetimeFigureOut">
              <a:rPr lang="cs-CZ"/>
              <a:pPr>
                <a:defRPr/>
              </a:pPr>
              <a:t>04.04.2017</a:t>
            </a:fld>
            <a:endParaRPr lang="cs-CZ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69BF1D-A9D9-436E-8E75-0080488BB2E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anchor="t"/>
          <a:lstStyle>
            <a:lvl1pPr algn="r">
              <a:buNone/>
              <a:defRPr sz="4200" b="1" cap="all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400" y="6556375"/>
            <a:ext cx="2001838" cy="22701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B59EACD5-1152-4C49-8C9F-9DEC0A0362BB}" type="datetimeFigureOut">
              <a:rPr lang="cs-CZ"/>
              <a:pPr>
                <a:defRPr/>
              </a:pPr>
              <a:t>04.04.2017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138" y="6556375"/>
            <a:ext cx="2895600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4175" y="6554788"/>
            <a:ext cx="587375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4AE2A0F-E9FA-4CC8-80DD-06C7E19EB6C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AFD959-ACC5-4A9F-B6EC-897056E0EBD6}" type="datetimeFigureOut">
              <a:rPr lang="cs-CZ"/>
              <a:pPr>
                <a:defRPr/>
              </a:pPr>
              <a:t>04.04.2017</a:t>
            </a:fld>
            <a:endParaRPr lang="cs-CZ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D4AFA7-A265-4423-B499-DB11A5B0D0D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AED639-4C15-44FA-9207-8342FEF03D62}" type="datetimeFigureOut">
              <a:rPr lang="cs-CZ"/>
              <a:pPr>
                <a:defRPr/>
              </a:pPr>
              <a:t>04.04.2017</a:t>
            </a:fld>
            <a:endParaRPr lang="cs-CZ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F810EF-9654-45EA-8A95-F2CE9E39727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3F68E2-1DD4-4A82-A924-6A3ADDB812CA}" type="datetimeFigureOut">
              <a:rPr lang="cs-CZ"/>
              <a:pPr>
                <a:defRPr/>
              </a:pPr>
              <a:t>04.04.2017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E9FBA1-08BD-4D48-ACDA-2C8117BF233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198749-E970-426F-B704-0AAC6636A310}" type="datetimeFigureOut">
              <a:rPr lang="cs-CZ"/>
              <a:pPr>
                <a:defRPr/>
              </a:pPr>
              <a:t>04.04.2017</a:t>
            </a:fld>
            <a:endParaRPr lang="cs-CZ"/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DDC961-1BDB-497D-99C3-B6F2D21E2EB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lIns="45720" tIns="0" rIns="0" bIns="0" spcCol="0" rtlCol="0" fromWordArt="0" forceAA="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3FF76C-439B-4F86-9FC6-8A3A729A9D1E}" type="datetimeFigureOut">
              <a:rPr lang="cs-CZ"/>
              <a:pPr>
                <a:defRPr/>
              </a:pPr>
              <a:t>04.04.2017</a:t>
            </a:fld>
            <a:endParaRPr lang="cs-CZ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26FB28-E086-4B30-8DDD-5094743DEFB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 rot="21240000">
            <a:off x="598488" y="1004888"/>
            <a:ext cx="4319587" cy="4311650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9"/>
          <p:cNvSpPr/>
          <p:nvPr/>
        </p:nvSpPr>
        <p:spPr>
          <a:xfrm rot="21420000">
            <a:off x="596900" y="998538"/>
            <a:ext cx="4319588" cy="4313237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lIns="82296" tIns="0" rIns="0" bIns="0" spcCol="0" rtlCol="0" fromWordArt="0" forceAA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E66F3B5-104B-4E4F-BBF5-22A28F7B3EDB}" type="datetimeFigureOut">
              <a:rPr lang="cs-CZ"/>
              <a:pPr>
                <a:defRPr/>
              </a:pPr>
              <a:t>04.04.2017</a:t>
            </a:fld>
            <a:endParaRPr lang="cs-CZ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9E43C95-897F-49B0-BD29-E2D4A58736E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54" name="Text Placeholder 30"/>
          <p:cNvSpPr>
            <a:spLocks noGrp="1"/>
          </p:cNvSpPr>
          <p:nvPr>
            <p:ph type="body" idx="1"/>
          </p:nvPr>
        </p:nvSpPr>
        <p:spPr bwMode="auto">
          <a:xfrm>
            <a:off x="457200" y="1609725"/>
            <a:ext cx="7239000" cy="484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6563" y="6557963"/>
            <a:ext cx="2001837" cy="22701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C9F630C9-A740-4CDB-9A4A-31DAC0D54372}" type="datetimeFigureOut">
              <a:rPr lang="cs-CZ"/>
              <a:pPr>
                <a:defRPr/>
              </a:pPr>
              <a:t>04.04.2017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63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575" y="6556375"/>
            <a:ext cx="588963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4579DE94-BAF5-46E2-9907-851576ABA1F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0" r:id="rId1"/>
    <p:sldLayoutId id="2147483838" r:id="rId2"/>
    <p:sldLayoutId id="2147483851" r:id="rId3"/>
    <p:sldLayoutId id="2147483839" r:id="rId4"/>
    <p:sldLayoutId id="2147483840" r:id="rId5"/>
    <p:sldLayoutId id="2147483841" r:id="rId6"/>
    <p:sldLayoutId id="2147483842" r:id="rId7"/>
    <p:sldLayoutId id="2147483843" r:id="rId8"/>
    <p:sldLayoutId id="2147483852" r:id="rId9"/>
    <p:sldLayoutId id="2147483844" r:id="rId10"/>
    <p:sldLayoutId id="214748385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 b="1" kern="1200" cap="all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9pPr>
      <a:extLst/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tx2"/>
        </a:buClr>
        <a:buSzPct val="73000"/>
        <a:buFont typeface="Wingdings 2" pitchFamily="18" charset="2"/>
        <a:buChar char="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20700" indent="-228600" algn="l" rtl="0" eaLnBrk="0" fontAlgn="base" hangingPunct="0">
        <a:spcBef>
          <a:spcPts val="5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"/>
        <a:defRPr sz="2300" kern="1200">
          <a:solidFill>
            <a:srgbClr val="6C6C6C"/>
          </a:solidFill>
          <a:latin typeface="+mn-lt"/>
          <a:ea typeface="+mn-ea"/>
          <a:cs typeface="+mn-cs"/>
        </a:defRPr>
      </a:lvl2pPr>
      <a:lvl3pPr marL="758825" indent="-228600" algn="l" rtl="0" eaLnBrk="0" fontAlgn="base" hangingPunct="0">
        <a:spcBef>
          <a:spcPts val="400"/>
        </a:spcBef>
        <a:spcAft>
          <a:spcPct val="0"/>
        </a:spcAft>
        <a:buClr>
          <a:srgbClr val="F9B639"/>
        </a:buClr>
        <a:buSzPct val="60000"/>
        <a:buFont typeface="Wingdings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228600" algn="l" rtl="0" eaLnBrk="0" fontAlgn="base" hangingPunct="0">
        <a:spcBef>
          <a:spcPct val="200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"/>
        <a:defRPr sz="2000" kern="1200">
          <a:solidFill>
            <a:srgbClr val="6C6C6C"/>
          </a:solidFill>
          <a:latin typeface="+mn-lt"/>
          <a:ea typeface="+mn-ea"/>
          <a:cs typeface="+mn-cs"/>
        </a:defRPr>
      </a:lvl4pPr>
      <a:lvl5pPr marL="1279525" indent="-228600" algn="l" rtl="0" eaLnBrk="0" fontAlgn="base" hangingPunct="0">
        <a:spcBef>
          <a:spcPts val="400"/>
        </a:spcBef>
        <a:spcAft>
          <a:spcPct val="0"/>
        </a:spcAft>
        <a:buClr>
          <a:srgbClr val="F9B639"/>
        </a:buClr>
        <a:buSzPct val="70000"/>
        <a:buFont typeface="Wingdings" pitchFamily="2" charset="2"/>
        <a:buChar char="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6350" y="14288"/>
            <a:ext cx="9131300" cy="6837362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9063" y="4948238"/>
            <a:ext cx="2673350" cy="1900237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1398587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8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882775"/>
            <a:ext cx="82296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075" y="6481763"/>
            <a:ext cx="2133600" cy="3016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B880A02F-7007-49DE-9F76-472911E60089}" type="datetimeFigureOut">
              <a:rPr lang="cs-CZ"/>
              <a:pPr>
                <a:defRPr/>
              </a:pPr>
              <a:t>04.04.2017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763"/>
            <a:ext cx="4259263" cy="3016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838" y="6481763"/>
            <a:ext cx="503237" cy="3016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CB89C0F4-4BFE-4FB3-AA67-B5A6645E04D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54" r:id="rId1"/>
    <p:sldLayoutId id="2147483855" r:id="rId2"/>
    <p:sldLayoutId id="2147483856" r:id="rId3"/>
    <p:sldLayoutId id="2147483845" r:id="rId4"/>
    <p:sldLayoutId id="2147483857" r:id="rId5"/>
    <p:sldLayoutId id="2147483846" r:id="rId6"/>
    <p:sldLayoutId id="2147483847" r:id="rId7"/>
    <p:sldLayoutId id="2147483858" r:id="rId8"/>
    <p:sldLayoutId id="2147483859" r:id="rId9"/>
    <p:sldLayoutId id="2147483848" r:id="rId10"/>
    <p:sldLayoutId id="2147483849" r:id="rId11"/>
  </p:sldLayoutIdLst>
  <p:txStyles>
    <p:titleStyle>
      <a:lvl1pPr marL="484188" indent="-484188" algn="l" rtl="0" eaLnBrk="0" fontAlgn="base" hangingPunct="0">
        <a:spcBef>
          <a:spcPct val="0"/>
        </a:spcBef>
        <a:spcAft>
          <a:spcPct val="0"/>
        </a:spcAft>
        <a:defRPr sz="4200" kern="1200">
          <a:ln w="6350">
            <a:solidFill>
              <a:schemeClr val="accent1">
                <a:shade val="43000"/>
              </a:schemeClr>
            </a:solidFill>
          </a:ln>
          <a:solidFill>
            <a:srgbClr val="FF5C9C"/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marL="484188" indent="-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2pPr>
      <a:lvl3pPr marL="484188" indent="-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3pPr>
      <a:lvl4pPr marL="484188" indent="-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4pPr>
      <a:lvl5pPr marL="484188" indent="-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5pPr>
      <a:lvl6pPr marL="941388" indent="-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6pPr>
      <a:lvl7pPr marL="1398588" indent="-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7pPr>
      <a:lvl8pPr marL="1855788" indent="-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8pPr>
      <a:lvl9pPr marL="2312988" indent="-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9pPr>
    </p:titleStyle>
    <p:bodyStyle>
      <a:lvl1pPr marL="447675" indent="-3825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325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5000"/>
        <a:buFont typeface="Verdana" pitchFamily="34" charset="0"/>
        <a:buChar char="›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49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095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09550" algn="l" rtl="0" eaLnBrk="0" fontAlgn="base" hangingPunct="0">
        <a:spcBef>
          <a:spcPct val="20000"/>
        </a:spcBef>
        <a:spcAft>
          <a:spcPct val="0"/>
        </a:spcAft>
        <a:buClr>
          <a:srgbClr val="FF90B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BODY  IMAGE</a:t>
            </a:r>
            <a:endParaRPr lang="cs-CZ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472" y="2571744"/>
            <a:ext cx="8062912" cy="17526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cs-CZ" dirty="0" smtClean="0"/>
              <a:t>Mgr. Sylva Šmídová</a:t>
            </a:r>
            <a:endParaRPr lang="cs-CZ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0"/>
            <a:ext cx="8229600" cy="1041866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2"/>
                </a:solidFill>
              </a:rPr>
              <a:t>Body image v pre-pubertě</a:t>
            </a:r>
            <a:endParaRPr lang="cs-CZ" dirty="0">
              <a:solidFill>
                <a:schemeClr val="tx2"/>
              </a:solidFill>
            </a:endParaRP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285750" y="1643063"/>
            <a:ext cx="8229600" cy="4572000"/>
          </a:xfrm>
        </p:spPr>
        <p:txBody>
          <a:bodyPr>
            <a:normAutofit fontScale="92500"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cs-CZ" sz="2800" dirty="0" smtClean="0"/>
              <a:t>8-13 let (3 tř. ZŠ)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cs-CZ" sz="2800" dirty="0" smtClean="0"/>
              <a:t>Období kritické pro utváření mnohých postojů a charakteristik, jež dávají patřičný smysl předchozímu i následujícímu vývoji X S. Freud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cs-CZ" sz="2800" dirty="0" smtClean="0"/>
              <a:t>Diferenciace podle pohlaví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cs-CZ" sz="2800" dirty="0" smtClean="0"/>
              <a:t>Identifikace dítěte s životní rolí v souhlase s vlastním pohlavím (přijetí mužské a ženské identity)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cs-CZ" sz="2800" dirty="0" smtClean="0"/>
              <a:t>Doba kdy jsou skupiny chlapecké a dívčí nejvíce oddáleny.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cs-CZ" sz="2800" dirty="0" smtClean="0"/>
              <a:t>Období největšího studu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ontent Placeholder 2"/>
          <p:cNvSpPr>
            <a:spLocks noGrp="1"/>
          </p:cNvSpPr>
          <p:nvPr>
            <p:ph idx="1"/>
          </p:nvPr>
        </p:nvSpPr>
        <p:spPr>
          <a:xfrm>
            <a:off x="142875" y="1000125"/>
            <a:ext cx="8229600" cy="4572000"/>
          </a:xfrm>
        </p:spPr>
        <p:txBody>
          <a:bodyPr/>
          <a:lstStyle/>
          <a:p>
            <a:pPr eaLnBrk="1" hangingPunct="1"/>
            <a:r>
              <a:rPr lang="cs-CZ" smtClean="0"/>
              <a:t>Marika Tiggemannová a Barbara Pennigtonová (1990) dokládají, že už devítileté dívky udávají nespokojenost s vlastním tělem. V jejich australské studii patnáctileté dívky i devítiletá děvčata spolehlivě preferovaly jako ideál siluetu postavy, která byla štíhlejší než skutečná postava respondentek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Content Placeholder 2"/>
          <p:cNvSpPr>
            <a:spLocks noGrp="1"/>
          </p:cNvSpPr>
          <p:nvPr>
            <p:ph idx="1"/>
          </p:nvPr>
        </p:nvSpPr>
        <p:spPr>
          <a:xfrm>
            <a:off x="0" y="714375"/>
            <a:ext cx="8229600" cy="4572000"/>
          </a:xfrm>
        </p:spPr>
        <p:txBody>
          <a:bodyPr/>
          <a:lstStyle/>
          <a:p>
            <a:pPr eaLnBrk="1" hangingPunct="1"/>
            <a:r>
              <a:rPr lang="cs-CZ" b="1" smtClean="0"/>
              <a:t>Studie Wainwrihtové</a:t>
            </a:r>
            <a:r>
              <a:rPr lang="cs-CZ" smtClean="0"/>
              <a:t>:</a:t>
            </a:r>
          </a:p>
          <a:p>
            <a:pPr eaLnBrk="1" hangingPunct="1"/>
            <a:endParaRPr lang="cs-CZ" smtClean="0"/>
          </a:p>
          <a:p>
            <a:pPr eaLnBrk="1" hangingPunct="1"/>
            <a:r>
              <a:rPr lang="cs-CZ" smtClean="0"/>
              <a:t>rozhovor se dvěma skupinami chlapců ve věku 8-13 let</a:t>
            </a:r>
          </a:p>
          <a:p>
            <a:pPr eaLnBrk="1" hangingPunct="1"/>
            <a:endParaRPr lang="cs-CZ" smtClean="0"/>
          </a:p>
          <a:p>
            <a:pPr eaLnBrk="1" hangingPunct="1"/>
            <a:r>
              <a:rPr lang="cs-CZ" smtClean="0"/>
              <a:t> Ideál postavy - chlapci by chtěli mít silné svaly až vyrostou, a vzorem jim byli muži s vypracovanou postavou.</a:t>
            </a:r>
          </a:p>
          <a:p>
            <a:pPr eaLnBrk="1" hangingPunct="1"/>
            <a:endParaRPr lang="cs-CZ" smtClean="0"/>
          </a:p>
          <a:p>
            <a:pPr eaLnBrk="1" hangingPunct="1"/>
            <a:r>
              <a:rPr lang="cs-CZ" smtClean="0"/>
              <a:t>Tyto výsledky potvrzují, že osmiletí chlapci mají stejný ideál postavy jako dospívající chlapci a muži po dvacítce. Chtějí být štíhlí a svalnatí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2"/>
                </a:solidFill>
              </a:rPr>
              <a:t>Body image v pubertě</a:t>
            </a:r>
            <a:endParaRPr lang="cs-CZ" dirty="0">
              <a:solidFill>
                <a:schemeClr val="tx2"/>
              </a:solidFill>
            </a:endParaRP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0" y="1571625"/>
            <a:ext cx="8229600" cy="4572000"/>
          </a:xfrm>
        </p:spPr>
        <p:txBody>
          <a:bodyPr/>
          <a:lstStyle/>
          <a:p>
            <a:pPr eaLnBrk="1" hangingPunct="1"/>
            <a:endParaRPr lang="cs-CZ" smtClean="0"/>
          </a:p>
          <a:p>
            <a:pPr eaLnBrk="1" hangingPunct="1"/>
            <a:r>
              <a:rPr lang="cs-CZ" smtClean="0"/>
              <a:t>Na spokojenost s tělem se v průběhu dospívání soustřeďuje veliký zájem. </a:t>
            </a:r>
          </a:p>
          <a:p>
            <a:pPr eaLnBrk="1" hangingPunct="1"/>
            <a:endParaRPr lang="cs-CZ" smtClean="0"/>
          </a:p>
          <a:p>
            <a:pPr eaLnBrk="1" hangingPunct="1"/>
            <a:r>
              <a:rPr lang="cs-CZ" smtClean="0"/>
              <a:t>Adolescence je chápána jako doba změn, sebeuvědomování a hledání identity.</a:t>
            </a:r>
          </a:p>
          <a:p>
            <a:pPr eaLnBrk="1" hangingPunct="1"/>
            <a:endParaRPr lang="cs-CZ" smtClean="0"/>
          </a:p>
          <a:p>
            <a:pPr eaLnBrk="1" hangingPunct="1"/>
            <a:r>
              <a:rPr lang="cs-CZ" smtClean="0"/>
              <a:t>Adolescence je období, kdy u mladých žen vrcholí obavy o obraz vlastní postavy vzhledem k probíhajícím fyzickým změnám, jež dívky vzdalují od ideální štíhlé postavy, kterou by chtěly mít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idx="1"/>
          </p:nvPr>
        </p:nvSpPr>
        <p:spPr>
          <a:xfrm>
            <a:off x="0" y="785813"/>
            <a:ext cx="8229600" cy="4572000"/>
          </a:xfrm>
        </p:spPr>
        <p:txBody>
          <a:bodyPr/>
          <a:lstStyle/>
          <a:p>
            <a:pPr eaLnBrk="1" hangingPunct="1"/>
            <a:r>
              <a:rPr lang="cs-CZ" smtClean="0"/>
              <a:t>Studie prokázaly, že většina mladých dívek ve věku 13-16 let je nespokojena s tvarem a proporcemi své postavy. </a:t>
            </a:r>
          </a:p>
          <a:p>
            <a:pPr eaLnBrk="1" hangingPunct="1"/>
            <a:endParaRPr lang="cs-CZ" smtClean="0"/>
          </a:p>
          <a:p>
            <a:pPr eaLnBrk="1" hangingPunct="1"/>
            <a:r>
              <a:rPr lang="cs-CZ" smtClean="0"/>
              <a:t>Většina dospívajících dívek uvádí, že si připadají tlusté a chtěly by zhubnout</a:t>
            </a:r>
          </a:p>
          <a:p>
            <a:pPr eaLnBrk="1" hangingPunct="1"/>
            <a:endParaRPr lang="cs-CZ" smtClean="0"/>
          </a:p>
          <a:p>
            <a:pPr eaLnBrk="1" hangingPunct="1"/>
            <a:r>
              <a:rPr lang="cs-CZ" smtClean="0"/>
              <a:t>Studie Thompson a Chad (2000) </a:t>
            </a:r>
          </a:p>
          <a:p>
            <a:pPr lvl="2" eaLnBrk="1" hangingPunct="1"/>
            <a:r>
              <a:rPr lang="cs-CZ" smtClean="0"/>
              <a:t>přístup k body image u pre a pubertálních dívek</a:t>
            </a:r>
          </a:p>
          <a:p>
            <a:pPr lvl="2" eaLnBrk="1" hangingPunct="1"/>
            <a:r>
              <a:rPr lang="cs-CZ" smtClean="0"/>
              <a:t>77 neobézních dívek ve věku 7-16 let. </a:t>
            </a:r>
          </a:p>
          <a:p>
            <a:pPr lvl="2" eaLnBrk="1" hangingPunct="1"/>
            <a:r>
              <a:rPr lang="cs-CZ" smtClean="0"/>
              <a:t>Výsledky: 34 % pre-pubertálních a 76 % pubertálních dívek je nespokojeno se svojí postavou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idx="1"/>
          </p:nvPr>
        </p:nvSpPr>
        <p:spPr>
          <a:xfrm>
            <a:off x="0" y="785813"/>
            <a:ext cx="8229600" cy="4572000"/>
          </a:xfrm>
        </p:spPr>
        <p:txBody>
          <a:bodyPr/>
          <a:lstStyle/>
          <a:p>
            <a:pPr eaLnBrk="1" hangingPunct="1"/>
            <a:r>
              <a:rPr lang="cs-CZ" smtClean="0"/>
              <a:t>Studie Brotanové:</a:t>
            </a:r>
          </a:p>
          <a:p>
            <a:pPr lvl="2" eaLnBrk="1" hangingPunct="1"/>
            <a:r>
              <a:rPr lang="cs-CZ" smtClean="0"/>
              <a:t>rozhovory s 13letými chlapci</a:t>
            </a:r>
          </a:p>
          <a:p>
            <a:pPr lvl="2" eaLnBrk="1" hangingPunct="1"/>
            <a:r>
              <a:rPr lang="cs-CZ" smtClean="0"/>
              <a:t>Postava, kterou 13letí považují za ideální je průměrné velikosti, poměrně svalnatá, což odpovídá ideálu dospělých mužů</a:t>
            </a:r>
          </a:p>
          <a:p>
            <a:pPr eaLnBrk="1" hangingPunct="1"/>
            <a:r>
              <a:rPr lang="cs-CZ" smtClean="0"/>
              <a:t> Závěr:</a:t>
            </a:r>
          </a:p>
          <a:p>
            <a:pPr lvl="2" eaLnBrk="1" hangingPunct="1"/>
            <a:r>
              <a:rPr lang="cs-CZ" smtClean="0"/>
              <a:t>Dospívající chlapci a dívky mají stejný ideál o obrazu těla jako dospělí lidé stejného pohlaví. </a:t>
            </a:r>
          </a:p>
          <a:p>
            <a:pPr lvl="2" eaLnBrk="1" hangingPunct="1"/>
            <a:r>
              <a:rPr lang="cs-CZ" smtClean="0"/>
              <a:t>Pro adolescentní dívky je ideální štíhlá nikoliv hubená postava</a:t>
            </a:r>
          </a:p>
          <a:p>
            <a:pPr lvl="2" eaLnBrk="1" hangingPunct="1"/>
            <a:r>
              <a:rPr lang="cs-CZ" smtClean="0"/>
              <a:t>Pro adolescentní chlapce je ideální štíhlá a svalnatá postava. </a:t>
            </a:r>
          </a:p>
          <a:p>
            <a:pPr lvl="2" eaLnBrk="1" hangingPunct="1"/>
            <a:r>
              <a:rPr lang="cs-CZ" smtClean="0"/>
              <a:t>Chlapci i dívky se obávají tloušťky, což odpovídá obavám dospělých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2"/>
                </a:solidFill>
              </a:rPr>
              <a:t>Body image v dospělosti</a:t>
            </a:r>
            <a:endParaRPr lang="cs-CZ" dirty="0">
              <a:solidFill>
                <a:schemeClr val="tx2"/>
              </a:solidFill>
            </a:endParaRP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cs-CZ" smtClean="0"/>
          </a:p>
          <a:p>
            <a:pPr eaLnBrk="1" hangingPunct="1"/>
            <a:r>
              <a:rPr lang="cs-CZ" smtClean="0"/>
              <a:t>Idealizovaná štíhlá postava je obvykle spojována s mládím. </a:t>
            </a:r>
          </a:p>
          <a:p>
            <a:pPr eaLnBrk="1" hangingPunct="1"/>
            <a:endParaRPr lang="cs-CZ" smtClean="0"/>
          </a:p>
          <a:p>
            <a:pPr eaLnBrk="1" hangingPunct="1"/>
            <a:r>
              <a:rPr lang="cs-CZ" smtClean="0"/>
              <a:t>U žen se očekává, že se budou snažit udržet mladistvý vzhled, který je v západních společnostech pokládán za hodnotu</a:t>
            </a:r>
          </a:p>
          <a:p>
            <a:pPr eaLnBrk="1" hangingPunct="1"/>
            <a:endParaRPr lang="cs-CZ" smtClean="0"/>
          </a:p>
          <a:p>
            <a:pPr eaLnBrk="1" hangingPunct="1"/>
            <a:r>
              <a:rPr lang="cs-CZ" smtClean="0"/>
              <a:t>Tělesná hmotnost je hned po ztrátě paměti pro ženy největší starostí, zatímco muži ji zřídkakdy zmiňují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idx="1"/>
          </p:nvPr>
        </p:nvSpPr>
        <p:spPr>
          <a:xfrm>
            <a:off x="0" y="928688"/>
            <a:ext cx="8229600" cy="4572000"/>
          </a:xfrm>
        </p:spPr>
        <p:txBody>
          <a:bodyPr/>
          <a:lstStyle/>
          <a:p>
            <a:pPr eaLnBrk="1" hangingPunct="1"/>
            <a:r>
              <a:rPr lang="cs-CZ" smtClean="0"/>
              <a:t>Očekávání ženy nad 30 let budou pociťovat větší stupeň tělesné nespokojenosti s vlastním tělem než mladší ženy, protože se více vzdalují od mladistvého štíhlého ideálu. </a:t>
            </a:r>
          </a:p>
          <a:p>
            <a:pPr eaLnBrk="1" hangingPunct="1"/>
            <a:endParaRPr lang="cs-CZ" smtClean="0"/>
          </a:p>
          <a:p>
            <a:pPr eaLnBrk="1" hangingPunct="1"/>
            <a:r>
              <a:rPr lang="cs-CZ" smtClean="0"/>
              <a:t>Většina výzkumných prací však u žen nezjistila žádnou změnu ve spokojenosti s tělem v závislosti na věku</a:t>
            </a:r>
          </a:p>
          <a:p>
            <a:pPr eaLnBrk="1" hangingPunct="1"/>
            <a:endParaRPr lang="cs-CZ" smtClean="0"/>
          </a:p>
          <a:p>
            <a:pPr eaLnBrk="1" hangingPunct="1"/>
            <a:r>
              <a:rPr lang="cs-CZ" smtClean="0"/>
              <a:t>Oproti tomu starší muži jsou méně spokojeni s vlastním tělem než mladší muži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idx="1"/>
          </p:nvPr>
        </p:nvSpPr>
        <p:spPr>
          <a:xfrm>
            <a:off x="0" y="1214438"/>
            <a:ext cx="8229600" cy="4572000"/>
          </a:xfrm>
        </p:spPr>
        <p:txBody>
          <a:bodyPr/>
          <a:lstStyle/>
          <a:p>
            <a:pPr eaLnBrk="1" hangingPunct="1"/>
            <a:r>
              <a:rPr lang="cs-CZ" smtClean="0"/>
              <a:t>Groganová v rozhovorech se ženami zjistila, že nespokojenost s jednotlivými částmi těla se nelišila v závislosti na věku dotazovaných. </a:t>
            </a:r>
          </a:p>
          <a:p>
            <a:pPr eaLnBrk="1" hangingPunct="1"/>
            <a:endParaRPr lang="cs-CZ" smtClean="0"/>
          </a:p>
          <a:p>
            <a:pPr eaLnBrk="1" hangingPunct="1"/>
            <a:r>
              <a:rPr lang="cs-CZ" b="1" smtClean="0"/>
              <a:t>Ženy</a:t>
            </a:r>
            <a:r>
              <a:rPr lang="cs-CZ" smtClean="0"/>
              <a:t> jsou nejčastěji </a:t>
            </a:r>
            <a:r>
              <a:rPr lang="cs-CZ" b="1" smtClean="0"/>
              <a:t>nespokojeny s břichem, boky a stehny</a:t>
            </a:r>
            <a:r>
              <a:rPr lang="cs-CZ" smtClean="0"/>
              <a:t> a to bez ohledu na to kolik jim je let. </a:t>
            </a:r>
          </a:p>
          <a:p>
            <a:pPr eaLnBrk="1" hangingPunct="1"/>
            <a:endParaRPr lang="cs-CZ" smtClean="0"/>
          </a:p>
          <a:p>
            <a:pPr eaLnBrk="1" hangingPunct="1"/>
            <a:r>
              <a:rPr lang="cs-CZ" smtClean="0"/>
              <a:t>Ideálem starších lidí je realističtější silnější postava odpovídající jejich věku. Protože lidé s postupujícím věkem přibývají na váze, je možné, že modifikují i svou představu o ideální postavě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72375" y="1714500"/>
            <a:ext cx="1109663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2"/>
                </a:solidFill>
              </a:rPr>
              <a:t>Ideál krásy v historii – nejstarší civilizace</a:t>
            </a:r>
            <a:endParaRPr lang="cs-CZ" dirty="0">
              <a:solidFill>
                <a:schemeClr val="tx2"/>
              </a:solidFill>
            </a:endParaRPr>
          </a:p>
        </p:txBody>
      </p:sp>
      <p:sp>
        <p:nvSpPr>
          <p:cNvPr id="3277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Pravěk - největší hodnota – zachování kmene (věstonická venuše)</a:t>
            </a:r>
          </a:p>
          <a:p>
            <a:pPr eaLnBrk="1" hangingPunct="1"/>
            <a:endParaRPr lang="cs-CZ" smtClean="0"/>
          </a:p>
          <a:p>
            <a:pPr eaLnBrk="1" hangingPunct="1"/>
            <a:r>
              <a:rPr lang="cs-CZ" smtClean="0"/>
              <a:t>Mezopotámie - volné oblečení – tělo nepodstatné, rafinované účesy a úprava nehtů</a:t>
            </a:r>
          </a:p>
          <a:p>
            <a:pPr eaLnBrk="1" hangingPunct="1"/>
            <a:endParaRPr lang="cs-CZ" smtClean="0"/>
          </a:p>
          <a:p>
            <a:pPr eaLnBrk="1" hangingPunct="1"/>
            <a:r>
              <a:rPr lang="cs-CZ" smtClean="0"/>
              <a:t>Egypt - ženy a muži se často koupali a česali a používali vonné oleje. Zobrazováni jako štíhlí s širokými rameny a úzkými boky. Cizinci byli malováni jako tlustí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2"/>
                </a:solidFill>
              </a:rPr>
              <a:t>Lidské tělo</a:t>
            </a:r>
            <a:endParaRPr lang="cs-CZ" dirty="0">
              <a:solidFill>
                <a:schemeClr val="tx2"/>
              </a:solidFill>
            </a:endParaRP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cs-CZ" dirty="0" smtClean="0"/>
          </a:p>
          <a:p>
            <a:pPr eaLnBrk="1" hangingPunct="1"/>
            <a:r>
              <a:rPr lang="cs-CZ" dirty="0" smtClean="0"/>
              <a:t>Lidské tělo je nedílnou součástí osobnosti. </a:t>
            </a:r>
          </a:p>
          <a:p>
            <a:pPr eaLnBrk="1" hangingPunct="1"/>
            <a:r>
              <a:rPr lang="cs-CZ" dirty="0" smtClean="0"/>
              <a:t>Je nositelem existence </a:t>
            </a:r>
          </a:p>
          <a:p>
            <a:pPr eaLnBrk="1" hangingPunct="1"/>
            <a:r>
              <a:rPr lang="cs-CZ" dirty="0" smtClean="0"/>
              <a:t>Vypovídá o rase, pohlaví, sociálním rodu, konstituci, věku, zdravotním stavu, společenském postavení. </a:t>
            </a:r>
          </a:p>
          <a:p>
            <a:pPr eaLnBrk="1" hangingPunct="1"/>
            <a:r>
              <a:rPr lang="cs-CZ" dirty="0" smtClean="0"/>
              <a:t>Je základní hodnotou člověka, měřítkem sebehodnocení, trvalým zdrojem potěšení, ale někdy i frustrací.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7" descr="http://www.skolatextilu.cz/abc/img/imgabc16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4314643"/>
            <a:ext cx="2367161" cy="2543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472" y="0"/>
            <a:ext cx="72390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2"/>
                </a:solidFill>
              </a:rPr>
              <a:t>Ideál krásy - antika</a:t>
            </a:r>
            <a:endParaRPr lang="cs-CZ" dirty="0">
              <a:solidFill>
                <a:schemeClr val="tx2"/>
              </a:solidFill>
            </a:endParaRPr>
          </a:p>
        </p:txBody>
      </p:sp>
      <p:sp>
        <p:nvSpPr>
          <p:cNvPr id="26627" name="Content Placeholder 4"/>
          <p:cNvSpPr>
            <a:spLocks noGrp="1"/>
          </p:cNvSpPr>
          <p:nvPr>
            <p:ph idx="1"/>
          </p:nvPr>
        </p:nvSpPr>
        <p:spPr>
          <a:xfrm>
            <a:off x="395536" y="1412776"/>
            <a:ext cx="7812360" cy="5097735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cs-CZ" sz="2400" dirty="0" smtClean="0">
                <a:latin typeface="+mj-lt"/>
              </a:rPr>
              <a:t>Kultura, která svým klasickým a přiměřeným projevem byla velice blízká našemu cítění.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cs-CZ" sz="2400" dirty="0" smtClean="0">
                <a:latin typeface="+mj-lt"/>
              </a:rPr>
              <a:t>Harmonie těla a duše (staří Řekové zahrnovali do pojetí krásy jak vnější vzhled člověka, tak jeho vnitřní povahové rysy).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cs-CZ" sz="2400" dirty="0" smtClean="0">
                <a:latin typeface="+mj-lt"/>
              </a:rPr>
              <a:t>Ideální postava byla pevná lehce svalnatá.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cs-CZ" sz="2400" dirty="0" smtClean="0">
                <a:latin typeface="+mj-lt"/>
              </a:rPr>
              <a:t>Mužské tělo bylo považováno za mnohem přitažlivější a krásnější než tělo ženské.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0"/>
            <a:ext cx="7239000" cy="89156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2"/>
                </a:solidFill>
              </a:rPr>
              <a:t>Ideál krásy - středověk</a:t>
            </a:r>
            <a:endParaRPr lang="cs-CZ" dirty="0">
              <a:solidFill>
                <a:schemeClr val="tx2"/>
              </a:solidFill>
            </a:endParaRP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>
          <a:xfrm>
            <a:off x="214313" y="1428750"/>
            <a:ext cx="8229600" cy="4572000"/>
          </a:xfrm>
        </p:spPr>
        <p:txBody>
          <a:bodyPr/>
          <a:lstStyle/>
          <a:p>
            <a:pPr eaLnBrk="1" hangingPunct="1"/>
            <a:r>
              <a:rPr lang="cs-CZ" sz="2500" smtClean="0"/>
              <a:t>Křesťanské učení zdůrazňovalo zájem o duchovní život a zavrhovalo péči o tělesný vzhled. </a:t>
            </a:r>
          </a:p>
          <a:p>
            <a:pPr eaLnBrk="1" hangingPunct="1"/>
            <a:r>
              <a:rPr lang="cs-CZ" sz="2500" smtClean="0"/>
              <a:t>Modelem se stala postava Krista, který je symbolem skromnosti, utrpení a strádání a s tím spojené štíhlosti.</a:t>
            </a:r>
          </a:p>
          <a:p>
            <a:pPr eaLnBrk="1" hangingPunct="1"/>
            <a:r>
              <a:rPr lang="cs-CZ" sz="2500" smtClean="0"/>
              <a:t>Ideálem žena vyzáblá - neposkvrněné početí Panny Marie, proto se zdůrazňovala křehkost a hubenost</a:t>
            </a:r>
          </a:p>
          <a:p>
            <a:pPr eaLnBrk="1" hangingPunct="1"/>
            <a:r>
              <a:rPr lang="cs-CZ" sz="2500" smtClean="0"/>
              <a:t>K obrazu ideální gotické ženy patřila světlá pleť. </a:t>
            </a:r>
          </a:p>
          <a:p>
            <a:pPr eaLnBrk="1" hangingPunct="1"/>
            <a:r>
              <a:rPr lang="cs-CZ" sz="2500" smtClean="0"/>
              <a:t>Neopálená pokožka zůstala znamením půvabu až do první světové války.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3" y="1071563"/>
            <a:ext cx="7543800" cy="5043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3" name="TextBox 2"/>
          <p:cNvSpPr txBox="1">
            <a:spLocks noChangeArrowheads="1"/>
          </p:cNvSpPr>
          <p:nvPr/>
        </p:nvSpPr>
        <p:spPr bwMode="auto">
          <a:xfrm>
            <a:off x="785813" y="214313"/>
            <a:ext cx="53578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800" b="1">
                <a:solidFill>
                  <a:schemeClr val="tx2"/>
                </a:solidFill>
              </a:rPr>
              <a:t>Románský kostým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38" y="1143000"/>
            <a:ext cx="5286375" cy="538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7" name="TextBox 2"/>
          <p:cNvSpPr txBox="1">
            <a:spLocks noChangeArrowheads="1"/>
          </p:cNvSpPr>
          <p:nvPr/>
        </p:nvSpPr>
        <p:spPr bwMode="auto">
          <a:xfrm>
            <a:off x="642938" y="214313"/>
            <a:ext cx="60007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3200" b="1">
                <a:solidFill>
                  <a:schemeClr val="tx2"/>
                </a:solidFill>
              </a:rPr>
              <a:t>Gotický kostým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2"/>
                </a:solidFill>
              </a:rPr>
              <a:t>Ideál krásy – renesance a baroko</a:t>
            </a:r>
            <a:endParaRPr lang="cs-CZ" dirty="0">
              <a:solidFill>
                <a:schemeClr val="tx2"/>
              </a:solidFill>
            </a:endParaRP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cs-CZ" sz="2700" dirty="0" smtClean="0"/>
              <a:t>Do jídelníčku (med, smetana, cukr, sladkosti)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cs-CZ" sz="2700" dirty="0" smtClean="0"/>
              <a:t>Ideální byla spíše boubelatější dívka, typ "krev a mlíko".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cs-CZ" sz="2700" dirty="0" smtClean="0"/>
              <a:t>Nízká váha projev špatného zdraví a chudoby (TBC).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cs-CZ" sz="2700" dirty="0" smtClean="0"/>
              <a:t>Atraktivní široké boky, štíhlý pas, bujné poprsí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cs-CZ" sz="2700" dirty="0" smtClean="0"/>
              <a:t>U vdaných žen byla korpulentnost nutností.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cs-CZ" sz="2700" dirty="0" smtClean="0"/>
              <a:t>Ve vyšších kruzích byla navíc nežádoucí jakákoliv tělesná aktivita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88" y="1285875"/>
            <a:ext cx="5572125" cy="516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5" name="TextBox 4"/>
          <p:cNvSpPr txBox="1">
            <a:spLocks noChangeArrowheads="1"/>
          </p:cNvSpPr>
          <p:nvPr/>
        </p:nvSpPr>
        <p:spPr bwMode="auto">
          <a:xfrm>
            <a:off x="857250" y="285750"/>
            <a:ext cx="5715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3600" b="1">
                <a:solidFill>
                  <a:schemeClr val="tx2"/>
                </a:solidFill>
              </a:rPr>
              <a:t>Barokní kostým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2"/>
                </a:solidFill>
              </a:rPr>
              <a:t>Ideál krásy – rokoko až romantismus</a:t>
            </a:r>
            <a:endParaRPr lang="cs-CZ" dirty="0">
              <a:solidFill>
                <a:schemeClr val="tx2"/>
              </a:solidFill>
            </a:endParaRPr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>
          <a:xfrm>
            <a:off x="500063" y="1857375"/>
            <a:ext cx="7239000" cy="4846638"/>
          </a:xfrm>
        </p:spPr>
        <p:txBody>
          <a:bodyPr/>
          <a:lstStyle/>
          <a:p>
            <a:pPr eaLnBrk="1" hangingPunct="1"/>
            <a:r>
              <a:rPr lang="cs-CZ" dirty="0" smtClean="0"/>
              <a:t>Výrazné vnady odmítány jako robustní a povrchní.</a:t>
            </a:r>
          </a:p>
          <a:p>
            <a:pPr eaLnBrk="1" hangingPunct="1"/>
            <a:endParaRPr lang="cs-CZ" dirty="0" smtClean="0"/>
          </a:p>
          <a:p>
            <a:pPr eaLnBrk="1" hangingPunct="1"/>
            <a:r>
              <a:rPr lang="cs-CZ" dirty="0" smtClean="0"/>
              <a:t>Atraktivní byla drobnost, útlost, nevýrazná ňadra.</a:t>
            </a:r>
          </a:p>
          <a:p>
            <a:pPr eaLnBrk="1" hangingPunct="1"/>
            <a:endParaRPr lang="cs-CZ" dirty="0" smtClean="0"/>
          </a:p>
          <a:p>
            <a:pPr eaLnBrk="1" hangingPunct="1"/>
            <a:r>
              <a:rPr lang="cs-CZ" dirty="0" smtClean="0"/>
              <a:t>Noblesa byla spojená s pokašláváním a „průsvitností“.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88" y="2000250"/>
            <a:ext cx="6357937" cy="421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3" name="TextBox 2"/>
          <p:cNvSpPr txBox="1">
            <a:spLocks noChangeArrowheads="1"/>
          </p:cNvSpPr>
          <p:nvPr/>
        </p:nvSpPr>
        <p:spPr bwMode="auto">
          <a:xfrm>
            <a:off x="714375" y="428625"/>
            <a:ext cx="492918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3600" b="1">
                <a:solidFill>
                  <a:schemeClr val="tx2"/>
                </a:solidFill>
              </a:rPr>
              <a:t>Kostým rokoka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0"/>
            <a:ext cx="7239000" cy="89156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2"/>
                </a:solidFill>
              </a:rPr>
              <a:t>Ideál krásy-19. století</a:t>
            </a:r>
            <a:endParaRPr lang="cs-CZ" dirty="0">
              <a:solidFill>
                <a:schemeClr val="tx2"/>
              </a:solidFill>
            </a:endParaRP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>
          <a:xfrm>
            <a:off x="0" y="1357313"/>
            <a:ext cx="8229600" cy="5311775"/>
          </a:xfrm>
        </p:spPr>
        <p:txBody>
          <a:bodyPr>
            <a:normAutofit fontScale="925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cs-CZ" sz="2000" dirty="0" smtClean="0"/>
              <a:t>Ideální žena je matkou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cs-CZ" sz="2000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cs-CZ" sz="2000" dirty="0" smtClean="0"/>
              <a:t>Atraktivní je plná ženská postava (široké boky, bujná ňadra a úzký pas) – móda korzetů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cs-CZ" sz="2000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cs-CZ" sz="2000" dirty="0" smtClean="0"/>
              <a:t>V roce 1830 zavedl Dioclesian Lewis nový obraz zdraví, cvičení spojené se skromným životem na čerstvém vzduchu, dlouhými procházkami a dvěma lehkými jídly za den.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cs-CZ" sz="2000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cs-CZ" sz="2000" dirty="0" smtClean="0"/>
              <a:t>40. léta 19. století  - první kliniky a lázně pro otylé. Nemocní byli léčeni klidem ponořováním do vody a vegetariánskými dietami a vodou.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cs-CZ" sz="2000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cs-CZ" sz="2000" dirty="0" smtClean="0"/>
              <a:t>Konec 19. století studie životních pojistek - lidé s nadváhou umírají mnohem dříve než lidé štíhlí. Začala se vyměřovat ideální váha a lidé byli nuceni k uzavírání pojistek podle ní.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cs-CZ" sz="2000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cs-CZ" sz="2000" dirty="0" smtClean="0"/>
              <a:t>Průměrná hmotnost nebyla uznávána za přirozenou, byla naopak doporučována nízká hmotnost jako ideální. Nepřesné a nepraktické tabulky  pak dlouhá staletí ovlivňovaly myšlení veřejnosti.</a:t>
            </a:r>
            <a:endParaRPr lang="cs-CZ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7239000" cy="82012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2"/>
                </a:solidFill>
              </a:rPr>
              <a:t>Ideál krásy-20. století</a:t>
            </a:r>
            <a:endParaRPr lang="cs-CZ" dirty="0">
              <a:solidFill>
                <a:schemeClr val="tx2"/>
              </a:solidFill>
            </a:endParaRPr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>
          <a:xfrm>
            <a:off x="0" y="1500188"/>
            <a:ext cx="8229600" cy="5097462"/>
          </a:xfrm>
        </p:spPr>
        <p:txBody>
          <a:bodyPr/>
          <a:lstStyle/>
          <a:p>
            <a:pPr eaLnBrk="1" hangingPunct="1"/>
            <a:r>
              <a:rPr lang="cs-CZ" sz="2400" dirty="0" smtClean="0"/>
              <a:t>Časté střídání ideálu krásy</a:t>
            </a:r>
          </a:p>
          <a:p>
            <a:pPr eaLnBrk="1" hangingPunct="1"/>
            <a:endParaRPr lang="cs-CZ" sz="2400" dirty="0" smtClean="0"/>
          </a:p>
          <a:p>
            <a:pPr eaLnBrk="1" hangingPunct="1"/>
            <a:r>
              <a:rPr lang="cs-CZ" sz="2400" dirty="0" smtClean="0"/>
              <a:t>1919 – objevila se konfekce ve vymezených standardních velikostech.</a:t>
            </a:r>
          </a:p>
          <a:p>
            <a:pPr eaLnBrk="1" hangingPunct="1"/>
            <a:endParaRPr lang="cs-CZ" sz="2400" dirty="0" smtClean="0"/>
          </a:p>
          <a:p>
            <a:pPr eaLnBrk="1" hangingPunct="1"/>
            <a:r>
              <a:rPr lang="cs-CZ" sz="2400" dirty="0" smtClean="0"/>
              <a:t>Po 1. sv. válce: zkrácení délky sukní, zmizely zaoblené ženské tvary. Ženy chodily ostříhané jako chlapci a snažily se docílit mužské postavy tím, že si stahovaly prsa a nosily rovné šaty.</a:t>
            </a:r>
          </a:p>
          <a:p>
            <a:pPr eaLnBrk="1" hangingPunct="1"/>
            <a:endParaRPr lang="cs-CZ" sz="2400" dirty="0" smtClean="0"/>
          </a:p>
          <a:p>
            <a:pPr eaLnBrk="1" hangingPunct="1"/>
            <a:r>
              <a:rPr lang="cs-CZ" sz="2400" dirty="0" smtClean="0"/>
              <a:t>Do módy přichází opálená pleť jako nový estetický ideál (Josefína </a:t>
            </a:r>
            <a:r>
              <a:rPr lang="cs-CZ" sz="2400" dirty="0" err="1" smtClean="0"/>
              <a:t>Bakerová</a:t>
            </a:r>
            <a:r>
              <a:rPr lang="cs-CZ" sz="2400" dirty="0" smtClean="0"/>
              <a:t>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2"/>
                </a:solidFill>
              </a:rPr>
              <a:t>Body image</a:t>
            </a:r>
            <a:endParaRPr lang="cs-CZ" dirty="0">
              <a:solidFill>
                <a:schemeClr val="tx2"/>
              </a:solidFill>
            </a:endParaRP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cs-CZ" smtClean="0"/>
          </a:p>
          <a:p>
            <a:pPr eaLnBrk="1" hangingPunct="1"/>
            <a:r>
              <a:rPr lang="cs-CZ" smtClean="0"/>
              <a:t>Pod pojem tělesné sebepojetí (body image) řadíme všechny představy jedince, které mají vztah k jeho vlastnímu tělu.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Content Placeholder 4"/>
          <p:cNvSpPr>
            <a:spLocks noGrp="1"/>
          </p:cNvSpPr>
          <p:nvPr>
            <p:ph idx="1"/>
          </p:nvPr>
        </p:nvSpPr>
        <p:spPr>
          <a:xfrm>
            <a:off x="428625" y="214313"/>
            <a:ext cx="7743825" cy="4572000"/>
          </a:xfrm>
        </p:spPr>
        <p:txBody>
          <a:bodyPr/>
          <a:lstStyle/>
          <a:p>
            <a:pPr eaLnBrk="1" hangingPunct="1"/>
            <a:r>
              <a:rPr lang="cs-CZ" sz="2000" smtClean="0"/>
              <a:t>Ve 30. a 40. letech pak byly zdůrazňovány ženské křivky (míry Miss America: 89-63-89). V roce 1942 vyšla kniha Nový lékařský rádce, v které autor popsal tehdejší ženský ideál: "Jemná stavba kostí, oblé tvary, plné, nepřevislé prsy, široké kyčle, neochlupený trup a obličej.</a:t>
            </a:r>
          </a:p>
        </p:txBody>
      </p:sp>
      <p:pic>
        <p:nvPicPr>
          <p:cNvPr id="44035" name="Picture 2"/>
          <p:cNvPicPr>
            <a:picLocks noChangeAspect="1" noChangeArrowheads="1"/>
          </p:cNvPicPr>
          <p:nvPr/>
        </p:nvPicPr>
        <p:blipFill>
          <a:blip r:embed="rId2" cstate="print">
            <a:lum bright="8000" contrast="-14000"/>
          </a:blip>
          <a:srcRect/>
          <a:stretch>
            <a:fillRect/>
          </a:stretch>
        </p:blipFill>
        <p:spPr bwMode="auto">
          <a:xfrm>
            <a:off x="1285875" y="1928813"/>
            <a:ext cx="6500813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sz="2400" smtClean="0"/>
              <a:t>V 50. letech byl celý svět ovlivněn Hollywoodem, který jako tělesný ideál prosadil Marilyn Monroe (90-60-90) 165cm, 64 kg (Někdo to rád horké) BMI: 23,5</a:t>
            </a:r>
          </a:p>
          <a:p>
            <a:pPr eaLnBrk="1" hangingPunct="1"/>
            <a:endParaRPr lang="cs-CZ" sz="2400" smtClean="0"/>
          </a:p>
          <a:p>
            <a:pPr eaLnBrk="1" hangingPunct="1"/>
            <a:r>
              <a:rPr lang="cs-CZ" sz="2400" smtClean="0"/>
              <a:t>V 60. letech 20. století se stala ideálem chlapecká postava s téměř plochým poprsím a útlým tělem Twiggy (79/81-56-81), 169 cm, 41 kg BMI: 14</a:t>
            </a:r>
          </a:p>
          <a:p>
            <a:pPr lvl="2" eaLnBrk="1" hangingPunct="1"/>
            <a:r>
              <a:rPr lang="cs-CZ" sz="1800" smtClean="0"/>
              <a:t> V této době nestačilo být štíhlý, kdo chtěl být módní musel být vyzáblý</a:t>
            </a:r>
          </a:p>
          <a:p>
            <a:pPr eaLnBrk="1" hangingPunct="1"/>
            <a:endParaRPr 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" y="928688"/>
            <a:ext cx="3619500" cy="521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928688"/>
            <a:ext cx="3905250" cy="513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4" name="TextBox 5"/>
          <p:cNvSpPr txBox="1">
            <a:spLocks noChangeArrowheads="1"/>
          </p:cNvSpPr>
          <p:nvPr/>
        </p:nvSpPr>
        <p:spPr bwMode="auto">
          <a:xfrm>
            <a:off x="1214438" y="214313"/>
            <a:ext cx="67151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3600" b="1">
                <a:solidFill>
                  <a:schemeClr val="accent1"/>
                </a:solidFill>
              </a:rPr>
              <a:t>Marilyn Monroe x Twiggy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4500" dirty="0" smtClean="0">
                <a:solidFill>
                  <a:schemeClr val="tx2"/>
                </a:solidFill>
              </a:rPr>
              <a:t>Ideál krásy se mění – MISS </a:t>
            </a:r>
            <a:br>
              <a:rPr lang="cs-CZ" sz="4500" dirty="0" smtClean="0">
                <a:solidFill>
                  <a:schemeClr val="tx2"/>
                </a:solidFill>
              </a:rPr>
            </a:br>
            <a:r>
              <a:rPr lang="cs-CZ" sz="4500" dirty="0" smtClean="0">
                <a:solidFill>
                  <a:schemeClr val="tx2"/>
                </a:solidFill>
              </a:rPr>
              <a:t>				1970  a 2007</a:t>
            </a:r>
          </a:p>
        </p:txBody>
      </p:sp>
      <p:pic>
        <p:nvPicPr>
          <p:cNvPr id="47107" name="Picture 3" descr="obr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27088" y="1628775"/>
            <a:ext cx="1512887" cy="4319588"/>
          </a:xfrm>
          <a:noFill/>
        </p:spPr>
      </p:pic>
      <p:pic>
        <p:nvPicPr>
          <p:cNvPr id="47108" name="Picture 4" descr="001619_t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00563" y="1989138"/>
            <a:ext cx="2443162" cy="397192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39903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2"/>
                </a:solidFill>
              </a:rPr>
              <a:t>Kulturní  podmíněnost  krásy</a:t>
            </a:r>
            <a:endParaRPr lang="cs-CZ" dirty="0">
              <a:solidFill>
                <a:schemeClr val="tx2"/>
              </a:solidFill>
            </a:endParaRPr>
          </a:p>
        </p:txBody>
      </p:sp>
      <p:sp>
        <p:nvSpPr>
          <p:cNvPr id="48131" name="Content Placeholder 2"/>
          <p:cNvSpPr>
            <a:spLocks noGrp="1"/>
          </p:cNvSpPr>
          <p:nvPr>
            <p:ph idx="1"/>
          </p:nvPr>
        </p:nvSpPr>
        <p:spPr>
          <a:xfrm>
            <a:off x="142875" y="1500188"/>
            <a:ext cx="8229600" cy="4572000"/>
          </a:xfrm>
        </p:spPr>
        <p:txBody>
          <a:bodyPr/>
          <a:lstStyle/>
          <a:p>
            <a:pPr eaLnBrk="1" hangingPunct="1"/>
            <a:endParaRPr lang="cs-CZ" sz="2200" dirty="0" smtClean="0"/>
          </a:p>
          <a:p>
            <a:pPr eaLnBrk="1" hangingPunct="1"/>
            <a:r>
              <a:rPr lang="cs-CZ" sz="2200" dirty="0" smtClean="0"/>
              <a:t>Jižní Amerika, Portoriko, Indie, Čína a Filipíny - rostoucí životní úroveň je spolehlivě spojena se vzrůstem tělesné hmotnosti v těchto zemích je </a:t>
            </a:r>
            <a:r>
              <a:rPr lang="cs-CZ" sz="2200" b="1" dirty="0" smtClean="0"/>
              <a:t>zvýšená tělesná hmotnost spojována s bohatstvím a zdravím</a:t>
            </a:r>
          </a:p>
          <a:p>
            <a:pPr eaLnBrk="1" hangingPunct="1"/>
            <a:endParaRPr lang="cs-CZ" sz="2200" dirty="0" smtClean="0"/>
          </a:p>
          <a:p>
            <a:pPr eaLnBrk="1" hangingPunct="1"/>
            <a:r>
              <a:rPr lang="cs-CZ" sz="2200" dirty="0" smtClean="0"/>
              <a:t>V prosperujících společnostech západního světa je štíhlost a orientace na vzhled a zdraví považována za žádoucí. Tyto parametry jsou spojovány se sebekontrolou, elegancí, společenskou přitažlivostí a mládím. Tělesný vzhled je v dnešní době vnímán důležitěji než charakter. Tělesný vzhled poskytuje celou řadu informací o osobě (věk, pohlaví, rasa, zaměstnání, společenské postavení aj.). </a:t>
            </a:r>
          </a:p>
          <a:p>
            <a:pPr eaLnBrk="1" hangingPunct="1"/>
            <a:endParaRPr lang="cs-CZ" sz="2200" b="1" dirty="0" smtClean="0"/>
          </a:p>
          <a:p>
            <a:pPr eaLnBrk="1" hangingPunct="1"/>
            <a:endParaRPr lang="cs-CZ" sz="2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2"/>
                </a:solidFill>
              </a:rPr>
              <a:t>Současnost</a:t>
            </a:r>
            <a:endParaRPr lang="cs-CZ" dirty="0">
              <a:solidFill>
                <a:schemeClr val="tx2"/>
              </a:solidFill>
            </a:endParaRPr>
          </a:p>
        </p:txBody>
      </p:sp>
      <p:sp>
        <p:nvSpPr>
          <p:cNvPr id="49155" name="Content Placeholder 2"/>
          <p:cNvSpPr>
            <a:spLocks noGrp="1"/>
          </p:cNvSpPr>
          <p:nvPr>
            <p:ph idx="1"/>
          </p:nvPr>
        </p:nvSpPr>
        <p:spPr>
          <a:xfrm>
            <a:off x="142875" y="1428750"/>
            <a:ext cx="8229600" cy="4572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cs-CZ" sz="2400" dirty="0" smtClean="0"/>
          </a:p>
          <a:p>
            <a:pPr eaLnBrk="1" hangingPunct="1">
              <a:lnSpc>
                <a:spcPct val="90000"/>
              </a:lnSpc>
            </a:pPr>
            <a:r>
              <a:rPr lang="cs-CZ" sz="2400" dirty="0" smtClean="0"/>
              <a:t>U mužů není vývoj v pojetí ideální postavy tak dramatický jako u žen. Muži „dneška“ by měli podle ideálu mít postavu štíhlou a mírně svalnatou stejně jako v antickém Řecku</a:t>
            </a:r>
          </a:p>
          <a:p>
            <a:pPr eaLnBrk="1" hangingPunct="1">
              <a:lnSpc>
                <a:spcPct val="90000"/>
              </a:lnSpc>
            </a:pPr>
            <a:endParaRPr lang="cs-CZ" sz="2400" dirty="0" smtClean="0"/>
          </a:p>
          <a:p>
            <a:pPr eaLnBrk="1" hangingPunct="1">
              <a:lnSpc>
                <a:spcPct val="90000"/>
              </a:lnSpc>
            </a:pPr>
            <a:r>
              <a:rPr lang="cs-CZ" sz="2400" dirty="0" smtClean="0"/>
              <a:t>Žena dnes již není tak striktně svazována módními trendy jako dříve.</a:t>
            </a:r>
          </a:p>
          <a:p>
            <a:pPr eaLnBrk="1" hangingPunct="1">
              <a:lnSpc>
                <a:spcPct val="90000"/>
              </a:lnSpc>
            </a:pPr>
            <a:endParaRPr lang="cs-CZ" sz="2400" dirty="0" smtClean="0"/>
          </a:p>
          <a:p>
            <a:pPr eaLnBrk="1" hangingPunct="1">
              <a:lnSpc>
                <a:spcPct val="90000"/>
              </a:lnSpc>
              <a:buNone/>
            </a:pPr>
            <a:endParaRPr lang="cs-CZ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2"/>
                </a:solidFill>
              </a:rPr>
              <a:t>Čím je podmíněná atraktivita žen?</a:t>
            </a:r>
            <a:endParaRPr lang="cs-CZ" dirty="0">
              <a:solidFill>
                <a:schemeClr val="tx2"/>
              </a:solidFill>
            </a:endParaRPr>
          </a:p>
        </p:txBody>
      </p:sp>
      <p:sp>
        <p:nvSpPr>
          <p:cNvPr id="501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cs-CZ" sz="1800" smtClean="0"/>
          </a:p>
          <a:p>
            <a:pPr eaLnBrk="1" hangingPunct="1"/>
            <a:r>
              <a:rPr lang="cs-CZ" sz="1800" smtClean="0"/>
              <a:t>Aspekty, zobrazující  zdraví a tedy vhodnost pro reprodukci </a:t>
            </a:r>
          </a:p>
          <a:p>
            <a:pPr eaLnBrk="1" hangingPunct="1"/>
            <a:endParaRPr lang="cs-CZ" sz="1400" smtClean="0"/>
          </a:p>
          <a:p>
            <a:pPr eaLnBrk="1" hangingPunct="1"/>
            <a:r>
              <a:rPr lang="cs-CZ" sz="1800" smtClean="0"/>
              <a:t>WHR: ženy s WHR  0.7, jsou pro muže atraktivní (mládí, těhotenství, obezita, menopauza)</a:t>
            </a:r>
          </a:p>
          <a:p>
            <a:pPr eaLnBrk="1" hangingPunct="1"/>
            <a:endParaRPr lang="cs-CZ" sz="1400" smtClean="0"/>
          </a:p>
          <a:p>
            <a:pPr eaLnBrk="1" hangingPunct="1"/>
            <a:r>
              <a:rPr lang="cs-CZ" sz="1800" smtClean="0"/>
              <a:t>BMI: kultůrní a historická podmíněnost, příliž nízné ani příliš vysoké není v očích mužů ideální (19-27)</a:t>
            </a:r>
          </a:p>
          <a:p>
            <a:pPr eaLnBrk="1" hangingPunct="1"/>
            <a:endParaRPr lang="cs-CZ" sz="1400" smtClean="0"/>
          </a:p>
          <a:p>
            <a:pPr eaLnBrk="1" hangingPunct="1"/>
            <a:r>
              <a:rPr lang="cs-CZ" sz="1800" smtClean="0"/>
              <a:t>Věk:muži preferují mladší partnerky od 18-30let nejlépe 18-22let</a:t>
            </a:r>
          </a:p>
          <a:p>
            <a:pPr eaLnBrk="1" hangingPunct="1"/>
            <a:endParaRPr lang="cs-CZ" sz="1400" smtClean="0"/>
          </a:p>
          <a:p>
            <a:pPr eaLnBrk="1" hangingPunct="1"/>
            <a:r>
              <a:rPr lang="cs-CZ" sz="1800" smtClean="0"/>
              <a:t>Nejatraktivnější obličej: vyšším čelem, menší bradou a plnějšími rty (odpovídá věku 13 leté dívky)</a:t>
            </a:r>
          </a:p>
          <a:p>
            <a:pPr eaLnBrk="1" hangingPunct="1"/>
            <a:endParaRPr lang="cs-CZ" sz="1400" smtClean="0"/>
          </a:p>
          <a:p>
            <a:pPr eaLnBrk="1" hangingPunct="1"/>
            <a:r>
              <a:rPr lang="cs-CZ" sz="1800" smtClean="0"/>
              <a:t>Poprsí  pro muže je atraktivní více tonus ňader než velikost souvisí s věkem a plodností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2"/>
                </a:solidFill>
              </a:rPr>
              <a:t>Čím je podmíněná atraktivita mužů?</a:t>
            </a:r>
            <a:endParaRPr lang="cs-CZ" dirty="0">
              <a:solidFill>
                <a:schemeClr val="tx2"/>
              </a:solidFill>
            </a:endParaRPr>
          </a:p>
        </p:txBody>
      </p:sp>
      <p:sp>
        <p:nvSpPr>
          <p:cNvPr id="51203" name="Content Placeholder 2"/>
          <p:cNvSpPr>
            <a:spLocks noGrp="1"/>
          </p:cNvSpPr>
          <p:nvPr>
            <p:ph idx="1"/>
          </p:nvPr>
        </p:nvSpPr>
        <p:spPr>
          <a:xfrm>
            <a:off x="468313" y="1557338"/>
            <a:ext cx="7454900" cy="5143500"/>
          </a:xfrm>
        </p:spPr>
        <p:txBody>
          <a:bodyPr/>
          <a:lstStyle/>
          <a:p>
            <a:pPr eaLnBrk="1" hangingPunct="1"/>
            <a:endParaRPr lang="cs-CZ" sz="2100" smtClean="0"/>
          </a:p>
          <a:p>
            <a:pPr eaLnBrk="1" hangingPunct="1"/>
            <a:r>
              <a:rPr lang="cs-CZ" sz="2100" smtClean="0"/>
              <a:t>Výška: vyšší muž má u potencionální partnerky větší šanci (znak vlády a síly)</a:t>
            </a:r>
          </a:p>
          <a:p>
            <a:pPr eaLnBrk="1" hangingPunct="1"/>
            <a:endParaRPr lang="cs-CZ" sz="1400" smtClean="0"/>
          </a:p>
          <a:p>
            <a:pPr eaLnBrk="1" hangingPunct="1"/>
            <a:r>
              <a:rPr lang="cs-CZ" sz="2100" smtClean="0"/>
              <a:t>Větší hruď a vzpřímený postoj (reprezentace důvěry, fyzické síly a vyrovnanost)</a:t>
            </a:r>
          </a:p>
          <a:p>
            <a:pPr eaLnBrk="1" hangingPunct="1"/>
            <a:endParaRPr lang="cs-CZ" sz="1400" smtClean="0"/>
          </a:p>
          <a:p>
            <a:pPr eaLnBrk="1" hangingPunct="1"/>
            <a:r>
              <a:rPr lang="cs-CZ" sz="2100" smtClean="0"/>
              <a:t>Postava: svalnatá (indikátor zdraví a odlišnosti muže od ženy) </a:t>
            </a:r>
          </a:p>
          <a:p>
            <a:pPr eaLnBrk="1" hangingPunct="1"/>
            <a:endParaRPr lang="cs-CZ" sz="1400" smtClean="0"/>
          </a:p>
          <a:p>
            <a:pPr eaLnBrk="1" hangingPunct="1"/>
            <a:r>
              <a:rPr lang="cs-CZ" sz="2100" smtClean="0"/>
              <a:t>Obličej: vystouplé lícní kosti</a:t>
            </a:r>
          </a:p>
          <a:p>
            <a:pPr eaLnBrk="1" hangingPunct="1"/>
            <a:endParaRPr lang="cs-CZ" sz="1400" smtClean="0"/>
          </a:p>
          <a:p>
            <a:pPr eaLnBrk="1" hangingPunct="1"/>
            <a:r>
              <a:rPr lang="cs-CZ" sz="2100" smtClean="0"/>
              <a:t>Vlasy: větší linie mezi čelem a vlasatou pokrývkou hlavy je znakem mužnosti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Projekt podpory zdraví 2015-2016</a:t>
            </a:r>
            <a:endParaRPr lang="cs-CZ" dirty="0"/>
          </a:p>
        </p:txBody>
      </p:sp>
      <p:pic>
        <p:nvPicPr>
          <p:cNvPr id="83970" name="Picture 2" descr="C:\Users\Sylva\Desktop\SZU Flash 2\Body Image Kamínky, Slovaňák\Slovaňák\IMG_02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84784"/>
            <a:ext cx="4800000" cy="3600000"/>
          </a:xfrm>
          <a:prstGeom prst="rect">
            <a:avLst/>
          </a:prstGeom>
          <a:noFill/>
        </p:spPr>
      </p:pic>
      <p:pic>
        <p:nvPicPr>
          <p:cNvPr id="83971" name="Picture 3" descr="C:\Users\Sylva\Desktop\SZU Flash 2\Body Image Kamínky, Slovaňák\Slovaňák\IMG_02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4000" y="3258000"/>
            <a:ext cx="4800000" cy="360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Projekt podpory zdraví 2015-2016</a:t>
            </a:r>
            <a:endParaRPr lang="cs-CZ" dirty="0"/>
          </a:p>
        </p:txBody>
      </p:sp>
      <p:pic>
        <p:nvPicPr>
          <p:cNvPr id="84994" name="Picture 2" descr="C:\Users\Sylva\Desktop\SZU Flash 2\Body Image Kamínky, Slovaňák\Slovaňák\IMG_02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56792"/>
            <a:ext cx="4800000" cy="3600000"/>
          </a:xfrm>
          <a:prstGeom prst="rect">
            <a:avLst/>
          </a:prstGeom>
          <a:noFill/>
        </p:spPr>
      </p:pic>
      <p:pic>
        <p:nvPicPr>
          <p:cNvPr id="84995" name="Picture 3" descr="C:\Users\Sylva\Desktop\SZU Flash 2\Body Image Kamínky, Slovaňák\Slovaňák\IMG_02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4000" y="3258000"/>
            <a:ext cx="4800000" cy="360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2"/>
                </a:solidFill>
              </a:rPr>
              <a:t>Komponenty sebepojetí</a:t>
            </a:r>
            <a:endParaRPr lang="cs-CZ" dirty="0">
              <a:solidFill>
                <a:schemeClr val="tx2"/>
              </a:solidFill>
            </a:endParaRP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b="1" dirty="0" smtClean="0"/>
              <a:t>Kognitivní složka</a:t>
            </a:r>
            <a:r>
              <a:rPr lang="cs-CZ" sz="2400" dirty="0" smtClean="0"/>
              <a:t> </a:t>
            </a:r>
            <a:r>
              <a:rPr lang="cs-CZ" sz="2400" i="1" dirty="0" smtClean="0"/>
              <a:t>(poznání vlastního těla)</a:t>
            </a:r>
            <a:r>
              <a:rPr lang="cs-CZ" sz="2400" dirty="0" smtClean="0"/>
              <a:t> je</a:t>
            </a:r>
            <a:r>
              <a:rPr lang="cs-CZ" sz="2400" b="1" dirty="0" smtClean="0"/>
              <a:t> </a:t>
            </a:r>
            <a:r>
              <a:rPr lang="cs-CZ" sz="2400" dirty="0" smtClean="0"/>
              <a:t>představa o rozměrech těla jako celku, o rozměrech jednotlivých částí a jejich vzájemném poměru. </a:t>
            </a:r>
          </a:p>
          <a:p>
            <a:r>
              <a:rPr lang="cs-CZ" sz="2400" b="1" dirty="0" smtClean="0"/>
              <a:t>Emocionální složka</a:t>
            </a:r>
            <a:r>
              <a:rPr lang="cs-CZ" sz="2400" dirty="0" smtClean="0"/>
              <a:t> </a:t>
            </a:r>
            <a:r>
              <a:rPr lang="cs-CZ" sz="2400" i="1" dirty="0" smtClean="0"/>
              <a:t>(hodnocení vlastního těla)</a:t>
            </a:r>
            <a:r>
              <a:rPr lang="cs-CZ" sz="2400" dirty="0" smtClean="0"/>
              <a:t> zahrnuje vztah k vlastnímu tělu jako celku, vztah k jednotlivým jeho částem, který se může lišit, a důvěru ve vlastní kompetence a funkčnost těla.</a:t>
            </a:r>
          </a:p>
          <a:p>
            <a:r>
              <a:rPr lang="cs-CZ" sz="2400" b="1" dirty="0" smtClean="0"/>
              <a:t>Konativní složka</a:t>
            </a:r>
            <a:r>
              <a:rPr lang="cs-CZ" sz="2400" dirty="0" smtClean="0"/>
              <a:t> </a:t>
            </a:r>
            <a:r>
              <a:rPr lang="cs-CZ" sz="2400" i="1" dirty="0" smtClean="0"/>
              <a:t>(činnostně regulativní)</a:t>
            </a:r>
            <a:r>
              <a:rPr lang="cs-CZ" sz="2400" dirty="0" smtClean="0"/>
              <a:t> zahrnuje aktivity vedoucí k ovlivnění vzhledu našeho těla, jako jsou např. stravovací a pohybové návyky, plastické operace.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Projekt podpory zdraví 2015-2016</a:t>
            </a:r>
            <a:endParaRPr lang="cs-CZ" dirty="0"/>
          </a:p>
        </p:txBody>
      </p:sp>
      <p:pic>
        <p:nvPicPr>
          <p:cNvPr id="86019" name="Picture 3" descr="C:\Users\Sylva\Desktop\SZU Flash 2\Body Image Kamínky, Slovaňák\Slovaňák\IMG_02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84784"/>
            <a:ext cx="4800000" cy="3600000"/>
          </a:xfrm>
          <a:prstGeom prst="rect">
            <a:avLst/>
          </a:prstGeom>
          <a:noFill/>
        </p:spPr>
      </p:pic>
      <p:pic>
        <p:nvPicPr>
          <p:cNvPr id="86018" name="Picture 2" descr="C:\Users\Sylva\Desktop\SZU Flash 2\Body Image Kamínky, Slovaňák\Slovaňák\IMG_024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2942946"/>
            <a:ext cx="5220072" cy="39150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sz="5400" dirty="0" smtClean="0">
                <a:solidFill>
                  <a:schemeClr val="tx2"/>
                </a:solidFill>
              </a:rPr>
              <a:t>P</a:t>
            </a:r>
            <a:r>
              <a:rPr lang="cs-CZ" sz="5400" cap="none" dirty="0" smtClean="0">
                <a:solidFill>
                  <a:schemeClr val="tx2"/>
                </a:solidFill>
              </a:rPr>
              <a:t>oruchy</a:t>
            </a:r>
            <a:r>
              <a:rPr lang="cs-CZ" sz="5400" dirty="0" smtClean="0">
                <a:solidFill>
                  <a:schemeClr val="tx2"/>
                </a:solidFill>
              </a:rPr>
              <a:t> P</a:t>
            </a:r>
            <a:r>
              <a:rPr lang="cs-CZ" sz="5400" cap="none" dirty="0" smtClean="0">
                <a:solidFill>
                  <a:schemeClr val="tx2"/>
                </a:solidFill>
              </a:rPr>
              <a:t>říjmu</a:t>
            </a:r>
            <a:r>
              <a:rPr lang="cs-CZ" sz="5400" dirty="0" smtClean="0">
                <a:solidFill>
                  <a:schemeClr val="tx2"/>
                </a:solidFill>
              </a:rPr>
              <a:t> P</a:t>
            </a:r>
            <a:r>
              <a:rPr lang="cs-CZ" sz="5400" cap="none" dirty="0" smtClean="0">
                <a:solidFill>
                  <a:schemeClr val="tx2"/>
                </a:solidFill>
              </a:rPr>
              <a:t>otravy</a:t>
            </a:r>
            <a:endParaRPr lang="cs-CZ" sz="5400" dirty="0">
              <a:solidFill>
                <a:schemeClr val="tx2"/>
              </a:solidFill>
            </a:endParaRPr>
          </a:p>
        </p:txBody>
      </p:sp>
      <p:sp>
        <p:nvSpPr>
          <p:cNvPr id="675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sz="2000" dirty="0" smtClean="0"/>
              <a:t>Patologické jídelní chování spojené s psychopatologií a sociální problematikou</a:t>
            </a:r>
          </a:p>
          <a:p>
            <a:pPr eaLnBrk="1" hangingPunct="1"/>
            <a:r>
              <a:rPr lang="cs-CZ" sz="2000" dirty="0" smtClean="0"/>
              <a:t>PPP dle MKN a DSM: </a:t>
            </a:r>
          </a:p>
          <a:p>
            <a:pPr lvl="1" eaLnBrk="1" hangingPunct="1"/>
            <a:r>
              <a:rPr lang="cs-CZ" sz="1800" dirty="0" smtClean="0"/>
              <a:t>Mentální anorexie</a:t>
            </a:r>
          </a:p>
          <a:p>
            <a:pPr lvl="1" eaLnBrk="1" hangingPunct="1"/>
            <a:r>
              <a:rPr lang="cs-CZ" sz="1800" dirty="0" smtClean="0"/>
              <a:t>Mentální bulimie</a:t>
            </a:r>
          </a:p>
          <a:p>
            <a:pPr lvl="1" eaLnBrk="1" hangingPunct="1"/>
            <a:r>
              <a:rPr lang="cs-CZ" sz="1800" dirty="0" smtClean="0"/>
              <a:t>Psychogenní přejídání</a:t>
            </a:r>
          </a:p>
          <a:p>
            <a:pPr lvl="1" eaLnBrk="1" hangingPunct="1"/>
            <a:r>
              <a:rPr lang="cs-CZ" sz="1800" dirty="0" err="1" smtClean="0"/>
              <a:t>Adonisův</a:t>
            </a:r>
            <a:r>
              <a:rPr lang="cs-CZ" sz="1800" dirty="0" smtClean="0"/>
              <a:t> komplex – navrhovaná</a:t>
            </a:r>
          </a:p>
          <a:p>
            <a:pPr eaLnBrk="1" hangingPunct="1"/>
            <a:r>
              <a:rPr lang="cs-CZ" sz="2000" dirty="0" smtClean="0"/>
              <a:t>PPP nezahrnuté</a:t>
            </a:r>
          </a:p>
          <a:p>
            <a:pPr lvl="1" eaLnBrk="1" hangingPunct="1"/>
            <a:r>
              <a:rPr lang="cs-CZ" sz="1800" dirty="0" err="1" smtClean="0"/>
              <a:t>Ortorexie</a:t>
            </a:r>
            <a:endParaRPr lang="cs-CZ" sz="1800" dirty="0" smtClean="0"/>
          </a:p>
          <a:p>
            <a:pPr lvl="1" eaLnBrk="1" hangingPunct="1"/>
            <a:r>
              <a:rPr lang="cs-CZ" sz="1800" dirty="0" err="1" smtClean="0"/>
              <a:t>Bigorexie</a:t>
            </a:r>
            <a:r>
              <a:rPr lang="cs-CZ" sz="1800" dirty="0" smtClean="0"/>
              <a:t> (</a:t>
            </a:r>
            <a:r>
              <a:rPr lang="cs-CZ" sz="1800" dirty="0" err="1" smtClean="0"/>
              <a:t>Adonisův</a:t>
            </a:r>
            <a:r>
              <a:rPr lang="cs-CZ" sz="1800" dirty="0" smtClean="0"/>
              <a:t> komplex)</a:t>
            </a:r>
          </a:p>
          <a:p>
            <a:pPr lvl="1" eaLnBrk="1" hangingPunct="1"/>
            <a:r>
              <a:rPr lang="cs-CZ" sz="1800" dirty="0" err="1" smtClean="0"/>
              <a:t>Drunkorexie</a:t>
            </a:r>
            <a:endParaRPr lang="cs-CZ" sz="1800" dirty="0" smtClean="0"/>
          </a:p>
          <a:p>
            <a:pPr lvl="1" eaLnBrk="1" hangingPunct="1"/>
            <a:r>
              <a:rPr lang="cs-CZ" sz="1800" dirty="0" err="1" smtClean="0"/>
              <a:t>Pregorexie</a:t>
            </a:r>
            <a:endParaRPr lang="cs-CZ" sz="1800" dirty="0" smtClean="0"/>
          </a:p>
          <a:p>
            <a:pPr lvl="1" eaLnBrk="1" hangingPunct="1"/>
            <a:r>
              <a:rPr lang="cs-CZ" sz="1800" dirty="0" smtClean="0"/>
              <a:t>Atletická trias</a:t>
            </a:r>
          </a:p>
          <a:p>
            <a:pPr eaLnBrk="1" hangingPunct="1"/>
            <a:r>
              <a:rPr lang="cs-CZ" sz="2000" dirty="0" smtClean="0"/>
              <a:t>Očekávají se nová diagnostická kriteria – květen 2013</a:t>
            </a:r>
          </a:p>
        </p:txBody>
      </p:sp>
      <p:sp>
        <p:nvSpPr>
          <p:cNvPr id="4" name="Pravá složená závorka 3"/>
          <p:cNvSpPr/>
          <p:nvPr/>
        </p:nvSpPr>
        <p:spPr>
          <a:xfrm>
            <a:off x="3203575" y="2708275"/>
            <a:ext cx="73025" cy="576263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67589" name="TextovéPole 4"/>
          <p:cNvSpPr txBox="1">
            <a:spLocks noChangeArrowheads="1"/>
          </p:cNvSpPr>
          <p:nvPr/>
        </p:nvSpPr>
        <p:spPr bwMode="auto">
          <a:xfrm>
            <a:off x="3492500" y="2781300"/>
            <a:ext cx="23034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/>
              <a:t>Nejzávažnější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900" cap="none" dirty="0" smtClean="0">
                <a:solidFill>
                  <a:schemeClr val="tx2"/>
                </a:solidFill>
              </a:rPr>
              <a:t>PPP – prevalence v USA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počet trpících PPP 8 miliónů </a:t>
            </a:r>
          </a:p>
          <a:p>
            <a:r>
              <a:rPr lang="cs-CZ" dirty="0" smtClean="0"/>
              <a:t>počet žen/mužů s PPP 7/1 </a:t>
            </a:r>
          </a:p>
          <a:p>
            <a:r>
              <a:rPr lang="cs-CZ" dirty="0" smtClean="0"/>
              <a:t>procento žen s </a:t>
            </a:r>
            <a:r>
              <a:rPr lang="cs-CZ" dirty="0" err="1" smtClean="0"/>
              <a:t>anorexia</a:t>
            </a:r>
            <a:r>
              <a:rPr lang="cs-CZ" dirty="0" smtClean="0"/>
              <a:t> nervosa (AN) 2 % </a:t>
            </a:r>
          </a:p>
          <a:p>
            <a:r>
              <a:rPr lang="cs-CZ" dirty="0" smtClean="0"/>
              <a:t>procento žen s </a:t>
            </a:r>
            <a:r>
              <a:rPr lang="cs-CZ" dirty="0" err="1" smtClean="0"/>
              <a:t>bulimia</a:t>
            </a:r>
            <a:r>
              <a:rPr lang="cs-CZ" dirty="0" smtClean="0"/>
              <a:t> nervosa (BN) 2,5 % </a:t>
            </a:r>
          </a:p>
          <a:p>
            <a:r>
              <a:rPr lang="cs-CZ" dirty="0" smtClean="0"/>
              <a:t>procenta pacientů s AN umírajících do 10 let po začátku onemocnění 5–10 % </a:t>
            </a:r>
          </a:p>
          <a:p>
            <a:r>
              <a:rPr lang="cs-CZ" dirty="0" smtClean="0"/>
              <a:t>procento pacientů s AN umírajících do 20 let po začátku onemocnění procento 18–20 % </a:t>
            </a:r>
          </a:p>
          <a:p>
            <a:r>
              <a:rPr lang="cs-CZ" dirty="0" smtClean="0"/>
              <a:t>AN s plnou </a:t>
            </a:r>
            <a:r>
              <a:rPr lang="cs-CZ" dirty="0" err="1" smtClean="0"/>
              <a:t>úzdravou</a:t>
            </a:r>
            <a:r>
              <a:rPr lang="cs-CZ" dirty="0" smtClean="0"/>
              <a:t> 30–40 % </a:t>
            </a:r>
          </a:p>
          <a:p>
            <a:r>
              <a:rPr lang="cs-CZ" dirty="0" smtClean="0"/>
              <a:t>Procento nemocných s PPP, kteří jsou léčeni 10 %</a:t>
            </a:r>
            <a:endParaRPr lang="cs-CZ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cs-CZ" sz="4000" dirty="0" smtClean="0">
                <a:solidFill>
                  <a:schemeClr val="tx2"/>
                </a:solidFill>
              </a:rPr>
              <a:t>Diagnostika</a:t>
            </a:r>
            <a:r>
              <a:rPr lang="cs-CZ" sz="2400" dirty="0" smtClean="0"/>
              <a:t> </a:t>
            </a:r>
            <a:r>
              <a:rPr lang="cs-CZ" sz="4000" dirty="0" smtClean="0">
                <a:solidFill>
                  <a:schemeClr val="tx2"/>
                </a:solidFill>
              </a:rPr>
              <a:t>– MA – MKN–10 (2006)</a:t>
            </a:r>
          </a:p>
        </p:txBody>
      </p:sp>
      <p:sp>
        <p:nvSpPr>
          <p:cNvPr id="68611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600" dirty="0" smtClean="0"/>
              <a:t>(MKN – mezinárodní statistická klasifikace nemocí a přidružených zdravotních problémů)</a:t>
            </a:r>
          </a:p>
          <a:p>
            <a:r>
              <a:rPr lang="cs-CZ" sz="1600" dirty="0" smtClean="0"/>
              <a:t>a) Tělesná váha je udržována nejméně 15 % pod předpokládanou váhou (ať již byla snížena nebo jí nikdy nebylo dosaženo) nebo BMI je 17,5 nebo méně. Prepubertální pacienti nedosahují během růstu očekávaného váhového přírůstku.</a:t>
            </a:r>
          </a:p>
          <a:p>
            <a:r>
              <a:rPr lang="cs-CZ" sz="1600" dirty="0" smtClean="0"/>
              <a:t>b) Pacientka si snižuje váhu sama dietami, vyprovokovaným zvracením, užíváním diuretik, anorektik, </a:t>
            </a:r>
            <a:r>
              <a:rPr lang="cs-CZ" sz="1600" dirty="0" err="1" smtClean="0"/>
              <a:t>laxantiv</a:t>
            </a:r>
            <a:r>
              <a:rPr lang="cs-CZ" sz="1600" dirty="0" smtClean="0"/>
              <a:t> či excesivním cvičením. </a:t>
            </a:r>
          </a:p>
          <a:p>
            <a:r>
              <a:rPr lang="cs-CZ" sz="1600" dirty="0" smtClean="0"/>
              <a:t>c) Specifická psychopatologie spočívá v přetrvávajícím strachu z tloušťky i při výrazné podváze, zkreslených představách o vlastním těle a vtíravých myšlenek na udržení podváhy.</a:t>
            </a:r>
          </a:p>
          <a:p>
            <a:r>
              <a:rPr lang="cs-CZ" sz="1600" dirty="0" smtClean="0"/>
              <a:t>d) Endokrinní porucha </a:t>
            </a:r>
            <a:r>
              <a:rPr lang="cs-CZ" sz="1600" dirty="0" err="1" smtClean="0"/>
              <a:t>hypotalamo</a:t>
            </a:r>
            <a:r>
              <a:rPr lang="cs-CZ" sz="1600" dirty="0" smtClean="0"/>
              <a:t>-</a:t>
            </a:r>
            <a:r>
              <a:rPr lang="cs-CZ" sz="1600" dirty="0" err="1" smtClean="0"/>
              <a:t>pituitární</a:t>
            </a:r>
            <a:r>
              <a:rPr lang="cs-CZ" sz="1600" dirty="0" smtClean="0"/>
              <a:t>-</a:t>
            </a:r>
            <a:r>
              <a:rPr lang="cs-CZ" sz="1600" dirty="0" err="1" smtClean="0"/>
              <a:t>gonádové</a:t>
            </a:r>
            <a:r>
              <a:rPr lang="cs-CZ" sz="1600" dirty="0" smtClean="0"/>
              <a:t> osy je u žen vyjádřena amenoreou (dnes je často vaginální krvácení vyvoláno hormonální antikoncepcí), u mužů ztrátou sexuálního zájmu. Muže být skryto užíváním HA – vypuštěno v DSM 5 r. 2013.</a:t>
            </a:r>
          </a:p>
          <a:p>
            <a:r>
              <a:rPr lang="cs-CZ" sz="1600" dirty="0" smtClean="0"/>
              <a:t>e) Začne-li onemocnění před pubertou, opozdí se nebo zastaví růst, vývoj prsou a přetrvává primární amenorea i dětské genitály u chlapců. Po uzdravení dochází k normálnímu dokončení zrání organismu, ale menarche může být opožděna.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z="4900" cap="none" dirty="0" smtClean="0">
                <a:solidFill>
                  <a:schemeClr val="tx2"/>
                </a:solidFill>
              </a:rPr>
              <a:t>Mentální</a:t>
            </a:r>
            <a:r>
              <a:rPr lang="cs-CZ" dirty="0" smtClean="0"/>
              <a:t> </a:t>
            </a:r>
            <a:r>
              <a:rPr lang="cs-CZ" sz="4900" cap="none" dirty="0" smtClean="0">
                <a:solidFill>
                  <a:schemeClr val="tx2"/>
                </a:solidFill>
              </a:rPr>
              <a:t>anorexie</a:t>
            </a:r>
          </a:p>
        </p:txBody>
      </p:sp>
      <p:sp>
        <p:nvSpPr>
          <p:cNvPr id="69635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sz="2000" smtClean="0"/>
              <a:t>Prevalence:</a:t>
            </a:r>
          </a:p>
          <a:p>
            <a:pPr lvl="1" eaLnBrk="1" hangingPunct="1"/>
            <a:r>
              <a:rPr lang="cs-CZ" sz="1800" smtClean="0"/>
              <a:t> 0,5-1% u adolescentů a mladých žen</a:t>
            </a:r>
          </a:p>
          <a:p>
            <a:pPr lvl="1" eaLnBrk="1" hangingPunct="1"/>
            <a:r>
              <a:rPr lang="cs-CZ" sz="1800" smtClean="0"/>
              <a:t> celoživotní prevalence 3,7%</a:t>
            </a:r>
          </a:p>
          <a:p>
            <a:pPr lvl="1" eaLnBrk="1" hangingPunct="1"/>
            <a:r>
              <a:rPr lang="cs-CZ" sz="1800" smtClean="0"/>
              <a:t>ženy:muži:10-20:1</a:t>
            </a:r>
          </a:p>
          <a:p>
            <a:pPr eaLnBrk="1" hangingPunct="1"/>
            <a:r>
              <a:rPr lang="cs-CZ" sz="2000" smtClean="0"/>
              <a:t>Průběh</a:t>
            </a:r>
          </a:p>
          <a:p>
            <a:pPr lvl="2" eaLnBrk="1" hangingPunct="1"/>
            <a:r>
              <a:rPr lang="cs-CZ" sz="1600" smtClean="0"/>
              <a:t>44% dosáhne remise (netrpí příznaky onemocnění)</a:t>
            </a:r>
          </a:p>
          <a:p>
            <a:pPr lvl="2" eaLnBrk="1" hangingPunct="1"/>
            <a:r>
              <a:rPr lang="cs-CZ" sz="1600" smtClean="0"/>
              <a:t>28% neúplná remise</a:t>
            </a:r>
          </a:p>
          <a:p>
            <a:pPr lvl="2" eaLnBrk="1" hangingPunct="1"/>
            <a:r>
              <a:rPr lang="cs-CZ" sz="1600" smtClean="0"/>
              <a:t>20% nepříznivá prognóza</a:t>
            </a:r>
          </a:p>
          <a:p>
            <a:pPr lvl="1" eaLnBrk="1" hangingPunct="1"/>
            <a:r>
              <a:rPr lang="cs-CZ" sz="1800" smtClean="0"/>
              <a:t>Mortalita: </a:t>
            </a:r>
          </a:p>
          <a:p>
            <a:pPr lvl="2" eaLnBrk="1" hangingPunct="1"/>
            <a:r>
              <a:rPr lang="cs-CZ" sz="1600" smtClean="0"/>
              <a:t>Časná mortalita 5% </a:t>
            </a:r>
          </a:p>
          <a:p>
            <a:pPr lvl="2" eaLnBrk="1" hangingPunct="1"/>
            <a:r>
              <a:rPr lang="cs-CZ" sz="1600" smtClean="0"/>
              <a:t>dlouhodobé sledování 20%</a:t>
            </a:r>
          </a:p>
          <a:p>
            <a:pPr eaLnBrk="1" hangingPunct="1"/>
            <a:r>
              <a:rPr lang="cs-CZ" sz="2000" smtClean="0"/>
              <a:t>Prognóza</a:t>
            </a:r>
          </a:p>
          <a:p>
            <a:pPr lvl="2" eaLnBrk="1" hangingPunct="1"/>
            <a:r>
              <a:rPr lang="cs-CZ" sz="1600" smtClean="0"/>
              <a:t>Časný záchyt</a:t>
            </a:r>
          </a:p>
          <a:p>
            <a:pPr lvl="2" eaLnBrk="1" hangingPunct="1"/>
            <a:r>
              <a:rPr lang="cs-CZ" sz="1600" smtClean="0"/>
              <a:t>Nevýrazný úbytek hmotnosti</a:t>
            </a:r>
          </a:p>
          <a:p>
            <a:pPr lvl="2" eaLnBrk="1" hangingPunct="1"/>
            <a:r>
              <a:rPr lang="cs-CZ" sz="1600" smtClean="0"/>
              <a:t>Kritický postoj a psychosociální přizpůsobení</a:t>
            </a:r>
          </a:p>
          <a:p>
            <a:pPr lvl="1" eaLnBrk="1" hangingPunct="1"/>
            <a:endParaRPr lang="cs-CZ" sz="1800" smtClean="0"/>
          </a:p>
          <a:p>
            <a:endParaRPr lang="cs-CZ" sz="2000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z="3600" dirty="0" smtClean="0">
                <a:solidFill>
                  <a:schemeClr val="tx2"/>
                </a:solidFill>
              </a:rPr>
              <a:t>Diagnostika</a:t>
            </a:r>
            <a:r>
              <a:rPr lang="cs-CZ" sz="2000" dirty="0" smtClean="0"/>
              <a:t> </a:t>
            </a:r>
            <a:r>
              <a:rPr lang="cs-CZ" sz="3600" dirty="0" smtClean="0">
                <a:solidFill>
                  <a:schemeClr val="tx2"/>
                </a:solidFill>
              </a:rPr>
              <a:t>– MB – MKN–10 (2006)</a:t>
            </a:r>
            <a:endParaRPr lang="cs-CZ" dirty="0"/>
          </a:p>
        </p:txBody>
      </p:sp>
      <p:sp>
        <p:nvSpPr>
          <p:cNvPr id="70659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smtClean="0"/>
              <a:t>a) Neustálé zabývání se jídlem, neodolatelná touha po jídle, přejídání se s konzumací velkých dávek jídla během krátké doby, tzv. binge eating. </a:t>
            </a:r>
          </a:p>
          <a:p>
            <a:r>
              <a:rPr lang="cs-CZ" sz="2000" smtClean="0"/>
              <a:t>b) Snaha zredukovat kalorický příjem ze záchvatů přejídání (jedním nebo více) způsoby: vyprovokovaným zvracením, zneužíváním laxativ, hladovkami, anorektiky, diuretiky, tyreoidálními preparáty, u diabetických pacientů manipulací s inzulínovou léčbou. Restriktivní a bulimické subtypy se mohou střídat. </a:t>
            </a:r>
          </a:p>
          <a:p>
            <a:r>
              <a:rPr lang="cs-CZ" sz="2000" smtClean="0"/>
              <a:t>c) Specifická psychopatologie spočívá opět v chorobném strachu z tloušťky, váhovém prahu stanoveném na nižší než premorbidní váhu (optimální či zdravou). Mentální bulimie začíná později a často se vyvíjí z AN.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z="4900" cap="none" dirty="0" smtClean="0">
                <a:solidFill>
                  <a:schemeClr val="tx2"/>
                </a:solidFill>
              </a:rPr>
              <a:t>Mentální</a:t>
            </a:r>
            <a:r>
              <a:rPr lang="cs-CZ" dirty="0" smtClean="0"/>
              <a:t> </a:t>
            </a:r>
            <a:r>
              <a:rPr lang="cs-CZ" sz="4900" cap="none" dirty="0" smtClean="0">
                <a:solidFill>
                  <a:schemeClr val="tx2"/>
                </a:solidFill>
              </a:rPr>
              <a:t>bulimie</a:t>
            </a:r>
          </a:p>
        </p:txBody>
      </p:sp>
      <p:sp>
        <p:nvSpPr>
          <p:cNvPr id="7168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sz="2000" smtClean="0"/>
              <a:t>Prevalence:</a:t>
            </a:r>
          </a:p>
          <a:p>
            <a:pPr lvl="1" eaLnBrk="1" hangingPunct="1"/>
            <a:r>
              <a:rPr lang="cs-CZ" sz="1800" smtClean="0"/>
              <a:t> 1-3 %</a:t>
            </a:r>
          </a:p>
          <a:p>
            <a:pPr lvl="1" eaLnBrk="1" hangingPunct="1"/>
            <a:r>
              <a:rPr lang="cs-CZ" sz="1800" smtClean="0"/>
              <a:t> celoživotní prevalence 5,4 %</a:t>
            </a:r>
          </a:p>
          <a:p>
            <a:pPr lvl="1" eaLnBrk="1" hangingPunct="1"/>
            <a:r>
              <a:rPr lang="cs-CZ" sz="1800" smtClean="0"/>
              <a:t>ženy:muži:10-20:1</a:t>
            </a:r>
          </a:p>
          <a:p>
            <a:pPr eaLnBrk="1" hangingPunct="1"/>
            <a:r>
              <a:rPr lang="cs-CZ" sz="2000" smtClean="0"/>
              <a:t>Průběh</a:t>
            </a:r>
          </a:p>
          <a:p>
            <a:pPr lvl="2" eaLnBrk="1" hangingPunct="1"/>
            <a:r>
              <a:rPr lang="cs-CZ" sz="1600" smtClean="0"/>
              <a:t>27% dosáhne remise (netrpí příznaky onemocnění)</a:t>
            </a:r>
          </a:p>
          <a:p>
            <a:pPr lvl="2" eaLnBrk="1" hangingPunct="1"/>
            <a:r>
              <a:rPr lang="cs-CZ" sz="1600" smtClean="0"/>
              <a:t>40% neúplná remise</a:t>
            </a:r>
          </a:p>
          <a:p>
            <a:pPr lvl="2" eaLnBrk="1" hangingPunct="1"/>
            <a:r>
              <a:rPr lang="cs-CZ" sz="1600" smtClean="0"/>
              <a:t>33% nepříznivá prognóza s chronicitou</a:t>
            </a:r>
          </a:p>
          <a:p>
            <a:pPr eaLnBrk="1" hangingPunct="1"/>
            <a:r>
              <a:rPr lang="cs-CZ" sz="2000" smtClean="0"/>
              <a:t>Prognóza</a:t>
            </a:r>
          </a:p>
          <a:p>
            <a:pPr lvl="2" eaLnBrk="1" hangingPunct="1"/>
            <a:r>
              <a:rPr lang="cs-CZ" sz="1600" smtClean="0"/>
              <a:t>Časný záchyt</a:t>
            </a:r>
          </a:p>
          <a:p>
            <a:pPr lvl="2" eaLnBrk="1" hangingPunct="1"/>
            <a:r>
              <a:rPr lang="cs-CZ" sz="1600" smtClean="0"/>
              <a:t>Nevýrazný úbytek hmotnosti</a:t>
            </a:r>
          </a:p>
          <a:p>
            <a:pPr lvl="2" eaLnBrk="1" hangingPunct="1"/>
            <a:r>
              <a:rPr lang="cs-CZ" sz="1600" smtClean="0"/>
              <a:t>Kritický postoj a psychosociální přizpůsobení</a:t>
            </a:r>
          </a:p>
          <a:p>
            <a:pPr lvl="1" eaLnBrk="1" hangingPunct="1"/>
            <a:endParaRPr lang="cs-CZ" sz="1800" smtClean="0"/>
          </a:p>
          <a:p>
            <a:endParaRPr lang="cs-CZ" sz="2000" smtClean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 smtClean="0"/>
              <a:t>DSM –diagnostický a statistický manuál duševních poruch (Americká psychiatrická asociace)</a:t>
            </a:r>
          </a:p>
          <a:p>
            <a:r>
              <a:rPr lang="cs-CZ" sz="2000" dirty="0" smtClean="0"/>
              <a:t>MA: </a:t>
            </a:r>
          </a:p>
          <a:p>
            <a:pPr lvl="1"/>
            <a:r>
              <a:rPr lang="cs-CZ" sz="1700" dirty="0" smtClean="0"/>
              <a:t>Restriktivní typ</a:t>
            </a:r>
          </a:p>
          <a:p>
            <a:pPr lvl="1"/>
            <a:r>
              <a:rPr lang="cs-CZ" sz="1700" dirty="0" smtClean="0"/>
              <a:t>Purgativní typ (se zvracením a jinými patologickými mechanismy snižování váhy)</a:t>
            </a:r>
          </a:p>
          <a:p>
            <a:r>
              <a:rPr lang="cs-CZ" sz="2000" dirty="0" smtClean="0"/>
              <a:t>MB</a:t>
            </a:r>
          </a:p>
          <a:p>
            <a:pPr lvl="1"/>
            <a:r>
              <a:rPr lang="cs-CZ" sz="1700" dirty="0" smtClean="0"/>
              <a:t>frekvence záchvatů přejídání a zvracení vyžadována 1krát týdně </a:t>
            </a:r>
          </a:p>
          <a:p>
            <a:r>
              <a:rPr lang="cs-CZ" sz="2000" dirty="0" smtClean="0"/>
              <a:t>Atypické formy jsou shrnuty do kategorie označované zkratkou (</a:t>
            </a:r>
            <a:r>
              <a:rPr lang="cs-CZ" sz="2000" dirty="0" err="1" smtClean="0"/>
              <a:t>Eating</a:t>
            </a:r>
            <a:r>
              <a:rPr lang="cs-CZ" sz="2000" dirty="0" smtClean="0"/>
              <a:t> </a:t>
            </a:r>
            <a:r>
              <a:rPr lang="cs-CZ" sz="2000" dirty="0" err="1" smtClean="0"/>
              <a:t>Disorders</a:t>
            </a:r>
            <a:r>
              <a:rPr lang="cs-CZ" sz="2000" dirty="0" smtClean="0"/>
              <a:t> Not </a:t>
            </a:r>
            <a:r>
              <a:rPr lang="cs-CZ" sz="2000" dirty="0" err="1" smtClean="0"/>
              <a:t>Otherwise</a:t>
            </a:r>
            <a:r>
              <a:rPr lang="cs-CZ" sz="2000" dirty="0" smtClean="0"/>
              <a:t> </a:t>
            </a:r>
            <a:r>
              <a:rPr lang="cs-CZ" sz="2000" dirty="0" err="1" smtClean="0"/>
              <a:t>Specified</a:t>
            </a:r>
            <a:r>
              <a:rPr lang="cs-CZ" sz="2000" dirty="0" smtClean="0"/>
              <a:t>)</a:t>
            </a:r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cs-CZ" sz="4000" dirty="0" smtClean="0">
                <a:solidFill>
                  <a:schemeClr val="tx2"/>
                </a:solidFill>
              </a:rPr>
              <a:t>Diagnostika</a:t>
            </a:r>
            <a:r>
              <a:rPr lang="cs-CZ" sz="2400" dirty="0" smtClean="0"/>
              <a:t> </a:t>
            </a:r>
            <a:r>
              <a:rPr lang="cs-CZ" sz="4000" dirty="0" smtClean="0">
                <a:solidFill>
                  <a:schemeClr val="tx2"/>
                </a:solidFill>
              </a:rPr>
              <a:t>- PPP–DSM-5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z="4900" cap="none" dirty="0" smtClean="0">
                <a:solidFill>
                  <a:schemeClr val="tx2"/>
                </a:solidFill>
              </a:rPr>
              <a:t>Atypické</a:t>
            </a:r>
            <a:r>
              <a:rPr lang="cs-CZ" dirty="0" smtClean="0"/>
              <a:t> </a:t>
            </a:r>
            <a:r>
              <a:rPr lang="cs-CZ" sz="4900" cap="none" dirty="0" smtClean="0">
                <a:solidFill>
                  <a:schemeClr val="tx2"/>
                </a:solidFill>
              </a:rPr>
              <a:t>formy</a:t>
            </a:r>
            <a:r>
              <a:rPr lang="cs-CZ" dirty="0" smtClean="0"/>
              <a:t> </a:t>
            </a:r>
            <a:r>
              <a:rPr lang="cs-CZ" sz="4900" cap="none" dirty="0" smtClean="0">
                <a:solidFill>
                  <a:schemeClr val="tx2"/>
                </a:solidFill>
              </a:rPr>
              <a:t>MA a MB</a:t>
            </a:r>
          </a:p>
        </p:txBody>
      </p:sp>
      <p:sp>
        <p:nvSpPr>
          <p:cNvPr id="73731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mtClean="0"/>
              <a:t>Nyní větší pozornost</a:t>
            </a:r>
          </a:p>
          <a:p>
            <a:r>
              <a:rPr lang="cs-CZ" smtClean="0"/>
              <a:t>Podle literatury jsou významnou částí pacientů s PPP, kteří vyhledají léčbu (6,5-36 %) a možná dokonce větší skupinu v obecné populaci.</a:t>
            </a:r>
          </a:p>
          <a:p>
            <a:r>
              <a:rPr lang="cs-CZ" smtClean="0"/>
              <a:t>Chybí jeden i více klíčových rysů, při typickém klinickém obrazu jsou všechny symptomy v mírném stupni.</a:t>
            </a:r>
          </a:p>
          <a:p>
            <a:r>
              <a:rPr lang="cs-CZ" smtClean="0"/>
              <a:t>Terapie se od typických forem neliší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800" smtClean="0"/>
              <a:t>ženy a dívky, které splňují kritéria pro MA, ale přetrvává u nich pravidelná menstruace</a:t>
            </a:r>
          </a:p>
          <a:p>
            <a:r>
              <a:rPr lang="cs-CZ" sz="1800" smtClean="0"/>
              <a:t>jedince, kteří splňují všechna kritéria pro MA, ale přes velmi signifikantní váhovou ztrátu (u premorbidní obezity) jejich individuální váha ještě spadá do normálního rozmezí</a:t>
            </a:r>
          </a:p>
          <a:p>
            <a:r>
              <a:rPr lang="cs-CZ" sz="1800" smtClean="0"/>
              <a:t>jedince, kteří splňují všechna kritéria pro MB, pouze frekvence záchvatů přejídání a neadekvátního kompenzačního chování je menší než 2krát týdně po dobu 3 měsíců, </a:t>
            </a:r>
          </a:p>
          <a:p>
            <a:r>
              <a:rPr lang="cs-CZ" sz="1800" smtClean="0"/>
              <a:t>ty, kteří pravidelně používají neadekvátní kompenzační mechanismy po požití malého množství jídla (ne po záchvatu přejídání) a mají normální váhu (např. vyvolají si zvracení po konzumaci dvou sušenek)</a:t>
            </a:r>
          </a:p>
          <a:p>
            <a:r>
              <a:rPr lang="cs-CZ" sz="1800" smtClean="0"/>
              <a:t>jedince, kteří pravidelně žvýkají a vyplivují velká kvanta jídla, aniž by je polykali</a:t>
            </a:r>
          </a:p>
          <a:p>
            <a:r>
              <a:rPr lang="cs-CZ" sz="1800" smtClean="0"/>
              <a:t>psychogenní přejídání, opakované epizody přejídání bez užívání kompenzačních mechanismů charakteristických pro bulimii.</a:t>
            </a:r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z="4900" cap="none" dirty="0" smtClean="0">
                <a:solidFill>
                  <a:schemeClr val="tx2"/>
                </a:solidFill>
              </a:rPr>
              <a:t>Atypické</a:t>
            </a:r>
            <a:r>
              <a:rPr lang="cs-CZ" dirty="0" smtClean="0"/>
              <a:t> </a:t>
            </a:r>
            <a:r>
              <a:rPr lang="cs-CZ" sz="4900" cap="none" dirty="0" smtClean="0">
                <a:solidFill>
                  <a:schemeClr val="tx2"/>
                </a:solidFill>
              </a:rPr>
              <a:t>formy</a:t>
            </a:r>
            <a:r>
              <a:rPr lang="cs-CZ" dirty="0" smtClean="0"/>
              <a:t> </a:t>
            </a:r>
            <a:r>
              <a:rPr lang="cs-CZ" sz="4900" cap="none" dirty="0" smtClean="0">
                <a:solidFill>
                  <a:schemeClr val="tx2"/>
                </a:solidFill>
              </a:rPr>
              <a:t>MA a MB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2"/>
                </a:solidFill>
              </a:rPr>
              <a:t>Vnímání těla ovlivňuje</a:t>
            </a:r>
            <a:endParaRPr lang="cs-CZ" dirty="0">
              <a:solidFill>
                <a:schemeClr val="tx2"/>
              </a:solidFill>
            </a:endParaRP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dirty="0" smtClean="0">
                <a:solidFill>
                  <a:schemeClr val="accent2"/>
                </a:solidFill>
              </a:rPr>
              <a:t>Biologické faktory: </a:t>
            </a:r>
            <a:r>
              <a:rPr lang="cs-CZ" sz="2800" dirty="0" smtClean="0"/>
              <a:t>pohlaví, rozmístění tuku v těle</a:t>
            </a:r>
          </a:p>
          <a:p>
            <a:pPr eaLnBrk="1" hangingPunct="1"/>
            <a:r>
              <a:rPr lang="cs-CZ" dirty="0" smtClean="0">
                <a:solidFill>
                  <a:schemeClr val="accent2"/>
                </a:solidFill>
              </a:rPr>
              <a:t>Psychické faktory: </a:t>
            </a:r>
            <a:r>
              <a:rPr lang="cs-CZ" sz="2800" dirty="0" smtClean="0"/>
              <a:t>depresivní nálady, obava o postavu, úroveň sebevědomí a sebehodnocení</a:t>
            </a:r>
          </a:p>
          <a:p>
            <a:pPr eaLnBrk="1" hangingPunct="1"/>
            <a:r>
              <a:rPr lang="cs-CZ" dirty="0" err="1" smtClean="0">
                <a:solidFill>
                  <a:schemeClr val="accent2"/>
                </a:solidFill>
              </a:rPr>
              <a:t>Sociokulturní</a:t>
            </a:r>
            <a:r>
              <a:rPr lang="cs-CZ" dirty="0" smtClean="0">
                <a:solidFill>
                  <a:schemeClr val="accent2"/>
                </a:solidFill>
              </a:rPr>
              <a:t> faktory: </a:t>
            </a:r>
            <a:r>
              <a:rPr lang="cs-CZ" sz="2800" dirty="0" smtClean="0"/>
              <a:t>historické, geografické a kulturní vlivy - časopisy, média, požadavky na vzhled a funkčnost, reakce okolí na vzhled</a:t>
            </a:r>
            <a:endParaRPr lang="cs-CZ" dirty="0" smtClean="0"/>
          </a:p>
          <a:p>
            <a:pPr eaLnBrk="1" hangingPunct="1"/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cs-CZ" sz="3600" cap="none" dirty="0" smtClean="0">
                <a:solidFill>
                  <a:schemeClr val="tx2"/>
                </a:solidFill>
              </a:rPr>
              <a:t>Psychogenní přejídání – MKN-10</a:t>
            </a:r>
          </a:p>
        </p:txBody>
      </p:sp>
      <p:sp>
        <p:nvSpPr>
          <p:cNvPr id="75779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smtClean="0"/>
              <a:t>Neustálé zabývání se jídlem, neodolatelná touha po jídle, přejídání se s konzumací velkých dávek jídla během krátké doby.</a:t>
            </a:r>
          </a:p>
          <a:p>
            <a:r>
              <a:rPr lang="cs-CZ" sz="2400" smtClean="0"/>
              <a:t>bez purgativní symptomatiky (uvedené u bulimia nervosa).</a:t>
            </a:r>
          </a:p>
          <a:p>
            <a:r>
              <a:rPr lang="cs-CZ" sz="2400" smtClean="0"/>
              <a:t>Specifická psychopatologie spočívá také v chorobném strachu z tloušťky. Problematická je snaha po dosažení nereálné (nižší než premorbidní, optimální či zdravé cílové) váhy.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cs-CZ" sz="4000" cap="none" dirty="0" smtClean="0">
                <a:solidFill>
                  <a:schemeClr val="tx2"/>
                </a:solidFill>
              </a:rPr>
              <a:t>Psychogenní přejídání – DSM 5</a:t>
            </a:r>
            <a:endParaRPr lang="cs-CZ" dirty="0"/>
          </a:p>
        </p:txBody>
      </p:sp>
      <p:sp>
        <p:nvSpPr>
          <p:cNvPr id="7680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Diagnostika vyžaduje přítomnost 1 dne přejídání v týdnu v období nejméně 6 měsíců, bez kompenzačních mechanismů (zvracení, zneužívaní laxativ, hladovění, užívání léků).</a:t>
            </a:r>
          </a:p>
          <a:p>
            <a:r>
              <a:rPr lang="cs-CZ" dirty="0" smtClean="0"/>
              <a:t> 25 % záchvatů přejídání trvá celý den, existuje však velká variabilita chování.</a:t>
            </a:r>
          </a:p>
          <a:p>
            <a:r>
              <a:rPr lang="cs-CZ" dirty="0" smtClean="0"/>
              <a:t> nutné splnit 3 z následujících symptomů (rychlá konzumace jídla, nepříjemný pocit plnosti, jedení bez pocitu hladu, osamělá konzumace s pocity studu, pocity znechucení, viny a deprese po jídle). </a:t>
            </a:r>
          </a:p>
          <a:p>
            <a:endParaRPr lang="cs-CZ" dirty="0" smtClean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z="4000" cap="none" dirty="0" smtClean="0">
                <a:solidFill>
                  <a:schemeClr val="tx2"/>
                </a:solidFill>
              </a:rPr>
              <a:t>Psychogenní přejídání</a:t>
            </a:r>
            <a:endParaRPr lang="cs-CZ" dirty="0"/>
          </a:p>
        </p:txBody>
      </p:sp>
      <p:sp>
        <p:nvSpPr>
          <p:cNvPr id="77827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smtClean="0"/>
              <a:t>Epidemiologické studie ukázaly, že </a:t>
            </a:r>
            <a:br>
              <a:rPr lang="cs-CZ" sz="2800" smtClean="0"/>
            </a:br>
            <a:r>
              <a:rPr lang="cs-CZ" sz="2800" smtClean="0"/>
              <a:t>18-46 % účastníků redukčních programů má problémy se záchvatovým přejídáním, aniž by splňovali kritéria pro MB. </a:t>
            </a:r>
          </a:p>
          <a:p>
            <a:r>
              <a:rPr lang="cs-CZ" sz="2800" smtClean="0"/>
              <a:t>Problém bariatrických operací – snaha o včasnou diagnostiku onemocnění – až 30% osob vyhledávajících bariatrické operace trpí psychogenní přejídání</a:t>
            </a:r>
          </a:p>
          <a:p>
            <a:endParaRPr lang="cs-CZ" sz="2800" smtClean="0"/>
          </a:p>
          <a:p>
            <a:endParaRPr lang="cs-CZ" smtClean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239000" cy="792088"/>
          </a:xfrm>
        </p:spPr>
        <p:txBody>
          <a:bodyPr/>
          <a:lstStyle/>
          <a:p>
            <a:pPr>
              <a:defRPr/>
            </a:pPr>
            <a:r>
              <a:rPr lang="cs-CZ" sz="4000" cap="none" dirty="0" smtClean="0">
                <a:solidFill>
                  <a:schemeClr val="tx2"/>
                </a:solidFill>
              </a:rPr>
              <a:t>Syndrom</a:t>
            </a:r>
            <a:r>
              <a:rPr lang="cs-CZ" dirty="0" smtClean="0"/>
              <a:t> </a:t>
            </a:r>
            <a:r>
              <a:rPr lang="cs-CZ" sz="4000" cap="none" dirty="0" smtClean="0">
                <a:solidFill>
                  <a:schemeClr val="tx2"/>
                </a:solidFill>
              </a:rPr>
              <a:t>nočního přejídání</a:t>
            </a:r>
          </a:p>
        </p:txBody>
      </p:sp>
      <p:sp>
        <p:nvSpPr>
          <p:cNvPr id="78851" name="Zástupný symbol pro obsah 2"/>
          <p:cNvSpPr>
            <a:spLocks noGrp="1"/>
          </p:cNvSpPr>
          <p:nvPr>
            <p:ph idx="1"/>
          </p:nvPr>
        </p:nvSpPr>
        <p:spPr>
          <a:xfrm>
            <a:off x="395288" y="1125538"/>
            <a:ext cx="7239000" cy="4846637"/>
          </a:xfrm>
        </p:spPr>
        <p:txBody>
          <a:bodyPr/>
          <a:lstStyle/>
          <a:p>
            <a:r>
              <a:rPr lang="cs-CZ" sz="2000" smtClean="0"/>
              <a:t>Popsán již v roce 1955 – často opomíjen</a:t>
            </a:r>
          </a:p>
          <a:p>
            <a:r>
              <a:rPr lang="cs-CZ" sz="2000" smtClean="0"/>
              <a:t>Liší se mírou porušeného vědomí a amnézie na epizody přejídání během noci, vztahem k symptomům AN a BN během dne, ke stresu a psychiatrické komorbiditě. </a:t>
            </a:r>
          </a:p>
          <a:p>
            <a:r>
              <a:rPr lang="cs-CZ" sz="2000" smtClean="0"/>
              <a:t>Prevalence:</a:t>
            </a:r>
          </a:p>
          <a:p>
            <a:pPr lvl="1"/>
            <a:r>
              <a:rPr lang="cs-CZ" smtClean="0"/>
              <a:t>1,5-1,6 % u běžné populace</a:t>
            </a:r>
          </a:p>
          <a:p>
            <a:pPr lvl="1"/>
            <a:r>
              <a:rPr lang="cs-CZ" smtClean="0"/>
              <a:t> v 9 % u pacientů podstupujících bariatrické operace </a:t>
            </a:r>
          </a:p>
          <a:p>
            <a:pPr lvl="1"/>
            <a:r>
              <a:rPr lang="cs-CZ" smtClean="0"/>
              <a:t>12,5 % u psychiatrických pacientů </a:t>
            </a:r>
          </a:p>
          <a:p>
            <a:r>
              <a:rPr lang="cs-CZ" sz="2000" smtClean="0"/>
              <a:t>Nemocní, většinou ženy, konzumují v průměru o 500 kalorií více než normální populace </a:t>
            </a:r>
          </a:p>
          <a:p>
            <a:r>
              <a:rPr lang="cs-CZ" sz="2000" smtClean="0"/>
              <a:t>Jsou obézní až v 10 % a morbidně až ve 27 %.</a:t>
            </a:r>
            <a:r>
              <a:rPr lang="cs-CZ" smtClean="0"/>
              <a:t> </a:t>
            </a:r>
          </a:p>
          <a:p>
            <a:r>
              <a:rPr lang="cs-CZ" sz="2000" smtClean="0"/>
              <a:t>Denní jídelní režim se signifikantním nárůstem příjmu potravy večer a/nebo v noci, který se manifestuje: a) nejméně 25 % konzumace je po večeři, b) nejméně 2 probuzení s konzumací jídla během týdne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1"/>
            <a:ext cx="7239000" cy="936104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cs-CZ" sz="4000" cap="none" dirty="0" err="1" smtClean="0">
                <a:solidFill>
                  <a:schemeClr val="tx2"/>
                </a:solidFill>
              </a:rPr>
              <a:t>Adonisův</a:t>
            </a:r>
            <a:r>
              <a:rPr lang="cs-CZ" sz="4000" cap="none" dirty="0" smtClean="0">
                <a:solidFill>
                  <a:schemeClr val="tx2"/>
                </a:solidFill>
              </a:rPr>
              <a:t> komplex –DSM 5 </a:t>
            </a:r>
            <a:br>
              <a:rPr lang="cs-CZ" sz="4000" cap="none" dirty="0" smtClean="0">
                <a:solidFill>
                  <a:schemeClr val="tx2"/>
                </a:solidFill>
              </a:rPr>
            </a:br>
            <a:r>
              <a:rPr lang="cs-CZ" sz="2700" cap="none" dirty="0" smtClean="0">
                <a:solidFill>
                  <a:schemeClr val="tx2"/>
                </a:solidFill>
              </a:rPr>
              <a:t>(</a:t>
            </a:r>
            <a:r>
              <a:rPr lang="cs-CZ" sz="2700" cap="none" dirty="0" err="1" smtClean="0">
                <a:solidFill>
                  <a:schemeClr val="tx2"/>
                </a:solidFill>
              </a:rPr>
              <a:t>bigorexie</a:t>
            </a:r>
            <a:r>
              <a:rPr lang="cs-CZ" sz="2700" cap="none" dirty="0" smtClean="0">
                <a:solidFill>
                  <a:schemeClr val="tx2"/>
                </a:solidFill>
              </a:rPr>
              <a:t>, svalová </a:t>
            </a:r>
            <a:r>
              <a:rPr lang="cs-CZ" sz="2700" cap="none" dirty="0" err="1" smtClean="0">
                <a:solidFill>
                  <a:schemeClr val="tx2"/>
                </a:solidFill>
              </a:rPr>
              <a:t>dysmorfofobie</a:t>
            </a:r>
            <a:r>
              <a:rPr lang="cs-CZ" sz="2700" cap="none" dirty="0" smtClean="0">
                <a:solidFill>
                  <a:schemeClr val="tx2"/>
                </a:solidFill>
              </a:rPr>
              <a:t>)</a:t>
            </a:r>
            <a:endParaRPr lang="cs-CZ" sz="4000" cap="none" dirty="0" smtClean="0">
              <a:solidFill>
                <a:schemeClr val="tx2"/>
              </a:solidFill>
            </a:endParaRPr>
          </a:p>
        </p:txBody>
      </p:sp>
      <p:sp>
        <p:nvSpPr>
          <p:cNvPr id="79875" name="Zástupný symbol pro obsah 2"/>
          <p:cNvSpPr>
            <a:spLocks noGrp="1"/>
          </p:cNvSpPr>
          <p:nvPr>
            <p:ph idx="1"/>
          </p:nvPr>
        </p:nvSpPr>
        <p:spPr>
          <a:xfrm>
            <a:off x="468313" y="1268413"/>
            <a:ext cx="7239000" cy="5187950"/>
          </a:xfrm>
        </p:spPr>
        <p:txBody>
          <a:bodyPr/>
          <a:lstStyle/>
          <a:p>
            <a:r>
              <a:rPr lang="cs-CZ" sz="1800" dirty="0" smtClean="0"/>
              <a:t>Jedinec se zvýšeně zabývá myšlenkou, že jeho svaly nejsou dostatečně veliké a bez tuku.</a:t>
            </a:r>
          </a:p>
          <a:p>
            <a:r>
              <a:rPr lang="cs-CZ" sz="1800" dirty="0" smtClean="0"/>
              <a:t>Primární zaměření pozornosti a chování se týká pocitu nedostatečných tělesných rozměrů a neadekvátní svalnatosti.</a:t>
            </a:r>
          </a:p>
          <a:p>
            <a:r>
              <a:rPr lang="cs-CZ" sz="1800" dirty="0" smtClean="0"/>
              <a:t>Zahrnuje zkreslené vnímání vlastního těla, abnormální jídelní návyky a obsedantní myšlení na vlastní svalstvo (cílem je co největší muskulatura s minimálním procentem tuku), </a:t>
            </a:r>
          </a:p>
          <a:p>
            <a:r>
              <a:rPr lang="cs-CZ" sz="1800" dirty="0" smtClean="0"/>
              <a:t>Zneužívání steroidních hormonů, excesivní cvičení.</a:t>
            </a:r>
          </a:p>
          <a:p>
            <a:r>
              <a:rPr lang="cs-CZ" sz="1800" dirty="0" smtClean="0"/>
              <a:t>Tyto symptomy se projevují u dospívajících mužů, často vedou postupně jako u AN k sociální izolaci, ke snížení a zúžení jiných zájmů a k interpersonálním problémům. </a:t>
            </a:r>
          </a:p>
          <a:p>
            <a:r>
              <a:rPr lang="cs-CZ" sz="1800" dirty="0" smtClean="0"/>
              <a:t>Problémy jsou také utajovány a k lékaři přicházejí postižení až pro somatické či psychologické komplikace.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cs-CZ" sz="3600" cap="none" dirty="0" smtClean="0">
                <a:solidFill>
                  <a:schemeClr val="tx2"/>
                </a:solidFill>
              </a:rPr>
              <a:t>Diagnózy nezahrnuté do MKN -10</a:t>
            </a:r>
          </a:p>
        </p:txBody>
      </p:sp>
      <p:sp>
        <p:nvSpPr>
          <p:cNvPr id="80899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mtClean="0"/>
              <a:t>Ortorexie – </a:t>
            </a:r>
            <a:r>
              <a:rPr lang="cs-CZ" sz="2000" smtClean="0"/>
              <a:t>posedlost zdravou výživou</a:t>
            </a:r>
          </a:p>
          <a:p>
            <a:r>
              <a:rPr lang="cs-CZ" smtClean="0"/>
              <a:t>Bigorexie</a:t>
            </a:r>
          </a:p>
          <a:p>
            <a:r>
              <a:rPr lang="cs-CZ" smtClean="0"/>
              <a:t>Drunkorexie </a:t>
            </a:r>
            <a:r>
              <a:rPr lang="cs-CZ" sz="2000" smtClean="0"/>
              <a:t>(opakovaná redukce příjmu potravy s cílem snížit příjem kalorií a dovolit si tak pít více vysoce kalorického alkoholu)</a:t>
            </a:r>
          </a:p>
          <a:p>
            <a:r>
              <a:rPr lang="cs-CZ" smtClean="0"/>
              <a:t>Pregorexie </a:t>
            </a:r>
            <a:r>
              <a:rPr lang="cs-CZ" sz="2000" smtClean="0"/>
              <a:t>(souvislost anorektické symptomatiky s těhotenstvím)</a:t>
            </a:r>
          </a:p>
          <a:p>
            <a:r>
              <a:rPr lang="cs-CZ" smtClean="0"/>
              <a:t>Atletická trias </a:t>
            </a:r>
            <a:r>
              <a:rPr lang="cs-CZ" sz="2000" smtClean="0"/>
              <a:t>(nevhodně užíváno atletek, které vrcholově sportují, mají podváhu a ztrácejí menstruaci)</a:t>
            </a:r>
          </a:p>
          <a:p>
            <a:r>
              <a:rPr lang="cs-CZ" sz="2000" smtClean="0"/>
              <a:t>Termíny často užívány laickou veřejností pro snahu zakrýt MA nebo u atletek snaha se vyhnout přerušení tréninku a následné léčbě.</a:t>
            </a:r>
            <a:endParaRPr lang="cs-CZ" smtClean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804069"/>
          </a:xfrm>
        </p:spPr>
        <p:txBody>
          <a:bodyPr/>
          <a:lstStyle/>
          <a:p>
            <a:pPr>
              <a:defRPr/>
            </a:pPr>
            <a:r>
              <a:rPr lang="cs-CZ" sz="3600" cap="none" dirty="0" smtClean="0">
                <a:solidFill>
                  <a:schemeClr val="tx2"/>
                </a:solidFill>
              </a:rPr>
              <a:t>Možnosti léčby PPP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1438"/>
            <a:ext cx="7239000" cy="5114925"/>
          </a:xfrm>
        </p:spPr>
        <p:txBody>
          <a:bodyPr/>
          <a:lstStyle/>
          <a:p>
            <a:pPr>
              <a:defRPr/>
            </a:pPr>
            <a:r>
              <a:rPr lang="cs-CZ" dirty="0" smtClean="0"/>
              <a:t>Tým: psychoterapeuti, psychiatři, nutriční terapeuti</a:t>
            </a:r>
          </a:p>
          <a:p>
            <a:pPr>
              <a:defRPr/>
            </a:pPr>
            <a:r>
              <a:rPr lang="cs-CZ" dirty="0" smtClean="0"/>
              <a:t>Rodinná terapie - 3 fáze</a:t>
            </a:r>
          </a:p>
          <a:p>
            <a:pPr marL="749300" lvl="1" indent="-457200">
              <a:buFont typeface="+mj-lt"/>
              <a:buAutoNum type="arabicPeriod"/>
              <a:defRPr/>
            </a:pPr>
            <a:r>
              <a:rPr lang="cs-CZ" dirty="0" smtClean="0"/>
              <a:t>snaha, aby se rodiče přestali obviňovat</a:t>
            </a:r>
          </a:p>
          <a:p>
            <a:pPr marL="749300" lvl="1" indent="-457200">
              <a:buFont typeface="+mj-lt"/>
              <a:buAutoNum type="arabicPeriod"/>
              <a:defRPr/>
            </a:pPr>
            <a:r>
              <a:rPr lang="cs-CZ" dirty="0" smtClean="0"/>
              <a:t>pomoc rodičům s předáním zodpovědnosti za kontrolu váhy a příjem potravy jejich dítěte, přiměřeně jeho věku</a:t>
            </a:r>
          </a:p>
          <a:p>
            <a:pPr marL="749300" lvl="1" indent="-457200">
              <a:buFont typeface="+mj-lt"/>
              <a:buAutoNum type="arabicPeriod"/>
              <a:defRPr/>
            </a:pPr>
            <a:r>
              <a:rPr lang="cs-CZ" dirty="0" smtClean="0"/>
              <a:t>zdravý vývoj vztahu mezi adolescentem a rodiči</a:t>
            </a:r>
          </a:p>
          <a:p>
            <a:pPr marL="501650" indent="-457200">
              <a:defRPr/>
            </a:pPr>
            <a:r>
              <a:rPr lang="cs-CZ" dirty="0" smtClean="0"/>
              <a:t>Ego-orientovaná individuální terapie (EOIT)</a:t>
            </a:r>
          </a:p>
          <a:p>
            <a:pPr marL="749300" lvl="1" indent="-457200">
              <a:defRPr/>
            </a:pPr>
            <a:r>
              <a:rPr lang="cs-CZ" sz="1800" dirty="0" smtClean="0"/>
              <a:t>Vychází z předpokladu, že jedinec s MA manifestuje ego-deficity a není schopen odlišovat potřebu sebekontroly od svých biologických potřeb. Učí identifikovat a pojmenovat své emoce a tolerovat afektivní stavy (většinou negativní), aby je nepotlačoval pomocí hladovění</a:t>
            </a:r>
            <a:endParaRPr lang="cs-CZ" sz="1800" dirty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mtClean="0"/>
              <a:t>Vícerodinná terapie</a:t>
            </a:r>
            <a:r>
              <a:rPr lang="cs-CZ" sz="2000" smtClean="0"/>
              <a:t>: 4-5 rodin s dcerou trpící MA. Faktory zvyšující pravděpodobnost terapeutického úspěchu vícerodinné terapie patří vhodná volba rodin (skladba skupiny, podskupin i diagnóz).</a:t>
            </a:r>
            <a:endParaRPr lang="cs-CZ" smtClean="0"/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804069"/>
          </a:xfrm>
        </p:spPr>
        <p:txBody>
          <a:bodyPr/>
          <a:lstStyle/>
          <a:p>
            <a:pPr>
              <a:defRPr/>
            </a:pPr>
            <a:r>
              <a:rPr lang="cs-CZ" sz="3600" cap="none" dirty="0" smtClean="0">
                <a:solidFill>
                  <a:schemeClr val="tx2"/>
                </a:solidFill>
              </a:rPr>
              <a:t>Možnosti léčby PPP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ext Box 1"/>
          <p:cNvSpPr txBox="1">
            <a:spLocks noChangeArrowheads="1"/>
          </p:cNvSpPr>
          <p:nvPr/>
        </p:nvSpPr>
        <p:spPr bwMode="auto">
          <a:xfrm>
            <a:off x="142875" y="2500313"/>
            <a:ext cx="8229600" cy="1431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buClr>
                <a:srgbClr val="FEEC94"/>
              </a:buClr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4400" b="1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Lucida Sans Unicode" pitchFamily="34" charset="0"/>
                <a:cs typeface="Lucida Sans Unicode" pitchFamily="34" charset="0"/>
              </a:rPr>
              <a:t>Děkuji za pozornost a přeji příjemný den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marL="484632"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2"/>
                </a:solidFill>
              </a:rPr>
              <a:t>Vlivy body image </a:t>
            </a:r>
            <a:endParaRPr lang="cs-CZ" dirty="0">
              <a:solidFill>
                <a:schemeClr val="tx2"/>
              </a:solidFill>
            </a:endParaRP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428625" y="1571625"/>
            <a:ext cx="8229600" cy="5000625"/>
          </a:xfrm>
        </p:spPr>
        <p:txBody>
          <a:bodyPr/>
          <a:lstStyle/>
          <a:p>
            <a:pPr marL="341313" indent="-341313" eaLnBrk="1" hangingPunct="1">
              <a:lnSpc>
                <a:spcPct val="80000"/>
              </a:lnSpc>
              <a:buSzPct val="78000"/>
              <a:buFont typeface="Wingdings" pitchFamily="2" charset="2"/>
              <a:buChar char="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cs-CZ" sz="3200" dirty="0" smtClean="0">
              <a:solidFill>
                <a:srgbClr val="0D0D0D"/>
              </a:solidFill>
              <a:latin typeface="Times New Roman" pitchFamily="18" charset="0"/>
              <a:ea typeface="Lucida Sans Unicode" pitchFamily="34" charset="0"/>
              <a:cs typeface="Lucida Sans Unicode" pitchFamily="34" charset="0"/>
            </a:endParaRPr>
          </a:p>
          <a:p>
            <a:pPr marL="341313" indent="-341313" eaLnBrk="1" hangingPunct="1">
              <a:lnSpc>
                <a:spcPct val="80000"/>
              </a:lnSpc>
              <a:buSzPct val="78000"/>
              <a:buFont typeface="Wingdings" pitchFamily="2" charset="2"/>
              <a:buChar char="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sz="3200" dirty="0" smtClean="0">
                <a:solidFill>
                  <a:srgbClr val="0D0D0D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rPr>
              <a:t>Postoj k vlastnímu tělu podmiňuje náš vztah k ostatním lidem i naše chování.</a:t>
            </a:r>
          </a:p>
          <a:p>
            <a:pPr marL="341313" indent="-341313" eaLnBrk="1" hangingPunct="1">
              <a:lnSpc>
                <a:spcPct val="80000"/>
              </a:lnSpc>
              <a:buSzPct val="78000"/>
              <a:buFont typeface="Wingdings" pitchFamily="2" charset="2"/>
              <a:buChar char="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cs-CZ" sz="3200" dirty="0" smtClean="0">
              <a:solidFill>
                <a:srgbClr val="0D0D0D"/>
              </a:solidFill>
              <a:latin typeface="Times New Roman" pitchFamily="18" charset="0"/>
              <a:ea typeface="Lucida Sans Unicode" pitchFamily="34" charset="0"/>
              <a:cs typeface="Lucida Sans Unicode" pitchFamily="34" charset="0"/>
            </a:endParaRPr>
          </a:p>
          <a:p>
            <a:pPr marL="341313" indent="-341313" eaLnBrk="1" hangingPunct="1">
              <a:lnSpc>
                <a:spcPct val="80000"/>
              </a:lnSpc>
              <a:buSzPct val="78000"/>
              <a:buFont typeface="Wingdings" pitchFamily="2" charset="2"/>
              <a:buChar char="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sz="3200" dirty="0" smtClean="0">
                <a:solidFill>
                  <a:srgbClr val="0D0D0D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rPr>
              <a:t>Hodnoceni vlastního těla má význam pro sebehodnocení a psychické zdraví.</a:t>
            </a:r>
          </a:p>
          <a:p>
            <a:pPr marL="341313" indent="-341313" eaLnBrk="1" hangingPunct="1">
              <a:lnSpc>
                <a:spcPct val="80000"/>
              </a:lnSpc>
              <a:buSzPct val="78000"/>
              <a:buFont typeface="Wingdings" pitchFamily="2" charset="2"/>
              <a:buChar char="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cs-CZ" sz="3200" dirty="0" smtClean="0">
              <a:solidFill>
                <a:srgbClr val="0D0D0D"/>
              </a:solidFill>
              <a:latin typeface="Times New Roman" pitchFamily="18" charset="0"/>
              <a:ea typeface="Lucida Sans Unicode" pitchFamily="34" charset="0"/>
              <a:cs typeface="Lucida Sans Unicode" pitchFamily="34" charset="0"/>
            </a:endParaRPr>
          </a:p>
          <a:p>
            <a:pPr marL="341313" indent="-341313" eaLnBrk="1" hangingPunct="1">
              <a:lnSpc>
                <a:spcPct val="80000"/>
              </a:lnSpc>
              <a:buSzPct val="78000"/>
              <a:buFont typeface="Wingdings" pitchFamily="2" charset="2"/>
              <a:buChar char="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sz="3200" dirty="0" smtClean="0">
                <a:solidFill>
                  <a:srgbClr val="0D0D0D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rPr>
              <a:t>Přílišné prožívání těla může působit i destruktivně.</a:t>
            </a:r>
          </a:p>
          <a:p>
            <a:pPr marL="341313" indent="-341313" eaLnBrk="1" hangingPunct="1">
              <a:lnSpc>
                <a:spcPct val="80000"/>
              </a:lnSpc>
              <a:buClr>
                <a:srgbClr val="FFFFCC"/>
              </a:buClr>
              <a:buSzPct val="60000"/>
              <a:buFont typeface="Wingdings" pitchFamily="2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cs-CZ" sz="3200" dirty="0" smtClean="0">
              <a:solidFill>
                <a:srgbClr val="FFFFFF"/>
              </a:solidFill>
              <a:latin typeface="Times New Roman" pitchFamily="18" charset="0"/>
              <a:ea typeface="Lucida Sans Unicode" pitchFamily="34" charset="0"/>
              <a:cs typeface="Lucida Sans Unicode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2"/>
                </a:solidFill>
              </a:rPr>
              <a:t>Body image v obdobích života</a:t>
            </a:r>
            <a:endParaRPr lang="cs-CZ" dirty="0">
              <a:solidFill>
                <a:schemeClr val="tx2"/>
              </a:solidFill>
            </a:endParaRP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smtClean="0">
                <a:solidFill>
                  <a:schemeClr val="accent2"/>
                </a:solidFill>
              </a:rPr>
              <a:t>Kojenecký věk:</a:t>
            </a:r>
          </a:p>
          <a:p>
            <a:pPr eaLnBrk="1" hangingPunct="1">
              <a:buFont typeface="Wingdings 2" pitchFamily="18" charset="2"/>
              <a:buNone/>
            </a:pPr>
            <a:r>
              <a:rPr lang="cs-CZ" smtClean="0">
                <a:solidFill>
                  <a:srgbClr val="FF0000"/>
                </a:solidFill>
              </a:rPr>
              <a:t>			</a:t>
            </a:r>
            <a:endParaRPr lang="cs-CZ" smtClean="0"/>
          </a:p>
        </p:txBody>
      </p:sp>
      <p:pic>
        <p:nvPicPr>
          <p:cNvPr id="2048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25" y="2714625"/>
            <a:ext cx="2476500" cy="372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5" name="TextBox 6"/>
          <p:cNvSpPr txBox="1">
            <a:spLocks noChangeArrowheads="1"/>
          </p:cNvSpPr>
          <p:nvPr/>
        </p:nvSpPr>
        <p:spPr bwMode="auto">
          <a:xfrm>
            <a:off x="4143375" y="2071688"/>
            <a:ext cx="3714750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600" dirty="0"/>
              <a:t>symbiotický vztah s </a:t>
            </a:r>
            <a:r>
              <a:rPr lang="cs-CZ" sz="2600" dirty="0" smtClean="0"/>
              <a:t>matkou </a:t>
            </a:r>
            <a:r>
              <a:rPr lang="cs-CZ" sz="2600" dirty="0"/>
              <a:t>do 6 měsíců, </a:t>
            </a:r>
            <a:r>
              <a:rPr lang="cs-CZ" sz="2600" dirty="0" smtClean="0"/>
              <a:t>poté postupné odpoutávání.</a:t>
            </a:r>
            <a:endParaRPr lang="cs-CZ" sz="2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39903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2"/>
                </a:solidFill>
              </a:rPr>
              <a:t>Body image v období mladšího školního věku</a:t>
            </a:r>
            <a:endParaRPr lang="cs-CZ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14500"/>
            <a:ext cx="8229600" cy="4572000"/>
          </a:xfrm>
        </p:spPr>
        <p:txBody>
          <a:bodyPr>
            <a:normAutofit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cs-CZ" sz="2000" dirty="0" smtClean="0"/>
              <a:t>Studie Tigemannova (2003):</a:t>
            </a:r>
          </a:p>
          <a:p>
            <a:pPr marL="758952" lvl="2" eaLnBrk="1" fontAlgn="auto" hangingPunct="1">
              <a:spcAft>
                <a:spcPts val="0"/>
              </a:spcAft>
              <a:buClr>
                <a:schemeClr val="accent4"/>
              </a:buClr>
              <a:buFont typeface="Wingdings"/>
              <a:buChar char=""/>
              <a:defRPr/>
            </a:pPr>
            <a:r>
              <a:rPr lang="cs-CZ" sz="1900" dirty="0" smtClean="0"/>
              <a:t>135 dětí 5-8 let, body image a dietní povědomí</a:t>
            </a:r>
          </a:p>
          <a:p>
            <a:pPr marL="758952" lvl="2" eaLnBrk="1" fontAlgn="auto" hangingPunct="1">
              <a:spcAft>
                <a:spcPts val="0"/>
              </a:spcAft>
              <a:buClr>
                <a:schemeClr val="accent4"/>
              </a:buClr>
              <a:buFont typeface="Wingdings"/>
              <a:buChar char=""/>
              <a:defRPr/>
            </a:pPr>
            <a:r>
              <a:rPr lang="cs-CZ" sz="1900" dirty="0" smtClean="0"/>
              <a:t>měřeno na základě preferovaných postav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cs-CZ" sz="2000" dirty="0" smtClean="0"/>
              <a:t>Výsledky</a:t>
            </a:r>
          </a:p>
          <a:p>
            <a:pPr marL="758952" lvl="2" eaLnBrk="1" fontAlgn="auto" hangingPunct="1">
              <a:spcAft>
                <a:spcPts val="0"/>
              </a:spcAft>
              <a:buClr>
                <a:schemeClr val="accent4"/>
              </a:buClr>
              <a:buFont typeface="Wingdings"/>
              <a:buChar char=""/>
              <a:defRPr/>
            </a:pPr>
            <a:r>
              <a:rPr lang="cs-CZ" sz="1900" dirty="0" smtClean="0"/>
              <a:t>Rozdíl mezi nynější a preferovanou postavou u chlapců nebyl signifikantní v žádném věku, stejně tak u pětiletých dívek</a:t>
            </a:r>
          </a:p>
          <a:p>
            <a:pPr marL="758952" lvl="2" eaLnBrk="1" fontAlgn="auto" hangingPunct="1">
              <a:spcAft>
                <a:spcPts val="0"/>
              </a:spcAft>
              <a:buClr>
                <a:schemeClr val="accent4"/>
              </a:buClr>
              <a:buFont typeface="Wingdings"/>
              <a:buChar char=""/>
              <a:defRPr/>
            </a:pPr>
            <a:r>
              <a:rPr lang="cs-CZ" sz="1900" dirty="0" smtClean="0"/>
              <a:t>6-8-letá děvčata hodnotila jejich ideální postavu signifikantně štíhlejší než jejich současnou  postavu</a:t>
            </a:r>
          </a:p>
          <a:p>
            <a:pPr marL="758952" lvl="2" eaLnBrk="1" fontAlgn="auto" hangingPunct="1">
              <a:spcAft>
                <a:spcPts val="0"/>
              </a:spcAft>
              <a:buClr>
                <a:schemeClr val="accent4"/>
              </a:buClr>
              <a:buFont typeface="Wingdings"/>
              <a:buChar char=""/>
              <a:defRPr/>
            </a:pPr>
            <a:r>
              <a:rPr lang="cs-CZ" sz="1900" dirty="0" smtClean="0"/>
              <a:t>dietním povědomí zde nebyl žádný rozdíl mezi pohlavím, ačkoli se stupeň dietního povědomí zvedal s věkem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cs-CZ" sz="2000" dirty="0" smtClean="0"/>
              <a:t>Závěr studie: </a:t>
            </a:r>
          </a:p>
          <a:p>
            <a:pPr marL="758952" lvl="2" eaLnBrk="1" fontAlgn="auto" hangingPunct="1">
              <a:spcAft>
                <a:spcPts val="0"/>
              </a:spcAft>
              <a:buClr>
                <a:schemeClr val="accent4"/>
              </a:buClr>
              <a:buFont typeface="Wingdings"/>
              <a:buChar char=""/>
              <a:defRPr/>
            </a:pPr>
            <a:r>
              <a:rPr lang="cs-CZ" sz="1900" dirty="0" smtClean="0"/>
              <a:t>Nespokojenost s tělem je předurčena pohlavím </a:t>
            </a:r>
          </a:p>
          <a:p>
            <a:pPr marL="758952" lvl="2" eaLnBrk="1" fontAlgn="auto" hangingPunct="1">
              <a:spcAft>
                <a:spcPts val="0"/>
              </a:spcAft>
              <a:buClr>
                <a:schemeClr val="accent4"/>
              </a:buClr>
              <a:buFont typeface="Wingdings"/>
              <a:buChar char=""/>
              <a:defRPr/>
            </a:pPr>
            <a:r>
              <a:rPr lang="cs-CZ" sz="1900" dirty="0" smtClean="0"/>
              <a:t>Věk je pouze významný prediktor dietního povědomí</a:t>
            </a:r>
          </a:p>
          <a:p>
            <a:pPr marL="758952" lvl="2" eaLnBrk="1" fontAlgn="auto" hangingPunct="1">
              <a:spcAft>
                <a:spcPts val="0"/>
              </a:spcAft>
              <a:buClr>
                <a:schemeClr val="accent4"/>
              </a:buClr>
              <a:buFont typeface="Wingdings"/>
              <a:buChar char=""/>
              <a:defRPr/>
            </a:pPr>
            <a:r>
              <a:rPr lang="cs-CZ" sz="1900" dirty="0" smtClean="0"/>
              <a:t> Touha po štíhlejší postavě se objevuje náhle u dětí ve věku 6 let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ontent Placeholder 2"/>
          <p:cNvSpPr>
            <a:spLocks noGrp="1"/>
          </p:cNvSpPr>
          <p:nvPr>
            <p:ph idx="1"/>
          </p:nvPr>
        </p:nvSpPr>
        <p:spPr>
          <a:xfrm>
            <a:off x="0" y="500063"/>
            <a:ext cx="8229600" cy="5572125"/>
          </a:xfrm>
        </p:spPr>
        <p:txBody>
          <a:bodyPr>
            <a:normAutofit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cs-CZ" sz="2800" dirty="0" smtClean="0"/>
              <a:t>Studie Shuk, Sanders a Steiner (2000):</a:t>
            </a:r>
          </a:p>
          <a:p>
            <a:pPr marL="758952" lvl="2" eaLnBrk="1" fontAlgn="auto" hangingPunct="1">
              <a:spcAft>
                <a:spcPts val="0"/>
              </a:spcAft>
              <a:buClr>
                <a:schemeClr val="accent4"/>
              </a:buClr>
              <a:buFont typeface="Wingdings"/>
              <a:buChar char=""/>
              <a:defRPr/>
            </a:pPr>
            <a:r>
              <a:rPr lang="cs-CZ" sz="2200" dirty="0" smtClean="0"/>
              <a:t>Dietní povědomí</a:t>
            </a:r>
          </a:p>
          <a:p>
            <a:pPr marL="758952" lvl="2" eaLnBrk="1" fontAlgn="auto" hangingPunct="1">
              <a:spcAft>
                <a:spcPts val="0"/>
              </a:spcAft>
              <a:buClr>
                <a:schemeClr val="accent4"/>
              </a:buClr>
              <a:buFont typeface="Wingdings"/>
              <a:buChar char=""/>
              <a:defRPr/>
            </a:pPr>
            <a:r>
              <a:rPr lang="cs-CZ" sz="2200" dirty="0" smtClean="0"/>
              <a:t>62 dětí mezi 6-11 let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cs-CZ" sz="2800" dirty="0" smtClean="0"/>
              <a:t>Výsledek: </a:t>
            </a:r>
          </a:p>
          <a:p>
            <a:pPr marL="758952" lvl="2" eaLnBrk="1" fontAlgn="auto" hangingPunct="1">
              <a:spcAft>
                <a:spcPts val="0"/>
              </a:spcAft>
              <a:buClr>
                <a:schemeClr val="accent4"/>
              </a:buClr>
              <a:buFont typeface="Wingdings"/>
              <a:buChar char=""/>
              <a:defRPr/>
            </a:pPr>
            <a:r>
              <a:rPr lang="cs-CZ" sz="2200" dirty="0" smtClean="0"/>
              <a:t>62 % dětí se pokouší vážit méně</a:t>
            </a:r>
          </a:p>
          <a:p>
            <a:pPr marL="758952" lvl="2" eaLnBrk="1" fontAlgn="auto" hangingPunct="1">
              <a:spcAft>
                <a:spcPts val="0"/>
              </a:spcAft>
              <a:buClr>
                <a:schemeClr val="accent4"/>
              </a:buClr>
              <a:buFont typeface="Wingdings"/>
              <a:buChar char=""/>
              <a:defRPr/>
            </a:pPr>
            <a:r>
              <a:rPr lang="cs-CZ" sz="2200" dirty="0" smtClean="0"/>
              <a:t>Děti jsou dobře informované o dietách, pravděpodobně mají dojem, že diety znamenají změnu výběru jídla a cvičení oproti odmítání jídla.</a:t>
            </a:r>
          </a:p>
          <a:p>
            <a:pPr marL="758952" lvl="2" eaLnBrk="1" fontAlgn="auto" hangingPunct="1">
              <a:spcAft>
                <a:spcPts val="0"/>
              </a:spcAft>
              <a:buClr>
                <a:schemeClr val="accent4"/>
              </a:buClr>
              <a:buFont typeface="Wingdings"/>
              <a:buChar char=""/>
              <a:defRPr/>
            </a:pPr>
            <a:r>
              <a:rPr lang="cs-CZ" sz="2200" dirty="0" smtClean="0"/>
              <a:t>Jejich prvotní zdroj informací je z rodiny -  77 % dětí zmiňovalo, že slyšelo o dietách od členů rodiny, nejčastěji od rodičů.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cs-CZ" sz="2800" dirty="0" smtClean="0"/>
              <a:t>Závěr:</a:t>
            </a:r>
          </a:p>
          <a:p>
            <a:pPr marL="758952" lvl="2" eaLnBrk="1" fontAlgn="auto" hangingPunct="1">
              <a:spcAft>
                <a:spcPts val="0"/>
              </a:spcAft>
              <a:buClr>
                <a:schemeClr val="accent4"/>
              </a:buClr>
              <a:buFont typeface="Wingdings"/>
              <a:buChar char=""/>
              <a:defRPr/>
            </a:pPr>
            <a:r>
              <a:rPr lang="cs-CZ" sz="2200" dirty="0" smtClean="0"/>
              <a:t>Data předpokládají, že vliv rodiny může hrát rozhodující úlohu v rozvoji jídelního zájmu a tělesné nespokojenosti u dětí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Verv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pulent">
    <a:dk1>
      <a:sysClr val="windowText" lastClr="000000"/>
    </a:dk1>
    <a:lt1>
      <a:sysClr val="window" lastClr="FFFFFF"/>
    </a:lt1>
    <a:dk2>
      <a:srgbClr val="B13F9A"/>
    </a:dk2>
    <a:lt2>
      <a:srgbClr val="F4E7ED"/>
    </a:lt2>
    <a:accent1>
      <a:srgbClr val="B83D68"/>
    </a:accent1>
    <a:accent2>
      <a:srgbClr val="AC66BB"/>
    </a:accent2>
    <a:accent3>
      <a:srgbClr val="DE6C36"/>
    </a:accent3>
    <a:accent4>
      <a:srgbClr val="F9B639"/>
    </a:accent4>
    <a:accent5>
      <a:srgbClr val="CF6DA4"/>
    </a:accent5>
    <a:accent6>
      <a:srgbClr val="FA8D3D"/>
    </a:accent6>
    <a:hlink>
      <a:srgbClr val="FFDE66"/>
    </a:hlink>
    <a:folHlink>
      <a:srgbClr val="D490C5"/>
    </a:folHlink>
  </a:clrScheme>
</a:themeOverride>
</file>

<file path=ppt/theme/themeOverride2.xml><?xml version="1.0" encoding="utf-8"?>
<a:themeOverride xmlns:a="http://schemas.openxmlformats.org/drawingml/2006/main">
  <a:clrScheme name="Opulent">
    <a:dk1>
      <a:sysClr val="windowText" lastClr="000000"/>
    </a:dk1>
    <a:lt1>
      <a:sysClr val="window" lastClr="FFFFFF"/>
    </a:lt1>
    <a:dk2>
      <a:srgbClr val="B13F9A"/>
    </a:dk2>
    <a:lt2>
      <a:srgbClr val="F4E7ED"/>
    </a:lt2>
    <a:accent1>
      <a:srgbClr val="B83D68"/>
    </a:accent1>
    <a:accent2>
      <a:srgbClr val="AC66BB"/>
    </a:accent2>
    <a:accent3>
      <a:srgbClr val="DE6C36"/>
    </a:accent3>
    <a:accent4>
      <a:srgbClr val="F9B639"/>
    </a:accent4>
    <a:accent5>
      <a:srgbClr val="CF6DA4"/>
    </a:accent5>
    <a:accent6>
      <a:srgbClr val="FA8D3D"/>
    </a:accent6>
    <a:hlink>
      <a:srgbClr val="FFDE66"/>
    </a:hlink>
    <a:folHlink>
      <a:srgbClr val="D490C5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1140</TotalTime>
  <Words>2388</Words>
  <Application>Microsoft Office PowerPoint</Application>
  <PresentationFormat>Předvádění na obrazovce (4:3)</PresentationFormat>
  <Paragraphs>336</Paragraphs>
  <Slides>58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9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58</vt:i4>
      </vt:variant>
    </vt:vector>
  </HeadingPairs>
  <TitlesOfParts>
    <vt:vector size="69" baseType="lpstr">
      <vt:lpstr>Arial</vt:lpstr>
      <vt:lpstr>Calibri</vt:lpstr>
      <vt:lpstr>Century Gothic</vt:lpstr>
      <vt:lpstr>Lucida Sans Unicode</vt:lpstr>
      <vt:lpstr>Times New Roman</vt:lpstr>
      <vt:lpstr>Trebuchet MS</vt:lpstr>
      <vt:lpstr>Verdana</vt:lpstr>
      <vt:lpstr>Wingdings</vt:lpstr>
      <vt:lpstr>Wingdings 2</vt:lpstr>
      <vt:lpstr>Opulent</vt:lpstr>
      <vt:lpstr>Verve</vt:lpstr>
      <vt:lpstr>BODY  IMAGE</vt:lpstr>
      <vt:lpstr>Lidské tělo</vt:lpstr>
      <vt:lpstr>Body image</vt:lpstr>
      <vt:lpstr>Komponenty sebepojetí</vt:lpstr>
      <vt:lpstr>Vnímání těla ovlivňuje</vt:lpstr>
      <vt:lpstr>Vlivy body image </vt:lpstr>
      <vt:lpstr>Body image v obdobích života</vt:lpstr>
      <vt:lpstr>Body image v období mladšího školního věku</vt:lpstr>
      <vt:lpstr>Prezentace aplikace PowerPoint</vt:lpstr>
      <vt:lpstr>Body image v pre-pubertě</vt:lpstr>
      <vt:lpstr>Prezentace aplikace PowerPoint</vt:lpstr>
      <vt:lpstr>Prezentace aplikace PowerPoint</vt:lpstr>
      <vt:lpstr>Body image v pubertě</vt:lpstr>
      <vt:lpstr>Prezentace aplikace PowerPoint</vt:lpstr>
      <vt:lpstr>Prezentace aplikace PowerPoint</vt:lpstr>
      <vt:lpstr>Body image v dospělosti</vt:lpstr>
      <vt:lpstr>Prezentace aplikace PowerPoint</vt:lpstr>
      <vt:lpstr>Prezentace aplikace PowerPoint</vt:lpstr>
      <vt:lpstr>Ideál krásy v historii – nejstarší civilizace</vt:lpstr>
      <vt:lpstr>Ideál krásy - antika</vt:lpstr>
      <vt:lpstr>Ideál krásy - středověk</vt:lpstr>
      <vt:lpstr>Prezentace aplikace PowerPoint</vt:lpstr>
      <vt:lpstr>Prezentace aplikace PowerPoint</vt:lpstr>
      <vt:lpstr>Ideál krásy – renesance a baroko</vt:lpstr>
      <vt:lpstr>Prezentace aplikace PowerPoint</vt:lpstr>
      <vt:lpstr>Ideál krásy – rokoko až romantismus</vt:lpstr>
      <vt:lpstr>Prezentace aplikace PowerPoint</vt:lpstr>
      <vt:lpstr>Ideál krásy-19. století</vt:lpstr>
      <vt:lpstr>Ideál krásy-20. století</vt:lpstr>
      <vt:lpstr>Prezentace aplikace PowerPoint</vt:lpstr>
      <vt:lpstr>Prezentace aplikace PowerPoint</vt:lpstr>
      <vt:lpstr>Prezentace aplikace PowerPoint</vt:lpstr>
      <vt:lpstr>Ideál krásy se mění – MISS      1970  a 2007</vt:lpstr>
      <vt:lpstr>Kulturní  podmíněnost  krásy</vt:lpstr>
      <vt:lpstr>Současnost</vt:lpstr>
      <vt:lpstr>Čím je podmíněná atraktivita žen?</vt:lpstr>
      <vt:lpstr>Čím je podmíněná atraktivita mužů?</vt:lpstr>
      <vt:lpstr>Projekt podpory zdraví 2015-2016</vt:lpstr>
      <vt:lpstr>Projekt podpory zdraví 2015-2016</vt:lpstr>
      <vt:lpstr>Projekt podpory zdraví 2015-2016</vt:lpstr>
      <vt:lpstr>Poruchy Příjmu Potravy</vt:lpstr>
      <vt:lpstr>PPP – prevalence v USA</vt:lpstr>
      <vt:lpstr>Diagnostika – MA – MKN–10 (2006)</vt:lpstr>
      <vt:lpstr>Mentální anorexie</vt:lpstr>
      <vt:lpstr>Diagnostika – MB – MKN–10 (2006)</vt:lpstr>
      <vt:lpstr>Mentální bulimie</vt:lpstr>
      <vt:lpstr>Diagnostika - PPP–DSM-5</vt:lpstr>
      <vt:lpstr>Atypické formy MA a MB</vt:lpstr>
      <vt:lpstr>Atypické formy MA a MB</vt:lpstr>
      <vt:lpstr>Psychogenní přejídání – MKN-10</vt:lpstr>
      <vt:lpstr>Psychogenní přejídání – DSM 5</vt:lpstr>
      <vt:lpstr>Psychogenní přejídání</vt:lpstr>
      <vt:lpstr>Syndrom nočního přejídání</vt:lpstr>
      <vt:lpstr>Adonisův komplex –DSM 5  (bigorexie, svalová dysmorfofobie)</vt:lpstr>
      <vt:lpstr>Diagnózy nezahrnuté do MKN -10</vt:lpstr>
      <vt:lpstr>Možnosti léčby PPP</vt:lpstr>
      <vt:lpstr>Možnosti léčby PPP</vt:lpstr>
      <vt:lpstr>Prezentace aplikace PowerPoint</vt:lpstr>
    </vt:vector>
  </TitlesOfParts>
  <Company>Sylva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BODY  IMAGE</dc:title>
  <dc:creator>Sylva</dc:creator>
  <cp:lastModifiedBy>Sylva Šmídová</cp:lastModifiedBy>
  <cp:revision>91</cp:revision>
  <dcterms:created xsi:type="dcterms:W3CDTF">2008-12-08T19:23:44Z</dcterms:created>
  <dcterms:modified xsi:type="dcterms:W3CDTF">2017-04-04T08:53:51Z</dcterms:modified>
</cp:coreProperties>
</file>