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9"/>
  </p:notesMasterIdLst>
  <p:sldIdLst>
    <p:sldId id="256" r:id="rId2"/>
    <p:sldId id="311" r:id="rId3"/>
    <p:sldId id="312" r:id="rId4"/>
    <p:sldId id="313" r:id="rId5"/>
    <p:sldId id="31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6" r:id="rId25"/>
    <p:sldId id="437" r:id="rId26"/>
    <p:sldId id="438" r:id="rId27"/>
    <p:sldId id="432" r:id="rId28"/>
    <p:sldId id="433" r:id="rId29"/>
    <p:sldId id="435" r:id="rId30"/>
    <p:sldId id="434" r:id="rId31"/>
    <p:sldId id="377" r:id="rId32"/>
    <p:sldId id="378" r:id="rId33"/>
    <p:sldId id="379" r:id="rId34"/>
    <p:sldId id="380" r:id="rId35"/>
    <p:sldId id="409" r:id="rId36"/>
    <p:sldId id="382" r:id="rId37"/>
    <p:sldId id="383" r:id="rId38"/>
    <p:sldId id="410" r:id="rId39"/>
    <p:sldId id="411" r:id="rId40"/>
    <p:sldId id="412" r:id="rId41"/>
    <p:sldId id="413" r:id="rId42"/>
    <p:sldId id="420" r:id="rId43"/>
    <p:sldId id="414" r:id="rId44"/>
    <p:sldId id="415" r:id="rId45"/>
    <p:sldId id="418" r:id="rId46"/>
    <p:sldId id="419" r:id="rId47"/>
    <p:sldId id="388" r:id="rId48"/>
    <p:sldId id="391" r:id="rId49"/>
    <p:sldId id="392" r:id="rId50"/>
    <p:sldId id="393" r:id="rId51"/>
    <p:sldId id="394" r:id="rId52"/>
    <p:sldId id="395" r:id="rId53"/>
    <p:sldId id="486" r:id="rId54"/>
    <p:sldId id="487" r:id="rId55"/>
    <p:sldId id="488" r:id="rId56"/>
    <p:sldId id="396" r:id="rId57"/>
    <p:sldId id="397" r:id="rId58"/>
    <p:sldId id="398" r:id="rId59"/>
    <p:sldId id="399" r:id="rId60"/>
    <p:sldId id="400" r:id="rId61"/>
    <p:sldId id="401" r:id="rId62"/>
    <p:sldId id="402" r:id="rId63"/>
    <p:sldId id="406" r:id="rId64"/>
    <p:sldId id="404" r:id="rId65"/>
    <p:sldId id="407" r:id="rId66"/>
    <p:sldId id="264" r:id="rId67"/>
    <p:sldId id="469" r:id="rId68"/>
    <p:sldId id="340" r:id="rId69"/>
    <p:sldId id="440" r:id="rId70"/>
    <p:sldId id="442" r:id="rId71"/>
    <p:sldId id="443" r:id="rId72"/>
    <p:sldId id="444" r:id="rId73"/>
    <p:sldId id="445" r:id="rId74"/>
    <p:sldId id="446" r:id="rId75"/>
    <p:sldId id="473" r:id="rId76"/>
    <p:sldId id="447" r:id="rId77"/>
    <p:sldId id="448" r:id="rId78"/>
    <p:sldId id="474" r:id="rId79"/>
    <p:sldId id="450" r:id="rId80"/>
    <p:sldId id="475" r:id="rId81"/>
    <p:sldId id="451" r:id="rId82"/>
    <p:sldId id="479" r:id="rId83"/>
    <p:sldId id="476" r:id="rId84"/>
    <p:sldId id="477" r:id="rId85"/>
    <p:sldId id="455" r:id="rId86"/>
    <p:sldId id="456" r:id="rId87"/>
    <p:sldId id="457" r:id="rId88"/>
    <p:sldId id="458" r:id="rId89"/>
    <p:sldId id="459" r:id="rId90"/>
    <p:sldId id="460" r:id="rId91"/>
    <p:sldId id="461" r:id="rId92"/>
    <p:sldId id="462" r:id="rId93"/>
    <p:sldId id="463" r:id="rId94"/>
    <p:sldId id="464" r:id="rId95"/>
    <p:sldId id="465" r:id="rId96"/>
    <p:sldId id="466" r:id="rId97"/>
    <p:sldId id="467" r:id="rId98"/>
    <p:sldId id="468" r:id="rId99"/>
    <p:sldId id="341" r:id="rId100"/>
    <p:sldId id="350" r:id="rId101"/>
    <p:sldId id="351" r:id="rId102"/>
    <p:sldId id="354" r:id="rId103"/>
    <p:sldId id="355" r:id="rId104"/>
    <p:sldId id="481" r:id="rId105"/>
    <p:sldId id="482" r:id="rId106"/>
    <p:sldId id="483" r:id="rId107"/>
    <p:sldId id="480" r:id="rId10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7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presProps" Target="presProp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viewProps" Target="viewProps.xml"/><Relationship Id="rId112" Type="http://schemas.openxmlformats.org/officeDocument/2006/relationships/theme" Target="theme/theme1.xml"/><Relationship Id="rId11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Relationship Id="rId2" Type="http://schemas.openxmlformats.org/officeDocument/2006/relationships/image" Target="../media/image7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4F4C3-3293-9A49-9740-B8382A747B36}" type="datetimeFigureOut">
              <a:rPr lang="en-US" smtClean="0"/>
              <a:t>4/11/17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2F7A4-4D8C-8740-AD75-E03CDCC19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3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2EB331-EBE5-3F4C-BF13-998D18AB8C74}" type="slidenum">
              <a:rPr lang="en-GB"/>
              <a:pPr/>
              <a:t>18</a:t>
            </a:fld>
            <a:endParaRPr lang="en-GB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3891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81215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35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651344" indent="-250517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002068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402895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1803723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0299A4E2-C799-E54C-B758-5E2318053E51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63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95325"/>
            <a:ext cx="6088063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74015" cy="4104277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49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C4ACEEA9-AE1D-934A-A5D7-294E16F85FF0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72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7153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D423C8FA-426B-1E40-96AA-7680D9AC88E3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en-GB" altLang="cs-CZ" sz="1300"/>
          </a:p>
        </p:txBody>
      </p:sp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5362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77155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7527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90B2917B-C046-4B48-9091-A403A42EC6E9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85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8417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18088F90-1E03-BD47-99CD-DEF515E0231A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85</a:t>
            </a:fld>
            <a:endParaRPr lang="en-GB" altLang="cs-CZ" sz="1300"/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88419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2232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539D8688-8195-364D-BCFD-A6EF59A26220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86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9441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ACCFB6D7-81C4-2449-80EB-A3BE997888A1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lang="en-GB" altLang="cs-CZ" sz="1300"/>
          </a:p>
        </p:txBody>
      </p:sp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89443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3239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7C3A51F6-C9B2-384C-AD77-85B1694F211A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87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0465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8146589B-3407-2C45-8D19-ADED5E1D2046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en-GB" altLang="cs-CZ" sz="1300"/>
          </a:p>
        </p:txBody>
      </p:sp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90467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4330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90D3EE5E-AD40-834B-B7A2-DEA08E5AACC5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88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1489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628CDD45-373C-4E4F-9275-BC37C69348D4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88</a:t>
            </a:fld>
            <a:endParaRPr lang="en-GB" altLang="cs-CZ" sz="1300"/>
          </a:p>
        </p:txBody>
      </p:sp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91491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3346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CEAD897C-D8DC-2045-B13F-60D9CD858A72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89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2513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70A1613D-73A8-F941-80A2-CCE0BD1A3B9A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89</a:t>
            </a:fld>
            <a:endParaRPr lang="en-GB" altLang="cs-CZ" sz="1300"/>
          </a:p>
        </p:txBody>
      </p:sp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92515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677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78F3C68E-5E43-564E-8DC6-2AAFF9CCA59E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90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3537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EA2DFECB-62D3-0442-A089-CF0861A2E89A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90</a:t>
            </a:fld>
            <a:endParaRPr lang="en-GB" altLang="cs-CZ" sz="1300"/>
          </a:p>
        </p:txBody>
      </p:sp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93539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4468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C87AA16C-11B6-054C-8FD9-37057A2B43B1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91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A6A1B6EF-2F12-FB43-AC06-DA7050FC57A7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91</a:t>
            </a:fld>
            <a:endParaRPr lang="en-GB" altLang="cs-CZ" sz="1300"/>
          </a:p>
        </p:txBody>
      </p:sp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95587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4622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CB1C2A42-3BFD-0840-9D04-68195B2548B0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92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6609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92A5AB5F-5AC4-E84D-B04B-CDFEC6986E9E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92</a:t>
            </a:fld>
            <a:endParaRPr lang="en-GB" altLang="cs-CZ" sz="1300"/>
          </a:p>
        </p:txBody>
      </p:sp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96611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67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976292-9B86-2145-9436-7943453501B2}" type="slidenum">
              <a:rPr lang="en-GB"/>
              <a:pPr/>
              <a:t>19</a:t>
            </a:fld>
            <a:endParaRPr lang="en-GB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3993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81215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75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46EC054E-7DA2-6C4B-AFAC-C2D69E390FFD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93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7633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F1D0F4B5-7D8B-F442-AF2A-7DADAE9C25EC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93</a:t>
            </a:fld>
            <a:endParaRPr lang="en-GB" altLang="cs-CZ" sz="1300"/>
          </a:p>
        </p:txBody>
      </p:sp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97635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50381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E076586B-047B-574E-9872-D98194218407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94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8657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B993238E-31B3-9F45-8B4F-C433C89205E1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94</a:t>
            </a:fld>
            <a:endParaRPr lang="en-GB" altLang="cs-CZ" sz="1300"/>
          </a:p>
        </p:txBody>
      </p:sp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5362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98659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1510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03179A-FFD1-2645-AC01-44F8F96111E3}" type="slidenum">
              <a:rPr lang="en-GB"/>
              <a:pPr/>
              <a:t>20</a:t>
            </a:fld>
            <a:endParaRPr lang="en-GB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4096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81215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4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E72A95-36E7-0349-A42D-10504F7B141F}" type="slidenum">
              <a:rPr lang="en-GB"/>
              <a:pPr/>
              <a:t>21</a:t>
            </a:fld>
            <a:endParaRPr lang="en-GB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4198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81215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95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51344" indent="-250517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02068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402895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1803723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204550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605377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006204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407032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B542308E-107F-9B41-B720-0D7A49B2AE60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eaLnBrk="1"/>
              <a:t>27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cs-CZ" sz="16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74015" cy="4104277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48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CF185-62E2-4C5D-AD1D-567E7D4987EB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5469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61A7A1E7-44F2-C549-AEF1-9D28CBB68DDE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33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SzPct val="45000"/>
              <a:buFont typeface="Wingdings" charset="2"/>
              <a:buNone/>
            </a:pPr>
            <a:fld id="{1E51AE4D-5892-8F47-B25A-FBAA3799D65A}" type="slidenum">
              <a:rPr lang="en-GB" altLang="cs-CZ" sz="1300"/>
              <a:pPr algn="r" eaLnBrk="1">
                <a:lnSpc>
                  <a:spcPct val="95000"/>
                </a:lnSpc>
                <a:spcBef>
                  <a:spcPct val="0"/>
                </a:spcBef>
                <a:buSzPct val="45000"/>
                <a:buFont typeface="Wingdings" charset="2"/>
                <a:buNone/>
              </a:pPr>
              <a:t>33</a:t>
            </a:fld>
            <a:endParaRPr lang="en-GB" altLang="cs-CZ" sz="1300"/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377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>
              <a:lnSpc>
                <a:spcPct val="50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cs-CZ" altLang="cs-CZ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166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651344" indent="-250517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002068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402895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1803723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352024F1-C1EC-604A-8CE7-B98B4A5FA390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45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81208" y="8686460"/>
            <a:ext cx="2963831" cy="45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EE694866-87E6-F04A-99C9-290DCE464ABA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algn="r" eaLnBrk="1">
                <a:lnSpc>
                  <a:spcPct val="95000"/>
                </a:lnSpc>
              </a:pPr>
              <a:t>45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endParaRPr lang="cs-CZ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74015" cy="4104277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86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651344" indent="-250517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002068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402895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1803723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245838F2-F8E0-7C45-AF2C-F37FBE8EC3A4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/>
              <a:t>55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81208" y="8686460"/>
            <a:ext cx="2963831" cy="45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612504E7-5FA3-CF4D-A1BA-D116BE2ED62F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algn="r" eaLnBrk="1">
                <a:lnSpc>
                  <a:spcPct val="95000"/>
                </a:lnSpc>
              </a:pPr>
              <a:t>55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1003786" y="695134"/>
            <a:ext cx="4843228" cy="34267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endParaRPr lang="cs-CZ"/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74015" cy="4104277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3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11.04.17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0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11.04.17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90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11.04.17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382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1" cy="496757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indent="457244">
              <a:defRPr/>
            </a:lvl2pPr>
            <a:lvl3pPr indent="914489">
              <a:defRPr/>
            </a:lvl3pPr>
            <a:lvl4pPr indent="1371734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006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11.04.17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80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11.04.17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78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11.04.17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75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11.04.17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31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11.04.17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80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11.04.17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11.04.17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02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6932-E3BC-4870-8F91-92C6AC9049EF}" type="datetimeFigureOut">
              <a:rPr lang="cs-CZ" smtClean="0"/>
              <a:t>11.04.17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82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A6932-E3BC-4870-8F91-92C6AC9049EF}" type="datetimeFigureOut">
              <a:rPr lang="cs-CZ" smtClean="0"/>
              <a:t>11.04.17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4D438-A1B6-467D-8718-86DAA8D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44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emf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fsa.europa.eu/en/efsajournal/pub/1008" TargetMode="External"/><Relationship Id="rId3" Type="http://schemas.openxmlformats.org/officeDocument/2006/relationships/hyperlink" Target="http://www.efsa.europa.eu/sites/default/files/scientific_output/files/main_documents/1462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20" Type="http://schemas.openxmlformats.org/officeDocument/2006/relationships/image" Target="../media/image22.jpe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25" Type="http://schemas.openxmlformats.org/officeDocument/2006/relationships/image" Target="../media/image27.jpe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jpe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jpeg"/><Relationship Id="rId18" Type="http://schemas.openxmlformats.org/officeDocument/2006/relationships/image" Target="../media/image20.jpe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4.emf"/><Relationship Id="rId5" Type="http://schemas.openxmlformats.org/officeDocument/2006/relationships/image" Target="../media/image35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3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38.emf"/><Relationship Id="rId5" Type="http://schemas.openxmlformats.org/officeDocument/2006/relationships/image" Target="../media/image39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zpi.gov.cz/clanek/vyzivova-a-zdravotni-tvrzeni.aspx?q=Y2hudW09NA==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6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6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65.emf"/><Relationship Id="rId6" Type="http://schemas.openxmlformats.org/officeDocument/2006/relationships/image" Target="../media/image63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6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oodnet.cz/slozka/?jmeno=Zdravotn%C3%AD+tvrzen%C3%AD&amp;id=857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6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6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69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7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VÝŽIVA DOSPĚLÝCH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ZPRÁVA O </a:t>
            </a:r>
            <a:r>
              <a:rPr lang="cs-CZ" dirty="0" smtClean="0"/>
              <a:t>ZDRAVÍ OBYVATEL ČESKÉ REPUBLIKY 2014: </a:t>
            </a:r>
            <a:r>
              <a:rPr lang="cs-CZ" dirty="0"/>
              <a:t>http://</a:t>
            </a:r>
            <a:r>
              <a:rPr lang="cs-CZ" dirty="0" err="1"/>
              <a:t>www.mzcr.cz</a:t>
            </a:r>
            <a:r>
              <a:rPr lang="cs-CZ" dirty="0"/>
              <a:t>/</a:t>
            </a:r>
            <a:r>
              <a:rPr lang="cs-CZ" dirty="0" err="1"/>
              <a:t>verejne</a:t>
            </a:r>
            <a:r>
              <a:rPr lang="cs-CZ" dirty="0"/>
              <a:t>/dokumenty/zprava-o-zdravi-obyvatel-ceske-republiky2014-_9420_3016_5.html</a:t>
            </a:r>
          </a:p>
        </p:txBody>
      </p:sp>
    </p:spTree>
    <p:extLst>
      <p:ext uri="{BB962C8B-B14F-4D97-AF65-F5344CB8AC3E}">
        <p14:creationId xmlns:p14="http://schemas.microsoft.com/office/powerpoint/2010/main" val="61060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 dirty="0">
                <a:ea typeface="MS PGothic" charset="-128"/>
              </a:rPr>
              <a:t>CELKOVÁ POTŘEBA </a:t>
            </a:r>
            <a:r>
              <a:rPr lang="cs-CZ" altLang="cs-CZ" cap="none" dirty="0" smtClean="0">
                <a:ea typeface="MS PGothic" charset="-128"/>
              </a:rPr>
              <a:t>ENERGIE (dle DACH)</a:t>
            </a:r>
            <a:r>
              <a:rPr lang="cs-CZ" altLang="cs-CZ" cap="none" dirty="0">
                <a:ea typeface="MS PGothic" charset="-128"/>
              </a:rPr>
              <a:t/>
            </a:r>
            <a:br>
              <a:rPr lang="cs-CZ" altLang="cs-CZ" cap="none" dirty="0">
                <a:ea typeface="MS PGothic" charset="-128"/>
              </a:rPr>
            </a:br>
            <a:r>
              <a:rPr lang="cs-CZ" altLang="cs-CZ" sz="1270" dirty="0">
                <a:ea typeface="MS PGothic" charset="-128"/>
              </a:rPr>
              <a:t>CEP = CELKOVÝ ENERGETICKÝ PŘÍJEM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dirty="0">
                <a:ea typeface="MS PGothic" charset="-128"/>
              </a:rPr>
              <a:t>Sacharidy: více než 50 % CEP z plnohodnotné stravy</a:t>
            </a:r>
          </a:p>
          <a:p>
            <a:r>
              <a:rPr lang="cs-CZ" altLang="cs-CZ" dirty="0">
                <a:ea typeface="MS PGothic" charset="-128"/>
              </a:rPr>
              <a:t>Tuky: 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0-3 měsíce: 45-50 % CEP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4-11 měsíců: 35-45 % CEP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1-3 roky: 30-40 % CEP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4-14 let: 30-35 % CEP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starší 14 let: 30 % CEP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těhotné (od 4.měsíce) a kojící: 30-35 % CEP</a:t>
            </a:r>
          </a:p>
          <a:p>
            <a:r>
              <a:rPr lang="cs-CZ" altLang="cs-CZ" dirty="0">
                <a:ea typeface="MS PGothic" charset="-128"/>
              </a:rPr>
              <a:t>Bílkoviny:</a:t>
            </a:r>
            <a:br>
              <a:rPr lang="cs-CZ" altLang="cs-CZ" dirty="0">
                <a:ea typeface="MS PGothic" charset="-128"/>
              </a:rPr>
            </a:br>
            <a:r>
              <a:rPr lang="cs-CZ" altLang="cs-CZ" sz="1633" i="1" dirty="0">
                <a:ea typeface="MS PGothic" charset="-128"/>
              </a:rPr>
              <a:t>kojenci: 1. měsíc 2,7 g bílkovin/kg </a:t>
            </a:r>
            <a:r>
              <a:rPr lang="cs-CZ" altLang="cs-CZ" sz="1633" i="1" dirty="0" err="1">
                <a:ea typeface="MS PGothic" charset="-128"/>
              </a:rPr>
              <a:t>těl.hm</a:t>
            </a:r>
            <a:r>
              <a:rPr lang="cs-CZ" altLang="cs-CZ" sz="1633" i="1" dirty="0">
                <a:ea typeface="MS PGothic" charset="-128"/>
              </a:rPr>
              <a:t>. až 11.měsíc 1,1 g/kg </a:t>
            </a:r>
            <a:r>
              <a:rPr lang="cs-CZ" altLang="cs-CZ" sz="1633" i="1" dirty="0" err="1">
                <a:ea typeface="MS PGothic" charset="-128"/>
              </a:rPr>
              <a:t>těl.hm</a:t>
            </a:r>
            <a:r>
              <a:rPr lang="cs-CZ" altLang="cs-CZ" sz="1633" i="1" dirty="0">
                <a:ea typeface="MS PGothic" charset="-128"/>
              </a:rPr>
              <a:t>. </a:t>
            </a:r>
            <a:br>
              <a:rPr lang="cs-CZ" altLang="cs-CZ" sz="1633" i="1" dirty="0">
                <a:ea typeface="MS PGothic" charset="-128"/>
              </a:rPr>
            </a:br>
            <a:r>
              <a:rPr lang="cs-CZ" altLang="cs-CZ" sz="1633" i="1" dirty="0">
                <a:ea typeface="MS PGothic" charset="-128"/>
              </a:rPr>
              <a:t>1-3 roky 1 g/kg </a:t>
            </a:r>
            <a:r>
              <a:rPr lang="cs-CZ" altLang="cs-CZ" sz="1633" i="1" dirty="0" err="1">
                <a:ea typeface="MS PGothic" charset="-128"/>
              </a:rPr>
              <a:t>těl.hm</a:t>
            </a:r>
            <a:r>
              <a:rPr lang="cs-CZ" altLang="cs-CZ" sz="1633" i="1" dirty="0">
                <a:ea typeface="MS PGothic" charset="-128"/>
              </a:rPr>
              <a:t>.  </a:t>
            </a:r>
            <a:br>
              <a:rPr lang="cs-CZ" altLang="cs-CZ" sz="1633" i="1" dirty="0">
                <a:ea typeface="MS PGothic" charset="-128"/>
              </a:rPr>
            </a:br>
            <a:r>
              <a:rPr lang="cs-CZ" altLang="cs-CZ" sz="1633" i="1" dirty="0">
                <a:ea typeface="MS PGothic" charset="-128"/>
              </a:rPr>
              <a:t>4-14 let 0,9 g/kg </a:t>
            </a:r>
            <a:r>
              <a:rPr lang="cs-CZ" altLang="cs-CZ" sz="1633" i="1" dirty="0" err="1">
                <a:ea typeface="MS PGothic" charset="-128"/>
              </a:rPr>
              <a:t>těl.hm</a:t>
            </a:r>
            <a:r>
              <a:rPr lang="cs-CZ" altLang="cs-CZ" sz="1633" i="1" dirty="0">
                <a:ea typeface="MS PGothic" charset="-128"/>
              </a:rPr>
              <a:t>. (a muži ve věku 15-18 let)</a:t>
            </a:r>
            <a:br>
              <a:rPr lang="cs-CZ" altLang="cs-CZ" sz="1633" i="1" dirty="0">
                <a:ea typeface="MS PGothic" charset="-128"/>
              </a:rPr>
            </a:br>
            <a:r>
              <a:rPr lang="cs-CZ" altLang="cs-CZ" sz="1633" i="1" dirty="0">
                <a:ea typeface="MS PGothic" charset="-128"/>
              </a:rPr>
              <a:t>starší 0,8 g/kg </a:t>
            </a:r>
            <a:r>
              <a:rPr lang="cs-CZ" altLang="cs-CZ" sz="1633" i="1" dirty="0" err="1">
                <a:ea typeface="MS PGothic" charset="-128"/>
              </a:rPr>
              <a:t>těl.hm</a:t>
            </a:r>
            <a:r>
              <a:rPr lang="cs-CZ" altLang="cs-CZ" sz="1633" i="1" dirty="0">
                <a:ea typeface="MS PGothic" charset="-128"/>
              </a:rPr>
              <a:t>.</a:t>
            </a:r>
            <a:r>
              <a:rPr lang="cs-CZ" altLang="cs-CZ" dirty="0">
                <a:ea typeface="MS PGothic" charset="-128"/>
              </a:rPr>
              <a:t/>
            </a:r>
            <a:br>
              <a:rPr lang="cs-CZ" altLang="cs-CZ" dirty="0">
                <a:ea typeface="MS PGothic" charset="-128"/>
              </a:rPr>
            </a:br>
            <a:endParaRPr lang="cs-CZ" altLang="cs-CZ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19990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cap="none" dirty="0"/>
              <a:t>DALŠÍ SCHVÁLENÁ ZDRAVOTNÍ TVRZENÍ…</a:t>
            </a:r>
          </a:p>
        </p:txBody>
      </p:sp>
      <p:sp>
        <p:nvSpPr>
          <p:cNvPr id="8806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r>
              <a:rPr lang="cs-CZ" sz="2000" dirty="0"/>
              <a:t>ENZYM LAKTÁZA</a:t>
            </a:r>
            <a:br>
              <a:rPr lang="cs-CZ" sz="2000" dirty="0"/>
            </a:br>
            <a:r>
              <a:rPr lang="cs-CZ" sz="2000" dirty="0"/>
              <a:t>- zlepšuje trávení laktózy u osob, které laktózu špatně tráví </a:t>
            </a:r>
          </a:p>
          <a:p>
            <a:r>
              <a:rPr lang="cs-CZ" sz="2000" dirty="0"/>
              <a:t>IONTOVÉ NÁPOJE</a:t>
            </a:r>
            <a:br>
              <a:rPr lang="cs-CZ" sz="2000" dirty="0"/>
            </a:br>
            <a:r>
              <a:rPr lang="cs-CZ" sz="2000" dirty="0"/>
              <a:t>- přispívají k udržení výkonnosti při delším vytrvalostním fyzickém výkonu </a:t>
            </a:r>
            <a:br>
              <a:rPr lang="cs-CZ" sz="2000" dirty="0"/>
            </a:br>
            <a:r>
              <a:rPr lang="cs-CZ" sz="2000" dirty="0"/>
              <a:t>- zvyšují vstřebávání vody během fyzického výkonu</a:t>
            </a:r>
          </a:p>
          <a:p>
            <a:r>
              <a:rPr lang="cs-CZ" sz="2000" dirty="0"/>
              <a:t>KREATIN</a:t>
            </a:r>
            <a:br>
              <a:rPr lang="cs-CZ" sz="2000" dirty="0"/>
            </a:br>
            <a:r>
              <a:rPr lang="cs-CZ" sz="2000" dirty="0"/>
              <a:t>- zvyšuje fyzickou výkonnost při po sobě jdoucích krátkodobých intervalech vysoce intenzivního fyzického výkonu (</a:t>
            </a:r>
            <a:r>
              <a:rPr lang="cs-CZ" sz="2000" dirty="0" smtClean="0"/>
              <a:t>3 g/den</a:t>
            </a:r>
            <a:r>
              <a:rPr lang="cs-CZ" sz="2000" dirty="0"/>
              <a:t>)</a:t>
            </a:r>
          </a:p>
          <a:p>
            <a:r>
              <a:rPr lang="cs-CZ" sz="2000" dirty="0"/>
              <a:t>LAKTULÓZA</a:t>
            </a:r>
            <a:br>
              <a:rPr lang="cs-CZ" sz="2000" dirty="0"/>
            </a:br>
            <a:r>
              <a:rPr lang="cs-CZ" sz="2000" dirty="0"/>
              <a:t>- přispívá k urychlení střevního tranzitu (</a:t>
            </a:r>
            <a:r>
              <a:rPr lang="cs-CZ" sz="2000" dirty="0" smtClean="0"/>
              <a:t>10 g/den</a:t>
            </a:r>
            <a:r>
              <a:rPr lang="cs-CZ" sz="2000" dirty="0"/>
              <a:t>)</a:t>
            </a:r>
          </a:p>
          <a:p>
            <a:r>
              <a:rPr lang="cs-CZ" sz="2000" dirty="0"/>
              <a:t>POLYFENOLY Z OLIVOVÉHO OLEJE</a:t>
            </a:r>
            <a:br>
              <a:rPr lang="cs-CZ" sz="2000" dirty="0"/>
            </a:br>
            <a:r>
              <a:rPr lang="cs-CZ" sz="2000" dirty="0"/>
              <a:t>- přispívají k ochraně krevních lipidů před oxidativním stresem (</a:t>
            </a:r>
            <a:r>
              <a:rPr lang="cs-CZ" sz="2000" dirty="0" smtClean="0"/>
              <a:t>20 g </a:t>
            </a:r>
            <a:r>
              <a:rPr lang="cs-CZ" sz="2000" dirty="0"/>
              <a:t>oleje/den)</a:t>
            </a:r>
          </a:p>
          <a:p>
            <a:r>
              <a:rPr lang="cs-CZ" sz="2000" dirty="0"/>
              <a:t>SUŠENÉ ŠVESTKY KULTIVARŮ „ŠVESTKY DOMÁCÍ“</a:t>
            </a:r>
            <a:br>
              <a:rPr lang="cs-CZ" sz="2000" dirty="0"/>
            </a:br>
            <a:r>
              <a:rPr lang="cs-CZ" sz="2000" dirty="0"/>
              <a:t>- přispívají k normální činnosti střev</a:t>
            </a:r>
          </a:p>
        </p:txBody>
      </p:sp>
    </p:spTree>
    <p:extLst>
      <p:ext uri="{BB962C8B-B14F-4D97-AF65-F5344CB8AC3E}">
        <p14:creationId xmlns:p14="http://schemas.microsoft.com/office/powerpoint/2010/main" val="14636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39201" y="447887"/>
            <a:ext cx="9957120" cy="4873472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/>
              <a:t>VODA (nejméně </a:t>
            </a:r>
            <a:r>
              <a:rPr lang="cs-CZ" sz="2000" dirty="0" smtClean="0"/>
              <a:t>2 l/den </a:t>
            </a:r>
            <a:r>
              <a:rPr lang="cs-CZ" sz="2000" dirty="0"/>
              <a:t>ze všech zdrojů) </a:t>
            </a:r>
            <a:br>
              <a:rPr lang="cs-CZ" sz="2000" dirty="0"/>
            </a:br>
            <a:r>
              <a:rPr lang="cs-CZ" sz="2000" dirty="0"/>
              <a:t>- přispívá k udržení normálních tělesných a rozpoznávacích funkcí </a:t>
            </a:r>
            <a:br>
              <a:rPr lang="cs-CZ" sz="2000" dirty="0"/>
            </a:br>
            <a:r>
              <a:rPr lang="cs-CZ" sz="2000" dirty="0"/>
              <a:t>- přispívá k udržení normální regulace tělesné teploty </a:t>
            </a:r>
          </a:p>
          <a:p>
            <a:r>
              <a:rPr lang="cs-CZ" sz="2000" dirty="0"/>
              <a:t>VLAŠSKÉ OŘECHY (</a:t>
            </a:r>
            <a:r>
              <a:rPr lang="cs-CZ" sz="2000" dirty="0" smtClean="0"/>
              <a:t>30 g/den</a:t>
            </a:r>
            <a:r>
              <a:rPr lang="cs-CZ" sz="2000" dirty="0"/>
              <a:t>)</a:t>
            </a:r>
            <a:br>
              <a:rPr lang="cs-CZ" sz="2000" dirty="0"/>
            </a:br>
            <a:r>
              <a:rPr lang="cs-CZ" sz="2000" dirty="0"/>
              <a:t>- přispívají k lepší pružnosti krevních cév</a:t>
            </a:r>
          </a:p>
          <a:p>
            <a:r>
              <a:rPr lang="cs-CZ" sz="2000" dirty="0"/>
              <a:t>ŽIVÉ JOGURTOVÉ KULTURY</a:t>
            </a:r>
            <a:br>
              <a:rPr lang="cs-CZ" sz="2000" dirty="0"/>
            </a:br>
            <a:r>
              <a:rPr lang="cs-CZ" sz="2000" dirty="0"/>
              <a:t>- Živé kultury v jogurtu nebo v kysaném mléce zlepšují trávení laktózy z výrobku u osob, které laktózu špatně tráví (obsah nejméně 10</a:t>
            </a:r>
            <a:r>
              <a:rPr lang="cs-CZ" sz="2000" baseline="30000" dirty="0"/>
              <a:t>8</a:t>
            </a:r>
            <a:r>
              <a:rPr lang="cs-CZ" sz="2000" dirty="0"/>
              <a:t> kolonii tvořících jednotek živých mikroorganismů zákysové kultury (</a:t>
            </a:r>
            <a:r>
              <a:rPr lang="cs-CZ" sz="2000" i="1" dirty="0" err="1"/>
              <a:t>Lactobacillus</a:t>
            </a:r>
            <a:r>
              <a:rPr lang="cs-CZ" sz="2000" i="1" dirty="0"/>
              <a:t> </a:t>
            </a:r>
            <a:r>
              <a:rPr lang="cs-CZ" sz="2000" i="1" dirty="0" err="1"/>
              <a:t>delbrueckii</a:t>
            </a:r>
            <a:r>
              <a:rPr lang="cs-CZ" sz="2000" i="1" dirty="0"/>
              <a:t> </a:t>
            </a:r>
            <a:r>
              <a:rPr lang="cs-CZ" sz="2000" i="1" dirty="0" err="1"/>
              <a:t>subsp</a:t>
            </a:r>
            <a:r>
              <a:rPr lang="cs-CZ" sz="2000" i="1" dirty="0"/>
              <a:t>. </a:t>
            </a:r>
            <a:r>
              <a:rPr lang="cs-CZ" sz="2000" i="1" dirty="0" err="1"/>
              <a:t>bulgaricus</a:t>
            </a:r>
            <a:r>
              <a:rPr lang="cs-CZ" sz="2000" i="1" dirty="0"/>
              <a:t> a </a:t>
            </a:r>
            <a:r>
              <a:rPr lang="cs-CZ" sz="2000" i="1" dirty="0" err="1"/>
              <a:t>Streptococcus</a:t>
            </a:r>
            <a:r>
              <a:rPr lang="cs-CZ" sz="2000" i="1" dirty="0"/>
              <a:t> </a:t>
            </a:r>
            <a:r>
              <a:rPr lang="cs-CZ" sz="2000" i="1" dirty="0" err="1"/>
              <a:t>thermophilus</a:t>
            </a:r>
            <a:r>
              <a:rPr lang="cs-CZ" sz="2000" i="1" dirty="0"/>
              <a:t>) na 1 gram)</a:t>
            </a:r>
          </a:p>
          <a:p>
            <a:r>
              <a:rPr lang="cs-CZ" sz="2000" dirty="0"/>
              <a:t>ŽVÝKAČKY BEZ CUKRU</a:t>
            </a:r>
            <a:br>
              <a:rPr lang="cs-CZ" sz="2000" dirty="0"/>
            </a:br>
            <a:r>
              <a:rPr lang="cs-CZ" sz="2000" dirty="0"/>
              <a:t>- </a:t>
            </a:r>
            <a:r>
              <a:rPr lang="es-ES" sz="2000" dirty="0" err="1"/>
              <a:t>přispívají</a:t>
            </a:r>
            <a:r>
              <a:rPr lang="es-ES" sz="2000" dirty="0"/>
              <a:t> k </a:t>
            </a:r>
            <a:r>
              <a:rPr lang="es-ES" sz="2000" dirty="0" err="1"/>
              <a:t>zachování</a:t>
            </a:r>
            <a:r>
              <a:rPr lang="es-ES" sz="2000" dirty="0"/>
              <a:t> </a:t>
            </a:r>
            <a:r>
              <a:rPr lang="es-ES" sz="2000" dirty="0" err="1"/>
              <a:t>mineralizace</a:t>
            </a:r>
            <a:r>
              <a:rPr lang="es-ES" sz="2000" dirty="0"/>
              <a:t> </a:t>
            </a:r>
            <a:r>
              <a:rPr lang="es-ES" sz="2000" dirty="0" err="1"/>
              <a:t>zubů</a:t>
            </a:r>
            <a:r>
              <a:rPr lang="cs-CZ" sz="2000" dirty="0"/>
              <a:t> (do 20 min po konzumaci)</a:t>
            </a:r>
            <a:br>
              <a:rPr lang="cs-CZ" sz="2000" dirty="0"/>
            </a:br>
            <a:r>
              <a:rPr lang="cs-CZ" sz="2000" dirty="0"/>
              <a:t>- pomáhají neutralizovat kyseliny zubního plaku (do 20 min…)</a:t>
            </a:r>
            <a:br>
              <a:rPr lang="cs-CZ" sz="2000" dirty="0"/>
            </a:br>
            <a:r>
              <a:rPr lang="cs-CZ" sz="2000" dirty="0"/>
              <a:t>- přispívají ke zmírnění sucha v ústech</a:t>
            </a:r>
          </a:p>
          <a:p>
            <a:r>
              <a:rPr lang="cs-CZ" sz="2000" dirty="0"/>
              <a:t>ŽVÝKAČKY BEZ CUKRU S OBSAHEM KARBAMIDU</a:t>
            </a:r>
            <a:br>
              <a:rPr lang="cs-CZ" sz="2000" dirty="0"/>
            </a:br>
            <a:r>
              <a:rPr lang="cs-CZ" sz="2000" dirty="0"/>
              <a:t>- neutralizují kyseliny zubního plaku účinněji než žvýkačky bez cukru bez obsahu </a:t>
            </a:r>
            <a:r>
              <a:rPr lang="cs-CZ" sz="2000" dirty="0" smtClean="0"/>
              <a:t>karbamidu</a:t>
            </a:r>
          </a:p>
          <a:p>
            <a:r>
              <a:rPr lang="cs-CZ" sz="2000" dirty="0" smtClean="0"/>
              <a:t>SUŠENÉ ŠVESTKY KULTIVARŮ „ŠVESTKY DOMÁCÍ“</a:t>
            </a:r>
            <a:br>
              <a:rPr lang="cs-CZ" sz="2000" dirty="0" smtClean="0"/>
            </a:br>
            <a:r>
              <a:rPr lang="cs-CZ" sz="2000" dirty="0" smtClean="0"/>
              <a:t>- přispívají k normální činnosti střev (100 g/den)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924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849" y="2047037"/>
            <a:ext cx="6286500" cy="4000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000000"/>
                </a:solidFill>
              </a:rPr>
              <a:t>ZPRÁVA O ZDRAVÍ OBYVATEL ČESKÉ REPUBLIKY 2014: </a:t>
            </a:r>
            <a:r>
              <a:rPr lang="cs-CZ" sz="3200" dirty="0" smtClean="0">
                <a:solidFill>
                  <a:srgbClr val="000000"/>
                </a:solidFill>
              </a:rPr>
              <a:t/>
            </a:r>
            <a:br>
              <a:rPr lang="cs-CZ" sz="32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http</a:t>
            </a:r>
            <a:r>
              <a:rPr lang="cs-CZ" sz="2000" dirty="0">
                <a:solidFill>
                  <a:srgbClr val="000000"/>
                </a:solidFill>
              </a:rPr>
              <a:t>://</a:t>
            </a:r>
            <a:r>
              <a:rPr lang="cs-CZ" sz="2000" dirty="0" err="1">
                <a:solidFill>
                  <a:srgbClr val="000000"/>
                </a:solidFill>
              </a:rPr>
              <a:t>www.mzcr.cz</a:t>
            </a:r>
            <a:r>
              <a:rPr lang="cs-CZ" sz="2000" dirty="0">
                <a:solidFill>
                  <a:srgbClr val="000000"/>
                </a:solidFill>
              </a:rPr>
              <a:t>/</a:t>
            </a:r>
            <a:r>
              <a:rPr lang="cs-CZ" sz="2000" dirty="0" err="1">
                <a:solidFill>
                  <a:srgbClr val="000000"/>
                </a:solidFill>
              </a:rPr>
              <a:t>verejne</a:t>
            </a:r>
            <a:r>
              <a:rPr lang="cs-CZ" sz="2000" dirty="0">
                <a:solidFill>
                  <a:srgbClr val="000000"/>
                </a:solidFill>
              </a:rPr>
              <a:t>/dokumenty/zprava-o-zdravi-obyvatel-ceske-republiky2014-_9420_3016_5.</a:t>
            </a:r>
            <a:r>
              <a:rPr lang="cs-CZ" sz="2000" dirty="0" smtClean="0">
                <a:solidFill>
                  <a:srgbClr val="000000"/>
                </a:solidFill>
              </a:rPr>
              <a:t>html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9062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</a:t>
            </a:r>
            <a:r>
              <a:rPr lang="en-US" dirty="0" smtClean="0"/>
              <a:t>: </a:t>
            </a:r>
            <a:r>
              <a:rPr lang="en-US" dirty="0" err="1" smtClean="0"/>
              <a:t>nízký</a:t>
            </a:r>
            <a:r>
              <a:rPr lang="en-US" dirty="0" smtClean="0"/>
              <a:t> </a:t>
            </a:r>
            <a:r>
              <a:rPr lang="en-US" dirty="0" err="1" smtClean="0"/>
              <a:t>přívod</a:t>
            </a:r>
            <a:r>
              <a:rPr lang="en-US" dirty="0" smtClean="0"/>
              <a:t> u </a:t>
            </a:r>
            <a:r>
              <a:rPr lang="en-US" dirty="0" err="1" smtClean="0"/>
              <a:t>všech</a:t>
            </a:r>
            <a:r>
              <a:rPr lang="en-US" dirty="0" smtClean="0"/>
              <a:t> </a:t>
            </a:r>
            <a:r>
              <a:rPr lang="en-US" dirty="0" err="1" smtClean="0"/>
              <a:t>skupin</a:t>
            </a:r>
            <a:r>
              <a:rPr lang="en-US" dirty="0" smtClean="0"/>
              <a:t> </a:t>
            </a:r>
            <a:r>
              <a:rPr lang="en-US" dirty="0" err="1" smtClean="0"/>
              <a:t>obyvatelstva</a:t>
            </a:r>
            <a:r>
              <a:rPr lang="en-US" dirty="0" smtClean="0"/>
              <a:t> (</a:t>
            </a:r>
            <a:r>
              <a:rPr lang="en-US" dirty="0" err="1" smtClean="0"/>
              <a:t>nejnižší</a:t>
            </a:r>
            <a:r>
              <a:rPr lang="en-US" dirty="0" smtClean="0"/>
              <a:t> </a:t>
            </a:r>
            <a:r>
              <a:rPr lang="en-US" dirty="0" err="1" smtClean="0"/>
              <a:t>hodnoty</a:t>
            </a:r>
            <a:r>
              <a:rPr lang="en-US" dirty="0" smtClean="0"/>
              <a:t> u </a:t>
            </a:r>
            <a:r>
              <a:rPr lang="en-US" dirty="0" err="1" smtClean="0"/>
              <a:t>kategorie</a:t>
            </a:r>
            <a:r>
              <a:rPr lang="en-US" dirty="0" smtClean="0"/>
              <a:t> 60+)</a:t>
            </a:r>
          </a:p>
          <a:p>
            <a:r>
              <a:rPr lang="en-US" dirty="0" smtClean="0"/>
              <a:t>Mg: </a:t>
            </a:r>
            <a:r>
              <a:rPr lang="en-US" dirty="0" err="1" smtClean="0"/>
              <a:t>nízký</a:t>
            </a:r>
            <a:r>
              <a:rPr lang="en-US" dirty="0" smtClean="0"/>
              <a:t> </a:t>
            </a:r>
            <a:r>
              <a:rPr lang="en-US" dirty="0" err="1" smtClean="0"/>
              <a:t>přívod</a:t>
            </a:r>
            <a:r>
              <a:rPr lang="en-US" dirty="0" smtClean="0"/>
              <a:t> u </a:t>
            </a:r>
            <a:r>
              <a:rPr lang="en-US" dirty="0" err="1" smtClean="0"/>
              <a:t>všech</a:t>
            </a:r>
            <a:r>
              <a:rPr lang="en-US" dirty="0" smtClean="0"/>
              <a:t> </a:t>
            </a:r>
            <a:r>
              <a:rPr lang="en-US" dirty="0" err="1" smtClean="0"/>
              <a:t>skupin</a:t>
            </a:r>
            <a:r>
              <a:rPr lang="en-US" dirty="0" smtClean="0"/>
              <a:t> (</a:t>
            </a:r>
            <a:r>
              <a:rPr lang="en-US" dirty="0" err="1" smtClean="0"/>
              <a:t>výjimkou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děti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věku</a:t>
            </a:r>
            <a:r>
              <a:rPr lang="en-US" dirty="0" smtClean="0"/>
              <a:t> 4-6 let, </a:t>
            </a:r>
            <a:r>
              <a:rPr lang="en-US" dirty="0" err="1" smtClean="0"/>
              <a:t>naipak</a:t>
            </a:r>
            <a:r>
              <a:rPr lang="en-US" dirty="0" smtClean="0"/>
              <a:t> </a:t>
            </a:r>
            <a:r>
              <a:rPr lang="en-US" dirty="0" err="1" smtClean="0"/>
              <a:t>nejnižší</a:t>
            </a:r>
            <a:r>
              <a:rPr lang="en-US" dirty="0" smtClean="0"/>
              <a:t> </a:t>
            </a:r>
            <a:r>
              <a:rPr lang="en-US" dirty="0" err="1" smtClean="0"/>
              <a:t>hodnoty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u </a:t>
            </a:r>
            <a:r>
              <a:rPr lang="en-US" dirty="0" err="1" smtClean="0"/>
              <a:t>dívek</a:t>
            </a:r>
            <a:r>
              <a:rPr lang="en-US" dirty="0" smtClean="0"/>
              <a:t> 15-17 let) a u </a:t>
            </a:r>
            <a:r>
              <a:rPr lang="en-US" dirty="0" err="1" smtClean="0"/>
              <a:t>žen</a:t>
            </a:r>
            <a:r>
              <a:rPr lang="en-US" dirty="0" smtClean="0"/>
              <a:t> 60+)</a:t>
            </a:r>
          </a:p>
          <a:p>
            <a:endParaRPr lang="en-US" dirty="0" smtClean="0"/>
          </a:p>
          <a:p>
            <a:r>
              <a:rPr lang="en-US" dirty="0" smtClean="0"/>
              <a:t>ZDROJ: </a:t>
            </a:r>
            <a:r>
              <a:rPr lang="en-US" dirty="0"/>
              <a:t>http://</a:t>
            </a:r>
            <a:r>
              <a:rPr lang="en-US" dirty="0" err="1"/>
              <a:t>czvp.szu.cz</a:t>
            </a:r>
            <a:r>
              <a:rPr lang="en-US" dirty="0"/>
              <a:t>/monitor/tds12c/Projekt%20IV%20MZSO%2012.pdf</a:t>
            </a:r>
          </a:p>
        </p:txBody>
      </p:sp>
    </p:spTree>
    <p:extLst>
      <p:ext uri="{BB962C8B-B14F-4D97-AF65-F5344CB8AC3E}">
        <p14:creationId xmlns:p14="http://schemas.microsoft.com/office/powerpoint/2010/main" val="236597686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ovéPole 6"/>
          <p:cNvSpPr txBox="1">
            <a:spLocks noChangeArrowheads="1"/>
          </p:cNvSpPr>
          <p:nvPr/>
        </p:nvSpPr>
        <p:spPr bwMode="auto">
          <a:xfrm>
            <a:off x="1847555" y="5949265"/>
            <a:ext cx="2390651" cy="80425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cs-CZ" altLang="cs-CZ" sz="1542" b="1">
                <a:solidFill>
                  <a:schemeClr val="tx1"/>
                </a:solidFill>
              </a:rPr>
              <a:t>Sacharidy, vláknina, vitamin B1, niacin, hořčík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919563" y="4293092"/>
            <a:ext cx="2070937" cy="127887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cs-CZ" altLang="cs-CZ" sz="1542" b="1">
                <a:solidFill>
                  <a:schemeClr val="tx1"/>
                </a:solidFill>
              </a:rPr>
              <a:t>Voda, sacharidy, vláknina, vitamin C, K, kyselina listová, karoteny, draslík, vápník</a:t>
            </a:r>
          </a:p>
        </p:txBody>
      </p:sp>
      <p:sp>
        <p:nvSpPr>
          <p:cNvPr id="22532" name="TextovéPole 13"/>
          <p:cNvSpPr txBox="1">
            <a:spLocks noChangeArrowheads="1"/>
          </p:cNvSpPr>
          <p:nvPr/>
        </p:nvSpPr>
        <p:spPr bwMode="auto">
          <a:xfrm>
            <a:off x="1919563" y="2852941"/>
            <a:ext cx="2000370" cy="10415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cs-CZ" altLang="cs-CZ" sz="1542" b="1">
                <a:solidFill>
                  <a:schemeClr val="tx1"/>
                </a:solidFill>
              </a:rPr>
              <a:t>Bílkoviny, tuky, vitamin A, D, B2, B12, vápník, fosfor, jód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919563" y="1915402"/>
            <a:ext cx="2285519" cy="5847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altLang="cs-CZ" sz="1600" b="1" dirty="0"/>
              <a:t>Sodík, jednoduché sacharidy, tuky</a:t>
            </a:r>
          </a:p>
        </p:txBody>
      </p:sp>
      <p:pic>
        <p:nvPicPr>
          <p:cNvPr id="22534" name="Picture 2" descr="http://www.ulekare.cz/dbpic/potravinova_pyramida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214" y="2204873"/>
            <a:ext cx="3322428" cy="329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Šipka doprava 17"/>
          <p:cNvSpPr/>
          <p:nvPr/>
        </p:nvSpPr>
        <p:spPr>
          <a:xfrm rot="19729023">
            <a:off x="4033704" y="5544583"/>
            <a:ext cx="1052750" cy="3946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9" name="Šipka doprava 18"/>
          <p:cNvSpPr/>
          <p:nvPr/>
        </p:nvSpPr>
        <p:spPr>
          <a:xfrm rot="21103548">
            <a:off x="3597338" y="4160598"/>
            <a:ext cx="1193886" cy="3758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0" name="Šipka doprava 19"/>
          <p:cNvSpPr/>
          <p:nvPr/>
        </p:nvSpPr>
        <p:spPr>
          <a:xfrm rot="491984">
            <a:off x="3883929" y="3225939"/>
            <a:ext cx="1222688" cy="3773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1" name="Šipka doprava 20"/>
          <p:cNvSpPr/>
          <p:nvPr/>
        </p:nvSpPr>
        <p:spPr>
          <a:xfrm rot="1838915" flipV="1">
            <a:off x="4069708" y="2219274"/>
            <a:ext cx="1098836" cy="299551"/>
          </a:xfrm>
          <a:prstGeom prst="rightArrow">
            <a:avLst>
              <a:gd name="adj1" fmla="val 5584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8040205" y="1844834"/>
            <a:ext cx="2500102" cy="151618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cs-CZ" altLang="cs-CZ" sz="1542" b="1">
                <a:solidFill>
                  <a:schemeClr val="tx1"/>
                </a:solidFill>
              </a:rPr>
              <a:t>Bílkoviny, tuky, vláknina, vitamin A, D, E, B1, B2, niacin, B6, B12, kyselina listová, draslík, fosfor, vápník, hořčík, železo, jód, zinek, selen</a:t>
            </a:r>
          </a:p>
        </p:txBody>
      </p:sp>
      <p:sp>
        <p:nvSpPr>
          <p:cNvPr id="24587" name="TextovéPole 24"/>
          <p:cNvSpPr txBox="1">
            <a:spLocks noChangeArrowheads="1"/>
          </p:cNvSpPr>
          <p:nvPr/>
        </p:nvSpPr>
        <p:spPr bwMode="auto">
          <a:xfrm>
            <a:off x="8112213" y="4149077"/>
            <a:ext cx="2428095" cy="83099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altLang="cs-CZ" sz="1600" b="1" dirty="0"/>
              <a:t>Voda, jednoduché sacharidy, vláknina, vitamin C, K, karoteny</a:t>
            </a:r>
          </a:p>
        </p:txBody>
      </p:sp>
      <p:sp>
        <p:nvSpPr>
          <p:cNvPr id="27" name="Šipka doprava 26"/>
          <p:cNvSpPr/>
          <p:nvPr/>
        </p:nvSpPr>
        <p:spPr>
          <a:xfrm rot="11720522">
            <a:off x="7066663" y="4183640"/>
            <a:ext cx="846809" cy="3672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8" name="Šipka doprava 27"/>
          <p:cNvSpPr/>
          <p:nvPr/>
        </p:nvSpPr>
        <p:spPr>
          <a:xfrm rot="8187849">
            <a:off x="6685023" y="2887505"/>
            <a:ext cx="1281735" cy="3413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8686" name="Nadpis 16"/>
          <p:cNvSpPr>
            <a:spLocks noGrp="1"/>
          </p:cNvSpPr>
          <p:nvPr>
            <p:ph type="title" idx="4294967295"/>
          </p:nvPr>
        </p:nvSpPr>
        <p:spPr bwMode="auto">
          <a:xfrm>
            <a:off x="1993010" y="260669"/>
            <a:ext cx="8229024" cy="114203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629" b="1" dirty="0">
                <a:latin typeface="Arial" panose="020B0604020202020204" pitchFamily="34" charset="0"/>
              </a:rPr>
              <a:t>Pyramida MZ ČR z roku 2005</a:t>
            </a:r>
            <a:br>
              <a:rPr lang="cs-CZ" altLang="cs-CZ" sz="3629" b="1" dirty="0">
                <a:latin typeface="Arial" panose="020B0604020202020204" pitchFamily="34" charset="0"/>
              </a:rPr>
            </a:br>
            <a:r>
              <a:rPr lang="cs-CZ" altLang="cs-CZ" sz="1996" b="1" dirty="0">
                <a:latin typeface="Arial" panose="020B0604020202020204" pitchFamily="34" charset="0"/>
              </a:rPr>
              <a:t>= oficiální doporučení MZ ČR</a:t>
            </a:r>
            <a:br>
              <a:rPr lang="cs-CZ" altLang="cs-CZ" sz="1996" b="1" dirty="0">
                <a:latin typeface="Arial" panose="020B0604020202020204" pitchFamily="34" charset="0"/>
              </a:rPr>
            </a:br>
            <a:r>
              <a:rPr lang="cs-CZ" altLang="cs-CZ" sz="1996" dirty="0">
                <a:latin typeface="Arial" panose="020B0604020202020204" pitchFamily="34" charset="0"/>
              </a:rPr>
              <a:t>- je složena ze skupin potravin</a:t>
            </a:r>
          </a:p>
        </p:txBody>
      </p:sp>
    </p:spTree>
    <p:extLst>
      <p:ext uri="{BB962C8B-B14F-4D97-AF65-F5344CB8AC3E}">
        <p14:creationId xmlns:p14="http://schemas.microsoft.com/office/powerpoint/2010/main" val="11628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endParaRPr lang="cs-CZ" altLang="cs-CZ" cap="none">
              <a:ea typeface="MS PGothic" charset="-128"/>
            </a:endParaRPr>
          </a:p>
        </p:txBody>
      </p:sp>
      <p:sp>
        <p:nvSpPr>
          <p:cNvPr id="2355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980049" y="1600009"/>
            <a:ext cx="7468624" cy="4873472"/>
          </a:xfrm>
        </p:spPr>
        <p:txBody>
          <a:bodyPr/>
          <a:lstStyle/>
          <a:p>
            <a:endParaRPr lang="cs-CZ" altLang="cs-CZ">
              <a:ea typeface="MS PGothic" charset="-128"/>
            </a:endParaRPr>
          </a:p>
        </p:txBody>
      </p:sp>
      <p:pic>
        <p:nvPicPr>
          <p:cNvPr id="2355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360039"/>
            <a:ext cx="9144960" cy="613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13843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endParaRPr lang="cs-CZ" altLang="cs-CZ" cap="none">
              <a:ea typeface="MS PGothic" charset="-128"/>
            </a:endParaRPr>
          </a:p>
        </p:txBody>
      </p:sp>
      <p:sp>
        <p:nvSpPr>
          <p:cNvPr id="2457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980049" y="1600009"/>
            <a:ext cx="7468624" cy="4873472"/>
          </a:xfrm>
        </p:spPr>
        <p:txBody>
          <a:bodyPr/>
          <a:lstStyle/>
          <a:p>
            <a:endParaRPr lang="cs-CZ" altLang="cs-CZ">
              <a:ea typeface="MS PGothic" charset="-128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48" y="275070"/>
            <a:ext cx="8760440" cy="619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86720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VÁPNÍK</a:t>
            </a:r>
            <a:r>
              <a:rPr lang="cs-CZ" dirty="0" smtClean="0"/>
              <a:t>,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HOŘČÍK</a:t>
            </a:r>
            <a:r>
              <a:rPr lang="cs-CZ" dirty="0" smtClean="0"/>
              <a:t>, </a:t>
            </a:r>
            <a:r>
              <a:rPr lang="cs-CZ" dirty="0" smtClean="0">
                <a:solidFill>
                  <a:schemeClr val="accent6"/>
                </a:solidFill>
              </a:rPr>
              <a:t>DRASLÍK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C00000"/>
                </a:solidFill>
              </a:rPr>
              <a:t>ŽELEZO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996" y="2794600"/>
            <a:ext cx="6633712" cy="360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ový bublinový popisek 3"/>
          <p:cNvSpPr/>
          <p:nvPr/>
        </p:nvSpPr>
        <p:spPr>
          <a:xfrm>
            <a:off x="8489589" y="3605230"/>
            <a:ext cx="1994603" cy="810631"/>
          </a:xfrm>
          <a:prstGeom prst="wedgeRoundRectCallout">
            <a:avLst>
              <a:gd name="adj1" fmla="val -112548"/>
              <a:gd name="adj2" fmla="val -35517"/>
              <a:gd name="adj3" fmla="val 16667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HOŘČÍK</a:t>
            </a:r>
          </a:p>
          <a:p>
            <a:pPr algn="ctr"/>
            <a:r>
              <a:rPr lang="cs-CZ" dirty="0"/>
              <a:t>(ořechy, olejnatá semena)</a:t>
            </a:r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1743695" y="2718484"/>
            <a:ext cx="1885590" cy="810631"/>
          </a:xfrm>
          <a:prstGeom prst="wedgeRoundRectCallout">
            <a:avLst>
              <a:gd name="adj1" fmla="val 96948"/>
              <a:gd name="adj2" fmla="val 9504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VÁPNÍK</a:t>
            </a:r>
          </a:p>
          <a:p>
            <a:pPr algn="ctr"/>
            <a:r>
              <a:rPr lang="cs-CZ" dirty="0"/>
              <a:t>(mléko a mléčné výrobky)</a:t>
            </a:r>
          </a:p>
        </p:txBody>
      </p:sp>
      <p:sp>
        <p:nvSpPr>
          <p:cNvPr id="6" name="Zaoblený obdélníkový bublinový popisek 5"/>
          <p:cNvSpPr/>
          <p:nvPr/>
        </p:nvSpPr>
        <p:spPr>
          <a:xfrm>
            <a:off x="1743696" y="3787069"/>
            <a:ext cx="1423097" cy="810631"/>
          </a:xfrm>
          <a:prstGeom prst="wedgeRoundRectCallout">
            <a:avLst>
              <a:gd name="adj1" fmla="val 115066"/>
              <a:gd name="adj2" fmla="val 3498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VÁPNÍK</a:t>
            </a:r>
          </a:p>
          <a:p>
            <a:pPr algn="ctr"/>
            <a:r>
              <a:rPr lang="cs-CZ" dirty="0"/>
              <a:t>(brukvovitá zelenina)</a:t>
            </a:r>
          </a:p>
        </p:txBody>
      </p:sp>
      <p:sp>
        <p:nvSpPr>
          <p:cNvPr id="7" name="Zaoblený obdélníkový bublinový popisek 6"/>
          <p:cNvSpPr/>
          <p:nvPr/>
        </p:nvSpPr>
        <p:spPr>
          <a:xfrm>
            <a:off x="8272379" y="1576112"/>
            <a:ext cx="2211812" cy="810631"/>
          </a:xfrm>
          <a:prstGeom prst="wedgeRoundRectCallout">
            <a:avLst>
              <a:gd name="adj1" fmla="val -115805"/>
              <a:gd name="adj2" fmla="val 19906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VÁPNÍK</a:t>
            </a:r>
          </a:p>
          <a:p>
            <a:pPr algn="ctr"/>
            <a:r>
              <a:rPr lang="cs-CZ" dirty="0"/>
              <a:t>(sardinky s kostmi, mák)</a:t>
            </a:r>
          </a:p>
        </p:txBody>
      </p:sp>
      <p:sp>
        <p:nvSpPr>
          <p:cNvPr id="10" name="Zaoblený obdélníkový bublinový popisek 9"/>
          <p:cNvSpPr/>
          <p:nvPr/>
        </p:nvSpPr>
        <p:spPr>
          <a:xfrm>
            <a:off x="3775809" y="2100476"/>
            <a:ext cx="1365662" cy="810631"/>
          </a:xfrm>
          <a:prstGeom prst="wedgeRoundRectCallout">
            <a:avLst>
              <a:gd name="adj1" fmla="val 55605"/>
              <a:gd name="adj2" fmla="val 103653"/>
              <a:gd name="adj3" fmla="val 16667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HOŘČÍK</a:t>
            </a:r>
          </a:p>
          <a:p>
            <a:pPr algn="ctr"/>
            <a:r>
              <a:rPr lang="cs-CZ" dirty="0"/>
              <a:t>(kakao)</a:t>
            </a:r>
          </a:p>
        </p:txBody>
      </p:sp>
      <p:sp>
        <p:nvSpPr>
          <p:cNvPr id="11" name="Zaoblený obdélníkový bublinový popisek 10"/>
          <p:cNvSpPr/>
          <p:nvPr/>
        </p:nvSpPr>
        <p:spPr>
          <a:xfrm>
            <a:off x="1743695" y="4838131"/>
            <a:ext cx="1493360" cy="810631"/>
          </a:xfrm>
          <a:prstGeom prst="wedgeRoundRectCallout">
            <a:avLst>
              <a:gd name="adj1" fmla="val 78522"/>
              <a:gd name="adj2" fmla="val -4754"/>
              <a:gd name="adj3" fmla="val 16667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HOŘČÍK</a:t>
            </a:r>
          </a:p>
          <a:p>
            <a:pPr algn="ctr"/>
            <a:r>
              <a:rPr lang="cs-CZ" dirty="0"/>
              <a:t>(celozrnné obiloviny)</a:t>
            </a:r>
          </a:p>
        </p:txBody>
      </p:sp>
      <p:sp>
        <p:nvSpPr>
          <p:cNvPr id="12" name="Zaoblený obdélníkový bublinový popisek 11"/>
          <p:cNvSpPr/>
          <p:nvPr/>
        </p:nvSpPr>
        <p:spPr>
          <a:xfrm>
            <a:off x="8539703" y="4597700"/>
            <a:ext cx="1944488" cy="810631"/>
          </a:xfrm>
          <a:prstGeom prst="wedgeRoundRectCallout">
            <a:avLst>
              <a:gd name="adj1" fmla="val -105673"/>
              <a:gd name="adj2" fmla="val -48701"/>
              <a:gd name="adj3" fmla="val 16667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DRASLÍK</a:t>
            </a:r>
          </a:p>
          <a:p>
            <a:pPr algn="ctr"/>
            <a:r>
              <a:rPr lang="cs-CZ" dirty="0"/>
              <a:t>(ovoce a zelenina)</a:t>
            </a:r>
          </a:p>
        </p:txBody>
      </p:sp>
      <p:sp>
        <p:nvSpPr>
          <p:cNvPr id="15" name="Zaoblený obdélníkový bublinový popisek 14"/>
          <p:cNvSpPr/>
          <p:nvPr/>
        </p:nvSpPr>
        <p:spPr>
          <a:xfrm>
            <a:off x="6760194" y="1837691"/>
            <a:ext cx="1343071" cy="918850"/>
          </a:xfrm>
          <a:prstGeom prst="wedgeRoundRectCallout">
            <a:avLst>
              <a:gd name="adj1" fmla="val -48100"/>
              <a:gd name="adj2" fmla="val 147482"/>
              <a:gd name="adj3" fmla="val 16667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DRASLÍK</a:t>
            </a:r>
          </a:p>
          <a:p>
            <a:pPr algn="ctr"/>
            <a:r>
              <a:rPr lang="cs-CZ" dirty="0"/>
              <a:t>(luštěniny, ořechy)</a:t>
            </a:r>
          </a:p>
        </p:txBody>
      </p:sp>
      <p:sp>
        <p:nvSpPr>
          <p:cNvPr id="16" name="Zaoblený obdélníkový bublinový popisek 15"/>
          <p:cNvSpPr/>
          <p:nvPr/>
        </p:nvSpPr>
        <p:spPr>
          <a:xfrm>
            <a:off x="8272379" y="2538300"/>
            <a:ext cx="2211812" cy="871195"/>
          </a:xfrm>
          <a:prstGeom prst="wedgeRoundRectCallout">
            <a:avLst>
              <a:gd name="adj1" fmla="val -107422"/>
              <a:gd name="adj2" fmla="val 80927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ŽELEZO</a:t>
            </a:r>
          </a:p>
          <a:p>
            <a:pPr algn="ctr"/>
            <a:r>
              <a:rPr lang="cs-CZ" dirty="0"/>
              <a:t>(červené maso, játra, semena, sója)</a:t>
            </a:r>
          </a:p>
        </p:txBody>
      </p:sp>
      <p:sp>
        <p:nvSpPr>
          <p:cNvPr id="18" name="Obláčkový bublinový popisek 17"/>
          <p:cNvSpPr/>
          <p:nvPr/>
        </p:nvSpPr>
        <p:spPr>
          <a:xfrm>
            <a:off x="9142073" y="79005"/>
            <a:ext cx="1932327" cy="993422"/>
          </a:xfrm>
          <a:prstGeom prst="cloudCallout">
            <a:avLst>
              <a:gd name="adj1" fmla="val -75592"/>
              <a:gd name="adj2" fmla="val 1796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+ </a:t>
            </a:r>
            <a:r>
              <a:rPr lang="cs-CZ" dirty="0" smtClean="0">
                <a:solidFill>
                  <a:schemeClr val="tx1"/>
                </a:solidFill>
              </a:rPr>
              <a:t>vit C, maso a ryby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9" name="Zaoblený obdélníkový bublinový popisek 18"/>
          <p:cNvSpPr/>
          <p:nvPr/>
        </p:nvSpPr>
        <p:spPr>
          <a:xfrm>
            <a:off x="5398630" y="1727669"/>
            <a:ext cx="1104405" cy="810631"/>
          </a:xfrm>
          <a:prstGeom prst="wedgeRoundRectCallout">
            <a:avLst>
              <a:gd name="adj1" fmla="val -23352"/>
              <a:gd name="adj2" fmla="val 109513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ŽELEZO</a:t>
            </a:r>
          </a:p>
          <a:p>
            <a:pPr algn="ctr"/>
            <a:r>
              <a:rPr lang="cs-CZ" dirty="0"/>
              <a:t>(kakao)</a:t>
            </a:r>
          </a:p>
        </p:txBody>
      </p:sp>
      <p:sp>
        <p:nvSpPr>
          <p:cNvPr id="22" name="Zaoblený obdélníkový bublinový popisek 21"/>
          <p:cNvSpPr/>
          <p:nvPr/>
        </p:nvSpPr>
        <p:spPr>
          <a:xfrm rot="10800000" flipV="1">
            <a:off x="3077083" y="3439128"/>
            <a:ext cx="1104405" cy="646962"/>
          </a:xfrm>
          <a:prstGeom prst="wedgeRoundRectCallout">
            <a:avLst>
              <a:gd name="adj1" fmla="val -41632"/>
              <a:gd name="adj2" fmla="val 112904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ŽELEZO</a:t>
            </a:r>
          </a:p>
          <a:p>
            <a:pPr algn="ctr"/>
            <a:r>
              <a:rPr lang="cs-CZ" dirty="0"/>
              <a:t>(špenát)</a:t>
            </a:r>
          </a:p>
        </p:txBody>
      </p:sp>
      <p:sp>
        <p:nvSpPr>
          <p:cNvPr id="23" name="Zaoblený obdélníkový bublinový popisek 22"/>
          <p:cNvSpPr/>
          <p:nvPr/>
        </p:nvSpPr>
        <p:spPr>
          <a:xfrm>
            <a:off x="1743696" y="5823879"/>
            <a:ext cx="1104405" cy="810631"/>
          </a:xfrm>
          <a:prstGeom prst="wedgeRoundRectCallout">
            <a:avLst>
              <a:gd name="adj1" fmla="val 125035"/>
              <a:gd name="adj2" fmla="val -119019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ŽELEZO</a:t>
            </a:r>
          </a:p>
          <a:p>
            <a:pPr algn="ctr"/>
            <a:r>
              <a:rPr lang="cs-CZ" dirty="0"/>
              <a:t>(oves)</a:t>
            </a:r>
          </a:p>
        </p:txBody>
      </p:sp>
    </p:spTree>
    <p:extLst>
      <p:ext uri="{BB962C8B-B14F-4D97-AF65-F5344CB8AC3E}">
        <p14:creationId xmlns:p14="http://schemas.microsoft.com/office/powerpoint/2010/main" val="3833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cap="none">
                <a:ea typeface="MS PGothic" charset="-128"/>
              </a:rPr>
              <a:t>BÍLKOVINY, SACHARIDY, TUKY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4447" indent="-279395">
              <a:lnSpc>
                <a:spcPct val="104000"/>
              </a:lnSpc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Hmotnostní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poměr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B:T:S = 1:1:4</a:t>
            </a:r>
          </a:p>
          <a:p>
            <a:pPr marL="374447" indent="-279395">
              <a:lnSpc>
                <a:spcPct val="104000"/>
              </a:lnSpc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Zdroj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energie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:</a:t>
            </a:r>
            <a:br>
              <a:rPr lang="en-GB" altLang="cs-CZ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bílkoviny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17 kJ</a:t>
            </a:r>
            <a:br>
              <a:rPr lang="en-GB" altLang="cs-CZ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tuky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37 kJ</a:t>
            </a:r>
            <a:br>
              <a:rPr lang="en-GB" altLang="cs-CZ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sacharidy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17 kJ</a:t>
            </a:r>
            <a:br>
              <a:rPr lang="en-GB" altLang="cs-CZ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alkohol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29 kJ</a:t>
            </a:r>
            <a:br>
              <a:rPr lang="en-GB" altLang="cs-CZ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vláknina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8,4 kJ</a:t>
            </a:r>
          </a:p>
        </p:txBody>
      </p:sp>
    </p:spTree>
    <p:extLst>
      <p:ext uri="{BB962C8B-B14F-4D97-AF65-F5344CB8AC3E}">
        <p14:creationId xmlns:p14="http://schemas.microsoft.com/office/powerpoint/2010/main" val="12402235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837993"/>
              </p:ext>
            </p:extLst>
          </p:nvPr>
        </p:nvGraphicFramePr>
        <p:xfrm>
          <a:off x="801591" y="331607"/>
          <a:ext cx="7251162" cy="6191212"/>
        </p:xfrm>
        <a:graphic>
          <a:graphicData uri="http://schemas.openxmlformats.org/drawingml/2006/table">
            <a:tbl>
              <a:tblPr/>
              <a:tblGrid>
                <a:gridCol w="7251162"/>
              </a:tblGrid>
              <a:tr h="52565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ZDROJE SACHARIDŮ</a:t>
                      </a:r>
                    </a:p>
                  </a:txBody>
                  <a:tcPr marL="82955" marR="82955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34391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MASO, LUŠTĚNINY, VEJCE, OŘECHY A SEMENA: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maso: cca 0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čočka: 49 g/100 g, sója: 12 g/100 g, arašídy: 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vejce: 1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ořechy kešu: 27 g/100 g, semena slunečnicová: 20 g/100 g</a:t>
                      </a:r>
                    </a:p>
                  </a:txBody>
                  <a:tcPr marL="82955" marR="82955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78674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MLÉKO A MLÉČNÉ VÝROBKY: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/>
                      </a:r>
                      <a:b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sýr Eidam: 1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jogurt bílý: 5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mléko: 5 g/100 g</a:t>
                      </a:r>
                    </a:p>
                  </a:txBody>
                  <a:tcPr marL="82955" marR="82955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9527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OVOCE A ZELENINA: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česnek: 29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banány: 22 g/100 g</a:t>
                      </a:r>
                    </a:p>
                  </a:txBody>
                  <a:tcPr marL="82955" marR="82955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322964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OBILOVINY, PEKAŘSKÉ VÝROBKY, TĚSTOVINY atd.:</a:t>
                      </a:r>
                      <a:b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rýže loupaná, suchá: 79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rýže neloupaná, suchá: 73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rýže loupaná, dušená: 32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kroupy ječné: 68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vločky ovesné:  56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chléb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pšenično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–žitný: 50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těstoviny nevaječné, suché: 74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těstoviny nevaječné, vařené: 23 g/100 g</a:t>
                      </a:r>
                    </a:p>
                  </a:txBody>
                  <a:tcPr marL="82955" marR="82955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7904" name="Picture 2" descr="http://www.ulekare.cz/dbpic/potravinova_pyramida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457" y="3541926"/>
            <a:ext cx="3003175" cy="298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1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Sacharidy 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>
                <a:ea typeface="MS PGothic" charset="-128"/>
              </a:rPr>
              <a:t>Rozdělení sacharidů</a:t>
            </a:r>
            <a:br>
              <a:rPr lang="cs-CZ" altLang="cs-CZ">
                <a:ea typeface="MS PGothic" charset="-128"/>
              </a:rPr>
            </a:br>
            <a:r>
              <a:rPr lang="cs-CZ" altLang="cs-CZ">
                <a:ea typeface="MS PGothic" charset="-128"/>
              </a:rPr>
              <a:t>- jednoduché sacharidy/cukry (mono- a di-)</a:t>
            </a:r>
            <a:br>
              <a:rPr lang="cs-CZ" altLang="cs-CZ">
                <a:ea typeface="MS PGothic" charset="-128"/>
              </a:rPr>
            </a:br>
            <a:r>
              <a:rPr lang="cs-CZ" altLang="cs-CZ">
                <a:ea typeface="MS PGothic" charset="-128"/>
              </a:rPr>
              <a:t>- polysacharidy (škrob, vláknina)</a:t>
            </a:r>
          </a:p>
          <a:p>
            <a:r>
              <a:rPr lang="cs-CZ" altLang="cs-CZ">
                <a:ea typeface="MS PGothic" charset="-128"/>
              </a:rPr>
              <a:t>Doporučená potřeba</a:t>
            </a:r>
            <a:br>
              <a:rPr lang="cs-CZ" altLang="cs-CZ">
                <a:ea typeface="MS PGothic" charset="-128"/>
              </a:rPr>
            </a:br>
            <a:r>
              <a:rPr lang="cs-CZ" altLang="cs-CZ">
                <a:ea typeface="MS PGothic" charset="-128"/>
              </a:rPr>
              <a:t>- celkové sacharidy</a:t>
            </a:r>
            <a:br>
              <a:rPr lang="cs-CZ" altLang="cs-CZ">
                <a:ea typeface="MS PGothic" charset="-128"/>
              </a:rPr>
            </a:br>
            <a:r>
              <a:rPr lang="cs-CZ" altLang="cs-CZ">
                <a:ea typeface="MS PGothic" charset="-128"/>
              </a:rPr>
              <a:t>- cukry – přirozené versus přidané</a:t>
            </a:r>
          </a:p>
          <a:p>
            <a:r>
              <a:rPr lang="cs-CZ" altLang="cs-CZ">
                <a:ea typeface="MS PGothic" charset="-128"/>
              </a:rPr>
              <a:t>Vláknina</a:t>
            </a:r>
            <a:br>
              <a:rPr lang="cs-CZ" altLang="cs-CZ">
                <a:ea typeface="MS PGothic" charset="-128"/>
              </a:rPr>
            </a:br>
            <a:r>
              <a:rPr lang="cs-CZ" altLang="cs-CZ">
                <a:ea typeface="MS PGothic" charset="-128"/>
              </a:rPr>
              <a:t>- funkce</a:t>
            </a:r>
            <a:br>
              <a:rPr lang="cs-CZ" altLang="cs-CZ">
                <a:ea typeface="MS PGothic" charset="-128"/>
              </a:rPr>
            </a:br>
            <a:r>
              <a:rPr lang="cs-CZ" altLang="cs-CZ">
                <a:ea typeface="MS PGothic" charset="-128"/>
              </a:rPr>
              <a:t>- potřeba</a:t>
            </a:r>
            <a:br>
              <a:rPr lang="cs-CZ" altLang="cs-CZ">
                <a:ea typeface="MS PGothic" charset="-128"/>
              </a:rPr>
            </a:br>
            <a:r>
              <a:rPr lang="cs-CZ" altLang="cs-CZ">
                <a:ea typeface="MS PGothic" charset="-128"/>
              </a:rPr>
              <a:t>- zdroje</a:t>
            </a:r>
          </a:p>
          <a:p>
            <a:r>
              <a:rPr lang="cs-CZ" altLang="cs-CZ">
                <a:ea typeface="MS PGothic" charset="-128"/>
              </a:rPr>
              <a:t>Glykemický index a nálož</a:t>
            </a:r>
          </a:p>
        </p:txBody>
      </p:sp>
    </p:spTree>
    <p:extLst>
      <p:ext uri="{BB962C8B-B14F-4D97-AF65-F5344CB8AC3E}">
        <p14:creationId xmlns:p14="http://schemas.microsoft.com/office/powerpoint/2010/main" val="981242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Rozdělení sacharidů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36136335"/>
              </p:ext>
            </p:extLst>
          </p:nvPr>
        </p:nvGraphicFramePr>
        <p:xfrm>
          <a:off x="1715912" y="1535201"/>
          <a:ext cx="7752924" cy="4314394"/>
        </p:xfrm>
        <a:graphic>
          <a:graphicData uri="http://schemas.openxmlformats.org/drawingml/2006/table">
            <a:tbl>
              <a:tblPr/>
              <a:tblGrid>
                <a:gridCol w="1286932"/>
                <a:gridCol w="1720693"/>
                <a:gridCol w="1111797"/>
                <a:gridCol w="2285520"/>
                <a:gridCol w="1347982"/>
              </a:tblGrid>
              <a:tr h="52565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Dělení 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Zástupci 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Potravinové zdroje (příklady)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Produkty štěpení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46563">
                <a:tc rowSpan="4"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Jednoduché sacharidy (cukry)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Monosacharidy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Glukóza Fruktóza, Galaktóza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Hrozny vinné révy, med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Med, ovoce, kukuřice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Glukóza Fruktóza Galaktóza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083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Disacharidy 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Maltóza 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= sladový cukr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(uvolňuje se ze škrobu při klíčení ječmene)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Glukóza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56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Sacharóza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= řepný cukr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Glukóza, fruktóza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56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Laktóza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= mléčný cukr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Glukóza, galaktóza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5656">
                <a:tc rowSpan="2" gridSpan="2"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Polysacharidy 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Škrob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Obiloviny, luštěniny, brambory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Glukóza 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46563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Vláknina 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Zelenina, ovoce, luštěniny, obiloviny, ořechy, 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5032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006475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5113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14538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4717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289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3861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43338" indent="-20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Acetát, propionát, butyrát</a:t>
                      </a:r>
                    </a:p>
                  </a:txBody>
                  <a:tcPr marL="82953" marR="82953" marT="41471" marB="414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9981" name="TextovéPole 4"/>
          <p:cNvSpPr txBox="1">
            <a:spLocks noChangeArrowheads="1"/>
          </p:cNvSpPr>
          <p:nvPr/>
        </p:nvSpPr>
        <p:spPr bwMode="auto">
          <a:xfrm>
            <a:off x="2111103" y="6041435"/>
            <a:ext cx="5486976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633"/>
              <a:t>Pozn.: glukóza = hroznový cukr, fruktóza = ovocný cukr</a:t>
            </a:r>
          </a:p>
        </p:txBody>
      </p:sp>
    </p:spTree>
    <p:extLst>
      <p:ext uri="{BB962C8B-B14F-4D97-AF65-F5344CB8AC3E}">
        <p14:creationId xmlns:p14="http://schemas.microsoft.com/office/powerpoint/2010/main" val="1220528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Sacharidy 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altLang="cs-CZ" sz="2000" dirty="0">
                <a:ea typeface="MS PGothic" charset="-128"/>
              </a:rPr>
              <a:t>Rozdělení sacharidů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jednoduché sacharidy/cukry (mono- a di-)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polysacharidy (škrob, vláknina)</a:t>
            </a:r>
          </a:p>
          <a:p>
            <a:r>
              <a:rPr lang="cs-CZ" altLang="cs-CZ" sz="2000" b="1" dirty="0">
                <a:ea typeface="MS PGothic" charset="-128"/>
              </a:rPr>
              <a:t>Doporučená potřeba</a:t>
            </a:r>
            <a:r>
              <a:rPr lang="cs-CZ" altLang="cs-CZ" sz="2000" dirty="0">
                <a:ea typeface="MS PGothic" charset="-128"/>
              </a:rPr>
              <a:t/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celkové sacharidy: 260 g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cukry: 90 g (45 g přirozené versus 45 g přidané)</a:t>
            </a:r>
          </a:p>
          <a:p>
            <a:r>
              <a:rPr lang="cs-CZ" altLang="cs-CZ" sz="2000" b="1" dirty="0">
                <a:ea typeface="MS PGothic" charset="-128"/>
              </a:rPr>
              <a:t>Vláknina</a:t>
            </a:r>
            <a:r>
              <a:rPr lang="cs-CZ" altLang="cs-CZ" sz="2000" dirty="0">
                <a:ea typeface="MS PGothic" charset="-128"/>
              </a:rPr>
              <a:t/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není štěpena enzymatickým systémem gastrointestinálního traktu, je ale částečně odbourávána mikroorganismy v tlustém střevě (vznikají tak krátké mastné kyseliny, které slouží jako substrát pro sliznici tlustého střeva)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funkce: od </a:t>
            </a:r>
            <a:r>
              <a:rPr lang="cs-CZ" altLang="cs-CZ" sz="2000" dirty="0" err="1">
                <a:ea typeface="MS PGothic" charset="-128"/>
              </a:rPr>
              <a:t>d.ú</a:t>
            </a:r>
            <a:r>
              <a:rPr lang="cs-CZ" altLang="cs-CZ" sz="2000" dirty="0">
                <a:ea typeface="MS PGothic" charset="-128"/>
              </a:rPr>
              <a:t>. po tlusté střevo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potřeba: přibližně 30 g/den (děti: věk + 5 g)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zdroje: obiloviny, ovoce, zelenina, 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luštěniny, ořechy</a:t>
            </a:r>
          </a:p>
          <a:p>
            <a:r>
              <a:rPr lang="cs-CZ" altLang="cs-CZ" sz="2000" dirty="0">
                <a:ea typeface="MS PGothic" charset="-128"/>
              </a:rPr>
              <a:t>Glykemický index a nálož</a:t>
            </a:r>
          </a:p>
        </p:txBody>
      </p:sp>
    </p:spTree>
    <p:extLst>
      <p:ext uri="{BB962C8B-B14F-4D97-AF65-F5344CB8AC3E}">
        <p14:creationId xmlns:p14="http://schemas.microsoft.com/office/powerpoint/2010/main" val="659846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SACHARIDY a PŘIDANÉ CUKRY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DACH doporučení: plnohodnotná smíšená strava  by měla obsahovat omezené množství tuků a hojně sacharidů (především škrob), které by měly tvořit více než 50 % celkového energetického příjmu (CEP)</a:t>
            </a:r>
          </a:p>
          <a:p>
            <a:pPr>
              <a:buFont typeface="Arial"/>
              <a:buChar char="•"/>
            </a:pPr>
            <a:r>
              <a:rPr lang="cs-CZ" dirty="0" smtClean="0"/>
              <a:t>EFSA doporučení: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- sacharidy: </a:t>
            </a:r>
            <a:r>
              <a:rPr lang="cs-CZ" dirty="0" smtClean="0"/>
              <a:t>50-55 </a:t>
            </a:r>
            <a:r>
              <a:rPr lang="cs-CZ" dirty="0"/>
              <a:t>% </a:t>
            </a:r>
            <a:r>
              <a:rPr lang="cs-CZ" dirty="0" smtClean="0"/>
              <a:t>CEP, cca 260 g/den (z toho cukry: 18 % CEP)</a:t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/>
              <a:t>přidané cukry: </a:t>
            </a:r>
            <a:r>
              <a:rPr lang="cs-CZ" dirty="0" smtClean="0"/>
              <a:t>˂9-10 </a:t>
            </a:r>
            <a:r>
              <a:rPr lang="cs-CZ" dirty="0"/>
              <a:t>% </a:t>
            </a:r>
            <a:r>
              <a:rPr lang="cs-CZ" dirty="0" smtClean="0"/>
              <a:t>CEP (45 g/den, 9 % CEP, 2000 kcal)</a:t>
            </a:r>
            <a:br>
              <a:rPr lang="cs-CZ" dirty="0" smtClean="0"/>
            </a:br>
            <a:r>
              <a:rPr lang="cs-CZ" dirty="0" smtClean="0"/>
              <a:t>- přirozené cukry: 45 </a:t>
            </a:r>
            <a:r>
              <a:rPr lang="cs-CZ" dirty="0"/>
              <a:t>g/</a:t>
            </a:r>
            <a:r>
              <a:rPr lang="cs-CZ" dirty="0" smtClean="0"/>
              <a:t>den, </a:t>
            </a:r>
            <a:r>
              <a:rPr lang="cs-CZ" dirty="0"/>
              <a:t>9 % CEP, 2000 </a:t>
            </a:r>
            <a:r>
              <a:rPr lang="cs-CZ" dirty="0" smtClean="0"/>
              <a:t>kcal</a:t>
            </a:r>
            <a:r>
              <a:rPr lang="cs-CZ" dirty="0"/>
              <a:t/>
            </a:r>
            <a:br>
              <a:rPr lang="cs-CZ" dirty="0"/>
            </a:br>
            <a:r>
              <a:rPr lang="cs-CZ" sz="1800" dirty="0" smtClean="0"/>
              <a:t>- </a:t>
            </a:r>
            <a:r>
              <a:rPr lang="cs-CZ" sz="1800" dirty="0"/>
              <a:t>odkaz: </a:t>
            </a:r>
            <a:r>
              <a:rPr lang="cs-CZ" sz="1800" dirty="0">
                <a:hlinkClick r:id="rId2"/>
              </a:rPr>
              <a:t>http://www.efsa.europa.eu/en/efsajournal/pub/1008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/>
              <a:t>- odkaz: </a:t>
            </a:r>
            <a:r>
              <a:rPr lang="cs-CZ" sz="1800" dirty="0">
                <a:hlinkClick r:id="rId3"/>
              </a:rPr>
              <a:t>http://www.efsa.europa.eu/sites/default/files/scientific_output/files/main_documents/1462.</a:t>
            </a:r>
            <a:r>
              <a:rPr lang="cs-CZ" sz="1800" dirty="0" smtClean="0">
                <a:hlinkClick r:id="rId3"/>
              </a:rPr>
              <a:t>pdf</a:t>
            </a:r>
            <a:endParaRPr lang="cs-CZ" sz="1800" dirty="0" smtClean="0"/>
          </a:p>
          <a:p>
            <a:pPr>
              <a:buFont typeface="Arial"/>
              <a:buChar char="•"/>
            </a:pPr>
            <a:r>
              <a:rPr lang="cs-CZ" dirty="0" smtClean="0"/>
              <a:t>SPV doporučení:</a:t>
            </a:r>
            <a:br>
              <a:rPr lang="cs-CZ" dirty="0" smtClean="0"/>
            </a:br>
            <a:r>
              <a:rPr lang="cs-CZ" dirty="0" smtClean="0"/>
              <a:t>- „jednoduché </a:t>
            </a:r>
            <a:r>
              <a:rPr lang="cs-CZ" dirty="0"/>
              <a:t>cukry“: ˂10 % </a:t>
            </a:r>
            <a:r>
              <a:rPr lang="cs-CZ" dirty="0" smtClean="0"/>
              <a:t>CEP (60 g/den)</a:t>
            </a:r>
          </a:p>
        </p:txBody>
      </p:sp>
    </p:spTree>
    <p:extLst>
      <p:ext uri="{BB962C8B-B14F-4D97-AF65-F5344CB8AC3E}">
        <p14:creationId xmlns:p14="http://schemas.microsoft.com/office/powerpoint/2010/main" val="1780756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350986"/>
          </a:xfrm>
        </p:spPr>
        <p:txBody>
          <a:bodyPr/>
          <a:lstStyle/>
          <a:p>
            <a:pPr algn="ctr"/>
            <a:r>
              <a:rPr lang="en-US" dirty="0" smtClean="0"/>
              <a:t>VLÁKNINA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74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313954"/>
            <a:ext cx="10972799" cy="1068592"/>
          </a:xfrm>
          <a:solidFill>
            <a:srgbClr val="FBE5D6"/>
          </a:solidFill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DEFINICE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1604329"/>
            <a:ext cx="10972799" cy="4445747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1953 (</a:t>
            </a:r>
            <a:r>
              <a:rPr lang="en-GB" dirty="0" err="1"/>
              <a:t>poprvé</a:t>
            </a:r>
            <a:r>
              <a:rPr lang="en-GB" dirty="0"/>
              <a:t>) – „</a:t>
            </a:r>
            <a:r>
              <a:rPr lang="en-GB" dirty="0" err="1"/>
              <a:t>nestravitelná</a:t>
            </a:r>
            <a:r>
              <a:rPr lang="en-GB" dirty="0"/>
              <a:t> </a:t>
            </a:r>
            <a:r>
              <a:rPr lang="en-GB" dirty="0" err="1"/>
              <a:t>složka</a:t>
            </a:r>
            <a:r>
              <a:rPr lang="en-GB" dirty="0"/>
              <a:t> </a:t>
            </a:r>
            <a:r>
              <a:rPr lang="en-GB" dirty="0" err="1"/>
              <a:t>potravy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tvoří</a:t>
            </a:r>
            <a:r>
              <a:rPr lang="en-GB" dirty="0"/>
              <a:t> </a:t>
            </a:r>
            <a:r>
              <a:rPr lang="en-GB" dirty="0" err="1"/>
              <a:t>stěnu</a:t>
            </a:r>
            <a:r>
              <a:rPr lang="en-GB" dirty="0"/>
              <a:t> </a:t>
            </a:r>
            <a:r>
              <a:rPr lang="en-GB" dirty="0" err="1"/>
              <a:t>rostlinných</a:t>
            </a:r>
            <a:r>
              <a:rPr lang="en-GB" dirty="0"/>
              <a:t> </a:t>
            </a:r>
            <a:r>
              <a:rPr lang="en-GB" dirty="0" err="1"/>
              <a:t>buněk</a:t>
            </a:r>
            <a:r>
              <a:rPr lang="en-GB" dirty="0"/>
              <a:t> (</a:t>
            </a:r>
            <a:r>
              <a:rPr lang="en-GB" dirty="0" err="1"/>
              <a:t>celulosa</a:t>
            </a:r>
            <a:r>
              <a:rPr lang="en-GB" dirty="0"/>
              <a:t>, </a:t>
            </a:r>
            <a:r>
              <a:rPr lang="en-GB" dirty="0" err="1"/>
              <a:t>hemicelulosy</a:t>
            </a:r>
            <a:r>
              <a:rPr lang="en-GB" dirty="0"/>
              <a:t>, lignin</a:t>
            </a:r>
            <a:r>
              <a:rPr lang="en-GB" altLang="en-GB" dirty="0"/>
              <a:t>“</a:t>
            </a:r>
            <a:endParaRPr lang="en-GB" dirty="0"/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1972 - „...</a:t>
            </a:r>
            <a:r>
              <a:rPr lang="en-GB" dirty="0" err="1"/>
              <a:t>zbytky</a:t>
            </a:r>
            <a:r>
              <a:rPr lang="en-GB" dirty="0"/>
              <a:t> </a:t>
            </a:r>
            <a:r>
              <a:rPr lang="en-GB" dirty="0" err="1"/>
              <a:t>rostlinných</a:t>
            </a:r>
            <a:r>
              <a:rPr lang="en-GB" dirty="0"/>
              <a:t> </a:t>
            </a:r>
            <a:r>
              <a:rPr lang="en-GB" dirty="0" err="1"/>
              <a:t>buněčných</a:t>
            </a:r>
            <a:r>
              <a:rPr lang="en-GB" dirty="0"/>
              <a:t> </a:t>
            </a:r>
            <a:r>
              <a:rPr lang="en-GB" dirty="0" err="1"/>
              <a:t>stěn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nejsou</a:t>
            </a:r>
            <a:r>
              <a:rPr lang="en-GB" dirty="0"/>
              <a:t> </a:t>
            </a:r>
            <a:r>
              <a:rPr lang="en-GB" dirty="0" err="1"/>
              <a:t>štěpeny</a:t>
            </a:r>
            <a:r>
              <a:rPr lang="en-GB" dirty="0"/>
              <a:t> </a:t>
            </a:r>
            <a:r>
              <a:rPr lang="en-GB" dirty="0" err="1"/>
              <a:t>trávícími</a:t>
            </a:r>
            <a:r>
              <a:rPr lang="en-GB" dirty="0"/>
              <a:t> </a:t>
            </a:r>
            <a:r>
              <a:rPr lang="en-GB" dirty="0" err="1"/>
              <a:t>enzymy</a:t>
            </a:r>
            <a:r>
              <a:rPr lang="en-GB" dirty="0"/>
              <a:t> </a:t>
            </a:r>
            <a:r>
              <a:rPr lang="en-GB" dirty="0" err="1"/>
              <a:t>člověka</a:t>
            </a:r>
            <a:r>
              <a:rPr lang="en-GB" altLang="en-GB" dirty="0"/>
              <a:t>“</a:t>
            </a:r>
            <a:endParaRPr lang="en-GB" dirty="0"/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1976 - „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jiné</a:t>
            </a:r>
            <a:r>
              <a:rPr lang="en-GB" dirty="0"/>
              <a:t> </a:t>
            </a:r>
            <a:r>
              <a:rPr lang="en-GB" dirty="0" err="1"/>
              <a:t>nestravitelné</a:t>
            </a:r>
            <a:r>
              <a:rPr lang="en-GB" dirty="0"/>
              <a:t> </a:t>
            </a:r>
            <a:r>
              <a:rPr lang="en-GB" dirty="0" err="1"/>
              <a:t>polysacharidy</a:t>
            </a:r>
            <a:r>
              <a:rPr lang="en-GB" dirty="0"/>
              <a:t>, </a:t>
            </a:r>
            <a:r>
              <a:rPr lang="en-GB" dirty="0" err="1"/>
              <a:t>nejenom</a:t>
            </a:r>
            <a:r>
              <a:rPr lang="en-GB" dirty="0"/>
              <a:t> </a:t>
            </a:r>
            <a:r>
              <a:rPr lang="en-GB" dirty="0" err="1"/>
              <a:t>ze</a:t>
            </a:r>
            <a:r>
              <a:rPr lang="en-GB" dirty="0"/>
              <a:t> </a:t>
            </a:r>
            <a:r>
              <a:rPr lang="en-GB" dirty="0" err="1"/>
              <a:t>stěn</a:t>
            </a:r>
            <a:r>
              <a:rPr lang="en-GB" dirty="0"/>
              <a:t> </a:t>
            </a:r>
            <a:r>
              <a:rPr lang="en-GB" dirty="0" err="1"/>
              <a:t>rostlinných</a:t>
            </a:r>
            <a:r>
              <a:rPr lang="en-GB" dirty="0"/>
              <a:t> </a:t>
            </a:r>
            <a:r>
              <a:rPr lang="en-GB" dirty="0" err="1"/>
              <a:t>buněk</a:t>
            </a:r>
            <a:r>
              <a:rPr lang="en-GB" altLang="en-GB" dirty="0"/>
              <a:t>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851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313953"/>
            <a:ext cx="10972799" cy="829527"/>
          </a:xfrm>
          <a:solidFill>
            <a:srgbClr val="FBE5D6"/>
          </a:solidFill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/>
              <a:t>rozpustnost</a:t>
            </a:r>
            <a:r>
              <a:rPr lang="en-GB" dirty="0"/>
              <a:t> X </a:t>
            </a:r>
            <a:r>
              <a:rPr lang="en-GB" dirty="0" err="1"/>
              <a:t>nerozpustnost</a:t>
            </a:r>
            <a:endParaRPr lang="en-GB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6401" y="1409909"/>
            <a:ext cx="10972799" cy="4471669"/>
          </a:xfrm>
          <a:ln/>
        </p:spPr>
        <p:txBody>
          <a:bodyPr>
            <a:normAutofit lnSpcReduction="10000"/>
          </a:bodyPr>
          <a:lstStyle/>
          <a:p>
            <a:pPr>
              <a:lnSpc>
                <a:spcPct val="93000"/>
              </a:lnSpc>
              <a:tabLst>
                <a:tab pos="711200" algn="l"/>
                <a:tab pos="1435100" algn="l"/>
                <a:tab pos="2159000" algn="l"/>
                <a:tab pos="2882900" algn="l"/>
                <a:tab pos="3606800" algn="l"/>
                <a:tab pos="4330700" algn="l"/>
                <a:tab pos="5054600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600" dirty="0"/>
              <a:t>1980 – </a:t>
            </a:r>
            <a:r>
              <a:rPr lang="en-GB" sz="2600" dirty="0" err="1"/>
              <a:t>rozdělení</a:t>
            </a:r>
            <a:r>
              <a:rPr lang="en-GB" sz="2600" dirty="0"/>
              <a:t> </a:t>
            </a:r>
            <a:r>
              <a:rPr lang="en-GB" sz="2600" dirty="0" err="1"/>
              <a:t>vlákniny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nerozpustnou</a:t>
            </a:r>
            <a:r>
              <a:rPr lang="en-GB" sz="2600" dirty="0"/>
              <a:t> (</a:t>
            </a:r>
            <a:r>
              <a:rPr lang="en-GB" sz="2600" dirty="0" err="1"/>
              <a:t>odolná</a:t>
            </a:r>
            <a:r>
              <a:rPr lang="en-GB" sz="2600" dirty="0"/>
              <a:t> </a:t>
            </a:r>
            <a:r>
              <a:rPr lang="en-GB" sz="2600" dirty="0" err="1"/>
              <a:t>fermentaci</a:t>
            </a:r>
            <a:r>
              <a:rPr lang="en-GB" sz="2600" dirty="0"/>
              <a:t> v </a:t>
            </a:r>
            <a:r>
              <a:rPr lang="en-GB" sz="2600" dirty="0" err="1"/>
              <a:t>tlustém</a:t>
            </a:r>
            <a:r>
              <a:rPr lang="en-GB" sz="2600" dirty="0"/>
              <a:t> </a:t>
            </a:r>
            <a:r>
              <a:rPr lang="en-GB" sz="2600" dirty="0" err="1"/>
              <a:t>střevě</a:t>
            </a:r>
            <a:r>
              <a:rPr lang="en-GB" sz="2600" dirty="0"/>
              <a:t>) a </a:t>
            </a:r>
            <a:r>
              <a:rPr lang="en-GB" sz="2600" dirty="0" err="1"/>
              <a:t>rozpustnou</a:t>
            </a:r>
            <a:r>
              <a:rPr lang="en-GB" sz="2600" dirty="0"/>
              <a:t/>
            </a:r>
            <a:br>
              <a:rPr lang="en-GB" sz="2600" dirty="0"/>
            </a:br>
            <a:r>
              <a:rPr lang="en-GB" dirty="0"/>
              <a:t>	</a:t>
            </a:r>
            <a:r>
              <a:rPr lang="en-GB" sz="2000" dirty="0"/>
              <a:t>NEROZPUTNÁ (</a:t>
            </a:r>
            <a:r>
              <a:rPr lang="en-GB" sz="2000" dirty="0" err="1"/>
              <a:t>celulosa</a:t>
            </a:r>
            <a:r>
              <a:rPr lang="en-GB" sz="2000" dirty="0"/>
              <a:t>, lignin)</a:t>
            </a:r>
            <a:br>
              <a:rPr lang="en-GB" sz="2000" dirty="0"/>
            </a:br>
            <a:r>
              <a:rPr lang="en-GB" sz="2000" dirty="0"/>
              <a:t>	- </a:t>
            </a:r>
            <a:r>
              <a:rPr lang="en-GB" sz="2000" dirty="0" err="1"/>
              <a:t>porporují</a:t>
            </a:r>
            <a:r>
              <a:rPr lang="en-GB" sz="2000" dirty="0"/>
              <a:t> </a:t>
            </a:r>
            <a:r>
              <a:rPr lang="en-GB" sz="2000" dirty="0" err="1"/>
              <a:t>peristaltiku</a:t>
            </a:r>
            <a:r>
              <a:rPr lang="en-GB" sz="2000" dirty="0"/>
              <a:t> </a:t>
            </a:r>
            <a:r>
              <a:rPr lang="en-GB" sz="2000" dirty="0" err="1"/>
              <a:t>střev</a:t>
            </a:r>
            <a:r>
              <a:rPr lang="en-GB" sz="2000" dirty="0"/>
              <a:t>, </a:t>
            </a:r>
            <a:r>
              <a:rPr lang="en-GB" sz="2000" dirty="0" err="1"/>
              <a:t>urychlují</a:t>
            </a:r>
            <a:r>
              <a:rPr lang="en-GB" sz="2000" dirty="0"/>
              <a:t> </a:t>
            </a:r>
            <a:r>
              <a:rPr lang="en-GB" sz="2000" dirty="0" err="1"/>
              <a:t>tak</a:t>
            </a:r>
            <a:r>
              <a:rPr lang="en-GB" sz="2000" dirty="0"/>
              <a:t> </a:t>
            </a:r>
            <a:r>
              <a:rPr lang="en-GB" sz="2000" dirty="0" err="1"/>
              <a:t>průchod</a:t>
            </a:r>
            <a:r>
              <a:rPr lang="en-GB" sz="2000" dirty="0"/>
              <a:t> </a:t>
            </a:r>
            <a:r>
              <a:rPr lang="en-GB" sz="2000" dirty="0" err="1"/>
              <a:t>trveniny</a:t>
            </a:r>
            <a:r>
              <a:rPr lang="en-GB" sz="2000" dirty="0"/>
              <a:t> </a:t>
            </a:r>
            <a:r>
              <a:rPr lang="en-GB" sz="2000" dirty="0" err="1"/>
              <a:t>zažívacím</a:t>
            </a:r>
            <a:r>
              <a:rPr lang="en-GB" sz="2000" dirty="0"/>
              <a:t> </a:t>
            </a:r>
            <a:r>
              <a:rPr lang="en-GB" sz="2000" dirty="0" err="1"/>
              <a:t>střevem</a:t>
            </a:r>
            <a:r>
              <a:rPr lang="en-GB" sz="2000" dirty="0"/>
              <a:t> a </a:t>
            </a:r>
            <a:r>
              <a:rPr lang="en-GB" sz="2000" dirty="0" err="1"/>
              <a:t>zvětšují</a:t>
            </a:r>
            <a:r>
              <a:rPr lang="en-GB" sz="2000" dirty="0"/>
              <a:t> </a:t>
            </a:r>
            <a:r>
              <a:rPr lang="en-GB" sz="2000" dirty="0" err="1" smtClean="0"/>
              <a:t>objem</a:t>
            </a:r>
            <a:r>
              <a:rPr lang="en-GB" sz="2000" dirty="0" smtClean="0"/>
              <a:t> </a:t>
            </a:r>
            <a:r>
              <a:rPr lang="en-GB" sz="2000" dirty="0" smtClean="0"/>
              <a:t>	</a:t>
            </a:r>
            <a:r>
              <a:rPr lang="en-GB" sz="2000" dirty="0" err="1" smtClean="0"/>
              <a:t>stolice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	ROZPUSTNÁ  (</a:t>
            </a:r>
            <a:r>
              <a:rPr lang="en-GB" sz="2000" dirty="0" err="1"/>
              <a:t>pektiny</a:t>
            </a:r>
            <a:r>
              <a:rPr lang="en-GB" sz="2000" dirty="0"/>
              <a:t>, beta-</a:t>
            </a:r>
            <a:r>
              <a:rPr lang="en-GB" sz="2000" dirty="0" err="1"/>
              <a:t>glukany</a:t>
            </a:r>
            <a:r>
              <a:rPr lang="en-GB" sz="2000" dirty="0"/>
              <a:t>)</a:t>
            </a:r>
            <a:br>
              <a:rPr lang="en-GB" sz="2000" dirty="0"/>
            </a:br>
            <a:r>
              <a:rPr lang="en-GB" sz="2000" dirty="0"/>
              <a:t>	- </a:t>
            </a:r>
            <a:r>
              <a:rPr lang="en-GB" sz="2000" dirty="0" err="1"/>
              <a:t>vytváří</a:t>
            </a:r>
            <a:r>
              <a:rPr lang="en-GB" sz="2000" dirty="0"/>
              <a:t> v </a:t>
            </a:r>
            <a:r>
              <a:rPr lang="en-GB" sz="2000" dirty="0" err="1"/>
              <a:t>tenkém</a:t>
            </a:r>
            <a:r>
              <a:rPr lang="en-GB" sz="2000" dirty="0"/>
              <a:t> </a:t>
            </a:r>
            <a:r>
              <a:rPr lang="en-GB" sz="2000" dirty="0" err="1"/>
              <a:t>střevě</a:t>
            </a:r>
            <a:r>
              <a:rPr lang="en-GB" sz="2000" dirty="0"/>
              <a:t> </a:t>
            </a:r>
            <a:r>
              <a:rPr lang="en-GB" sz="2000" dirty="0" err="1"/>
              <a:t>gelovité</a:t>
            </a:r>
            <a:r>
              <a:rPr lang="en-GB" sz="2000" dirty="0"/>
              <a:t> (</a:t>
            </a:r>
            <a:r>
              <a:rPr lang="en-GB" sz="2000" dirty="0" err="1"/>
              <a:t>rosolovité</a:t>
            </a:r>
            <a:r>
              <a:rPr lang="en-GB" sz="2000" dirty="0"/>
              <a:t>) </a:t>
            </a:r>
            <a:r>
              <a:rPr lang="en-GB" sz="2000" dirty="0" err="1"/>
              <a:t>púrostředí</a:t>
            </a:r>
            <a:r>
              <a:rPr lang="en-GB" sz="2000" dirty="0"/>
              <a:t> a </a:t>
            </a:r>
            <a:r>
              <a:rPr lang="en-GB" sz="2000" dirty="0" err="1"/>
              <a:t>snižují</a:t>
            </a:r>
            <a:r>
              <a:rPr lang="en-GB" sz="2000" dirty="0"/>
              <a:t> </a:t>
            </a:r>
            <a:r>
              <a:rPr lang="en-GB" sz="2000" dirty="0" err="1"/>
              <a:t>tak</a:t>
            </a:r>
            <a:r>
              <a:rPr lang="en-GB" sz="2000" dirty="0"/>
              <a:t> </a:t>
            </a:r>
            <a:r>
              <a:rPr lang="en-GB" sz="2000" dirty="0" err="1"/>
              <a:t>vstřebávání</a:t>
            </a:r>
            <a:r>
              <a:rPr lang="en-GB" sz="2000" dirty="0"/>
              <a:t> </a:t>
            </a:r>
            <a:r>
              <a:rPr lang="en-GB" sz="2000" dirty="0" err="1"/>
              <a:t>glukosy</a:t>
            </a:r>
            <a:r>
              <a:rPr lang="en-GB" sz="2000" dirty="0"/>
              <a:t> a </a:t>
            </a:r>
            <a:r>
              <a:rPr lang="en-GB" sz="2000" dirty="0" smtClean="0"/>
              <a:t>	</a:t>
            </a:r>
            <a:r>
              <a:rPr lang="en-GB" sz="2000" dirty="0" err="1" smtClean="0"/>
              <a:t>mastných</a:t>
            </a:r>
            <a:r>
              <a:rPr lang="en-GB" sz="2000" dirty="0" smtClean="0"/>
              <a:t> </a:t>
            </a:r>
            <a:r>
              <a:rPr lang="en-GB" sz="2000" dirty="0" err="1"/>
              <a:t>kyselin</a:t>
            </a:r>
            <a:r>
              <a:rPr lang="en-GB" sz="2000" dirty="0"/>
              <a:t> </a:t>
            </a:r>
            <a:r>
              <a:rPr lang="en-GB" sz="2000" dirty="0" err="1"/>
              <a:t>přes</a:t>
            </a:r>
            <a:r>
              <a:rPr lang="en-GB" sz="2000" dirty="0"/>
              <a:t> </a:t>
            </a:r>
            <a:r>
              <a:rPr lang="en-GB" sz="2000" dirty="0" err="1"/>
              <a:t>střevní</a:t>
            </a:r>
            <a:r>
              <a:rPr lang="en-GB" sz="2000" dirty="0"/>
              <a:t> </a:t>
            </a:r>
            <a:r>
              <a:rPr lang="en-GB" sz="2000" dirty="0" err="1"/>
              <a:t>stěnu</a:t>
            </a:r>
            <a:endParaRPr lang="en-GB" sz="2000" dirty="0"/>
          </a:p>
          <a:p>
            <a:pPr>
              <a:lnSpc>
                <a:spcPct val="93000"/>
              </a:lnSpc>
              <a:tabLst>
                <a:tab pos="711200" algn="l"/>
                <a:tab pos="1435100" algn="l"/>
                <a:tab pos="2159000" algn="l"/>
                <a:tab pos="2882900" algn="l"/>
                <a:tab pos="3606800" algn="l"/>
                <a:tab pos="4330700" algn="l"/>
                <a:tab pos="5054600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600" dirty="0"/>
              <a:t>1998 – WHO </a:t>
            </a:r>
            <a:r>
              <a:rPr lang="en-GB" sz="2600" dirty="0" err="1"/>
              <a:t>doporučila</a:t>
            </a:r>
            <a:r>
              <a:rPr lang="en-GB" sz="2600" dirty="0"/>
              <a:t> </a:t>
            </a:r>
            <a:r>
              <a:rPr lang="en-GB" sz="2600" dirty="0" err="1"/>
              <a:t>nečlenit</a:t>
            </a:r>
            <a:r>
              <a:rPr lang="en-GB" sz="2600" dirty="0"/>
              <a:t> </a:t>
            </a:r>
            <a:r>
              <a:rPr lang="en-GB" sz="2600" dirty="0" err="1"/>
              <a:t>vlákninu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rozpustnou</a:t>
            </a:r>
            <a:r>
              <a:rPr lang="en-GB" sz="2600" dirty="0"/>
              <a:t> a </a:t>
            </a:r>
            <a:r>
              <a:rPr lang="en-GB" sz="2600" dirty="0" err="1"/>
              <a:t>nerozpustnou</a:t>
            </a:r>
            <a:r>
              <a:rPr lang="en-GB" sz="2600" dirty="0"/>
              <a:t>, </a:t>
            </a:r>
            <a:r>
              <a:rPr lang="en-GB" sz="2600" dirty="0" err="1"/>
              <a:t>protože</a:t>
            </a:r>
            <a:r>
              <a:rPr lang="en-GB" sz="2600" dirty="0"/>
              <a:t> </a:t>
            </a:r>
            <a:r>
              <a:rPr lang="en-GB" sz="2600" dirty="0" err="1"/>
              <a:t>rozdělení</a:t>
            </a:r>
            <a:r>
              <a:rPr lang="en-GB" sz="2600" dirty="0"/>
              <a:t> </a:t>
            </a:r>
            <a:r>
              <a:rPr lang="en-GB" sz="2600" dirty="0" err="1"/>
              <a:t>platí</a:t>
            </a:r>
            <a:r>
              <a:rPr lang="en-GB" sz="2600" dirty="0"/>
              <a:t> </a:t>
            </a:r>
            <a:r>
              <a:rPr lang="en-GB" sz="2600" dirty="0" err="1"/>
              <a:t>jen</a:t>
            </a:r>
            <a:r>
              <a:rPr lang="en-GB" sz="2600" dirty="0"/>
              <a:t> pro </a:t>
            </a:r>
            <a:r>
              <a:rPr lang="en-GB" sz="2600" dirty="0" err="1"/>
              <a:t>některé</a:t>
            </a:r>
            <a:r>
              <a:rPr lang="en-GB" sz="2600" dirty="0"/>
              <a:t> </a:t>
            </a:r>
            <a:r>
              <a:rPr lang="en-GB" sz="2600" dirty="0" err="1"/>
              <a:t>ze</a:t>
            </a:r>
            <a:r>
              <a:rPr lang="en-GB" sz="2600" dirty="0"/>
              <a:t> </a:t>
            </a:r>
            <a:r>
              <a:rPr lang="en-GB" sz="2600" dirty="0" err="1"/>
              <a:t>složek</a:t>
            </a:r>
            <a:r>
              <a:rPr lang="en-GB" sz="2600" dirty="0"/>
              <a:t> </a:t>
            </a:r>
            <a:r>
              <a:rPr lang="en-GB" sz="2600" dirty="0" err="1"/>
              <a:t>obou</a:t>
            </a:r>
            <a:r>
              <a:rPr lang="en-GB" sz="2600" dirty="0"/>
              <a:t> </a:t>
            </a:r>
            <a:r>
              <a:rPr lang="en-GB" sz="2600" dirty="0" err="1"/>
              <a:t>skupin</a:t>
            </a:r>
            <a:r>
              <a:rPr lang="en-GB" sz="2600" dirty="0"/>
              <a:t> (</a:t>
            </a:r>
            <a:r>
              <a:rPr lang="en-GB" sz="2600" dirty="0" err="1"/>
              <a:t>některé</a:t>
            </a:r>
            <a:r>
              <a:rPr lang="en-GB" sz="2600" dirty="0"/>
              <a:t> „</a:t>
            </a:r>
            <a:r>
              <a:rPr lang="en-GB" sz="2600" dirty="0" err="1"/>
              <a:t>nerozpustné</a:t>
            </a:r>
            <a:r>
              <a:rPr lang="en-GB" altLang="en-GB" sz="2600" dirty="0"/>
              <a:t>“</a:t>
            </a:r>
            <a:r>
              <a:rPr lang="en-GB" sz="2600" dirty="0"/>
              <a:t> </a:t>
            </a:r>
            <a:r>
              <a:rPr lang="en-GB" sz="2600" dirty="0" err="1"/>
              <a:t>jsou</a:t>
            </a:r>
            <a:r>
              <a:rPr lang="en-GB" sz="2600" dirty="0"/>
              <a:t> v </a:t>
            </a:r>
            <a:r>
              <a:rPr lang="en-GB" sz="2600" dirty="0" err="1"/>
              <a:t>tlustém</a:t>
            </a:r>
            <a:r>
              <a:rPr lang="en-GB" sz="2600" dirty="0"/>
              <a:t> </a:t>
            </a:r>
            <a:r>
              <a:rPr lang="en-GB" sz="2600" dirty="0" err="1"/>
              <a:t>střevě</a:t>
            </a:r>
            <a:r>
              <a:rPr lang="en-GB" sz="2600" dirty="0"/>
              <a:t> </a:t>
            </a:r>
            <a:r>
              <a:rPr lang="en-GB" sz="2600" dirty="0" err="1"/>
              <a:t>fermentovány</a:t>
            </a:r>
            <a:r>
              <a:rPr lang="en-GB" sz="2600" dirty="0"/>
              <a:t>)</a:t>
            </a:r>
            <a:br>
              <a:rPr lang="en-GB" sz="2600" dirty="0"/>
            </a:b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351889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cap="none" dirty="0"/>
              <a:t>ENERGETICKÁ BILANCE</a:t>
            </a:r>
            <a:endParaRPr lang="cs-CZ" cap="none" dirty="0"/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400" b="1" dirty="0" err="1"/>
              <a:t>Komponenty</a:t>
            </a:r>
            <a:r>
              <a:rPr lang="en-GB" sz="2400" b="1" dirty="0"/>
              <a:t> </a:t>
            </a:r>
            <a:r>
              <a:rPr lang="en-GB" sz="2400" b="1" dirty="0" err="1"/>
              <a:t>energetick</a:t>
            </a:r>
            <a:r>
              <a:rPr lang="cs-CZ" sz="2400" b="1" dirty="0" err="1"/>
              <a:t>é</a:t>
            </a:r>
            <a:r>
              <a:rPr lang="cs-CZ" sz="2400" b="1" dirty="0"/>
              <a:t> potřeby</a:t>
            </a:r>
            <a:r>
              <a:rPr lang="en-GB" sz="2400" dirty="0">
                <a:solidFill>
                  <a:srgbClr val="008000"/>
                </a:solidFill>
              </a:rPr>
              <a:t/>
            </a:r>
            <a:br>
              <a:rPr lang="en-GB" sz="2400" dirty="0">
                <a:solidFill>
                  <a:srgbClr val="008000"/>
                </a:solidFill>
              </a:rPr>
            </a:br>
            <a:r>
              <a:rPr lang="en-GB" sz="2400" dirty="0">
                <a:solidFill>
                  <a:srgbClr val="008000"/>
                </a:solidFill>
              </a:rPr>
              <a:t>	</a:t>
            </a:r>
            <a:r>
              <a:rPr lang="en-GB" sz="2400" dirty="0">
                <a:solidFill>
                  <a:srgbClr val="000000"/>
                </a:solidFill>
              </a:rPr>
              <a:t>- </a:t>
            </a:r>
            <a:r>
              <a:rPr lang="cs-CZ" sz="2400" dirty="0">
                <a:solidFill>
                  <a:srgbClr val="000000"/>
                </a:solidFill>
              </a:rPr>
              <a:t>bazální metabolismus, výdej energie na svalovou práci, </a:t>
            </a:r>
            <a:r>
              <a:rPr lang="cs-CZ" sz="2400" dirty="0" err="1">
                <a:solidFill>
                  <a:srgbClr val="000000"/>
                </a:solidFill>
              </a:rPr>
              <a:t>postprandiální</a:t>
            </a:r>
            <a:r>
              <a:rPr lang="cs-CZ" sz="2400" dirty="0">
                <a:solidFill>
                  <a:srgbClr val="000000"/>
                </a:solidFill>
              </a:rPr>
              <a:t> termogeneze, potřeby pro růst, těhotenství a laktaci</a:t>
            </a:r>
            <a:endParaRPr lang="en-GB" sz="2400" dirty="0">
              <a:solidFill>
                <a:srgbClr val="000000"/>
              </a:solidFill>
            </a:endParaRPr>
          </a:p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400" b="1" dirty="0" err="1"/>
              <a:t>Bazální</a:t>
            </a:r>
            <a:r>
              <a:rPr lang="cs-CZ" sz="2400" b="1" dirty="0"/>
              <a:t> metabolismus</a:t>
            </a:r>
            <a:r>
              <a:rPr lang="en-GB" sz="2400" b="1" dirty="0"/>
              <a:t> (BM)</a:t>
            </a:r>
            <a:r>
              <a:rPr lang="en-GB" sz="2400" dirty="0">
                <a:solidFill>
                  <a:srgbClr val="008000"/>
                </a:solidFill>
              </a:rPr>
              <a:t/>
            </a:r>
            <a:br>
              <a:rPr lang="en-GB" sz="2400" dirty="0">
                <a:solidFill>
                  <a:srgbClr val="008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	- </a:t>
            </a:r>
            <a:r>
              <a:rPr lang="en-GB" sz="2400" dirty="0" err="1">
                <a:solidFill>
                  <a:srgbClr val="000000"/>
                </a:solidFill>
              </a:rPr>
              <a:t>tvorba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tepla</a:t>
            </a:r>
            <a:r>
              <a:rPr lang="en-GB" sz="2400" dirty="0">
                <a:solidFill>
                  <a:srgbClr val="000000"/>
                </a:solidFill>
              </a:rPr>
              <a:t>: 60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% BM</a:t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	- </a:t>
            </a:r>
            <a:r>
              <a:rPr lang="en-GB" sz="2400" dirty="0" err="1">
                <a:solidFill>
                  <a:srgbClr val="000000"/>
                </a:solidFill>
              </a:rPr>
              <a:t>udržování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základních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životních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funkcí</a:t>
            </a:r>
            <a:r>
              <a:rPr lang="en-GB" sz="2400" dirty="0">
                <a:solidFill>
                  <a:srgbClr val="000000"/>
                </a:solidFill>
              </a:rPr>
              <a:t>: 40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%</a:t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	- </a:t>
            </a:r>
            <a:r>
              <a:rPr lang="en-GB" sz="2400" dirty="0" err="1">
                <a:solidFill>
                  <a:srgbClr val="000000"/>
                </a:solidFill>
              </a:rPr>
              <a:t>normální</a:t>
            </a:r>
            <a:r>
              <a:rPr lang="en-GB" sz="2400" dirty="0">
                <a:solidFill>
                  <a:srgbClr val="000000"/>
                </a:solidFill>
              </a:rPr>
              <a:t> populace: BM = 60-70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% CEP</a:t>
            </a:r>
          </a:p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400" b="1" dirty="0" err="1"/>
              <a:t>Faktory</a:t>
            </a:r>
            <a:r>
              <a:rPr lang="en-GB" sz="2400" b="1" dirty="0"/>
              <a:t> </a:t>
            </a:r>
            <a:r>
              <a:rPr lang="en-GB" sz="2400" b="1" dirty="0" err="1"/>
              <a:t>ovlivňující</a:t>
            </a:r>
            <a:r>
              <a:rPr lang="en-GB" sz="2400" b="1" dirty="0"/>
              <a:t> BM</a:t>
            </a:r>
            <a:r>
              <a:rPr lang="en-GB" sz="2400" dirty="0">
                <a:solidFill>
                  <a:srgbClr val="008000"/>
                </a:solidFill>
              </a:rPr>
              <a:t/>
            </a:r>
            <a:br>
              <a:rPr lang="en-GB" sz="2400" dirty="0">
                <a:solidFill>
                  <a:srgbClr val="008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	- </a:t>
            </a:r>
            <a:r>
              <a:rPr lang="en-GB" sz="2400" dirty="0" err="1">
                <a:solidFill>
                  <a:srgbClr val="000000"/>
                </a:solidFill>
              </a:rPr>
              <a:t>věk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pohlaví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výška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růst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fyzická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aktivita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stavba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těla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teplota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stres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teplota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okolí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hladovění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malnutrice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hormon</a:t>
            </a:r>
            <a:r>
              <a:rPr lang="cs-CZ" sz="2400" dirty="0" err="1">
                <a:solidFill>
                  <a:srgbClr val="000000"/>
                </a:solidFill>
              </a:rPr>
              <a:t>y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313954"/>
            <a:ext cx="10972799" cy="1068592"/>
          </a:xfrm>
          <a:solidFill>
            <a:srgbClr val="FBE5D6"/>
          </a:solidFill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/>
              <a:t>definice</a:t>
            </a:r>
            <a:r>
              <a:rPr lang="en-GB" dirty="0"/>
              <a:t>...???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1604329"/>
            <a:ext cx="10972799" cy="4445747"/>
          </a:xfrm>
          <a:ln/>
        </p:spPr>
        <p:txBody>
          <a:bodyPr>
            <a:normAutofit lnSpcReduction="10000"/>
          </a:bodyPr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 err="1"/>
              <a:t>Navíc</a:t>
            </a:r>
            <a:r>
              <a:rPr lang="en-GB" sz="2600" dirty="0"/>
              <a:t>:</a:t>
            </a:r>
            <a:br>
              <a:rPr lang="en-GB" sz="2600" dirty="0"/>
            </a:br>
            <a:r>
              <a:rPr lang="en-GB" sz="2600" dirty="0"/>
              <a:t>= </a:t>
            </a:r>
            <a:r>
              <a:rPr lang="en-GB" sz="2600" dirty="0" err="1"/>
              <a:t>rozpustnost</a:t>
            </a:r>
            <a:r>
              <a:rPr lang="en-GB" sz="2600" dirty="0"/>
              <a:t> </a:t>
            </a:r>
            <a:r>
              <a:rPr lang="en-GB" sz="2600" dirty="0" err="1"/>
              <a:t>ve</a:t>
            </a:r>
            <a:r>
              <a:rPr lang="en-GB" sz="2600" dirty="0"/>
              <a:t> </a:t>
            </a:r>
            <a:r>
              <a:rPr lang="en-GB" sz="2600" dirty="0" err="1"/>
              <a:t>vodě</a:t>
            </a:r>
            <a:r>
              <a:rPr lang="en-GB" sz="2600" dirty="0"/>
              <a:t> </a:t>
            </a:r>
            <a:r>
              <a:rPr lang="en-GB" sz="2600" dirty="0" err="1"/>
              <a:t>předem</a:t>
            </a:r>
            <a:r>
              <a:rPr lang="en-GB" sz="2600" dirty="0"/>
              <a:t> </a:t>
            </a:r>
            <a:r>
              <a:rPr lang="en-GB" sz="2600" dirty="0" err="1"/>
              <a:t>neurčuje</a:t>
            </a:r>
            <a:r>
              <a:rPr lang="en-GB" sz="2600" dirty="0"/>
              <a:t> </a:t>
            </a:r>
            <a:r>
              <a:rPr lang="en-GB" sz="2600" dirty="0" err="1"/>
              <a:t>fyziologický</a:t>
            </a:r>
            <a:r>
              <a:rPr lang="en-GB" sz="2600" dirty="0"/>
              <a:t> </a:t>
            </a:r>
            <a:r>
              <a:rPr lang="en-GB" sz="2600" dirty="0" err="1"/>
              <a:t>efekt</a:t>
            </a:r>
            <a:endParaRPr lang="en-GB" sz="2600" dirty="0"/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 err="1"/>
              <a:t>Odborná</a:t>
            </a:r>
            <a:r>
              <a:rPr lang="en-GB" sz="2600" dirty="0"/>
              <a:t> </a:t>
            </a:r>
            <a:r>
              <a:rPr lang="en-GB" sz="2600" dirty="0" err="1"/>
              <a:t>shoda</a:t>
            </a:r>
            <a:r>
              <a:rPr lang="en-GB" sz="2600" dirty="0"/>
              <a:t> </a:t>
            </a:r>
            <a:r>
              <a:rPr lang="en-GB" sz="2600" dirty="0" err="1"/>
              <a:t>posledních</a:t>
            </a:r>
            <a:r>
              <a:rPr lang="en-GB" sz="2600" dirty="0"/>
              <a:t> let </a:t>
            </a:r>
            <a:br>
              <a:rPr lang="en-GB" sz="2600" dirty="0"/>
            </a:br>
            <a:r>
              <a:rPr lang="en-GB" sz="2600" dirty="0">
                <a:cs typeface="Arial" charset="0"/>
              </a:rPr>
              <a:t>→ </a:t>
            </a:r>
            <a:r>
              <a:rPr lang="en-GB" sz="2600" dirty="0" err="1">
                <a:cs typeface="Arial" charset="0"/>
              </a:rPr>
              <a:t>pojem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musí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být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vymezen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na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fyziologickém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základě</a:t>
            </a:r>
            <a:r>
              <a:rPr lang="en-GB" sz="2600" dirty="0">
                <a:cs typeface="Arial" charset="0"/>
              </a:rPr>
              <a:t>, </a:t>
            </a:r>
            <a:r>
              <a:rPr lang="en-GB" sz="2600" dirty="0" err="1">
                <a:cs typeface="Arial" charset="0"/>
              </a:rPr>
              <a:t>nikoliv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podle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metody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stanovení</a:t>
            </a:r>
            <a:r>
              <a:rPr lang="en-GB" sz="2600" dirty="0">
                <a:cs typeface="Arial" charset="0"/>
              </a:rPr>
              <a:t> (</a:t>
            </a:r>
            <a:r>
              <a:rPr lang="en-GB" sz="2600" dirty="0" err="1">
                <a:cs typeface="Arial" charset="0"/>
              </a:rPr>
              <a:t>jak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tomu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doposud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bylo</a:t>
            </a:r>
            <a:r>
              <a:rPr lang="en-GB" sz="2600" dirty="0">
                <a:cs typeface="Arial" charset="0"/>
              </a:rPr>
              <a:t>)</a:t>
            </a:r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600" dirty="0">
                <a:solidFill>
                  <a:srgbClr val="FF0000"/>
                </a:solidFill>
                <a:cs typeface="Arial" charset="0"/>
              </a:rPr>
              <a:t>???</a:t>
            </a:r>
            <a:br>
              <a:rPr lang="en-GB" sz="3600" dirty="0">
                <a:solidFill>
                  <a:srgbClr val="FF0000"/>
                </a:solidFill>
                <a:cs typeface="Arial" charset="0"/>
              </a:rPr>
            </a:br>
            <a:r>
              <a:rPr lang="en-GB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/>
            </a:r>
            <a:br>
              <a:rPr lang="en-GB" sz="3600" dirty="0">
                <a:solidFill>
                  <a:srgbClr val="FF0000"/>
                </a:solidFill>
                <a:cs typeface="Arial" charset="0"/>
              </a:rPr>
            </a:br>
            <a:r>
              <a:rPr lang="en-GB" sz="3600" dirty="0">
                <a:solidFill>
                  <a:srgbClr val="FF0000"/>
                </a:solidFill>
                <a:cs typeface="Arial" charset="0"/>
              </a:rPr>
              <a:t>O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jaké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vláknině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nás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informují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údaje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na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etiketách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v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různých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zemích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? </a:t>
            </a:r>
            <a:br>
              <a:rPr lang="en-GB" sz="3600" dirty="0">
                <a:solidFill>
                  <a:srgbClr val="FF0000"/>
                </a:solidFill>
                <a:cs typeface="Arial" charset="0"/>
              </a:rPr>
            </a:br>
            <a:r>
              <a:rPr lang="en-GB" sz="3600" dirty="0">
                <a:solidFill>
                  <a:srgbClr val="FF0000"/>
                </a:solidFill>
                <a:cs typeface="Arial" charset="0"/>
              </a:rPr>
              <a:t>A co to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vlastně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pro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nás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cs typeface="Arial" charset="0"/>
              </a:rPr>
              <a:t>znamená</a:t>
            </a:r>
            <a:r>
              <a:rPr lang="en-GB" sz="3600" dirty="0">
                <a:solidFill>
                  <a:srgbClr val="FF0000"/>
                </a:solidFill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52354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/>
          </p:nvPr>
        </p:nvSpPr>
        <p:spPr>
          <a:xfrm>
            <a:off x="608641" y="1604329"/>
            <a:ext cx="10972799" cy="4755379"/>
          </a:xfrm>
          <a:ln/>
        </p:spPr>
        <p:txBody>
          <a:bodyPr anchor="t"/>
          <a:lstStyle/>
          <a:p>
            <a:pPr marL="104775" algn="l">
              <a:lnSpc>
                <a:spcPct val="93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/>
              <a:t>„</a:t>
            </a:r>
            <a:r>
              <a:rPr lang="en-GB" sz="3200" dirty="0" err="1"/>
              <a:t>Vlákninu</a:t>
            </a:r>
            <a:r>
              <a:rPr lang="en-GB" sz="3200" dirty="0"/>
              <a:t> </a:t>
            </a:r>
            <a:r>
              <a:rPr lang="en-GB" sz="3200" dirty="0" err="1"/>
              <a:t>potravy</a:t>
            </a:r>
            <a:r>
              <a:rPr lang="en-GB" sz="3200" dirty="0"/>
              <a:t> </a:t>
            </a:r>
            <a:r>
              <a:rPr lang="en-GB" sz="3200" dirty="0" err="1"/>
              <a:t>tvoří</a:t>
            </a:r>
            <a:r>
              <a:rPr lang="en-GB" sz="3200" dirty="0"/>
              <a:t> </a:t>
            </a:r>
            <a:r>
              <a:rPr lang="en-GB" sz="3200" dirty="0" err="1"/>
              <a:t>látky</a:t>
            </a:r>
            <a:r>
              <a:rPr lang="en-GB" sz="3200" dirty="0"/>
              <a:t>, </a:t>
            </a:r>
            <a:r>
              <a:rPr lang="en-GB" sz="3200" dirty="0" err="1"/>
              <a:t>které</a:t>
            </a:r>
            <a:r>
              <a:rPr lang="en-GB" sz="3200" dirty="0"/>
              <a:t> </a:t>
            </a:r>
            <a:r>
              <a:rPr lang="en-GB" sz="3200" dirty="0" err="1"/>
              <a:t>nejsou</a:t>
            </a:r>
            <a:r>
              <a:rPr lang="en-GB" sz="3200" dirty="0"/>
              <a:t> </a:t>
            </a:r>
            <a:r>
              <a:rPr lang="en-GB" sz="3200" dirty="0" err="1"/>
              <a:t>stráveny</a:t>
            </a:r>
            <a:r>
              <a:rPr lang="en-GB" sz="3200" dirty="0"/>
              <a:t> </a:t>
            </a:r>
            <a:r>
              <a:rPr lang="en-GB" sz="3200" dirty="0" err="1"/>
              <a:t>či</a:t>
            </a:r>
            <a:r>
              <a:rPr lang="en-GB" sz="3200" dirty="0"/>
              <a:t> </a:t>
            </a:r>
            <a:r>
              <a:rPr lang="en-GB" sz="3200" dirty="0" err="1"/>
              <a:t>vstřebávány</a:t>
            </a:r>
            <a:r>
              <a:rPr lang="en-GB" sz="3200" dirty="0"/>
              <a:t> v </a:t>
            </a:r>
            <a:r>
              <a:rPr lang="en-GB" sz="3200" dirty="0" err="1"/>
              <a:t>tenkém</a:t>
            </a:r>
            <a:r>
              <a:rPr lang="en-GB" sz="3200" dirty="0"/>
              <a:t> </a:t>
            </a:r>
            <a:r>
              <a:rPr lang="en-GB" sz="3200" dirty="0" err="1"/>
              <a:t>střevě</a:t>
            </a:r>
            <a:r>
              <a:rPr lang="en-GB" sz="3200" dirty="0"/>
              <a:t> </a:t>
            </a:r>
            <a:r>
              <a:rPr lang="en-GB" sz="3200" dirty="0" err="1"/>
              <a:t>člověka</a:t>
            </a:r>
            <a:r>
              <a:rPr lang="en-GB" sz="3200" dirty="0"/>
              <a:t>, s </a:t>
            </a:r>
            <a:r>
              <a:rPr lang="en-GB" sz="3200" dirty="0" err="1"/>
              <a:t>chemickou</a:t>
            </a:r>
            <a:r>
              <a:rPr lang="en-GB" sz="3200" dirty="0"/>
              <a:t> </a:t>
            </a:r>
            <a:r>
              <a:rPr lang="en-GB" sz="3200" dirty="0" err="1"/>
              <a:t>strukturou</a:t>
            </a:r>
            <a:r>
              <a:rPr lang="en-GB" sz="3200" dirty="0"/>
              <a:t> </a:t>
            </a:r>
            <a:r>
              <a:rPr lang="en-GB" sz="3200" dirty="0" err="1"/>
              <a:t>sacharidů</a:t>
            </a:r>
            <a:r>
              <a:rPr lang="en-GB" sz="3200" dirty="0"/>
              <a:t> </a:t>
            </a:r>
            <a:r>
              <a:rPr lang="en-GB" sz="3200" dirty="0" err="1"/>
              <a:t>či</a:t>
            </a:r>
            <a:r>
              <a:rPr lang="en-GB" sz="3200" dirty="0"/>
              <a:t> </a:t>
            </a:r>
            <a:r>
              <a:rPr lang="en-GB" sz="3200" dirty="0" err="1"/>
              <a:t>látek</a:t>
            </a:r>
            <a:r>
              <a:rPr lang="en-GB" sz="3200" dirty="0"/>
              <a:t> </a:t>
            </a:r>
            <a:r>
              <a:rPr lang="en-GB" sz="3200" dirty="0" err="1"/>
              <a:t>obdobných</a:t>
            </a:r>
            <a:r>
              <a:rPr lang="en-GB" sz="3200" dirty="0"/>
              <a:t>, </a:t>
            </a:r>
            <a:r>
              <a:rPr lang="en-GB" sz="3200" dirty="0" err="1"/>
              <a:t>ligninu</a:t>
            </a:r>
            <a:r>
              <a:rPr lang="en-GB" sz="3200" dirty="0"/>
              <a:t> a </a:t>
            </a:r>
            <a:r>
              <a:rPr lang="en-GB" sz="3200" dirty="0" err="1"/>
              <a:t>příbuzných</a:t>
            </a:r>
            <a:r>
              <a:rPr lang="en-GB" sz="3200" dirty="0"/>
              <a:t> </a:t>
            </a:r>
            <a:r>
              <a:rPr lang="en-GB" sz="3200" dirty="0" err="1"/>
              <a:t>látek</a:t>
            </a:r>
            <a:r>
              <a:rPr lang="en-GB" altLang="en-GB" sz="3200" dirty="0"/>
              <a:t>“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b="1" u="sng" dirty="0" err="1"/>
              <a:t>základy</a:t>
            </a:r>
            <a:r>
              <a:rPr lang="en-GB" sz="2000" b="1" u="sng" dirty="0"/>
              <a:t> </a:t>
            </a:r>
            <a:r>
              <a:rPr lang="en-GB" sz="2000" b="1" u="sng" dirty="0" err="1"/>
              <a:t>definice</a:t>
            </a:r>
            <a:r>
              <a:rPr lang="en-GB" sz="2000" b="1" u="sng" dirty="0"/>
              <a:t/>
            </a:r>
            <a:br>
              <a:rPr lang="en-GB" sz="2000" b="1" u="sng" dirty="0"/>
            </a:br>
            <a:r>
              <a:rPr lang="en-GB" sz="2000" dirty="0"/>
              <a:t>- </a:t>
            </a:r>
            <a:r>
              <a:rPr lang="en-GB" sz="2000" dirty="0" err="1"/>
              <a:t>biologický</a:t>
            </a:r>
            <a:r>
              <a:rPr lang="en-GB" sz="2000" dirty="0"/>
              <a:t> </a:t>
            </a:r>
            <a:r>
              <a:rPr lang="en-GB" sz="2000" dirty="0" err="1"/>
              <a:t>či</a:t>
            </a:r>
            <a:r>
              <a:rPr lang="en-GB" sz="2000" dirty="0"/>
              <a:t> </a:t>
            </a:r>
            <a:r>
              <a:rPr lang="en-GB" sz="2000" dirty="0" err="1"/>
              <a:t>umělý</a:t>
            </a:r>
            <a:r>
              <a:rPr lang="en-GB" sz="2000" dirty="0"/>
              <a:t> </a:t>
            </a:r>
            <a:r>
              <a:rPr lang="en-GB" sz="2000" dirty="0" err="1"/>
              <a:t>původ</a:t>
            </a:r>
            <a:r>
              <a:rPr lang="en-GB" sz="2000" dirty="0"/>
              <a:t> </a:t>
            </a:r>
            <a:r>
              <a:rPr lang="en-GB" sz="2000" dirty="0" err="1"/>
              <a:t>vlákniny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- </a:t>
            </a:r>
            <a:r>
              <a:rPr lang="en-GB" sz="2000" dirty="0" err="1"/>
              <a:t>chemická</a:t>
            </a:r>
            <a:r>
              <a:rPr lang="en-GB" sz="2000" dirty="0"/>
              <a:t> </a:t>
            </a:r>
            <a:r>
              <a:rPr lang="en-GB" sz="2000" dirty="0" err="1"/>
              <a:t>povaha</a:t>
            </a:r>
            <a:r>
              <a:rPr lang="en-GB" sz="2000" dirty="0"/>
              <a:t> </a:t>
            </a:r>
            <a:r>
              <a:rPr lang="en-GB" sz="2000" dirty="0" err="1"/>
              <a:t>jejích</a:t>
            </a:r>
            <a:r>
              <a:rPr lang="en-GB" sz="2000" dirty="0"/>
              <a:t> </a:t>
            </a:r>
            <a:r>
              <a:rPr lang="en-GB" sz="2000" dirty="0" err="1"/>
              <a:t>složek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- </a:t>
            </a:r>
            <a:r>
              <a:rPr lang="en-GB" sz="2000" dirty="0" err="1"/>
              <a:t>odolnost</a:t>
            </a:r>
            <a:r>
              <a:rPr lang="en-GB" sz="2000" dirty="0"/>
              <a:t> k </a:t>
            </a:r>
            <a:r>
              <a:rPr lang="en-GB" sz="2000" dirty="0" err="1"/>
              <a:t>hydrolýze</a:t>
            </a:r>
            <a:r>
              <a:rPr lang="en-GB" sz="2000" dirty="0"/>
              <a:t> (</a:t>
            </a:r>
            <a:r>
              <a:rPr lang="en-GB" sz="2000" dirty="0" err="1"/>
              <a:t>trávení</a:t>
            </a:r>
            <a:r>
              <a:rPr lang="en-GB" sz="2000" dirty="0"/>
              <a:t>) </a:t>
            </a:r>
            <a:r>
              <a:rPr lang="en-GB" sz="2000" dirty="0" err="1"/>
              <a:t>enzymy</a:t>
            </a:r>
            <a:r>
              <a:rPr lang="en-GB" sz="2000" dirty="0"/>
              <a:t> GIT</a:t>
            </a:r>
            <a:br>
              <a:rPr lang="en-GB" sz="2000" dirty="0"/>
            </a:br>
            <a:r>
              <a:rPr lang="en-GB" sz="2000" dirty="0"/>
              <a:t>- </a:t>
            </a:r>
            <a:r>
              <a:rPr lang="en-GB" sz="2000" dirty="0" err="1"/>
              <a:t>vztah</a:t>
            </a:r>
            <a:r>
              <a:rPr lang="en-GB" sz="2000" dirty="0"/>
              <a:t> k </a:t>
            </a:r>
            <a:r>
              <a:rPr lang="en-GB" sz="2000" dirty="0" err="1"/>
              <a:t>metodě</a:t>
            </a:r>
            <a:r>
              <a:rPr lang="en-GB" sz="2000" dirty="0"/>
              <a:t> </a:t>
            </a:r>
            <a:r>
              <a:rPr lang="en-GB" sz="2000" dirty="0" err="1"/>
              <a:t>stanovení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- </a:t>
            </a:r>
            <a:r>
              <a:rPr lang="en-GB" sz="2000" dirty="0" err="1"/>
              <a:t>vztah</a:t>
            </a:r>
            <a:r>
              <a:rPr lang="en-GB" sz="2000" dirty="0"/>
              <a:t> k </a:t>
            </a:r>
            <a:r>
              <a:rPr lang="en-GB" sz="2000" dirty="0" err="1"/>
              <a:t>fermentaci</a:t>
            </a:r>
            <a:r>
              <a:rPr lang="en-GB" sz="2000" dirty="0"/>
              <a:t> v </a:t>
            </a:r>
            <a:r>
              <a:rPr lang="en-GB" sz="2000" dirty="0" err="1"/>
              <a:t>tlustém</a:t>
            </a:r>
            <a:r>
              <a:rPr lang="en-GB" sz="2000" dirty="0"/>
              <a:t> </a:t>
            </a:r>
            <a:r>
              <a:rPr lang="en-GB" sz="2000" dirty="0" err="1"/>
              <a:t>střevě</a:t>
            </a:r>
            <a:r>
              <a:rPr lang="en-GB" sz="2000" dirty="0"/>
              <a:t>, </a:t>
            </a:r>
            <a:r>
              <a:rPr lang="en-GB" sz="2000" dirty="0" err="1"/>
              <a:t>produkce</a:t>
            </a:r>
            <a:r>
              <a:rPr lang="en-GB" sz="2000" dirty="0"/>
              <a:t> </a:t>
            </a:r>
            <a:r>
              <a:rPr lang="en-GB" sz="2000" dirty="0" err="1"/>
              <a:t>krátkých</a:t>
            </a:r>
            <a:r>
              <a:rPr lang="en-GB" sz="2000" dirty="0"/>
              <a:t> MK a </a:t>
            </a:r>
            <a:r>
              <a:rPr lang="en-GB" sz="2000" dirty="0" err="1"/>
              <a:t>jejich</a:t>
            </a:r>
            <a:r>
              <a:rPr lang="en-GB" sz="2000" dirty="0"/>
              <a:t> </a:t>
            </a:r>
            <a:r>
              <a:rPr lang="en-GB" sz="2000" dirty="0" err="1"/>
              <a:t>fyziologický</a:t>
            </a:r>
            <a:r>
              <a:rPr lang="en-GB" sz="2000" dirty="0"/>
              <a:t> </a:t>
            </a:r>
            <a:r>
              <a:rPr lang="en-GB" sz="2000" dirty="0" err="1"/>
              <a:t>efekt</a:t>
            </a:r>
            <a:r>
              <a:rPr lang="en-GB" sz="2000" dirty="0"/>
              <a:t>, </a:t>
            </a:r>
            <a:r>
              <a:rPr lang="en-GB" sz="2000" dirty="0" err="1"/>
              <a:t>jako</a:t>
            </a:r>
            <a:r>
              <a:rPr lang="en-GB" sz="2000" dirty="0"/>
              <a:t> je </a:t>
            </a:r>
            <a:r>
              <a:rPr lang="en-GB" sz="2000" dirty="0" err="1"/>
              <a:t>snížení</a:t>
            </a:r>
            <a:r>
              <a:rPr lang="en-GB" sz="2000" dirty="0"/>
              <a:t> </a:t>
            </a:r>
            <a:r>
              <a:rPr lang="en-GB" sz="2000" dirty="0" err="1"/>
              <a:t>vstřebávání</a:t>
            </a:r>
            <a:r>
              <a:rPr lang="en-GB" sz="2000" dirty="0"/>
              <a:t> </a:t>
            </a:r>
            <a:r>
              <a:rPr lang="en-GB" sz="2000" dirty="0" err="1"/>
              <a:t>minerálních</a:t>
            </a:r>
            <a:r>
              <a:rPr lang="en-GB" sz="2000" dirty="0"/>
              <a:t> </a:t>
            </a:r>
            <a:r>
              <a:rPr lang="en-GB" sz="2000" dirty="0" err="1"/>
              <a:t>látek</a:t>
            </a:r>
            <a:r>
              <a:rPr lang="en-GB" sz="2000" dirty="0"/>
              <a:t>, </a:t>
            </a:r>
            <a:r>
              <a:rPr lang="en-GB" sz="2000" dirty="0" err="1"/>
              <a:t>prebiotické</a:t>
            </a:r>
            <a:r>
              <a:rPr lang="en-GB" sz="2000" dirty="0"/>
              <a:t> </a:t>
            </a:r>
            <a:r>
              <a:rPr lang="en-GB" sz="2000" dirty="0" err="1"/>
              <a:t>vlastnosti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- </a:t>
            </a:r>
            <a:r>
              <a:rPr lang="en-GB" sz="2000" dirty="0" err="1"/>
              <a:t>vztah</a:t>
            </a:r>
            <a:r>
              <a:rPr lang="en-GB" sz="2000" dirty="0"/>
              <a:t> k </a:t>
            </a:r>
            <a:r>
              <a:rPr lang="en-GB" sz="2000" dirty="0" err="1"/>
              <a:t>dalším</a:t>
            </a:r>
            <a:r>
              <a:rPr lang="en-GB" sz="2000" dirty="0"/>
              <a:t> </a:t>
            </a:r>
            <a:r>
              <a:rPr lang="en-GB" sz="2000" dirty="0" err="1"/>
              <a:t>měřitelným</a:t>
            </a:r>
            <a:r>
              <a:rPr lang="en-GB" sz="2000" dirty="0"/>
              <a:t> </a:t>
            </a:r>
            <a:r>
              <a:rPr lang="en-GB" sz="2000" dirty="0" err="1"/>
              <a:t>fyziologickým</a:t>
            </a:r>
            <a:r>
              <a:rPr lang="en-GB" sz="2000" dirty="0"/>
              <a:t> </a:t>
            </a:r>
            <a:r>
              <a:rPr lang="en-GB" sz="2000" dirty="0" err="1"/>
              <a:t>vlastnostem</a:t>
            </a:r>
            <a:r>
              <a:rPr lang="en-GB" sz="2000" dirty="0"/>
              <a:t>: </a:t>
            </a:r>
            <a:r>
              <a:rPr lang="en-GB" sz="2000" dirty="0" err="1"/>
              <a:t>projímavého</a:t>
            </a:r>
            <a:r>
              <a:rPr lang="en-GB" sz="2000" dirty="0"/>
              <a:t> </a:t>
            </a:r>
            <a:r>
              <a:rPr lang="en-GB" sz="2000" dirty="0" err="1"/>
              <a:t>či</a:t>
            </a:r>
            <a:r>
              <a:rPr lang="en-GB" sz="2000" dirty="0"/>
              <a:t> </a:t>
            </a:r>
            <a:r>
              <a:rPr lang="en-GB" sz="2000" dirty="0" err="1"/>
              <a:t>metabolického</a:t>
            </a:r>
            <a:r>
              <a:rPr lang="en-GB" sz="2000" dirty="0"/>
              <a:t> </a:t>
            </a:r>
            <a:r>
              <a:rPr lang="en-GB" sz="2000" dirty="0" err="1"/>
              <a:t>efektu</a:t>
            </a:r>
            <a:r>
              <a:rPr lang="en-GB" sz="2000" dirty="0"/>
              <a:t> (</a:t>
            </a:r>
            <a:r>
              <a:rPr lang="en-GB" sz="2000" dirty="0" err="1"/>
              <a:t>snížení</a:t>
            </a:r>
            <a:r>
              <a:rPr lang="en-GB" sz="2000" dirty="0"/>
              <a:t> </a:t>
            </a:r>
            <a:r>
              <a:rPr lang="en-GB" sz="2000" dirty="0" err="1"/>
              <a:t>krevního</a:t>
            </a:r>
            <a:r>
              <a:rPr lang="en-GB" sz="2000" dirty="0"/>
              <a:t> </a:t>
            </a:r>
            <a:r>
              <a:rPr lang="en-GB" sz="2000" dirty="0" err="1"/>
              <a:t>cholesterolu</a:t>
            </a:r>
            <a:r>
              <a:rPr lang="en-GB" sz="2000" dirty="0"/>
              <a:t>, </a:t>
            </a:r>
            <a:r>
              <a:rPr lang="en-GB" sz="2000" dirty="0" err="1"/>
              <a:t>krevní</a:t>
            </a:r>
            <a:r>
              <a:rPr lang="en-GB" sz="2000" dirty="0"/>
              <a:t> </a:t>
            </a:r>
            <a:r>
              <a:rPr lang="en-GB" sz="2000" dirty="0" err="1"/>
              <a:t>glukozy</a:t>
            </a:r>
            <a:r>
              <a:rPr lang="en-GB" sz="2000" dirty="0"/>
              <a:t>, </a:t>
            </a:r>
            <a:r>
              <a:rPr lang="en-GB" sz="2000" dirty="0" err="1"/>
              <a:t>inzulinu</a:t>
            </a:r>
            <a:r>
              <a:rPr lang="en-GB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294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200" b="1" dirty="0"/>
              <a:t>2001 AACC</a:t>
            </a:r>
            <a:r>
              <a:rPr lang="cs-CZ" altLang="cs-CZ" dirty="0"/>
              <a:t> - (</a:t>
            </a:r>
            <a:r>
              <a:rPr lang="cs-CZ" altLang="cs-CZ" dirty="0" err="1"/>
              <a:t>Am</a:t>
            </a:r>
            <a:r>
              <a:rPr lang="cs-CZ" altLang="cs-CZ" dirty="0"/>
              <a:t>. </a:t>
            </a:r>
            <a:r>
              <a:rPr lang="cs-CZ" altLang="cs-CZ" dirty="0" err="1"/>
              <a:t>Asoc</a:t>
            </a:r>
            <a:r>
              <a:rPr lang="cs-CZ" altLang="cs-CZ" dirty="0"/>
              <a:t>. </a:t>
            </a:r>
            <a:r>
              <a:rPr lang="cs-CZ" altLang="cs-CZ" dirty="0" err="1"/>
              <a:t>Cereal</a:t>
            </a:r>
            <a:r>
              <a:rPr lang="cs-CZ" altLang="cs-CZ" dirty="0"/>
              <a:t> </a:t>
            </a:r>
            <a:r>
              <a:rPr lang="cs-CZ" altLang="cs-CZ" dirty="0" err="1"/>
              <a:t>Chemist</a:t>
            </a:r>
            <a:r>
              <a:rPr lang="cs-CZ" altLang="cs-CZ" dirty="0"/>
              <a:t>) Vlákninu potravy tvoří jedlé části rostlin nebo analogické sacharidy, které jsou odolné vůči trávení a absorpci v lidském tenkém střevě a jsou zcela nebo částečně fermentovány v tlustém střevě. Vláknina potravy zahrnuje polysacharidy, oligosacharidy, lignin a přidružené rostlinné složky. </a:t>
            </a:r>
          </a:p>
        </p:txBody>
      </p:sp>
    </p:spTree>
    <p:extLst>
      <p:ext uri="{BB962C8B-B14F-4D97-AF65-F5344CB8AC3E}">
        <p14:creationId xmlns:p14="http://schemas.microsoft.com/office/powerpoint/2010/main" val="1454195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070527"/>
          </a:xfrm>
          <a:solidFill>
            <a:srgbClr val="FBE5D6"/>
          </a:solidFill>
        </p:spPr>
        <p:txBody>
          <a:bodyPr/>
          <a:lstStyle/>
          <a:p>
            <a:r>
              <a:rPr lang="cs-CZ" cap="none" dirty="0"/>
              <a:t>FUNKCE VLÁKNINY</a:t>
            </a:r>
          </a:p>
        </p:txBody>
      </p:sp>
      <p:sp>
        <p:nvSpPr>
          <p:cNvPr id="5017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prevence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zubního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kazu</a:t>
            </a:r>
            <a:endParaRPr lang="en-GB" sz="2000" dirty="0">
              <a:solidFill>
                <a:srgbClr val="000000"/>
              </a:solidFill>
            </a:endParaRP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v </a:t>
            </a:r>
            <a:r>
              <a:rPr lang="en-GB" sz="2000" dirty="0" err="1">
                <a:solidFill>
                  <a:srgbClr val="000000"/>
                </a:solidFill>
              </a:rPr>
              <a:t>žaludku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vyvolává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pocit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sytosti</a:t>
            </a:r>
            <a:endParaRPr lang="en-GB" sz="2000" dirty="0">
              <a:solidFill>
                <a:srgbClr val="000000"/>
              </a:solidFill>
            </a:endParaRP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ve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střevě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působí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proti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zácpě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jejím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komplikacím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např</a:t>
            </a:r>
            <a:r>
              <a:rPr lang="en-GB" sz="2000" dirty="0">
                <a:solidFill>
                  <a:srgbClr val="000000"/>
                </a:solidFill>
              </a:rPr>
              <a:t>. </a:t>
            </a:r>
            <a:r>
              <a:rPr lang="en-GB" sz="2000" dirty="0" err="1">
                <a:solidFill>
                  <a:srgbClr val="000000"/>
                </a:solidFill>
              </a:rPr>
              <a:t>divertikulóza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regulace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digesce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absorpce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sacharidů</a:t>
            </a:r>
            <a:r>
              <a:rPr lang="en-GB" sz="2000" dirty="0">
                <a:solidFill>
                  <a:srgbClr val="000000"/>
                </a:solidFill>
              </a:rPr>
              <a:t> v </a:t>
            </a:r>
            <a:r>
              <a:rPr lang="en-GB" sz="2000" dirty="0" err="1">
                <a:solidFill>
                  <a:srgbClr val="000000"/>
                </a:solidFill>
              </a:rPr>
              <a:t>tenkém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střevě</a:t>
            </a:r>
            <a:endParaRPr lang="en-GB" sz="2000" dirty="0">
              <a:solidFill>
                <a:srgbClr val="000000"/>
              </a:solidFill>
            </a:endParaRP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regulace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absorpce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tuků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snížené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vstřebávání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minerálních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látek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žlučových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kyselin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hypocholesterolemický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účinek</a:t>
            </a:r>
            <a:r>
              <a:rPr lang="en-GB" sz="2000" dirty="0">
                <a:solidFill>
                  <a:srgbClr val="000000"/>
                </a:solidFill>
              </a:rPr>
              <a:t>), </a:t>
            </a:r>
            <a:r>
              <a:rPr lang="en-GB" sz="2000" dirty="0" err="1">
                <a:solidFill>
                  <a:srgbClr val="000000"/>
                </a:solidFill>
              </a:rPr>
              <a:t>zpomalení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rychlosti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resorpce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glukózy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snížení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strmosti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vzestupu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glykémie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vazba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vody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tím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zvětšení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střevního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obsahu</a:t>
            </a:r>
            <a:endParaRPr lang="en-GB" sz="2000" dirty="0">
              <a:solidFill>
                <a:srgbClr val="000000"/>
              </a:solidFill>
            </a:endParaRP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je </a:t>
            </a:r>
            <a:r>
              <a:rPr lang="en-GB" sz="2000" dirty="0" err="1">
                <a:solidFill>
                  <a:srgbClr val="000000"/>
                </a:solidFill>
              </a:rPr>
              <a:t>potravou</a:t>
            </a:r>
            <a:r>
              <a:rPr lang="en-GB" sz="2000" dirty="0">
                <a:solidFill>
                  <a:srgbClr val="000000"/>
                </a:solidFill>
              </a:rPr>
              <a:t> pro </a:t>
            </a:r>
            <a:r>
              <a:rPr lang="en-GB" sz="2000" dirty="0" err="1">
                <a:solidFill>
                  <a:srgbClr val="000000"/>
                </a:solidFill>
              </a:rPr>
              <a:t>bakterie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tlustého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střeva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vláknina</a:t>
            </a:r>
            <a:r>
              <a:rPr lang="en-GB" sz="2000" dirty="0">
                <a:solidFill>
                  <a:srgbClr val="000000"/>
                </a:solidFill>
              </a:rPr>
              <a:t> je </a:t>
            </a:r>
            <a:r>
              <a:rPr lang="en-GB" sz="2000" dirty="0" err="1">
                <a:solidFill>
                  <a:srgbClr val="000000"/>
                </a:solidFill>
              </a:rPr>
              <a:t>prebiotikum</a:t>
            </a:r>
            <a:r>
              <a:rPr lang="en-GB" sz="2000" dirty="0">
                <a:solidFill>
                  <a:srgbClr val="000000"/>
                </a:solidFill>
              </a:rPr>
              <a:t> – </a:t>
            </a:r>
            <a:r>
              <a:rPr lang="en-GB" sz="2000" dirty="0" err="1">
                <a:solidFill>
                  <a:srgbClr val="000000"/>
                </a:solidFill>
              </a:rPr>
              <a:t>potrava</a:t>
            </a:r>
            <a:r>
              <a:rPr lang="en-GB" sz="2000" dirty="0">
                <a:solidFill>
                  <a:srgbClr val="000000"/>
                </a:solidFill>
              </a:rPr>
              <a:t> pro </a:t>
            </a:r>
            <a:r>
              <a:rPr lang="en-GB" sz="2000" dirty="0" err="1">
                <a:solidFill>
                  <a:srgbClr val="000000"/>
                </a:solidFill>
              </a:rPr>
              <a:t>probiotické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baktérie</a:t>
            </a:r>
            <a:r>
              <a:rPr lang="en-GB" sz="2000" dirty="0">
                <a:solidFill>
                  <a:srgbClr val="000000"/>
                </a:solidFill>
              </a:rPr>
              <a:t>), </a:t>
            </a:r>
            <a:r>
              <a:rPr lang="en-GB" sz="2000" dirty="0" err="1">
                <a:solidFill>
                  <a:srgbClr val="000000"/>
                </a:solidFill>
              </a:rPr>
              <a:t>které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ji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fermentují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mastné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kyseliny</a:t>
            </a:r>
            <a:r>
              <a:rPr lang="en-GB" sz="2000" dirty="0">
                <a:solidFill>
                  <a:srgbClr val="000000"/>
                </a:solidFill>
              </a:rPr>
              <a:t> s </a:t>
            </a:r>
            <a:r>
              <a:rPr lang="en-GB" sz="2000" dirty="0" err="1">
                <a:solidFill>
                  <a:srgbClr val="000000"/>
                </a:solidFill>
              </a:rPr>
              <a:t>krátkým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řetězcem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acetát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propionát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butyrát</a:t>
            </a:r>
            <a:r>
              <a:rPr lang="en-GB" sz="2000" dirty="0">
                <a:solidFill>
                  <a:srgbClr val="000000"/>
                </a:solidFill>
              </a:rPr>
              <a:t>), </a:t>
            </a:r>
            <a:r>
              <a:rPr lang="en-GB" sz="2000" dirty="0" err="1">
                <a:solidFill>
                  <a:srgbClr val="000000"/>
                </a:solidFill>
              </a:rPr>
              <a:t>jež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jsou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energetickým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substrátem</a:t>
            </a:r>
            <a:r>
              <a:rPr lang="en-GB" sz="2000" dirty="0">
                <a:solidFill>
                  <a:srgbClr val="000000"/>
                </a:solidFill>
              </a:rPr>
              <a:t> pro </a:t>
            </a:r>
            <a:r>
              <a:rPr lang="en-GB" sz="2000" dirty="0" err="1">
                <a:solidFill>
                  <a:srgbClr val="000000"/>
                </a:solidFill>
              </a:rPr>
              <a:t>enterocyty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tlustého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střeva</a:t>
            </a:r>
            <a:r>
              <a:rPr lang="en-GB" sz="2000" dirty="0">
                <a:solidFill>
                  <a:srgbClr val="000000"/>
                </a:solidFill>
              </a:rPr>
              <a:t> (1gram </a:t>
            </a:r>
            <a:r>
              <a:rPr lang="en-GB" sz="2000" dirty="0" err="1">
                <a:solidFill>
                  <a:srgbClr val="000000"/>
                </a:solidFill>
              </a:rPr>
              <a:t>vlákniny</a:t>
            </a:r>
            <a:r>
              <a:rPr lang="en-GB" sz="2000" dirty="0">
                <a:solidFill>
                  <a:srgbClr val="000000"/>
                </a:solidFill>
              </a:rPr>
              <a:t> = 8,4 kJ)</a:t>
            </a: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současně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zvětšuje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obsah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tlustého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střeva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tím</a:t>
            </a:r>
            <a:r>
              <a:rPr lang="en-GB" sz="2000" dirty="0">
                <a:solidFill>
                  <a:srgbClr val="000000"/>
                </a:solidFill>
              </a:rPr>
              <a:t> se </a:t>
            </a:r>
            <a:r>
              <a:rPr lang="en-GB" sz="2000" dirty="0" err="1">
                <a:solidFill>
                  <a:srgbClr val="000000"/>
                </a:solidFill>
              </a:rPr>
              <a:t>naředí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toxické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látky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obsažené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střevě</a:t>
            </a:r>
            <a:endParaRPr lang="en-GB" sz="2000" dirty="0">
              <a:solidFill>
                <a:srgbClr val="000000"/>
              </a:solidFill>
            </a:endParaRP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úprava</a:t>
            </a:r>
            <a:r>
              <a:rPr lang="en-GB" sz="2000" dirty="0">
                <a:solidFill>
                  <a:srgbClr val="000000"/>
                </a:solidFill>
              </a:rPr>
              <a:t> transit time (</a:t>
            </a:r>
            <a:r>
              <a:rPr lang="en-GB" sz="2000" dirty="0" err="1">
                <a:solidFill>
                  <a:srgbClr val="000000"/>
                </a:solidFill>
              </a:rPr>
              <a:t>snižuje</a:t>
            </a:r>
            <a:r>
              <a:rPr lang="en-GB" sz="2000" dirty="0">
                <a:solidFill>
                  <a:srgbClr val="000000"/>
                </a:solidFill>
              </a:rPr>
              <a:t> transit time v </a:t>
            </a:r>
            <a:r>
              <a:rPr lang="en-GB" sz="2000" dirty="0" err="1">
                <a:solidFill>
                  <a:srgbClr val="000000"/>
                </a:solidFill>
              </a:rPr>
              <a:t>tenkém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střevě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5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cap="none" dirty="0" smtClean="0">
                <a:cs typeface="ＭＳ Ｐゴシック" charset="0"/>
              </a:rPr>
              <a:t>VLÁKNINA A ZDRAVOTNÍ TVRZENÍ</a:t>
            </a:r>
            <a:endParaRPr lang="cs-CZ" dirty="0">
              <a:cs typeface="ＭＳ Ｐゴシック" charset="0"/>
            </a:endParaRP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540" dirty="0">
                <a:ea typeface="MS PGothic" charset="-128"/>
              </a:rPr>
              <a:t>přispívá ke zvýšení objemu stolice</a:t>
            </a:r>
            <a:br>
              <a:rPr lang="cs-CZ" altLang="cs-CZ" sz="2540" dirty="0">
                <a:ea typeface="MS PGothic" charset="-128"/>
              </a:rPr>
            </a:br>
            <a:endParaRPr lang="cs-CZ" altLang="cs-CZ" sz="2540" dirty="0">
              <a:ea typeface="MS PGothic" charset="-128"/>
            </a:endParaRPr>
          </a:p>
          <a:p>
            <a:r>
              <a:rPr lang="cs-CZ" altLang="cs-CZ" sz="2540" dirty="0">
                <a:ea typeface="MS PGothic" charset="-128"/>
              </a:rPr>
              <a:t>přispívá k normální činnosti střev</a:t>
            </a:r>
            <a:br>
              <a:rPr lang="cs-CZ" altLang="cs-CZ" sz="2540" dirty="0">
                <a:ea typeface="MS PGothic" charset="-128"/>
              </a:rPr>
            </a:br>
            <a:endParaRPr lang="cs-CZ" altLang="cs-CZ" sz="2540" dirty="0">
              <a:ea typeface="MS PGothic" charset="-128"/>
            </a:endParaRPr>
          </a:p>
          <a:p>
            <a:r>
              <a:rPr lang="cs-CZ" altLang="cs-CZ" sz="2540" dirty="0">
                <a:ea typeface="MS PGothic" charset="-128"/>
              </a:rPr>
              <a:t>přispívá k udržení normální hladiny cholesterolu v krvi</a:t>
            </a:r>
            <a:br>
              <a:rPr lang="cs-CZ" altLang="cs-CZ" sz="2540" dirty="0">
                <a:ea typeface="MS PGothic" charset="-128"/>
              </a:rPr>
            </a:br>
            <a:endParaRPr lang="cs-CZ" altLang="cs-CZ" sz="2540" dirty="0">
              <a:ea typeface="MS PGothic" charset="-128"/>
            </a:endParaRPr>
          </a:p>
          <a:p>
            <a:r>
              <a:rPr lang="cs-CZ" altLang="cs-CZ" sz="2540" dirty="0">
                <a:ea typeface="MS PGothic" charset="-128"/>
              </a:rPr>
              <a:t>přispívá k omezení nárůstu hladiny glukózy v krvi po jídle</a:t>
            </a:r>
            <a:br>
              <a:rPr lang="cs-CZ" altLang="cs-CZ" sz="2540" dirty="0">
                <a:ea typeface="MS PGothic" charset="-128"/>
              </a:rPr>
            </a:br>
            <a:endParaRPr lang="cs-CZ" altLang="cs-CZ" sz="2540" dirty="0">
              <a:ea typeface="MS PGothic" charset="-128"/>
            </a:endParaRPr>
          </a:p>
          <a:p>
            <a:r>
              <a:rPr lang="cs-CZ" altLang="cs-CZ" sz="2540" dirty="0">
                <a:ea typeface="MS PGothic" charset="-128"/>
              </a:rPr>
              <a:t>přispívá k urychlení střevního tranzitu</a:t>
            </a:r>
            <a:endParaRPr lang="cs-CZ" altLang="cs-CZ" dirty="0">
              <a:ea typeface="MS PGothic" charset="-128"/>
            </a:endParaRPr>
          </a:p>
        </p:txBody>
      </p:sp>
      <p:sp>
        <p:nvSpPr>
          <p:cNvPr id="6" name="Bublinový popisek ve tvaru obláčku 5"/>
          <p:cNvSpPr/>
          <p:nvPr/>
        </p:nvSpPr>
        <p:spPr>
          <a:xfrm>
            <a:off x="7647044" y="1347982"/>
            <a:ext cx="2809735" cy="1012427"/>
          </a:xfrm>
          <a:prstGeom prst="cloudCallout">
            <a:avLst>
              <a:gd name="adj1" fmla="val -115882"/>
              <a:gd name="adj2" fmla="val 17951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33" dirty="0">
                <a:solidFill>
                  <a:schemeClr val="tx1"/>
                </a:solidFill>
              </a:rPr>
              <a:t>Zrna ječmene a ovsa, pšeničné otruby</a:t>
            </a:r>
          </a:p>
        </p:txBody>
      </p:sp>
      <p:sp>
        <p:nvSpPr>
          <p:cNvPr id="7" name="Bublinový popisek ve tvaru obláčku 6"/>
          <p:cNvSpPr/>
          <p:nvPr/>
        </p:nvSpPr>
        <p:spPr>
          <a:xfrm>
            <a:off x="6375389" y="2460217"/>
            <a:ext cx="2351767" cy="1013866"/>
          </a:xfrm>
          <a:prstGeom prst="cloudCallout">
            <a:avLst>
              <a:gd name="adj1" fmla="val -87191"/>
              <a:gd name="adj2" fmla="val -187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33" dirty="0">
                <a:solidFill>
                  <a:schemeClr val="tx1"/>
                </a:solidFill>
              </a:rPr>
              <a:t>Žitná vláknina</a:t>
            </a:r>
          </a:p>
        </p:txBody>
      </p:sp>
      <p:sp>
        <p:nvSpPr>
          <p:cNvPr id="8" name="Bublinový popisek ve tvaru obláčku 7"/>
          <p:cNvSpPr/>
          <p:nvPr/>
        </p:nvSpPr>
        <p:spPr>
          <a:xfrm>
            <a:off x="8895644" y="3559178"/>
            <a:ext cx="3073846" cy="995145"/>
          </a:xfrm>
          <a:prstGeom prst="cloudCallout">
            <a:avLst>
              <a:gd name="adj1" fmla="val -71250"/>
              <a:gd name="adj2" fmla="val -2275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33" dirty="0" err="1">
                <a:solidFill>
                  <a:schemeClr val="tx1"/>
                </a:solidFill>
              </a:rPr>
              <a:t>Guarová</a:t>
            </a:r>
            <a:r>
              <a:rPr lang="cs-CZ" sz="1633" dirty="0">
                <a:solidFill>
                  <a:schemeClr val="tx1"/>
                </a:solidFill>
              </a:rPr>
              <a:t> guma, </a:t>
            </a:r>
            <a:r>
              <a:rPr lang="cs-CZ" sz="1633" dirty="0" err="1">
                <a:solidFill>
                  <a:schemeClr val="tx1"/>
                </a:solidFill>
              </a:rPr>
              <a:t>glukomannan</a:t>
            </a:r>
            <a:r>
              <a:rPr lang="cs-CZ" sz="1633" dirty="0">
                <a:solidFill>
                  <a:schemeClr val="tx1"/>
                </a:solidFill>
              </a:rPr>
              <a:t>, beta-</a:t>
            </a:r>
            <a:r>
              <a:rPr lang="cs-CZ" sz="1633" dirty="0" err="1">
                <a:solidFill>
                  <a:schemeClr val="tx1"/>
                </a:solidFill>
              </a:rPr>
              <a:t>glukany</a:t>
            </a:r>
            <a:r>
              <a:rPr lang="cs-CZ" sz="1633" dirty="0">
                <a:solidFill>
                  <a:schemeClr val="tx1"/>
                </a:solidFill>
              </a:rPr>
              <a:t>, pektiny </a:t>
            </a:r>
          </a:p>
        </p:txBody>
      </p:sp>
      <p:sp>
        <p:nvSpPr>
          <p:cNvPr id="9" name="Bublinový popisek ve tvaru obláčku 8"/>
          <p:cNvSpPr/>
          <p:nvPr/>
        </p:nvSpPr>
        <p:spPr>
          <a:xfrm>
            <a:off x="6918328" y="4838596"/>
            <a:ext cx="3862562" cy="914496"/>
          </a:xfrm>
          <a:prstGeom prst="cloudCallout">
            <a:avLst>
              <a:gd name="adj1" fmla="val -66014"/>
              <a:gd name="adj2" fmla="val 247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33" dirty="0" err="1">
                <a:solidFill>
                  <a:schemeClr val="tx1"/>
                </a:solidFill>
              </a:rPr>
              <a:t>Arabinoxylan</a:t>
            </a:r>
            <a:r>
              <a:rPr lang="cs-CZ" sz="1633" dirty="0">
                <a:solidFill>
                  <a:schemeClr val="tx1"/>
                </a:solidFill>
              </a:rPr>
              <a:t>, beta-</a:t>
            </a:r>
            <a:r>
              <a:rPr lang="cs-CZ" sz="1633" dirty="0" err="1">
                <a:solidFill>
                  <a:schemeClr val="tx1"/>
                </a:solidFill>
              </a:rPr>
              <a:t>glukany</a:t>
            </a:r>
            <a:r>
              <a:rPr lang="cs-CZ" sz="1633" dirty="0">
                <a:solidFill>
                  <a:schemeClr val="tx1"/>
                </a:solidFill>
              </a:rPr>
              <a:t>, pektiny, rezistentní škrob </a:t>
            </a:r>
          </a:p>
        </p:txBody>
      </p:sp>
      <p:sp>
        <p:nvSpPr>
          <p:cNvPr id="10" name="Bublinový popisek ve tvaru obláčku 9"/>
          <p:cNvSpPr/>
          <p:nvPr/>
        </p:nvSpPr>
        <p:spPr>
          <a:xfrm>
            <a:off x="6627423" y="5786394"/>
            <a:ext cx="1562565" cy="843929"/>
          </a:xfrm>
          <a:prstGeom prst="cloudCallout">
            <a:avLst>
              <a:gd name="adj1" fmla="val -82303"/>
              <a:gd name="adj2" fmla="val -9212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33" dirty="0">
                <a:solidFill>
                  <a:schemeClr val="tx1"/>
                </a:solidFill>
              </a:rPr>
              <a:t>Pšeničné otruby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 bwMode="auto">
          <a:xfrm>
            <a:off x="838200" y="365126"/>
            <a:ext cx="10515600" cy="1004266"/>
          </a:xfrm>
          <a:prstGeom prst="rect">
            <a:avLst/>
          </a:prstGeom>
          <a:solidFill>
            <a:srgbClr val="FBE5D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VLÁKNINA A ZDRAVOTNÍ TVRZENÍ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3021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VLÁKNINA A ZDRAVOTNÍ TVRZENÍ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14">
                <a:ea typeface="MS PGothic" charset="-128"/>
              </a:rPr>
              <a:t>VLÁKNINA ZE ZRN JEČMENE</a:t>
            </a:r>
            <a:br>
              <a:rPr lang="cs-CZ" altLang="cs-CZ" sz="1814">
                <a:ea typeface="MS PGothic" charset="-128"/>
              </a:rPr>
            </a:br>
            <a:r>
              <a:rPr lang="cs-CZ" altLang="cs-CZ" sz="1814">
                <a:ea typeface="MS PGothic" charset="-128"/>
              </a:rPr>
              <a:t>- přispívá ke zvýšení objemu stolice </a:t>
            </a:r>
          </a:p>
          <a:p>
            <a:r>
              <a:rPr lang="cs-CZ" altLang="cs-CZ" sz="1814">
                <a:ea typeface="MS PGothic" charset="-128"/>
              </a:rPr>
              <a:t>VLÁKNINA ZE ZRN OVSA</a:t>
            </a:r>
            <a:br>
              <a:rPr lang="cs-CZ" altLang="cs-CZ" sz="1814">
                <a:ea typeface="MS PGothic" charset="-128"/>
              </a:rPr>
            </a:br>
            <a:r>
              <a:rPr lang="cs-CZ" altLang="cs-CZ" sz="1814">
                <a:ea typeface="MS PGothic" charset="-128"/>
              </a:rPr>
              <a:t>- přispívá ke zvýšení objemu stolice </a:t>
            </a:r>
          </a:p>
          <a:p>
            <a:r>
              <a:rPr lang="cs-CZ" altLang="cs-CZ" sz="1814">
                <a:ea typeface="MS PGothic" charset="-128"/>
              </a:rPr>
              <a:t>ŽITNÁ VLÁKNINA</a:t>
            </a:r>
            <a:br>
              <a:rPr lang="cs-CZ" altLang="cs-CZ" sz="1814">
                <a:ea typeface="MS PGothic" charset="-128"/>
              </a:rPr>
            </a:br>
            <a:r>
              <a:rPr lang="cs-CZ" altLang="cs-CZ" sz="1814">
                <a:ea typeface="MS PGothic" charset="-128"/>
              </a:rPr>
              <a:t>- přispívá k normální činnosti střev </a:t>
            </a:r>
          </a:p>
          <a:p>
            <a:r>
              <a:rPr lang="cs-CZ" altLang="cs-CZ" sz="1814">
                <a:ea typeface="MS PGothic" charset="-128"/>
              </a:rPr>
              <a:t>ARABINOXYLAN</a:t>
            </a:r>
            <a:br>
              <a:rPr lang="cs-CZ" altLang="cs-CZ" sz="1814">
                <a:ea typeface="MS PGothic" charset="-128"/>
              </a:rPr>
            </a:br>
            <a:r>
              <a:rPr lang="cs-CZ" altLang="cs-CZ" sz="1814">
                <a:ea typeface="MS PGothic" charset="-128"/>
              </a:rPr>
              <a:t>- Konzumace arabinoxylanu jakožto součásti jídla přispívá k omezení nárůstu hladiny glukózy v krvi po tomto jídle </a:t>
            </a:r>
          </a:p>
          <a:p>
            <a:r>
              <a:rPr lang="cs-CZ" altLang="cs-CZ" sz="1814">
                <a:ea typeface="MS PGothic" charset="-128"/>
              </a:rPr>
              <a:t>GUAROVÁ GUMA</a:t>
            </a:r>
            <a:br>
              <a:rPr lang="cs-CZ" altLang="cs-CZ" sz="1814">
                <a:ea typeface="MS PGothic" charset="-128"/>
              </a:rPr>
            </a:br>
            <a:r>
              <a:rPr lang="cs-CZ" altLang="cs-CZ" sz="1814">
                <a:ea typeface="MS PGothic" charset="-128"/>
              </a:rPr>
              <a:t>- přispívá k udržení normální hladiny cholesterolu v krvi (konzumace 10g/den)</a:t>
            </a:r>
          </a:p>
          <a:p>
            <a:r>
              <a:rPr lang="cs-CZ" altLang="cs-CZ" sz="1814">
                <a:ea typeface="MS PGothic" charset="-128"/>
              </a:rPr>
              <a:t>GLUKOMANNAN</a:t>
            </a:r>
            <a:br>
              <a:rPr lang="cs-CZ" altLang="cs-CZ" sz="1814">
                <a:ea typeface="MS PGothic" charset="-128"/>
              </a:rPr>
            </a:br>
            <a:r>
              <a:rPr lang="cs-CZ" altLang="cs-CZ" sz="1814">
                <a:ea typeface="MS PGothic" charset="-128"/>
              </a:rPr>
              <a:t>- přispívá k udržení normální hladiny cholesterolu v krvi (4g/den)</a:t>
            </a:r>
            <a:br>
              <a:rPr lang="cs-CZ" altLang="cs-CZ" sz="1814">
                <a:ea typeface="MS PGothic" charset="-128"/>
              </a:rPr>
            </a:br>
            <a:r>
              <a:rPr lang="cs-CZ" altLang="cs-CZ" sz="1814">
                <a:ea typeface="MS PGothic" charset="-128"/>
              </a:rPr>
              <a:t>- v rámci nízkoenergetické diety přispívá ke snížení hmotnosti  (3g/den)</a:t>
            </a:r>
          </a:p>
          <a:p>
            <a:endParaRPr lang="cs-CZ" altLang="cs-CZ" sz="1814">
              <a:ea typeface="MS PGothic" charset="-128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838200" y="365126"/>
            <a:ext cx="10515600" cy="1004266"/>
          </a:xfrm>
          <a:prstGeom prst="rect">
            <a:avLst/>
          </a:prstGeom>
          <a:solidFill>
            <a:srgbClr val="FBE5D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VLÁKNINA A ZDRAVOTNÍ TVRZENÍ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841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 dirty="0">
                <a:ea typeface="MS PGothic" charset="-128"/>
              </a:rPr>
              <a:t>VLÁKNINA A ZDRAVOTNÍ TVRZENÍ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14" dirty="0">
                <a:ea typeface="MS PGothic" charset="-128"/>
              </a:rPr>
              <a:t>BETA-GLUKANY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přispívají k udržení normální hladiny cholesterolu v krvi  konzumace 3 g/den)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omezení nárůstu hladiny glukózy v krvi po tomto jídle (4g/30g sacharidů v porci) </a:t>
            </a:r>
          </a:p>
          <a:p>
            <a:r>
              <a:rPr lang="cs-CZ" altLang="cs-CZ" sz="1814" dirty="0">
                <a:ea typeface="MS PGothic" charset="-128"/>
              </a:rPr>
              <a:t>PEKTINY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přispívají k udržení normální hladiny cholesterolu v krvi (konzumace 6 g/den)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Konzumace pektinů s jídlem přispívá k omezení nárůstu hladiny glukózy v krvi po tomto jídle (konzumace 10 g/den)</a:t>
            </a:r>
          </a:p>
          <a:p>
            <a:r>
              <a:rPr lang="cs-CZ" altLang="cs-CZ" sz="1814" dirty="0">
                <a:ea typeface="MS PGothic" charset="-128"/>
              </a:rPr>
              <a:t>REZISTENTNÍ ŠKROB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Nahrazení stravitelných škrobů rezistentním škrobem v jídle přispívá k omezení nárůstu hladiny glukózy v krvi po tomto jídle (nejméně 14 % celkového obsahu)</a:t>
            </a:r>
          </a:p>
          <a:p>
            <a:r>
              <a:rPr lang="cs-CZ" altLang="cs-CZ" sz="1814" dirty="0">
                <a:ea typeface="MS PGothic" charset="-128"/>
              </a:rPr>
              <a:t>VLÁKNINA Z PŠENIČNÝCH OTRUB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urychlení střevního tranzitu (konzumace 10 g/den)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ke zvýšení objemu stolice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838200" y="365126"/>
            <a:ext cx="10515600" cy="1004266"/>
          </a:xfrm>
          <a:prstGeom prst="rect">
            <a:avLst/>
          </a:prstGeom>
          <a:solidFill>
            <a:srgbClr val="FBE5D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VLÁKNINA A ZDRAVOTNÍ TVRZENÍ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08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49" name="Object 1"/>
          <p:cNvGraphicFramePr>
            <a:graphicFrameLocks noChangeAspect="1"/>
          </p:cNvGraphicFramePr>
          <p:nvPr>
            <p:extLst/>
          </p:nvPr>
        </p:nvGraphicFramePr>
        <p:xfrm>
          <a:off x="1106598" y="207382"/>
          <a:ext cx="10427009" cy="6499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1" r:id="rId4" imgW="9537700" imgH="7366000" progId="">
                  <p:embed/>
                </p:oleObj>
              </mc:Choice>
              <mc:Fallback>
                <p:oleObj r:id="rId4" imgW="9537700" imgH="7366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598" y="207382"/>
                        <a:ext cx="10427009" cy="6499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2197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  <a:solidFill>
            <a:srgbClr val="FBE5D6"/>
          </a:solidFill>
        </p:spPr>
        <p:txBody>
          <a:bodyPr/>
          <a:lstStyle/>
          <a:p>
            <a:r>
              <a:rPr lang="en-US" dirty="0" smtClean="0"/>
              <a:t>DOPORUČENÍ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SPV: 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err="1" smtClean="0">
                <a:solidFill>
                  <a:srgbClr val="000000"/>
                </a:solidFill>
              </a:rPr>
              <a:t>děti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do 2let </a:t>
            </a:r>
            <a:r>
              <a:rPr lang="en-GB" dirty="0" smtClean="0">
                <a:solidFill>
                  <a:srgbClr val="000000"/>
                </a:solidFill>
              </a:rPr>
              <a:t>5g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err="1" smtClean="0">
                <a:solidFill>
                  <a:srgbClr val="000000"/>
                </a:solidFill>
              </a:rPr>
              <a:t>starší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děti</a:t>
            </a:r>
            <a:r>
              <a:rPr lang="en-GB" dirty="0">
                <a:solidFill>
                  <a:srgbClr val="000000"/>
                </a:solidFill>
              </a:rPr>
              <a:t> DDD = 5g+ </a:t>
            </a:r>
            <a:r>
              <a:rPr lang="en-GB" dirty="0" err="1">
                <a:solidFill>
                  <a:srgbClr val="000000"/>
                </a:solidFill>
              </a:rPr>
              <a:t>věk</a:t>
            </a:r>
            <a:r>
              <a:rPr lang="en-GB" dirty="0">
                <a:solidFill>
                  <a:srgbClr val="000000"/>
                </a:solidFill>
              </a:rPr>
              <a:t> v </a:t>
            </a:r>
            <a:r>
              <a:rPr lang="en-GB" dirty="0" err="1" smtClean="0">
                <a:solidFill>
                  <a:srgbClr val="000000"/>
                </a:solidFill>
              </a:rPr>
              <a:t>letech</a:t>
            </a:r>
            <a:r>
              <a:rPr lang="en-GB" dirty="0">
                <a:solidFill>
                  <a:srgbClr val="000000"/>
                </a:solidFill>
              </a:rPr>
              <a:t/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 err="1" smtClean="0">
                <a:solidFill>
                  <a:srgbClr val="000000"/>
                </a:solidFill>
              </a:rPr>
              <a:t>dospělí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30g 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EFSA: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err="1" smtClean="0">
                <a:solidFill>
                  <a:srgbClr val="000000"/>
                </a:solidFill>
              </a:rPr>
              <a:t>dospělí</a:t>
            </a:r>
            <a:r>
              <a:rPr lang="en-GB" dirty="0" smtClean="0">
                <a:solidFill>
                  <a:srgbClr val="000000"/>
                </a:solidFill>
              </a:rPr>
              <a:t>: 25 g/den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err="1" smtClean="0">
                <a:solidFill>
                  <a:srgbClr val="000000"/>
                </a:solidFill>
              </a:rPr>
              <a:t>děti</a:t>
            </a:r>
            <a:r>
              <a:rPr lang="en-GB" dirty="0" smtClean="0">
                <a:solidFill>
                  <a:srgbClr val="000000"/>
                </a:solidFill>
              </a:rPr>
              <a:t> od 1 </a:t>
            </a:r>
            <a:r>
              <a:rPr lang="en-GB" dirty="0" err="1" smtClean="0">
                <a:solidFill>
                  <a:srgbClr val="000000"/>
                </a:solidFill>
              </a:rPr>
              <a:t>roku</a:t>
            </a:r>
            <a:r>
              <a:rPr lang="en-GB" dirty="0" smtClean="0">
                <a:solidFill>
                  <a:srgbClr val="000000"/>
                </a:solidFill>
              </a:rPr>
              <a:t>: 2 g/1 MJ</a:t>
            </a:r>
            <a:endParaRPr lang="en-GB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81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sz="2903" b="1">
                <a:solidFill>
                  <a:srgbClr val="0070C0"/>
                </a:solidFill>
                <a:ea typeface="MS PGothic" charset="-128"/>
              </a:rPr>
              <a:t>VLÁKNINA </a:t>
            </a:r>
            <a:r>
              <a:rPr lang="cs-CZ" altLang="cs-CZ" sz="1814" b="1">
                <a:solidFill>
                  <a:srgbClr val="0070C0"/>
                </a:solidFill>
                <a:ea typeface="MS PGothic" charset="-128"/>
              </a:rPr>
              <a:t>- </a:t>
            </a:r>
            <a:r>
              <a:rPr lang="cs-CZ" altLang="cs-CZ" sz="1814">
                <a:ea typeface="MS PGothic" charset="-128"/>
              </a:rPr>
              <a:t>doporučená denní dávka pro dospělé: 30 g</a:t>
            </a:r>
            <a:endParaRPr lang="cs-CZ" altLang="cs-CZ" sz="1814" b="1">
              <a:solidFill>
                <a:srgbClr val="0070C0"/>
              </a:solidFill>
              <a:ea typeface="MS PGothic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523521" y="907043"/>
            <a:ext cx="184731" cy="3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63"/>
              </a:spcBef>
              <a:buClr>
                <a:schemeClr val="accent1"/>
              </a:buClr>
              <a:buSzPct val="70000"/>
              <a:buFont typeface="Wingdings" charset="2"/>
              <a:buChar char=""/>
              <a:defRPr sz="26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23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4471A6"/>
              </a:buClr>
              <a:buSzPct val="60000"/>
              <a:buFont typeface="Wingdings" charset="2"/>
              <a:buChar char="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B2C1DB"/>
              </a:buClr>
              <a:buSzPct val="60000"/>
              <a:buFont typeface="Wingdings" charset="2"/>
              <a:buChar char="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cs-CZ" sz="1724">
              <a:latin typeface="Calibri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838200" y="1763370"/>
          <a:ext cx="7994278" cy="3371397"/>
        </p:xfrm>
        <a:graphic>
          <a:graphicData uri="http://schemas.openxmlformats.org/drawingml/2006/table">
            <a:tbl>
              <a:tblPr/>
              <a:tblGrid>
                <a:gridCol w="2464098"/>
                <a:gridCol w="1533761"/>
                <a:gridCol w="2517384"/>
                <a:gridCol w="1479035"/>
              </a:tblGrid>
              <a:tr h="52565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Zdroj (typická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Množství vlákniny (g)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Zdroj (typická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Množství vlákniny (g)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565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Vařená čočka (100g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Maliny (100g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565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Ovesné vločky (50g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Hruška (100g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565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Celozrnný chléb (50g krajíc)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Banán, jablko (100g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565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Chléb (50g krajíc)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Brokolice, fazolky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(100g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43117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Vlašské ořechy (30g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Mrkev (100g porce)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Brambory (200g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42026" name="Picture 2" descr="http://www.ulekare.cz/dbpic/potravinova_pyramida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199" y="3397956"/>
            <a:ext cx="1907661" cy="173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0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cap="none" dirty="0"/>
              <a:t>VÝPOČET BM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/>
          </a:bodyPr>
          <a:lstStyle/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800" b="1" dirty="0"/>
              <a:t>Harris-</a:t>
            </a:r>
            <a:r>
              <a:rPr lang="en-GB" sz="2800" b="1" dirty="0" err="1"/>
              <a:t>Benedictova</a:t>
            </a:r>
            <a:r>
              <a:rPr lang="en-GB" sz="2800" b="1" dirty="0"/>
              <a:t> </a:t>
            </a:r>
            <a:r>
              <a:rPr lang="en-GB" sz="2800" b="1" dirty="0" err="1"/>
              <a:t>rovnice</a:t>
            </a:r>
            <a:r>
              <a:rPr lang="en-GB" sz="2800" dirty="0">
                <a:solidFill>
                  <a:srgbClr val="008000"/>
                </a:solidFill>
              </a:rPr>
              <a:t/>
            </a:r>
            <a:br>
              <a:rPr lang="en-GB" sz="2800" dirty="0">
                <a:solidFill>
                  <a:srgbClr val="008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	</a:t>
            </a:r>
            <a:r>
              <a:rPr lang="en-GB" sz="2800" dirty="0" err="1">
                <a:solidFill>
                  <a:srgbClr val="000000"/>
                </a:solidFill>
              </a:rPr>
              <a:t>muži</a:t>
            </a:r>
            <a:r>
              <a:rPr lang="en-GB" sz="2800" dirty="0">
                <a:solidFill>
                  <a:srgbClr val="000000"/>
                </a:solidFill>
              </a:rPr>
              <a:t>: BM (kcal) = 66,5 + 13,8H + 5,0V - 6,8R</a:t>
            </a:r>
            <a:br>
              <a:rPr lang="en-GB" sz="2800" dirty="0">
                <a:solidFill>
                  <a:srgbClr val="000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	</a:t>
            </a:r>
            <a:r>
              <a:rPr lang="en-GB" sz="2800" dirty="0" err="1">
                <a:solidFill>
                  <a:srgbClr val="000000"/>
                </a:solidFill>
              </a:rPr>
              <a:t>ženy</a:t>
            </a:r>
            <a:r>
              <a:rPr lang="en-GB" sz="2800" dirty="0">
                <a:solidFill>
                  <a:srgbClr val="000000"/>
                </a:solidFill>
              </a:rPr>
              <a:t>: BM (kcal) = 655 + 9,6H + 1,8 V – 4,7R</a:t>
            </a:r>
          </a:p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800" b="1" dirty="0" err="1"/>
              <a:t>Faustův</a:t>
            </a:r>
            <a:r>
              <a:rPr lang="en-GB" sz="2800" b="1" dirty="0"/>
              <a:t> </a:t>
            </a:r>
            <a:r>
              <a:rPr lang="en-GB" sz="2800" b="1" dirty="0" err="1"/>
              <a:t>vzorec</a:t>
            </a:r>
            <a:r>
              <a:rPr lang="en-GB" sz="2800" dirty="0">
                <a:solidFill>
                  <a:srgbClr val="008000"/>
                </a:solidFill>
              </a:rPr>
              <a:t/>
            </a:r>
            <a:br>
              <a:rPr lang="en-GB" sz="2800" dirty="0">
                <a:solidFill>
                  <a:srgbClr val="008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	</a:t>
            </a:r>
            <a:r>
              <a:rPr lang="en-GB" sz="2800" dirty="0" err="1">
                <a:solidFill>
                  <a:srgbClr val="000000"/>
                </a:solidFill>
              </a:rPr>
              <a:t>muži</a:t>
            </a:r>
            <a:r>
              <a:rPr lang="en-GB" sz="2800" dirty="0">
                <a:solidFill>
                  <a:srgbClr val="000000"/>
                </a:solidFill>
              </a:rPr>
              <a:t>: BM (kcal) = 24H</a:t>
            </a:r>
            <a:br>
              <a:rPr lang="en-GB" sz="2800" dirty="0">
                <a:solidFill>
                  <a:srgbClr val="000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	</a:t>
            </a:r>
            <a:r>
              <a:rPr lang="en-GB" sz="2800" dirty="0" err="1">
                <a:solidFill>
                  <a:srgbClr val="000000"/>
                </a:solidFill>
              </a:rPr>
              <a:t>ženy</a:t>
            </a:r>
            <a:r>
              <a:rPr lang="en-GB" sz="2800" dirty="0">
                <a:solidFill>
                  <a:srgbClr val="000000"/>
                </a:solidFill>
              </a:rPr>
              <a:t>: BM (kcal) = 23H</a:t>
            </a:r>
          </a:p>
          <a:p>
            <a:pPr marL="422275" indent="-317500" eaLnBrk="1" hangingPunct="1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800" b="1" dirty="0" err="1"/>
              <a:t>Hrubý</a:t>
            </a:r>
            <a:r>
              <a:rPr lang="en-GB" sz="2800" b="1" dirty="0"/>
              <a:t> </a:t>
            </a:r>
            <a:r>
              <a:rPr lang="en-GB" sz="2800" b="1" dirty="0" err="1"/>
              <a:t>odhad</a:t>
            </a:r>
            <a:r>
              <a:rPr lang="en-GB" sz="2800" dirty="0">
                <a:solidFill>
                  <a:srgbClr val="008000"/>
                </a:solidFill>
              </a:rPr>
              <a:t/>
            </a:r>
            <a:br>
              <a:rPr lang="en-GB" sz="2800" dirty="0">
                <a:solidFill>
                  <a:srgbClr val="008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	BM (MJ) = 0,1H</a:t>
            </a:r>
          </a:p>
          <a:p>
            <a:pPr marL="422275" indent="-317500" eaLnBrk="1" hangingPunct="1"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77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altLang="cs-CZ" sz="3200" dirty="0"/>
              <a:t>VÝBĚR OBILNÝCH VÝROBKŮ</a:t>
            </a:r>
            <a:br>
              <a:rPr lang="cs-CZ" altLang="cs-CZ" sz="3200" dirty="0"/>
            </a:br>
            <a:r>
              <a:rPr lang="cs-CZ" altLang="cs-CZ" sz="3200" dirty="0"/>
              <a:t> podle nutričního tvrzení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/>
              <a:t>Vhodné vybírat ty, které obsahují nejméně 3 g vlákniny/100 g</a:t>
            </a:r>
          </a:p>
          <a:p>
            <a:r>
              <a:rPr lang="cs-CZ" altLang="cs-CZ" sz="2400" dirty="0"/>
              <a:t>Výrobky s obsahem vlákniny vyšší než 6 g/100 g lze podle legislativy považovat za výrobky s vysokým obsahem vlákniny</a:t>
            </a:r>
          </a:p>
          <a:p>
            <a:pPr marL="0" indent="0"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9776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Sacharidy 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altLang="cs-CZ" sz="2000" dirty="0">
                <a:ea typeface="MS PGothic" charset="-128"/>
              </a:rPr>
              <a:t>Rozdělení sacharidů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jednoduché sacharidy/cukry (mono- a di-)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polysacharidy (škrob, vláknina)</a:t>
            </a:r>
          </a:p>
          <a:p>
            <a:r>
              <a:rPr lang="cs-CZ" altLang="cs-CZ" sz="2000" dirty="0">
                <a:ea typeface="MS PGothic" charset="-128"/>
              </a:rPr>
              <a:t>Doporučená potřeba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celkové sacharidy: 260 g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cukry: 90 g (45 g přirozené versus 45 g přidané)</a:t>
            </a:r>
          </a:p>
          <a:p>
            <a:r>
              <a:rPr lang="cs-CZ" altLang="cs-CZ" sz="2000" dirty="0">
                <a:ea typeface="MS PGothic" charset="-128"/>
              </a:rPr>
              <a:t>Vláknina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není štěpena enzymatickým systémem gastrointestinálního traktu, je ale částečně odbourávána mikroorganismy v tlustém střevě (vznikají tak krátké mastné kyseliny, které slouží jako substrát pro sliznici tlustého střeva)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funkce: od </a:t>
            </a:r>
            <a:r>
              <a:rPr lang="cs-CZ" altLang="cs-CZ" sz="2000" dirty="0" err="1">
                <a:ea typeface="MS PGothic" charset="-128"/>
              </a:rPr>
              <a:t>d.ú</a:t>
            </a:r>
            <a:r>
              <a:rPr lang="cs-CZ" altLang="cs-CZ" sz="2000" dirty="0">
                <a:ea typeface="MS PGothic" charset="-128"/>
              </a:rPr>
              <a:t>. po tlusté střevo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potřeba: přibližně 30 g/den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- zdroje: obiloviny, ovoce, zelenina, </a:t>
            </a:r>
            <a:br>
              <a:rPr lang="cs-CZ" altLang="cs-CZ" sz="2000" dirty="0">
                <a:ea typeface="MS PGothic" charset="-128"/>
              </a:rPr>
            </a:br>
            <a:r>
              <a:rPr lang="cs-CZ" altLang="cs-CZ" sz="2000" dirty="0">
                <a:ea typeface="MS PGothic" charset="-128"/>
              </a:rPr>
              <a:t>luštěniny, ořechy</a:t>
            </a:r>
          </a:p>
          <a:p>
            <a:r>
              <a:rPr lang="cs-CZ" altLang="cs-CZ" sz="2000" b="1" dirty="0">
                <a:ea typeface="MS PGothic" charset="-128"/>
              </a:rPr>
              <a:t>Glykemický index a </a:t>
            </a:r>
            <a:r>
              <a:rPr lang="cs-CZ" altLang="cs-CZ" sz="2000" b="1" dirty="0" smtClean="0">
                <a:ea typeface="MS PGothic" charset="-128"/>
              </a:rPr>
              <a:t>nálož (viz přednáška z podzimního semestru)</a:t>
            </a:r>
            <a:endParaRPr lang="cs-CZ" altLang="cs-CZ" sz="2000" b="1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3208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0"/>
          <p:cNvGraphicFramePr>
            <a:graphicFrameLocks noGrp="1"/>
          </p:cNvGraphicFramePr>
          <p:nvPr/>
        </p:nvGraphicFramePr>
        <p:xfrm>
          <a:off x="2111102" y="489652"/>
          <a:ext cx="7251162" cy="6083198"/>
        </p:xfrm>
        <a:graphic>
          <a:graphicData uri="http://schemas.openxmlformats.org/drawingml/2006/table">
            <a:tbl>
              <a:tblPr/>
              <a:tblGrid>
                <a:gridCol w="7251162"/>
              </a:tblGrid>
              <a:tr h="525367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ZDROJE TUKU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8108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MASO, LUŠTĚNINY, VEJCE, OŘECHY A SEMENA: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kachna domácí, maso s kůží: 39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maso vepřové, krkovice bez kosti: 16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losos syrový: 13 g/100g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sója: 20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čočka: 1 g/100 g</a:t>
                      </a:r>
                      <a:b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arašídy: 49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vejce: 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semena sezamová: 59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kokos: 66 g/100 g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783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MLÉKO A MLÉČNÉ VÝROBKY: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/>
                      </a:r>
                      <a:b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sýr Eidam (30 % t.v s.): 16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jogurt bílý (3,5 % tuku): 3,5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mléko polotučné: 1,5 g/100 g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066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OVOCE A ZELENINA: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avokádo: 17 g/100 g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8066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OBILOVINY, PEKAŘSKÉ VÝROBKY, TĚSTOVINY atd.:</a:t>
                      </a:r>
                      <a:b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vločky ovesné: 6 g/100 g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456" name="Picture 2" descr="http://www.ulekare.cz/dbpic/potravinova_pyramida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165" y="2056536"/>
            <a:ext cx="1746903" cy="173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87" y="816567"/>
            <a:ext cx="1062832" cy="79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463" y="992265"/>
            <a:ext cx="656709" cy="96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912" y="589023"/>
            <a:ext cx="898654" cy="71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6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38" y="3166894"/>
            <a:ext cx="1002345" cy="75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85" y="864091"/>
            <a:ext cx="1019627" cy="76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511" y="2420895"/>
            <a:ext cx="959141" cy="51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2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175" y="3591738"/>
            <a:ext cx="898654" cy="73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3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35" y="4634407"/>
            <a:ext cx="1036909" cy="124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4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35" y="5224870"/>
            <a:ext cx="950500" cy="6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5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304" y="4637288"/>
            <a:ext cx="1002345" cy="75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6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098" y="979304"/>
            <a:ext cx="872732" cy="87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7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478" y="1795870"/>
            <a:ext cx="898654" cy="110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8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46" y="2122783"/>
            <a:ext cx="1140600" cy="81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9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172" y="4912357"/>
            <a:ext cx="1071472" cy="80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80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636" y="3429001"/>
            <a:ext cx="1019627" cy="76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81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743" y="1988850"/>
            <a:ext cx="1036909" cy="111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82" name="Picture 1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839" y="5389046"/>
            <a:ext cx="673991" cy="67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83" name="Picture 1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567" y="3755915"/>
            <a:ext cx="1166522" cy="37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84" name="Picture 1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52" y="4560960"/>
            <a:ext cx="1209727" cy="5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85" name="Picture 2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521" y="2206312"/>
            <a:ext cx="1097395" cy="5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86" name="Picture 2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667" y="4499033"/>
            <a:ext cx="1010986" cy="72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87" name="Picture 2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741" y="5471136"/>
            <a:ext cx="734477" cy="73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88" name="Picture 2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36" y="3266264"/>
            <a:ext cx="751759" cy="98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8237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Tuky 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45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ea typeface="MS PGothic" charset="-128"/>
              </a:rPr>
              <a:t>Tuky a oleje versus cholesterol</a:t>
            </a:r>
          </a:p>
          <a:p>
            <a:r>
              <a:rPr lang="cs-CZ" altLang="cs-CZ" dirty="0">
                <a:ea typeface="MS PGothic" charset="-128"/>
              </a:rPr>
              <a:t>Mastné kyseliny</a:t>
            </a:r>
          </a:p>
          <a:p>
            <a:r>
              <a:rPr lang="cs-CZ" altLang="cs-CZ" dirty="0">
                <a:ea typeface="MS PGothic" charset="-128"/>
              </a:rPr>
              <a:t>Esenciální mastné kyseliny a jejich zdroje</a:t>
            </a:r>
          </a:p>
          <a:p>
            <a:r>
              <a:rPr lang="cs-CZ" altLang="cs-CZ" dirty="0">
                <a:ea typeface="MS PGothic" charset="-128"/>
              </a:rPr>
              <a:t>Zdravotní tvrzení</a:t>
            </a:r>
            <a:br>
              <a:rPr lang="cs-CZ" altLang="cs-CZ" dirty="0">
                <a:ea typeface="MS PGothic" charset="-128"/>
              </a:rPr>
            </a:br>
            <a:endParaRPr lang="cs-CZ" altLang="cs-CZ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5149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3040"/>
            <a:ext cx="10515600" cy="1015310"/>
          </a:xfrm>
          <a:solidFill>
            <a:srgbClr val="E2F0D9"/>
          </a:solidFill>
        </p:spPr>
        <p:txBody>
          <a:bodyPr/>
          <a:lstStyle/>
          <a:p>
            <a:pPr eaLnBrk="1" hangingPunct="1"/>
            <a:r>
              <a:rPr lang="cs-CZ" cap="none" dirty="0"/>
              <a:t>FUNKCE TUKŮ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/>
          </a:bodyPr>
          <a:lstStyle/>
          <a:p>
            <a:pPr marL="412750" indent="-307975" eaLnBrk="1" hangingPunct="1">
              <a:lnSpc>
                <a:spcPct val="93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400" dirty="0" err="1">
                <a:solidFill>
                  <a:srgbClr val="000000"/>
                </a:solidFill>
              </a:rPr>
              <a:t>Nejvydatnější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zdroj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energie</a:t>
            </a:r>
            <a:endParaRPr lang="en-GB" sz="2400" dirty="0">
              <a:solidFill>
                <a:srgbClr val="000000"/>
              </a:solidFill>
            </a:endParaRPr>
          </a:p>
          <a:p>
            <a:pPr marL="412750" indent="-307975" eaLnBrk="1" hangingPunct="1">
              <a:lnSpc>
                <a:spcPct val="93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400" dirty="0" err="1">
                <a:solidFill>
                  <a:srgbClr val="000000"/>
                </a:solidFill>
              </a:rPr>
              <a:t>Nositelé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nezbytných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látek</a:t>
            </a:r>
            <a:r>
              <a:rPr lang="en-GB" sz="2400" dirty="0">
                <a:solidFill>
                  <a:srgbClr val="000000"/>
                </a:solidFill>
              </a:rPr>
              <a:t> pro </a:t>
            </a:r>
            <a:r>
              <a:rPr lang="en-GB" sz="2400" dirty="0" err="1">
                <a:solidFill>
                  <a:srgbClr val="000000"/>
                </a:solidFill>
              </a:rPr>
              <a:t>lidský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organismus</a:t>
            </a:r>
            <a:r>
              <a:rPr lang="en-GB" sz="2400" dirty="0">
                <a:solidFill>
                  <a:srgbClr val="000000"/>
                </a:solidFill>
              </a:rPr>
              <a:t> (</a:t>
            </a:r>
            <a:r>
              <a:rPr lang="en-GB" sz="2400" dirty="0" err="1">
                <a:solidFill>
                  <a:srgbClr val="000000"/>
                </a:solidFill>
              </a:rPr>
              <a:t>esenc</a:t>
            </a:r>
            <a:r>
              <a:rPr lang="en-GB" sz="2400" dirty="0">
                <a:solidFill>
                  <a:srgbClr val="000000"/>
                </a:solidFill>
              </a:rPr>
              <a:t>. MK, </a:t>
            </a:r>
            <a:r>
              <a:rPr lang="en-GB" sz="2400" dirty="0" err="1">
                <a:solidFill>
                  <a:srgbClr val="000000"/>
                </a:solidFill>
              </a:rPr>
              <a:t>vitaminy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rozpustné</a:t>
            </a:r>
            <a:r>
              <a:rPr lang="en-GB" sz="2400" dirty="0">
                <a:solidFill>
                  <a:srgbClr val="000000"/>
                </a:solidFill>
              </a:rPr>
              <a:t> v </a:t>
            </a:r>
            <a:r>
              <a:rPr lang="en-GB" sz="2400" dirty="0" err="1">
                <a:solidFill>
                  <a:srgbClr val="000000"/>
                </a:solidFill>
              </a:rPr>
              <a:t>tucích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steroly</a:t>
            </a:r>
            <a:r>
              <a:rPr lang="en-GB" sz="2400" dirty="0">
                <a:solidFill>
                  <a:srgbClr val="000000"/>
                </a:solidFill>
              </a:rPr>
              <a:t>, …)</a:t>
            </a:r>
          </a:p>
          <a:p>
            <a:pPr marL="412750" indent="-307975" eaLnBrk="1" hangingPunct="1">
              <a:lnSpc>
                <a:spcPct val="93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400" dirty="0" err="1">
                <a:solidFill>
                  <a:srgbClr val="000000"/>
                </a:solidFill>
              </a:rPr>
              <a:t>Dávají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stravě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jemnost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chuti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příjemnost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při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žvýkání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polykání</a:t>
            </a:r>
            <a:endParaRPr lang="en-GB" sz="2400" dirty="0">
              <a:solidFill>
                <a:srgbClr val="000000"/>
              </a:solidFill>
            </a:endParaRPr>
          </a:p>
          <a:p>
            <a:pPr marL="412750" indent="-307975" eaLnBrk="1" hangingPunct="1">
              <a:lnSpc>
                <a:spcPct val="93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400" dirty="0" err="1">
                <a:solidFill>
                  <a:srgbClr val="000000"/>
                </a:solidFill>
              </a:rPr>
              <a:t>Vyvolávají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po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určité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době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po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požití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pocit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sytosti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65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8768" indent="-283716">
              <a:spcAft>
                <a:spcPts val="1293"/>
              </a:spcAft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</a:pP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Vydatný</a:t>
            </a:r>
            <a:r>
              <a:rPr lang="en-GB" altLang="cs-CZ" sz="1814" b="1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zdroj</a:t>
            </a:r>
            <a:r>
              <a:rPr lang="en-GB" altLang="cs-CZ" sz="1814" b="1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energie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(MK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jsou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utilizované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přímo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hepatocyty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myocyty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kardiomyocyty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)</a:t>
            </a:r>
          </a:p>
          <a:p>
            <a:pPr marL="378768" indent="-283716">
              <a:spcAft>
                <a:spcPts val="1293"/>
              </a:spcAft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</a:pP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Funkce</a:t>
            </a:r>
            <a:r>
              <a:rPr lang="en-GB" altLang="cs-CZ" sz="1814" b="1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strukturální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=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součást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fosfolipidů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buněčných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membrán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vliv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na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jejich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fluiditu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permeabilitu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funkci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membránových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receptorů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signální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transdukci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)</a:t>
            </a:r>
          </a:p>
          <a:p>
            <a:pPr marL="378768" indent="-283716">
              <a:spcAft>
                <a:spcPts val="1293"/>
              </a:spcAft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</a:pP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Funkce</a:t>
            </a:r>
            <a:r>
              <a:rPr lang="en-GB" altLang="cs-CZ" sz="1814" b="1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regulační</a:t>
            </a:r>
            <a:r>
              <a:rPr lang="en-GB" altLang="cs-CZ" sz="1814" b="1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=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ovlivňují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aktivitu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transkripčních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faktorů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regulující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genovou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expresi</a:t>
            </a:r>
            <a:endParaRPr lang="en-GB" altLang="cs-CZ" sz="1633" dirty="0">
              <a:solidFill>
                <a:srgbClr val="000000"/>
              </a:solidFill>
              <a:ea typeface="MS PGothic" charset="-128"/>
            </a:endParaRPr>
          </a:p>
          <a:p>
            <a:pPr marL="378768" indent="-283716">
              <a:spcAft>
                <a:spcPts val="1293"/>
              </a:spcAft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</a:pP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PUFA (n-3 a n-6) = </a:t>
            </a: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syntéza</a:t>
            </a:r>
            <a:r>
              <a:rPr lang="en-GB" altLang="cs-CZ" sz="1814" b="1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tkáňových</a:t>
            </a:r>
            <a:r>
              <a:rPr lang="en-GB" altLang="cs-CZ" sz="1814" b="1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mediátorů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prostaglandinů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prostacyklinů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tromboxanů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leukotrienů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),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uplatňujících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se v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procesu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srážení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krve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regulaci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tonů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cévní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stěny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či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v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zánětlivé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reakci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jako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obraně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organismu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na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poškození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tkání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633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Pozn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.: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Přísun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vysoce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nenasycených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 PUFA (EPA a DHA) je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důležitý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 v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průběhu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těhotenství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laktace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ve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výživě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kojenců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jsou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přítomny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ve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vysoké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koncentraci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ve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fosfolipidech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buněčných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membrán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neuronův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mozku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a v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retině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především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DHA) a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hrají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významnou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roli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v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neuropsychickém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vývoji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vývoji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zraku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)</a:t>
            </a:r>
          </a:p>
          <a:p>
            <a:pPr marL="378768" indent="-283716">
              <a:lnSpc>
                <a:spcPct val="80000"/>
              </a:lnSpc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</a:pPr>
            <a:endParaRPr lang="cs-CZ" altLang="cs-CZ" sz="1452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2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cap="none">
                <a:ea typeface="MS PGothic" charset="-128"/>
              </a:rPr>
              <a:t>ROZDĚLENÍ TUKŮ</a:t>
            </a:r>
            <a:br>
              <a:rPr lang="cs-CZ" altLang="cs-CZ" cap="none">
                <a:ea typeface="MS PGothic" charset="-128"/>
              </a:rPr>
            </a:br>
            <a:r>
              <a:rPr lang="cs-CZ" altLang="cs-CZ" sz="1996">
                <a:ea typeface="MS PGothic" charset="-128"/>
              </a:rPr>
              <a:t>(ESTERY GLYCEROLU A TŘÍ MASTNÝCH KYSELIN)</a:t>
            </a:r>
          </a:p>
        </p:txBody>
      </p:sp>
      <p:sp>
        <p:nvSpPr>
          <p:cNvPr id="675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8768" indent="-283716">
              <a:spcAft>
                <a:spcPts val="1293"/>
              </a:spcAft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</a:pPr>
            <a:r>
              <a:rPr lang="en-GB" altLang="cs-CZ" sz="2540" u="sng" dirty="0" err="1">
                <a:solidFill>
                  <a:srgbClr val="000000"/>
                </a:solidFill>
                <a:ea typeface="MS PGothic" charset="-128"/>
              </a:rPr>
              <a:t>Nasycené</a:t>
            </a:r>
            <a:r>
              <a:rPr lang="cs-CZ" altLang="cs-CZ" sz="2540" u="sng" dirty="0">
                <a:solidFill>
                  <a:srgbClr val="000000"/>
                </a:solidFill>
                <a:ea typeface="MS PGothic" charset="-128"/>
              </a:rPr>
              <a:t> mastné kyseliny</a:t>
            </a:r>
            <a:r>
              <a:rPr lang="en-GB" altLang="cs-CZ" sz="2540" u="sng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2540" u="sng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krátký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řetezec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(do C4)</a:t>
            </a:r>
            <a:br>
              <a:rPr lang="en-GB" altLang="cs-CZ" sz="2540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středně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dlouhý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řetězec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(C6-10,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částečně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i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C12)</a:t>
            </a:r>
            <a:br>
              <a:rPr lang="en-GB" altLang="cs-CZ" sz="2540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dlouhý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řetězec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(C14-26)</a:t>
            </a:r>
          </a:p>
          <a:p>
            <a:pPr marL="378768" indent="-283716">
              <a:spcAft>
                <a:spcPts val="1293"/>
              </a:spcAft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</a:pPr>
            <a:r>
              <a:rPr lang="en-GB" altLang="cs-CZ" sz="2540" u="sng" dirty="0" err="1">
                <a:solidFill>
                  <a:srgbClr val="000000"/>
                </a:solidFill>
                <a:ea typeface="MS PGothic" charset="-128"/>
              </a:rPr>
              <a:t>Nenasycené</a:t>
            </a:r>
            <a:r>
              <a:rPr lang="en-GB" altLang="cs-CZ" sz="254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cs-CZ" altLang="cs-CZ" sz="2540" u="sng" dirty="0">
                <a:solidFill>
                  <a:srgbClr val="000000"/>
                </a:solidFill>
                <a:ea typeface="MS PGothic" charset="-128"/>
              </a:rPr>
              <a:t>mastné kyseliny</a:t>
            </a:r>
            <a:r>
              <a:rPr lang="cs-CZ" altLang="cs-CZ" sz="2540" b="1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cs-CZ" altLang="cs-CZ" sz="2540" b="1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cs-CZ" altLang="cs-CZ" sz="2540" dirty="0">
                <a:solidFill>
                  <a:srgbClr val="000000"/>
                </a:solidFill>
                <a:ea typeface="MS PGothic" charset="-128"/>
              </a:rPr>
              <a:t>MUFA -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monoenové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jedna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dvojná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vazba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)</a:t>
            </a:r>
            <a:br>
              <a:rPr lang="en-GB" altLang="cs-CZ" sz="2540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cs-CZ" altLang="cs-CZ" sz="2540" dirty="0">
                <a:solidFill>
                  <a:srgbClr val="000000"/>
                </a:solidFill>
                <a:ea typeface="MS PGothic" charset="-128"/>
              </a:rPr>
              <a:t>PUFA -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polyenové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více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dvojných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vazeb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)</a:t>
            </a:r>
            <a:br>
              <a:rPr lang="en-GB" altLang="cs-CZ" sz="2540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		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dle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polohy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dvojné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vazby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k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methylovému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konci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řetězce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: n-3/n-6</a:t>
            </a:r>
            <a:br>
              <a:rPr lang="en-GB" altLang="cs-CZ" sz="1724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		-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konfigurace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dvojné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vazby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: cis/trans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2540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Pozn.:100násobně 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vyšší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schopnost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oxidace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než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mají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 MUFA (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vznik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cytotoxických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látek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)</a:t>
            </a:r>
          </a:p>
          <a:p>
            <a:pPr marL="378768" indent="-283716"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</a:pPr>
            <a:endParaRPr lang="cs-CZ" altLang="cs-CZ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26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5918"/>
          </a:xfrm>
          <a:solidFill>
            <a:srgbClr val="E2F0D9"/>
          </a:solidFill>
        </p:spPr>
        <p:txBody>
          <a:bodyPr/>
          <a:lstStyle/>
          <a:p>
            <a:pPr eaLnBrk="1" hangingPunct="1"/>
            <a:r>
              <a:rPr lang="cs-CZ" cap="none" dirty="0"/>
              <a:t>MK NASYCENÉ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/>
          </a:bodyPr>
          <a:lstStyle/>
          <a:p>
            <a:pPr marL="417513" indent="-312738" eaLnBrk="1" hangingPunct="1">
              <a:lnSpc>
                <a:spcPct val="93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 sz="2800" u="sng" dirty="0">
                <a:solidFill>
                  <a:srgbClr val="000000"/>
                </a:solidFill>
              </a:rPr>
              <a:t>MK s </a:t>
            </a:r>
            <a:r>
              <a:rPr lang="en-GB" sz="2800" u="sng" dirty="0" err="1">
                <a:solidFill>
                  <a:srgbClr val="000000"/>
                </a:solidFill>
              </a:rPr>
              <a:t>krátkým</a:t>
            </a:r>
            <a:r>
              <a:rPr lang="en-GB" sz="2800" u="sng" dirty="0">
                <a:solidFill>
                  <a:srgbClr val="000000"/>
                </a:solidFill>
              </a:rPr>
              <a:t> a </a:t>
            </a:r>
            <a:r>
              <a:rPr lang="en-GB" sz="2800" u="sng" dirty="0" err="1">
                <a:solidFill>
                  <a:srgbClr val="000000"/>
                </a:solidFill>
              </a:rPr>
              <a:t>středně</a:t>
            </a:r>
            <a:r>
              <a:rPr lang="en-GB" sz="2800" u="sng" dirty="0">
                <a:solidFill>
                  <a:srgbClr val="000000"/>
                </a:solidFill>
              </a:rPr>
              <a:t> </a:t>
            </a:r>
            <a:r>
              <a:rPr lang="en-GB" sz="2800" u="sng" dirty="0" err="1">
                <a:solidFill>
                  <a:srgbClr val="000000"/>
                </a:solidFill>
              </a:rPr>
              <a:t>dlouhým</a:t>
            </a:r>
            <a:r>
              <a:rPr lang="en-GB" sz="2800" u="sng" dirty="0">
                <a:solidFill>
                  <a:srgbClr val="000000"/>
                </a:solidFill>
              </a:rPr>
              <a:t> </a:t>
            </a:r>
            <a:r>
              <a:rPr lang="en-GB" sz="2800" u="sng" dirty="0" err="1">
                <a:solidFill>
                  <a:srgbClr val="000000"/>
                </a:solidFill>
              </a:rPr>
              <a:t>řetězcem</a:t>
            </a:r>
            <a:r>
              <a:rPr lang="en-GB" sz="2800" u="sng" dirty="0">
                <a:solidFill>
                  <a:srgbClr val="000000"/>
                </a:solidFill>
              </a:rPr>
              <a:t/>
            </a:r>
            <a:br>
              <a:rPr lang="en-GB" sz="2800" u="sng" dirty="0">
                <a:solidFill>
                  <a:srgbClr val="000000"/>
                </a:solidFill>
              </a:rPr>
            </a:br>
            <a:endParaRPr lang="en-GB" sz="2800" u="sng" dirty="0">
              <a:solidFill>
                <a:srgbClr val="000000"/>
              </a:solidFill>
            </a:endParaRPr>
          </a:p>
          <a:p>
            <a:pPr marL="417513" indent="-312738" eaLnBrk="1" hangingPunct="1">
              <a:lnSpc>
                <a:spcPct val="93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 sz="2800" u="sng" dirty="0">
                <a:solidFill>
                  <a:srgbClr val="000000"/>
                </a:solidFill>
              </a:rPr>
              <a:t>MK s </a:t>
            </a:r>
            <a:r>
              <a:rPr lang="en-GB" sz="2800" u="sng" dirty="0" err="1">
                <a:solidFill>
                  <a:srgbClr val="000000"/>
                </a:solidFill>
              </a:rPr>
              <a:t>dlouhým</a:t>
            </a:r>
            <a:r>
              <a:rPr lang="en-GB" sz="2800" u="sng" dirty="0">
                <a:solidFill>
                  <a:srgbClr val="000000"/>
                </a:solidFill>
              </a:rPr>
              <a:t> </a:t>
            </a:r>
            <a:r>
              <a:rPr lang="en-GB" sz="2800" u="sng" dirty="0" err="1">
                <a:solidFill>
                  <a:srgbClr val="000000"/>
                </a:solidFill>
              </a:rPr>
              <a:t>řetězcem</a:t>
            </a:r>
            <a:r>
              <a:rPr lang="en-GB" dirty="0">
                <a:solidFill>
                  <a:srgbClr val="000000"/>
                </a:solidFill>
              </a:rPr>
              <a:t> (ale </a:t>
            </a:r>
            <a:r>
              <a:rPr lang="en-GB" dirty="0" err="1">
                <a:solidFill>
                  <a:srgbClr val="000000"/>
                </a:solidFill>
              </a:rPr>
              <a:t>i</a:t>
            </a:r>
            <a:r>
              <a:rPr lang="en-GB" dirty="0">
                <a:solidFill>
                  <a:srgbClr val="000000"/>
                </a:solidFill>
              </a:rPr>
              <a:t> C12 – </a:t>
            </a:r>
            <a:r>
              <a:rPr lang="en-GB" dirty="0" err="1">
                <a:solidFill>
                  <a:srgbClr val="000000"/>
                </a:solidFill>
              </a:rPr>
              <a:t>kyselina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laurová</a:t>
            </a:r>
            <a:r>
              <a:rPr lang="en-GB" dirty="0">
                <a:solidFill>
                  <a:srgbClr val="000000"/>
                </a:solidFill>
              </a:rPr>
              <a:t>)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mají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negativní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vliv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na</a:t>
            </a:r>
            <a:r>
              <a:rPr lang="en-GB" sz="2000" dirty="0">
                <a:solidFill>
                  <a:srgbClr val="000000"/>
                </a:solidFill>
              </a:rPr>
              <a:t> „</a:t>
            </a:r>
            <a:r>
              <a:rPr lang="en-GB" sz="2000" dirty="0" err="1">
                <a:solidFill>
                  <a:srgbClr val="000000"/>
                </a:solidFill>
              </a:rPr>
              <a:t>krevní</a:t>
            </a:r>
            <a:r>
              <a:rPr lang="en-GB" sz="2000" dirty="0">
                <a:solidFill>
                  <a:srgbClr val="000000"/>
                </a:solidFill>
              </a:rPr>
              <a:t> cholesterol</a:t>
            </a:r>
            <a:r>
              <a:rPr lang="ja-JP" altLang="en-GB" sz="2000" dirty="0">
                <a:solidFill>
                  <a:srgbClr val="000000"/>
                </a:solidFill>
              </a:rPr>
              <a:t>“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C14 </a:t>
            </a:r>
            <a:r>
              <a:rPr lang="en-GB" sz="2000" dirty="0" err="1">
                <a:solidFill>
                  <a:srgbClr val="000000"/>
                </a:solidFill>
              </a:rPr>
              <a:t>k.myristová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C16 </a:t>
            </a:r>
            <a:r>
              <a:rPr lang="en-GB" sz="2000" dirty="0" err="1">
                <a:solidFill>
                  <a:srgbClr val="000000"/>
                </a:solidFill>
              </a:rPr>
              <a:t>k.palmitová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nejhojněji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zastoupená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C18 </a:t>
            </a:r>
            <a:r>
              <a:rPr lang="en-GB" sz="2000" dirty="0" err="1">
                <a:solidFill>
                  <a:srgbClr val="000000"/>
                </a:solidFill>
              </a:rPr>
              <a:t>k.stearová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působí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sice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neutrálně</a:t>
            </a:r>
            <a:r>
              <a:rPr lang="en-GB" sz="2000" dirty="0">
                <a:solidFill>
                  <a:srgbClr val="000000"/>
                </a:solidFill>
              </a:rPr>
              <a:t>, ale je </a:t>
            </a:r>
            <a:r>
              <a:rPr lang="en-GB" sz="2000" dirty="0" err="1">
                <a:solidFill>
                  <a:srgbClr val="000000"/>
                </a:solidFill>
              </a:rPr>
              <a:t>trombogenní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br>
              <a:rPr lang="en-GB" sz="2000" dirty="0">
                <a:solidFill>
                  <a:srgbClr val="000000"/>
                </a:solidFill>
              </a:rPr>
            </a:br>
            <a:endParaRPr lang="en-GB" sz="1800" dirty="0">
              <a:solidFill>
                <a:srgbClr val="000000"/>
              </a:solidFill>
            </a:endParaRPr>
          </a:p>
          <a:p>
            <a:pPr marL="417513" indent="-312738" eaLnBrk="1" hangingPunct="1">
              <a:lnSpc>
                <a:spcPct val="93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Výskyt</a:t>
            </a:r>
            <a:r>
              <a:rPr lang="en-GB" sz="2800" dirty="0">
                <a:solidFill>
                  <a:srgbClr val="000000"/>
                </a:solidFill>
              </a:rPr>
              <a:t>: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živočišné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tuky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rostlinné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tuky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kokosový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palmojádrový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k. </a:t>
            </a:r>
            <a:r>
              <a:rPr lang="en-GB" sz="2000" dirty="0" err="1">
                <a:solidFill>
                  <a:srgbClr val="000000"/>
                </a:solidFill>
              </a:rPr>
              <a:t>stearová</a:t>
            </a:r>
            <a:r>
              <a:rPr lang="en-GB" sz="2000" dirty="0">
                <a:solidFill>
                  <a:srgbClr val="000000"/>
                </a:solidFill>
              </a:rPr>
              <a:t> je </a:t>
            </a:r>
            <a:r>
              <a:rPr lang="en-GB" sz="2000" dirty="0" err="1">
                <a:solidFill>
                  <a:srgbClr val="000000"/>
                </a:solidFill>
              </a:rPr>
              <a:t>ve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větším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množství</a:t>
            </a:r>
            <a:r>
              <a:rPr lang="en-GB" sz="2000" dirty="0">
                <a:solidFill>
                  <a:srgbClr val="000000"/>
                </a:solidFill>
              </a:rPr>
              <a:t> v </a:t>
            </a:r>
            <a:r>
              <a:rPr lang="en-GB" sz="2000" dirty="0" err="1">
                <a:solidFill>
                  <a:srgbClr val="000000"/>
                </a:solidFill>
              </a:rPr>
              <a:t>kakaovém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tuku</a:t>
            </a:r>
            <a:endParaRPr lang="en-GB" sz="2000" dirty="0">
              <a:solidFill>
                <a:srgbClr val="000000"/>
              </a:solidFill>
            </a:endParaRPr>
          </a:p>
          <a:p>
            <a:pPr marL="417513" indent="-312738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83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6962"/>
          </a:xfrm>
          <a:solidFill>
            <a:srgbClr val="E2F0D9"/>
          </a:solidFill>
        </p:spPr>
        <p:txBody>
          <a:bodyPr/>
          <a:lstStyle/>
          <a:p>
            <a:pPr eaLnBrk="1" hangingPunct="1"/>
            <a:r>
              <a:rPr lang="cs-CZ" cap="none" dirty="0"/>
              <a:t>MK NENASYCENÉ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/>
          </a:bodyPr>
          <a:lstStyle/>
          <a:p>
            <a:pPr marL="419100" indent="-314325" eaLnBrk="1" hangingPunct="1">
              <a:lnSpc>
                <a:spcPct val="87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r>
              <a:rPr lang="en-GB" sz="2400" u="sng" dirty="0">
                <a:solidFill>
                  <a:srgbClr val="000000"/>
                </a:solidFill>
              </a:rPr>
              <a:t>MUFA</a:t>
            </a:r>
            <a:r>
              <a:rPr lang="en-GB" sz="2400" dirty="0">
                <a:solidFill>
                  <a:srgbClr val="000000"/>
                </a:solidFill>
              </a:rPr>
              <a:t> – </a:t>
            </a:r>
            <a:r>
              <a:rPr lang="en-GB" sz="2400" dirty="0" err="1">
                <a:solidFill>
                  <a:srgbClr val="008000"/>
                </a:solidFill>
              </a:rPr>
              <a:t>k.olejová</a:t>
            </a:r>
            <a:r>
              <a:rPr lang="en-GB" sz="2400" dirty="0">
                <a:solidFill>
                  <a:srgbClr val="000000"/>
                </a:solidFill>
              </a:rPr>
              <a:t> (</a:t>
            </a:r>
            <a:r>
              <a:rPr lang="en-GB" sz="2400" dirty="0" err="1">
                <a:solidFill>
                  <a:srgbClr val="000000"/>
                </a:solidFill>
              </a:rPr>
              <a:t>olivový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olej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řepkový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olej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avokádo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ořechy</a:t>
            </a:r>
            <a:r>
              <a:rPr lang="en-GB" sz="2400" dirty="0">
                <a:solidFill>
                  <a:srgbClr val="000000"/>
                </a:solidFill>
              </a:rPr>
              <a:t>) </a:t>
            </a:r>
            <a:r>
              <a:rPr lang="en-GB" sz="2400" dirty="0" err="1">
                <a:solidFill>
                  <a:srgbClr val="000000"/>
                </a:solidFill>
              </a:rPr>
              <a:t>zřejmě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snižuje</a:t>
            </a:r>
            <a:r>
              <a:rPr lang="en-GB" sz="2400" dirty="0">
                <a:solidFill>
                  <a:srgbClr val="000000"/>
                </a:solidFill>
              </a:rPr>
              <a:t> LDL</a:t>
            </a:r>
          </a:p>
          <a:p>
            <a:pPr marL="419100" indent="-314325" eaLnBrk="1" hangingPunct="1">
              <a:lnSpc>
                <a:spcPct val="87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endParaRPr lang="en-GB" sz="2400" u="sng" dirty="0">
              <a:solidFill>
                <a:srgbClr val="000000"/>
              </a:solidFill>
            </a:endParaRPr>
          </a:p>
          <a:p>
            <a:pPr marL="419100" indent="-314325" eaLnBrk="1" hangingPunct="1">
              <a:lnSpc>
                <a:spcPct val="87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r>
              <a:rPr lang="en-GB" sz="2400" u="sng" dirty="0">
                <a:solidFill>
                  <a:srgbClr val="000000"/>
                </a:solidFill>
              </a:rPr>
              <a:t>n-3 PUFA</a:t>
            </a:r>
            <a:r>
              <a:rPr lang="en-GB" sz="2400" dirty="0">
                <a:solidFill>
                  <a:srgbClr val="000000"/>
                </a:solidFill>
              </a:rPr>
              <a:t> – </a:t>
            </a:r>
            <a:r>
              <a:rPr lang="en-GB" sz="2400" dirty="0" err="1">
                <a:solidFill>
                  <a:srgbClr val="008000"/>
                </a:solidFill>
              </a:rPr>
              <a:t>k.alfa</a:t>
            </a:r>
            <a:r>
              <a:rPr lang="en-GB" sz="2400" dirty="0">
                <a:solidFill>
                  <a:srgbClr val="008000"/>
                </a:solidFill>
              </a:rPr>
              <a:t> </a:t>
            </a:r>
            <a:r>
              <a:rPr lang="en-GB" sz="2400" dirty="0" err="1">
                <a:solidFill>
                  <a:srgbClr val="008000"/>
                </a:solidFill>
              </a:rPr>
              <a:t>linolenová</a:t>
            </a:r>
            <a:r>
              <a:rPr lang="en-GB" sz="2400" dirty="0">
                <a:solidFill>
                  <a:srgbClr val="008000"/>
                </a:solidFill>
              </a:rPr>
              <a:t>, EPA, DHA: </a:t>
            </a:r>
            <a:r>
              <a:rPr lang="en-GB" sz="2400" dirty="0" err="1">
                <a:solidFill>
                  <a:srgbClr val="000000"/>
                </a:solidFill>
              </a:rPr>
              <a:t>vasodilatační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antiagregační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účinky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sniž</a:t>
            </a:r>
            <a:r>
              <a:rPr lang="en-GB" sz="2400" dirty="0">
                <a:solidFill>
                  <a:srgbClr val="000000"/>
                </a:solidFill>
              </a:rPr>
              <a:t>. LDL.</a:t>
            </a:r>
          </a:p>
          <a:p>
            <a:pPr marL="419100" indent="-314325" eaLnBrk="1" hangingPunct="1">
              <a:lnSpc>
                <a:spcPct val="87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r>
              <a:rPr lang="en-GB" sz="2400" u="sng" dirty="0">
                <a:solidFill>
                  <a:srgbClr val="000000"/>
                </a:solidFill>
              </a:rPr>
              <a:t>n-6 PUFA</a:t>
            </a:r>
            <a:r>
              <a:rPr lang="en-GB" sz="2400" dirty="0">
                <a:solidFill>
                  <a:srgbClr val="000000"/>
                </a:solidFill>
              </a:rPr>
              <a:t> – </a:t>
            </a:r>
            <a:r>
              <a:rPr lang="en-GB" sz="2400" dirty="0" err="1">
                <a:solidFill>
                  <a:srgbClr val="008000"/>
                </a:solidFill>
              </a:rPr>
              <a:t>k.linolová</a:t>
            </a:r>
            <a:r>
              <a:rPr lang="en-GB" sz="2400" dirty="0">
                <a:solidFill>
                  <a:srgbClr val="008000"/>
                </a:solidFill>
              </a:rPr>
              <a:t>: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proagregační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vasokonstrikční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účinek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</a:p>
          <a:p>
            <a:pPr marL="419100" indent="-314325" eaLnBrk="1" hangingPunct="1">
              <a:lnSpc>
                <a:spcPct val="87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r>
              <a:rPr lang="en-GB" sz="2400" dirty="0" err="1">
                <a:solidFill>
                  <a:srgbClr val="000000"/>
                </a:solidFill>
              </a:rPr>
              <a:t>Při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vysokém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příjmu</a:t>
            </a:r>
            <a:r>
              <a:rPr lang="en-GB" sz="2400" dirty="0">
                <a:solidFill>
                  <a:srgbClr val="000000"/>
                </a:solidFill>
              </a:rPr>
              <a:t> PUFA </a:t>
            </a:r>
            <a:r>
              <a:rPr lang="en-GB" sz="2400" dirty="0" err="1">
                <a:solidFill>
                  <a:srgbClr val="000000"/>
                </a:solidFill>
              </a:rPr>
              <a:t>hrozí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nebezpečí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endogenní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lipoperoxidace</a:t>
            </a:r>
            <a:r>
              <a:rPr lang="en-GB" sz="2400" dirty="0">
                <a:solidFill>
                  <a:srgbClr val="000000"/>
                </a:solidFill>
              </a:rPr>
              <a:t> ↔ </a:t>
            </a:r>
            <a:r>
              <a:rPr lang="en-GB" sz="2400" dirty="0" err="1">
                <a:solidFill>
                  <a:srgbClr val="000000"/>
                </a:solidFill>
              </a:rPr>
              <a:t>antioxidanty</a:t>
            </a:r>
            <a:r>
              <a:rPr lang="en-GB" sz="2400" dirty="0">
                <a:solidFill>
                  <a:srgbClr val="000000"/>
                </a:solidFill>
              </a:rPr>
              <a:t> (Vitamin C, E, </a:t>
            </a:r>
            <a:r>
              <a:rPr lang="en-GB" sz="2400" dirty="0" err="1">
                <a:solidFill>
                  <a:srgbClr val="000000"/>
                </a:solidFill>
              </a:rPr>
              <a:t>karotenoidy</a:t>
            </a:r>
            <a:r>
              <a:rPr lang="en-GB" sz="2400" dirty="0">
                <a:solidFill>
                  <a:srgbClr val="000000"/>
                </a:solidFill>
              </a:rPr>
              <a:t>)</a:t>
            </a:r>
          </a:p>
          <a:p>
            <a:pPr marL="419100" indent="-314325" eaLnBrk="1" hangingPunct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56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BM</a:t>
            </a:r>
            <a:endParaRPr lang="cs-CZ" dirty="0">
              <a:ea typeface="+mj-ea"/>
            </a:endParaRPr>
          </a:p>
        </p:txBody>
      </p:sp>
      <p:sp>
        <p:nvSpPr>
          <p:cNvPr id="2150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marL="422275" indent="-317500">
              <a:lnSpc>
                <a:spcPct val="93000"/>
              </a:lnSpc>
              <a:spcAft>
                <a:spcPts val="1425"/>
              </a:spcAft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40638" algn="l"/>
                <a:tab pos="8088313" algn="l"/>
                <a:tab pos="8537575" algn="l"/>
                <a:tab pos="8986838" algn="l"/>
              </a:tabLst>
            </a:pP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25 %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játra</a:t>
            </a:r>
            <a:endParaRPr lang="en-GB" altLang="cs-CZ" dirty="0">
              <a:solidFill>
                <a:srgbClr val="000000"/>
              </a:solidFill>
              <a:ea typeface="MS PGothic" charset="-128"/>
            </a:endParaRPr>
          </a:p>
          <a:p>
            <a:pPr marL="422275" indent="-317500">
              <a:lnSpc>
                <a:spcPct val="93000"/>
              </a:lnSpc>
              <a:spcAft>
                <a:spcPts val="1425"/>
              </a:spcAft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40638" algn="l"/>
                <a:tab pos="8088313" algn="l"/>
                <a:tab pos="8537575" algn="l"/>
                <a:tab pos="8986838" algn="l"/>
              </a:tabLst>
            </a:pP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25 % CNS</a:t>
            </a:r>
          </a:p>
          <a:p>
            <a:pPr marL="422275" indent="-317500">
              <a:lnSpc>
                <a:spcPct val="93000"/>
              </a:lnSpc>
              <a:spcAft>
                <a:spcPts val="1425"/>
              </a:spcAft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40638" algn="l"/>
                <a:tab pos="8088313" algn="l"/>
                <a:tab pos="8537575" algn="l"/>
                <a:tab pos="8986838" algn="l"/>
              </a:tabLst>
            </a:pP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18 %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kosterní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sval</a:t>
            </a:r>
            <a:endParaRPr lang="en-GB" altLang="cs-CZ" dirty="0">
              <a:solidFill>
                <a:srgbClr val="000000"/>
              </a:solidFill>
              <a:ea typeface="MS PGothic" charset="-128"/>
            </a:endParaRPr>
          </a:p>
          <a:p>
            <a:pPr marL="422275" indent="-317500">
              <a:lnSpc>
                <a:spcPct val="93000"/>
              </a:lnSpc>
              <a:spcAft>
                <a:spcPts val="1425"/>
              </a:spcAft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40638" algn="l"/>
                <a:tab pos="8088313" algn="l"/>
                <a:tab pos="8537575" algn="l"/>
                <a:tab pos="8986838" algn="l"/>
              </a:tabLst>
            </a:pP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10 %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ledviny</a:t>
            </a:r>
            <a:endParaRPr lang="en-GB" altLang="cs-CZ" dirty="0">
              <a:solidFill>
                <a:srgbClr val="000000"/>
              </a:solidFill>
              <a:ea typeface="MS PGothic" charset="-128"/>
            </a:endParaRPr>
          </a:p>
          <a:p>
            <a:pPr marL="422275" indent="-317500">
              <a:lnSpc>
                <a:spcPct val="93000"/>
              </a:lnSpc>
              <a:spcAft>
                <a:spcPts val="1425"/>
              </a:spcAft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40638" algn="l"/>
                <a:tab pos="8088313" algn="l"/>
                <a:tab pos="8537575" algn="l"/>
                <a:tab pos="8986838" algn="l"/>
              </a:tabLst>
            </a:pP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8 %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srdce</a:t>
            </a:r>
            <a:endParaRPr lang="en-GB" altLang="cs-CZ" dirty="0">
              <a:solidFill>
                <a:srgbClr val="000000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18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cap="none" dirty="0">
                <a:latin typeface="Century Schoolbook" charset="0"/>
              </a:rPr>
              <a:t>OTÁZKY:</a:t>
            </a:r>
          </a:p>
        </p:txBody>
      </p:sp>
      <p:sp>
        <p:nvSpPr>
          <p:cNvPr id="39939" name="Podnadpi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6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dirty="0">
                <a:latin typeface="Century Schoolbook" charset="0"/>
              </a:rPr>
              <a:t>Které mastné kyseliny jsou pro tělo nepostradatelné?</a:t>
            </a:r>
          </a:p>
          <a:p>
            <a:pPr eaLnBrk="1" hangingPunct="1">
              <a:lnSpc>
                <a:spcPct val="6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dirty="0">
              <a:latin typeface="Century Schoolbook" charset="0"/>
            </a:endParaRPr>
          </a:p>
          <a:p>
            <a:pPr eaLnBrk="1" hangingPunct="1">
              <a:lnSpc>
                <a:spcPct val="6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dirty="0">
                <a:latin typeface="Century Schoolbook" charset="0"/>
              </a:rPr>
              <a:t>Kde se vyskytuji?</a:t>
            </a:r>
          </a:p>
        </p:txBody>
      </p:sp>
    </p:spTree>
    <p:extLst>
      <p:ext uri="{BB962C8B-B14F-4D97-AF65-F5344CB8AC3E}">
        <p14:creationId xmlns:p14="http://schemas.microsoft.com/office/powerpoint/2010/main" val="2261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err="1">
                <a:solidFill>
                  <a:srgbClr val="FF0000"/>
                </a:solidFill>
              </a:rPr>
              <a:t>Které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mastné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kyseliny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jsou</a:t>
            </a:r>
            <a:r>
              <a:rPr lang="en-GB" sz="2800" dirty="0">
                <a:solidFill>
                  <a:srgbClr val="FF0000"/>
                </a:solidFill>
              </a:rPr>
              <a:t> pro </a:t>
            </a:r>
            <a:r>
              <a:rPr lang="en-GB" sz="2800" dirty="0" err="1">
                <a:solidFill>
                  <a:srgbClr val="FF0000"/>
                </a:solidFill>
              </a:rPr>
              <a:t>naše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tělo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nepostradatelné</a:t>
            </a:r>
            <a:r>
              <a:rPr lang="en-GB" sz="2800" dirty="0">
                <a:solidFill>
                  <a:srgbClr val="FF0000"/>
                </a:solidFill>
              </a:rPr>
              <a:t>?</a:t>
            </a:r>
          </a:p>
          <a:p>
            <a:pPr eaLnBrk="1" hangingPunct="1">
              <a:lnSpc>
                <a:spcPct val="100000"/>
              </a:lnSpc>
              <a:buFont typeface="Wingding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		</a:t>
            </a:r>
            <a:r>
              <a:rPr lang="en-GB" sz="2800" dirty="0">
                <a:solidFill>
                  <a:srgbClr val="000000"/>
                </a:solidFill>
              </a:rPr>
              <a:t>k. </a:t>
            </a:r>
            <a:r>
              <a:rPr lang="en-GB" sz="2800" dirty="0" err="1">
                <a:solidFill>
                  <a:srgbClr val="000000"/>
                </a:solidFill>
              </a:rPr>
              <a:t>alfa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linolenová</a:t>
            </a:r>
            <a:r>
              <a:rPr lang="en-GB" sz="2800" dirty="0">
                <a:solidFill>
                  <a:srgbClr val="000000"/>
                </a:solidFill>
              </a:rPr>
              <a:t> (n-3), </a:t>
            </a:r>
            <a:r>
              <a:rPr lang="en-GB" sz="2800" dirty="0" err="1">
                <a:solidFill>
                  <a:srgbClr val="000000"/>
                </a:solidFill>
              </a:rPr>
              <a:t>k.linolová</a:t>
            </a:r>
            <a:r>
              <a:rPr lang="en-GB" sz="2800" dirty="0">
                <a:solidFill>
                  <a:srgbClr val="000000"/>
                </a:solidFill>
              </a:rPr>
              <a:t>(n-6)</a:t>
            </a:r>
          </a:p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 dirty="0">
              <a:solidFill>
                <a:srgbClr val="008000"/>
              </a:solidFill>
            </a:endParaRPr>
          </a:p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err="1">
                <a:solidFill>
                  <a:srgbClr val="008000"/>
                </a:solidFill>
              </a:rPr>
              <a:t>Kde</a:t>
            </a:r>
            <a:r>
              <a:rPr lang="en-GB" sz="2800" dirty="0">
                <a:solidFill>
                  <a:srgbClr val="008000"/>
                </a:solidFill>
              </a:rPr>
              <a:t> se </a:t>
            </a:r>
            <a:r>
              <a:rPr lang="en-GB" sz="2800" dirty="0" err="1">
                <a:solidFill>
                  <a:srgbClr val="008000"/>
                </a:solidFill>
              </a:rPr>
              <a:t>vyskytují</a:t>
            </a:r>
            <a:r>
              <a:rPr lang="en-GB" sz="2800" dirty="0">
                <a:solidFill>
                  <a:srgbClr val="008000"/>
                </a:solidFill>
              </a:rPr>
              <a:t>?</a:t>
            </a:r>
            <a:endParaRPr lang="cs-CZ" sz="2800" dirty="0">
              <a:solidFill>
                <a:srgbClr val="008000"/>
              </a:solidFill>
            </a:endParaRPr>
          </a:p>
          <a:p>
            <a:pPr eaLnBrk="1" hangingPunct="1">
              <a:lnSpc>
                <a:spcPct val="100000"/>
              </a:lnSpc>
              <a:buFont typeface="Wingding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dirty="0">
                <a:solidFill>
                  <a:srgbClr val="008000"/>
                </a:solidFill>
              </a:rPr>
              <a:t>		</a:t>
            </a:r>
            <a:r>
              <a:rPr lang="en-GB" sz="2800" dirty="0">
                <a:solidFill>
                  <a:srgbClr val="000000"/>
                </a:solidFill>
              </a:rPr>
              <a:t>k. </a:t>
            </a:r>
            <a:r>
              <a:rPr lang="en-GB" sz="2800" dirty="0" err="1">
                <a:solidFill>
                  <a:srgbClr val="000000"/>
                </a:solidFill>
              </a:rPr>
              <a:t>alfa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linolenová</a:t>
            </a:r>
            <a:r>
              <a:rPr lang="en-GB" sz="2800" dirty="0">
                <a:solidFill>
                  <a:srgbClr val="000000"/>
                </a:solidFill>
              </a:rPr>
              <a:t> - </a:t>
            </a:r>
            <a:r>
              <a:rPr lang="en-GB" sz="2800" dirty="0" err="1">
                <a:solidFill>
                  <a:srgbClr val="000000"/>
                </a:solidFill>
              </a:rPr>
              <a:t>řepkový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lněný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sójový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olej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vlašské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ořechy</a:t>
            </a:r>
            <a:r>
              <a:rPr lang="en-GB" sz="2800" dirty="0">
                <a:solidFill>
                  <a:srgbClr val="000000"/>
                </a:solidFill>
              </a:rPr>
              <a:t/>
            </a:r>
            <a:br>
              <a:rPr lang="en-GB" sz="2800" dirty="0">
                <a:solidFill>
                  <a:srgbClr val="000000"/>
                </a:solidFill>
              </a:rPr>
            </a:br>
            <a:r>
              <a:rPr lang="en-GB" sz="2800" dirty="0" err="1">
                <a:solidFill>
                  <a:srgbClr val="000000"/>
                </a:solidFill>
              </a:rPr>
              <a:t>k.linolová</a:t>
            </a:r>
            <a:r>
              <a:rPr lang="en-GB" sz="2800" dirty="0">
                <a:solidFill>
                  <a:srgbClr val="000000"/>
                </a:solidFill>
              </a:rPr>
              <a:t> – </a:t>
            </a:r>
            <a:r>
              <a:rPr lang="en-GB" sz="2800" dirty="0" err="1">
                <a:solidFill>
                  <a:srgbClr val="000000"/>
                </a:solidFill>
              </a:rPr>
              <a:t>slunečnicový</a:t>
            </a:r>
            <a:r>
              <a:rPr lang="en-GB" sz="2800" dirty="0">
                <a:solidFill>
                  <a:srgbClr val="000000"/>
                </a:solidFill>
              </a:rPr>
              <a:t>, </a:t>
            </a:r>
            <a:r>
              <a:rPr lang="en-GB" sz="2800" dirty="0" err="1">
                <a:solidFill>
                  <a:srgbClr val="000000"/>
                </a:solidFill>
              </a:rPr>
              <a:t>sójový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olej</a:t>
            </a:r>
            <a:endParaRPr lang="en-GB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cap="none">
                <a:ea typeface="MS PGothic" charset="-128"/>
              </a:rPr>
              <a:t>ESENCIÁLNÍ MASTNÉ KYSELINY</a:t>
            </a:r>
            <a:br>
              <a:rPr lang="cs-CZ" altLang="cs-CZ" cap="none">
                <a:ea typeface="MS PGothic" charset="-128"/>
              </a:rPr>
            </a:br>
            <a:r>
              <a:rPr lang="cs-CZ" altLang="cs-CZ" cap="none">
                <a:ea typeface="MS PGothic" charset="-128"/>
              </a:rPr>
              <a:t>= pro naše tělo nepostradatelné!</a:t>
            </a:r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"/>
              <a:defRPr/>
            </a:pPr>
            <a:r>
              <a:rPr lang="en-GB" altLang="cs-CZ" sz="1600" b="1" dirty="0">
                <a:solidFill>
                  <a:srgbClr val="FF0000"/>
                </a:solidFill>
                <a:cs typeface="ＭＳ Ｐゴシック" charset="0"/>
              </a:rPr>
              <a:t>n-3</a:t>
            </a:r>
            <a:r>
              <a:rPr lang="cs-CZ" altLang="cs-CZ" sz="1600" b="1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l-GR" altLang="cs-CZ" sz="1600" b="1" dirty="0">
                <a:solidFill>
                  <a:srgbClr val="FF0000"/>
                </a:solidFill>
                <a:cs typeface="ＭＳ Ｐゴシック" charset="0"/>
              </a:rPr>
              <a:t>α</a:t>
            </a:r>
            <a:r>
              <a:rPr lang="cs-CZ" altLang="cs-CZ" sz="1600" b="1" dirty="0">
                <a:solidFill>
                  <a:srgbClr val="FF0000"/>
                </a:solidFill>
                <a:cs typeface="ＭＳ Ｐゴシック" charset="0"/>
              </a:rPr>
              <a:t>-</a:t>
            </a:r>
            <a:r>
              <a:rPr lang="cs-CZ" altLang="cs-CZ" sz="1600" b="1" dirty="0" err="1">
                <a:solidFill>
                  <a:srgbClr val="FF0000"/>
                </a:solidFill>
                <a:cs typeface="ＭＳ Ｐゴシック" charset="0"/>
              </a:rPr>
              <a:t>linolenová</a:t>
            </a:r>
            <a:r>
              <a:rPr lang="cs-CZ" altLang="cs-CZ" sz="1600" b="1" dirty="0">
                <a:solidFill>
                  <a:srgbClr val="FF0000"/>
                </a:solidFill>
                <a:cs typeface="ＭＳ Ｐゴシック" charset="0"/>
              </a:rPr>
              <a:t> kyselina (ALA)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→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další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desaturace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a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elongace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→ k.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eikosapentaenová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(EPA), k.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dokosahexaenová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(DHA) </a:t>
            </a:r>
            <a: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  <a:t/>
            </a:r>
            <a:b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</a:br>
            <a: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  <a:t/>
            </a:r>
            <a:b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</a:b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ikosanoidy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PGI1, TXA3, LTB5 (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odvozené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z n-3): </a:t>
            </a:r>
            <a:r>
              <a:rPr lang="en-GB" altLang="cs-CZ" sz="1600" dirty="0" err="1">
                <a:solidFill>
                  <a:srgbClr val="FF0000"/>
                </a:solidFill>
                <a:cs typeface="ＭＳ Ｐゴシック" charset="0"/>
              </a:rPr>
              <a:t>vazodilatační</a:t>
            </a:r>
            <a:r>
              <a:rPr lang="en-GB" altLang="cs-CZ" sz="1600" dirty="0">
                <a:solidFill>
                  <a:srgbClr val="FF0000"/>
                </a:solidFill>
                <a:cs typeface="ＭＳ Ｐゴシック" charset="0"/>
              </a:rPr>
              <a:t>, </a:t>
            </a:r>
            <a:r>
              <a:rPr lang="en-GB" altLang="cs-CZ" sz="1600" dirty="0" err="1">
                <a:solidFill>
                  <a:srgbClr val="FF0000"/>
                </a:solidFill>
                <a:cs typeface="ＭＳ Ｐゴシック" charset="0"/>
              </a:rPr>
              <a:t>antiagregační</a:t>
            </a:r>
            <a:r>
              <a:rPr lang="en-GB" altLang="cs-CZ" sz="1600" dirty="0">
                <a:solidFill>
                  <a:srgbClr val="FF0000"/>
                </a:solidFill>
                <a:cs typeface="ＭＳ Ｐゴシック" charset="0"/>
              </a:rPr>
              <a:t>,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rgbClr val="FF0000"/>
                </a:solidFill>
                <a:cs typeface="ＭＳ Ｐゴシック" charset="0"/>
              </a:rPr>
              <a:t>snižují</a:t>
            </a:r>
            <a:r>
              <a:rPr lang="en-GB" altLang="cs-CZ" sz="1600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rgbClr val="FF0000"/>
                </a:solidFill>
                <a:cs typeface="ＭＳ Ｐゴシック" charset="0"/>
              </a:rPr>
              <a:t>produkci</a:t>
            </a:r>
            <a:r>
              <a:rPr lang="en-GB" altLang="cs-CZ" sz="1600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rgbClr val="FF0000"/>
                </a:solidFill>
                <a:cs typeface="ＭＳ Ｐゴシック" charset="0"/>
              </a:rPr>
              <a:t>zánětlivých</a:t>
            </a:r>
            <a:r>
              <a:rPr lang="en-GB" altLang="cs-CZ" sz="1600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rgbClr val="FF0000"/>
                </a:solidFill>
                <a:cs typeface="ＭＳ Ｐゴシック" charset="0"/>
              </a:rPr>
              <a:t>cytokinů</a:t>
            </a:r>
            <a:r>
              <a:rPr lang="en-GB" altLang="cs-CZ" sz="1600" dirty="0">
                <a:solidFill>
                  <a:srgbClr val="FF0000"/>
                </a:solidFill>
                <a:cs typeface="ＭＳ Ｐゴシック" charset="0"/>
              </a:rPr>
              <a:t>, </a:t>
            </a:r>
            <a:r>
              <a:rPr lang="en-GB" altLang="cs-CZ" sz="1600" dirty="0" err="1">
                <a:solidFill>
                  <a:srgbClr val="FF0000"/>
                </a:solidFill>
                <a:cs typeface="ＭＳ Ｐゴシック" charset="0"/>
              </a:rPr>
              <a:t>solubilních</a:t>
            </a:r>
            <a:r>
              <a:rPr lang="en-GB" altLang="cs-CZ" sz="1600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rgbClr val="FF0000"/>
                </a:solidFill>
                <a:cs typeface="ＭＳ Ｐゴシック" charset="0"/>
              </a:rPr>
              <a:t>adhezivních</a:t>
            </a:r>
            <a:r>
              <a:rPr lang="en-GB" altLang="cs-CZ" sz="1600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rgbClr val="FF0000"/>
                </a:solidFill>
                <a:cs typeface="ＭＳ Ｐゴシック" charset="0"/>
              </a:rPr>
              <a:t>molekul</a:t>
            </a:r>
            <a:r>
              <a:rPr lang="en-GB" altLang="cs-CZ" sz="1600" dirty="0">
                <a:solidFill>
                  <a:srgbClr val="FF0000"/>
                </a:solidFill>
                <a:cs typeface="ＭＳ Ｐゴシック" charset="0"/>
              </a:rPr>
              <a:t> a PDGF (</a:t>
            </a:r>
            <a:r>
              <a:rPr lang="en-GB" altLang="cs-CZ" sz="1600" dirty="0" err="1">
                <a:solidFill>
                  <a:srgbClr val="FF0000"/>
                </a:solidFill>
                <a:cs typeface="ＭＳ Ｐゴシック" charset="0"/>
              </a:rPr>
              <a:t>růstový</a:t>
            </a:r>
            <a:r>
              <a:rPr lang="en-GB" altLang="cs-CZ" sz="1600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rgbClr val="FF0000"/>
                </a:solidFill>
                <a:cs typeface="ＭＳ Ｐゴシック" charset="0"/>
              </a:rPr>
              <a:t>faktor</a:t>
            </a:r>
            <a:r>
              <a:rPr lang="en-GB" altLang="cs-CZ" sz="1600" dirty="0">
                <a:solidFill>
                  <a:srgbClr val="FF0000"/>
                </a:solidFill>
                <a:cs typeface="ＭＳ Ｐゴシック" charset="0"/>
              </a:rPr>
              <a:t> z </a:t>
            </a:r>
            <a:r>
              <a:rPr lang="en-GB" altLang="cs-CZ" sz="1600" dirty="0" err="1">
                <a:solidFill>
                  <a:srgbClr val="FF0000"/>
                </a:solidFill>
                <a:cs typeface="ＭＳ Ｐゴシック" charset="0"/>
              </a:rPr>
              <a:t>destiček</a:t>
            </a:r>
            <a:r>
              <a:rPr lang="en-GB" altLang="cs-CZ" sz="1600" dirty="0">
                <a:solidFill>
                  <a:srgbClr val="FF0000"/>
                </a:solidFill>
                <a:cs typeface="ＭＳ Ｐゴシック" charset="0"/>
              </a:rPr>
              <a:t>) → </a:t>
            </a:r>
            <a:r>
              <a:rPr lang="en-GB" altLang="cs-CZ" sz="1600" dirty="0" err="1">
                <a:solidFill>
                  <a:srgbClr val="FF0000"/>
                </a:solidFill>
                <a:cs typeface="ＭＳ Ｐゴシック" charset="0"/>
              </a:rPr>
              <a:t>brzdí</a:t>
            </a:r>
            <a:r>
              <a:rPr lang="en-GB" altLang="cs-CZ" sz="1600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rgbClr val="FF0000"/>
                </a:solidFill>
                <a:cs typeface="ＭＳ Ｐゴシック" charset="0"/>
              </a:rPr>
              <a:t>tak</a:t>
            </a:r>
            <a:r>
              <a:rPr lang="en-GB" altLang="cs-CZ" sz="1600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rgbClr val="FF0000"/>
                </a:solidFill>
                <a:cs typeface="ＭＳ Ｐゴシック" charset="0"/>
              </a:rPr>
              <a:t>formaci</a:t>
            </a:r>
            <a:r>
              <a:rPr lang="en-GB" altLang="cs-CZ" sz="1600" dirty="0">
                <a:solidFill>
                  <a:srgbClr val="FF0000"/>
                </a:solidFill>
                <a:cs typeface="ＭＳ Ｐゴシック" charset="0"/>
              </a:rPr>
              <a:t> a </a:t>
            </a:r>
            <a:r>
              <a:rPr lang="en-GB" altLang="cs-CZ" sz="1600" dirty="0" err="1">
                <a:solidFill>
                  <a:srgbClr val="FF0000"/>
                </a:solidFill>
                <a:cs typeface="ＭＳ Ｐゴシック" charset="0"/>
              </a:rPr>
              <a:t>destabilizaci</a:t>
            </a:r>
            <a:r>
              <a:rPr lang="cs-CZ" altLang="cs-CZ" sz="1600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rgbClr val="FF0000"/>
                </a:solidFill>
                <a:cs typeface="ＭＳ Ｐゴシック" charset="0"/>
              </a:rPr>
              <a:t>ateromového</a:t>
            </a:r>
            <a:r>
              <a:rPr lang="en-GB" altLang="cs-CZ" sz="1600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rgbClr val="FF0000"/>
                </a:solidFill>
                <a:cs typeface="ＭＳ Ｐゴシック" charset="0"/>
              </a:rPr>
              <a:t>plátu</a:t>
            </a:r>
            <a:endParaRPr lang="cs-CZ" altLang="cs-CZ" sz="1600" dirty="0">
              <a:solidFill>
                <a:srgbClr val="000000"/>
              </a:solidFill>
              <a:cs typeface="ＭＳ Ｐゴシック" charset="0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"/>
              <a:defRPr/>
            </a:pPr>
            <a:r>
              <a:rPr lang="en-GB" altLang="cs-CZ" sz="1600" b="1" dirty="0">
                <a:solidFill>
                  <a:srgbClr val="008000"/>
                </a:solidFill>
                <a:cs typeface="ＭＳ Ｐゴシック" charset="0"/>
              </a:rPr>
              <a:t>n-6</a:t>
            </a:r>
            <a:r>
              <a:rPr lang="cs-CZ" altLang="cs-CZ" sz="1600" b="1" dirty="0">
                <a:solidFill>
                  <a:srgbClr val="008000"/>
                </a:solidFill>
                <a:cs typeface="ＭＳ Ｐゴシック" charset="0"/>
              </a:rPr>
              <a:t> linolová kyselina (LA)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en-GB" alt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ＭＳ Ｐゴシック" charset="0"/>
              </a:rPr>
              <a:t>→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k.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arachidonová</a:t>
            </a:r>
            <a: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  <a:t/>
            </a:r>
            <a:b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</a:b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ikosanoidy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PGE2, TXA2, LTB4  (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odvozený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z n-6): </a:t>
            </a:r>
            <a:r>
              <a:rPr lang="en-GB" altLang="cs-CZ" sz="1600" dirty="0" err="1">
                <a:solidFill>
                  <a:srgbClr val="008000"/>
                </a:solidFill>
                <a:cs typeface="ＭＳ Ｐゴシック" charset="0"/>
              </a:rPr>
              <a:t>proagregační</a:t>
            </a:r>
            <a:r>
              <a:rPr lang="en-GB" altLang="cs-CZ" sz="1600" dirty="0">
                <a:solidFill>
                  <a:srgbClr val="008000"/>
                </a:solidFill>
                <a:cs typeface="ＭＳ Ｐゴシック" charset="0"/>
              </a:rPr>
              <a:t>, </a:t>
            </a:r>
            <a:r>
              <a:rPr lang="en-GB" altLang="cs-CZ" sz="1600" dirty="0" err="1">
                <a:solidFill>
                  <a:srgbClr val="008000"/>
                </a:solidFill>
                <a:cs typeface="ＭＳ Ｐゴシック" charset="0"/>
              </a:rPr>
              <a:t>vazokonstrikční</a:t>
            </a:r>
            <a:r>
              <a:rPr lang="en-GB" altLang="cs-CZ" sz="1600" dirty="0">
                <a:solidFill>
                  <a:srgbClr val="008000"/>
                </a:solidFill>
                <a:cs typeface="ＭＳ Ｐゴシック" charset="0"/>
              </a:rPr>
              <a:t> a </a:t>
            </a:r>
            <a:r>
              <a:rPr lang="en-GB" altLang="cs-CZ" sz="1600" dirty="0" err="1">
                <a:solidFill>
                  <a:srgbClr val="008000"/>
                </a:solidFill>
                <a:cs typeface="ＭＳ Ｐゴシック" charset="0"/>
              </a:rPr>
              <a:t>prozánětlivé</a:t>
            </a:r>
            <a:r>
              <a:rPr lang="en-GB" altLang="cs-CZ" sz="1600" dirty="0">
                <a:solidFill>
                  <a:srgbClr val="008000"/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rgbClr val="008000"/>
                </a:solidFill>
                <a:cs typeface="ＭＳ Ｐゴシック" charset="0"/>
              </a:rPr>
              <a:t>účinky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/>
            </a:r>
            <a:b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</a:b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</a:t>
            </a:r>
            <a:b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</a:br>
            <a: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  <a:t>ZDROJE ESENCIÁLNÍCH MASTNÝCH KYSELIN: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"/>
              <a:defRPr/>
            </a:pP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k. alfa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linolenová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-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řepkový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,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lněný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,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sójový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olej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,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vlašské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ořechy</a:t>
            </a:r>
            <a:endParaRPr lang="cs-CZ" altLang="cs-CZ" sz="1600" dirty="0">
              <a:solidFill>
                <a:srgbClr val="000000"/>
              </a:solidFill>
              <a:cs typeface="ＭＳ Ｐゴシック" charset="0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"/>
              <a:defRPr/>
            </a:pP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k.</a:t>
            </a:r>
            <a: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linolová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–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slunečnicový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,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sójový</a:t>
            </a:r>
            <a:r>
              <a:rPr lang="en-GB" altLang="cs-CZ" sz="1600" dirty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en-GB" altLang="cs-CZ" sz="1600" dirty="0" err="1">
                <a:solidFill>
                  <a:srgbClr val="000000"/>
                </a:solidFill>
                <a:cs typeface="ＭＳ Ｐゴシック" charset="0"/>
              </a:rPr>
              <a:t>olej</a:t>
            </a:r>
            <a: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  <a:t/>
            </a:r>
            <a:b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</a:br>
            <a: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  <a:t/>
            </a:r>
            <a:b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</a:br>
            <a: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  <a:t>ZDROJE EPA A DHA: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"/>
              <a:defRPr/>
            </a:pPr>
            <a:r>
              <a:rPr lang="cs-CZ" altLang="cs-CZ" sz="1600" dirty="0">
                <a:solidFill>
                  <a:srgbClr val="000000"/>
                </a:solidFill>
                <a:cs typeface="ＭＳ Ｐゴシック" charset="0"/>
              </a:rPr>
              <a:t>Ryby, mateřské </a:t>
            </a:r>
            <a:r>
              <a:rPr lang="cs-CZ" altLang="cs-CZ" sz="1600" dirty="0" smtClean="0">
                <a:solidFill>
                  <a:srgbClr val="000000"/>
                </a:solidFill>
                <a:cs typeface="ＭＳ Ｐゴシック" charset="0"/>
              </a:rPr>
              <a:t>mléko</a:t>
            </a:r>
            <a:endParaRPr lang="en-GB" altLang="cs-CZ" sz="1600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" name="Výbuch 1 5"/>
          <p:cNvSpPr/>
          <p:nvPr/>
        </p:nvSpPr>
        <p:spPr>
          <a:xfrm>
            <a:off x="9240044" y="3481228"/>
            <a:ext cx="2836245" cy="2831493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33" dirty="0">
                <a:solidFill>
                  <a:schemeClr val="tx1"/>
                </a:solidFill>
              </a:rPr>
              <a:t>Přeměna ALA na EPA a DHA </a:t>
            </a:r>
            <a:r>
              <a:rPr lang="cs-CZ" sz="1633" dirty="0" smtClean="0">
                <a:solidFill>
                  <a:schemeClr val="tx1"/>
                </a:solidFill>
              </a:rPr>
              <a:t>– účinnost 10 </a:t>
            </a:r>
            <a:r>
              <a:rPr lang="cs-CZ" sz="1633" dirty="0">
                <a:solidFill>
                  <a:schemeClr val="tx1"/>
                </a:solidFill>
              </a:rPr>
              <a:t>%</a:t>
            </a:r>
          </a:p>
        </p:txBody>
      </p:sp>
      <p:pic>
        <p:nvPicPr>
          <p:cNvPr id="7" name="Picture 6" descr="https://www.metaponik850.com/images/omeg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83" y="4651843"/>
            <a:ext cx="2344566" cy="152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005"/>
          </a:xfrm>
          <a:solidFill>
            <a:srgbClr val="E2F0D9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Trans MK</a:t>
            </a:r>
            <a:endParaRPr lang="cs-CZ" dirty="0">
              <a:ea typeface="+mj-ea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 fontScale="92500" lnSpcReduction="20000"/>
          </a:bodyPr>
          <a:lstStyle/>
          <a:p>
            <a:pPr marL="412750" indent="-307975" eaLnBrk="1" hangingPunct="1">
              <a:lnSpc>
                <a:spcPct val="100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000" u="sng" dirty="0" err="1">
                <a:solidFill>
                  <a:srgbClr val="000000"/>
                </a:solidFill>
              </a:rPr>
              <a:t>Zdroj</a:t>
            </a:r>
            <a:r>
              <a:rPr lang="en-GB" sz="2000" u="sng" dirty="0">
                <a:solidFill>
                  <a:srgbClr val="000000"/>
                </a:solidFill>
              </a:rPr>
              <a:t>:</a:t>
            </a:r>
            <a:br>
              <a:rPr lang="en-GB" sz="2000" u="sng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mléčný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zásobní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tuk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přežvýkavců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vznikají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činností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mikroflóry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trávícího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traktu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přežvýkavců</a:t>
            </a:r>
            <a:r>
              <a:rPr lang="en-GB" sz="2000" dirty="0">
                <a:solidFill>
                  <a:srgbClr val="000000"/>
                </a:solidFill>
              </a:rPr>
              <a:t> z </a:t>
            </a:r>
            <a:r>
              <a:rPr lang="en-GB" sz="2000" dirty="0" err="1">
                <a:solidFill>
                  <a:srgbClr val="000000"/>
                </a:solidFill>
              </a:rPr>
              <a:t>nenasycených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kyselin</a:t>
            </a:r>
            <a:r>
              <a:rPr lang="en-GB" sz="2000" dirty="0">
                <a:solidFill>
                  <a:srgbClr val="000000"/>
                </a:solidFill>
              </a:rPr>
              <a:t> v </a:t>
            </a:r>
            <a:r>
              <a:rPr lang="en-GB" sz="2000" dirty="0" err="1">
                <a:solidFill>
                  <a:srgbClr val="000000"/>
                </a:solidFill>
              </a:rPr>
              <a:t>krmivu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ztužené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tuky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potraviny</a:t>
            </a:r>
            <a:r>
              <a:rPr lang="en-GB" sz="2000" dirty="0">
                <a:solidFill>
                  <a:srgbClr val="000000"/>
                </a:solidFill>
              </a:rPr>
              <a:t> do </a:t>
            </a:r>
            <a:r>
              <a:rPr lang="en-GB" sz="2000" dirty="0" err="1">
                <a:solidFill>
                  <a:srgbClr val="000000"/>
                </a:solidFill>
              </a:rPr>
              <a:t>kterých</a:t>
            </a:r>
            <a:r>
              <a:rPr lang="en-GB" sz="2000" dirty="0">
                <a:solidFill>
                  <a:srgbClr val="000000"/>
                </a:solidFill>
              </a:rPr>
              <a:t> se </a:t>
            </a:r>
            <a:r>
              <a:rPr lang="en-GB" sz="2000" dirty="0" err="1">
                <a:solidFill>
                  <a:srgbClr val="000000"/>
                </a:solidFill>
              </a:rPr>
              <a:t>přidává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ztužený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tuk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endParaRPr lang="en-GB" sz="2000" dirty="0">
              <a:solidFill>
                <a:srgbClr val="000000"/>
              </a:solidFill>
            </a:endParaRPr>
          </a:p>
          <a:p>
            <a:pPr marL="412750" indent="-307975" eaLnBrk="1" hangingPunct="1">
              <a:lnSpc>
                <a:spcPct val="100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000" u="sng" dirty="0" err="1">
                <a:solidFill>
                  <a:srgbClr val="000000"/>
                </a:solidFill>
              </a:rPr>
              <a:t>Vznik</a:t>
            </a:r>
            <a:r>
              <a:rPr lang="en-GB" sz="2000" u="sng" dirty="0">
                <a:solidFill>
                  <a:srgbClr val="000000"/>
                </a:solidFill>
              </a:rPr>
              <a:t>:</a:t>
            </a:r>
            <a:br>
              <a:rPr lang="en-GB" sz="2000" u="sng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dříve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větším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množství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při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parciální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katalytické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hydrogenaci</a:t>
            </a:r>
            <a:r>
              <a:rPr lang="en-GB" sz="2000" dirty="0">
                <a:solidFill>
                  <a:srgbClr val="000000"/>
                </a:solidFill>
              </a:rPr>
              <a:t> z UFA (</a:t>
            </a:r>
            <a:r>
              <a:rPr lang="en-GB" sz="2000" dirty="0" err="1">
                <a:solidFill>
                  <a:srgbClr val="000000"/>
                </a:solidFill>
              </a:rPr>
              <a:t>nyní</a:t>
            </a:r>
            <a:r>
              <a:rPr lang="en-GB" sz="2000" dirty="0">
                <a:solidFill>
                  <a:srgbClr val="000000"/>
                </a:solidFill>
              </a:rPr>
              <a:t> - </a:t>
            </a:r>
            <a:r>
              <a:rPr lang="en-GB" sz="2000" dirty="0" err="1">
                <a:solidFill>
                  <a:srgbClr val="000000"/>
                </a:solidFill>
              </a:rPr>
              <a:t>modernější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technologie</a:t>
            </a:r>
            <a:r>
              <a:rPr lang="en-GB" sz="2000" dirty="0">
                <a:solidFill>
                  <a:srgbClr val="000000"/>
                </a:solidFill>
              </a:rPr>
              <a:t> – </a:t>
            </a:r>
            <a:r>
              <a:rPr lang="en-GB" sz="2000" dirty="0" err="1">
                <a:solidFill>
                  <a:srgbClr val="000000"/>
                </a:solidFill>
              </a:rPr>
              <a:t>pouze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stopy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v </a:t>
            </a:r>
            <a:r>
              <a:rPr lang="en-GB" sz="2000" dirty="0" err="1">
                <a:solidFill>
                  <a:srgbClr val="000000"/>
                </a:solidFill>
              </a:rPr>
              <a:t>menším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množství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při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záhřevu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olejů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vysoké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teploty</a:t>
            </a:r>
            <a:endParaRPr lang="en-GB" sz="2000" dirty="0">
              <a:solidFill>
                <a:srgbClr val="000000"/>
              </a:solidFill>
            </a:endParaRPr>
          </a:p>
          <a:p>
            <a:pPr marL="412750" indent="-307975" eaLnBrk="1" hangingPunct="1">
              <a:lnSpc>
                <a:spcPct val="100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Rizikový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faktor</a:t>
            </a:r>
            <a:r>
              <a:rPr lang="en-GB" sz="2000" dirty="0">
                <a:solidFill>
                  <a:srgbClr val="000000"/>
                </a:solidFill>
              </a:rPr>
              <a:t> KVO </a:t>
            </a:r>
            <a:r>
              <a:rPr lang="en-GB" sz="2000" dirty="0" err="1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 DM 2.typu: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výrazně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zhoršují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lipoproteinový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profil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zvyšují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hladinu</a:t>
            </a:r>
            <a:r>
              <a:rPr lang="en-GB" sz="2000" dirty="0">
                <a:solidFill>
                  <a:srgbClr val="000000"/>
                </a:solidFill>
              </a:rPr>
              <a:t> LDL-</a:t>
            </a:r>
            <a:r>
              <a:rPr lang="en-GB" sz="2000" dirty="0" err="1">
                <a:solidFill>
                  <a:srgbClr val="000000"/>
                </a:solidFill>
              </a:rPr>
              <a:t>cholesterolu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snižují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hladinu</a:t>
            </a:r>
            <a:r>
              <a:rPr lang="en-GB" sz="2000" dirty="0">
                <a:solidFill>
                  <a:srgbClr val="000000"/>
                </a:solidFill>
              </a:rPr>
              <a:t> HDL-</a:t>
            </a:r>
            <a:r>
              <a:rPr lang="en-GB" sz="2000" dirty="0" err="1">
                <a:solidFill>
                  <a:srgbClr val="000000"/>
                </a:solidFill>
              </a:rPr>
              <a:t>cholesterolu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zvyšují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více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než</a:t>
            </a:r>
            <a:r>
              <a:rPr lang="en-GB" sz="2000" dirty="0">
                <a:solidFill>
                  <a:srgbClr val="000000"/>
                </a:solidFill>
              </a:rPr>
              <a:t> SFA) </a:t>
            </a:r>
            <a:r>
              <a:rPr lang="en-GB" sz="2000" dirty="0" err="1">
                <a:solidFill>
                  <a:srgbClr val="000000"/>
                </a:solidFill>
              </a:rPr>
              <a:t>poměr</a:t>
            </a:r>
            <a:r>
              <a:rPr lang="en-GB" sz="2000" dirty="0">
                <a:solidFill>
                  <a:srgbClr val="000000"/>
                </a:solidFill>
              </a:rPr>
              <a:t> „</a:t>
            </a:r>
            <a:r>
              <a:rPr lang="en-GB" sz="2000" dirty="0" err="1">
                <a:solidFill>
                  <a:srgbClr val="000000"/>
                </a:solidFill>
              </a:rPr>
              <a:t>celkový</a:t>
            </a:r>
            <a:r>
              <a:rPr lang="en-GB" sz="2000" dirty="0">
                <a:solidFill>
                  <a:srgbClr val="000000"/>
                </a:solidFill>
              </a:rPr>
              <a:t> cholesterol/HDL-cholesterol</a:t>
            </a:r>
            <a:r>
              <a:rPr lang="ja-JP" altLang="en-GB" sz="2000" dirty="0">
                <a:solidFill>
                  <a:srgbClr val="000000"/>
                </a:solidFill>
              </a:rPr>
              <a:t>“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nepříznivý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účinek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citlivost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tkání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inzulin</a:t>
            </a: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- </a:t>
            </a:r>
            <a:r>
              <a:rPr lang="en-GB" sz="2000" dirty="0" err="1">
                <a:solidFill>
                  <a:srgbClr val="000000"/>
                </a:solidFill>
              </a:rPr>
              <a:t>dysfunkce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endotelu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prozánětlivý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efekt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→ </a:t>
            </a:r>
            <a:r>
              <a:rPr lang="en-GB" sz="2000" dirty="0" err="1">
                <a:solidFill>
                  <a:srgbClr val="000000"/>
                </a:solidFill>
                <a:cs typeface="Arial" charset="0"/>
              </a:rPr>
              <a:t>aterogeneze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, KVO...</a:t>
            </a:r>
            <a:br>
              <a:rPr lang="en-GB" sz="2000" dirty="0">
                <a:solidFill>
                  <a:srgbClr val="000000"/>
                </a:solidFill>
                <a:cs typeface="Arial" charset="0"/>
              </a:rPr>
            </a:br>
            <a:endParaRPr lang="en-GB" sz="2000" dirty="0">
              <a:solidFill>
                <a:srgbClr val="000000"/>
              </a:solidFill>
              <a:cs typeface="Arial" charset="0"/>
            </a:endParaRPr>
          </a:p>
          <a:p>
            <a:pPr marL="412750" indent="-307975" eaLnBrk="1" hangingPunct="1">
              <a:lnSpc>
                <a:spcPct val="100000"/>
              </a:lnSpc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endParaRPr lang="cs-CZ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788"/>
          </a:xfrm>
          <a:solidFill>
            <a:srgbClr val="E2F0D9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</a:rPr>
              <a:t>Zdroje MK</a:t>
            </a:r>
            <a:endParaRPr lang="cs-CZ" dirty="0">
              <a:ea typeface="+mj-ea"/>
            </a:endParaRPr>
          </a:p>
        </p:txBody>
      </p:sp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998400" y="1484796"/>
          <a:ext cx="9601921" cy="4987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3" r:id="rId3" imgW="4785840" imgH="3314520" progId="">
                  <p:embed/>
                </p:oleObj>
              </mc:Choice>
              <mc:Fallback>
                <p:oleObj r:id="rId3" imgW="4785840" imgH="3314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400" y="1484796"/>
                        <a:ext cx="9601921" cy="498724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603258"/>
            <a:ext cx="4608000" cy="27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01" y="501173"/>
            <a:ext cx="4608000" cy="27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520" y="336996"/>
            <a:ext cx="4608000" cy="27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41" y="3440522"/>
            <a:ext cx="4608000" cy="27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974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5310"/>
          </a:xfrm>
          <a:solidFill>
            <a:srgbClr val="E2F0D9"/>
          </a:solidFill>
        </p:spPr>
        <p:txBody>
          <a:bodyPr/>
          <a:lstStyle/>
          <a:p>
            <a:r>
              <a:rPr lang="cs-CZ" cap="none" dirty="0"/>
              <a:t>MASTNÉ KYSELINY A ZDRAVOTNÍ TVRZENÍ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/>
              <a:t>DHA (příznivý </a:t>
            </a:r>
            <a:r>
              <a:rPr lang="cs-CZ" sz="2000" dirty="0" smtClean="0"/>
              <a:t>účinek…)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- přispívá k udržení normální činnosti mozku (při </a:t>
            </a:r>
            <a:r>
              <a:rPr lang="cs-CZ" sz="2000" dirty="0" smtClean="0"/>
              <a:t>250mg/den)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- přispívá k udržení normálního stavu zraku (při </a:t>
            </a:r>
            <a:r>
              <a:rPr lang="cs-CZ" sz="2000" dirty="0" smtClean="0"/>
              <a:t>250mg/den)</a:t>
            </a:r>
            <a:br>
              <a:rPr lang="cs-CZ" sz="2000" dirty="0" smtClean="0"/>
            </a:br>
            <a:r>
              <a:rPr lang="cs-CZ" sz="2000" dirty="0" smtClean="0"/>
              <a:t>- přispívá k udržení normální hladiny </a:t>
            </a:r>
            <a:r>
              <a:rPr lang="cs-CZ" sz="2000" dirty="0" err="1" smtClean="0"/>
              <a:t>triacylglycerolů</a:t>
            </a:r>
            <a:r>
              <a:rPr lang="cs-CZ" sz="2000" dirty="0" smtClean="0"/>
              <a:t> (při 2 g/den)</a:t>
            </a:r>
            <a:endParaRPr lang="cs-CZ" sz="2000" dirty="0"/>
          </a:p>
          <a:p>
            <a:r>
              <a:rPr lang="cs-CZ" sz="2000" dirty="0"/>
              <a:t>EPA a DHA (příznivý účinek </a:t>
            </a:r>
            <a:r>
              <a:rPr lang="cs-CZ" sz="2000" dirty="0" smtClean="0"/>
              <a:t>při…) 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- přispívají k normální činnosti srdce (</a:t>
            </a:r>
            <a:r>
              <a:rPr lang="cs-CZ" sz="2000" dirty="0" smtClean="0"/>
              <a:t>250mg/den)</a:t>
            </a:r>
            <a:br>
              <a:rPr lang="cs-CZ" sz="2000" dirty="0" smtClean="0"/>
            </a:br>
            <a:r>
              <a:rPr lang="cs-CZ" sz="2000" dirty="0" smtClean="0"/>
              <a:t>- přispívají k udržení normálního krevního tlaku </a:t>
            </a:r>
            <a:r>
              <a:rPr lang="cs-CZ" sz="2000" dirty="0"/>
              <a:t>(při </a:t>
            </a:r>
            <a:r>
              <a:rPr lang="cs-CZ" sz="2000" dirty="0" smtClean="0"/>
              <a:t>3 </a:t>
            </a:r>
            <a:r>
              <a:rPr lang="cs-CZ" sz="2000" dirty="0"/>
              <a:t>g/den</a:t>
            </a:r>
            <a:r>
              <a:rPr lang="cs-CZ" sz="2000" dirty="0" smtClean="0"/>
              <a:t>)</a:t>
            </a:r>
            <a:br>
              <a:rPr lang="cs-CZ" sz="2000" dirty="0" smtClean="0"/>
            </a:br>
            <a:r>
              <a:rPr lang="cs-CZ" sz="2000" dirty="0" smtClean="0"/>
              <a:t>- přispívají </a:t>
            </a:r>
            <a:r>
              <a:rPr lang="cs-CZ" sz="2000" dirty="0"/>
              <a:t>k udržení normální hladiny </a:t>
            </a:r>
            <a:r>
              <a:rPr lang="cs-CZ" sz="2000" dirty="0" err="1"/>
              <a:t>triacylglycerolů</a:t>
            </a:r>
            <a:r>
              <a:rPr lang="cs-CZ" sz="2000" dirty="0"/>
              <a:t> (při 2 g/den</a:t>
            </a:r>
            <a:r>
              <a:rPr lang="cs-CZ" sz="2000" dirty="0" smtClean="0"/>
              <a:t>)</a:t>
            </a:r>
            <a:endParaRPr lang="cs-CZ" sz="2000" dirty="0"/>
          </a:p>
          <a:p>
            <a:r>
              <a:rPr lang="cs-CZ" sz="2000" dirty="0"/>
              <a:t>KYSELINA LINOLOVÁ (příznivý účinek při 10g/den) </a:t>
            </a:r>
            <a:br>
              <a:rPr lang="cs-CZ" sz="2000" dirty="0"/>
            </a:br>
            <a:r>
              <a:rPr lang="cs-CZ" sz="2000" dirty="0"/>
              <a:t>- přispívá k udržení normální hladiny cholesterolu v krvi </a:t>
            </a:r>
          </a:p>
          <a:p>
            <a:r>
              <a:rPr lang="cs-CZ" sz="2000" dirty="0"/>
              <a:t>KYSELINA OLEJOVÁ</a:t>
            </a:r>
            <a:br>
              <a:rPr lang="cs-CZ" sz="2000" dirty="0"/>
            </a:br>
            <a:r>
              <a:rPr lang="cs-CZ" sz="2000" dirty="0"/>
              <a:t>- Nahrazení nasycených tuků nenasycenými tuky ve stravě přispívá k udržení normální hladiny cholesterolu v krvi</a:t>
            </a:r>
          </a:p>
          <a:p>
            <a:r>
              <a:rPr lang="cs-CZ" sz="2000" dirty="0"/>
              <a:t>ALA (příznivý účinek při 2g/den) </a:t>
            </a:r>
            <a:br>
              <a:rPr lang="cs-CZ" sz="2000" dirty="0"/>
            </a:br>
            <a:r>
              <a:rPr lang="cs-CZ" sz="2000" dirty="0"/>
              <a:t>- přispívá k udržení normální hladiny cholesterolu v krvi </a:t>
            </a:r>
          </a:p>
          <a:p>
            <a:r>
              <a:rPr lang="cs-CZ" sz="2000" dirty="0"/>
              <a:t>MUFA nebo PUFA</a:t>
            </a:r>
            <a:br>
              <a:rPr lang="cs-CZ" sz="2000" dirty="0"/>
            </a:br>
            <a:r>
              <a:rPr lang="cs-CZ" sz="2000" dirty="0"/>
              <a:t>-  Nahrazení nasycených tuků nenasycenými tuky ve stravě přispívá k udržení normální hladiny cholesterolu v krvi </a:t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105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 txBox="1">
            <a:spLocks/>
          </p:cNvSpPr>
          <p:nvPr/>
        </p:nvSpPr>
        <p:spPr bwMode="auto">
          <a:xfrm>
            <a:off x="399604" y="1299738"/>
            <a:ext cx="7468624" cy="114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b"/>
          <a:lstStyle>
            <a:lvl1pPr>
              <a:spcBef>
                <a:spcPts val="663"/>
              </a:spcBef>
              <a:buClr>
                <a:schemeClr val="accent1"/>
              </a:buClr>
              <a:buSzPct val="70000"/>
              <a:buFont typeface="Wingdings" charset="2"/>
              <a:buChar char=""/>
              <a:defRPr sz="26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1pPr>
            <a:lvl2pPr marL="704850" indent="-301625"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23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2pPr>
            <a:lvl3pPr marL="1006475" indent="-200025">
              <a:spcBef>
                <a:spcPct val="20000"/>
              </a:spcBef>
              <a:buClr>
                <a:srgbClr val="4471A6"/>
              </a:buClr>
              <a:buSzPct val="60000"/>
              <a:buFont typeface="Wingdings" charset="2"/>
              <a:buChar char="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3pPr>
            <a:lvl4pPr marL="1309688" indent="-200025">
              <a:spcBef>
                <a:spcPct val="20000"/>
              </a:spcBef>
              <a:buClr>
                <a:srgbClr val="B2C1DB"/>
              </a:buClr>
              <a:buSzPct val="60000"/>
              <a:buFont typeface="Wingdings" charset="2"/>
              <a:buChar char="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4pPr>
            <a:lvl5pPr marL="1611313" indent="-200025">
              <a:spcBef>
                <a:spcPct val="20000"/>
              </a:spcBef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5pPr>
            <a:lvl6pPr marL="2068513" indent="-2000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6pPr>
            <a:lvl7pPr marL="2525713" indent="-2000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7pPr>
            <a:lvl8pPr marL="2982913" indent="-2000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8pPr>
            <a:lvl9pPr marL="3440113" indent="-2000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9pPr>
          </a:lstStyle>
          <a:p>
            <a:pPr defTabSz="829544">
              <a:spcBef>
                <a:spcPct val="0"/>
              </a:spcBef>
              <a:buClrTx/>
              <a:buSzTx/>
              <a:buNone/>
            </a:pPr>
            <a:endParaRPr lang="cs-CZ" altLang="cs-CZ" sz="2994">
              <a:solidFill>
                <a:schemeClr val="tx2"/>
              </a:solidFill>
            </a:endParaRPr>
          </a:p>
        </p:txBody>
      </p:sp>
      <p:graphicFrame>
        <p:nvGraphicFramePr>
          <p:cNvPr id="7270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273875"/>
              </p:ext>
            </p:extLst>
          </p:nvPr>
        </p:nvGraphicFramePr>
        <p:xfrm>
          <a:off x="756900" y="1606277"/>
          <a:ext cx="7390856" cy="3861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4" r:id="rId3" imgW="8153400" imgH="4305300" progId="">
                  <p:embed/>
                </p:oleObj>
              </mc:Choice>
              <mc:Fallback>
                <p:oleObj r:id="rId3" imgW="8153400" imgH="4305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00" y="1606277"/>
                        <a:ext cx="7390856" cy="3861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708" name="Group 3"/>
          <p:cNvGrpSpPr>
            <a:grpSpLocks/>
          </p:cNvGrpSpPr>
          <p:nvPr/>
        </p:nvGrpSpPr>
        <p:grpSpPr bwMode="auto">
          <a:xfrm>
            <a:off x="8780302" y="1606276"/>
            <a:ext cx="2384409" cy="3573489"/>
            <a:chOff x="4989" y="113"/>
            <a:chExt cx="1132" cy="1353"/>
          </a:xfrm>
        </p:grpSpPr>
        <p:pic>
          <p:nvPicPr>
            <p:cNvPr id="7270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" y="113"/>
              <a:ext cx="1133" cy="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2710" name="Text Box 5"/>
            <p:cNvSpPr txBox="1">
              <a:spLocks noChangeArrowheads="1"/>
            </p:cNvSpPr>
            <p:nvPr/>
          </p:nvSpPr>
          <p:spPr bwMode="auto">
            <a:xfrm>
              <a:off x="4989" y="113"/>
              <a:ext cx="1133" cy="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lnSpc>
                  <a:spcPct val="50000"/>
                </a:lnSpc>
                <a:buClr>
                  <a:srgbClr val="000000"/>
                </a:buClr>
                <a:buSzPct val="45000"/>
                <a:buFont typeface="Wingdings" charset="2"/>
                <a:buNone/>
              </a:pPr>
              <a:endParaRPr lang="cs-CZ" altLang="cs-CZ" sz="1633"/>
            </a:p>
          </p:txBody>
        </p:sp>
      </p:grpSp>
    </p:spTree>
    <p:extLst>
      <p:ext uri="{BB962C8B-B14F-4D97-AF65-F5344CB8AC3E}">
        <p14:creationId xmlns:p14="http://schemas.microsoft.com/office/powerpoint/2010/main" val="13769554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Tuky 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68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>
                <a:ea typeface="MS PGothic" charset="-128"/>
              </a:rPr>
              <a:t>Tuky a oleje versus cholesterol</a:t>
            </a:r>
          </a:p>
          <a:p>
            <a:r>
              <a:rPr lang="cs-CZ" altLang="cs-CZ" dirty="0">
                <a:ea typeface="MS PGothic" charset="-128"/>
              </a:rPr>
              <a:t>Mastné kyseliny</a:t>
            </a:r>
          </a:p>
          <a:p>
            <a:r>
              <a:rPr lang="cs-CZ" altLang="cs-CZ" dirty="0">
                <a:ea typeface="MS PGothic" charset="-128"/>
              </a:rPr>
              <a:t>Esenciální mastné kyseliny a jejich zdroje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omega 3: </a:t>
            </a:r>
            <a:r>
              <a:rPr lang="cs-CZ" altLang="cs-CZ" dirty="0" err="1">
                <a:ea typeface="MS PGothic" charset="-128"/>
              </a:rPr>
              <a:t>alfalinolenová</a:t>
            </a:r>
            <a:r>
              <a:rPr lang="cs-CZ" altLang="cs-CZ" dirty="0">
                <a:ea typeface="MS PGothic" charset="-128"/>
              </a:rPr>
              <a:t> (ALA) – řepkový, lněný a sójový olej, vlašské ořechy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omega 6: linolová (LA) – slunečnicový, sójový olej</a:t>
            </a:r>
          </a:p>
          <a:p>
            <a:r>
              <a:rPr lang="cs-CZ" altLang="cs-CZ" dirty="0">
                <a:ea typeface="MS PGothic" charset="-128"/>
              </a:rPr>
              <a:t>Zdravotní tvrzení</a:t>
            </a:r>
          </a:p>
        </p:txBody>
      </p:sp>
    </p:spTree>
    <p:extLst>
      <p:ext uri="{BB962C8B-B14F-4D97-AF65-F5344CB8AC3E}">
        <p14:creationId xmlns:p14="http://schemas.microsoft.com/office/powerpoint/2010/main" val="11106101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+mj-ea"/>
                <a:cs typeface="+mj-cs"/>
              </a:rPr>
              <a:t>Cholesterol</a:t>
            </a:r>
            <a:endParaRPr lang="cs-CZ" dirty="0">
              <a:ea typeface="+mj-ea"/>
              <a:cs typeface="+mj-cs"/>
            </a:endParaRPr>
          </a:p>
        </p:txBody>
      </p:sp>
      <p:sp>
        <p:nvSpPr>
          <p:cNvPr id="778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3007" indent="-277955">
              <a:spcAft>
                <a:spcPts val="1293"/>
              </a:spcAft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722" u="sng" dirty="0" err="1">
                <a:solidFill>
                  <a:srgbClr val="000000"/>
                </a:solidFill>
                <a:ea typeface="MS PGothic" charset="-128"/>
              </a:rPr>
              <a:t>Výskyt</a:t>
            </a:r>
            <a:r>
              <a:rPr lang="en-GB" altLang="cs-CZ" sz="2722" u="sng" dirty="0">
                <a:solidFill>
                  <a:srgbClr val="000000"/>
                </a:solidFill>
                <a:ea typeface="MS PGothic" charset="-128"/>
              </a:rPr>
              <a:t>:</a:t>
            </a:r>
            <a:r>
              <a:rPr lang="en-GB" altLang="cs-CZ" sz="2722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ve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všech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buňkách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b="1" dirty="0" err="1">
                <a:solidFill>
                  <a:srgbClr val="000000"/>
                </a:solidFill>
                <a:ea typeface="MS PGothic" charset="-128"/>
              </a:rPr>
              <a:t>živočišného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původu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vnitřnosti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vepřová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játra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 smtClean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vaječný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žloutek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máslo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mléčné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výrobky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s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vysokým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množstvím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tuku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Pozn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.: FYTOSTEROLY v </a:t>
            </a:r>
            <a:r>
              <a:rPr lang="en-GB" altLang="cs-CZ" sz="1724" b="1" dirty="0" err="1">
                <a:solidFill>
                  <a:srgbClr val="000000"/>
                </a:solidFill>
                <a:ea typeface="MS PGothic" charset="-128"/>
              </a:rPr>
              <a:t>rostlinách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jsou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cholesterolu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podobné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nemají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však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jeho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účinek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179" dirty="0">
                <a:solidFill>
                  <a:srgbClr val="000000"/>
                </a:solidFill>
                <a:ea typeface="MS PGothic" charset="-128"/>
              </a:rPr>
              <a:t> </a:t>
            </a:r>
          </a:p>
          <a:p>
            <a:pPr marL="373007" indent="-277955">
              <a:spcAft>
                <a:spcPts val="1293"/>
              </a:spcAft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722" u="sng" dirty="0" err="1">
                <a:solidFill>
                  <a:srgbClr val="000000"/>
                </a:solidFill>
                <a:ea typeface="MS PGothic" charset="-128"/>
              </a:rPr>
              <a:t>Význam</a:t>
            </a:r>
            <a:r>
              <a:rPr lang="en-GB" altLang="cs-CZ" sz="2722" u="sng" dirty="0">
                <a:solidFill>
                  <a:srgbClr val="000000"/>
                </a:solidFill>
                <a:ea typeface="MS PGothic" charset="-128"/>
              </a:rPr>
              <a:t>:</a:t>
            </a:r>
            <a:r>
              <a:rPr lang="en-GB" altLang="cs-CZ" sz="2177" u="sng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2177" u="sng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součást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buněčných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membrán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membrán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uvnitř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buněk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výchozí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materiál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pro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tvorbu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žlučových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kyselin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steroidních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hormonů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vitaminu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D</a:t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podstatná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součást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žluče</a:t>
            </a:r>
            <a:endParaRPr lang="en-GB" altLang="cs-CZ" sz="2177" dirty="0">
              <a:solidFill>
                <a:srgbClr val="000000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8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+mj-ea"/>
              </a:rPr>
              <a:t>PAL = </a:t>
            </a:r>
            <a:r>
              <a:rPr lang="cs-CZ" dirty="0" err="1" smtClean="0">
                <a:ea typeface="+mj-ea"/>
              </a:rPr>
              <a:t>physical</a:t>
            </a:r>
            <a:r>
              <a:rPr lang="cs-CZ" dirty="0" smtClean="0">
                <a:ea typeface="+mj-ea"/>
              </a:rPr>
              <a:t> </a:t>
            </a:r>
            <a:r>
              <a:rPr lang="cs-CZ" dirty="0" err="1" smtClean="0">
                <a:ea typeface="+mj-ea"/>
              </a:rPr>
              <a:t>activity</a:t>
            </a:r>
            <a:r>
              <a:rPr lang="cs-CZ" dirty="0" smtClean="0">
                <a:ea typeface="+mj-ea"/>
              </a:rPr>
              <a:t> </a:t>
            </a:r>
            <a:r>
              <a:rPr lang="cs-CZ" dirty="0" err="1" smtClean="0">
                <a:ea typeface="+mj-ea"/>
              </a:rPr>
              <a:t>level</a:t>
            </a:r>
            <a:endParaRPr lang="cs-CZ" dirty="0">
              <a:ea typeface="+mj-ea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739201" y="1614410"/>
          <a:ext cx="7776000" cy="4919615"/>
        </p:xfrm>
        <a:graphic>
          <a:graphicData uri="http://schemas.openxmlformats.org/drawingml/2006/table">
            <a:tbl>
              <a:tblPr/>
              <a:tblGrid>
                <a:gridCol w="3384959"/>
                <a:gridCol w="1265281"/>
                <a:gridCol w="3125760"/>
              </a:tblGrid>
              <a:tr h="648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Pracovní zátěž a zátěž ve volném čase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PAL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Příklady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Výhradně sedící nebo ležící způsob života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1,2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Staří, nemocní lidé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4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Výlučně sedavý způsob života bez volnočasové aktivity nebo upoutání na lůžko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1,4-1,5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Úředníci, mechanici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2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Sedavá činnost s občasnou lehkou činností ve stoje nebo chůzi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1,6-1,7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Laboranti, řidiči, studenti, práce u běžícího pásu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Činnost převážně ve stoje a v chůzi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1,8-1,9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Prodavači, číšníci, řemeslníci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Fyzicky náročná pracovní činnost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2,0-2,4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Stavební dělníci, zemědělci, lesníci, výkonní sportovci</a:t>
                      </a:r>
                    </a:p>
                  </a:txBody>
                  <a:tcPr marL="82944" marR="82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80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1"/>
          <p:cNvGraphicFramePr>
            <a:graphicFrameLocks noChangeAspect="1"/>
          </p:cNvGraphicFramePr>
          <p:nvPr/>
        </p:nvGraphicFramePr>
        <p:xfrm>
          <a:off x="3129289" y="1813152"/>
          <a:ext cx="7010656" cy="3699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7" r:id="rId3" imgW="7747000" imgH="4089400" progId="">
                  <p:embed/>
                </p:oleObj>
              </mc:Choice>
              <mc:Fallback>
                <p:oleObj r:id="rId3" imgW="7747000" imgH="4089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9289" y="1813152"/>
                        <a:ext cx="7010656" cy="3699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2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+mj-ea"/>
                <a:cs typeface="+mj-cs"/>
              </a:rPr>
              <a:t>fakta</a:t>
            </a:r>
            <a:endParaRPr lang="cs-CZ" dirty="0">
              <a:ea typeface="+mj-ea"/>
              <a:cs typeface="+mj-cs"/>
            </a:endParaRPr>
          </a:p>
        </p:txBody>
      </p:sp>
      <p:sp>
        <p:nvSpPr>
          <p:cNvPr id="798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7327" indent="-282275">
              <a:lnSpc>
                <a:spcPct val="73000"/>
              </a:lnSpc>
              <a:spcAft>
                <a:spcPts val="1293"/>
              </a:spcAft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</a:pP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Obsah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CH v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potravě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má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poměrně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malý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vliv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na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hladinu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CH v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krvi</a:t>
            </a:r>
            <a:endParaRPr lang="en-GB" altLang="cs-CZ" sz="1996" dirty="0">
              <a:solidFill>
                <a:srgbClr val="000000"/>
              </a:solidFill>
              <a:ea typeface="MS PGothic" charset="-128"/>
            </a:endParaRPr>
          </a:p>
          <a:p>
            <a:pPr marL="377327" indent="-282275">
              <a:lnSpc>
                <a:spcPct val="73000"/>
              </a:lnSpc>
              <a:spcAft>
                <a:spcPts val="1293"/>
              </a:spcAft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</a:pP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Jestliže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se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sníží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příjem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CH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potravou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996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stoupá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jeho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tvorba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v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organizmu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naopak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996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zvyšuje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se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přestup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LDL-CH do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buněk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kde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dochází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k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jeho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přeměně</a:t>
            </a:r>
            <a:endParaRPr lang="en-GB" altLang="cs-CZ" sz="1996" dirty="0">
              <a:solidFill>
                <a:srgbClr val="000000"/>
              </a:solidFill>
              <a:ea typeface="MS PGothic" charset="-128"/>
            </a:endParaRPr>
          </a:p>
          <a:p>
            <a:pPr marL="377327" indent="-282275">
              <a:lnSpc>
                <a:spcPct val="73000"/>
              </a:lnSpc>
              <a:spcAft>
                <a:spcPts val="1293"/>
              </a:spcAft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</a:pP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Podstatné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snížení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příjmu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CH =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snížení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CH v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krvi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o 5% (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výjimkou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je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dědičná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hypercholesterolémie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)</a:t>
            </a:r>
            <a:endParaRPr lang="cs-CZ" altLang="cs-CZ" sz="1996" dirty="0">
              <a:solidFill>
                <a:srgbClr val="000000"/>
              </a:solidFill>
              <a:ea typeface="MS PGothic" charset="-128"/>
            </a:endParaRPr>
          </a:p>
          <a:p>
            <a:pPr marL="377327" indent="-282275">
              <a:lnSpc>
                <a:spcPct val="73000"/>
              </a:lnSpc>
              <a:spcAft>
                <a:spcPts val="1293"/>
              </a:spcAft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</a:pP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Pro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posouzení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rizika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aterosklerózy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996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poměr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celkového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CH/HDL-CH &lt; 5</a:t>
            </a:r>
          </a:p>
          <a:p>
            <a:pPr marL="377327" indent="-282275">
              <a:lnSpc>
                <a:spcPct val="73000"/>
              </a:lnSpc>
              <a:spcAft>
                <a:spcPts val="1293"/>
              </a:spcAft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</a:pP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Ženy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v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produktivním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věku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996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mají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zvýšení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HDL-CH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podmíněno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estrogenem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996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klimakteriu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tento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efekt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mizí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</a:p>
          <a:p>
            <a:pPr marL="377327" indent="-282275">
              <a:lnSpc>
                <a:spcPct val="73000"/>
              </a:lnSpc>
              <a:spcAft>
                <a:spcPts val="1293"/>
              </a:spcAft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</a:pP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Důležitější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pro LDL-CH (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aterogenní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) je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složení+množství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tuku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v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potravě</a:t>
            </a:r>
            <a:endParaRPr lang="en-GB" altLang="cs-CZ" sz="1996" dirty="0">
              <a:solidFill>
                <a:srgbClr val="000000"/>
              </a:solidFill>
              <a:ea typeface="MS PGothic" charset="-128"/>
            </a:endParaRPr>
          </a:p>
          <a:p>
            <a:pPr marL="377327" indent="-282275">
              <a:lnSpc>
                <a:spcPct val="73000"/>
              </a:lnSpc>
              <a:spcAft>
                <a:spcPts val="1293"/>
              </a:spcAft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</a:pPr>
            <a:endParaRPr lang="en-GB" altLang="cs-CZ" sz="1996" dirty="0">
              <a:solidFill>
                <a:srgbClr val="000000"/>
              </a:solidFill>
              <a:ea typeface="MS PGothic" charset="-128"/>
            </a:endParaRPr>
          </a:p>
          <a:p>
            <a:pPr marL="377327" indent="-282275">
              <a:lnSpc>
                <a:spcPct val="80000"/>
              </a:lnSpc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</a:pPr>
            <a:endParaRPr lang="cs-CZ" altLang="cs-CZ" sz="1814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03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MASTNÉ KYSELINY A ZDRAVOTNÍ TVRZENÍ</a:t>
            </a:r>
          </a:p>
        </p:txBody>
      </p:sp>
      <p:sp>
        <p:nvSpPr>
          <p:cNvPr id="8089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1814" dirty="0">
                <a:ea typeface="MS PGothic" charset="-128"/>
              </a:rPr>
              <a:t>DHA (příznivý účinek při 250 mg/den)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udržení normální činnosti mozku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udržení normálního stavu zraku</a:t>
            </a:r>
          </a:p>
          <a:p>
            <a:r>
              <a:rPr lang="cs-CZ" altLang="cs-CZ" sz="1814" dirty="0">
                <a:ea typeface="MS PGothic" charset="-128"/>
              </a:rPr>
              <a:t>EPA a DHA (příznivý účinek při 250 mg/den) 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přispívají k normální činnosti srdce </a:t>
            </a:r>
          </a:p>
          <a:p>
            <a:r>
              <a:rPr lang="cs-CZ" altLang="cs-CZ" sz="1814" dirty="0">
                <a:ea typeface="MS PGothic" charset="-128"/>
              </a:rPr>
              <a:t>KYSELINA LINOLOVÁ (příznivý účinek při 10 g/den) 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udržení normální hladiny cholesterolu v krvi </a:t>
            </a:r>
          </a:p>
          <a:p>
            <a:r>
              <a:rPr lang="cs-CZ" altLang="cs-CZ" sz="1814" dirty="0">
                <a:ea typeface="MS PGothic" charset="-128"/>
              </a:rPr>
              <a:t>KYSELINA OLEJOVÁ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Nahrazení nasycených tuků nenasycenými tuky ve stravě přispívá k udržení normální hladiny cholesterolu v krvi</a:t>
            </a:r>
          </a:p>
          <a:p>
            <a:r>
              <a:rPr lang="cs-CZ" altLang="cs-CZ" sz="1814" dirty="0">
                <a:ea typeface="MS PGothic" charset="-128"/>
              </a:rPr>
              <a:t>ALA (příznivý účinek při 2 g/den) 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udržení normální hladiny cholesterolu v krvi </a:t>
            </a:r>
          </a:p>
          <a:p>
            <a:r>
              <a:rPr lang="cs-CZ" altLang="cs-CZ" sz="1814" dirty="0">
                <a:ea typeface="MS PGothic" charset="-128"/>
              </a:rPr>
              <a:t>MUFA nebo PUFA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 Nahrazení nasycených tuků nenasycenými tuky ve stravě přispívá k udržení normální hladiny cholesterolu v krvi </a:t>
            </a:r>
            <a:br>
              <a:rPr lang="cs-CZ" altLang="cs-CZ" sz="1814" dirty="0">
                <a:ea typeface="MS PGothic" charset="-128"/>
              </a:rPr>
            </a:br>
            <a:endParaRPr lang="cs-CZ" altLang="cs-CZ" sz="1814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354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TUKY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/>
          </p:nvPr>
        </p:nvGraphicFramePr>
        <p:xfrm>
          <a:off x="952500" y="1546225"/>
          <a:ext cx="51435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3495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DOPORUČENÍ (DACH)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Potřeba (%</a:t>
                      </a:r>
                      <a:r>
                        <a:rPr lang="cs-CZ" baseline="0" dirty="0" smtClean="0"/>
                        <a:t> celkového energetického příjmu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KOJENEC: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0-3</a:t>
                      </a:r>
                      <a:r>
                        <a:rPr lang="cs-CZ" baseline="0" dirty="0" smtClean="0"/>
                        <a:t> měsíce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45-50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4-11 měsíců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35-45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DĚTI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1-3 roky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30-40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4-14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30-35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DOSPÍVAJÍCÍ A DOSPĚLÍ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≥15</a:t>
                      </a:r>
                      <a:r>
                        <a:rPr lang="cs-CZ" baseline="0" dirty="0" smtClean="0"/>
                        <a:t>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Těhotné a kojící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30-35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3604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35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DOPORUČENÍ EFSA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 </a:t>
            </a:r>
            <a:r>
              <a:rPr lang="en-US" dirty="0" err="1" smtClean="0"/>
              <a:t>dospělé</a:t>
            </a:r>
            <a:r>
              <a:rPr lang="en-US" dirty="0" smtClean="0"/>
              <a:t>: 20-35 % CEP (LA 4 % CEP, ALA 0,5 % CEP, DHA 50-100 mg/den, EPA+DHA 250 mg/den)</a:t>
            </a:r>
          </a:p>
          <a:p>
            <a:r>
              <a:rPr lang="en-US" dirty="0" err="1" smtClean="0"/>
              <a:t>Děti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věku</a:t>
            </a:r>
            <a:r>
              <a:rPr lang="en-US" dirty="0" smtClean="0"/>
              <a:t> 6-12 </a:t>
            </a:r>
            <a:r>
              <a:rPr lang="en-US" dirty="0" err="1" smtClean="0"/>
              <a:t>měsíců</a:t>
            </a:r>
            <a:r>
              <a:rPr lang="en-US" dirty="0" smtClean="0"/>
              <a:t>: 40 % CEP (6.-24. </a:t>
            </a:r>
            <a:r>
              <a:rPr lang="en-US" dirty="0" err="1" smtClean="0"/>
              <a:t>měsíc</a:t>
            </a:r>
            <a:r>
              <a:rPr lang="en-US" dirty="0" smtClean="0"/>
              <a:t>: 100 mg DHA/den)</a:t>
            </a:r>
          </a:p>
          <a:p>
            <a:r>
              <a:rPr lang="en-US" dirty="0" err="1" smtClean="0"/>
              <a:t>Děti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věku</a:t>
            </a:r>
            <a:r>
              <a:rPr lang="en-US" dirty="0" smtClean="0"/>
              <a:t> 1-3 </a:t>
            </a:r>
            <a:r>
              <a:rPr lang="en-US" dirty="0" err="1" smtClean="0"/>
              <a:t>roky</a:t>
            </a:r>
            <a:r>
              <a:rPr lang="en-US" dirty="0" smtClean="0"/>
              <a:t>: 35-40 % CEP (</a:t>
            </a:r>
            <a:r>
              <a:rPr lang="en-US" dirty="0" err="1" smtClean="0"/>
              <a:t>děti</a:t>
            </a:r>
            <a:r>
              <a:rPr lang="en-US" dirty="0" smtClean="0"/>
              <a:t> </a:t>
            </a:r>
            <a:r>
              <a:rPr lang="en-US" dirty="0" err="1" smtClean="0"/>
              <a:t>starší</a:t>
            </a:r>
            <a:r>
              <a:rPr lang="en-US" dirty="0" smtClean="0"/>
              <a:t> 2 let – </a:t>
            </a:r>
            <a:r>
              <a:rPr lang="en-US" dirty="0" err="1" smtClean="0"/>
              <a:t>doporučení</a:t>
            </a:r>
            <a:r>
              <a:rPr lang="en-US" dirty="0" smtClean="0"/>
              <a:t> DHA pro </a:t>
            </a:r>
            <a:r>
              <a:rPr lang="en-US" dirty="0" err="1" smtClean="0"/>
              <a:t>dospělé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Zdroj</a:t>
            </a:r>
            <a:r>
              <a:rPr lang="en-US" dirty="0"/>
              <a:t>: http://</a:t>
            </a:r>
            <a:r>
              <a:rPr lang="en-US" dirty="0" err="1"/>
              <a:t>www.efsa.europa.eu</a:t>
            </a:r>
            <a:r>
              <a:rPr lang="en-US" dirty="0"/>
              <a:t>/en/</a:t>
            </a:r>
            <a:r>
              <a:rPr lang="en-US" dirty="0" err="1"/>
              <a:t>efsajournal</a:t>
            </a:r>
            <a:r>
              <a:rPr lang="en-US" dirty="0"/>
              <a:t>/pub/1461 </a:t>
            </a:r>
          </a:p>
        </p:txBody>
      </p:sp>
    </p:spTree>
    <p:extLst>
      <p:ext uri="{BB962C8B-B14F-4D97-AF65-F5344CB8AC3E}">
        <p14:creationId xmlns:p14="http://schemas.microsoft.com/office/powerpoint/2010/main" val="16363247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00" y="326915"/>
            <a:ext cx="9578881" cy="522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576000" y="5878697"/>
            <a:ext cx="10961281" cy="48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>
              <a:lnSpc>
                <a:spcPct val="62000"/>
              </a:lnSpc>
            </a:pPr>
            <a:r>
              <a:rPr lang="en-GB" sz="1400">
                <a:solidFill>
                  <a:srgbClr val="000000"/>
                </a:solidFill>
              </a:rPr>
              <a:t>Zdroj: POKORNÁ, J. - BŘEZKOVÁ, V - PRUŠA, T.: </a:t>
            </a:r>
            <a:r>
              <a:rPr lang="en-GB" sz="1400" i="1">
                <a:solidFill>
                  <a:srgbClr val="000000"/>
                </a:solidFill>
              </a:rPr>
              <a:t>Výživa a léky v těhotenství a při kojení.</a:t>
            </a:r>
            <a:r>
              <a:rPr lang="en-GB" sz="1400">
                <a:solidFill>
                  <a:srgbClr val="000000"/>
                </a:solidFill>
              </a:rPr>
              <a:t> Era, Brno, 2008</a:t>
            </a:r>
          </a:p>
        </p:txBody>
      </p:sp>
    </p:spTree>
    <p:extLst>
      <p:ext uri="{BB962C8B-B14F-4D97-AF65-F5344CB8AC3E}">
        <p14:creationId xmlns:p14="http://schemas.microsoft.com/office/powerpoint/2010/main" val="1034775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0"/>
          <p:cNvGraphicFramePr>
            <a:graphicFrameLocks noGrp="1"/>
          </p:cNvGraphicFramePr>
          <p:nvPr/>
        </p:nvGraphicFramePr>
        <p:xfrm>
          <a:off x="2111102" y="489652"/>
          <a:ext cx="7251162" cy="6083198"/>
        </p:xfrm>
        <a:graphic>
          <a:graphicData uri="http://schemas.openxmlformats.org/drawingml/2006/table">
            <a:tbl>
              <a:tblPr/>
              <a:tblGrid>
                <a:gridCol w="7251162"/>
              </a:tblGrid>
              <a:tr h="525367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ZDROJE BÍLKOVIN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69250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MASO, LUŠTĚNINY, VEJCE, OŘECHY A SEMENA: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tuňák obecný: 24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maso (kuřecí, vepřové, hovězí): cca 23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sója: 34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čočka: 24 g/100 g</a:t>
                      </a:r>
                      <a:b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arašídy: 26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vejce: 13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semena tykvová: 25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mandle: 20 g/100 g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783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MLÉKO A MLÉČNÉ VÝROBKY: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/>
                      </a:r>
                      <a:b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sýr Eidam: 29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jogurt bílý: 5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mléko: 3 g/100 g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9527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OVOCE A ZELENINA: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hrášek: 7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avokádo: 2 g/100 g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8066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OBILOVINY, PEKAŘSKÉ VÝROBKY, TĚSTOVINY atd.:</a:t>
                      </a:r>
                      <a:b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vločky ovesné: 13 g/100 g</a:t>
                      </a:r>
                    </a:p>
                  </a:txBody>
                  <a:tcPr marL="82955" marR="82955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1936" name="Picture 2" descr="http://www.ulekare.cz/dbpic/potravinova_pyramida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165" y="2056536"/>
            <a:ext cx="1746903" cy="173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3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Bílkoviny 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2947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ea typeface="MS PGothic" charset="-128"/>
              </a:rPr>
              <a:t>Esenciální aminokyseliny</a:t>
            </a:r>
          </a:p>
          <a:p>
            <a:r>
              <a:rPr lang="cs-CZ" altLang="cs-CZ" dirty="0">
                <a:ea typeface="MS PGothic" charset="-128"/>
              </a:rPr>
              <a:t>Plnohodnotné versus neplnohodnotné zdroje aminokyselin</a:t>
            </a:r>
          </a:p>
          <a:p>
            <a:r>
              <a:rPr lang="cs-CZ" altLang="cs-CZ" dirty="0">
                <a:ea typeface="MS PGothic" charset="-128"/>
              </a:rPr>
              <a:t>Funkce bílkovin</a:t>
            </a:r>
          </a:p>
          <a:p>
            <a:r>
              <a:rPr lang="cs-CZ" altLang="cs-CZ" dirty="0">
                <a:ea typeface="MS PGothic" charset="-128"/>
              </a:rPr>
              <a:t>Potřeba bílkoviny pro dospělého </a:t>
            </a:r>
          </a:p>
          <a:p>
            <a:r>
              <a:rPr lang="cs-CZ" altLang="cs-CZ" dirty="0">
                <a:ea typeface="MS PGothic" charset="-128"/>
              </a:rPr>
              <a:t>Zdroje</a:t>
            </a:r>
          </a:p>
          <a:p>
            <a:r>
              <a:rPr lang="cs-CZ" altLang="cs-CZ" dirty="0">
                <a:ea typeface="MS PGothic" charset="-128"/>
              </a:rPr>
              <a:t>Zdravotní tvrzení</a:t>
            </a:r>
            <a:br>
              <a:rPr lang="cs-CZ" altLang="cs-CZ" dirty="0">
                <a:ea typeface="MS PGothic" charset="-128"/>
              </a:rPr>
            </a:br>
            <a:endParaRPr lang="cs-CZ" altLang="cs-CZ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07056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sz="2540">
                <a:ea typeface="MS PGothic" charset="-128"/>
              </a:rPr>
              <a:t>BÍLKOVINY = ŘETĚZCE AMINOKYSELIN</a:t>
            </a:r>
          </a:p>
        </p:txBody>
      </p:sp>
      <p:sp>
        <p:nvSpPr>
          <p:cNvPr id="839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4447" indent="-279395"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Zdroje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bílkovin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(</a:t>
            </a:r>
            <a:r>
              <a:rPr lang="en-GB" altLang="cs-CZ" sz="1361" u="sng" dirty="0" err="1">
                <a:solidFill>
                  <a:srgbClr val="000000"/>
                </a:solidFill>
                <a:ea typeface="MS PGothic" charset="-128"/>
              </a:rPr>
              <a:t>živočišné</a:t>
            </a:r>
            <a:r>
              <a:rPr lang="en-GB" altLang="cs-CZ" sz="1361" u="sng" dirty="0">
                <a:solidFill>
                  <a:srgbClr val="000000"/>
                </a:solidFill>
                <a:ea typeface="MS PGothic" charset="-128"/>
              </a:rPr>
              <a:t>: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maso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mléko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vejce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361" u="sng" dirty="0" err="1">
                <a:solidFill>
                  <a:srgbClr val="000000"/>
                </a:solidFill>
                <a:ea typeface="MS PGothic" charset="-128"/>
              </a:rPr>
              <a:t>rostlinné</a:t>
            </a:r>
            <a:r>
              <a:rPr lang="en-GB" altLang="cs-CZ" sz="1361" u="sng" dirty="0">
                <a:solidFill>
                  <a:srgbClr val="000000"/>
                </a:solidFill>
                <a:ea typeface="MS PGothic" charset="-128"/>
              </a:rPr>
              <a:t>: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obiloviny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luštěniny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,...)</a:t>
            </a:r>
          </a:p>
          <a:p>
            <a:pPr marL="374447" indent="-279395"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Hodnotnost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bílkovin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814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plnohodnotné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: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obsahují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všechny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esenciální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AK (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např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.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mléčné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vaječné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bílkoviny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)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814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neplnohodnotné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: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některé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AK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nedostatkové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např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.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rostlinné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bílkoviny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)</a:t>
            </a:r>
          </a:p>
          <a:p>
            <a:pPr marL="374447" indent="-279395"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endParaRPr lang="cs-CZ" altLang="cs-CZ" sz="1270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26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GB" altLang="cs-CZ" sz="2903">
                <a:ea typeface="MS PGothic" charset="-128"/>
              </a:rPr>
              <a:t>KRITÉRIA HODNOCENÍ BÍLKOVIN</a:t>
            </a:r>
            <a:endParaRPr lang="cs-CZ" altLang="cs-CZ" sz="2903">
              <a:ea typeface="MS PGothic" charset="-128"/>
            </a:endParaRPr>
          </a:p>
        </p:txBody>
      </p:sp>
      <p:sp>
        <p:nvSpPr>
          <p:cNvPr id="8499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74447" indent="-279395"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Skutečná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stravitelnost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relativní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množství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N (%)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absorbované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z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potravy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vzhledem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k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celkovému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N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přijatého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potravou</a:t>
            </a:r>
            <a:endParaRPr lang="en-GB" altLang="cs-CZ" sz="1800" dirty="0">
              <a:solidFill>
                <a:srgbClr val="000000"/>
              </a:solidFill>
              <a:ea typeface="MS PGothic" charset="-128"/>
            </a:endParaRPr>
          </a:p>
          <a:p>
            <a:pPr marL="374447" indent="-279395"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Biologická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hodnota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relativní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množství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N (%)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využité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k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syntéze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endogenních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proteinů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z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celkového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N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absorbovaného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do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organismu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z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potravy</a:t>
            </a:r>
            <a:endParaRPr lang="en-GB" altLang="cs-CZ" sz="1800" dirty="0">
              <a:solidFill>
                <a:srgbClr val="000000"/>
              </a:solidFill>
              <a:ea typeface="MS PGothic" charset="-128"/>
            </a:endParaRPr>
          </a:p>
          <a:p>
            <a:pPr marL="374447" indent="-279395"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Čistá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využitelnost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proteinů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/>
            </a:r>
            <a:b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skutečná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stravitelnost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x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biologická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hodnota</a:t>
            </a:r>
            <a:endParaRPr lang="en-GB" altLang="cs-CZ" sz="1800" dirty="0">
              <a:solidFill>
                <a:srgbClr val="000000"/>
              </a:solidFill>
              <a:ea typeface="MS PGothic" charset="-128"/>
            </a:endParaRPr>
          </a:p>
          <a:p>
            <a:pPr marL="374447" indent="-279395"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Limitní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/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limitující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AK</a:t>
            </a:r>
            <a:b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esenciální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AK s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nejnižším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zastoupením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vzhledem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k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referenčnímu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proteinu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př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. u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obilovin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lysin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, u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luštěnin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sirné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AK)</a:t>
            </a:r>
          </a:p>
          <a:p>
            <a:pPr marL="374447" indent="-279395"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Aminokyselinové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skóre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vztažené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na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stravitelnost</a:t>
            </a:r>
            <a:r>
              <a:rPr lang="en-GB" altLang="cs-CZ" sz="180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charset="-128"/>
              </a:rPr>
              <a:t>proteinů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br>
              <a:rPr lang="en-GB" altLang="cs-CZ" sz="1800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relativní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množství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limitující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AK v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testovaném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proteinu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vzhledem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k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množství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stejné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AK v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referenčním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proteinu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x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skutečná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charset="-128"/>
              </a:rPr>
              <a:t>stravitelnost</a:t>
            </a:r>
            <a:r>
              <a:rPr lang="en-GB" altLang="cs-CZ" sz="1800" dirty="0">
                <a:solidFill>
                  <a:srgbClr val="000000"/>
                </a:solidFill>
                <a:ea typeface="MS PGothic" charset="-12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197327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OZNAČOVÁNÍ POTRAVIN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177" b="1" dirty="0">
                <a:ea typeface="MS PGothic" charset="-128"/>
              </a:rPr>
              <a:t>Povinné údaje:</a:t>
            </a:r>
            <a:r>
              <a:rPr lang="cs-CZ" altLang="cs-CZ" sz="2177" dirty="0">
                <a:ea typeface="MS PGothic" charset="-128"/>
              </a:rPr>
              <a:t/>
            </a:r>
            <a:br>
              <a:rPr lang="cs-CZ" altLang="cs-CZ" sz="2177" dirty="0">
                <a:ea typeface="MS PGothic" charset="-128"/>
              </a:rPr>
            </a:br>
            <a:r>
              <a:rPr lang="cs-CZ" altLang="cs-CZ" sz="2177" dirty="0">
                <a:ea typeface="MS PGothic" charset="-128"/>
              </a:rPr>
              <a:t>- energetická hodnota (</a:t>
            </a:r>
            <a:r>
              <a:rPr lang="cs-CZ" altLang="cs-CZ" sz="2177" dirty="0" err="1">
                <a:ea typeface="MS PGothic" charset="-128"/>
              </a:rPr>
              <a:t>kJ</a:t>
            </a:r>
            <a:r>
              <a:rPr lang="cs-CZ" altLang="cs-CZ" sz="2177" dirty="0">
                <a:ea typeface="MS PGothic" charset="-128"/>
              </a:rPr>
              <a:t> a kcal/100g nebo 100 ml)</a:t>
            </a:r>
            <a:br>
              <a:rPr lang="cs-CZ" altLang="cs-CZ" sz="2177" dirty="0">
                <a:ea typeface="MS PGothic" charset="-128"/>
              </a:rPr>
            </a:br>
            <a:r>
              <a:rPr lang="cs-CZ" altLang="cs-CZ" sz="2177" dirty="0">
                <a:ea typeface="MS PGothic" charset="-128"/>
              </a:rPr>
              <a:t>- množství tuku, nasycených mastných kyselin, sacharidů, cukrů (mono- a di-), bílkovin a soli (na 100 g či 100 ml)</a:t>
            </a:r>
          </a:p>
          <a:p>
            <a:r>
              <a:rPr lang="cs-CZ" altLang="cs-CZ" sz="2177" b="1" dirty="0">
                <a:ea typeface="MS PGothic" charset="-128"/>
              </a:rPr>
              <a:t>Dobrovolné údaje:</a:t>
            </a:r>
            <a:r>
              <a:rPr lang="cs-CZ" altLang="cs-CZ" sz="2177" dirty="0">
                <a:ea typeface="MS PGothic" charset="-128"/>
              </a:rPr>
              <a:t/>
            </a:r>
            <a:br>
              <a:rPr lang="cs-CZ" altLang="cs-CZ" sz="2177" dirty="0">
                <a:ea typeface="MS PGothic" charset="-128"/>
              </a:rPr>
            </a:br>
            <a:r>
              <a:rPr lang="cs-CZ" altLang="cs-CZ" sz="2177" dirty="0">
                <a:ea typeface="MS PGothic" charset="-128"/>
              </a:rPr>
              <a:t>- </a:t>
            </a:r>
            <a:r>
              <a:rPr lang="cs-CZ" altLang="cs-CZ" sz="2177" dirty="0" err="1">
                <a:ea typeface="MS PGothic" charset="-128"/>
              </a:rPr>
              <a:t>mononenasycené</a:t>
            </a:r>
            <a:r>
              <a:rPr lang="cs-CZ" altLang="cs-CZ" sz="2177" dirty="0">
                <a:ea typeface="MS PGothic" charset="-128"/>
              </a:rPr>
              <a:t> a polynenasycené mastné kyseliny, </a:t>
            </a:r>
            <a:r>
              <a:rPr lang="cs-CZ" altLang="cs-CZ" sz="2177" dirty="0" err="1">
                <a:ea typeface="MS PGothic" charset="-128"/>
              </a:rPr>
              <a:t>polyalkoholy</a:t>
            </a:r>
            <a:r>
              <a:rPr lang="cs-CZ" altLang="cs-CZ" sz="2177" dirty="0">
                <a:ea typeface="MS PGothic" charset="-128"/>
              </a:rPr>
              <a:t>, škrob, vláknina</a:t>
            </a:r>
            <a:br>
              <a:rPr lang="cs-CZ" altLang="cs-CZ" sz="2177" dirty="0">
                <a:ea typeface="MS PGothic" charset="-128"/>
              </a:rPr>
            </a:br>
            <a:r>
              <a:rPr lang="cs-CZ" altLang="cs-CZ" sz="2177" dirty="0">
                <a:ea typeface="MS PGothic" charset="-128"/>
              </a:rPr>
              <a:t>- vitaminy nebo minerální látky, které jsou </a:t>
            </a:r>
            <a:br>
              <a:rPr lang="cs-CZ" altLang="cs-CZ" sz="2177" dirty="0">
                <a:ea typeface="MS PGothic" charset="-128"/>
              </a:rPr>
            </a:br>
            <a:r>
              <a:rPr lang="cs-CZ" altLang="cs-CZ" sz="2177" dirty="0">
                <a:ea typeface="MS PGothic" charset="-128"/>
              </a:rPr>
              <a:t>přítomné ve významném množství </a:t>
            </a:r>
            <a:br>
              <a:rPr lang="cs-CZ" altLang="cs-CZ" sz="2177" dirty="0">
                <a:ea typeface="MS PGothic" charset="-128"/>
              </a:rPr>
            </a:br>
            <a:endParaRPr lang="cs-CZ" altLang="cs-CZ" sz="2177" dirty="0">
              <a:ea typeface="MS PGothic" charset="-128"/>
            </a:endParaRPr>
          </a:p>
          <a:p>
            <a:r>
              <a:rPr lang="cs-CZ" altLang="cs-CZ" sz="2177" dirty="0">
                <a:ea typeface="MS PGothic" charset="-128"/>
              </a:rPr>
              <a:t>Více </a:t>
            </a:r>
            <a:r>
              <a:rPr lang="cs-CZ" altLang="cs-CZ" sz="2177" dirty="0" err="1">
                <a:ea typeface="MS PGothic" charset="-128"/>
              </a:rPr>
              <a:t>info</a:t>
            </a:r>
            <a:r>
              <a:rPr lang="cs-CZ" altLang="cs-CZ" sz="2177" dirty="0">
                <a:ea typeface="MS PGothic" charset="-128"/>
              </a:rPr>
              <a:t>: </a:t>
            </a:r>
            <a:r>
              <a:rPr lang="cs-CZ" altLang="cs-CZ" sz="2177" dirty="0" err="1">
                <a:ea typeface="MS PGothic" charset="-128"/>
              </a:rPr>
              <a:t>www.bezpecnostpotravin.cz</a:t>
            </a:r>
            <a:endParaRPr lang="cs-CZ" altLang="cs-CZ" sz="2177" dirty="0">
              <a:ea typeface="MS PGothic" charset="-128"/>
            </a:endParaRPr>
          </a:p>
        </p:txBody>
      </p:sp>
      <p:pic>
        <p:nvPicPr>
          <p:cNvPr id="3174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91" y="4465910"/>
            <a:ext cx="1555363" cy="22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8971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1948365" y="966343"/>
          <a:ext cx="8197341" cy="2968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5" r:id="rId3" imgW="15989300" imgH="8763000" progId="">
                  <p:embed/>
                </p:oleObj>
              </mc:Choice>
              <mc:Fallback>
                <p:oleObj r:id="rId3" imgW="15989300" imgH="8763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8365" y="966343"/>
                        <a:ext cx="8197341" cy="2968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01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58" y="3169774"/>
            <a:ext cx="4225404" cy="297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9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cap="none">
                <a:ea typeface="MS PGothic" charset="-128"/>
              </a:rPr>
              <a:t>KVALITA BÍLKOVIN</a:t>
            </a:r>
          </a:p>
        </p:txBody>
      </p:sp>
      <p:sp>
        <p:nvSpPr>
          <p:cNvPr id="870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4447" indent="-279395">
              <a:lnSpc>
                <a:spcPct val="93000"/>
              </a:lnSpc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Neplnohodnotné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bílkoviny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nedostatek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esenc.AK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)</a:t>
            </a:r>
            <a:br>
              <a:rPr lang="en-GB" altLang="cs-CZ" sz="1814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obilniny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rýže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kukuřice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lysin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tryptofan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threonin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methionin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)</a:t>
            </a:r>
            <a:br>
              <a:rPr lang="en-GB" altLang="cs-CZ" sz="1814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luštěniny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methionin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cystein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)</a:t>
            </a:r>
            <a:endParaRPr lang="cs-CZ" altLang="cs-CZ" sz="1814" dirty="0">
              <a:solidFill>
                <a:srgbClr val="000000"/>
              </a:solidFill>
              <a:ea typeface="MS PGothic" charset="-128"/>
            </a:endParaRPr>
          </a:p>
          <a:p>
            <a:pPr marL="374447" indent="-279395">
              <a:lnSpc>
                <a:spcPct val="93000"/>
              </a:lnSpc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Vhodnou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kombinací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rostlinných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zdrojů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v 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jednom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pokrmu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např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.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luštěniny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obiloviny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)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lze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podstatně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zvýšit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biologickou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hodnotu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: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inspirace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v 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tradičních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receptech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na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různých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kontinentech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např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.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fazole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s 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rýží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těstovinami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nebo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maniokem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tapioka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–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škrob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získaný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z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manioku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),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cizrna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s 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chlebem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čočka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s 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bramborami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at</a:t>
            </a:r>
            <a:r>
              <a:rPr lang="cs-CZ" altLang="cs-CZ" sz="1814" dirty="0">
                <a:solidFill>
                  <a:srgbClr val="000000"/>
                </a:solidFill>
                <a:ea typeface="MS PGothic" charset="-128"/>
              </a:rPr>
              <a:t>d.)</a:t>
            </a:r>
            <a:br>
              <a:rPr lang="cs-CZ" altLang="cs-CZ" sz="1814" dirty="0">
                <a:solidFill>
                  <a:srgbClr val="000000"/>
                </a:solidFill>
                <a:ea typeface="MS PGothic" charset="-128"/>
              </a:rPr>
            </a:br>
            <a:endParaRPr lang="cs-CZ" altLang="cs-CZ" sz="1814" dirty="0">
              <a:ea typeface="MS PGothic" charset="-128"/>
            </a:endParaRPr>
          </a:p>
        </p:txBody>
      </p:sp>
      <p:pic>
        <p:nvPicPr>
          <p:cNvPr id="8704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551" y="4036745"/>
            <a:ext cx="2191910" cy="283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357" y="4147636"/>
            <a:ext cx="1893799" cy="252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7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cap="none">
                <a:ea typeface="MS PGothic" charset="-128"/>
              </a:rPr>
              <a:t>KVALITA BÍLKOVIN</a:t>
            </a:r>
          </a:p>
        </p:txBody>
      </p:sp>
      <p:sp>
        <p:nvSpPr>
          <p:cNvPr id="880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4447" indent="-279395">
              <a:lnSpc>
                <a:spcPct val="93000"/>
              </a:lnSpc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Neplnohodnotné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bílkoviny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nedostatek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esenc.AK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)</a:t>
            </a:r>
            <a:br>
              <a:rPr lang="en-GB" altLang="cs-CZ" sz="1814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obilniny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rýže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kukuřice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lysin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tryptofan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threonin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methionin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)</a:t>
            </a:r>
            <a:br>
              <a:rPr lang="en-GB" altLang="cs-CZ" sz="1814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luštěniny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methionin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cystein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)</a:t>
            </a:r>
            <a:endParaRPr lang="cs-CZ" altLang="cs-CZ" sz="1814" dirty="0">
              <a:solidFill>
                <a:srgbClr val="000000"/>
              </a:solidFill>
              <a:ea typeface="MS PGothic" charset="-128"/>
            </a:endParaRPr>
          </a:p>
          <a:p>
            <a:pPr marL="374447" indent="-279395">
              <a:lnSpc>
                <a:spcPct val="93000"/>
              </a:lnSpc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</a:pP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Vhodnou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kombinací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rostlinných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zdrojů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v 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jednom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pokrmu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např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.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luštěniny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obiloviny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)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lze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podstatně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zvýšit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biologickou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hodnotu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: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inspirace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v 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tradičních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receptech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na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různých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kontinentech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např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.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fazole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s 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rýží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těstovinami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nebo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maniokem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tapioka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–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škrob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získaný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z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manioku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),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cizrna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s 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chlebem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čočka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s 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bramborami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at</a:t>
            </a:r>
            <a:r>
              <a:rPr lang="cs-CZ" altLang="cs-CZ" sz="1814" dirty="0">
                <a:solidFill>
                  <a:srgbClr val="000000"/>
                </a:solidFill>
                <a:ea typeface="MS PGothic" charset="-128"/>
              </a:rPr>
              <a:t>d.)</a:t>
            </a:r>
            <a:br>
              <a:rPr lang="cs-CZ" altLang="cs-CZ" sz="1814" dirty="0">
                <a:solidFill>
                  <a:srgbClr val="000000"/>
                </a:solidFill>
                <a:ea typeface="MS PGothic" charset="-128"/>
              </a:rPr>
            </a:br>
            <a:endParaRPr lang="cs-CZ" altLang="cs-CZ" sz="1814" dirty="0">
              <a:ea typeface="MS PGothic" charset="-128"/>
            </a:endParaRPr>
          </a:p>
        </p:txBody>
      </p:sp>
      <p:pic>
        <p:nvPicPr>
          <p:cNvPr id="8806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551" y="4036745"/>
            <a:ext cx="2191910" cy="283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56" y="4137555"/>
            <a:ext cx="1901000" cy="253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64" y="4670412"/>
            <a:ext cx="2079578" cy="168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"/>
          <p:cNvGrpSpPr>
            <a:grpSpLocks/>
          </p:cNvGrpSpPr>
          <p:nvPr/>
        </p:nvGrpSpPr>
        <p:grpSpPr bwMode="auto">
          <a:xfrm>
            <a:off x="229007" y="447888"/>
            <a:ext cx="11700156" cy="5508578"/>
            <a:chOff x="565" y="626"/>
            <a:chExt cx="5399" cy="3647"/>
          </a:xfrm>
        </p:grpSpPr>
        <p:sp>
          <p:nvSpPr>
            <p:cNvPr id="29699" name="Rectangle 2"/>
            <p:cNvSpPr>
              <a:spLocks noChangeArrowheads="1"/>
            </p:cNvSpPr>
            <p:nvPr/>
          </p:nvSpPr>
          <p:spPr bwMode="auto">
            <a:xfrm>
              <a:off x="565" y="626"/>
              <a:ext cx="1350" cy="576"/>
            </a:xfrm>
            <a:prstGeom prst="rect">
              <a:avLst/>
            </a:prstGeom>
            <a:solidFill>
              <a:srgbClr val="664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Clr>
                  <a:srgbClr val="FFFFFF"/>
                </a:buClr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 dirty="0" err="1">
                  <a:solidFill>
                    <a:srgbClr val="FFFFFF"/>
                  </a:solidFill>
                </a:rPr>
                <a:t>Rostlinné</a:t>
              </a:r>
              <a:r>
                <a:rPr lang="en-GB" sz="2000" b="1" dirty="0">
                  <a:solidFill>
                    <a:srgbClr val="FFFFFF"/>
                  </a:solidFill>
                </a:rPr>
                <a:t> </a:t>
              </a:r>
              <a:r>
                <a:rPr lang="en-GB" sz="2000" b="1" dirty="0" err="1">
                  <a:solidFill>
                    <a:srgbClr val="FFFFFF"/>
                  </a:solidFill>
                </a:rPr>
                <a:t>potraviny</a:t>
              </a:r>
              <a:endParaRPr lang="en-GB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29700" name="Rectangle 3"/>
            <p:cNvSpPr>
              <a:spLocks noChangeArrowheads="1"/>
            </p:cNvSpPr>
            <p:nvPr/>
          </p:nvSpPr>
          <p:spPr bwMode="auto">
            <a:xfrm>
              <a:off x="1915" y="626"/>
              <a:ext cx="1350" cy="576"/>
            </a:xfrm>
            <a:prstGeom prst="rect">
              <a:avLst/>
            </a:prstGeom>
            <a:solidFill>
              <a:srgbClr val="664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Clr>
                  <a:srgbClr val="FFFFFF"/>
                </a:buClr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 dirty="0" err="1">
                  <a:solidFill>
                    <a:srgbClr val="FFFFFF"/>
                  </a:solidFill>
                  <a:latin typeface="Calibri" charset="0"/>
                </a:rPr>
                <a:t>Limitující</a:t>
              </a:r>
              <a:r>
                <a:rPr lang="en-GB" sz="2000" b="1" dirty="0">
                  <a:solidFill>
                    <a:srgbClr val="FFFFFF"/>
                  </a:solidFill>
                  <a:latin typeface="Calibri" charset="0"/>
                </a:rPr>
                <a:t> AMK</a:t>
              </a:r>
            </a:p>
          </p:txBody>
        </p:sp>
        <p:sp>
          <p:nvSpPr>
            <p:cNvPr id="29701" name="Rectangle 4"/>
            <p:cNvSpPr>
              <a:spLocks noChangeArrowheads="1"/>
            </p:cNvSpPr>
            <p:nvPr/>
          </p:nvSpPr>
          <p:spPr bwMode="auto">
            <a:xfrm>
              <a:off x="3265" y="626"/>
              <a:ext cx="1350" cy="576"/>
            </a:xfrm>
            <a:prstGeom prst="rect">
              <a:avLst/>
            </a:prstGeom>
            <a:solidFill>
              <a:srgbClr val="664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Clr>
                  <a:srgbClr val="FFFFFF"/>
                </a:buClr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 dirty="0" err="1">
                  <a:solidFill>
                    <a:srgbClr val="FFFFFF"/>
                  </a:solidFill>
                  <a:latin typeface="Calibri" charset="0"/>
                </a:rPr>
                <a:t>Vhodné</a:t>
              </a:r>
              <a:r>
                <a:rPr lang="en-GB" sz="2000" b="1" dirty="0">
                  <a:solidFill>
                    <a:srgbClr val="FFFFFF"/>
                  </a:solidFill>
                  <a:latin typeface="Calibri" charset="0"/>
                </a:rPr>
                <a:t> </a:t>
              </a:r>
              <a:br>
                <a:rPr lang="en-GB" sz="2000" b="1" dirty="0">
                  <a:solidFill>
                    <a:srgbClr val="FFFFFF"/>
                  </a:solidFill>
                  <a:latin typeface="Calibri" charset="0"/>
                </a:rPr>
              </a:br>
              <a:r>
                <a:rPr lang="en-GB" sz="2000" b="1" dirty="0" err="1">
                  <a:solidFill>
                    <a:srgbClr val="FFFFFF"/>
                  </a:solidFill>
                  <a:latin typeface="Calibri" charset="0"/>
                </a:rPr>
                <a:t>doplňující</a:t>
              </a:r>
              <a:r>
                <a:rPr lang="en-GB" sz="2000" b="1" dirty="0">
                  <a:solidFill>
                    <a:srgbClr val="FFFFFF"/>
                  </a:solidFill>
                  <a:latin typeface="Calibri" charset="0"/>
                </a:rPr>
                <a:t> </a:t>
              </a:r>
              <a:r>
                <a:rPr lang="en-GB" sz="2000" b="1" dirty="0" err="1">
                  <a:solidFill>
                    <a:srgbClr val="FFFFFF"/>
                  </a:solidFill>
                  <a:latin typeface="Calibri" charset="0"/>
                </a:rPr>
                <a:t>potraviny</a:t>
              </a:r>
              <a:endParaRPr lang="en-GB" sz="2000" b="1" dirty="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9702" name="Rectangle 5"/>
            <p:cNvSpPr>
              <a:spLocks noChangeArrowheads="1"/>
            </p:cNvSpPr>
            <p:nvPr/>
          </p:nvSpPr>
          <p:spPr bwMode="auto">
            <a:xfrm>
              <a:off x="4615" y="626"/>
              <a:ext cx="1350" cy="576"/>
            </a:xfrm>
            <a:prstGeom prst="rect">
              <a:avLst/>
            </a:prstGeom>
            <a:solidFill>
              <a:srgbClr val="664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spcAft>
                  <a:spcPts val="1000"/>
                </a:spcAft>
                <a:buClr>
                  <a:srgbClr val="FFFFFF"/>
                </a:buClr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>
                  <a:solidFill>
                    <a:srgbClr val="FFFFFF"/>
                  </a:solidFill>
                  <a:latin typeface="Calibri" charset="0"/>
                </a:rPr>
                <a:t>Příklad  pokrmu</a:t>
              </a:r>
            </a:p>
          </p:txBody>
        </p:sp>
        <p:sp>
          <p:nvSpPr>
            <p:cNvPr id="29703" name="Rectangle 6"/>
            <p:cNvSpPr>
              <a:spLocks noChangeArrowheads="1"/>
            </p:cNvSpPr>
            <p:nvPr/>
          </p:nvSpPr>
          <p:spPr bwMode="auto">
            <a:xfrm>
              <a:off x="565" y="1202"/>
              <a:ext cx="1350" cy="768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 dirty="0" err="1">
                  <a:solidFill>
                    <a:srgbClr val="000000"/>
                  </a:solidFill>
                  <a:latin typeface="Calibri" charset="0"/>
                </a:rPr>
                <a:t>Obiloviny</a:t>
              </a:r>
              <a:endParaRPr lang="en-GB" sz="2000" b="1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29704" name="Rectangle 7"/>
            <p:cNvSpPr>
              <a:spLocks noChangeArrowheads="1"/>
            </p:cNvSpPr>
            <p:nvPr/>
          </p:nvSpPr>
          <p:spPr bwMode="auto">
            <a:xfrm>
              <a:off x="1915" y="1202"/>
              <a:ext cx="1350" cy="768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Lysin, treonin</a:t>
              </a:r>
            </a:p>
          </p:txBody>
        </p:sp>
        <p:sp>
          <p:nvSpPr>
            <p:cNvPr id="29705" name="Rectangle 8"/>
            <p:cNvSpPr>
              <a:spLocks noChangeArrowheads="1"/>
            </p:cNvSpPr>
            <p:nvPr/>
          </p:nvSpPr>
          <p:spPr bwMode="auto">
            <a:xfrm>
              <a:off x="3265" y="1202"/>
              <a:ext cx="1350" cy="768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Luštěniny</a:t>
              </a:r>
            </a:p>
          </p:txBody>
        </p:sp>
        <p:sp>
          <p:nvSpPr>
            <p:cNvPr id="29706" name="Rectangle 9"/>
            <p:cNvSpPr>
              <a:spLocks noChangeArrowheads="1"/>
            </p:cNvSpPr>
            <p:nvPr/>
          </p:nvSpPr>
          <p:spPr bwMode="auto">
            <a:xfrm>
              <a:off x="4615" y="1202"/>
              <a:ext cx="1350" cy="768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spcAft>
                  <a:spcPts val="1000"/>
                </a:spcAft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Těstoviny s fazolemi, Toust (</a:t>
              </a:r>
              <a:r>
                <a:rPr lang="en-GB" sz="1600">
                  <a:solidFill>
                    <a:srgbClr val="000000"/>
                  </a:solidFill>
                  <a:latin typeface="Calibri" charset="0"/>
                </a:rPr>
                <a:t>topinka</a:t>
              </a: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) s fazolemi</a:t>
              </a:r>
            </a:p>
          </p:txBody>
        </p:sp>
        <p:sp>
          <p:nvSpPr>
            <p:cNvPr id="29707" name="Rectangle 10"/>
            <p:cNvSpPr>
              <a:spLocks noChangeArrowheads="1"/>
            </p:cNvSpPr>
            <p:nvPr/>
          </p:nvSpPr>
          <p:spPr bwMode="auto">
            <a:xfrm>
              <a:off x="565" y="1970"/>
              <a:ext cx="1350" cy="768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>
                  <a:solidFill>
                    <a:srgbClr val="000000"/>
                  </a:solidFill>
                  <a:latin typeface="Calibri" charset="0"/>
                </a:rPr>
                <a:t>Ořechy a semínka</a:t>
              </a:r>
            </a:p>
          </p:txBody>
        </p:sp>
        <p:sp>
          <p:nvSpPr>
            <p:cNvPr id="29708" name="Rectangle 11"/>
            <p:cNvSpPr>
              <a:spLocks noChangeArrowheads="1"/>
            </p:cNvSpPr>
            <p:nvPr/>
          </p:nvSpPr>
          <p:spPr bwMode="auto">
            <a:xfrm>
              <a:off x="1915" y="1970"/>
              <a:ext cx="1350" cy="768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Lysin</a:t>
              </a:r>
            </a:p>
          </p:txBody>
        </p:sp>
        <p:sp>
          <p:nvSpPr>
            <p:cNvPr id="29709" name="Rectangle 12"/>
            <p:cNvSpPr>
              <a:spLocks noChangeArrowheads="1"/>
            </p:cNvSpPr>
            <p:nvPr/>
          </p:nvSpPr>
          <p:spPr bwMode="auto">
            <a:xfrm>
              <a:off x="3265" y="1970"/>
              <a:ext cx="1350" cy="768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Luštěniny</a:t>
              </a:r>
            </a:p>
          </p:txBody>
        </p:sp>
        <p:sp>
          <p:nvSpPr>
            <p:cNvPr id="29710" name="Rectangle 13"/>
            <p:cNvSpPr>
              <a:spLocks noChangeArrowheads="1"/>
            </p:cNvSpPr>
            <p:nvPr/>
          </p:nvSpPr>
          <p:spPr bwMode="auto">
            <a:xfrm>
              <a:off x="4615" y="1970"/>
              <a:ext cx="1350" cy="768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spcAft>
                  <a:spcPts val="1000"/>
                </a:spcAft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Hummus (cizrna se sezamovým semínkem)</a:t>
              </a:r>
            </a:p>
          </p:txBody>
        </p:sp>
        <p:sp>
          <p:nvSpPr>
            <p:cNvPr id="29711" name="Rectangle 14"/>
            <p:cNvSpPr>
              <a:spLocks noChangeArrowheads="1"/>
            </p:cNvSpPr>
            <p:nvPr/>
          </p:nvSpPr>
          <p:spPr bwMode="auto">
            <a:xfrm>
              <a:off x="565" y="273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>
                  <a:solidFill>
                    <a:srgbClr val="000000"/>
                  </a:solidFill>
                  <a:latin typeface="Calibri" charset="0"/>
                </a:rPr>
                <a:t>Sojové boby </a:t>
              </a:r>
              <a:br>
                <a:rPr lang="en-GB" sz="2000" b="1">
                  <a:solidFill>
                    <a:srgbClr val="000000"/>
                  </a:solidFill>
                  <a:latin typeface="Calibri" charset="0"/>
                </a:rPr>
              </a:br>
              <a:r>
                <a:rPr lang="en-GB" sz="2000" b="1">
                  <a:solidFill>
                    <a:srgbClr val="000000"/>
                  </a:solidFill>
                  <a:latin typeface="Calibri" charset="0"/>
                </a:rPr>
                <a:t>a ostatní luštěniny</a:t>
              </a:r>
            </a:p>
          </p:txBody>
        </p:sp>
        <p:sp>
          <p:nvSpPr>
            <p:cNvPr id="29712" name="Rectangle 15"/>
            <p:cNvSpPr>
              <a:spLocks noChangeArrowheads="1"/>
            </p:cNvSpPr>
            <p:nvPr/>
          </p:nvSpPr>
          <p:spPr bwMode="auto">
            <a:xfrm>
              <a:off x="1915" y="273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Methionin</a:t>
              </a:r>
            </a:p>
          </p:txBody>
        </p:sp>
        <p:sp>
          <p:nvSpPr>
            <p:cNvPr id="29713" name="Rectangle 16"/>
            <p:cNvSpPr>
              <a:spLocks noChangeArrowheads="1"/>
            </p:cNvSpPr>
            <p:nvPr/>
          </p:nvSpPr>
          <p:spPr bwMode="auto">
            <a:xfrm>
              <a:off x="3265" y="273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Obiloviny, ořechy a semínka</a:t>
              </a:r>
            </a:p>
          </p:txBody>
        </p:sp>
        <p:sp>
          <p:nvSpPr>
            <p:cNvPr id="29714" name="Rectangle 17"/>
            <p:cNvSpPr>
              <a:spLocks noChangeArrowheads="1"/>
            </p:cNvSpPr>
            <p:nvPr/>
          </p:nvSpPr>
          <p:spPr bwMode="auto">
            <a:xfrm>
              <a:off x="4615" y="273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spcAft>
                  <a:spcPts val="1000"/>
                </a:spcAft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Čočkové karí s rýží, Kuskus s fazolemi</a:t>
              </a:r>
            </a:p>
          </p:txBody>
        </p:sp>
        <p:sp>
          <p:nvSpPr>
            <p:cNvPr id="29715" name="Rectangle 18"/>
            <p:cNvSpPr>
              <a:spLocks noChangeArrowheads="1"/>
            </p:cNvSpPr>
            <p:nvPr/>
          </p:nvSpPr>
          <p:spPr bwMode="auto">
            <a:xfrm>
              <a:off x="565" y="3314"/>
              <a:ext cx="1350" cy="384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>
                  <a:solidFill>
                    <a:srgbClr val="000000"/>
                  </a:solidFill>
                  <a:latin typeface="Calibri" charset="0"/>
                </a:rPr>
                <a:t>Kukuřice</a:t>
              </a:r>
            </a:p>
          </p:txBody>
        </p:sp>
        <p:sp>
          <p:nvSpPr>
            <p:cNvPr id="29716" name="Rectangle 19"/>
            <p:cNvSpPr>
              <a:spLocks noChangeArrowheads="1"/>
            </p:cNvSpPr>
            <p:nvPr/>
          </p:nvSpPr>
          <p:spPr bwMode="auto">
            <a:xfrm>
              <a:off x="1915" y="3314"/>
              <a:ext cx="1350" cy="384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Tryptofan, lysin</a:t>
              </a:r>
            </a:p>
          </p:txBody>
        </p:sp>
        <p:sp>
          <p:nvSpPr>
            <p:cNvPr id="29717" name="Rectangle 20"/>
            <p:cNvSpPr>
              <a:spLocks noChangeArrowheads="1"/>
            </p:cNvSpPr>
            <p:nvPr/>
          </p:nvSpPr>
          <p:spPr bwMode="auto">
            <a:xfrm>
              <a:off x="3265" y="3314"/>
              <a:ext cx="1350" cy="384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Luštěniny</a:t>
              </a:r>
            </a:p>
          </p:txBody>
        </p:sp>
        <p:sp>
          <p:nvSpPr>
            <p:cNvPr id="29718" name="Rectangle 21"/>
            <p:cNvSpPr>
              <a:spLocks noChangeArrowheads="1"/>
            </p:cNvSpPr>
            <p:nvPr/>
          </p:nvSpPr>
          <p:spPr bwMode="auto">
            <a:xfrm>
              <a:off x="4615" y="3314"/>
              <a:ext cx="1350" cy="384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spcAft>
                  <a:spcPts val="1000"/>
                </a:spcAft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Tortilla s fazolemi</a:t>
              </a:r>
            </a:p>
          </p:txBody>
        </p:sp>
        <p:sp>
          <p:nvSpPr>
            <p:cNvPr id="29719" name="Rectangle 22"/>
            <p:cNvSpPr>
              <a:spLocks noChangeArrowheads="1"/>
            </p:cNvSpPr>
            <p:nvPr/>
          </p:nvSpPr>
          <p:spPr bwMode="auto">
            <a:xfrm>
              <a:off x="565" y="369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 b="1">
                  <a:solidFill>
                    <a:srgbClr val="000000"/>
                  </a:solidFill>
                  <a:latin typeface="Calibri" charset="0"/>
                </a:rPr>
                <a:t>Zelenina</a:t>
              </a:r>
            </a:p>
          </p:txBody>
        </p:sp>
        <p:sp>
          <p:nvSpPr>
            <p:cNvPr id="29720" name="Rectangle 23"/>
            <p:cNvSpPr>
              <a:spLocks noChangeArrowheads="1"/>
            </p:cNvSpPr>
            <p:nvPr/>
          </p:nvSpPr>
          <p:spPr bwMode="auto">
            <a:xfrm>
              <a:off x="1915" y="369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Methionin</a:t>
              </a:r>
            </a:p>
          </p:txBody>
        </p:sp>
        <p:sp>
          <p:nvSpPr>
            <p:cNvPr id="29721" name="Rectangle 24"/>
            <p:cNvSpPr>
              <a:spLocks noChangeArrowheads="1"/>
            </p:cNvSpPr>
            <p:nvPr/>
          </p:nvSpPr>
          <p:spPr bwMode="auto">
            <a:xfrm>
              <a:off x="3265" y="369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Obiloviny, ořechy a semínka</a:t>
              </a:r>
            </a:p>
          </p:txBody>
        </p:sp>
        <p:sp>
          <p:nvSpPr>
            <p:cNvPr id="29722" name="Rectangle 25"/>
            <p:cNvSpPr>
              <a:spLocks noChangeArrowheads="1"/>
            </p:cNvSpPr>
            <p:nvPr/>
          </p:nvSpPr>
          <p:spPr bwMode="auto">
            <a:xfrm>
              <a:off x="4615" y="369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/>
            <a:p>
              <a:pPr marL="457200" hangingPunct="1">
                <a:lnSpc>
                  <a:spcPct val="100000"/>
                </a:lnSpc>
                <a:spcAft>
                  <a:spcPts val="1000"/>
                </a:spcAft>
                <a:buFont typeface="Calibri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charset="0"/>
                </a:rPr>
                <a:t>Zelenina a pečené ořechy</a:t>
              </a:r>
            </a:p>
          </p:txBody>
        </p:sp>
        <p:sp>
          <p:nvSpPr>
            <p:cNvPr id="29723" name="Line 26"/>
            <p:cNvSpPr>
              <a:spLocks noChangeShapeType="1"/>
            </p:cNvSpPr>
            <p:nvPr/>
          </p:nvSpPr>
          <p:spPr bwMode="auto">
            <a:xfrm>
              <a:off x="565" y="1202"/>
              <a:ext cx="5400" cy="1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46724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Bílkoviny 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1139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>
                <a:ea typeface="MS PGothic" charset="-128"/>
              </a:rPr>
              <a:t>Esenciální aminokyseliny</a:t>
            </a:r>
          </a:p>
          <a:p>
            <a:r>
              <a:rPr lang="cs-CZ" altLang="cs-CZ" dirty="0">
                <a:ea typeface="MS PGothic" charset="-128"/>
              </a:rPr>
              <a:t>Plnohodnotné versus neplnohodnotné zdroje aminokyselin</a:t>
            </a:r>
          </a:p>
          <a:p>
            <a:r>
              <a:rPr lang="cs-CZ" altLang="cs-CZ" b="1" dirty="0">
                <a:ea typeface="MS PGothic" charset="-128"/>
              </a:rPr>
              <a:t>Funkce bílkovin:</a:t>
            </a:r>
            <a:r>
              <a:rPr lang="cs-CZ" altLang="cs-CZ" dirty="0">
                <a:ea typeface="MS PGothic" charset="-128"/>
              </a:rPr>
              <a:t/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strukturální, transportní, enzymatické, hormonální, imunologické, acidobazické, energetické</a:t>
            </a:r>
          </a:p>
          <a:p>
            <a:r>
              <a:rPr lang="cs-CZ" altLang="cs-CZ" b="1" dirty="0">
                <a:ea typeface="MS PGothic" charset="-128"/>
              </a:rPr>
              <a:t>Potřeba bílkoviny pro dospělého: </a:t>
            </a:r>
            <a:r>
              <a:rPr lang="cs-CZ" altLang="cs-CZ" dirty="0">
                <a:ea typeface="MS PGothic" charset="-128"/>
              </a:rPr>
              <a:t/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0,8 g/kg optimální tělesné hmotnosti</a:t>
            </a:r>
          </a:p>
          <a:p>
            <a:r>
              <a:rPr lang="cs-CZ" altLang="cs-CZ" dirty="0">
                <a:ea typeface="MS PGothic" charset="-128"/>
              </a:rPr>
              <a:t>Zdroje</a:t>
            </a:r>
          </a:p>
          <a:p>
            <a:r>
              <a:rPr lang="cs-CZ" altLang="cs-CZ" dirty="0">
                <a:ea typeface="MS PGothic" charset="-128"/>
              </a:rPr>
              <a:t>Zdravotní tvrzení</a:t>
            </a:r>
            <a:br>
              <a:rPr lang="cs-CZ" altLang="cs-CZ" dirty="0">
                <a:ea typeface="MS PGothic" charset="-128"/>
              </a:rPr>
            </a:br>
            <a:endParaRPr lang="cs-CZ" altLang="cs-CZ" dirty="0">
              <a:ea typeface="MS PGothic" charset="-128"/>
            </a:endParaRPr>
          </a:p>
          <a:p>
            <a:endParaRPr lang="cs-CZ" altLang="cs-CZ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17285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76169"/>
            <a:ext cx="10515600" cy="1103658"/>
          </a:xfrm>
          <a:solidFill>
            <a:srgbClr val="D6DCE5"/>
          </a:solidFill>
        </p:spPr>
        <p:txBody>
          <a:bodyPr/>
          <a:lstStyle/>
          <a:p>
            <a:r>
              <a:rPr lang="cs-CZ" cap="none" dirty="0"/>
              <a:t>BÍLKOVINY A ZDRAVOTNÍ TVRZENÍ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r>
              <a:rPr lang="cs-CZ" dirty="0"/>
              <a:t>přispívají k růstu svalové hmoty</a:t>
            </a:r>
          </a:p>
          <a:p>
            <a:r>
              <a:rPr lang="cs-CZ" dirty="0"/>
              <a:t>přispívají k udržení svalové hmoty</a:t>
            </a:r>
          </a:p>
          <a:p>
            <a:r>
              <a:rPr lang="cs-CZ" dirty="0"/>
              <a:t>přispívají k udržení normálního stavu kostí  </a:t>
            </a:r>
          </a:p>
        </p:txBody>
      </p:sp>
    </p:spTree>
    <p:extLst>
      <p:ext uri="{BB962C8B-B14F-4D97-AF65-F5344CB8AC3E}">
        <p14:creationId xmlns:p14="http://schemas.microsoft.com/office/powerpoint/2010/main" val="3425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BÍLKOVINY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906344"/>
              </p:ext>
            </p:extLst>
          </p:nvPr>
        </p:nvGraphicFramePr>
        <p:xfrm>
          <a:off x="952500" y="1546225"/>
          <a:ext cx="51435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3495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DOPORUČENÍ (DACH)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Potřeba (g/kg/den)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KOJENEC: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0-1</a:t>
                      </a:r>
                      <a:r>
                        <a:rPr lang="cs-CZ" baseline="0" dirty="0" smtClean="0"/>
                        <a:t> měsíc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2,7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 měsíc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2,0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2-3 měsíce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4-5 měsíců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1,3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6-11 měsíců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DĚTI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1-3 roky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4-14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DOSPÍVAJÍCÍ A DOSPĚLÍ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15-18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0,9 (m), 0,8 (ž)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≥19</a:t>
                      </a:r>
                      <a:r>
                        <a:rPr lang="cs-CZ" baseline="0" dirty="0" smtClean="0"/>
                        <a:t>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0,8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2456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VITAMINY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6593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VITAMINY</a:t>
            </a:r>
            <a:endParaRPr lang="cs-CZ" dirty="0">
              <a:ea typeface="+mj-ea"/>
              <a:cs typeface="+mj-cs"/>
            </a:endParaRPr>
          </a:p>
        </p:txBody>
      </p:sp>
      <p:sp>
        <p:nvSpPr>
          <p:cNvPr id="7680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marL="447675" indent="-342900" eaLnBrk="1" hangingPunct="1">
              <a:lnSpc>
                <a:spcPct val="93000"/>
              </a:lnSpc>
              <a:spcAft>
                <a:spcPts val="1425"/>
              </a:spcAft>
              <a:buFont typeface="Arial"/>
              <a:buChar char="•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Nezbytné </a:t>
            </a:r>
            <a:r>
              <a:rPr lang="cs-CZ" sz="2400" dirty="0" err="1">
                <a:solidFill>
                  <a:srgbClr val="000000"/>
                </a:solidFill>
              </a:rPr>
              <a:t>org</a:t>
            </a:r>
            <a:r>
              <a:rPr lang="cs-CZ" sz="2400" dirty="0">
                <a:solidFill>
                  <a:srgbClr val="000000"/>
                </a:solidFill>
              </a:rPr>
              <a:t>. sloučeniny,  které si náš organizmus neumí sám vyrobit</a:t>
            </a:r>
          </a:p>
          <a:p>
            <a:pPr marL="447675" indent="-342900" eaLnBrk="1" hangingPunct="1">
              <a:lnSpc>
                <a:spcPct val="93000"/>
              </a:lnSpc>
              <a:spcAft>
                <a:spcPts val="1425"/>
              </a:spcAft>
              <a:buFont typeface="Arial"/>
              <a:buChar char="•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cs-CZ" sz="2400" u="sng" dirty="0">
                <a:solidFill>
                  <a:srgbClr val="000000"/>
                </a:solidFill>
              </a:rPr>
              <a:t>Výjimka:</a:t>
            </a:r>
            <a:br>
              <a:rPr lang="cs-CZ" sz="2400" u="sng" dirty="0">
                <a:solidFill>
                  <a:srgbClr val="000000"/>
                </a:solidFill>
              </a:rPr>
            </a:br>
            <a:r>
              <a:rPr lang="cs-CZ" sz="2400" dirty="0">
                <a:solidFill>
                  <a:srgbClr val="000000"/>
                </a:solidFill>
              </a:rPr>
              <a:t>- část </a:t>
            </a:r>
            <a:r>
              <a:rPr lang="cs-CZ" sz="2400" i="1" dirty="0">
                <a:solidFill>
                  <a:srgbClr val="FF00FF"/>
                </a:solidFill>
              </a:rPr>
              <a:t>vitaminu A</a:t>
            </a:r>
            <a:r>
              <a:rPr lang="cs-CZ" sz="2400" dirty="0">
                <a:solidFill>
                  <a:srgbClr val="000000"/>
                </a:solidFill>
              </a:rPr>
              <a:t> se tvoří z přijatého provitaminu (zejména </a:t>
            </a:r>
            <a:r>
              <a:rPr lang="cs-CZ" sz="2400" dirty="0">
                <a:solidFill>
                  <a:srgbClr val="000000"/>
                </a:solidFill>
                <a:cs typeface="Arial" charset="0"/>
              </a:rPr>
              <a:t>β-karotenu)</a:t>
            </a:r>
            <a:br>
              <a:rPr lang="cs-CZ" sz="2400" dirty="0">
                <a:solidFill>
                  <a:srgbClr val="000000"/>
                </a:solidFill>
                <a:cs typeface="Arial" charset="0"/>
              </a:rPr>
            </a:br>
            <a:r>
              <a:rPr lang="cs-CZ" sz="2400" dirty="0">
                <a:solidFill>
                  <a:srgbClr val="000000"/>
                </a:solidFill>
                <a:cs typeface="Arial" charset="0"/>
              </a:rPr>
              <a:t>- </a:t>
            </a:r>
            <a:r>
              <a:rPr lang="cs-CZ" sz="2400" i="1" dirty="0">
                <a:solidFill>
                  <a:srgbClr val="FF00FF"/>
                </a:solidFill>
                <a:cs typeface="Arial" charset="0"/>
              </a:rPr>
              <a:t>vitamin D</a:t>
            </a:r>
            <a:r>
              <a:rPr lang="cs-CZ" sz="2400" dirty="0">
                <a:solidFill>
                  <a:srgbClr val="000000"/>
                </a:solidFill>
                <a:cs typeface="Arial" charset="0"/>
              </a:rPr>
              <a:t> z provitaminu 7-dehydrocholesterolu (uloženého v pokožce)</a:t>
            </a:r>
            <a:br>
              <a:rPr lang="cs-CZ" sz="2400" dirty="0">
                <a:solidFill>
                  <a:srgbClr val="000000"/>
                </a:solidFill>
                <a:cs typeface="Arial" charset="0"/>
              </a:rPr>
            </a:br>
            <a:r>
              <a:rPr lang="cs-CZ" sz="2400" dirty="0">
                <a:solidFill>
                  <a:srgbClr val="000000"/>
                </a:solidFill>
                <a:cs typeface="Arial" charset="0"/>
              </a:rPr>
              <a:t>- </a:t>
            </a:r>
            <a:r>
              <a:rPr lang="cs-CZ" sz="2400" i="1" dirty="0">
                <a:solidFill>
                  <a:srgbClr val="FF00FF"/>
                </a:solidFill>
                <a:cs typeface="Arial" charset="0"/>
              </a:rPr>
              <a:t>niacin</a:t>
            </a:r>
            <a:r>
              <a:rPr lang="cs-CZ" sz="2400" dirty="0">
                <a:solidFill>
                  <a:srgbClr val="000000"/>
                </a:solidFill>
                <a:cs typeface="Arial" charset="0"/>
              </a:rPr>
              <a:t> z AK tryptofanu</a:t>
            </a:r>
            <a:br>
              <a:rPr lang="cs-CZ" sz="2400" dirty="0">
                <a:solidFill>
                  <a:srgbClr val="000000"/>
                </a:solidFill>
                <a:cs typeface="Arial" charset="0"/>
              </a:rPr>
            </a:br>
            <a:r>
              <a:rPr lang="cs-CZ" sz="2400" dirty="0">
                <a:solidFill>
                  <a:srgbClr val="000000"/>
                </a:solidFill>
                <a:cs typeface="Arial" charset="0"/>
              </a:rPr>
              <a:t>- </a:t>
            </a:r>
            <a:r>
              <a:rPr lang="cs-CZ" sz="2400" i="1" dirty="0">
                <a:solidFill>
                  <a:srgbClr val="FF00FF"/>
                </a:solidFill>
                <a:cs typeface="Arial" charset="0"/>
              </a:rPr>
              <a:t>vitamin K</a:t>
            </a:r>
            <a:r>
              <a:rPr lang="cs-CZ" sz="2400" dirty="0">
                <a:solidFill>
                  <a:srgbClr val="000000"/>
                </a:solidFill>
                <a:cs typeface="Arial" charset="0"/>
              </a:rPr>
              <a:t> vytvářejí i střevní </a:t>
            </a:r>
            <a:r>
              <a:rPr lang="cs-CZ" sz="2400" dirty="0" smtClean="0">
                <a:solidFill>
                  <a:srgbClr val="000000"/>
                </a:solidFill>
                <a:cs typeface="Arial" charset="0"/>
              </a:rPr>
              <a:t>bakterie</a:t>
            </a:r>
            <a:endParaRPr lang="cs-CZ" sz="24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sz="2903">
                <a:ea typeface="MS PGothic" charset="-128"/>
              </a:rPr>
              <a:t>UCHOVÁNÍ VITAMINŮ V ORGANISMU</a:t>
            </a:r>
          </a:p>
        </p:txBody>
      </p:sp>
      <p:sp>
        <p:nvSpPr>
          <p:cNvPr id="952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2252" indent="-457200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B1, biotin a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kyselina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pantothenová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= 4-10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dnů</a:t>
            </a:r>
            <a:endParaRPr lang="en-GB" altLang="cs-CZ" sz="2540" dirty="0">
              <a:solidFill>
                <a:srgbClr val="000000"/>
              </a:solidFill>
              <a:ea typeface="MS PGothic" charset="-128"/>
            </a:endParaRPr>
          </a:p>
          <a:p>
            <a:pPr marL="552252" indent="-457200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C, K, B2, B6 a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kyselina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nikotinová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= 2-6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týdnů</a:t>
            </a:r>
            <a:endParaRPr lang="en-GB" altLang="cs-CZ" sz="2540" dirty="0">
              <a:solidFill>
                <a:srgbClr val="000000"/>
              </a:solidFill>
              <a:ea typeface="MS PGothic" charset="-128"/>
            </a:endParaRPr>
          </a:p>
          <a:p>
            <a:pPr marL="552252" indent="-457200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D a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kyselina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listová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= 2-4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měsíce</a:t>
            </a:r>
            <a:endParaRPr lang="en-GB" altLang="cs-CZ" sz="2540" dirty="0">
              <a:solidFill>
                <a:srgbClr val="000000"/>
              </a:solidFill>
              <a:ea typeface="MS PGothic" charset="-128"/>
            </a:endParaRPr>
          </a:p>
          <a:p>
            <a:pPr marL="552252" indent="-457200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E = 6-12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měsíců</a:t>
            </a:r>
            <a:endParaRPr lang="en-GB" altLang="cs-CZ" sz="2540" dirty="0">
              <a:solidFill>
                <a:srgbClr val="000000"/>
              </a:solidFill>
              <a:ea typeface="MS PGothic" charset="-128"/>
            </a:endParaRPr>
          </a:p>
          <a:p>
            <a:pPr marL="552252" indent="-457200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A = 1-2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roky</a:t>
            </a:r>
            <a:endParaRPr lang="en-GB" altLang="cs-CZ" sz="2540" dirty="0">
              <a:solidFill>
                <a:srgbClr val="000000"/>
              </a:solidFill>
              <a:ea typeface="MS PGothic" charset="-128"/>
            </a:endParaRPr>
          </a:p>
          <a:p>
            <a:pPr marL="552252" indent="-457200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B12 = 2-5 let</a:t>
            </a:r>
          </a:p>
          <a:p>
            <a:pPr marL="552252" indent="-457200"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endParaRPr lang="cs-CZ" altLang="cs-CZ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7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 dirty="0">
                <a:ea typeface="MS PGothic" charset="-128"/>
              </a:rPr>
              <a:t>OZNAČOVÁNÍ POTRAVIN </a:t>
            </a:r>
            <a:br>
              <a:rPr lang="cs-CZ" altLang="cs-CZ" cap="none" dirty="0">
                <a:ea typeface="MS PGothic" charset="-128"/>
              </a:rPr>
            </a:br>
            <a:r>
              <a:rPr lang="cs-CZ" altLang="cs-CZ" cap="none" dirty="0">
                <a:ea typeface="MS PGothic" charset="-128"/>
              </a:rPr>
              <a:t>– POVINNÉ ÚDAJE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ea typeface="MS PGothic" charset="-128"/>
              </a:rPr>
              <a:t>Povinné </a:t>
            </a:r>
            <a:r>
              <a:rPr lang="cs-CZ" altLang="cs-CZ" dirty="0">
                <a:ea typeface="MS PGothic" charset="-128"/>
              </a:rPr>
              <a:t>od prosince 2016</a:t>
            </a:r>
          </a:p>
        </p:txBody>
      </p:sp>
      <p:pic>
        <p:nvPicPr>
          <p:cNvPr id="3277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48" y="2453852"/>
            <a:ext cx="8390321" cy="309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8917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Vitamin A</a:t>
            </a:r>
            <a:endParaRPr lang="cs-CZ" altLang="cs-CZ" sz="1996">
              <a:ea typeface="MS PGothic" charset="-128"/>
            </a:endParaRPr>
          </a:p>
        </p:txBody>
      </p:sp>
      <p:sp>
        <p:nvSpPr>
          <p:cNvPr id="972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ea typeface="MS PGothic" charset="-128"/>
              </a:rPr>
              <a:t>Schválená zdravotní tvrzení:</a:t>
            </a:r>
            <a:br>
              <a:rPr lang="cs-CZ" altLang="cs-CZ" dirty="0">
                <a:ea typeface="MS PGothic" charset="-128"/>
              </a:rPr>
            </a:br>
            <a:r>
              <a:rPr lang="cs-CZ" altLang="cs-CZ" sz="2540" dirty="0">
                <a:solidFill>
                  <a:srgbClr val="000000"/>
                </a:solidFill>
                <a:ea typeface="Arial" charset="0"/>
                <a:cs typeface="Calibri" charset="0"/>
              </a:rPr>
              <a:t>Přispívá k udržení normálního stavu pokožky a zraku, funkci imunitního systému</a:t>
            </a:r>
          </a:p>
          <a:p>
            <a:r>
              <a:rPr lang="cs-CZ" altLang="cs-CZ" sz="2540" dirty="0">
                <a:solidFill>
                  <a:srgbClr val="000000"/>
                </a:solidFill>
                <a:ea typeface="Arial" charset="0"/>
                <a:cs typeface="Calibri" charset="0"/>
              </a:rPr>
              <a:t>Karoteny - Provitamin vitaminu A - tzn. z karotenů se tvoří vitamin A</a:t>
            </a:r>
          </a:p>
          <a:p>
            <a:endParaRPr lang="cs-CZ" altLang="cs-CZ" dirty="0">
              <a:ea typeface="MS PGothic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083" y="3764556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49" y="3820722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9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Vitamin D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83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540">
                <a:ea typeface="MS PGothic" charset="-128"/>
              </a:rPr>
              <a:t>Schválená zdravotní tvrzení: </a:t>
            </a:r>
            <a:br>
              <a:rPr lang="cs-CZ" altLang="cs-CZ" sz="2540">
                <a:ea typeface="MS PGothic" charset="-128"/>
              </a:rPr>
            </a:br>
            <a:r>
              <a:rPr lang="cs-CZ" altLang="cs-CZ" sz="2540">
                <a:solidFill>
                  <a:srgbClr val="000000"/>
                </a:solidFill>
                <a:ea typeface="Arial" charset="0"/>
                <a:cs typeface="Calibri" charset="0"/>
              </a:rPr>
              <a:t>Přispívá k normálnímu využití vápníku a fosforu, udržení normálního stavu kostí a zubů, činnosti svalů, imunitního systému</a:t>
            </a:r>
          </a:p>
          <a:p>
            <a:endParaRPr lang="cs-CZ" altLang="cs-CZ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87795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389" y="326915"/>
            <a:ext cx="2868781" cy="312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23" y="336996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23" y="3440522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15" y="3591738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20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Vitamin E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13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>
                <a:ea typeface="MS PGothic" charset="-128"/>
              </a:rPr>
              <a:t>Schválená zdravotní tvrzení:</a:t>
            </a:r>
            <a:br>
              <a:rPr lang="cs-CZ" altLang="cs-CZ">
                <a:ea typeface="MS PGothic" charset="-128"/>
              </a:rPr>
            </a:br>
            <a:r>
              <a:rPr lang="cs-CZ" altLang="cs-CZ" sz="2540">
                <a:solidFill>
                  <a:srgbClr val="000000"/>
                </a:solidFill>
                <a:ea typeface="Arial" charset="0"/>
                <a:cs typeface="Calibri" charset="0"/>
              </a:rPr>
              <a:t>Pomáhá ochraně buněk jako antioxidant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22" y="3184777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407" y="3184777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4456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Vitamin K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24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540">
                <a:ea typeface="MS PGothic" charset="-128"/>
              </a:rPr>
              <a:t>Schválená zdravotní tvrzení: </a:t>
            </a:r>
            <a:br>
              <a:rPr lang="cs-CZ" altLang="cs-CZ" sz="2540">
                <a:ea typeface="MS PGothic" charset="-128"/>
              </a:rPr>
            </a:br>
            <a:r>
              <a:rPr lang="cs-CZ" altLang="cs-CZ" sz="2540">
                <a:solidFill>
                  <a:srgbClr val="000000"/>
                </a:solidFill>
                <a:ea typeface="Arial" charset="0"/>
                <a:cs typeface="Calibri" charset="0"/>
              </a:rPr>
              <a:t>Přispívá k normální srážlivosti krve a k udržení normálního stavu kostí</a:t>
            </a:r>
          </a:p>
          <a:p>
            <a:endParaRPr lang="cs-CZ" altLang="cs-CZ">
              <a:ea typeface="MS PGothic" charset="-128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75" y="3233140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004" y="3233140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6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696961" y="881373"/>
          <a:ext cx="9841920" cy="3674340"/>
        </p:xfrm>
        <a:graphic>
          <a:graphicData uri="http://schemas.openxmlformats.org/drawingml/2006/table">
            <a:tbl>
              <a:tblPr/>
              <a:tblGrid>
                <a:gridCol w="1570560"/>
                <a:gridCol w="5220479"/>
                <a:gridCol w="3050881"/>
              </a:tblGrid>
              <a:tr h="307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Živina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Funkce (dle schválených tvrzení)</a:t>
                      </a: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Významný zdroj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Vitamin 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udržení normálního stavu pokožky a zraku, funkci imunitního systému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Játra mladých zvířat, tuňák, vejce, tvrdý sýr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Karoteny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Provitamin vitaminu A - tzn. z karotenů se tvoří vitamin 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Mrkev, rajčata, listová zelenina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Vitamin D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normálnímu využití vápníku a fosforu, udržení normálního stavu kostí a zubů, činnosti svalů, imunitního systému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Tresčí játra*, ryby, vejce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*</a:t>
                      </a: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 Vybírejte si je dle původu – produkty ze znečištěných oblastí (např. Pobaltí) nejsou vhodným zdrojem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Vitamin 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Pomáhá ochraně buněk jako antioxidant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Ořechy, slunečnicová semena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Vitamin 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 normální srážlivosti krve a k udržení normálního stavu kostí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Zelená listová zelenina, brokolice, květák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46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Vitamin C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34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177">
                <a:ea typeface="MS PGothic" charset="-128"/>
              </a:rPr>
              <a:t>Schválená zdravotní tvrzení:</a:t>
            </a:r>
            <a:br>
              <a:rPr lang="cs-CZ" altLang="cs-CZ" sz="2177">
                <a:ea typeface="MS PGothic" charset="-128"/>
              </a:rPr>
            </a:br>
            <a:r>
              <a:rPr lang="cs-CZ" altLang="cs-CZ" sz="2177">
                <a:solidFill>
                  <a:srgbClr val="000000"/>
                </a:solidFill>
                <a:ea typeface="Arial" charset="0"/>
                <a:cs typeface="Calibri" charset="0"/>
              </a:rPr>
              <a:t>Přispívá k udržení normální funkce imunitního systému, tvorbě kolagenu pro normální funkci kostí, chrupavek, dásní, kůže a zubů, přispívá k normální látkové přeměně živin na energii, činnosti nervové soustavy, psychické činnosti, přispívá k ochraně buněk jako antioxidant, přispívá ke snížení míry únavy a vyčerpání, zvyšuje vstřebávání železa</a:t>
            </a:r>
          </a:p>
          <a:p>
            <a:endParaRPr lang="cs-CZ" altLang="cs-CZ">
              <a:ea typeface="MS PGothic" charset="-128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017" y="3763351"/>
            <a:ext cx="2824136" cy="225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25" y="3763351"/>
            <a:ext cx="2979673" cy="238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9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Kyselina listová</a:t>
            </a:r>
          </a:p>
        </p:txBody>
      </p:sp>
      <p:sp>
        <p:nvSpPr>
          <p:cNvPr id="1044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540">
                <a:ea typeface="MS PGothic" charset="-128"/>
              </a:rPr>
              <a:t>Schválená zdravotní tvrzení:</a:t>
            </a:r>
            <a:br>
              <a:rPr lang="cs-CZ" altLang="cs-CZ" sz="2540">
                <a:ea typeface="MS PGothic" charset="-128"/>
              </a:rPr>
            </a:br>
            <a:r>
              <a:rPr lang="cs-CZ" altLang="cs-CZ" sz="2540">
                <a:solidFill>
                  <a:srgbClr val="000000"/>
                </a:solidFill>
                <a:ea typeface="Arial" charset="0"/>
                <a:cs typeface="Calibri" charset="0"/>
              </a:rPr>
              <a:t>Podílí se na normální krvetvorbě, funkci imunitního systému, psychické činnosti, snížení míry únavy a vyčerpání, přispívá k růstu zárodečných tkání během těhotenství</a:t>
            </a:r>
          </a:p>
          <a:p>
            <a:endParaRPr lang="cs-CZ" altLang="cs-CZ">
              <a:ea typeface="MS PGothic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09" y="3676707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10" y="3672386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2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608641" y="1142040"/>
          <a:ext cx="10103040" cy="3219119"/>
        </p:xfrm>
        <a:graphic>
          <a:graphicData uri="http://schemas.openxmlformats.org/drawingml/2006/table">
            <a:tbl>
              <a:tblPr/>
              <a:tblGrid>
                <a:gridCol w="1612800"/>
                <a:gridCol w="5358719"/>
                <a:gridCol w="3131521"/>
              </a:tblGrid>
              <a:tr h="307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Živina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Funkce (dle schválených tvrzení)</a:t>
                      </a: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Významný zdroj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0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Folát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(Kyselina listová)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Podílí se na normální krvetvorbě, funkci imunitního systému, psychické činnosti, snížení míry únavy a vyčerpání, přispívá k růstu zárodečných tkání během těhotenství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Játra mladých zvířat, luštěniny, listová zelenina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3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Vitamin C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 udržení normální funkce imunitního systému, tvorbě kolagenu pro normální funkci </a:t>
                      </a: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krevních cév, kostí</a:t>
                      </a: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, chrupavek, dásní, kůže a zubů, přispívá k normální látkové přeměně živin na energii, činnosti nervové soustavy, psychické činnosti, přispívá k ochraně buněk jako antioxidant, přispívá ke snížení míry únavy a vyčerpání, zvyšuje vstřebávání železa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Černý rybíz, paprika, citrusy, brambory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1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49" y="336996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013" y="345637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987" y="3405959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10" y="3560054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24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Výživové a zdravotní tvrzení</a:t>
            </a:r>
            <a:endParaRPr lang="cs-CZ" dirty="0"/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x-none" sz="2400" b="1" dirty="0">
                <a:ea typeface="MS PGothic" charset="-128"/>
              </a:rPr>
              <a:t>Výživovým tvrzením </a:t>
            </a:r>
            <a:r>
              <a:rPr lang="cs-CZ" altLang="x-none" sz="2400" dirty="0">
                <a:ea typeface="MS PGothic" charset="-128"/>
              </a:rPr>
              <a:t>se rozumí každé tvrzení, které uvádí, naznačuje nebo ze kterého vyplývá, že potravina má určité prospěšné výživové vlastnosti v důsledku</a:t>
            </a:r>
            <a:br>
              <a:rPr lang="cs-CZ" altLang="x-none" sz="2400" dirty="0">
                <a:ea typeface="MS PGothic" charset="-128"/>
              </a:rPr>
            </a:br>
            <a:r>
              <a:rPr lang="cs-CZ" altLang="x-none" sz="2400" dirty="0">
                <a:ea typeface="MS PGothic" charset="-128"/>
              </a:rPr>
              <a:t>- energetické (kalorické) hodnoty, kterou poskytuje, poskytuje ve snížené nebo zvýšené míře nebo neobsahuje</a:t>
            </a:r>
            <a:br>
              <a:rPr lang="cs-CZ" altLang="x-none" sz="2400" dirty="0">
                <a:ea typeface="MS PGothic" charset="-128"/>
              </a:rPr>
            </a:br>
            <a:r>
              <a:rPr lang="cs-CZ" altLang="x-none" sz="2400" dirty="0">
                <a:ea typeface="MS PGothic" charset="-128"/>
              </a:rPr>
              <a:t>- živin či jiných látek, které buď obsahuje, obsahuje ve snížené či zvýšené míře, nebo neobsahuje</a:t>
            </a:r>
            <a:br>
              <a:rPr lang="cs-CZ" altLang="x-none" sz="2400" dirty="0">
                <a:ea typeface="MS PGothic" charset="-128"/>
              </a:rPr>
            </a:br>
            <a:r>
              <a:rPr lang="cs-CZ" altLang="x-none" sz="2400" dirty="0">
                <a:ea typeface="MS PGothic" charset="-128"/>
              </a:rPr>
              <a:t>př.: </a:t>
            </a:r>
            <a:r>
              <a:rPr lang="cs-CZ" altLang="x-none" sz="2400" dirty="0">
                <a:ea typeface="MS PGothic" charset="-128"/>
                <a:hlinkClick r:id="rId2"/>
              </a:rPr>
              <a:t>http://www.szpi.gov.cz/clanek/vyzivova-a-zdravotni-tvrzeni.aspx?q=Y2hudW09NA%3d%3d</a:t>
            </a:r>
            <a:r>
              <a:rPr lang="cs-CZ" altLang="x-none" sz="1814" dirty="0">
                <a:ea typeface="MS PGothic" charset="-128"/>
              </a:rPr>
              <a:t/>
            </a:r>
            <a:br>
              <a:rPr lang="cs-CZ" altLang="x-none" sz="1814" dirty="0">
                <a:ea typeface="MS PGothic" charset="-128"/>
              </a:rPr>
            </a:br>
            <a:r>
              <a:rPr lang="cs-CZ" altLang="x-none" sz="1814" dirty="0">
                <a:ea typeface="MS PGothic" charset="-128"/>
              </a:rPr>
              <a:t/>
            </a:r>
            <a:br>
              <a:rPr lang="cs-CZ" altLang="x-none" sz="1814" dirty="0">
                <a:ea typeface="MS PGothic" charset="-128"/>
              </a:rPr>
            </a:br>
            <a:r>
              <a:rPr lang="cs-CZ" altLang="x-none" sz="1452" b="1" dirty="0">
                <a:ea typeface="MS PGothic" charset="-128"/>
              </a:rPr>
              <a:t>ZDROJ VLÁKNINY</a:t>
            </a:r>
            <a:r>
              <a:rPr lang="cs-CZ" altLang="x-none" sz="1452" dirty="0">
                <a:ea typeface="MS PGothic" charset="-128"/>
              </a:rPr>
              <a:t/>
            </a:r>
            <a:br>
              <a:rPr lang="cs-CZ" altLang="x-none" sz="1452" dirty="0">
                <a:ea typeface="MS PGothic" charset="-128"/>
              </a:rPr>
            </a:br>
            <a:r>
              <a:rPr lang="cs-CZ" altLang="x-none" sz="1452" dirty="0">
                <a:ea typeface="MS PGothic" charset="-128"/>
              </a:rPr>
              <a:t>Tvrzení, že se jedná o potravinu, která je zdrojem vlákniny, a jakékoli tvrzení, které má pro spotřebitele pravděpodobně stejný význam, lze použít pouze tehdy, obsahuje-li produkt alespoň 3 g vlákniny na 100 g nebo alespoň 1,5 g na 100 kcal.</a:t>
            </a:r>
            <a:br>
              <a:rPr lang="cs-CZ" altLang="x-none" sz="1452" dirty="0">
                <a:ea typeface="MS PGothic" charset="-128"/>
              </a:rPr>
            </a:br>
            <a:r>
              <a:rPr lang="cs-CZ" altLang="x-none" sz="1452" dirty="0">
                <a:ea typeface="MS PGothic" charset="-128"/>
              </a:rPr>
              <a:t/>
            </a:r>
            <a:br>
              <a:rPr lang="cs-CZ" altLang="x-none" sz="1452" dirty="0">
                <a:ea typeface="MS PGothic" charset="-128"/>
              </a:rPr>
            </a:br>
            <a:r>
              <a:rPr lang="cs-CZ" altLang="x-none" sz="1452" b="1" dirty="0">
                <a:ea typeface="MS PGothic" charset="-128"/>
              </a:rPr>
              <a:t>S VYSOKÝM OBSAHEM VLÁKNINY</a:t>
            </a:r>
            <a:r>
              <a:rPr lang="cs-CZ" altLang="x-none" sz="1452" dirty="0">
                <a:ea typeface="MS PGothic" charset="-128"/>
              </a:rPr>
              <a:t/>
            </a:r>
            <a:br>
              <a:rPr lang="cs-CZ" altLang="x-none" sz="1452" dirty="0">
                <a:ea typeface="MS PGothic" charset="-128"/>
              </a:rPr>
            </a:br>
            <a:r>
              <a:rPr lang="cs-CZ" altLang="x-none" sz="1452" dirty="0">
                <a:ea typeface="MS PGothic" charset="-128"/>
              </a:rPr>
              <a:t>Tvrzení, že se jedná o potravinu s vysokým obsahem vlákniny, a jakékoli tvrzení, které má pro spotřebitele pravděpodobně stejný význam, lze použít pouze tehdy, obsahuje-li produkt alespoň 6 g vlákniny na 100 g nebo alespoň 3 g na 100 kcal.</a:t>
            </a:r>
          </a:p>
          <a:p>
            <a:endParaRPr lang="cs-CZ" altLang="x-none" sz="1814" dirty="0">
              <a:ea typeface="MS PGothic" charset="-128"/>
            </a:endParaRPr>
          </a:p>
          <a:p>
            <a:endParaRPr lang="cs-CZ" altLang="x-none" sz="1814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17440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522240" y="423404"/>
          <a:ext cx="9928321" cy="5921739"/>
        </p:xfrm>
        <a:graphic>
          <a:graphicData uri="http://schemas.openxmlformats.org/drawingml/2006/table">
            <a:tbl>
              <a:tblPr/>
              <a:tblGrid>
                <a:gridCol w="1585920"/>
                <a:gridCol w="5264640"/>
                <a:gridCol w="3077761"/>
              </a:tblGrid>
              <a:tr h="307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Živina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Funkce (dle schválených tvrzení)</a:t>
                      </a: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Významný zdroj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Thiamin (vitamin B1)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Podporuje normální látkovou přeměnu živin na energii, činnosti nervové soustavy, psychické činnosti a činnosti srdce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Kvasnice, maso, luštěniny, celozrnné obiloviny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0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Riboflavin (vitamin B2)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normální látkové přeměně živin na energii, činnosti nervové soustavy, udržení normálního stavu sliznic a pokožky, stavu zraku a metabolismu železa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Kvasnice, játra mladých zvířat, vejce, mléčné výrobky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0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Niacin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 normální látkové přeměně živin na energii, činnosti nervové soustavy, psychické činnosti, udržení normálního stavu sliznic a pokožky, přispívá ke snížení míry únavy a vyčerpání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Maso, celozrnné obiloviny, kvasnice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Pyridoxin (Vitamin B6)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Podílí se při normální látkové přeměně živin na energii, metabolismu bílkovin a glykogenu, činnosti nervové soustavy, psychické činnosti, tvorbě červených krvinek, funkci imunitního systému, snížení míry únavy a vyčerpání, přispívá k regulaci hormonální aktivity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Maso, luštěniny, kvasnice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0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Kobalamin (vitamin B12)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normální činnosti nervové soustavy, tvorbě červených krvinek, normální funkci imunitního systému a látkové přeměně živin na energii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Játra mladých zvířat, vejce, maso, mléčné výrobky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6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Nadpis 3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cap="none" dirty="0">
                <a:ea typeface="MS PGothic" charset="-128"/>
              </a:rPr>
              <a:t>MINERÁLNÍ LÁTKY </a:t>
            </a:r>
            <a:r>
              <a:rPr lang="cs-CZ" altLang="cs-CZ" cap="none" dirty="0" smtClean="0">
                <a:ea typeface="MS PGothic" charset="-128"/>
              </a:rPr>
              <a:t/>
            </a:r>
            <a:br>
              <a:rPr lang="cs-CZ" altLang="cs-CZ" cap="none" dirty="0" smtClean="0">
                <a:ea typeface="MS PGothic" charset="-128"/>
              </a:rPr>
            </a:br>
            <a:r>
              <a:rPr lang="cs-CZ" altLang="cs-CZ" cap="none" dirty="0" smtClean="0">
                <a:ea typeface="MS PGothic" charset="-128"/>
              </a:rPr>
              <a:t>A </a:t>
            </a:r>
            <a:r>
              <a:rPr lang="cs-CZ" altLang="cs-CZ" cap="none" dirty="0">
                <a:ea typeface="MS PGothic" charset="-128"/>
              </a:rPr>
              <a:t>STOPOVÉ PRVKY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5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MINERÁLNÍ LÁTKY A STOPOVÉ PRVKY</a:t>
            </a:r>
          </a:p>
        </p:txBody>
      </p:sp>
      <p:sp>
        <p:nvSpPr>
          <p:cNvPr id="8499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marL="411163" indent="-306388" eaLnBrk="1" hangingPunct="1">
              <a:lnSpc>
                <a:spcPct val="93000"/>
              </a:lnSpc>
              <a:spcAft>
                <a:spcPts val="1425"/>
              </a:spcAft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Minerální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látky</a:t>
            </a:r>
            <a:r>
              <a:rPr lang="en-GB" sz="2800" dirty="0">
                <a:solidFill>
                  <a:srgbClr val="000000"/>
                </a:solidFill>
              </a:rPr>
              <a:t>: </a:t>
            </a:r>
            <a:r>
              <a:rPr lang="en-GB" sz="2400" dirty="0" err="1">
                <a:solidFill>
                  <a:srgbClr val="000000"/>
                </a:solidFill>
              </a:rPr>
              <a:t>Ca</a:t>
            </a:r>
            <a:r>
              <a:rPr lang="en-GB" sz="2400" dirty="0">
                <a:solidFill>
                  <a:srgbClr val="000000"/>
                </a:solidFill>
              </a:rPr>
              <a:t>, P, Mg, Na, K, </a:t>
            </a:r>
            <a:r>
              <a:rPr lang="en-GB" sz="2400" dirty="0" err="1">
                <a:solidFill>
                  <a:srgbClr val="000000"/>
                </a:solidFill>
              </a:rPr>
              <a:t>Cl</a:t>
            </a:r>
            <a:r>
              <a:rPr lang="en-GB" sz="2400" dirty="0">
                <a:solidFill>
                  <a:srgbClr val="000000"/>
                </a:solidFill>
              </a:rPr>
              <a:t>, S</a:t>
            </a:r>
          </a:p>
          <a:p>
            <a:pPr marL="411163" indent="-306388" eaLnBrk="1" hangingPunct="1">
              <a:lnSpc>
                <a:spcPct val="93000"/>
              </a:lnSpc>
              <a:spcAft>
                <a:spcPts val="1425"/>
              </a:spcAft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Stopové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prvky</a:t>
            </a:r>
            <a:r>
              <a:rPr lang="en-GB" sz="2800" dirty="0">
                <a:solidFill>
                  <a:srgbClr val="000000"/>
                </a:solidFill>
              </a:rPr>
              <a:t>: </a:t>
            </a:r>
            <a:r>
              <a:rPr lang="en-GB" sz="2400" dirty="0">
                <a:solidFill>
                  <a:srgbClr val="000000"/>
                </a:solidFill>
              </a:rPr>
              <a:t>Fe, Zn, I, Se, Cu, </a:t>
            </a:r>
            <a:r>
              <a:rPr lang="en-GB" sz="2400" dirty="0" err="1">
                <a:solidFill>
                  <a:srgbClr val="000000"/>
                </a:solidFill>
              </a:rPr>
              <a:t>Mn</a:t>
            </a:r>
            <a:r>
              <a:rPr lang="en-GB" sz="2400" dirty="0">
                <a:solidFill>
                  <a:srgbClr val="000000"/>
                </a:solidFill>
              </a:rPr>
              <a:t>, F, Cr, Si, Mo</a:t>
            </a:r>
            <a:br>
              <a:rPr lang="en-GB" sz="2400" dirty="0">
                <a:solidFill>
                  <a:srgbClr val="000000"/>
                </a:solidFill>
              </a:rPr>
            </a:br>
            <a:endParaRPr lang="en-GB" sz="2400" dirty="0">
              <a:solidFill>
                <a:srgbClr val="000000"/>
              </a:solidFill>
            </a:endParaRPr>
          </a:p>
          <a:p>
            <a:pPr marL="411163" indent="-306388" eaLnBrk="1" hangingPunct="1">
              <a:lnSpc>
                <a:spcPct val="93000"/>
              </a:lnSpc>
              <a:spcAft>
                <a:spcPts val="1425"/>
              </a:spcAft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Funkce</a:t>
            </a:r>
            <a:r>
              <a:rPr lang="en-GB" sz="2800" dirty="0">
                <a:solidFill>
                  <a:srgbClr val="000000"/>
                </a:solidFill>
              </a:rPr>
              <a:t>:</a:t>
            </a:r>
            <a:br>
              <a:rPr lang="en-GB" sz="28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- </a:t>
            </a:r>
            <a:r>
              <a:rPr lang="en-GB" sz="2400" dirty="0" err="1">
                <a:solidFill>
                  <a:srgbClr val="000000"/>
                </a:solidFill>
              </a:rPr>
              <a:t>stavební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prvky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tisíců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enzymů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chemických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sloučenin</a:t>
            </a:r>
            <a:r>
              <a:rPr lang="en-GB" sz="2400" dirty="0">
                <a:solidFill>
                  <a:srgbClr val="000000"/>
                </a:solidFill>
              </a:rPr>
              <a:t/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- </a:t>
            </a:r>
            <a:r>
              <a:rPr lang="en-GB" sz="2400" dirty="0" err="1">
                <a:solidFill>
                  <a:srgbClr val="000000"/>
                </a:solidFill>
              </a:rPr>
              <a:t>účastní</a:t>
            </a:r>
            <a:r>
              <a:rPr lang="en-GB" sz="2400" dirty="0">
                <a:solidFill>
                  <a:srgbClr val="000000"/>
                </a:solidFill>
              </a:rPr>
              <a:t> se </a:t>
            </a:r>
            <a:r>
              <a:rPr lang="en-GB" sz="2400" dirty="0" err="1">
                <a:solidFill>
                  <a:srgbClr val="000000"/>
                </a:solidFill>
              </a:rPr>
              <a:t>metabolických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enzymových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pochodů</a:t>
            </a:r>
            <a:r>
              <a:rPr lang="en-GB" sz="2400" dirty="0">
                <a:solidFill>
                  <a:srgbClr val="000000"/>
                </a:solidFill>
              </a:rPr>
              <a:t/>
            </a:r>
            <a:br>
              <a:rPr lang="en-GB" sz="2400" dirty="0">
                <a:solidFill>
                  <a:srgbClr val="000000"/>
                </a:solidFill>
              </a:rPr>
            </a:br>
            <a:endParaRPr lang="en-GB" sz="2400" dirty="0">
              <a:solidFill>
                <a:srgbClr val="000000"/>
              </a:solidFill>
            </a:endParaRPr>
          </a:p>
          <a:p>
            <a:pPr marL="411163" indent="-306388" eaLnBrk="1" hangingPunct="1">
              <a:lnSpc>
                <a:spcPct val="93000"/>
              </a:lnSpc>
              <a:spcAft>
                <a:spcPts val="1425"/>
              </a:spcAft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400" dirty="0" err="1">
                <a:solidFill>
                  <a:srgbClr val="000000"/>
                </a:solidFill>
              </a:rPr>
              <a:t>Pozor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na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zdroje</a:t>
            </a:r>
            <a:r>
              <a:rPr lang="en-GB" sz="2400" dirty="0">
                <a:solidFill>
                  <a:srgbClr val="000000"/>
                </a:solidFill>
              </a:rPr>
              <a:t>: </a:t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- </a:t>
            </a:r>
            <a:r>
              <a:rPr lang="en-GB" sz="2000" dirty="0">
                <a:solidFill>
                  <a:srgbClr val="000000"/>
                </a:solidFill>
              </a:rPr>
              <a:t>z </a:t>
            </a:r>
            <a:r>
              <a:rPr lang="en-GB" sz="2000" dirty="0" err="1">
                <a:solidFill>
                  <a:srgbClr val="000000"/>
                </a:solidFill>
              </a:rPr>
              <a:t>rostlinných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zdrojů</a:t>
            </a:r>
            <a:r>
              <a:rPr lang="en-GB" sz="2000" dirty="0">
                <a:solidFill>
                  <a:srgbClr val="000000"/>
                </a:solidFill>
              </a:rPr>
              <a:t> je </a:t>
            </a:r>
            <a:r>
              <a:rPr lang="en-GB" sz="2000" dirty="0" err="1">
                <a:solidFill>
                  <a:srgbClr val="000000"/>
                </a:solidFill>
              </a:rPr>
              <a:t>absorpce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využitelnost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nižší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snižují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ji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fytáty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šťavelany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</a:rPr>
              <a:t>nadměrné množství </a:t>
            </a:r>
            <a:r>
              <a:rPr lang="en-GB" sz="2000" dirty="0" err="1">
                <a:solidFill>
                  <a:srgbClr val="000000"/>
                </a:solidFill>
              </a:rPr>
              <a:t>vláknin</a:t>
            </a:r>
            <a:r>
              <a:rPr lang="cs-CZ" sz="2000" dirty="0" err="1">
                <a:solidFill>
                  <a:srgbClr val="000000"/>
                </a:solidFill>
              </a:rPr>
              <a:t>y</a:t>
            </a:r>
            <a:r>
              <a:rPr lang="en-GB" sz="2000" dirty="0">
                <a:solidFill>
                  <a:srgbClr val="000000"/>
                </a:solidFill>
              </a:rPr>
              <a:t> – </a:t>
            </a:r>
            <a:r>
              <a:rPr lang="en-GB" sz="2000" dirty="0" err="1">
                <a:solidFill>
                  <a:srgbClr val="000000"/>
                </a:solidFill>
              </a:rPr>
              <a:t>zejména</a:t>
            </a:r>
            <a:r>
              <a:rPr lang="en-GB" sz="2000" dirty="0">
                <a:solidFill>
                  <a:srgbClr val="000000"/>
                </a:solidFill>
              </a:rPr>
              <a:t> u Fe, Zn, </a:t>
            </a:r>
            <a:r>
              <a:rPr lang="en-GB" sz="2000" dirty="0" err="1">
                <a:solidFill>
                  <a:srgbClr val="000000"/>
                </a:solidFill>
              </a:rPr>
              <a:t>Ca</a:t>
            </a:r>
            <a:r>
              <a:rPr lang="en-GB" sz="2000" dirty="0">
                <a:solidFill>
                  <a:srgbClr val="000000"/>
                </a:solidFill>
              </a:rPr>
              <a:t>, Mg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02111"/>
              </p:ext>
            </p:extLst>
          </p:nvPr>
        </p:nvGraphicFramePr>
        <p:xfrm>
          <a:off x="696961" y="1860676"/>
          <a:ext cx="9753600" cy="4524572"/>
        </p:xfrm>
        <a:graphic>
          <a:graphicData uri="http://schemas.openxmlformats.org/drawingml/2006/table">
            <a:tbl>
              <a:tblPr/>
              <a:tblGrid>
                <a:gridCol w="1103999"/>
                <a:gridCol w="5502720"/>
                <a:gridCol w="3146881"/>
              </a:tblGrid>
              <a:tr h="324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Živina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Funkce (dle schválených tvrzení)</a:t>
                      </a: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Významný zdroj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Vápník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Potřebný pro udržení normálního stavu kostí a zubů, přispívá k normální srážlivosti krve, činnosti svalů, funkci nervových </a:t>
                      </a: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přenosů a trávících enzymů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Mléko a mléčné výrobky, brukvovitá zelenina, sardinky s kostmi, mák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Fosfor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udržení normální látkové přeměně živin na energii, stavu kostí a zubů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Mléko a mléčné výrobky, luštěniny, maso, vejce, olejnatá semena a ořechy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Draslík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Napomáhá normální činnosti nervové soustavy, svalů a udržení normální hladiny krevního tlaku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Luštěniny, ořechy, zelenina a ovoce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Sodík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Snížená konzumace přispívá k udržení normálního krevního tlaku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Sůl a potraviny obsahující sůl, přídatné látky se sodíkem či minerální vody obsahující vysoké množství sodíku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Hořčík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Podporuje normální psychickou činnosti, snížení míry únavy a vyčerpání, udržení normálního stavu kostí a zubů a činnosti svalů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Ořechy, olejnatá semena, kakao, celozrnné obiloviny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047" name="Nadpis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cap="none" dirty="0" smtClean="0"/>
              <a:t>MINERÁLNÍ LÁTKY</a:t>
            </a:r>
            <a:endParaRPr lang="cs-CZ" cap="none" dirty="0"/>
          </a:p>
        </p:txBody>
      </p:sp>
    </p:spTree>
    <p:extLst>
      <p:ext uri="{BB962C8B-B14F-4D97-AF65-F5344CB8AC3E}">
        <p14:creationId xmlns:p14="http://schemas.microsoft.com/office/powerpoint/2010/main" val="9282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cap="none" dirty="0"/>
              <a:t>STOPOVÉ PRVKY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696961" y="1991729"/>
          <a:ext cx="9928319" cy="3445515"/>
        </p:xfrm>
        <a:graphic>
          <a:graphicData uri="http://schemas.openxmlformats.org/drawingml/2006/table">
            <a:tbl>
              <a:tblPr/>
              <a:tblGrid>
                <a:gridCol w="1123199"/>
                <a:gridCol w="5602560"/>
                <a:gridCol w="3202560"/>
              </a:tblGrid>
              <a:tr h="324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Živina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Funkce (dle schválených tvrzení)</a:t>
                      </a: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Významný zdroj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Železo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normální krvetvorbě, přenosu kyslíku v těle a ke snížení míry únavy a vyčerpání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Játra mladých zvířat, maso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Jód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Podílí se na normální činnosti nervové soustavy, udržení normálního stavu pokožky a normální činnosti štítné žlázy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Ryby a plody moře, mléko a mléčné výrobky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Zinek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normální látkové přeměně živin, udržení normálního stavu pokožky, vlasů, nehtů, kostí, zraku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Maso, tvrdý sýr, vejce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Selen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Podporuje  udržení normálního stavu vlasů, nehtů, funkci imunitního systému, činnosti štítné žlázy, ochranu buněk jako antioxidant, přispívá k normální spermatogenezi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Mořské ryby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6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15224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19796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24368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28940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lnSpc>
                <a:spcPct val="71000"/>
              </a:lnSpc>
            </a:pPr>
            <a:r>
              <a:rPr lang="en-GB" altLang="cs-CZ" sz="3992">
                <a:solidFill>
                  <a:srgbClr val="000000"/>
                </a:solidFill>
                <a:latin typeface="Century Schoolbook" charset="0"/>
              </a:rPr>
              <a:t>SODÍK</a:t>
            </a:r>
          </a:p>
        </p:txBody>
      </p:sp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980049" y="1604330"/>
            <a:ext cx="8224703" cy="287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1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V těle ovlivňuje hospodaření</a:t>
            </a:r>
          </a:p>
          <a:p>
            <a:pPr>
              <a:lnSpc>
                <a:spcPct val="71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Může ovlivnit výši krevního tlaku (nadbytek sodíku krevní tlak zvyšuje a také zatěžuje ledviny)</a:t>
            </a:r>
          </a:p>
          <a:p>
            <a:pPr>
              <a:lnSpc>
                <a:spcPct val="71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Reguluje svalové kontrakce a stimuluje duševní činnost. 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>
              <a:solidFill>
                <a:srgbClr val="000000"/>
              </a:solidFill>
              <a:latin typeface="Century Schoolbook" charset="0"/>
            </a:endParaRPr>
          </a:p>
          <a:p>
            <a:pPr>
              <a:lnSpc>
                <a:spcPct val="71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>
                <a:solidFill>
                  <a:srgbClr val="000000"/>
                </a:solidFill>
                <a:latin typeface="Century Schoolbook" charset="0"/>
              </a:rPr>
              <a:t>Jeho doporučená denní spotřeba je maximálně do 2 000 mg sodíku, to odpovídá přibližně 2–5 gramům soli. Skutečná spotřeba soli je však přibližně 10-11 gramů na jednoho Čecha.</a:t>
            </a:r>
          </a:p>
          <a:p>
            <a:pPr>
              <a:lnSpc>
                <a:spcPct val="71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>
                <a:solidFill>
                  <a:srgbClr val="000000"/>
                </a:solidFill>
                <a:latin typeface="Century Schoolbook" charset="0"/>
              </a:rPr>
              <a:t> Navíc má jeho vyšší příjem negativní vliv na ztrátu draslíku, který naše tělo rovněž potřebuje.</a:t>
            </a:r>
            <a:br>
              <a:rPr lang="en-GB" altLang="cs-CZ" sz="1814" i="1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 i="1">
              <a:solidFill>
                <a:srgbClr val="000000"/>
              </a:solidFill>
              <a:latin typeface="Century Schoolbook" charset="0"/>
            </a:endParaRPr>
          </a:p>
        </p:txBody>
      </p:sp>
      <p:graphicFrame>
        <p:nvGraphicFramePr>
          <p:cNvPr id="111620" name="Object 3"/>
          <p:cNvGraphicFramePr>
            <a:graphicFrameLocks noChangeAspect="1"/>
          </p:cNvGraphicFramePr>
          <p:nvPr/>
        </p:nvGraphicFramePr>
        <p:xfrm>
          <a:off x="3240181" y="4818747"/>
          <a:ext cx="5901740" cy="1339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9" r:id="rId4" imgW="6502400" imgH="1485900" progId="">
                  <p:embed/>
                </p:oleObj>
              </mc:Choice>
              <mc:Fallback>
                <p:oleObj r:id="rId4" imgW="6502400" imgH="1485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181" y="4818747"/>
                        <a:ext cx="5901740" cy="1339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89631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15224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19796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24368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28940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lnSpc>
                <a:spcPct val="71000"/>
              </a:lnSpc>
            </a:pPr>
            <a:r>
              <a:rPr lang="en-GB" altLang="cs-CZ" sz="3992">
                <a:solidFill>
                  <a:srgbClr val="000000"/>
                </a:solidFill>
              </a:rPr>
              <a:t>DRASLÍK</a:t>
            </a:r>
          </a:p>
        </p:txBody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980049" y="1604329"/>
            <a:ext cx="8224703" cy="21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47675" indent="-3429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Působí opačně než sodík.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I jeho nedostatek může zhoršit dráždivost nervů a svalů, ovlivnit srdeční činnost, střevní peristaltiku (způsobuje zácpu), způsobuje únavu a nespavost. 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>
              <a:solidFill>
                <a:srgbClr val="000000"/>
              </a:solidFill>
              <a:latin typeface="Century Schoolbook" charset="0"/>
            </a:endParaRPr>
          </a:p>
        </p:txBody>
      </p:sp>
      <p:graphicFrame>
        <p:nvGraphicFramePr>
          <p:cNvPr id="113668" name="Object 3"/>
          <p:cNvGraphicFramePr>
            <a:graphicFrameLocks noChangeAspect="1"/>
          </p:cNvGraphicFramePr>
          <p:nvPr/>
        </p:nvGraphicFramePr>
        <p:xfrm>
          <a:off x="3276186" y="3565815"/>
          <a:ext cx="6005430" cy="2358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7" r:id="rId4" imgW="6629400" imgH="2616200" progId="">
                  <p:embed/>
                </p:oleObj>
              </mc:Choice>
              <mc:Fallback>
                <p:oleObj r:id="rId4" imgW="6629400" imgH="2616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186" y="3565815"/>
                        <a:ext cx="6005430" cy="2358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3399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1980049" y="313954"/>
            <a:ext cx="8224703" cy="105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15224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19796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24368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28940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lnSpc>
                <a:spcPct val="71000"/>
              </a:lnSpc>
            </a:pPr>
            <a:r>
              <a:rPr lang="en-GB" altLang="cs-CZ" sz="3992">
                <a:solidFill>
                  <a:srgbClr val="000000"/>
                </a:solidFill>
              </a:rPr>
              <a:t>VÁPNÍK</a:t>
            </a: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980049" y="1604329"/>
            <a:ext cx="8224703" cy="444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47675" indent="-3429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 Vápník je prvek, který má v těle řadu funkcí: 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- Podílí se například na regulaci funkce nervů a svalů, na srdeční aktivitě, při nedostatku vápníku mohou vznikat svalové stahy a křeče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- Jeho největší podíl je však uložen v kostech – je nezbytný pro správnou tvorbu a obnovu kostní a zubní tkáně.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87" y="3266264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552" y="3276345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203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Object 1"/>
          <p:cNvGraphicFramePr>
            <a:graphicFrameLocks noChangeAspect="1"/>
          </p:cNvGraphicFramePr>
          <p:nvPr/>
        </p:nvGraphicFramePr>
        <p:xfrm>
          <a:off x="2340087" y="979303"/>
          <a:ext cx="5878697" cy="2507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3" r:id="rId4" imgW="6502400" imgH="2768600" progId="">
                  <p:embed/>
                </p:oleObj>
              </mc:Choice>
              <mc:Fallback>
                <p:oleObj r:id="rId4" imgW="6502400" imgH="276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087" y="979303"/>
                        <a:ext cx="5878697" cy="2507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38" y="2949430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20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1980049" y="1604329"/>
            <a:ext cx="8224703" cy="21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47675" indent="-3429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1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Vápník se do kostí ukládá nejvíce do 25. až 30. roku života; zhruba od tohoto věku už dochází spíše k úbytku vápníku a kvalita kostí se postupně horší. Proto je důležité zejména do tohoto věku myslet na dostatečný přísun vápníku potravou, nejlépe již v čase dětství a dospívání, protože právě toto období je nejdůležitější pro přípravu na boj s osteoporózou.</a:t>
            </a:r>
          </a:p>
          <a:p>
            <a:pPr>
              <a:lnSpc>
                <a:spcPct val="71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Vápník se vyskytuje prakticky ve všech potravinách. Některé zdroje jsou na vápník přímo bohaté, jiné zase lépe využitelné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>
              <a:solidFill>
                <a:srgbClr val="000000"/>
              </a:solidFill>
              <a:latin typeface="Century Schoolbook" charset="0"/>
            </a:endParaRPr>
          </a:p>
        </p:txBody>
      </p:sp>
      <p:graphicFrame>
        <p:nvGraphicFramePr>
          <p:cNvPr id="119811" name="Object 2"/>
          <p:cNvGraphicFramePr>
            <a:graphicFrameLocks noChangeAspect="1"/>
          </p:cNvGraphicFramePr>
          <p:nvPr/>
        </p:nvGraphicFramePr>
        <p:xfrm>
          <a:off x="2177349" y="3429001"/>
          <a:ext cx="8224704" cy="4526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1" r:id="rId4" imgW="6350000" imgH="3073400" progId="">
                  <p:embed/>
                </p:oleObj>
              </mc:Choice>
              <mc:Fallback>
                <p:oleObj r:id="rId4" imgW="6350000" imgH="3073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7349" y="3429001"/>
                        <a:ext cx="8224704" cy="4526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3806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Výživové a zdravotní tvrzení</a:t>
            </a:r>
            <a:endParaRPr lang="cs-CZ" dirty="0"/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x-none" sz="2540" b="1" dirty="0">
                <a:ea typeface="MS PGothic" charset="-128"/>
              </a:rPr>
              <a:t>Zdravotním tvrzením </a:t>
            </a:r>
            <a:r>
              <a:rPr lang="cs-CZ" altLang="x-none" sz="2540" dirty="0">
                <a:ea typeface="MS PGothic" charset="-128"/>
              </a:rPr>
              <a:t>se rozumí každé tvrzení, které uvádí, naznačuje nebo ze kterého vyplývá, že existuje souvislost mezi kategorií potravin, potravinou nebo některou z jejích složek a zdravím.</a:t>
            </a:r>
            <a:br>
              <a:rPr lang="cs-CZ" altLang="x-none" sz="2540" dirty="0">
                <a:ea typeface="MS PGothic" charset="-128"/>
              </a:rPr>
            </a:br>
            <a:r>
              <a:rPr lang="cs-CZ" altLang="x-none" sz="2540" dirty="0">
                <a:ea typeface="MS PGothic" charset="-128"/>
              </a:rPr>
              <a:t>př.: </a:t>
            </a:r>
            <a:r>
              <a:rPr lang="cs-CZ" altLang="x-none" sz="2540" dirty="0">
                <a:ea typeface="MS PGothic" charset="-128"/>
                <a:hlinkClick r:id="rId2"/>
              </a:rPr>
              <a:t>http://www.foodnet.cz/slozka/?jmeno=Zdravotn%C3%AD+tvrzen%C3%AD&amp;id=857</a:t>
            </a:r>
            <a:r>
              <a:rPr lang="cs-CZ" altLang="x-none" sz="2540" dirty="0">
                <a:ea typeface="MS PGothic" charset="-128"/>
              </a:rPr>
              <a:t> a dále dokumenty Nařízení komise EU č. 432/2012 a č. 536/2013</a:t>
            </a:r>
            <a:br>
              <a:rPr lang="cs-CZ" altLang="x-none" sz="2540" dirty="0">
                <a:ea typeface="MS PGothic" charset="-128"/>
              </a:rPr>
            </a:br>
            <a:r>
              <a:rPr lang="cs-CZ" altLang="x-none" sz="2540" dirty="0">
                <a:ea typeface="MS PGothic" charset="-128"/>
              </a:rPr>
              <a:t/>
            </a:r>
            <a:br>
              <a:rPr lang="cs-CZ" altLang="x-none" sz="2540" dirty="0">
                <a:ea typeface="MS PGothic" charset="-128"/>
              </a:rPr>
            </a:br>
            <a:r>
              <a:rPr lang="cs-CZ" altLang="x-none" sz="1633" b="1" dirty="0">
                <a:ea typeface="MS PGothic" charset="-128"/>
              </a:rPr>
              <a:t>VITAMIN C</a:t>
            </a:r>
            <a:r>
              <a:rPr lang="cs-CZ" altLang="x-none" sz="1633" dirty="0">
                <a:ea typeface="MS PGothic" charset="-128"/>
              </a:rPr>
              <a:t/>
            </a:r>
            <a:br>
              <a:rPr lang="cs-CZ" altLang="x-none" sz="1633" dirty="0">
                <a:ea typeface="MS PGothic" charset="-128"/>
              </a:rPr>
            </a:br>
            <a:r>
              <a:rPr lang="cs-CZ" altLang="x-none" sz="1633" dirty="0">
                <a:ea typeface="MS PGothic" charset="-128"/>
              </a:rPr>
              <a:t>Vitamin C přispívá ke snížení míry únavy a vyčerpání</a:t>
            </a:r>
          </a:p>
          <a:p>
            <a:endParaRPr lang="cs-CZ" altLang="x-none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624235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224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19796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24368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28940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71000"/>
              </a:lnSpc>
              <a:defRPr/>
            </a:pPr>
            <a:r>
              <a:rPr lang="en-GB" altLang="cs-CZ" sz="3992" dirty="0">
                <a:solidFill>
                  <a:srgbClr val="000000"/>
                </a:solidFill>
              </a:rPr>
              <a:t>FOSFOR</a:t>
            </a:r>
          </a:p>
        </p:txBody>
      </p:sp>
      <p:graphicFrame>
        <p:nvGraphicFramePr>
          <p:cNvPr id="121859" name="Object 2"/>
          <p:cNvGraphicFramePr>
            <a:graphicFrameLocks noChangeAspect="1"/>
          </p:cNvGraphicFramePr>
          <p:nvPr/>
        </p:nvGraphicFramePr>
        <p:xfrm>
          <a:off x="1980049" y="3967618"/>
          <a:ext cx="8224703" cy="2158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9" r:id="rId4" imgW="6604000" imgH="2324100" progId="">
                  <p:embed/>
                </p:oleObj>
              </mc:Choice>
              <mc:Fallback>
                <p:oleObj r:id="rId4" imgW="6604000" imgH="2324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049" y="3967618"/>
                        <a:ext cx="8224703" cy="21587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1980049" y="1604329"/>
            <a:ext cx="8224703" cy="216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Spolu s vápníkem se podílí na správné stavbě kostí a zubů.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Nesmírně důležitý je pro využití energie.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Konzumace potravin bohatých na fosfor snižuje využitelnost vápníku pro tvorbu či obnovu kostní tkáně.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>
              <a:solidFill>
                <a:srgbClr val="000000"/>
              </a:solidFill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786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1"/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71000"/>
              </a:lnSpc>
              <a:defRPr/>
            </a:pPr>
            <a:r>
              <a:rPr lang="en-GB" altLang="cs-CZ" sz="3992">
                <a:solidFill>
                  <a:srgbClr val="000000"/>
                </a:solidFill>
                <a:cs typeface="Lucida Sans Unicode" panose="020B0602030504020204" pitchFamily="34" charset="0"/>
              </a:rPr>
              <a:t>ŽELEZO</a:t>
            </a:r>
          </a:p>
        </p:txBody>
      </p:sp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980049" y="1604329"/>
            <a:ext cx="8224703" cy="331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47675" indent="-3429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Železo je důležitou složkou krevního barviva  – jeho dostatečný přísun je nezbytný pro tvorbu kvalitních červených krvinek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Kromě výše uvedené funkce železa coby „kyslíkové banky“. 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>
              <a:solidFill>
                <a:srgbClr val="000000"/>
              </a:solidFill>
              <a:latin typeface="Century Schoolbook" charset="0"/>
            </a:endParaRP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>
                <a:solidFill>
                  <a:srgbClr val="000000"/>
                </a:solidFill>
                <a:latin typeface="Century Schoolbook" charset="0"/>
              </a:rPr>
              <a:t> hemové (20-30% využitelnost) a nehemové zdroje (pouze 5% využitelnost)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>
                <a:solidFill>
                  <a:srgbClr val="000000"/>
                </a:solidFill>
                <a:latin typeface="Century Schoolbook" charset="0"/>
              </a:rPr>
              <a:t>Naopak vitamin C, živočišné bílkoviny</a:t>
            </a:r>
            <a:r>
              <a:rPr lang="cs-CZ" altLang="cs-CZ" sz="1814" i="1">
                <a:solidFill>
                  <a:srgbClr val="000000"/>
                </a:solidFill>
                <a:latin typeface="Century Schoolbook" charset="0"/>
              </a:rPr>
              <a:t> (masa a ryb)</a:t>
            </a:r>
            <a:r>
              <a:rPr lang="en-GB" altLang="cs-CZ" sz="1814" i="1">
                <a:solidFill>
                  <a:srgbClr val="000000"/>
                </a:solidFill>
                <a:latin typeface="Century Schoolbook" charset="0"/>
              </a:rPr>
              <a:t> a některé organické kyseliny (v ovoci) zvyšují vstřebatelnost železa</a:t>
            </a:r>
          </a:p>
        </p:txBody>
      </p:sp>
      <p:graphicFrame>
        <p:nvGraphicFramePr>
          <p:cNvPr id="123908" name="Object 3"/>
          <p:cNvGraphicFramePr>
            <a:graphicFrameLocks noChangeAspect="1"/>
          </p:cNvGraphicFramePr>
          <p:nvPr/>
        </p:nvGraphicFramePr>
        <p:xfrm>
          <a:off x="3156653" y="5206148"/>
          <a:ext cx="6109121" cy="1326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7" r:id="rId4" imgW="6756400" imgH="1498600" progId="">
                  <p:embed/>
                </p:oleObj>
              </mc:Choice>
              <mc:Fallback>
                <p:oleObj r:id="rId4" imgW="6756400" imgH="149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653" y="5206148"/>
                        <a:ext cx="6109121" cy="1326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03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1"/>
          <p:cNvSpPr txBox="1">
            <a:spLocks noChangeArrowheads="1"/>
          </p:cNvSpPr>
          <p:nvPr/>
        </p:nvSpPr>
        <p:spPr bwMode="auto">
          <a:xfrm>
            <a:off x="1980049" y="313954"/>
            <a:ext cx="8224703" cy="105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15224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19796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24368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28940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lnSpc>
                <a:spcPct val="71000"/>
              </a:lnSpc>
            </a:pPr>
            <a:r>
              <a:rPr lang="en-GB" altLang="cs-CZ" sz="3992">
                <a:solidFill>
                  <a:srgbClr val="000000"/>
                </a:solidFill>
              </a:rPr>
              <a:t>JÓD</a:t>
            </a:r>
          </a:p>
        </p:txBody>
      </p:sp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1980049" y="1604329"/>
            <a:ext cx="8224703" cy="486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47675" indent="-3429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Je součástí hormonů štítné žlázy,  které ovlivňují především látkovou výměnu (metabolismus), a je proto nezbytný pro její správné fungování.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Nedostatek jodu může způsobit zvýšenou únavu, spavost a zimomřivost. 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>
              <a:solidFill>
                <a:srgbClr val="000000"/>
              </a:solidFill>
              <a:latin typeface="Century Schoolbook" charset="0"/>
            </a:endParaRP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>
                <a:solidFill>
                  <a:srgbClr val="000000"/>
                </a:solidFill>
                <a:latin typeface="Century Schoolbook" charset="0"/>
              </a:rPr>
              <a:t>Dnes je jedním z hlavních zdrojů tohoto prvku především sůl, kterou většina výrobců obohacuje jodem (1 gram soli obsahuje asi 25–50 mikrogramů jodičnanu), jodidovaná sůl je používána i při výrobě potravin.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>
                <a:solidFill>
                  <a:srgbClr val="000000"/>
                </a:solidFill>
                <a:latin typeface="Century Schoolbook" charset="0"/>
              </a:rPr>
              <a:t>Jod je přidáván do krmiva dobytka – tímto způsobem se jod dostává i do mléka.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>
                <a:solidFill>
                  <a:srgbClr val="000000"/>
                </a:solidFill>
                <a:latin typeface="Century Schoolbook" charset="0"/>
              </a:rPr>
              <a:t>Velmi bohatým zdrojem jodu jsou především mořští živočichové.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>
                <a:solidFill>
                  <a:srgbClr val="000000"/>
                </a:solidFill>
                <a:latin typeface="Century Schoolbook" charset="0"/>
              </a:rPr>
              <a:t>V současné době se v ČR nesetkáváme často s projevy silného deficitu jodu, především díky masovému obohacování soli jodem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>
                <a:solidFill>
                  <a:srgbClr val="000000"/>
                </a:solidFill>
                <a:latin typeface="Century Schoolbook" charset="0"/>
              </a:rPr>
              <a:t>Existují i potraviny, které snižují využitelnost jodu organismem – jsou to potraviny bohaté na </a:t>
            </a:r>
            <a:r>
              <a:rPr lang="en-GB" altLang="cs-CZ" sz="1814" b="1" i="1">
                <a:solidFill>
                  <a:srgbClr val="000000"/>
                </a:solidFill>
                <a:latin typeface="Century Schoolbook" charset="0"/>
              </a:rPr>
              <a:t>tzv. strumigeny </a:t>
            </a:r>
            <a:r>
              <a:rPr lang="en-GB" altLang="cs-CZ" sz="1814" i="1">
                <a:solidFill>
                  <a:srgbClr val="000000"/>
                </a:solidFill>
                <a:latin typeface="Century Schoolbook" charset="0"/>
              </a:rPr>
              <a:t>(hořčičné semínko, křen, zelí, kapusta, květák, kedlubna, vodnice). </a:t>
            </a:r>
          </a:p>
        </p:txBody>
      </p:sp>
    </p:spTree>
    <p:extLst>
      <p:ext uri="{BB962C8B-B14F-4D97-AF65-F5344CB8AC3E}">
        <p14:creationId xmlns:p14="http://schemas.microsoft.com/office/powerpoint/2010/main" val="18232157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1"/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224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19796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24368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28940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71000"/>
              </a:lnSpc>
              <a:defRPr/>
            </a:pPr>
            <a:r>
              <a:rPr lang="en-GB" altLang="cs-CZ" sz="3992" dirty="0">
                <a:solidFill>
                  <a:srgbClr val="000000"/>
                </a:solidFill>
              </a:rPr>
              <a:t>ZINEK</a:t>
            </a:r>
          </a:p>
        </p:txBody>
      </p:sp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980049" y="1604329"/>
            <a:ext cx="8224703" cy="452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47675" indent="-3429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Zasahuje do řady významných pochodů v našem těle.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Působí v metabolismu bílkovin a nukleových kyselin, ovlivňuje imunitní reakce i antioxidační ochranu a zvyšuje aktivitu inzulínu.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Významně se podílí na pohlavním dospívání chlapců.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Výrazný nedostatek zinku je provázen pomalým hojením zlomenin a kostí, padáním vlasů či horší činností jater.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>
              <a:solidFill>
                <a:srgbClr val="000000"/>
              </a:solidFill>
              <a:latin typeface="Century Schoolbook" charset="0"/>
            </a:endParaRPr>
          </a:p>
        </p:txBody>
      </p:sp>
      <p:graphicFrame>
        <p:nvGraphicFramePr>
          <p:cNvPr id="128004" name="Object 3"/>
          <p:cNvGraphicFramePr>
            <a:graphicFrameLocks noChangeAspect="1"/>
          </p:cNvGraphicFramePr>
          <p:nvPr/>
        </p:nvGraphicFramePr>
        <p:xfrm>
          <a:off x="1850435" y="3297947"/>
          <a:ext cx="8224703" cy="4526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1" r:id="rId4" imgW="8940800" imgH="5054600" progId="">
                  <p:embed/>
                </p:oleObj>
              </mc:Choice>
              <mc:Fallback>
                <p:oleObj r:id="rId4" imgW="8940800" imgH="5054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0435" y="3297947"/>
                        <a:ext cx="8224703" cy="4526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5" name="Object 4"/>
          <p:cNvGraphicFramePr>
            <a:graphicFrameLocks noChangeAspect="1"/>
          </p:cNvGraphicFramePr>
          <p:nvPr/>
        </p:nvGraphicFramePr>
        <p:xfrm>
          <a:off x="3483567" y="3918652"/>
          <a:ext cx="5861415" cy="1497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2" r:id="rId6" imgW="6451600" imgH="1663700" progId="">
                  <p:embed/>
                </p:oleObj>
              </mc:Choice>
              <mc:Fallback>
                <p:oleObj r:id="rId6" imgW="6451600" imgH="166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567" y="3918652"/>
                        <a:ext cx="5861415" cy="1497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844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1"/>
          <p:cNvSpPr txBox="1">
            <a:spLocks noChangeArrowheads="1"/>
          </p:cNvSpPr>
          <p:nvPr/>
        </p:nvSpPr>
        <p:spPr bwMode="auto">
          <a:xfrm>
            <a:off x="1980049" y="313954"/>
            <a:ext cx="8230464" cy="106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GB" altLang="cs-CZ" sz="3992">
                <a:solidFill>
                  <a:schemeClr val="accent1"/>
                </a:solidFill>
                <a:cs typeface="Lucida Sans Unicode" panose="020B0602030504020204" pitchFamily="34" charset="0"/>
              </a:rPr>
              <a:t>Zvláštní nároky vznikají při...</a:t>
            </a:r>
          </a:p>
        </p:txBody>
      </p:sp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1980049" y="1604329"/>
            <a:ext cx="8230464" cy="444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  <a:buClr>
                <a:schemeClr val="accent1"/>
              </a:buClr>
              <a:buFont typeface="Wingdings" charset="2"/>
              <a:buChar char=""/>
            </a:pPr>
            <a:r>
              <a:rPr lang="en-GB" altLang="cs-CZ" sz="2177">
                <a:solidFill>
                  <a:srgbClr val="000000"/>
                </a:solidFill>
                <a:latin typeface="Century Schoolbook" charset="0"/>
              </a:rPr>
              <a:t> alkoholismu (vitaminy skupiny B, C)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chemeClr val="accent1"/>
              </a:buClr>
              <a:buFont typeface="Wingdings" charset="2"/>
              <a:buChar char=""/>
            </a:pPr>
            <a:r>
              <a:rPr lang="en-GB" altLang="cs-CZ" sz="2177">
                <a:solidFill>
                  <a:srgbClr val="000000"/>
                </a:solidFill>
                <a:latin typeface="Century Schoolbook" charset="0"/>
              </a:rPr>
              <a:t> kouření (antioxidanty – vitaminy A, E, C, β-karoten, Se, Zn)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chemeClr val="accent1"/>
              </a:buClr>
              <a:buFont typeface="Wingdings" charset="2"/>
              <a:buChar char=""/>
            </a:pPr>
            <a:r>
              <a:rPr lang="en-GB" altLang="cs-CZ" sz="2177">
                <a:solidFill>
                  <a:srgbClr val="000000"/>
                </a:solidFill>
                <a:latin typeface="Century Schoolbook" charset="0"/>
              </a:rPr>
              <a:t> vegetariánství (vit. B</a:t>
            </a:r>
            <a:r>
              <a:rPr lang="en-GB" altLang="cs-CZ" sz="2177" baseline="-42000">
                <a:solidFill>
                  <a:srgbClr val="000000"/>
                </a:solidFill>
                <a:latin typeface="Century Schoolbook" charset="0"/>
              </a:rPr>
              <a:t>12</a:t>
            </a:r>
            <a:r>
              <a:rPr lang="en-GB" altLang="cs-CZ" sz="2177">
                <a:solidFill>
                  <a:srgbClr val="000000"/>
                </a:solidFill>
                <a:latin typeface="Century Schoolbook" charset="0"/>
              </a:rPr>
              <a:t>, Fe, Zn, Ca)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chemeClr val="accent1"/>
              </a:buClr>
              <a:buFont typeface="Wingdings" charset="2"/>
              <a:buChar char=""/>
            </a:pPr>
            <a:r>
              <a:rPr lang="en-GB" altLang="cs-CZ" sz="2177">
                <a:solidFill>
                  <a:srgbClr val="000000"/>
                </a:solidFill>
                <a:latin typeface="Century Schoolbook" charset="0"/>
              </a:rPr>
              <a:t> nadměrné fyzické zátěži (dostatek energie, bílkovin aj.)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chemeClr val="accent1"/>
              </a:buClr>
              <a:buFont typeface="Wingdings" charset="2"/>
              <a:buChar char=""/>
            </a:pPr>
            <a:r>
              <a:rPr lang="en-GB" altLang="cs-CZ" sz="2177">
                <a:solidFill>
                  <a:srgbClr val="000000"/>
                </a:solidFill>
                <a:latin typeface="Century Schoolbook" charset="0"/>
              </a:rPr>
              <a:t> nadměrném stresu (antioxidanty)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chemeClr val="accent1"/>
              </a:buClr>
              <a:buFont typeface="Wingdings" charset="2"/>
              <a:buChar char=""/>
            </a:pPr>
            <a:r>
              <a:rPr lang="en-GB" altLang="cs-CZ" sz="2177">
                <a:solidFill>
                  <a:srgbClr val="000000"/>
                </a:solidFill>
                <a:latin typeface="Century Schoolbook" charset="0"/>
              </a:rPr>
              <a:t> užívání hormonální antikoncepce (vit. B)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chemeClr val="accent1"/>
              </a:buClr>
              <a:buFont typeface="Wingdings" charset="2"/>
              <a:buChar char=""/>
            </a:pPr>
            <a:r>
              <a:rPr lang="en-GB" altLang="cs-CZ" sz="2177">
                <a:solidFill>
                  <a:srgbClr val="000000"/>
                </a:solidFill>
                <a:latin typeface="Century Schoolbook" charset="0"/>
              </a:rPr>
              <a:t> u žen v menopauze (Ca, n-3 PUFA, fytoestrogeny)</a:t>
            </a:r>
          </a:p>
        </p:txBody>
      </p:sp>
    </p:spTree>
    <p:extLst>
      <p:ext uri="{BB962C8B-B14F-4D97-AF65-F5344CB8AC3E}">
        <p14:creationId xmlns:p14="http://schemas.microsoft.com/office/powerpoint/2010/main" val="2113910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DALŠÍ SCHVÁLENÁ ZDRAVOTNÍ TVRZENÍ…</a:t>
            </a:r>
          </a:p>
        </p:txBody>
      </p:sp>
      <p:sp>
        <p:nvSpPr>
          <p:cNvPr id="132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14" dirty="0">
                <a:ea typeface="MS PGothic" charset="-128"/>
              </a:rPr>
              <a:t>ENZYM LAKTÁZA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zlepšuje trávení laktózy u osob, které laktózu špatně tráví </a:t>
            </a:r>
          </a:p>
          <a:p>
            <a:r>
              <a:rPr lang="cs-CZ" altLang="cs-CZ" sz="1814" dirty="0">
                <a:ea typeface="MS PGothic" charset="-128"/>
              </a:rPr>
              <a:t>IONTOVÉ NÁPOJE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přispívají k udržení výkonnosti při delším vytrvalostním fyzickém výkonu 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zvyšují vstřebávání vody během fyzického výkonu</a:t>
            </a:r>
          </a:p>
          <a:p>
            <a:r>
              <a:rPr lang="cs-CZ" altLang="cs-CZ" sz="1814" dirty="0">
                <a:ea typeface="MS PGothic" charset="-128"/>
              </a:rPr>
              <a:t>KREATIN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zvyšuje fyzickou výkonnost při po sobě jdoucích krátkodobých intervalech vysoce intenzivního fyzického výkonu (</a:t>
            </a:r>
            <a:r>
              <a:rPr lang="cs-CZ" altLang="cs-CZ" sz="1814" dirty="0" smtClean="0">
                <a:ea typeface="MS PGothic" charset="-128"/>
              </a:rPr>
              <a:t>3 g/den</a:t>
            </a:r>
            <a:r>
              <a:rPr lang="cs-CZ" altLang="cs-CZ" sz="1814" dirty="0">
                <a:ea typeface="MS PGothic" charset="-128"/>
              </a:rPr>
              <a:t>)</a:t>
            </a:r>
          </a:p>
          <a:p>
            <a:r>
              <a:rPr lang="cs-CZ" altLang="cs-CZ" sz="1814" dirty="0">
                <a:ea typeface="MS PGothic" charset="-128"/>
              </a:rPr>
              <a:t>LAKTULÓZA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urychlení střevního tranzitu (</a:t>
            </a:r>
            <a:r>
              <a:rPr lang="cs-CZ" altLang="cs-CZ" sz="1814" dirty="0" smtClean="0">
                <a:ea typeface="MS PGothic" charset="-128"/>
              </a:rPr>
              <a:t>10 g/den</a:t>
            </a:r>
            <a:r>
              <a:rPr lang="cs-CZ" altLang="cs-CZ" sz="1814" dirty="0">
                <a:ea typeface="MS PGothic" charset="-128"/>
              </a:rPr>
              <a:t>)</a:t>
            </a:r>
          </a:p>
          <a:p>
            <a:r>
              <a:rPr lang="cs-CZ" altLang="cs-CZ" sz="1814" dirty="0">
                <a:ea typeface="MS PGothic" charset="-128"/>
              </a:rPr>
              <a:t>POLYFENOLY Z OLIVOVÉHO OLEJE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přispívají k ochraně krevních lipidů před oxidativním stresem (</a:t>
            </a:r>
            <a:r>
              <a:rPr lang="cs-CZ" altLang="cs-CZ" sz="1814" dirty="0" smtClean="0">
                <a:ea typeface="MS PGothic" charset="-128"/>
              </a:rPr>
              <a:t>20 g </a:t>
            </a:r>
            <a:r>
              <a:rPr lang="cs-CZ" altLang="cs-CZ" sz="1814" dirty="0">
                <a:ea typeface="MS PGothic" charset="-128"/>
              </a:rPr>
              <a:t>oleje/den)</a:t>
            </a:r>
          </a:p>
          <a:p>
            <a:r>
              <a:rPr lang="cs-CZ" altLang="cs-CZ" sz="1814" dirty="0">
                <a:ea typeface="MS PGothic" charset="-128"/>
              </a:rPr>
              <a:t>SUŠENÉ ŠVESTKY KULTIVARŮ „ŠVESTKY DOMÁCÍ</a:t>
            </a:r>
            <a:r>
              <a:rPr lang="cs-CZ" altLang="en-US" sz="1814" dirty="0">
                <a:ea typeface="MS PGothic" charset="-128"/>
              </a:rPr>
              <a:t>“</a:t>
            </a:r>
            <a:r>
              <a:rPr lang="cs-CZ" altLang="cs-CZ" sz="1814" dirty="0">
                <a:ea typeface="MS PGothic" charset="-128"/>
              </a:rPr>
              <a:t/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přispívají k normální činnosti střev</a:t>
            </a:r>
          </a:p>
        </p:txBody>
      </p:sp>
    </p:spTree>
    <p:extLst>
      <p:ext uri="{BB962C8B-B14F-4D97-AF65-F5344CB8AC3E}">
        <p14:creationId xmlns:p14="http://schemas.microsoft.com/office/powerpoint/2010/main" val="11506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312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14" dirty="0">
                <a:ea typeface="MS PGothic" charset="-128"/>
              </a:rPr>
              <a:t>VODA (nejméně </a:t>
            </a:r>
            <a:r>
              <a:rPr lang="cs-CZ" altLang="cs-CZ" sz="1814" dirty="0" smtClean="0">
                <a:ea typeface="MS PGothic" charset="-128"/>
              </a:rPr>
              <a:t>2 l/den </a:t>
            </a:r>
            <a:r>
              <a:rPr lang="cs-CZ" altLang="cs-CZ" sz="1814" dirty="0">
                <a:ea typeface="MS PGothic" charset="-128"/>
              </a:rPr>
              <a:t>ze všech zdrojů) 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udržení normálních tělesných a rozpoznávacích funkcí 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udržení normální regulace tělesné teploty </a:t>
            </a:r>
          </a:p>
          <a:p>
            <a:r>
              <a:rPr lang="cs-CZ" altLang="cs-CZ" sz="1814" dirty="0">
                <a:ea typeface="MS PGothic" charset="-128"/>
              </a:rPr>
              <a:t>VLAŠSKÉ OŘECHY (</a:t>
            </a:r>
            <a:r>
              <a:rPr lang="cs-CZ" altLang="cs-CZ" sz="1814" dirty="0" smtClean="0">
                <a:ea typeface="MS PGothic" charset="-128"/>
              </a:rPr>
              <a:t>30 g/den</a:t>
            </a:r>
            <a:r>
              <a:rPr lang="cs-CZ" altLang="cs-CZ" sz="1814" dirty="0">
                <a:ea typeface="MS PGothic" charset="-128"/>
              </a:rPr>
              <a:t>)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přispívají k lepší pružnosti krevních cév</a:t>
            </a:r>
          </a:p>
          <a:p>
            <a:r>
              <a:rPr lang="cs-CZ" altLang="cs-CZ" sz="1814" dirty="0">
                <a:ea typeface="MS PGothic" charset="-128"/>
              </a:rPr>
              <a:t>ŽIVÉ JOGURTOVÉ KULTURY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Živé kultury v jogurtu nebo v kysaném mléce zlepšují trávení laktózy z výrobku u osob, které laktózu špatně tráví (obsah nejméně 10</a:t>
            </a:r>
            <a:r>
              <a:rPr lang="cs-CZ" altLang="cs-CZ" sz="1814" baseline="30000" dirty="0">
                <a:ea typeface="MS PGothic" charset="-128"/>
              </a:rPr>
              <a:t>8</a:t>
            </a:r>
            <a:r>
              <a:rPr lang="cs-CZ" altLang="cs-CZ" sz="1814" dirty="0">
                <a:ea typeface="MS PGothic" charset="-128"/>
              </a:rPr>
              <a:t> kolonii tvořících jednotek živých mikroorganismů zákysové kultury (</a:t>
            </a:r>
            <a:r>
              <a:rPr lang="cs-CZ" altLang="cs-CZ" sz="1814" i="1" dirty="0" err="1">
                <a:ea typeface="MS PGothic" charset="-128"/>
              </a:rPr>
              <a:t>Lactobacillus</a:t>
            </a:r>
            <a:r>
              <a:rPr lang="cs-CZ" altLang="cs-CZ" sz="1814" i="1" dirty="0">
                <a:ea typeface="MS PGothic" charset="-128"/>
              </a:rPr>
              <a:t> </a:t>
            </a:r>
            <a:r>
              <a:rPr lang="cs-CZ" altLang="cs-CZ" sz="1814" i="1" dirty="0" err="1">
                <a:ea typeface="MS PGothic" charset="-128"/>
              </a:rPr>
              <a:t>delbrueckii</a:t>
            </a:r>
            <a:r>
              <a:rPr lang="cs-CZ" altLang="cs-CZ" sz="1814" i="1" dirty="0">
                <a:ea typeface="MS PGothic" charset="-128"/>
              </a:rPr>
              <a:t> </a:t>
            </a:r>
            <a:r>
              <a:rPr lang="cs-CZ" altLang="cs-CZ" sz="1814" i="1" dirty="0" err="1">
                <a:ea typeface="MS PGothic" charset="-128"/>
              </a:rPr>
              <a:t>subsp</a:t>
            </a:r>
            <a:r>
              <a:rPr lang="cs-CZ" altLang="cs-CZ" sz="1814" i="1" dirty="0">
                <a:ea typeface="MS PGothic" charset="-128"/>
              </a:rPr>
              <a:t>. </a:t>
            </a:r>
            <a:r>
              <a:rPr lang="cs-CZ" altLang="cs-CZ" sz="1814" i="1" dirty="0" err="1">
                <a:ea typeface="MS PGothic" charset="-128"/>
              </a:rPr>
              <a:t>bulgaricus</a:t>
            </a:r>
            <a:r>
              <a:rPr lang="cs-CZ" altLang="cs-CZ" sz="1814" i="1" dirty="0">
                <a:ea typeface="MS PGothic" charset="-128"/>
              </a:rPr>
              <a:t> a </a:t>
            </a:r>
            <a:r>
              <a:rPr lang="cs-CZ" altLang="cs-CZ" sz="1814" i="1" dirty="0" err="1">
                <a:ea typeface="MS PGothic" charset="-128"/>
              </a:rPr>
              <a:t>Streptococcus</a:t>
            </a:r>
            <a:r>
              <a:rPr lang="cs-CZ" altLang="cs-CZ" sz="1814" i="1" dirty="0">
                <a:ea typeface="MS PGothic" charset="-128"/>
              </a:rPr>
              <a:t> </a:t>
            </a:r>
            <a:r>
              <a:rPr lang="cs-CZ" altLang="cs-CZ" sz="1814" i="1" dirty="0" err="1">
                <a:ea typeface="MS PGothic" charset="-128"/>
              </a:rPr>
              <a:t>thermophilus</a:t>
            </a:r>
            <a:r>
              <a:rPr lang="cs-CZ" altLang="cs-CZ" sz="1814" i="1" dirty="0">
                <a:ea typeface="MS PGothic" charset="-128"/>
              </a:rPr>
              <a:t>) na 1 gram)</a:t>
            </a:r>
          </a:p>
          <a:p>
            <a:r>
              <a:rPr lang="cs-CZ" altLang="cs-CZ" sz="1814" dirty="0">
                <a:ea typeface="MS PGothic" charset="-128"/>
              </a:rPr>
              <a:t>ŽVÝKAČKY BEZ CUKRU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</a:t>
            </a:r>
            <a:r>
              <a:rPr lang="es-ES" altLang="cs-CZ" sz="1814" dirty="0" err="1">
                <a:ea typeface="MS PGothic" charset="-128"/>
              </a:rPr>
              <a:t>přispívají</a:t>
            </a:r>
            <a:r>
              <a:rPr lang="es-ES" altLang="cs-CZ" sz="1814" dirty="0">
                <a:ea typeface="MS PGothic" charset="-128"/>
              </a:rPr>
              <a:t> k </a:t>
            </a:r>
            <a:r>
              <a:rPr lang="es-ES" altLang="cs-CZ" sz="1814" dirty="0" err="1">
                <a:ea typeface="MS PGothic" charset="-128"/>
              </a:rPr>
              <a:t>zachování</a:t>
            </a:r>
            <a:r>
              <a:rPr lang="es-ES" altLang="cs-CZ" sz="1814" dirty="0">
                <a:ea typeface="MS PGothic" charset="-128"/>
              </a:rPr>
              <a:t> </a:t>
            </a:r>
            <a:r>
              <a:rPr lang="es-ES" altLang="cs-CZ" sz="1814" dirty="0" err="1">
                <a:ea typeface="MS PGothic" charset="-128"/>
              </a:rPr>
              <a:t>mineralizace</a:t>
            </a:r>
            <a:r>
              <a:rPr lang="es-ES" altLang="cs-CZ" sz="1814" dirty="0">
                <a:ea typeface="MS PGothic" charset="-128"/>
              </a:rPr>
              <a:t> </a:t>
            </a:r>
            <a:r>
              <a:rPr lang="es-ES" altLang="cs-CZ" sz="1814" dirty="0" err="1">
                <a:ea typeface="MS PGothic" charset="-128"/>
              </a:rPr>
              <a:t>zubů</a:t>
            </a:r>
            <a:r>
              <a:rPr lang="cs-CZ" altLang="cs-CZ" sz="1814" dirty="0">
                <a:ea typeface="MS PGothic" charset="-128"/>
              </a:rPr>
              <a:t> (do 20 min po konzumaci)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pomáhají neutralizovat kyseliny zubního plaku (do 20 min…)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přispívají ke zmírnění sucha v ústech</a:t>
            </a:r>
          </a:p>
          <a:p>
            <a:r>
              <a:rPr lang="cs-CZ" altLang="cs-CZ" sz="1814" dirty="0">
                <a:ea typeface="MS PGothic" charset="-128"/>
              </a:rPr>
              <a:t>ŽVÝKAČKY BEZ CUKRU S OBSAHEM KARBAMIDU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neutralizují kyseliny zubního plaku účinněji než žvýkačky bez cukru bez obsahu karbamidu</a:t>
            </a:r>
          </a:p>
        </p:txBody>
      </p:sp>
    </p:spTree>
    <p:extLst>
      <p:ext uri="{BB962C8B-B14F-4D97-AF65-F5344CB8AC3E}">
        <p14:creationId xmlns:p14="http://schemas.microsoft.com/office/powerpoint/2010/main" val="5537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2"/>
          <p:cNvGrpSpPr>
            <a:grpSpLocks/>
          </p:cNvGrpSpPr>
          <p:nvPr/>
        </p:nvGrpSpPr>
        <p:grpSpPr bwMode="auto">
          <a:xfrm>
            <a:off x="2077980" y="642308"/>
            <a:ext cx="7249721" cy="5564744"/>
            <a:chOff x="431" y="805"/>
            <a:chExt cx="4898" cy="3460"/>
          </a:xfrm>
        </p:grpSpPr>
        <p:pic>
          <p:nvPicPr>
            <p:cNvPr id="134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" y="963"/>
              <a:ext cx="4674" cy="3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4148" name="Text Box 4"/>
            <p:cNvSpPr txBox="1">
              <a:spLocks noChangeArrowheads="1"/>
            </p:cNvSpPr>
            <p:nvPr/>
          </p:nvSpPr>
          <p:spPr bwMode="auto">
            <a:xfrm>
              <a:off x="431" y="805"/>
              <a:ext cx="4898" cy="3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lnSpc>
                  <a:spcPct val="50000"/>
                </a:lnSpc>
                <a:buClr>
                  <a:srgbClr val="000000"/>
                </a:buClr>
                <a:buSzPct val="45000"/>
                <a:buFont typeface="Wingdings" charset="2"/>
                <a:buNone/>
              </a:pPr>
              <a:endParaRPr lang="cs-CZ" altLang="cs-CZ" sz="1633"/>
            </a:p>
          </p:txBody>
        </p:sp>
      </p:grpSp>
    </p:spTree>
    <p:extLst>
      <p:ext uri="{BB962C8B-B14F-4D97-AF65-F5344CB8AC3E}">
        <p14:creationId xmlns:p14="http://schemas.microsoft.com/office/powerpoint/2010/main" val="2250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ovéPole 6"/>
          <p:cNvSpPr txBox="1">
            <a:spLocks noChangeArrowheads="1"/>
          </p:cNvSpPr>
          <p:nvPr/>
        </p:nvSpPr>
        <p:spPr bwMode="auto">
          <a:xfrm>
            <a:off x="1847555" y="5949266"/>
            <a:ext cx="2390651" cy="84619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cs-CZ" altLang="cs-CZ" sz="1633" b="1">
                <a:solidFill>
                  <a:schemeClr val="tx1"/>
                </a:solidFill>
              </a:rPr>
              <a:t>Sacharidy, vláknina, vitamin B1, niacin, hořčík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919563" y="4293092"/>
            <a:ext cx="2070937" cy="134876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cs-CZ" altLang="cs-CZ" sz="1633" b="1">
                <a:solidFill>
                  <a:schemeClr val="tx1"/>
                </a:solidFill>
              </a:rPr>
              <a:t>Voda, sacharidy, vláknina, vitamin C, K, kyselina listová, karoteny, draslík, vápník</a:t>
            </a:r>
          </a:p>
        </p:txBody>
      </p:sp>
      <p:sp>
        <p:nvSpPr>
          <p:cNvPr id="135172" name="TextovéPole 13"/>
          <p:cNvSpPr txBox="1">
            <a:spLocks noChangeArrowheads="1"/>
          </p:cNvSpPr>
          <p:nvPr/>
        </p:nvSpPr>
        <p:spPr bwMode="auto">
          <a:xfrm>
            <a:off x="1919563" y="2852941"/>
            <a:ext cx="2000370" cy="10974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cs-CZ" altLang="cs-CZ" sz="1633" b="1">
                <a:solidFill>
                  <a:schemeClr val="tx1"/>
                </a:solidFill>
              </a:rPr>
              <a:t>Bílkoviny, tuky, vitamin A, D, B2, B12, vápník, fosfor, jód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919563" y="1915402"/>
            <a:ext cx="2285519" cy="59490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91438" tIns="45719" rIns="91438" bIns="45719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altLang="cs-CZ" sz="1633" b="1">
                <a:solidFill>
                  <a:schemeClr val="tx1"/>
                </a:solidFill>
              </a:rPr>
              <a:t>Sodík, jednoduché sacharidy, tuky</a:t>
            </a:r>
          </a:p>
        </p:txBody>
      </p:sp>
      <p:pic>
        <p:nvPicPr>
          <p:cNvPr id="135174" name="Picture 2" descr="http://www.ulekare.cz/dbpic/potravinova_pyramida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214" y="2204873"/>
            <a:ext cx="3322428" cy="329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Šipka doprava 17"/>
          <p:cNvSpPr/>
          <p:nvPr/>
        </p:nvSpPr>
        <p:spPr>
          <a:xfrm rot="19729023">
            <a:off x="4033704" y="5544583"/>
            <a:ext cx="1052750" cy="3946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9" name="Šipka doprava 18"/>
          <p:cNvSpPr/>
          <p:nvPr/>
        </p:nvSpPr>
        <p:spPr>
          <a:xfrm rot="21103548">
            <a:off x="3597338" y="4160598"/>
            <a:ext cx="1193886" cy="3758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0" name="Šipka doprava 19"/>
          <p:cNvSpPr/>
          <p:nvPr/>
        </p:nvSpPr>
        <p:spPr>
          <a:xfrm rot="491984">
            <a:off x="3883929" y="3225939"/>
            <a:ext cx="1222688" cy="3773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1" name="Šipka doprava 20"/>
          <p:cNvSpPr/>
          <p:nvPr/>
        </p:nvSpPr>
        <p:spPr>
          <a:xfrm rot="1838915" flipV="1">
            <a:off x="4069708" y="2219274"/>
            <a:ext cx="1098836" cy="299551"/>
          </a:xfrm>
          <a:prstGeom prst="rightArrow">
            <a:avLst>
              <a:gd name="adj1" fmla="val 5584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8040206" y="1844835"/>
            <a:ext cx="2501542" cy="185133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cs-CZ" altLang="cs-CZ" sz="1633" b="1">
                <a:solidFill>
                  <a:schemeClr val="tx1"/>
                </a:solidFill>
              </a:rPr>
              <a:t>Bílkoviny, tuky, vláknina, vitamin A, D, E, B1, B2, niacin, B6, B12, kyselina listová, draslík, fosfor, vápník, hořčík, železo, jód, zinek, selen</a:t>
            </a:r>
          </a:p>
        </p:txBody>
      </p:sp>
      <p:sp>
        <p:nvSpPr>
          <p:cNvPr id="135180" name="TextovéPole 24"/>
          <p:cNvSpPr txBox="1">
            <a:spLocks noChangeArrowheads="1"/>
          </p:cNvSpPr>
          <p:nvPr/>
        </p:nvSpPr>
        <p:spPr bwMode="auto">
          <a:xfrm>
            <a:off x="8112212" y="4149077"/>
            <a:ext cx="2429535" cy="84619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cs-CZ" altLang="cs-CZ" sz="1633" b="1">
                <a:solidFill>
                  <a:schemeClr val="tx1"/>
                </a:solidFill>
              </a:rPr>
              <a:t>Voda, jednoduché sacharidy, vláknina, vitamin C, K, karoteny</a:t>
            </a:r>
          </a:p>
        </p:txBody>
      </p:sp>
      <p:sp>
        <p:nvSpPr>
          <p:cNvPr id="27" name="Šipka doprava 26"/>
          <p:cNvSpPr/>
          <p:nvPr/>
        </p:nvSpPr>
        <p:spPr>
          <a:xfrm rot="11720522">
            <a:off x="7066663" y="4183640"/>
            <a:ext cx="846809" cy="3672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8" name="Šipka doprava 27"/>
          <p:cNvSpPr/>
          <p:nvPr/>
        </p:nvSpPr>
        <p:spPr>
          <a:xfrm rot="8187849">
            <a:off x="6685023" y="2887505"/>
            <a:ext cx="1281735" cy="3413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hangingPunct="1"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sz="1633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35183" name="Nadpis 16"/>
          <p:cNvSpPr>
            <a:spLocks noGrp="1"/>
          </p:cNvSpPr>
          <p:nvPr>
            <p:ph type="title" idx="4294967295"/>
          </p:nvPr>
        </p:nvSpPr>
        <p:spPr bwMode="auto">
          <a:xfrm>
            <a:off x="1991570" y="260669"/>
            <a:ext cx="8230464" cy="11420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z="3629" b="1">
                <a:latin typeface="Arial" charset="0"/>
                <a:ea typeface="MS PGothic" charset="-128"/>
              </a:rPr>
              <a:t>Pyramida MZ ČR z roku 2005</a:t>
            </a:r>
            <a:r>
              <a:rPr lang="cs-CZ" altLang="cs-CZ" sz="3266" b="1">
                <a:latin typeface="Arial" charset="0"/>
                <a:ea typeface="MS PGothic" charset="-128"/>
              </a:rPr>
              <a:t/>
            </a:r>
            <a:br>
              <a:rPr lang="cs-CZ" altLang="cs-CZ" sz="3266" b="1">
                <a:latin typeface="Arial" charset="0"/>
                <a:ea typeface="MS PGothic" charset="-128"/>
              </a:rPr>
            </a:br>
            <a:r>
              <a:rPr lang="cs-CZ" altLang="cs-CZ" sz="2903">
                <a:latin typeface="Arial" charset="0"/>
                <a:ea typeface="MS PGothic" charset="-128"/>
              </a:rPr>
              <a:t>- je složena ze skupin potravin</a:t>
            </a:r>
          </a:p>
        </p:txBody>
      </p:sp>
    </p:spTree>
    <p:extLst>
      <p:ext uri="{BB962C8B-B14F-4D97-AF65-F5344CB8AC3E}">
        <p14:creationId xmlns:p14="http://schemas.microsoft.com/office/powerpoint/2010/main" val="5356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cap="none" dirty="0"/>
              <a:t>UCHOVÁNÍ VITAMINŮ V ORGANISMU</a:t>
            </a:r>
          </a:p>
        </p:txBody>
      </p:sp>
      <p:sp>
        <p:nvSpPr>
          <p:cNvPr id="7782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marL="561975" indent="-457200" eaLnBrk="1" hangingPunct="1">
              <a:lnSpc>
                <a:spcPct val="93000"/>
              </a:lnSpc>
              <a:spcAft>
                <a:spcPts val="1425"/>
              </a:spcAft>
              <a:buFont typeface="Arial"/>
              <a:buChar char="•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800" dirty="0">
                <a:solidFill>
                  <a:srgbClr val="000000"/>
                </a:solidFill>
                <a:latin typeface="Century Schoolbook" charset="0"/>
              </a:rPr>
              <a:t>B1, biotin a </a:t>
            </a:r>
            <a:r>
              <a:rPr lang="en-GB" sz="2800" dirty="0" err="1">
                <a:solidFill>
                  <a:srgbClr val="000000"/>
                </a:solidFill>
                <a:latin typeface="Century Schoolbook" charset="0"/>
              </a:rPr>
              <a:t>kyselina</a:t>
            </a:r>
            <a:r>
              <a:rPr lang="en-GB" sz="2800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entury Schoolbook" charset="0"/>
              </a:rPr>
              <a:t>pantothenová</a:t>
            </a:r>
            <a:r>
              <a:rPr lang="en-GB" sz="2800" dirty="0">
                <a:solidFill>
                  <a:srgbClr val="000000"/>
                </a:solidFill>
                <a:latin typeface="Century Schoolbook" charset="0"/>
              </a:rPr>
              <a:t> = </a:t>
            </a:r>
            <a:r>
              <a:rPr lang="en-GB" sz="2800" dirty="0" smtClean="0">
                <a:solidFill>
                  <a:srgbClr val="000000"/>
                </a:solidFill>
                <a:latin typeface="Century Schoolbook" charset="0"/>
              </a:rPr>
              <a:t>4</a:t>
            </a:r>
            <a:r>
              <a:rPr lang="en-GB" dirty="0">
                <a:solidFill>
                  <a:srgbClr val="000000"/>
                </a:solidFill>
                <a:latin typeface="Century Schoolbook" charset="0"/>
              </a:rPr>
              <a:t>-</a:t>
            </a:r>
            <a:r>
              <a:rPr lang="en-GB" sz="2800" dirty="0" smtClean="0">
                <a:solidFill>
                  <a:srgbClr val="000000"/>
                </a:solidFill>
                <a:latin typeface="Century Schoolbook" charset="0"/>
              </a:rPr>
              <a:t>10 </a:t>
            </a:r>
            <a:r>
              <a:rPr lang="en-GB" sz="2800" dirty="0" err="1">
                <a:solidFill>
                  <a:srgbClr val="000000"/>
                </a:solidFill>
                <a:latin typeface="Century Schoolbook" charset="0"/>
              </a:rPr>
              <a:t>dnů</a:t>
            </a:r>
            <a:endParaRPr lang="en-GB" sz="2800" dirty="0">
              <a:solidFill>
                <a:srgbClr val="000000"/>
              </a:solidFill>
              <a:latin typeface="Century Schoolbook" charset="0"/>
            </a:endParaRPr>
          </a:p>
          <a:p>
            <a:pPr marL="561975" indent="-457200" eaLnBrk="1" hangingPunct="1">
              <a:lnSpc>
                <a:spcPct val="93000"/>
              </a:lnSpc>
              <a:spcAft>
                <a:spcPts val="1425"/>
              </a:spcAft>
              <a:buFont typeface="Arial"/>
              <a:buChar char="•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800" dirty="0">
                <a:solidFill>
                  <a:srgbClr val="000000"/>
                </a:solidFill>
                <a:latin typeface="Century Schoolbook" charset="0"/>
              </a:rPr>
              <a:t>C, K, B2, B6 a </a:t>
            </a:r>
            <a:r>
              <a:rPr lang="en-GB" sz="2800" dirty="0" err="1">
                <a:solidFill>
                  <a:srgbClr val="000000"/>
                </a:solidFill>
                <a:latin typeface="Century Schoolbook" charset="0"/>
              </a:rPr>
              <a:t>kyselina</a:t>
            </a:r>
            <a:r>
              <a:rPr lang="en-GB" sz="2800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entury Schoolbook" charset="0"/>
              </a:rPr>
              <a:t>nikotinová</a:t>
            </a:r>
            <a:r>
              <a:rPr lang="en-GB" sz="2800" dirty="0">
                <a:solidFill>
                  <a:srgbClr val="000000"/>
                </a:solidFill>
                <a:latin typeface="Century Schoolbook" charset="0"/>
              </a:rPr>
              <a:t> = </a:t>
            </a:r>
            <a:r>
              <a:rPr lang="en-GB" sz="2800" dirty="0" smtClean="0">
                <a:solidFill>
                  <a:srgbClr val="000000"/>
                </a:solidFill>
                <a:latin typeface="Century Schoolbook" charset="0"/>
              </a:rPr>
              <a:t>2-6 </a:t>
            </a:r>
            <a:r>
              <a:rPr lang="en-GB" sz="2800" dirty="0" err="1">
                <a:solidFill>
                  <a:srgbClr val="000000"/>
                </a:solidFill>
                <a:latin typeface="Century Schoolbook" charset="0"/>
              </a:rPr>
              <a:t>týdnů</a:t>
            </a:r>
            <a:endParaRPr lang="en-GB" sz="2800" dirty="0">
              <a:solidFill>
                <a:srgbClr val="000000"/>
              </a:solidFill>
              <a:latin typeface="Century Schoolbook" charset="0"/>
            </a:endParaRPr>
          </a:p>
          <a:p>
            <a:pPr marL="561975" indent="-457200" eaLnBrk="1" hangingPunct="1">
              <a:lnSpc>
                <a:spcPct val="93000"/>
              </a:lnSpc>
              <a:spcAft>
                <a:spcPts val="1425"/>
              </a:spcAft>
              <a:buFont typeface="Arial"/>
              <a:buChar char="•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800" dirty="0">
                <a:solidFill>
                  <a:srgbClr val="000000"/>
                </a:solidFill>
                <a:latin typeface="Century Schoolbook" charset="0"/>
              </a:rPr>
              <a:t>D a </a:t>
            </a:r>
            <a:r>
              <a:rPr lang="en-GB" sz="2800" dirty="0" err="1">
                <a:solidFill>
                  <a:srgbClr val="000000"/>
                </a:solidFill>
                <a:latin typeface="Century Schoolbook" charset="0"/>
              </a:rPr>
              <a:t>kyselina</a:t>
            </a:r>
            <a:r>
              <a:rPr lang="en-GB" sz="2800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entury Schoolbook" charset="0"/>
              </a:rPr>
              <a:t>listová</a:t>
            </a:r>
            <a:r>
              <a:rPr lang="en-GB" sz="2800" dirty="0">
                <a:solidFill>
                  <a:srgbClr val="000000"/>
                </a:solidFill>
                <a:latin typeface="Century Schoolbook" charset="0"/>
              </a:rPr>
              <a:t> = </a:t>
            </a:r>
            <a:r>
              <a:rPr lang="en-GB" sz="2800" dirty="0" smtClean="0">
                <a:solidFill>
                  <a:srgbClr val="000000"/>
                </a:solidFill>
                <a:latin typeface="Century Schoolbook" charset="0"/>
              </a:rPr>
              <a:t>2-4 </a:t>
            </a:r>
            <a:r>
              <a:rPr lang="en-GB" sz="2800" dirty="0" err="1">
                <a:solidFill>
                  <a:srgbClr val="000000"/>
                </a:solidFill>
                <a:latin typeface="Century Schoolbook" charset="0"/>
              </a:rPr>
              <a:t>měsíce</a:t>
            </a:r>
            <a:endParaRPr lang="en-GB" sz="2800" dirty="0">
              <a:solidFill>
                <a:srgbClr val="000000"/>
              </a:solidFill>
              <a:latin typeface="Century Schoolbook" charset="0"/>
            </a:endParaRPr>
          </a:p>
          <a:p>
            <a:pPr marL="561975" indent="-457200" eaLnBrk="1" hangingPunct="1">
              <a:lnSpc>
                <a:spcPct val="93000"/>
              </a:lnSpc>
              <a:spcAft>
                <a:spcPts val="1425"/>
              </a:spcAft>
              <a:buFont typeface="Arial"/>
              <a:buChar char="•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800" dirty="0">
                <a:solidFill>
                  <a:srgbClr val="000000"/>
                </a:solidFill>
                <a:latin typeface="Century Schoolbook" charset="0"/>
              </a:rPr>
              <a:t>E = </a:t>
            </a:r>
            <a:r>
              <a:rPr lang="en-GB" sz="2800" dirty="0" smtClean="0">
                <a:solidFill>
                  <a:srgbClr val="000000"/>
                </a:solidFill>
                <a:latin typeface="Century Schoolbook" charset="0"/>
              </a:rPr>
              <a:t>6-12 </a:t>
            </a:r>
            <a:r>
              <a:rPr lang="en-GB" sz="2800" dirty="0" err="1">
                <a:solidFill>
                  <a:srgbClr val="000000"/>
                </a:solidFill>
                <a:latin typeface="Century Schoolbook" charset="0"/>
              </a:rPr>
              <a:t>měsíců</a:t>
            </a:r>
            <a:endParaRPr lang="en-GB" sz="2800" dirty="0">
              <a:solidFill>
                <a:srgbClr val="000000"/>
              </a:solidFill>
              <a:latin typeface="Century Schoolbook" charset="0"/>
            </a:endParaRPr>
          </a:p>
          <a:p>
            <a:pPr marL="561975" indent="-457200" eaLnBrk="1" hangingPunct="1">
              <a:lnSpc>
                <a:spcPct val="93000"/>
              </a:lnSpc>
              <a:spcAft>
                <a:spcPts val="1425"/>
              </a:spcAft>
              <a:buFont typeface="Arial"/>
              <a:buChar char="•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800" dirty="0">
                <a:solidFill>
                  <a:srgbClr val="000000"/>
                </a:solidFill>
                <a:latin typeface="Century Schoolbook" charset="0"/>
              </a:rPr>
              <a:t>A = </a:t>
            </a:r>
            <a:r>
              <a:rPr lang="en-GB" sz="2800" dirty="0" smtClean="0">
                <a:solidFill>
                  <a:srgbClr val="000000"/>
                </a:solidFill>
                <a:latin typeface="Century Schoolbook" charset="0"/>
              </a:rPr>
              <a:t>1-2 </a:t>
            </a:r>
            <a:r>
              <a:rPr lang="en-GB" sz="2800" dirty="0" err="1">
                <a:solidFill>
                  <a:srgbClr val="000000"/>
                </a:solidFill>
                <a:latin typeface="Century Schoolbook" charset="0"/>
              </a:rPr>
              <a:t>roky</a:t>
            </a:r>
            <a:endParaRPr lang="en-GB" sz="2800" dirty="0">
              <a:solidFill>
                <a:srgbClr val="000000"/>
              </a:solidFill>
              <a:latin typeface="Century Schoolbook" charset="0"/>
            </a:endParaRPr>
          </a:p>
          <a:p>
            <a:pPr marL="561975" indent="-457200" eaLnBrk="1" hangingPunct="1">
              <a:lnSpc>
                <a:spcPct val="93000"/>
              </a:lnSpc>
              <a:spcAft>
                <a:spcPts val="1425"/>
              </a:spcAft>
              <a:buFont typeface="Arial"/>
              <a:buChar char="•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800" dirty="0">
                <a:solidFill>
                  <a:srgbClr val="000000"/>
                </a:solidFill>
                <a:latin typeface="Century Schoolbook" charset="0"/>
              </a:rPr>
              <a:t>B12 = </a:t>
            </a:r>
            <a:r>
              <a:rPr lang="en-GB" sz="2800" dirty="0" smtClean="0">
                <a:solidFill>
                  <a:srgbClr val="000000"/>
                </a:solidFill>
                <a:latin typeface="Century Schoolbook" charset="0"/>
              </a:rPr>
              <a:t>2-5 </a:t>
            </a:r>
            <a:r>
              <a:rPr lang="en-GB" sz="2800" dirty="0">
                <a:solidFill>
                  <a:srgbClr val="000000"/>
                </a:solidFill>
                <a:latin typeface="Century Schoolbook" charset="0"/>
              </a:rPr>
              <a:t>let</a:t>
            </a:r>
          </a:p>
          <a:p>
            <a:pPr marL="561975" indent="-457200" eaLnBrk="1" hangingPunct="1">
              <a:buFont typeface="Arial"/>
              <a:buChar char="•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endParaRPr lang="cs-CZ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0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2395</TotalTime>
  <Words>3241</Words>
  <Application>Microsoft Macintosh PowerPoint</Application>
  <PresentationFormat>Širokoúhlá obrazovka</PresentationFormat>
  <Paragraphs>691</Paragraphs>
  <Slides>107</Slides>
  <Notes>21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107</vt:i4>
      </vt:variant>
    </vt:vector>
  </HeadingPairs>
  <TitlesOfParts>
    <vt:vector size="118" baseType="lpstr">
      <vt:lpstr>Calibri</vt:lpstr>
      <vt:lpstr>Calibri Light</vt:lpstr>
      <vt:lpstr>Century Schoolbook</vt:lpstr>
      <vt:lpstr>Courier New</vt:lpstr>
      <vt:lpstr>Lucida Sans Unicode</vt:lpstr>
      <vt:lpstr>MS PGothic</vt:lpstr>
      <vt:lpstr>ＭＳ Ｐゴシック</vt:lpstr>
      <vt:lpstr>Times New Roman</vt:lpstr>
      <vt:lpstr>Wingdings</vt:lpstr>
      <vt:lpstr>Arial</vt:lpstr>
      <vt:lpstr>Motiv Office</vt:lpstr>
      <vt:lpstr>VÝŽIVA DOSPĚLÝCH</vt:lpstr>
      <vt:lpstr>ENERGETICKÁ BILANCE</vt:lpstr>
      <vt:lpstr>VÝPOČET BM</vt:lpstr>
      <vt:lpstr>BM</vt:lpstr>
      <vt:lpstr>PAL = physical activity level</vt:lpstr>
      <vt:lpstr>OZNAČOVÁNÍ POTRAVIN</vt:lpstr>
      <vt:lpstr>OZNAČOVÁNÍ POTRAVIN  – POVINNÉ ÚDAJE</vt:lpstr>
      <vt:lpstr>Výživové a zdravotní tvrzení</vt:lpstr>
      <vt:lpstr>Výživové a zdravotní tvrzení</vt:lpstr>
      <vt:lpstr>CELKOVÁ POTŘEBA ENERGIE (dle DACH) CEP = CELKOVÝ ENERGETICKÝ PŘÍJEM</vt:lpstr>
      <vt:lpstr>BÍLKOVINY, SACHARIDY, TUKY</vt:lpstr>
      <vt:lpstr>Prezentace aplikace PowerPoint</vt:lpstr>
      <vt:lpstr>Sacharidy </vt:lpstr>
      <vt:lpstr>Rozdělení sacharidů</vt:lpstr>
      <vt:lpstr>Sacharidy </vt:lpstr>
      <vt:lpstr>SACHARIDY a PŘIDANÉ CUKRY</vt:lpstr>
      <vt:lpstr>VLÁKNINA</vt:lpstr>
      <vt:lpstr>DEFINICE</vt:lpstr>
      <vt:lpstr>rozpustnost X nerozpustnost</vt:lpstr>
      <vt:lpstr>definice...???</vt:lpstr>
      <vt:lpstr>Prezentace aplikace PowerPoint</vt:lpstr>
      <vt:lpstr>Prezentace aplikace PowerPoint</vt:lpstr>
      <vt:lpstr>FUNKCE VLÁKNINY</vt:lpstr>
      <vt:lpstr>VLÁKNINA A ZDRAVOTNÍ TVRZENÍ</vt:lpstr>
      <vt:lpstr>VLÁKNINA A ZDRAVOTNÍ TVRZENÍ</vt:lpstr>
      <vt:lpstr>VLÁKNINA A ZDRAVOTNÍ TVRZENÍ</vt:lpstr>
      <vt:lpstr>Prezentace aplikace PowerPoint</vt:lpstr>
      <vt:lpstr>DOPORUČENÍ</vt:lpstr>
      <vt:lpstr>VLÁKNINA - doporučená denní dávka pro dospělé: 30 g</vt:lpstr>
      <vt:lpstr>VÝBĚR OBILNÝCH VÝROBKŮ  podle nutričního tvrzení</vt:lpstr>
      <vt:lpstr>Sacharidy </vt:lpstr>
      <vt:lpstr>Prezentace aplikace PowerPoint</vt:lpstr>
      <vt:lpstr>Prezentace aplikace PowerPoint</vt:lpstr>
      <vt:lpstr>Tuky </vt:lpstr>
      <vt:lpstr>FUNKCE TUKŮ</vt:lpstr>
      <vt:lpstr>Prezentace aplikace PowerPoint</vt:lpstr>
      <vt:lpstr>ROZDĚLENÍ TUKŮ (ESTERY GLYCEROLU A TŘÍ MASTNÝCH KYSELIN)</vt:lpstr>
      <vt:lpstr>MK NASYCENÉ</vt:lpstr>
      <vt:lpstr>MK NENASYCENÉ</vt:lpstr>
      <vt:lpstr>OTÁZKY:</vt:lpstr>
      <vt:lpstr>Prezentace aplikace PowerPoint</vt:lpstr>
      <vt:lpstr>ESENCIÁLNÍ MASTNÉ KYSELINY = pro naše tělo nepostradatelné!</vt:lpstr>
      <vt:lpstr>Trans MK</vt:lpstr>
      <vt:lpstr>Zdroje MK</vt:lpstr>
      <vt:lpstr>Prezentace aplikace PowerPoint</vt:lpstr>
      <vt:lpstr>MASTNÉ KYSELINY A ZDRAVOTNÍ TVRZENÍ</vt:lpstr>
      <vt:lpstr>Prezentace aplikace PowerPoint</vt:lpstr>
      <vt:lpstr>Tuky </vt:lpstr>
      <vt:lpstr>Cholesterol</vt:lpstr>
      <vt:lpstr>Prezentace aplikace PowerPoint</vt:lpstr>
      <vt:lpstr>fakta</vt:lpstr>
      <vt:lpstr>MASTNÉ KYSELINY A ZDRAVOTNÍ TVRZENÍ</vt:lpstr>
      <vt:lpstr>TUKY</vt:lpstr>
      <vt:lpstr>DOPORUČENÍ EFSA</vt:lpstr>
      <vt:lpstr>Prezentace aplikace PowerPoint</vt:lpstr>
      <vt:lpstr>Prezentace aplikace PowerPoint</vt:lpstr>
      <vt:lpstr>Bílkoviny </vt:lpstr>
      <vt:lpstr>BÍLKOVINY = ŘETĚZCE AMINOKYSELIN</vt:lpstr>
      <vt:lpstr>KRITÉRIA HODNOCENÍ BÍLKOVIN</vt:lpstr>
      <vt:lpstr>Prezentace aplikace PowerPoint</vt:lpstr>
      <vt:lpstr>KVALITA BÍLKOVIN</vt:lpstr>
      <vt:lpstr>KVALITA BÍLKOVIN</vt:lpstr>
      <vt:lpstr>Prezentace aplikace PowerPoint</vt:lpstr>
      <vt:lpstr>Bílkoviny </vt:lpstr>
      <vt:lpstr>BÍLKOVINY A ZDRAVOTNÍ TVRZENÍ</vt:lpstr>
      <vt:lpstr>BÍLKOVINY</vt:lpstr>
      <vt:lpstr>VITAMINY</vt:lpstr>
      <vt:lpstr>VITAMINY</vt:lpstr>
      <vt:lpstr>UCHOVÁNÍ VITAMINŮ V ORGANISMU</vt:lpstr>
      <vt:lpstr>Vitamin A</vt:lpstr>
      <vt:lpstr>Vitamin D</vt:lpstr>
      <vt:lpstr>Prezentace aplikace PowerPoint</vt:lpstr>
      <vt:lpstr>Vitamin E</vt:lpstr>
      <vt:lpstr>Vitamin K</vt:lpstr>
      <vt:lpstr>Prezentace aplikace PowerPoint</vt:lpstr>
      <vt:lpstr>Vitamin C</vt:lpstr>
      <vt:lpstr>Kyselina listová</vt:lpstr>
      <vt:lpstr>Prezentace aplikace PowerPoint</vt:lpstr>
      <vt:lpstr>Prezentace aplikace PowerPoint</vt:lpstr>
      <vt:lpstr>Prezentace aplikace PowerPoint</vt:lpstr>
      <vt:lpstr>MINERÁLNÍ LÁTKY  A STOPOVÉ PRVKY</vt:lpstr>
      <vt:lpstr>MINERÁLNÍ LÁTKY A STOPOVÉ PRVKY</vt:lpstr>
      <vt:lpstr>MINERÁLNÍ LÁTKY</vt:lpstr>
      <vt:lpstr>STOPOVÉ PRVKY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SCHVÁLENÁ ZDRAVOTNÍ TVRZENÍ…</vt:lpstr>
      <vt:lpstr>Prezentace aplikace PowerPoint</vt:lpstr>
      <vt:lpstr>Prezentace aplikace PowerPoint</vt:lpstr>
      <vt:lpstr>Pyramida MZ ČR z roku 2005 - je složena ze skupin potravin</vt:lpstr>
      <vt:lpstr>UCHOVÁNÍ VITAMINŮ V ORGANISMU</vt:lpstr>
      <vt:lpstr>DALŠÍ SCHVÁLENÁ ZDRAVOTNÍ TVRZENÍ…</vt:lpstr>
      <vt:lpstr>Prezentace aplikace PowerPoint</vt:lpstr>
      <vt:lpstr>ZPRÁVA O ZDRAVÍ OBYVATEL ČESKÉ REPUBLIKY 2014:  http://www.mzcr.cz/verejne/dokumenty/zprava-o-zdravi-obyvatel-ceske-republiky2014-_9420_3016_5.html</vt:lpstr>
      <vt:lpstr>Prezentace aplikace PowerPoint</vt:lpstr>
      <vt:lpstr>Pyramida MZ ČR z roku 2005 = oficiální doporučení MZ ČR - je složena ze skupin potravin</vt:lpstr>
      <vt:lpstr>Prezentace aplikace PowerPoint</vt:lpstr>
      <vt:lpstr>Prezentace aplikace PowerPoint</vt:lpstr>
      <vt:lpstr>VÁPNÍK, HOŘČÍK, DRASLÍK, ŽELEZO</vt:lpstr>
    </vt:vector>
  </TitlesOfParts>
  <Company>Masarykova univerzita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Březková</dc:creator>
  <cp:lastModifiedBy>Veronika Březková</cp:lastModifiedBy>
  <cp:revision>38</cp:revision>
  <dcterms:created xsi:type="dcterms:W3CDTF">2016-04-15T10:28:10Z</dcterms:created>
  <dcterms:modified xsi:type="dcterms:W3CDTF">2017-04-11T18:06:24Z</dcterms:modified>
</cp:coreProperties>
</file>