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131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6EFEE-9F7C-430F-96C1-2F8176FB6906}" type="datetimeFigureOut">
              <a:rPr lang="cs-CZ" smtClean="0"/>
              <a:t>20.4.2015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B63AAE1-5B31-4E52-8710-522079EE72AC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6EFEE-9F7C-430F-96C1-2F8176FB6906}" type="datetimeFigureOut">
              <a:rPr lang="cs-CZ" smtClean="0"/>
              <a:t>20.4.2015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AAE1-5B31-4E52-8710-522079EE72A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6EFEE-9F7C-430F-96C1-2F8176FB6906}" type="datetimeFigureOut">
              <a:rPr lang="cs-CZ" smtClean="0"/>
              <a:t>20.4.2015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AAE1-5B31-4E52-8710-522079EE72A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6EFEE-9F7C-430F-96C1-2F8176FB6906}" type="datetimeFigureOut">
              <a:rPr lang="cs-CZ" smtClean="0"/>
              <a:t>20.4.2015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AAE1-5B31-4E52-8710-522079EE72AC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6EFEE-9F7C-430F-96C1-2F8176FB6906}" type="datetimeFigureOut">
              <a:rPr lang="cs-CZ" smtClean="0"/>
              <a:t>20.4.2015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B63AAE1-5B31-4E52-8710-522079EE72AC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6EFEE-9F7C-430F-96C1-2F8176FB6906}" type="datetimeFigureOut">
              <a:rPr lang="cs-CZ" smtClean="0"/>
              <a:t>20.4.2015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AAE1-5B31-4E52-8710-522079EE72AC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6EFEE-9F7C-430F-96C1-2F8176FB6906}" type="datetimeFigureOut">
              <a:rPr lang="cs-CZ" smtClean="0"/>
              <a:t>20.4.2015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AAE1-5B31-4E52-8710-522079EE72AC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6EFEE-9F7C-430F-96C1-2F8176FB6906}" type="datetimeFigureOut">
              <a:rPr lang="cs-CZ" smtClean="0"/>
              <a:t>20.4.2015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AAE1-5B31-4E52-8710-522079EE72A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6EFEE-9F7C-430F-96C1-2F8176FB6906}" type="datetimeFigureOut">
              <a:rPr lang="cs-CZ" smtClean="0"/>
              <a:t>20.4.2015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AAE1-5B31-4E52-8710-522079EE72A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6EFEE-9F7C-430F-96C1-2F8176FB6906}" type="datetimeFigureOut">
              <a:rPr lang="cs-CZ" smtClean="0"/>
              <a:t>20.4.2015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AAE1-5B31-4E52-8710-522079EE72AC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6EFEE-9F7C-430F-96C1-2F8176FB6906}" type="datetimeFigureOut">
              <a:rPr lang="cs-CZ" smtClean="0"/>
              <a:t>20.4.2015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B63AAE1-5B31-4E52-8710-522079EE72AC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346EFEE-9F7C-430F-96C1-2F8176FB6906}" type="datetimeFigureOut">
              <a:rPr lang="cs-CZ" smtClean="0"/>
              <a:t>20.4.2015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63AAE1-5B31-4E52-8710-522079EE72AC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Katedra ošetřovatelství</a:t>
            </a:r>
          </a:p>
          <a:p>
            <a:r>
              <a:rPr lang="cs-CZ" dirty="0" smtClean="0"/>
              <a:t>LF, MU</a:t>
            </a:r>
          </a:p>
          <a:p>
            <a:r>
              <a:rPr lang="cs-CZ" dirty="0" smtClean="0"/>
              <a:t>PhDr. Simona Saibertová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Sipping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712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Speciální sipping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>
                <a:latin typeface="+mj-lt"/>
              </a:rPr>
              <a:t>Také </a:t>
            </a:r>
            <a:r>
              <a:rPr lang="cs-CZ" dirty="0">
                <a:latin typeface="+mj-lt"/>
              </a:rPr>
              <a:t>u perorálních forem klinické výživy se dnes stále častěji využívá efektu tzv. </a:t>
            </a:r>
            <a:r>
              <a:rPr lang="cs-CZ" dirty="0" err="1">
                <a:latin typeface="+mj-lt"/>
              </a:rPr>
              <a:t>farmakonutrice</a:t>
            </a:r>
            <a:r>
              <a:rPr lang="cs-CZ" dirty="0">
                <a:latin typeface="+mj-lt"/>
              </a:rPr>
              <a:t>, kdy navýšením množství jedné živiny či přidáním jednoho konkrétního </a:t>
            </a:r>
            <a:r>
              <a:rPr lang="cs-CZ" dirty="0" err="1">
                <a:latin typeface="+mj-lt"/>
              </a:rPr>
              <a:t>mikronutrientu</a:t>
            </a:r>
            <a:r>
              <a:rPr lang="cs-CZ" dirty="0">
                <a:latin typeface="+mj-lt"/>
              </a:rPr>
              <a:t> k výživě lze příznivě ovlivnit základní onemocnění (např. </a:t>
            </a:r>
            <a:r>
              <a:rPr lang="cs-CZ" dirty="0" err="1">
                <a:latin typeface="+mj-lt"/>
              </a:rPr>
              <a:t>glutamin</a:t>
            </a:r>
            <a:r>
              <a:rPr lang="cs-CZ" dirty="0">
                <a:latin typeface="+mj-lt"/>
              </a:rPr>
              <a:t> v přípravku </a:t>
            </a:r>
            <a:r>
              <a:rPr lang="cs-CZ" dirty="0" err="1">
                <a:latin typeface="+mj-lt"/>
              </a:rPr>
              <a:t>Cubitan</a:t>
            </a:r>
            <a:r>
              <a:rPr lang="cs-CZ" dirty="0">
                <a:latin typeface="+mj-lt"/>
              </a:rPr>
              <a:t> pro hojení ran).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221088"/>
            <a:ext cx="215265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81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Sipping v prášku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>
                <a:latin typeface="+mj-lt"/>
              </a:rPr>
              <a:t>Jediným </a:t>
            </a:r>
            <a:r>
              <a:rPr lang="cs-CZ" dirty="0">
                <a:latin typeface="+mj-lt"/>
              </a:rPr>
              <a:t>práškovým přípravkem, který se po naředění svým složením podobá základním </a:t>
            </a:r>
            <a:r>
              <a:rPr lang="cs-CZ" dirty="0" err="1">
                <a:latin typeface="+mj-lt"/>
              </a:rPr>
              <a:t>sippingům</a:t>
            </a:r>
            <a:r>
              <a:rPr lang="cs-CZ" dirty="0">
                <a:latin typeface="+mj-lt"/>
              </a:rPr>
              <a:t>, je </a:t>
            </a:r>
            <a:r>
              <a:rPr lang="cs-CZ" dirty="0" err="1">
                <a:latin typeface="+mj-lt"/>
              </a:rPr>
              <a:t>Nutrison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Powder</a:t>
            </a:r>
            <a:r>
              <a:rPr lang="cs-CZ" dirty="0">
                <a:latin typeface="+mj-lt"/>
              </a:rPr>
              <a:t>. Může se rozpustit přímo ve vodě nebo v tekutých potravinách, čímž lze navýšit kalorickou hodnotu oblíbeného jídla, a zlepšit tak </a:t>
            </a:r>
            <a:r>
              <a:rPr lang="cs-CZ" dirty="0" err="1">
                <a:latin typeface="+mj-lt"/>
              </a:rPr>
              <a:t>compliance</a:t>
            </a:r>
            <a:r>
              <a:rPr lang="cs-CZ" dirty="0">
                <a:latin typeface="+mj-lt"/>
              </a:rPr>
              <a:t> pacienta. Určitou </a:t>
            </a:r>
            <a:r>
              <a:rPr lang="cs-CZ" dirty="0" smtClean="0">
                <a:latin typeface="+mj-lt"/>
              </a:rPr>
              <a:t>nevýhodou </a:t>
            </a:r>
            <a:r>
              <a:rPr lang="cs-CZ" dirty="0">
                <a:latin typeface="+mj-lt"/>
              </a:rPr>
              <a:t>je samotné ředění</a:t>
            </a:r>
            <a:r>
              <a:rPr lang="cs-CZ" dirty="0"/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509120"/>
            <a:ext cx="1171575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511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Výživa pro snadné </a:t>
            </a:r>
            <a:r>
              <a:rPr lang="cs-CZ" b="1" dirty="0" smtClean="0">
                <a:solidFill>
                  <a:srgbClr val="FF0000"/>
                </a:solidFill>
              </a:rPr>
              <a:t>polykání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>
                <a:latin typeface="+mj-lt"/>
              </a:rPr>
              <a:t>Krémová </a:t>
            </a:r>
            <a:r>
              <a:rPr lang="cs-CZ" dirty="0">
                <a:latin typeface="+mj-lt"/>
              </a:rPr>
              <a:t>výživa s vysokým obsahem energie a bílkovin pro pacienty se sníženým příjmem nebo zvýšenou potřebou živin.</a:t>
            </a:r>
          </a:p>
          <a:p>
            <a:r>
              <a:rPr lang="cs-CZ" dirty="0">
                <a:latin typeface="+mj-lt"/>
              </a:rPr>
              <a:t>Krémová konzistence usnadňuje </a:t>
            </a:r>
            <a:r>
              <a:rPr lang="cs-CZ" dirty="0" smtClean="0">
                <a:latin typeface="+mj-lt"/>
              </a:rPr>
              <a:t>polykání</a:t>
            </a:r>
            <a:endParaRPr lang="cs-CZ" dirty="0">
              <a:latin typeface="+mj-lt"/>
            </a:endParaRPr>
          </a:p>
          <a:p>
            <a:r>
              <a:rPr lang="cs-CZ" dirty="0">
                <a:latin typeface="+mj-lt"/>
              </a:rPr>
              <a:t>Nutričně kompletní, lze použít jako doplnění nebo úplnou náhradu stravy</a:t>
            </a:r>
          </a:p>
          <a:p>
            <a:r>
              <a:rPr lang="cs-CZ" dirty="0">
                <a:latin typeface="+mj-lt"/>
              </a:rPr>
              <a:t>Malý objem – 1 kelímek = 9 chutných lžiček</a:t>
            </a:r>
          </a:p>
          <a:p>
            <a:pPr marL="0" indent="0">
              <a:buNone/>
            </a:pPr>
            <a:r>
              <a:rPr lang="cs-CZ" b="1" dirty="0" smtClean="0">
                <a:latin typeface="+mj-lt"/>
              </a:rPr>
              <a:t>   </a:t>
            </a:r>
            <a:r>
              <a:rPr lang="cs-CZ" b="1" dirty="0" err="1" smtClean="0">
                <a:latin typeface="+mj-lt"/>
              </a:rPr>
              <a:t>Nutridrink</a:t>
            </a:r>
            <a:r>
              <a:rPr lang="cs-CZ" b="1" dirty="0" smtClean="0">
                <a:latin typeface="+mj-lt"/>
              </a:rPr>
              <a:t> </a:t>
            </a:r>
            <a:r>
              <a:rPr lang="cs-CZ" b="1" dirty="0" err="1">
                <a:latin typeface="+mj-lt"/>
              </a:rPr>
              <a:t>Crème</a:t>
            </a:r>
            <a:r>
              <a:rPr lang="cs-CZ" b="1" dirty="0">
                <a:latin typeface="+mj-lt"/>
              </a:rPr>
              <a:t> </a:t>
            </a:r>
            <a:r>
              <a:rPr lang="cs-CZ" dirty="0">
                <a:latin typeface="+mj-lt"/>
              </a:rPr>
              <a:t>je vhodný zejména pro pacienty:</a:t>
            </a:r>
          </a:p>
          <a:p>
            <a:r>
              <a:rPr lang="cs-CZ" dirty="0">
                <a:latin typeface="+mj-lt"/>
              </a:rPr>
              <a:t>se sníženým příjmem nebo zvýšenou potřebou živin</a:t>
            </a:r>
          </a:p>
          <a:p>
            <a:r>
              <a:rPr lang="cs-CZ" dirty="0">
                <a:latin typeface="+mj-lt"/>
              </a:rPr>
              <a:t>s potížemi polykání</a:t>
            </a:r>
          </a:p>
          <a:p>
            <a:r>
              <a:rPr lang="cs-CZ" dirty="0">
                <a:latin typeface="+mj-lt"/>
              </a:rPr>
              <a:t>jako chutná alternativa k výživě k popíjení</a:t>
            </a:r>
          </a:p>
          <a:p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572057"/>
            <a:ext cx="110490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674" y="4835116"/>
            <a:ext cx="204787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178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sz="4400" dirty="0" smtClean="0">
                <a:latin typeface="+mj-lt"/>
              </a:rPr>
              <a:t>Děkuji za pozornost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140968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01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Přípravky enterální klinické výživy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latin typeface="+mj-lt"/>
              </a:rPr>
              <a:t>dle </a:t>
            </a:r>
            <a:r>
              <a:rPr lang="cs-CZ" dirty="0">
                <a:latin typeface="+mj-lt"/>
              </a:rPr>
              <a:t>složení a stupně </a:t>
            </a:r>
            <a:r>
              <a:rPr lang="cs-CZ" dirty="0" smtClean="0">
                <a:latin typeface="+mj-lt"/>
              </a:rPr>
              <a:t>naštěpení </a:t>
            </a:r>
            <a:r>
              <a:rPr lang="cs-CZ" dirty="0">
                <a:latin typeface="+mj-lt"/>
              </a:rPr>
              <a:t>jednotlivých </a:t>
            </a:r>
            <a:r>
              <a:rPr lang="cs-CZ" dirty="0" smtClean="0">
                <a:latin typeface="+mj-lt"/>
              </a:rPr>
              <a:t>živin:</a:t>
            </a:r>
          </a:p>
          <a:p>
            <a:r>
              <a:rPr lang="cs-CZ" dirty="0">
                <a:latin typeface="+mj-lt"/>
              </a:rPr>
              <a:t>polymerní, oligomerní, speciální a </a:t>
            </a:r>
            <a:r>
              <a:rPr lang="cs-CZ" dirty="0" smtClean="0">
                <a:latin typeface="+mj-lt"/>
              </a:rPr>
              <a:t>modulární</a:t>
            </a:r>
          </a:p>
          <a:p>
            <a:endParaRPr lang="cs-CZ" dirty="0">
              <a:latin typeface="+mj-lt"/>
            </a:endParaRPr>
          </a:p>
          <a:p>
            <a:pPr marL="0" indent="0">
              <a:buNone/>
            </a:pPr>
            <a:r>
              <a:rPr lang="cs-CZ" u="sng" dirty="0">
                <a:latin typeface="+mj-lt"/>
              </a:rPr>
              <a:t>Polymerní </a:t>
            </a:r>
            <a:r>
              <a:rPr lang="cs-CZ" u="sng" dirty="0" smtClean="0">
                <a:latin typeface="+mj-lt"/>
              </a:rPr>
              <a:t>formule</a:t>
            </a:r>
          </a:p>
          <a:p>
            <a:r>
              <a:rPr lang="cs-CZ" dirty="0" smtClean="0">
                <a:latin typeface="+mj-lt"/>
              </a:rPr>
              <a:t> </a:t>
            </a:r>
            <a:r>
              <a:rPr lang="cs-CZ" dirty="0">
                <a:latin typeface="+mj-lt"/>
              </a:rPr>
              <a:t>se nejvíce přibližují přirozené </a:t>
            </a:r>
            <a:r>
              <a:rPr lang="cs-CZ" dirty="0" smtClean="0">
                <a:latin typeface="+mj-lt"/>
              </a:rPr>
              <a:t>stravě </a:t>
            </a:r>
          </a:p>
          <a:p>
            <a:r>
              <a:rPr lang="cs-CZ" dirty="0" smtClean="0">
                <a:latin typeface="+mj-lt"/>
              </a:rPr>
              <a:t>k </a:t>
            </a:r>
            <a:r>
              <a:rPr lang="cs-CZ" dirty="0">
                <a:latin typeface="+mj-lt"/>
              </a:rPr>
              <a:t>resorpci základních živin je nutný funkční gastrointestinální trakt s produkcí trávicích enzymů</a:t>
            </a:r>
            <a:r>
              <a:rPr lang="cs-CZ" dirty="0" smtClean="0">
                <a:latin typeface="+mj-lt"/>
              </a:rPr>
              <a:t>.</a:t>
            </a:r>
          </a:p>
          <a:p>
            <a:r>
              <a:rPr lang="cs-CZ" dirty="0" smtClean="0">
                <a:latin typeface="+mj-lt"/>
              </a:rPr>
              <a:t>lze </a:t>
            </a:r>
            <a:r>
              <a:rPr lang="cs-CZ" dirty="0">
                <a:latin typeface="+mj-lt"/>
              </a:rPr>
              <a:t>podávat perorálně, nebo je určena k podávání </a:t>
            </a:r>
            <a:r>
              <a:rPr lang="cs-CZ" dirty="0" smtClean="0">
                <a:latin typeface="+mj-lt"/>
              </a:rPr>
              <a:t>sondou </a:t>
            </a:r>
          </a:p>
          <a:p>
            <a:r>
              <a:rPr lang="cs-CZ" dirty="0">
                <a:latin typeface="+mj-lt"/>
              </a:rPr>
              <a:t>p</a:t>
            </a:r>
            <a:r>
              <a:rPr lang="cs-CZ" dirty="0" smtClean="0">
                <a:latin typeface="+mj-lt"/>
              </a:rPr>
              <a:t>erorální </a:t>
            </a:r>
            <a:r>
              <a:rPr lang="cs-CZ" dirty="0">
                <a:latin typeface="+mj-lt"/>
              </a:rPr>
              <a:t>forma výživy se označuje anglickým názvem sipping, což znamená popíjení, srkání. </a:t>
            </a:r>
            <a:endParaRPr lang="cs-CZ" dirty="0" smtClean="0">
              <a:latin typeface="+mj-lt"/>
            </a:endParaRP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766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Sipping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+mj-lt"/>
              </a:rPr>
              <a:t>Tekutá forma podávaných </a:t>
            </a:r>
            <a:r>
              <a:rPr lang="cs-CZ" dirty="0">
                <a:latin typeface="+mj-lt"/>
              </a:rPr>
              <a:t>přípravků klade menší nároky na </a:t>
            </a:r>
            <a:r>
              <a:rPr lang="cs-CZ" dirty="0" smtClean="0">
                <a:latin typeface="+mj-lt"/>
              </a:rPr>
              <a:t>trávení </a:t>
            </a:r>
            <a:r>
              <a:rPr lang="cs-CZ" dirty="0">
                <a:latin typeface="+mj-lt"/>
              </a:rPr>
              <a:t>a snadno se vstřebává. </a:t>
            </a:r>
            <a:endParaRPr lang="cs-CZ" dirty="0" smtClean="0">
              <a:latin typeface="+mj-lt"/>
            </a:endParaRPr>
          </a:p>
          <a:p>
            <a:r>
              <a:rPr lang="cs-CZ" dirty="0" smtClean="0">
                <a:latin typeface="+mj-lt"/>
              </a:rPr>
              <a:t>Přípravky </a:t>
            </a:r>
            <a:r>
              <a:rPr lang="cs-CZ" dirty="0">
                <a:latin typeface="+mj-lt"/>
              </a:rPr>
              <a:t>pro </a:t>
            </a:r>
            <a:r>
              <a:rPr lang="cs-CZ" dirty="0" smtClean="0">
                <a:latin typeface="+mj-lt"/>
              </a:rPr>
              <a:t>sipping lze </a:t>
            </a:r>
            <a:r>
              <a:rPr lang="cs-CZ" dirty="0">
                <a:latin typeface="+mj-lt"/>
              </a:rPr>
              <a:t>okamžitě použít jako nápoj, mají vysoký </a:t>
            </a:r>
            <a:r>
              <a:rPr lang="cs-CZ" dirty="0" smtClean="0">
                <a:latin typeface="+mj-lt"/>
              </a:rPr>
              <a:t>obsah energie </a:t>
            </a:r>
            <a:r>
              <a:rPr lang="cs-CZ" dirty="0">
                <a:latin typeface="+mj-lt"/>
              </a:rPr>
              <a:t>a bílkovin v malém </a:t>
            </a:r>
            <a:r>
              <a:rPr lang="cs-CZ" dirty="0" smtClean="0">
                <a:latin typeface="+mj-lt"/>
              </a:rPr>
              <a:t>objemu. </a:t>
            </a:r>
          </a:p>
          <a:p>
            <a:r>
              <a:rPr lang="cs-CZ" dirty="0">
                <a:latin typeface="+mj-lt"/>
              </a:rPr>
              <a:t>V</a:t>
            </a:r>
            <a:r>
              <a:rPr lang="cs-CZ" dirty="0" smtClean="0">
                <a:latin typeface="+mj-lt"/>
              </a:rPr>
              <a:t>ětšina přípravků </a:t>
            </a:r>
            <a:r>
              <a:rPr lang="cs-CZ" dirty="0">
                <a:latin typeface="+mj-lt"/>
              </a:rPr>
              <a:t>navíc neobsahuje ani laktózu, ani lepek.</a:t>
            </a:r>
          </a:p>
          <a:p>
            <a:r>
              <a:rPr lang="cs-CZ" dirty="0">
                <a:latin typeface="+mj-lt"/>
              </a:rPr>
              <a:t>Na našem trhu je dostupné poměrně velké </a:t>
            </a:r>
            <a:r>
              <a:rPr lang="cs-CZ" dirty="0" smtClean="0">
                <a:latin typeface="+mj-lt"/>
              </a:rPr>
              <a:t>množství </a:t>
            </a:r>
            <a:r>
              <a:rPr lang="cs-CZ" dirty="0">
                <a:latin typeface="+mj-lt"/>
              </a:rPr>
              <a:t>přípravků, které se od sebe liší </a:t>
            </a:r>
            <a:r>
              <a:rPr lang="cs-CZ" dirty="0" smtClean="0">
                <a:latin typeface="+mj-lt"/>
              </a:rPr>
              <a:t>energetický obsahem</a:t>
            </a:r>
            <a:r>
              <a:rPr lang="cs-CZ" dirty="0">
                <a:latin typeface="+mj-lt"/>
              </a:rPr>
              <a:t>, obsahem bílkovin, vlákniny nebo </a:t>
            </a:r>
            <a:r>
              <a:rPr lang="cs-CZ" dirty="0" smtClean="0">
                <a:latin typeface="+mj-lt"/>
              </a:rPr>
              <a:t>tuku.</a:t>
            </a: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24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Obecná doporučení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>
                <a:latin typeface="+mj-lt"/>
              </a:rPr>
              <a:t>Důležité je vysvětlit pacientovi důvod </a:t>
            </a:r>
            <a:r>
              <a:rPr lang="cs-CZ" dirty="0" smtClean="0">
                <a:latin typeface="+mj-lt"/>
              </a:rPr>
              <a:t>podávání </a:t>
            </a:r>
            <a:r>
              <a:rPr lang="cs-CZ" dirty="0">
                <a:latin typeface="+mj-lt"/>
              </a:rPr>
              <a:t>umělé výživy a její výhody. </a:t>
            </a:r>
            <a:endParaRPr lang="cs-CZ" dirty="0" smtClean="0">
              <a:latin typeface="+mj-lt"/>
            </a:endParaRPr>
          </a:p>
          <a:p>
            <a:r>
              <a:rPr lang="cs-CZ" dirty="0" smtClean="0">
                <a:latin typeface="+mj-lt"/>
              </a:rPr>
              <a:t>Pacient </a:t>
            </a:r>
            <a:r>
              <a:rPr lang="cs-CZ" dirty="0">
                <a:latin typeface="+mj-lt"/>
              </a:rPr>
              <a:t>by nikdy neměl vypít celé balení naráz, ale měl by popíjet po malých dávkách, nejlépe mezi jídly a po jídle. </a:t>
            </a:r>
            <a:endParaRPr lang="cs-CZ" dirty="0" smtClean="0">
              <a:latin typeface="+mj-lt"/>
            </a:endParaRPr>
          </a:p>
          <a:p>
            <a:r>
              <a:rPr lang="cs-CZ" dirty="0" smtClean="0">
                <a:latin typeface="+mj-lt"/>
              </a:rPr>
              <a:t>Popíjení </a:t>
            </a:r>
            <a:r>
              <a:rPr lang="cs-CZ" dirty="0">
                <a:latin typeface="+mj-lt"/>
              </a:rPr>
              <a:t>po malých porcích je důležité zejména na začátku užívání, kdy ještě není jasné, jak bude přípravek snášen. </a:t>
            </a:r>
            <a:endParaRPr lang="cs-CZ" dirty="0" smtClean="0">
              <a:latin typeface="+mj-lt"/>
            </a:endParaRPr>
          </a:p>
          <a:p>
            <a:r>
              <a:rPr lang="cs-CZ" dirty="0">
                <a:latin typeface="+mj-lt"/>
              </a:rPr>
              <a:t>S</a:t>
            </a:r>
            <a:r>
              <a:rPr lang="cs-CZ" dirty="0" smtClean="0">
                <a:latin typeface="+mj-lt"/>
              </a:rPr>
              <a:t>ipping by měl </a:t>
            </a:r>
            <a:r>
              <a:rPr lang="cs-CZ" dirty="0">
                <a:latin typeface="+mj-lt"/>
              </a:rPr>
              <a:t>sloužit jako obohacení normální stravy o energii a živiny, nikoliv jako náhrada stravy. </a:t>
            </a:r>
            <a:endParaRPr lang="cs-CZ" dirty="0" smtClean="0">
              <a:latin typeface="+mj-lt"/>
            </a:endParaRPr>
          </a:p>
          <a:p>
            <a:r>
              <a:rPr lang="cs-CZ" dirty="0">
                <a:latin typeface="+mj-lt"/>
              </a:rPr>
              <a:t>T</a:t>
            </a:r>
            <a:r>
              <a:rPr lang="cs-CZ" dirty="0" smtClean="0">
                <a:latin typeface="+mj-lt"/>
              </a:rPr>
              <a:t>eplota </a:t>
            </a:r>
            <a:r>
              <a:rPr lang="cs-CZ" dirty="0">
                <a:latin typeface="+mj-lt"/>
              </a:rPr>
              <a:t>přípravku hraje důležitou roli, pacienti většinou preferují vychlazenou výživu. </a:t>
            </a:r>
            <a:endParaRPr lang="cs-CZ" dirty="0" smtClean="0">
              <a:latin typeface="+mj-lt"/>
            </a:endParaRP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99093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Základní druhy </a:t>
            </a:r>
            <a:r>
              <a:rPr lang="cs-CZ" b="1" dirty="0" err="1">
                <a:solidFill>
                  <a:srgbClr val="FF0000"/>
                </a:solidFill>
              </a:rPr>
              <a:t>sippingu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6537920" cy="4572000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>
                <a:latin typeface="+mj-lt"/>
              </a:rPr>
              <a:t>V </a:t>
            </a:r>
            <a:r>
              <a:rPr lang="cs-CZ" dirty="0">
                <a:latin typeface="+mj-lt"/>
              </a:rPr>
              <a:t>základních řadách </a:t>
            </a:r>
            <a:r>
              <a:rPr lang="cs-CZ" dirty="0" err="1">
                <a:latin typeface="+mj-lt"/>
              </a:rPr>
              <a:t>sippingu</a:t>
            </a:r>
            <a:r>
              <a:rPr lang="cs-CZ" dirty="0">
                <a:latin typeface="+mj-lt"/>
              </a:rPr>
              <a:t> (</a:t>
            </a:r>
            <a:r>
              <a:rPr lang="cs-CZ" dirty="0" err="1">
                <a:latin typeface="+mj-lt"/>
              </a:rPr>
              <a:t>Nutridrink</a:t>
            </a:r>
            <a:r>
              <a:rPr lang="cs-CZ" dirty="0">
                <a:latin typeface="+mj-lt"/>
              </a:rPr>
              <a:t> </a:t>
            </a:r>
            <a:r>
              <a:rPr lang="cs-CZ" dirty="0" smtClean="0">
                <a:latin typeface="+mj-lt"/>
              </a:rPr>
              <a:t>základní </a:t>
            </a:r>
            <a:r>
              <a:rPr lang="cs-CZ" dirty="0">
                <a:latin typeface="+mj-lt"/>
              </a:rPr>
              <a:t>řada, </a:t>
            </a:r>
            <a:r>
              <a:rPr lang="cs-CZ" dirty="0" err="1">
                <a:latin typeface="+mj-lt"/>
              </a:rPr>
              <a:t>Fresubin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original</a:t>
            </a:r>
            <a:r>
              <a:rPr lang="cs-CZ" dirty="0">
                <a:latin typeface="+mj-lt"/>
              </a:rPr>
              <a:t>, </a:t>
            </a:r>
            <a:r>
              <a:rPr lang="cs-CZ" dirty="0" err="1">
                <a:latin typeface="+mj-lt"/>
              </a:rPr>
              <a:t>Nutricomp</a:t>
            </a:r>
            <a:r>
              <a:rPr lang="cs-CZ" dirty="0">
                <a:latin typeface="+mj-lt"/>
              </a:rPr>
              <a:t> drink plus, </a:t>
            </a:r>
            <a:r>
              <a:rPr lang="cs-CZ" dirty="0" err="1">
                <a:latin typeface="+mj-lt"/>
              </a:rPr>
              <a:t>Nutrilac</a:t>
            </a:r>
            <a:r>
              <a:rPr lang="cs-CZ" dirty="0">
                <a:latin typeface="+mj-lt"/>
              </a:rPr>
              <a:t>) jsou energetická hodnota i poměr jednotlivých živin v zásadě srovnatelné. </a:t>
            </a:r>
            <a:endParaRPr lang="cs-CZ" dirty="0" smtClean="0">
              <a:latin typeface="+mj-lt"/>
            </a:endParaRPr>
          </a:p>
          <a:p>
            <a:r>
              <a:rPr lang="cs-CZ" dirty="0" smtClean="0">
                <a:latin typeface="+mj-lt"/>
              </a:rPr>
              <a:t>Jednotlivé firmy </a:t>
            </a:r>
            <a:r>
              <a:rPr lang="cs-CZ" dirty="0">
                <a:latin typeface="+mj-lt"/>
              </a:rPr>
              <a:t>nabízejí </a:t>
            </a:r>
            <a:r>
              <a:rPr lang="cs-CZ" dirty="0" smtClean="0">
                <a:latin typeface="+mj-lt"/>
              </a:rPr>
              <a:t>rozmanité </a:t>
            </a:r>
            <a:r>
              <a:rPr lang="cs-CZ" dirty="0">
                <a:latin typeface="+mj-lt"/>
              </a:rPr>
              <a:t>příchutě a mohou se lišit v ceně. </a:t>
            </a:r>
            <a:endParaRPr lang="cs-CZ" dirty="0" smtClean="0">
              <a:latin typeface="+mj-lt"/>
            </a:endParaRPr>
          </a:p>
          <a:p>
            <a:r>
              <a:rPr lang="cs-CZ" dirty="0" smtClean="0">
                <a:latin typeface="+mj-lt"/>
              </a:rPr>
              <a:t>Neochucené </a:t>
            </a:r>
            <a:r>
              <a:rPr lang="cs-CZ" dirty="0">
                <a:latin typeface="+mj-lt"/>
              </a:rPr>
              <a:t>přípravky (</a:t>
            </a:r>
            <a:r>
              <a:rPr lang="cs-CZ" dirty="0" err="1">
                <a:latin typeface="+mj-lt"/>
              </a:rPr>
              <a:t>Nutridrink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neutral</a:t>
            </a:r>
            <a:r>
              <a:rPr lang="cs-CZ" dirty="0">
                <a:latin typeface="+mj-lt"/>
              </a:rPr>
              <a:t>, </a:t>
            </a:r>
            <a:r>
              <a:rPr lang="cs-CZ" dirty="0" err="1">
                <a:latin typeface="+mj-lt"/>
              </a:rPr>
              <a:t>Fresubin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original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neutral</a:t>
            </a:r>
            <a:r>
              <a:rPr lang="cs-CZ" dirty="0">
                <a:latin typeface="+mj-lt"/>
              </a:rPr>
              <a:t>) lze přidat k běžné stravě, nebo se může jejich chuť upravit na slanou, pokud pacient netoleruje sladké příchutě. </a:t>
            </a:r>
            <a:endParaRPr lang="cs-CZ" dirty="0" smtClean="0">
              <a:latin typeface="+mj-lt"/>
            </a:endParaRPr>
          </a:p>
          <a:p>
            <a:r>
              <a:rPr lang="cs-CZ" dirty="0" smtClean="0">
                <a:latin typeface="+mj-lt"/>
              </a:rPr>
              <a:t>Všechny </a:t>
            </a:r>
            <a:r>
              <a:rPr lang="cs-CZ" dirty="0">
                <a:latin typeface="+mj-lt"/>
              </a:rPr>
              <a:t>přípravky jsou bezlepkové a s klinicky nevýznamným obsahem laktózy. </a:t>
            </a:r>
            <a:endParaRPr lang="cs-CZ" dirty="0" smtClean="0">
              <a:latin typeface="+mj-lt"/>
            </a:endParaRPr>
          </a:p>
          <a:p>
            <a:r>
              <a:rPr lang="cs-CZ" dirty="0" smtClean="0">
                <a:latin typeface="+mj-lt"/>
              </a:rPr>
              <a:t>Určitá </a:t>
            </a:r>
            <a:r>
              <a:rPr lang="cs-CZ" dirty="0">
                <a:latin typeface="+mj-lt"/>
              </a:rPr>
              <a:t>opatrnost je na místě u přípravku </a:t>
            </a:r>
            <a:r>
              <a:rPr lang="cs-CZ" dirty="0" err="1">
                <a:latin typeface="+mj-lt"/>
              </a:rPr>
              <a:t>Nutrilac</a:t>
            </a:r>
            <a:r>
              <a:rPr lang="cs-CZ" dirty="0">
                <a:latin typeface="+mj-lt"/>
              </a:rPr>
              <a:t>, který obsahuje nejvíce laktózy ze všech dostupných přípravků pro sipping.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628800"/>
            <a:ext cx="810101" cy="1620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586" y="3471280"/>
            <a:ext cx="1499616" cy="149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044" y="4970896"/>
            <a:ext cx="17907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555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Sipping s vlákninou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err="1" smtClean="0">
                <a:latin typeface="+mj-lt"/>
              </a:rPr>
              <a:t>Nutridrink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MultiFibre</a:t>
            </a:r>
            <a:endParaRPr lang="cs-CZ" dirty="0" smtClean="0">
              <a:latin typeface="+mj-lt"/>
            </a:endParaRPr>
          </a:p>
          <a:p>
            <a:r>
              <a:rPr lang="cs-CZ" dirty="0" err="1" smtClean="0">
                <a:latin typeface="+mj-lt"/>
              </a:rPr>
              <a:t>Fresubin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>
                <a:latin typeface="+mj-lt"/>
              </a:rPr>
              <a:t>Energy</a:t>
            </a:r>
            <a:r>
              <a:rPr lang="cs-CZ" dirty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Fibre</a:t>
            </a:r>
            <a:r>
              <a:rPr lang="cs-CZ" dirty="0" smtClean="0">
                <a:latin typeface="+mj-lt"/>
              </a:rPr>
              <a:t> </a:t>
            </a:r>
          </a:p>
          <a:p>
            <a:r>
              <a:rPr lang="cs-CZ" dirty="0" err="1" smtClean="0">
                <a:latin typeface="+mj-lt"/>
              </a:rPr>
              <a:t>Resource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Fibre</a:t>
            </a:r>
            <a:r>
              <a:rPr lang="cs-CZ" dirty="0" smtClean="0">
                <a:latin typeface="+mj-lt"/>
              </a:rPr>
              <a:t> </a:t>
            </a:r>
          </a:p>
          <a:p>
            <a:r>
              <a:rPr lang="cs-CZ" dirty="0" smtClean="0">
                <a:latin typeface="+mj-lt"/>
              </a:rPr>
              <a:t>jsou </a:t>
            </a:r>
            <a:r>
              <a:rPr lang="cs-CZ" dirty="0">
                <a:latin typeface="+mj-lt"/>
              </a:rPr>
              <a:t>vhodné pro pacienty dlouhodobě odkázané na nutriční podporu. </a:t>
            </a:r>
            <a:endParaRPr lang="cs-CZ" dirty="0" smtClean="0">
              <a:latin typeface="+mj-lt"/>
            </a:endParaRPr>
          </a:p>
          <a:p>
            <a:r>
              <a:rPr lang="cs-CZ" dirty="0">
                <a:latin typeface="+mj-lt"/>
              </a:rPr>
              <a:t>v</a:t>
            </a:r>
            <a:r>
              <a:rPr lang="cs-CZ" dirty="0" smtClean="0">
                <a:latin typeface="+mj-lt"/>
              </a:rPr>
              <a:t>ětšinou </a:t>
            </a:r>
            <a:r>
              <a:rPr lang="cs-CZ" dirty="0">
                <a:latin typeface="+mj-lt"/>
              </a:rPr>
              <a:t>se jedná o kombinaci rozpustné a nerozpustné </a:t>
            </a:r>
            <a:r>
              <a:rPr lang="cs-CZ" dirty="0" smtClean="0">
                <a:latin typeface="+mj-lt"/>
              </a:rPr>
              <a:t>vlákniny</a:t>
            </a:r>
            <a:r>
              <a:rPr lang="cs-CZ" dirty="0">
                <a:latin typeface="+mj-lt"/>
              </a:rPr>
              <a:t>, Denní doporučená dávka vlákniny je 30 g</a:t>
            </a:r>
            <a:r>
              <a:rPr lang="cs-CZ" dirty="0" smtClean="0">
                <a:latin typeface="+mj-lt"/>
              </a:rPr>
              <a:t>.</a:t>
            </a:r>
          </a:p>
          <a:p>
            <a:pPr marL="0" indent="0">
              <a:buNone/>
            </a:pPr>
            <a:endParaRPr lang="cs-CZ" dirty="0" smtClean="0">
              <a:latin typeface="+mj-lt"/>
            </a:endParaRPr>
          </a:p>
          <a:p>
            <a:pPr marL="0" indent="0">
              <a:buNone/>
            </a:pPr>
            <a:r>
              <a:rPr lang="cs-CZ" dirty="0" smtClean="0">
                <a:latin typeface="+mj-lt"/>
              </a:rPr>
              <a:t>- </a:t>
            </a:r>
            <a:r>
              <a:rPr lang="cs-CZ" sz="1900" dirty="0" smtClean="0">
                <a:latin typeface="+mj-lt"/>
              </a:rPr>
              <a:t>rozpustná </a:t>
            </a:r>
            <a:r>
              <a:rPr lang="cs-CZ" sz="1900" dirty="0">
                <a:latin typeface="+mj-lt"/>
              </a:rPr>
              <a:t>vláknina stimuluje růst </a:t>
            </a:r>
            <a:r>
              <a:rPr lang="cs-CZ" sz="1900" dirty="0" err="1" smtClean="0">
                <a:latin typeface="+mj-lt"/>
              </a:rPr>
              <a:t>bifidobakterií</a:t>
            </a:r>
            <a:r>
              <a:rPr lang="cs-CZ" sz="1900" dirty="0">
                <a:latin typeface="+mj-lt"/>
              </a:rPr>
              <a:t>, které tvoří významnou část fyziologické střevní </a:t>
            </a:r>
            <a:r>
              <a:rPr lang="cs-CZ" sz="1900" dirty="0" smtClean="0">
                <a:latin typeface="+mj-lt"/>
              </a:rPr>
              <a:t>flóry</a:t>
            </a:r>
            <a:r>
              <a:rPr lang="cs-CZ" sz="1900" dirty="0">
                <a:latin typeface="+mj-lt"/>
              </a:rPr>
              <a:t>. Bakteriální fermentací vlákniny vznikají mastné kyseliny s krátkým řetězcem, které jsou energetickým substrátem pro </a:t>
            </a:r>
            <a:r>
              <a:rPr lang="cs-CZ" sz="1900" dirty="0" err="1">
                <a:latin typeface="+mj-lt"/>
              </a:rPr>
              <a:t>kolonocyty</a:t>
            </a:r>
            <a:r>
              <a:rPr lang="cs-CZ" sz="1900" dirty="0">
                <a:latin typeface="+mj-lt"/>
              </a:rPr>
              <a:t>, v důsledku čehož dochází ke zlepšení slizniční bariéry tlustého střeva. </a:t>
            </a:r>
          </a:p>
          <a:p>
            <a:pPr marL="0" indent="0">
              <a:buNone/>
            </a:pPr>
            <a:r>
              <a:rPr lang="cs-CZ" sz="1900" dirty="0" smtClean="0">
                <a:latin typeface="+mj-lt"/>
              </a:rPr>
              <a:t>- nerozpustná </a:t>
            </a:r>
            <a:r>
              <a:rPr lang="cs-CZ" sz="1900" dirty="0">
                <a:latin typeface="+mj-lt"/>
              </a:rPr>
              <a:t>vláknina zvyšuje objem stolice, </a:t>
            </a:r>
            <a:r>
              <a:rPr lang="cs-CZ" sz="1900" dirty="0" smtClean="0">
                <a:latin typeface="+mj-lt"/>
              </a:rPr>
              <a:t>působí </a:t>
            </a:r>
            <a:r>
              <a:rPr lang="cs-CZ" sz="1900" dirty="0">
                <a:latin typeface="+mj-lt"/>
              </a:rPr>
              <a:t>na střevní svalovinu, a tím přispívá k prevenci zácpy.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836712"/>
            <a:ext cx="1381125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763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Sipping s vyšším obsahem bílkovin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>
                <a:latin typeface="+mj-lt"/>
              </a:rPr>
              <a:t>Přípravky </a:t>
            </a:r>
            <a:r>
              <a:rPr lang="cs-CZ" dirty="0" err="1">
                <a:latin typeface="+mj-lt"/>
              </a:rPr>
              <a:t>Nutridrink</a:t>
            </a:r>
            <a:r>
              <a:rPr lang="cs-CZ" dirty="0">
                <a:latin typeface="+mj-lt"/>
              </a:rPr>
              <a:t> Protein, </a:t>
            </a:r>
            <a:r>
              <a:rPr lang="cs-CZ" dirty="0" err="1">
                <a:latin typeface="+mj-lt"/>
              </a:rPr>
              <a:t>Fresubin</a:t>
            </a:r>
            <a:r>
              <a:rPr lang="cs-CZ" dirty="0">
                <a:latin typeface="+mj-lt"/>
              </a:rPr>
              <a:t> Protein </a:t>
            </a:r>
            <a:r>
              <a:rPr lang="cs-CZ" dirty="0" err="1">
                <a:latin typeface="+mj-lt"/>
              </a:rPr>
              <a:t>Energy</a:t>
            </a:r>
            <a:r>
              <a:rPr lang="cs-CZ" dirty="0">
                <a:latin typeface="+mj-lt"/>
              </a:rPr>
              <a:t> a </a:t>
            </a:r>
            <a:r>
              <a:rPr lang="cs-CZ" dirty="0" err="1">
                <a:latin typeface="+mj-lt"/>
              </a:rPr>
              <a:t>Resource</a:t>
            </a:r>
            <a:r>
              <a:rPr lang="cs-CZ" dirty="0">
                <a:latin typeface="+mj-lt"/>
              </a:rPr>
              <a:t> </a:t>
            </a:r>
            <a:r>
              <a:rPr lang="cs-CZ" dirty="0" smtClean="0">
                <a:latin typeface="+mj-lt"/>
              </a:rPr>
              <a:t>Protein </a:t>
            </a:r>
            <a:r>
              <a:rPr lang="cs-CZ" dirty="0">
                <a:latin typeface="+mj-lt"/>
              </a:rPr>
              <a:t>obsahují více bílkovin v porovnání se základními </a:t>
            </a:r>
            <a:r>
              <a:rPr lang="cs-CZ" dirty="0" err="1">
                <a:latin typeface="+mj-lt"/>
              </a:rPr>
              <a:t>sippingy</a:t>
            </a:r>
            <a:r>
              <a:rPr lang="cs-CZ" dirty="0">
                <a:latin typeface="+mj-lt"/>
              </a:rPr>
              <a:t>. </a:t>
            </a:r>
            <a:endParaRPr lang="cs-CZ" dirty="0" smtClean="0">
              <a:latin typeface="+mj-lt"/>
            </a:endParaRPr>
          </a:p>
          <a:p>
            <a:r>
              <a:rPr lang="cs-CZ" dirty="0" smtClean="0">
                <a:latin typeface="+mj-lt"/>
              </a:rPr>
              <a:t>Tyto </a:t>
            </a:r>
            <a:r>
              <a:rPr lang="cs-CZ" dirty="0">
                <a:latin typeface="+mj-lt"/>
              </a:rPr>
              <a:t>přípravky zlepšují dusíkovou bilanci u pacientů v těžké </a:t>
            </a:r>
            <a:r>
              <a:rPr lang="cs-CZ" dirty="0" smtClean="0">
                <a:latin typeface="+mj-lt"/>
              </a:rPr>
              <a:t>malnutrici </a:t>
            </a:r>
            <a:r>
              <a:rPr lang="cs-CZ" dirty="0">
                <a:latin typeface="+mj-lt"/>
              </a:rPr>
              <a:t>a katabolismu (např. po ozařování</a:t>
            </a:r>
            <a:r>
              <a:rPr lang="cs-CZ" dirty="0" smtClean="0">
                <a:latin typeface="+mj-lt"/>
              </a:rPr>
              <a:t>).</a:t>
            </a:r>
          </a:p>
          <a:p>
            <a:r>
              <a:rPr lang="cs-CZ" dirty="0" smtClean="0">
                <a:latin typeface="+mj-lt"/>
              </a:rPr>
              <a:t> </a:t>
            </a:r>
            <a:r>
              <a:rPr lang="cs-CZ" dirty="0">
                <a:latin typeface="+mj-lt"/>
              </a:rPr>
              <a:t>U přípravků obohacených o proteinovou energii je třeba pacienta upozornit, aby nepřekročil celkovou dávku bílkovin 80 g/ den, což odpovídá čtyřem lahvičkám přípravků </a:t>
            </a:r>
            <a:r>
              <a:rPr lang="cs-CZ" dirty="0" err="1">
                <a:latin typeface="+mj-lt"/>
              </a:rPr>
              <a:t>Nutridrink</a:t>
            </a:r>
            <a:r>
              <a:rPr lang="cs-CZ" dirty="0">
                <a:latin typeface="+mj-lt"/>
              </a:rPr>
              <a:t> Protein a </a:t>
            </a:r>
            <a:r>
              <a:rPr lang="cs-CZ" dirty="0" err="1">
                <a:latin typeface="+mj-lt"/>
              </a:rPr>
              <a:t>Resource</a:t>
            </a:r>
            <a:r>
              <a:rPr lang="cs-CZ" dirty="0">
                <a:latin typeface="+mj-lt"/>
              </a:rPr>
              <a:t> Protein.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229200"/>
            <a:ext cx="14573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845" y="5182047"/>
            <a:ext cx="630746" cy="1478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153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Sipping v malém objemu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 smtClean="0">
                <a:latin typeface="+mj-lt"/>
              </a:rPr>
              <a:t>Nutridrink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>
                <a:latin typeface="+mj-lt"/>
              </a:rPr>
              <a:t>Compact</a:t>
            </a:r>
            <a:r>
              <a:rPr lang="cs-CZ" dirty="0">
                <a:latin typeface="+mj-lt"/>
              </a:rPr>
              <a:t> je novinkou, v němž je v objemu 125 ml stejný obsah živin jako v „klasickém“ </a:t>
            </a:r>
            <a:r>
              <a:rPr lang="cs-CZ" dirty="0" err="1">
                <a:latin typeface="+mj-lt"/>
              </a:rPr>
              <a:t>Nutridrinku</a:t>
            </a:r>
            <a:r>
              <a:rPr lang="cs-CZ" dirty="0">
                <a:latin typeface="+mj-lt"/>
              </a:rPr>
              <a:t> o objemu 200 ml. </a:t>
            </a:r>
            <a:endParaRPr lang="cs-CZ" dirty="0" smtClean="0">
              <a:latin typeface="+mj-lt"/>
            </a:endParaRPr>
          </a:p>
          <a:p>
            <a:r>
              <a:rPr lang="cs-CZ" dirty="0" smtClean="0">
                <a:latin typeface="+mj-lt"/>
              </a:rPr>
              <a:t>Pomáhá  </a:t>
            </a:r>
            <a:r>
              <a:rPr lang="cs-CZ" dirty="0">
                <a:latin typeface="+mj-lt"/>
              </a:rPr>
              <a:t>přijmout stejné množství energie, ale v objemu o 40 % menším, což může být výhodné zejména u pacientů s omezeným příjmem tekutin (např. s chronickým selháváním ledvin).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25144"/>
            <a:ext cx="1698689" cy="1698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964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Sipping bez tuku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 smtClean="0">
                <a:latin typeface="+mj-lt"/>
              </a:rPr>
              <a:t>Nutridrink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>
                <a:latin typeface="+mj-lt"/>
              </a:rPr>
              <a:t>Juice</a:t>
            </a:r>
            <a:r>
              <a:rPr lang="cs-CZ" dirty="0">
                <a:latin typeface="+mj-lt"/>
              </a:rPr>
              <a:t> Style neobsahuje žádný tuk, a proto je primárně určen pacientům, </a:t>
            </a:r>
            <a:r>
              <a:rPr lang="cs-CZ" dirty="0" smtClean="0">
                <a:latin typeface="+mj-lt"/>
              </a:rPr>
              <a:t>kteří </a:t>
            </a:r>
            <a:r>
              <a:rPr lang="cs-CZ" dirty="0">
                <a:latin typeface="+mj-lt"/>
              </a:rPr>
              <a:t>potřebují zlepšit dusíkovou bilanci, ale není u nich žádoucí nárůst tělesné hmotnosti</a:t>
            </a:r>
            <a:r>
              <a:rPr lang="cs-CZ" dirty="0" smtClean="0">
                <a:latin typeface="+mj-lt"/>
              </a:rPr>
              <a:t>.</a:t>
            </a:r>
          </a:p>
          <a:p>
            <a:endParaRPr lang="cs-CZ" dirty="0"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446060"/>
            <a:ext cx="243840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446060"/>
            <a:ext cx="19431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308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82</TotalTime>
  <Words>760</Words>
  <Application>Microsoft Office PowerPoint</Application>
  <PresentationFormat>Předvádění na obrazovce (4:3)</PresentationFormat>
  <Paragraphs>62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Franklin Gothic Book</vt:lpstr>
      <vt:lpstr>Perpetua</vt:lpstr>
      <vt:lpstr>Wingdings 2</vt:lpstr>
      <vt:lpstr>Jmění</vt:lpstr>
      <vt:lpstr>Sipping</vt:lpstr>
      <vt:lpstr>Přípravky enterální klinické výživy </vt:lpstr>
      <vt:lpstr>Sipping</vt:lpstr>
      <vt:lpstr>Obecná doporučení</vt:lpstr>
      <vt:lpstr>Základní druhy sippingu</vt:lpstr>
      <vt:lpstr>Sipping s vlákninou</vt:lpstr>
      <vt:lpstr>Sipping s vyšším obsahem bílkovin</vt:lpstr>
      <vt:lpstr>Sipping v malém objemu</vt:lpstr>
      <vt:lpstr>Sipping bez tuku</vt:lpstr>
      <vt:lpstr>Speciální sipping</vt:lpstr>
      <vt:lpstr>Sipping v prášku</vt:lpstr>
      <vt:lpstr>Výživa pro snadné polykání</vt:lpstr>
      <vt:lpstr>Prezentace aplikace PowerPoint</vt:lpstr>
    </vt:vector>
  </TitlesOfParts>
  <Company>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Sipping</dc:title>
  <dc:subject>NT</dc:subject>
  <dc:creator>PhDr. Simona Saibertová</dc:creator>
  <cp:lastModifiedBy>Saibertová</cp:lastModifiedBy>
  <cp:revision>9</cp:revision>
  <dcterms:created xsi:type="dcterms:W3CDTF">2015-04-19T18:27:10Z</dcterms:created>
  <dcterms:modified xsi:type="dcterms:W3CDTF">2015-04-20T07:24:35Z</dcterms:modified>
</cp:coreProperties>
</file>