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99" d="100"/>
          <a:sy n="99" d="100"/>
        </p:scale>
        <p:origin x="90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85312-32AE-4BF4-9CFE-802DD8056978}" type="datetimeFigureOut">
              <a:rPr lang="cs-CZ" smtClean="0"/>
              <a:t>23.4.2015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422D3-6090-414B-B6C4-257B05E9F673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7974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85312-32AE-4BF4-9CFE-802DD8056978}" type="datetimeFigureOut">
              <a:rPr lang="cs-CZ" smtClean="0"/>
              <a:t>23.4.2015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422D3-6090-414B-B6C4-257B05E9F6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2738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85312-32AE-4BF4-9CFE-802DD8056978}" type="datetimeFigureOut">
              <a:rPr lang="cs-CZ" smtClean="0"/>
              <a:t>23.4.2015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422D3-6090-414B-B6C4-257B05E9F6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5871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85312-32AE-4BF4-9CFE-802DD8056978}" type="datetimeFigureOut">
              <a:rPr lang="cs-CZ" smtClean="0"/>
              <a:t>23.4.2015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422D3-6090-414B-B6C4-257B05E9F6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1826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85312-32AE-4BF4-9CFE-802DD8056978}" type="datetimeFigureOut">
              <a:rPr lang="cs-CZ" smtClean="0"/>
              <a:t>23.4.2015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422D3-6090-414B-B6C4-257B05E9F673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4048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85312-32AE-4BF4-9CFE-802DD8056978}" type="datetimeFigureOut">
              <a:rPr lang="cs-CZ" smtClean="0"/>
              <a:t>23.4.2015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422D3-6090-414B-B6C4-257B05E9F6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0310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85312-32AE-4BF4-9CFE-802DD8056978}" type="datetimeFigureOut">
              <a:rPr lang="cs-CZ" smtClean="0"/>
              <a:t>23.4.2015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422D3-6090-414B-B6C4-257B05E9F6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6339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85312-32AE-4BF4-9CFE-802DD8056978}" type="datetimeFigureOut">
              <a:rPr lang="cs-CZ" smtClean="0"/>
              <a:t>23.4.2015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422D3-6090-414B-B6C4-257B05E9F6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4326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85312-32AE-4BF4-9CFE-802DD8056978}" type="datetimeFigureOut">
              <a:rPr lang="cs-CZ" smtClean="0"/>
              <a:t>23.4.2015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422D3-6090-414B-B6C4-257B05E9F6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2660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0E85312-32AE-4BF4-9CFE-802DD8056978}" type="datetimeFigureOut">
              <a:rPr lang="cs-CZ" smtClean="0"/>
              <a:t>23.4.2015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02422D3-6090-414B-B6C4-257B05E9F6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0646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85312-32AE-4BF4-9CFE-802DD8056978}" type="datetimeFigureOut">
              <a:rPr lang="cs-CZ" smtClean="0"/>
              <a:t>23.4.2015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422D3-6090-414B-B6C4-257B05E9F6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7125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0E85312-32AE-4BF4-9CFE-802DD8056978}" type="datetimeFigureOut">
              <a:rPr lang="cs-CZ" smtClean="0"/>
              <a:t>23.4.2015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02422D3-6090-414B-B6C4-257B05E9F673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8119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075111"/>
          </a:xfrm>
        </p:spPr>
        <p:txBody>
          <a:bodyPr>
            <a:normAutofit/>
          </a:bodyPr>
          <a:lstStyle/>
          <a:p>
            <a:pPr algn="ctr"/>
            <a:r>
              <a:rPr lang="cs-CZ" sz="4800" b="1" dirty="0" smtClean="0">
                <a:solidFill>
                  <a:schemeClr val="accent2"/>
                </a:solidFill>
              </a:rPr>
              <a:t>Zajištění výživy u pacientů s </a:t>
            </a:r>
            <a:r>
              <a:rPr lang="cs-CZ" sz="4800" b="1" dirty="0" smtClean="0">
                <a:solidFill>
                  <a:schemeClr val="accent2"/>
                </a:solidFill>
              </a:rPr>
              <a:t>dysfagií</a:t>
            </a:r>
            <a:endParaRPr lang="cs-CZ" sz="4800" b="1" dirty="0">
              <a:solidFill>
                <a:schemeClr val="accent2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1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Katedra ošetřovatelství</a:t>
            </a:r>
          </a:p>
          <a:p>
            <a:r>
              <a:rPr lang="cs-CZ" sz="1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Lékařská fakulta, Masarykova univerzita</a:t>
            </a:r>
          </a:p>
          <a:p>
            <a:r>
              <a:rPr lang="cs-CZ" sz="1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PhDr. Simona Saibertová</a:t>
            </a:r>
            <a:endParaRPr lang="cs-CZ" sz="16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2216" y="212307"/>
            <a:ext cx="4038600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64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 smtClean="0">
                <a:solidFill>
                  <a:schemeClr val="accent2"/>
                </a:solidFill>
              </a:rPr>
              <a:t>Zhodnocení pacienta ve specifických situacích </a:t>
            </a:r>
            <a:endParaRPr lang="cs-CZ" sz="4400" b="1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i="1" dirty="0">
                <a:solidFill>
                  <a:schemeClr val="accent2"/>
                </a:solidFill>
              </a:rPr>
              <a:t>Zhodnocení pacienta v bezvědomí </a:t>
            </a:r>
            <a:r>
              <a:rPr lang="cs-CZ" i="1" dirty="0"/>
              <a:t>- </a:t>
            </a:r>
            <a:r>
              <a:rPr lang="cs-CZ" dirty="0"/>
              <a:t>u pacienta v bezvědomí nemůžeme provádět </a:t>
            </a:r>
            <a:r>
              <a:rPr lang="cs-CZ" dirty="0" err="1" smtClean="0"/>
              <a:t>screening</a:t>
            </a:r>
            <a:r>
              <a:rPr lang="cs-CZ" dirty="0"/>
              <a:t> </a:t>
            </a:r>
            <a:r>
              <a:rPr lang="cs-CZ" dirty="0" smtClean="0"/>
              <a:t>polykání</a:t>
            </a:r>
            <a:r>
              <a:rPr lang="cs-CZ" dirty="0"/>
              <a:t>. U pacienta, </a:t>
            </a:r>
            <a:endParaRPr lang="cs-CZ" dirty="0" smtClean="0"/>
          </a:p>
          <a:p>
            <a:r>
              <a:rPr lang="cs-CZ" dirty="0" smtClean="0"/>
              <a:t>kde </a:t>
            </a:r>
            <a:r>
              <a:rPr lang="cs-CZ" dirty="0"/>
              <a:t>z </a:t>
            </a:r>
            <a:r>
              <a:rPr lang="cs-CZ" dirty="0" smtClean="0"/>
              <a:t>klinického </a:t>
            </a:r>
            <a:r>
              <a:rPr lang="cs-CZ" dirty="0"/>
              <a:t>obrazu předpokládáme trvání bezvědomí, </a:t>
            </a:r>
            <a:r>
              <a:rPr lang="cs-CZ" b="1" dirty="0" smtClean="0">
                <a:solidFill>
                  <a:schemeClr val="accent2"/>
                </a:solidFill>
              </a:rPr>
              <a:t>zavedeme </a:t>
            </a:r>
            <a:r>
              <a:rPr lang="cs-CZ" b="1" dirty="0" err="1" smtClean="0">
                <a:solidFill>
                  <a:schemeClr val="accent2"/>
                </a:solidFill>
              </a:rPr>
              <a:t>nasogastrickou</a:t>
            </a:r>
            <a:r>
              <a:rPr lang="cs-CZ" b="1" dirty="0" smtClean="0">
                <a:solidFill>
                  <a:schemeClr val="accent2"/>
                </a:solidFill>
              </a:rPr>
              <a:t> </a:t>
            </a:r>
            <a:r>
              <a:rPr lang="cs-CZ" b="1" dirty="0">
                <a:solidFill>
                  <a:schemeClr val="accent2"/>
                </a:solidFill>
              </a:rPr>
              <a:t>sondu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err="1" smtClean="0"/>
              <a:t>Screening</a:t>
            </a:r>
            <a:r>
              <a:rPr lang="cs-CZ" dirty="0" smtClean="0"/>
              <a:t> </a:t>
            </a:r>
            <a:r>
              <a:rPr lang="cs-CZ" dirty="0"/>
              <a:t>můžeme provést teprve tehdy, splňuje-li pacient </a:t>
            </a:r>
            <a:r>
              <a:rPr lang="cs-CZ" dirty="0" smtClean="0"/>
              <a:t>následující kritéria:</a:t>
            </a:r>
            <a:endParaRPr lang="cs-CZ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 zůstat </a:t>
            </a:r>
            <a:r>
              <a:rPr lang="cs-CZ" dirty="0"/>
              <a:t>v bdělém stavu po dobu minimálně 15 minut, aby byl zachován bezpečný </a:t>
            </a:r>
            <a:r>
              <a:rPr lang="cs-CZ" dirty="0" smtClean="0"/>
              <a:t>a dostatečný </a:t>
            </a:r>
            <a:r>
              <a:rPr lang="cs-CZ" dirty="0"/>
              <a:t>perorální příjem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 zůstat </a:t>
            </a:r>
            <a:r>
              <a:rPr lang="cs-CZ" dirty="0"/>
              <a:t>v bdělém stavu ve vzpřímené poloze po dobu 15 minut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 smtClean="0"/>
              <a:t> polykat </a:t>
            </a:r>
            <a:r>
              <a:rPr lang="pl-PL" dirty="0"/>
              <a:t>bez pocitu bolesti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 zvládat </a:t>
            </a:r>
            <a:r>
              <a:rPr lang="cs-CZ" dirty="0"/>
              <a:t>kontrolovat vlastní ústní sekrety</a:t>
            </a:r>
          </a:p>
          <a:p>
            <a:r>
              <a:rPr lang="cs-CZ" b="1" i="1" dirty="0">
                <a:solidFill>
                  <a:schemeClr val="accent2"/>
                </a:solidFill>
              </a:rPr>
              <a:t>Zhodnocení pacienta se smíšenou nebo „senzorickou“ afázií nebo apraxií </a:t>
            </a:r>
            <a:endParaRPr lang="cs-CZ" dirty="0" smtClean="0"/>
          </a:p>
          <a:p>
            <a:r>
              <a:rPr lang="cs-CZ" dirty="0" smtClean="0"/>
              <a:t>tito pacienti nejsou schopni </a:t>
            </a:r>
            <a:r>
              <a:rPr lang="cs-CZ" dirty="0"/>
              <a:t>zvládnout některé položky z testů. Budou falešně pozitivní již v </a:t>
            </a:r>
            <a:r>
              <a:rPr lang="cs-CZ" dirty="0" err="1" smtClean="0"/>
              <a:t>předtestové</a:t>
            </a:r>
            <a:r>
              <a:rPr lang="cs-CZ" dirty="0"/>
              <a:t> </a:t>
            </a:r>
            <a:r>
              <a:rPr lang="cs-CZ" dirty="0" smtClean="0"/>
              <a:t>části </a:t>
            </a:r>
          </a:p>
          <a:p>
            <a:r>
              <a:rPr lang="cs-CZ" dirty="0" err="1" smtClean="0"/>
              <a:t>sreeningu</a:t>
            </a:r>
            <a:r>
              <a:rPr lang="cs-CZ" dirty="0" smtClean="0"/>
              <a:t> </a:t>
            </a:r>
            <a:r>
              <a:rPr lang="cs-CZ" dirty="0"/>
              <a:t>GUSS (např. </a:t>
            </a:r>
            <a:r>
              <a:rPr lang="cs-CZ" dirty="0" smtClean="0"/>
              <a:t>na </a:t>
            </a:r>
            <a:r>
              <a:rPr lang="cs-CZ" dirty="0"/>
              <a:t>požádání nezakašlou, protože mají apraxii nebo </a:t>
            </a:r>
            <a:r>
              <a:rPr lang="cs-CZ" dirty="0" smtClean="0"/>
              <a:t>pokynu nerozumí </a:t>
            </a:r>
            <a:r>
              <a:rPr lang="cs-CZ" dirty="0"/>
              <a:t>apod.). Proto rovnou </a:t>
            </a:r>
            <a:endParaRPr lang="cs-CZ" dirty="0" smtClean="0"/>
          </a:p>
          <a:p>
            <a:r>
              <a:rPr lang="cs-CZ" dirty="0" smtClean="0"/>
              <a:t>přistupujeme </a:t>
            </a:r>
            <a:r>
              <a:rPr lang="pt-BR" dirty="0"/>
              <a:t>k první </a:t>
            </a:r>
            <a:r>
              <a:rPr lang="cs-CZ" dirty="0" smtClean="0"/>
              <a:t> </a:t>
            </a:r>
            <a:r>
              <a:rPr lang="pt-BR" dirty="0" smtClean="0"/>
              <a:t>část </a:t>
            </a:r>
            <a:r>
              <a:rPr lang="pt-BR" dirty="0"/>
              <a:t>testu GUSS a </a:t>
            </a:r>
            <a:r>
              <a:rPr lang="pt-BR" dirty="0" smtClean="0"/>
              <a:t>neadministrovanépředtestové </a:t>
            </a:r>
            <a:r>
              <a:rPr lang="pt-BR" dirty="0"/>
              <a:t>položky do testu zaznamenáme.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672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2"/>
                </a:solidFill>
              </a:rPr>
              <a:t>Výživa </a:t>
            </a:r>
            <a:r>
              <a:rPr lang="cs-CZ" b="1" dirty="0">
                <a:solidFill>
                  <a:schemeClr val="accent2"/>
                </a:solidFill>
              </a:rPr>
              <a:t>a krmení u pacientů s dysfagií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endParaRPr lang="cs-CZ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Provedení nutričního </a:t>
            </a:r>
            <a:r>
              <a:rPr lang="cs-CZ" dirty="0" err="1" smtClean="0"/>
              <a:t>screeningu</a:t>
            </a:r>
            <a:r>
              <a:rPr lang="cs-CZ" dirty="0" smtClean="0"/>
              <a:t> a vyšetření nutričního stavu – </a:t>
            </a:r>
            <a:r>
              <a:rPr lang="cs-CZ" dirty="0" err="1" smtClean="0"/>
              <a:t>oš</a:t>
            </a:r>
            <a:r>
              <a:rPr lang="cs-CZ" dirty="0" smtClean="0"/>
              <a:t>. lékař + nutriční terapeut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N</a:t>
            </a:r>
            <a:r>
              <a:rPr lang="cs-CZ" dirty="0" smtClean="0"/>
              <a:t>astavení </a:t>
            </a:r>
            <a:r>
              <a:rPr lang="cs-CZ" dirty="0"/>
              <a:t>vhodného typu výživy</a:t>
            </a:r>
            <a:endParaRPr lang="cs-CZ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Modifikace stravy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Monitoring nutriční bilance dle stanoveného nutričního plánu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471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521368"/>
            <a:ext cx="10058400" cy="1564105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chemeClr val="accent2"/>
                </a:solidFill>
              </a:rPr>
              <a:t>Orální x neorální výživa z pohledu </a:t>
            </a:r>
            <a:r>
              <a:rPr lang="cs-CZ" sz="3600" b="1" dirty="0" err="1">
                <a:solidFill>
                  <a:schemeClr val="accent2"/>
                </a:solidFill>
              </a:rPr>
              <a:t>dysfagiologických</a:t>
            </a:r>
            <a:r>
              <a:rPr lang="cs-CZ" sz="3600" b="1" dirty="0">
                <a:solidFill>
                  <a:schemeClr val="accent2"/>
                </a:solidFill>
              </a:rPr>
              <a:t> kritérií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 aspiruje-li </a:t>
            </a:r>
            <a:r>
              <a:rPr lang="cs-CZ" dirty="0"/>
              <a:t>pacient více než 10% z každého bolu a je si aspirace vědom (kašle</a:t>
            </a:r>
            <a:r>
              <a:rPr lang="cs-CZ" dirty="0" smtClean="0"/>
              <a:t>), ale kompenzační  či </a:t>
            </a:r>
            <a:r>
              <a:rPr lang="cs-CZ" dirty="0"/>
              <a:t>terapeutické strategie nejsou účinné </a:t>
            </a:r>
            <a:r>
              <a:rPr lang="cs-CZ" dirty="0" smtClean="0">
                <a:solidFill>
                  <a:schemeClr val="accent2"/>
                </a:solidFill>
                <a:sym typeface="Symbol" panose="05050102010706020507" pitchFamily="18" charset="2"/>
              </a:rPr>
              <a:t> </a:t>
            </a:r>
            <a:r>
              <a:rPr lang="cs-CZ" dirty="0" smtClean="0">
                <a:solidFill>
                  <a:schemeClr val="accent2"/>
                </a:solidFill>
              </a:rPr>
              <a:t>neorální </a:t>
            </a:r>
            <a:r>
              <a:rPr lang="cs-CZ" dirty="0">
                <a:solidFill>
                  <a:schemeClr val="accent2"/>
                </a:solidFill>
              </a:rPr>
              <a:t>výživa </a:t>
            </a:r>
            <a:r>
              <a:rPr lang="cs-CZ" dirty="0"/>
              <a:t>+ pokračovat </a:t>
            </a:r>
            <a:r>
              <a:rPr lang="cs-CZ" dirty="0" smtClean="0"/>
              <a:t>v nepřímých </a:t>
            </a:r>
            <a:r>
              <a:rPr lang="cs-CZ" dirty="0"/>
              <a:t>terapeutických technikách (tj. nácvik polykání na slinách) </a:t>
            </a:r>
            <a:endParaRPr lang="cs-CZ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 trvá-li </a:t>
            </a:r>
            <a:r>
              <a:rPr lang="cs-CZ" dirty="0"/>
              <a:t>celková orální a faryngeální tranzitní doba déle než 10 vteřin u </a:t>
            </a:r>
            <a:r>
              <a:rPr lang="cs-CZ" dirty="0" err="1" smtClean="0"/>
              <a:t>jakékolivkonzistence</a:t>
            </a:r>
            <a:r>
              <a:rPr lang="cs-CZ" sz="2100" dirty="0" smtClean="0">
                <a:solidFill>
                  <a:srgbClr val="000000">
                    <a:lumMod val="75000"/>
                    <a:lumOff val="25000"/>
                  </a:srgbClr>
                </a:solidFill>
                <a:sym typeface="Symbol" panose="05050102010706020507" pitchFamily="18" charset="2"/>
              </a:rPr>
              <a:t> </a:t>
            </a:r>
            <a:r>
              <a:rPr lang="cs-CZ" sz="2100" dirty="0">
                <a:solidFill>
                  <a:srgbClr val="000000">
                    <a:lumMod val="75000"/>
                    <a:lumOff val="25000"/>
                  </a:srgbClr>
                </a:solidFill>
                <a:sym typeface="Symbol" panose="05050102010706020507" pitchFamily="18" charset="2"/>
              </a:rPr>
              <a:t></a:t>
            </a:r>
            <a:r>
              <a:rPr lang="cs-CZ" dirty="0" smtClean="0"/>
              <a:t> </a:t>
            </a:r>
            <a:r>
              <a:rPr lang="cs-CZ" dirty="0" smtClean="0">
                <a:solidFill>
                  <a:schemeClr val="accent2"/>
                </a:solidFill>
              </a:rPr>
              <a:t>pokračovat </a:t>
            </a:r>
            <a:r>
              <a:rPr lang="cs-CZ" dirty="0">
                <a:solidFill>
                  <a:schemeClr val="accent2"/>
                </a:solidFill>
              </a:rPr>
              <a:t>v orálním příjmu potravy </a:t>
            </a:r>
            <a:r>
              <a:rPr lang="cs-CZ" dirty="0"/>
              <a:t>+ dosycovat neorálně či </a:t>
            </a:r>
            <a:r>
              <a:rPr lang="cs-CZ" dirty="0" smtClean="0"/>
              <a:t>přidat kalorické </a:t>
            </a:r>
            <a:r>
              <a:rPr lang="cs-CZ" dirty="0"/>
              <a:t>doplňky stravy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 </a:t>
            </a:r>
            <a:r>
              <a:rPr lang="pt-BR" dirty="0" smtClean="0"/>
              <a:t>tichá </a:t>
            </a:r>
            <a:r>
              <a:rPr lang="pt-BR" dirty="0"/>
              <a:t>aspirace </a:t>
            </a:r>
            <a:r>
              <a:rPr lang="cs-CZ" sz="2100" dirty="0">
                <a:solidFill>
                  <a:srgbClr val="000000">
                    <a:lumMod val="75000"/>
                    <a:lumOff val="25000"/>
                  </a:srgbClr>
                </a:solidFill>
                <a:sym typeface="Symbol" panose="05050102010706020507" pitchFamily="18" charset="2"/>
              </a:rPr>
              <a:t></a:t>
            </a:r>
            <a:r>
              <a:rPr lang="pt-BR" dirty="0" smtClean="0"/>
              <a:t> </a:t>
            </a:r>
            <a:r>
              <a:rPr lang="pt-BR" dirty="0">
                <a:solidFill>
                  <a:schemeClr val="accent2"/>
                </a:solidFill>
              </a:rPr>
              <a:t>neorální výživa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 pacient </a:t>
            </a:r>
            <a:r>
              <a:rPr lang="cs-CZ" dirty="0"/>
              <a:t>sice polyká, avšak není schopen ani při dodržení všech zásad a </a:t>
            </a:r>
            <a:r>
              <a:rPr lang="cs-CZ" dirty="0" smtClean="0"/>
              <a:t>současném podávání </a:t>
            </a:r>
            <a:r>
              <a:rPr lang="cs-CZ" dirty="0"/>
              <a:t>nutričních doplňků udržet si váhu (hubne) </a:t>
            </a:r>
            <a:r>
              <a:rPr lang="cs-CZ" sz="1900" dirty="0">
                <a:solidFill>
                  <a:srgbClr val="000000">
                    <a:lumMod val="75000"/>
                    <a:lumOff val="25000"/>
                  </a:srgbClr>
                </a:solidFill>
                <a:sym typeface="Symbol" panose="05050102010706020507" pitchFamily="18" charset="2"/>
              </a:rPr>
              <a:t> </a:t>
            </a:r>
            <a:r>
              <a:rPr lang="cs-CZ" dirty="0" smtClean="0">
                <a:solidFill>
                  <a:schemeClr val="accent2"/>
                </a:solidFill>
              </a:rPr>
              <a:t>pokračovat </a:t>
            </a:r>
            <a:r>
              <a:rPr lang="cs-CZ" dirty="0">
                <a:solidFill>
                  <a:schemeClr val="accent2"/>
                </a:solidFill>
              </a:rPr>
              <a:t>v per os příjmu </a:t>
            </a:r>
            <a:r>
              <a:rPr lang="cs-CZ" dirty="0" smtClean="0">
                <a:solidFill>
                  <a:schemeClr val="accent2"/>
                </a:solidFill>
              </a:rPr>
              <a:t>+ dosycovat </a:t>
            </a:r>
            <a:r>
              <a:rPr lang="cs-CZ" dirty="0">
                <a:solidFill>
                  <a:schemeClr val="accent2"/>
                </a:solidFill>
              </a:rPr>
              <a:t>neorálně</a:t>
            </a:r>
            <a:endParaRPr lang="cs-CZ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55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2"/>
                </a:solidFill>
              </a:rPr>
              <a:t>Podávání výživy neorální cestou</a:t>
            </a:r>
            <a:endParaRPr lang="cs-CZ" b="1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Pokud </a:t>
            </a:r>
            <a:r>
              <a:rPr lang="cs-CZ" dirty="0"/>
              <a:t>není pacient schopen orálního příjmu, zavádí se nejpozději do 48 </a:t>
            </a:r>
            <a:r>
              <a:rPr lang="cs-CZ" dirty="0" smtClean="0"/>
              <a:t>hodin </a:t>
            </a:r>
            <a:r>
              <a:rPr lang="cs-CZ" dirty="0" err="1" smtClean="0"/>
              <a:t>nasogastrická</a:t>
            </a:r>
            <a:r>
              <a:rPr lang="cs-CZ" dirty="0" smtClean="0"/>
              <a:t> </a:t>
            </a:r>
            <a:r>
              <a:rPr lang="cs-CZ" dirty="0"/>
              <a:t>sonda (NGS).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Ke </a:t>
            </a:r>
            <a:r>
              <a:rPr lang="cs-CZ" dirty="0"/>
              <a:t>snížení rizika otlaků a minimalizování možného negativního vlivu </a:t>
            </a:r>
            <a:r>
              <a:rPr lang="cs-CZ" dirty="0" smtClean="0"/>
              <a:t>přítomnosti sondy </a:t>
            </a:r>
            <a:r>
              <a:rPr lang="cs-CZ" dirty="0"/>
              <a:t>na polykání se při absenci potřeby gastrické dekomprese doporučuje </a:t>
            </a:r>
            <a:r>
              <a:rPr lang="cs-CZ" dirty="0" smtClean="0"/>
              <a:t>užívat nasogastrické </a:t>
            </a:r>
            <a:r>
              <a:rPr lang="cs-CZ" dirty="0"/>
              <a:t>sondy menšího průměru - 8 </a:t>
            </a:r>
            <a:r>
              <a:rPr lang="cs-CZ" dirty="0" err="1" smtClean="0"/>
              <a:t>French</a:t>
            </a:r>
            <a:r>
              <a:rPr lang="cs-CZ" dirty="0" smtClean="0"/>
              <a:t>.</a:t>
            </a:r>
            <a:endParaRPr lang="cs-CZ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Pokud </a:t>
            </a:r>
            <a:r>
              <a:rPr lang="cs-CZ" dirty="0"/>
              <a:t>pacient není nebo velmi pravděpodobně nebude schopen přijmout </a:t>
            </a:r>
            <a:r>
              <a:rPr lang="cs-CZ" dirty="0" smtClean="0"/>
              <a:t>adekvátní výživu </a:t>
            </a:r>
            <a:r>
              <a:rPr lang="cs-CZ" dirty="0"/>
              <a:t>perorálně po dobu delší 2-3 týdnů po CMP, indikuje se zavedení </a:t>
            </a:r>
            <a:r>
              <a:rPr lang="cs-CZ" dirty="0" smtClean="0"/>
              <a:t>perkutánní endoskopická </a:t>
            </a:r>
            <a:r>
              <a:rPr lang="cs-CZ" dirty="0"/>
              <a:t>gastrostomie (PEG).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 err="1" smtClean="0"/>
              <a:t>Sondová</a:t>
            </a:r>
            <a:r>
              <a:rPr lang="cs-CZ" dirty="0" smtClean="0"/>
              <a:t> </a:t>
            </a:r>
            <a:r>
              <a:rPr lang="cs-CZ" dirty="0"/>
              <a:t>enterální výživa se vždy doporučuje jako metoda volby u pacientů po CMP </a:t>
            </a:r>
            <a:r>
              <a:rPr lang="cs-CZ" dirty="0" smtClean="0"/>
              <a:t>s </a:t>
            </a:r>
            <a:r>
              <a:rPr lang="pt-BR" dirty="0" smtClean="0"/>
              <a:t>těžkou </a:t>
            </a:r>
            <a:r>
              <a:rPr lang="pt-BR" dirty="0"/>
              <a:t>dysfagií nebo v bezvědomí, kómatu a nebo na ventilátoru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Parenterální </a:t>
            </a:r>
            <a:r>
              <a:rPr lang="cs-CZ" dirty="0"/>
              <a:t>výživa je indikována, pokud není enterální podávání možné.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910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2"/>
                </a:solidFill>
              </a:rPr>
              <a:t>Modifikace stravy</a:t>
            </a:r>
            <a:endParaRPr lang="cs-CZ" b="1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 smtClean="0">
                <a:solidFill>
                  <a:schemeClr val="accent2"/>
                </a:solidFill>
              </a:rPr>
              <a:t>1. Zahuštěné </a:t>
            </a:r>
            <a:r>
              <a:rPr lang="cs-CZ" b="1" dirty="0">
                <a:solidFill>
                  <a:schemeClr val="accent2"/>
                </a:solidFill>
              </a:rPr>
              <a:t>tekutiny</a:t>
            </a:r>
            <a:r>
              <a:rPr lang="cs-CZ" dirty="0"/>
              <a:t>, které kompenzují opoždění pohybů polykacích svalů. </a:t>
            </a:r>
            <a:r>
              <a:rPr lang="cs-CZ" dirty="0" smtClean="0"/>
              <a:t>Účelem zahušťování </a:t>
            </a:r>
            <a:r>
              <a:rPr lang="cs-CZ" dirty="0"/>
              <a:t>tekutin </a:t>
            </a:r>
            <a:endParaRPr lang="cs-CZ" dirty="0" smtClean="0"/>
          </a:p>
          <a:p>
            <a:r>
              <a:rPr lang="cs-CZ" dirty="0" smtClean="0"/>
              <a:t>(</a:t>
            </a:r>
            <a:r>
              <a:rPr lang="cs-CZ" dirty="0"/>
              <a:t>používají se speciálně vyráběná zahušťovadla) je zpomalit tok tekutiny </a:t>
            </a:r>
            <a:r>
              <a:rPr lang="cs-CZ" dirty="0" smtClean="0"/>
              <a:t>a zvýšit </a:t>
            </a:r>
            <a:r>
              <a:rPr lang="cs-CZ" dirty="0"/>
              <a:t>čas potřebný pro </a:t>
            </a:r>
            <a:endParaRPr lang="cs-CZ" dirty="0" smtClean="0"/>
          </a:p>
          <a:p>
            <a:r>
              <a:rPr lang="cs-CZ" dirty="0" smtClean="0"/>
              <a:t>spuštění </a:t>
            </a:r>
            <a:r>
              <a:rPr lang="cs-CZ" dirty="0"/>
              <a:t>polykacího reflexu, a tím snížit riziko aspirace a pneumonie.</a:t>
            </a:r>
          </a:p>
          <a:p>
            <a:r>
              <a:rPr lang="cs-CZ" dirty="0"/>
              <a:t>Zahuštěné tekutiny se dělí na 3 formy - nektar, med a pudink a jejich užití závisí </a:t>
            </a:r>
            <a:r>
              <a:rPr lang="cs-CZ" dirty="0" smtClean="0"/>
              <a:t>na charakteru </a:t>
            </a:r>
            <a:r>
              <a:rPr lang="cs-CZ" dirty="0"/>
              <a:t>dysfagie </a:t>
            </a:r>
            <a:endParaRPr lang="cs-CZ" dirty="0" smtClean="0"/>
          </a:p>
          <a:p>
            <a:r>
              <a:rPr lang="cs-CZ" dirty="0" smtClean="0"/>
              <a:t>daného </a:t>
            </a:r>
            <a:r>
              <a:rPr lang="cs-CZ" dirty="0"/>
              <a:t>pacienta.</a:t>
            </a:r>
          </a:p>
          <a:p>
            <a:r>
              <a:rPr lang="cs-CZ" b="1" dirty="0">
                <a:solidFill>
                  <a:schemeClr val="accent2"/>
                </a:solidFill>
              </a:rPr>
              <a:t>2</a:t>
            </a:r>
            <a:r>
              <a:rPr lang="cs-CZ" b="1" i="1" dirty="0">
                <a:solidFill>
                  <a:schemeClr val="accent2"/>
                </a:solidFill>
              </a:rPr>
              <a:t>. Pevné látky ve formě pyré či pudinku</a:t>
            </a:r>
            <a:r>
              <a:rPr lang="cs-CZ" dirty="0"/>
              <a:t>, homogenní, velmi soudržné, které vyžadují kontrolu</a:t>
            </a:r>
          </a:p>
          <a:p>
            <a:r>
              <a:rPr lang="cs-CZ" dirty="0" smtClean="0"/>
              <a:t>bolu</a:t>
            </a:r>
            <a:r>
              <a:rPr lang="cs-CZ" dirty="0"/>
              <a:t>, ale nevyžadují žvýkání. Nikdy by neměly obsahovat hrudky nebo být příliš řídké. </a:t>
            </a:r>
            <a:r>
              <a:rPr lang="cs-CZ" dirty="0" smtClean="0"/>
              <a:t>Např. kaše</a:t>
            </a:r>
            <a:r>
              <a:rPr lang="cs-CZ" dirty="0"/>
              <a:t>, jogurt, jablečné </a:t>
            </a:r>
            <a:endParaRPr lang="cs-CZ" dirty="0" smtClean="0"/>
          </a:p>
          <a:p>
            <a:r>
              <a:rPr lang="cs-CZ" dirty="0" smtClean="0"/>
              <a:t>nebo </a:t>
            </a:r>
            <a:r>
              <a:rPr lang="cs-CZ" dirty="0"/>
              <a:t>bramborové pyré.</a:t>
            </a:r>
          </a:p>
          <a:p>
            <a:r>
              <a:rPr lang="cs-CZ" b="1" dirty="0">
                <a:solidFill>
                  <a:schemeClr val="accent2"/>
                </a:solidFill>
              </a:rPr>
              <a:t>3. Sekané nebo mleté polotuhé látky</a:t>
            </a:r>
            <a:r>
              <a:rPr lang="cs-CZ" i="1" dirty="0"/>
              <a:t>, které vyžadují mírné žvýkání. </a:t>
            </a:r>
            <a:r>
              <a:rPr lang="cs-CZ" dirty="0"/>
              <a:t>Jsou to měkké </a:t>
            </a:r>
            <a:r>
              <a:rPr lang="cs-CZ" dirty="0" smtClean="0"/>
              <a:t>pevné potraviny</a:t>
            </a:r>
            <a:r>
              <a:rPr lang="cs-CZ" dirty="0"/>
              <a:t>, které byly </a:t>
            </a:r>
            <a:endParaRPr lang="cs-CZ" dirty="0" smtClean="0"/>
          </a:p>
          <a:p>
            <a:r>
              <a:rPr lang="cs-CZ" dirty="0" smtClean="0"/>
              <a:t>nakrájeny </a:t>
            </a:r>
            <a:r>
              <a:rPr lang="cs-CZ" dirty="0"/>
              <a:t>na malé kousky, dostatečně vlhké a dají se snadno žvýkat.</a:t>
            </a:r>
          </a:p>
          <a:p>
            <a:r>
              <a:rPr lang="cs-CZ" dirty="0"/>
              <a:t>Patří sem např. mokrý piškot, v omáčce namočený knedlík, mleté maso, sýr </a:t>
            </a:r>
            <a:r>
              <a:rPr lang="cs-CZ" dirty="0" smtClean="0"/>
              <a:t>Cottage…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443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6227" y="131362"/>
            <a:ext cx="6077768" cy="402272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6227" y="4154087"/>
            <a:ext cx="6077768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20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2"/>
                </a:solidFill>
              </a:rPr>
              <a:t>Krmení pacienta s dysfagií - příprava</a:t>
            </a:r>
            <a:endParaRPr lang="cs-CZ" b="1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79" y="1845733"/>
            <a:ext cx="10587789" cy="4256683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>
                <a:solidFill>
                  <a:schemeClr val="accent2"/>
                </a:solidFill>
              </a:rPr>
              <a:t>Pacienta krmíme přísně ve vzpřímeném sedu, s mírným předkloněnou hlavou ve </a:t>
            </a:r>
            <a:r>
              <a:rPr lang="cs-CZ" b="1" dirty="0" smtClean="0">
                <a:solidFill>
                  <a:schemeClr val="accent2"/>
                </a:solidFill>
              </a:rPr>
              <a:t>30° úhlu</a:t>
            </a:r>
            <a:r>
              <a:rPr lang="cs-CZ" b="1" dirty="0">
                <a:solidFill>
                  <a:schemeClr val="accent2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smtClean="0"/>
              <a:t>Nikdy </a:t>
            </a:r>
            <a:r>
              <a:rPr lang="cs-CZ" dirty="0"/>
              <a:t>nepodáváme jídlo ani pití vleže!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smtClean="0"/>
              <a:t>Při </a:t>
            </a:r>
            <a:r>
              <a:rPr lang="cs-CZ" dirty="0"/>
              <a:t>polohování pacienta dbáme o jeho bezpečí a komfort. Sedět může na </a:t>
            </a:r>
            <a:r>
              <a:rPr lang="cs-CZ" dirty="0" smtClean="0"/>
              <a:t>židli, </a:t>
            </a:r>
            <a:r>
              <a:rPr lang="pt-BR" dirty="0" smtClean="0"/>
              <a:t>invalidním </a:t>
            </a:r>
            <a:r>
              <a:rPr lang="pt-BR" dirty="0"/>
              <a:t>vozíku nebo na posteli.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smtClean="0"/>
              <a:t>V </a:t>
            </a:r>
            <a:r>
              <a:rPr lang="cs-CZ" dirty="0"/>
              <a:t>případě, že pacient obvykle nosí brýle nebo sluchadla, je nutné mu </a:t>
            </a:r>
            <a:r>
              <a:rPr lang="cs-CZ" dirty="0" smtClean="0"/>
              <a:t>pomoci </a:t>
            </a:r>
            <a:r>
              <a:rPr lang="pt-BR" dirty="0" smtClean="0"/>
              <a:t>s </a:t>
            </a:r>
            <a:r>
              <a:rPr lang="pt-BR" dirty="0"/>
              <a:t>nasazením, aby viděl, co se děje a slyšel </a:t>
            </a:r>
            <a:endParaRPr lang="cs-CZ" dirty="0" smtClean="0"/>
          </a:p>
          <a:p>
            <a:r>
              <a:rPr lang="cs-CZ" dirty="0" smtClean="0"/>
              <a:t>   </a:t>
            </a:r>
            <a:r>
              <a:rPr lang="pt-BR" dirty="0" smtClean="0"/>
              <a:t>pokyny</a:t>
            </a:r>
            <a:r>
              <a:rPr lang="pt-BR" dirty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smtClean="0"/>
              <a:t>Obvykle </a:t>
            </a:r>
            <a:r>
              <a:rPr lang="cs-CZ" dirty="0"/>
              <a:t>používáme lžičku nebo dezertní lžíci v závislosti na tom, kolik </a:t>
            </a:r>
            <a:r>
              <a:rPr lang="cs-CZ" dirty="0" smtClean="0"/>
              <a:t>potravy pacient </a:t>
            </a:r>
            <a:r>
              <a:rPr lang="cs-CZ" dirty="0"/>
              <a:t>může žvýkat najednou, ale je 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důležité zjistit</a:t>
            </a:r>
            <a:r>
              <a:rPr lang="cs-CZ" dirty="0"/>
              <a:t>, jaká je pro </a:t>
            </a:r>
            <a:r>
              <a:rPr lang="cs-CZ" dirty="0" smtClean="0"/>
              <a:t>daného pacienta nejbezpečnější </a:t>
            </a:r>
            <a:r>
              <a:rPr lang="cs-CZ" dirty="0"/>
              <a:t>varianta (např. někteří pacienti mají silný kousací reflex, je </a:t>
            </a:r>
            <a:r>
              <a:rPr lang="cs-CZ" dirty="0" smtClean="0"/>
              <a:t>  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proto vhodnější </a:t>
            </a:r>
            <a:r>
              <a:rPr lang="cs-CZ" dirty="0"/>
              <a:t>užít </a:t>
            </a:r>
            <a:r>
              <a:rPr lang="cs-CZ" dirty="0" smtClean="0"/>
              <a:t>plastovou </a:t>
            </a:r>
            <a:r>
              <a:rPr lang="cs-CZ" dirty="0"/>
              <a:t>či gumovou lžičku).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smtClean="0"/>
              <a:t>Pacientovi </a:t>
            </a:r>
            <a:r>
              <a:rPr lang="cs-CZ" dirty="0"/>
              <a:t>nabídneme kelímek s větším průměrem či výřezem pro nos, aby </a:t>
            </a:r>
            <a:r>
              <a:rPr lang="cs-CZ" dirty="0" smtClean="0"/>
              <a:t>nezakláněl hlavu</a:t>
            </a:r>
            <a:r>
              <a:rPr lang="cs-CZ" dirty="0"/>
              <a:t>, nebo brčko.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smtClean="0"/>
              <a:t>Používáme </a:t>
            </a:r>
            <a:r>
              <a:rPr lang="cs-CZ" dirty="0"/>
              <a:t>talíře nebo misky s vysokým okrajem pro usnadnění nabírání sousta </a:t>
            </a:r>
            <a:r>
              <a:rPr lang="cs-CZ" dirty="0" smtClean="0"/>
              <a:t>a speciální </a:t>
            </a:r>
            <a:r>
              <a:rPr lang="cs-CZ" dirty="0"/>
              <a:t>lžičky pro snadné sejmutí </a:t>
            </a:r>
            <a:r>
              <a:rPr lang="cs-CZ" dirty="0" smtClean="0"/>
              <a:t>sousta </a:t>
            </a:r>
            <a:r>
              <a:rPr lang="cs-CZ" dirty="0"/>
              <a:t>a 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     úchop </a:t>
            </a:r>
            <a:r>
              <a:rPr lang="cs-CZ" dirty="0"/>
              <a:t>(volbu vhodného </a:t>
            </a:r>
            <a:r>
              <a:rPr lang="cs-CZ" dirty="0" smtClean="0"/>
              <a:t>stolovacího náčiní </a:t>
            </a:r>
            <a:r>
              <a:rPr lang="cs-CZ" dirty="0"/>
              <a:t>je vhodné konzultovat s ergoterapeutem).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smtClean="0"/>
              <a:t>Důležitá </a:t>
            </a:r>
            <a:r>
              <a:rPr lang="cs-CZ" dirty="0"/>
              <a:t>je důkladná orální hygiena a kontrola upevnění zubní protézy.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080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BD582C"/>
                </a:solidFill>
              </a:rPr>
              <a:t>Krmení pacienta s dysfagií </a:t>
            </a:r>
            <a:r>
              <a:rPr lang="cs-CZ" b="1" dirty="0" smtClean="0">
                <a:solidFill>
                  <a:srgbClr val="BD582C"/>
                </a:solidFill>
              </a:rPr>
              <a:t>- postup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 Mělo </a:t>
            </a:r>
            <a:r>
              <a:rPr lang="cs-CZ" dirty="0"/>
              <a:t>by probíhat v klidném prostřední tak, aby měl pacient dostatek času </a:t>
            </a:r>
            <a:r>
              <a:rPr lang="cs-CZ" dirty="0" smtClean="0"/>
              <a:t>na zpracování </a:t>
            </a:r>
            <a:r>
              <a:rPr lang="cs-CZ" dirty="0"/>
              <a:t>sousta a byl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    schopen </a:t>
            </a:r>
            <a:r>
              <a:rPr lang="cs-CZ" dirty="0"/>
              <a:t>vědomě a </a:t>
            </a:r>
            <a:r>
              <a:rPr lang="cs-CZ" dirty="0" smtClean="0"/>
              <a:t>kontrolovaně </a:t>
            </a:r>
            <a:r>
              <a:rPr lang="cs-CZ" dirty="0"/>
              <a:t>polykat podle </a:t>
            </a:r>
            <a:r>
              <a:rPr lang="cs-CZ" dirty="0" smtClean="0"/>
              <a:t>pokynů klinického </a:t>
            </a:r>
            <a:r>
              <a:rPr lang="cs-CZ" dirty="0"/>
              <a:t>logopeda a zacvičeného ošetřovatelského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    personálu</a:t>
            </a:r>
            <a:r>
              <a:rPr lang="cs-CZ" dirty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 </a:t>
            </a:r>
            <a:r>
              <a:rPr lang="cs-CZ" dirty="0"/>
              <a:t>Jídlo je podáváno v úrovni očí. Osoba, která jídlo podává, je v nižší poloze </a:t>
            </a:r>
            <a:r>
              <a:rPr lang="cs-CZ" dirty="0" smtClean="0"/>
              <a:t>než pacient</a:t>
            </a:r>
            <a:r>
              <a:rPr lang="cs-CZ" dirty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smtClean="0"/>
              <a:t>Stolování </a:t>
            </a:r>
            <a:r>
              <a:rPr lang="cs-CZ" dirty="0"/>
              <a:t>probíhá pomalu, při jídle se pacientovi nekladou otázky.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smtClean="0"/>
              <a:t>Pacienta </a:t>
            </a:r>
            <a:r>
              <a:rPr lang="cs-CZ" dirty="0"/>
              <a:t>podporujeme v samostatném krmení, pokud to není možné, </a:t>
            </a:r>
            <a:r>
              <a:rPr lang="cs-CZ" dirty="0" smtClean="0"/>
              <a:t>podporujeme pohyb </a:t>
            </a:r>
            <a:r>
              <a:rPr lang="cs-CZ" dirty="0"/>
              <a:t>jeho </a:t>
            </a:r>
            <a:r>
              <a:rPr lang="cs-CZ" dirty="0" smtClean="0"/>
              <a:t>paže </a:t>
            </a:r>
            <a:r>
              <a:rPr lang="cs-CZ" dirty="0"/>
              <a:t>a ruky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    směrem </a:t>
            </a:r>
            <a:r>
              <a:rPr lang="cs-CZ" dirty="0"/>
              <a:t>k ústům, nelze-li jinak, je krmen </a:t>
            </a:r>
            <a:r>
              <a:rPr lang="cs-CZ" dirty="0" smtClean="0"/>
              <a:t>ošetřovatelským personálem</a:t>
            </a:r>
            <a:r>
              <a:rPr lang="cs-CZ" dirty="0"/>
              <a:t>, který dbá doporučení </a:t>
            </a:r>
            <a:r>
              <a:rPr lang="cs-CZ" dirty="0" smtClean="0"/>
              <a:t>klinického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logopeda</a:t>
            </a:r>
            <a:r>
              <a:rPr lang="cs-CZ" dirty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smtClean="0"/>
              <a:t>Důležité </a:t>
            </a:r>
            <a:r>
              <a:rPr lang="cs-CZ" dirty="0"/>
              <a:t>je podávání dalšího sousta až v případě, že jsou ústa prázdná</a:t>
            </a:r>
            <a:r>
              <a:rPr lang="cs-CZ" dirty="0" smtClean="0"/>
              <a:t>.</a:t>
            </a:r>
            <a:endParaRPr lang="cs-CZ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smtClean="0"/>
              <a:t>Při </a:t>
            </a:r>
            <a:r>
              <a:rPr lang="cs-CZ" dirty="0"/>
              <a:t>snížení koncentrace nebo zvýšené únavě pacienta v podávání jídla nepokračujeme.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smtClean="0"/>
              <a:t>Osoba </a:t>
            </a:r>
            <a:r>
              <a:rPr lang="cs-CZ" dirty="0"/>
              <a:t>pomáhající s podáváním jídla má být schopna podat první pomoc při dušení</a:t>
            </a:r>
            <a:r>
              <a:rPr lang="cs-CZ" dirty="0" smtClean="0"/>
              <a:t>.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869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2"/>
                </a:solidFill>
              </a:rPr>
              <a:t>Postup po ukončení krmení</a:t>
            </a:r>
            <a:endParaRPr lang="cs-CZ" b="1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endParaRPr lang="cs-CZ" dirty="0" smtClean="0"/>
          </a:p>
          <a:p>
            <a:pPr>
              <a:buFont typeface="Wingdings" panose="05000000000000000000" pitchFamily="2" charset="2"/>
              <a:buChar char="q"/>
            </a:pPr>
            <a:endParaRPr lang="cs-CZ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 Po </a:t>
            </a:r>
            <a:r>
              <a:rPr lang="cs-CZ" dirty="0"/>
              <a:t>ukončení krmení znovu provedeme důkladnou kontrolu dutiny ústní, popř. ústa</a:t>
            </a:r>
          </a:p>
          <a:p>
            <a:pPr marL="0" indent="0">
              <a:buNone/>
            </a:pPr>
            <a:r>
              <a:rPr lang="cs-CZ" dirty="0" smtClean="0"/>
              <a:t>     vyčistíme </a:t>
            </a:r>
            <a:r>
              <a:rPr lang="cs-CZ" dirty="0"/>
              <a:t>mechanicky od zbytků potravy tak, aby nedošlo k jejich </a:t>
            </a:r>
            <a:r>
              <a:rPr lang="cs-CZ" dirty="0" smtClean="0"/>
              <a:t>následnému vdechnutí</a:t>
            </a:r>
            <a:r>
              <a:rPr lang="cs-CZ" dirty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smtClean="0"/>
              <a:t>Důležité </a:t>
            </a:r>
            <a:r>
              <a:rPr lang="cs-CZ" dirty="0"/>
              <a:t>je setrvání pacienta ve vzpřímeném sedu po ukončení stravování po dobu </a:t>
            </a:r>
            <a:r>
              <a:rPr lang="cs-CZ" dirty="0" smtClean="0"/>
              <a:t>20-30 </a:t>
            </a:r>
            <a:r>
              <a:rPr lang="cs-CZ" dirty="0"/>
              <a:t>minut</a:t>
            </a:r>
          </a:p>
        </p:txBody>
      </p:sp>
    </p:spTree>
    <p:extLst>
      <p:ext uri="{BB962C8B-B14F-4D97-AF65-F5344CB8AC3E}">
        <p14:creationId xmlns:p14="http://schemas.microsoft.com/office/powerpoint/2010/main" val="335439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2"/>
                </a:solidFill>
              </a:rPr>
              <a:t>Rehabilitace polykání</a:t>
            </a:r>
            <a:endParaRPr lang="cs-CZ" b="1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04809"/>
          </a:xfrm>
        </p:spPr>
        <p:txBody>
          <a:bodyPr>
            <a:noAutofit/>
          </a:bodyPr>
          <a:lstStyle/>
          <a:p>
            <a:r>
              <a:rPr lang="cs-CZ" sz="1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K</a:t>
            </a:r>
            <a:r>
              <a:rPr lang="cs-CZ" sz="14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ompenzační </a:t>
            </a:r>
            <a:r>
              <a:rPr lang="cs-CZ" sz="1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techniky </a:t>
            </a:r>
            <a:r>
              <a:rPr lang="cs-CZ" sz="1400" dirty="0">
                <a:latin typeface="Times New Roman" panose="02020603050405020304" pitchFamily="18" charset="0"/>
              </a:rPr>
              <a:t>– mění tok potravy a eliminují symptomy poruchy </a:t>
            </a:r>
            <a:r>
              <a:rPr lang="cs-CZ" sz="1400" dirty="0" smtClean="0">
                <a:latin typeface="Times New Roman" panose="02020603050405020304" pitchFamily="18" charset="0"/>
              </a:rPr>
              <a:t>polykání, nemění </a:t>
            </a:r>
            <a:r>
              <a:rPr lang="cs-CZ" sz="1400" dirty="0">
                <a:latin typeface="Times New Roman" panose="02020603050405020304" pitchFamily="18" charset="0"/>
              </a:rPr>
              <a:t>však její patofyziologii. Cílem je především </a:t>
            </a:r>
            <a:endParaRPr lang="cs-CZ" sz="1400" dirty="0" smtClean="0">
              <a:latin typeface="Times New Roman" panose="02020603050405020304" pitchFamily="18" charset="0"/>
            </a:endParaRPr>
          </a:p>
          <a:p>
            <a:r>
              <a:rPr lang="cs-CZ" sz="1400" dirty="0" smtClean="0">
                <a:latin typeface="Times New Roman" panose="02020603050405020304" pitchFamily="18" charset="0"/>
              </a:rPr>
              <a:t>zmírnit </a:t>
            </a:r>
            <a:r>
              <a:rPr lang="cs-CZ" sz="1400" dirty="0">
                <a:latin typeface="Times New Roman" panose="02020603050405020304" pitchFamily="18" charset="0"/>
              </a:rPr>
              <a:t>nebo </a:t>
            </a:r>
            <a:r>
              <a:rPr lang="cs-CZ" sz="1400" dirty="0" smtClean="0">
                <a:latin typeface="Times New Roman" panose="02020603050405020304" pitchFamily="18" charset="0"/>
              </a:rPr>
              <a:t>eliminovat symptomy dysfagie </a:t>
            </a:r>
            <a:r>
              <a:rPr lang="cs-CZ" sz="1400" dirty="0">
                <a:latin typeface="Times New Roman" panose="02020603050405020304" pitchFamily="18" charset="0"/>
              </a:rPr>
              <a:t>a rizika aspirace; řadíme sem: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1400" dirty="0" smtClean="0">
                <a:latin typeface="Wingdings-Regular"/>
              </a:rPr>
              <a:t> </a:t>
            </a:r>
            <a:r>
              <a:rPr lang="cs-CZ" sz="1400" dirty="0">
                <a:latin typeface="Times New Roman" panose="02020603050405020304" pitchFamily="18" charset="0"/>
              </a:rPr>
              <a:t>posturální techniky - sed místo „</a:t>
            </a:r>
            <a:r>
              <a:rPr lang="cs-CZ" sz="1400" dirty="0" err="1">
                <a:latin typeface="Times New Roman" panose="02020603050405020304" pitchFamily="18" charset="0"/>
              </a:rPr>
              <a:t>pololehu</a:t>
            </a:r>
            <a:r>
              <a:rPr lang="cs-CZ" sz="1400" dirty="0">
                <a:latin typeface="Times New Roman" panose="02020603050405020304" pitchFamily="18" charset="0"/>
              </a:rPr>
              <a:t>“, rotace, úklon, předklon hlavy…, </a:t>
            </a:r>
            <a:r>
              <a:rPr lang="cs-CZ" sz="1400" dirty="0" smtClean="0">
                <a:latin typeface="Times New Roman" panose="02020603050405020304" pitchFamily="18" charset="0"/>
              </a:rPr>
              <a:t>těmito technikami </a:t>
            </a:r>
            <a:r>
              <a:rPr lang="cs-CZ" sz="1400" dirty="0">
                <a:latin typeface="Times New Roman" panose="02020603050405020304" pitchFamily="18" charset="0"/>
              </a:rPr>
              <a:t>lze snížit riziko aspirace až u 80% </a:t>
            </a:r>
            <a:endParaRPr lang="cs-CZ" sz="1400" dirty="0" smtClean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 smtClean="0">
                <a:latin typeface="Times New Roman" panose="02020603050405020304" pitchFamily="18" charset="0"/>
              </a:rPr>
              <a:t>    pacientů </a:t>
            </a:r>
            <a:endParaRPr lang="cs-CZ" sz="1400" dirty="0"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1400" dirty="0">
                <a:latin typeface="Wingdings-Regular"/>
              </a:rPr>
              <a:t> </a:t>
            </a:r>
            <a:r>
              <a:rPr lang="cs-CZ" sz="1400" dirty="0" smtClean="0">
                <a:latin typeface="Times New Roman" panose="02020603050405020304" pitchFamily="18" charset="0"/>
              </a:rPr>
              <a:t>techniky </a:t>
            </a:r>
            <a:r>
              <a:rPr lang="cs-CZ" sz="1400" dirty="0">
                <a:latin typeface="Times New Roman" panose="02020603050405020304" pitchFamily="18" charset="0"/>
              </a:rPr>
              <a:t>na zlepšení senzorického vstupu – zvyšují senzitivitu dutiny ústní </a:t>
            </a:r>
            <a:r>
              <a:rPr lang="cs-CZ" sz="1400" dirty="0" smtClean="0">
                <a:latin typeface="Times New Roman" panose="02020603050405020304" pitchFamily="18" charset="0"/>
              </a:rPr>
              <a:t>a stimulují </a:t>
            </a:r>
            <a:r>
              <a:rPr lang="cs-CZ" sz="1400" dirty="0">
                <a:latin typeface="Times New Roman" panose="02020603050405020304" pitchFamily="18" charset="0"/>
              </a:rPr>
              <a:t>polykání před nebo v jeho průběhu, patří mezi ně </a:t>
            </a:r>
            <a:endParaRPr lang="cs-CZ" sz="1400" dirty="0" smtClean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latin typeface="Times New Roman" panose="02020603050405020304" pitchFamily="18" charset="0"/>
              </a:rPr>
              <a:t> </a:t>
            </a:r>
            <a:r>
              <a:rPr lang="cs-CZ" sz="1400" dirty="0" smtClean="0">
                <a:latin typeface="Times New Roman" panose="02020603050405020304" pitchFamily="18" charset="0"/>
              </a:rPr>
              <a:t>   např</a:t>
            </a:r>
            <a:r>
              <a:rPr lang="cs-CZ" sz="1400" dirty="0">
                <a:latin typeface="Times New Roman" panose="02020603050405020304" pitchFamily="18" charset="0"/>
              </a:rPr>
              <a:t>. tlak lžíce </a:t>
            </a:r>
            <a:r>
              <a:rPr lang="cs-CZ" sz="1400" dirty="0" smtClean="0">
                <a:latin typeface="Times New Roman" panose="02020603050405020304" pitchFamily="18" charset="0"/>
              </a:rPr>
              <a:t>na jazyk</a:t>
            </a:r>
            <a:r>
              <a:rPr lang="cs-CZ" sz="1400" dirty="0">
                <a:latin typeface="Times New Roman" panose="02020603050405020304" pitchFamily="18" charset="0"/>
              </a:rPr>
              <a:t>, zvýšení termální a chuťové intenzity sousta, modifikace množství </a:t>
            </a:r>
            <a:r>
              <a:rPr lang="cs-CZ" sz="1400" dirty="0" smtClean="0">
                <a:latin typeface="Times New Roman" panose="02020603050405020304" pitchFamily="18" charset="0"/>
              </a:rPr>
              <a:t>a konzistence </a:t>
            </a:r>
            <a:r>
              <a:rPr lang="cs-CZ" sz="1400" dirty="0">
                <a:latin typeface="Times New Roman" panose="02020603050405020304" pitchFamily="18" charset="0"/>
              </a:rPr>
              <a:t>sousta, termálně-taktilní </a:t>
            </a:r>
            <a:endParaRPr lang="cs-CZ" sz="1400" dirty="0" smtClean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 smtClean="0">
                <a:latin typeface="Times New Roman" panose="02020603050405020304" pitchFamily="18" charset="0"/>
              </a:rPr>
              <a:t>    stimulace</a:t>
            </a:r>
            <a:endParaRPr lang="cs-CZ" sz="1400" dirty="0" smtClean="0">
              <a:latin typeface="Wingdings-Regular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1400" dirty="0" smtClean="0">
                <a:latin typeface="Wingdings-Regular"/>
              </a:rPr>
              <a:t> </a:t>
            </a:r>
            <a:r>
              <a:rPr lang="cs-CZ" sz="1400" dirty="0">
                <a:latin typeface="Times New Roman" panose="02020603050405020304" pitchFamily="18" charset="0"/>
              </a:rPr>
              <a:t>úprava konzistence stravy a tekutin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1400" dirty="0" smtClean="0">
                <a:latin typeface="Wingdings-Regular"/>
              </a:rPr>
              <a:t> </a:t>
            </a:r>
            <a:r>
              <a:rPr lang="cs-CZ" sz="1400" dirty="0">
                <a:latin typeface="Times New Roman" panose="02020603050405020304" pitchFamily="18" charset="0"/>
              </a:rPr>
              <a:t>modifikace velikosti soust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1400" dirty="0" smtClean="0">
                <a:latin typeface="Wingdings-Regular"/>
              </a:rPr>
              <a:t> </a:t>
            </a:r>
            <a:r>
              <a:rPr lang="cs-CZ" sz="1400" dirty="0">
                <a:latin typeface="Times New Roman" panose="02020603050405020304" pitchFamily="18" charset="0"/>
              </a:rPr>
              <a:t>užití </a:t>
            </a:r>
            <a:r>
              <a:rPr lang="cs-CZ" sz="1400" dirty="0" err="1">
                <a:latin typeface="Times New Roman" panose="02020603050405020304" pitchFamily="18" charset="0"/>
              </a:rPr>
              <a:t>intraorálních</a:t>
            </a:r>
            <a:r>
              <a:rPr lang="cs-CZ" sz="1400" dirty="0">
                <a:latin typeface="Times New Roman" panose="02020603050405020304" pitchFamily="18" charset="0"/>
              </a:rPr>
              <a:t> protetických pomůcek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1400" dirty="0" smtClean="0">
                <a:latin typeface="Wingdings-Regular"/>
              </a:rPr>
              <a:t> </a:t>
            </a:r>
            <a:r>
              <a:rPr lang="cs-CZ" sz="1400" dirty="0">
                <a:latin typeface="Times New Roman" panose="02020603050405020304" pitchFamily="18" charset="0"/>
              </a:rPr>
              <a:t>techniky na odstranění zbytků potravy – nácvik efektivního kašle, </a:t>
            </a:r>
            <a:r>
              <a:rPr lang="cs-CZ" sz="1400" dirty="0" smtClean="0">
                <a:latin typeface="Times New Roman" panose="02020603050405020304" pitchFamily="18" charset="0"/>
              </a:rPr>
              <a:t>technika dvojitého </a:t>
            </a:r>
            <a:r>
              <a:rPr lang="cs-CZ" sz="1400" dirty="0">
                <a:latin typeface="Times New Roman" panose="02020603050405020304" pitchFamily="18" charset="0"/>
              </a:rPr>
              <a:t>polknutí s následným odkašláním, odsávání…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1400" dirty="0" smtClean="0">
                <a:latin typeface="Wingdings-Regular"/>
              </a:rPr>
              <a:t> </a:t>
            </a:r>
            <a:r>
              <a:rPr lang="cs-CZ" sz="1400" dirty="0">
                <a:latin typeface="Times New Roman" panose="02020603050405020304" pitchFamily="18" charset="0"/>
              </a:rPr>
              <a:t>slovní vedení při jídle, </a:t>
            </a:r>
            <a:r>
              <a:rPr lang="cs-CZ" sz="1400" dirty="0" smtClean="0">
                <a:latin typeface="Times New Roman" panose="02020603050405020304" pitchFamily="18" charset="0"/>
              </a:rPr>
              <a:t>pití 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81156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2"/>
                </a:solidFill>
              </a:rPr>
              <a:t>Dysfagie</a:t>
            </a:r>
            <a:endParaRPr lang="cs-CZ" b="1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= obtíže </a:t>
            </a:r>
            <a:r>
              <a:rPr lang="cs-CZ" dirty="0"/>
              <a:t>s polykáním. </a:t>
            </a:r>
            <a:endParaRPr lang="cs-CZ" dirty="0" smtClean="0"/>
          </a:p>
          <a:p>
            <a:r>
              <a:rPr lang="cs-CZ" dirty="0" smtClean="0"/>
              <a:t>Mohou </a:t>
            </a:r>
            <a:r>
              <a:rPr lang="cs-CZ" dirty="0"/>
              <a:t>být způsobeny neurologickým onemocněním, nádory v oblasti hlavy a krku, zánětlivými procesy polykacích orgánů, onemocněními páteře, úrazy, atd. </a:t>
            </a:r>
            <a:endParaRPr lang="cs-CZ" dirty="0" smtClean="0"/>
          </a:p>
          <a:p>
            <a:r>
              <a:rPr lang="cs-CZ" dirty="0" smtClean="0"/>
              <a:t>Nejčastější </a:t>
            </a:r>
            <a:r>
              <a:rPr lang="cs-CZ" dirty="0"/>
              <a:t>příčinou vzniku dysfagie jsou neurologická </a:t>
            </a:r>
            <a:r>
              <a:rPr lang="cs-CZ" dirty="0" smtClean="0"/>
              <a:t>onemocnění - způsobují </a:t>
            </a:r>
            <a:r>
              <a:rPr lang="cs-CZ" dirty="0"/>
              <a:t>narušení koordinace svalstva polykacích orgánů a utlumení, zpoždění nebo absenci reflexů (polykacího, </a:t>
            </a:r>
            <a:r>
              <a:rPr lang="cs-CZ" dirty="0" err="1"/>
              <a:t>kašlacího</a:t>
            </a:r>
            <a:r>
              <a:rPr lang="cs-CZ" dirty="0"/>
              <a:t>, dávivého). </a:t>
            </a:r>
            <a:endParaRPr lang="cs-CZ" dirty="0" smtClean="0"/>
          </a:p>
          <a:p>
            <a:endParaRPr lang="cs-CZ" dirty="0"/>
          </a:p>
          <a:p>
            <a:r>
              <a:rPr lang="cs-CZ" b="1" dirty="0"/>
              <a:t>Dysfagie v </a:t>
            </a:r>
            <a:r>
              <a:rPr lang="cs-CZ" b="1" dirty="0" smtClean="0"/>
              <a:t>neurologii: incidence </a:t>
            </a:r>
            <a:r>
              <a:rPr lang="cs-CZ" b="1" dirty="0"/>
              <a:t>u vybraných onemocnění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smtClean="0"/>
              <a:t>80 </a:t>
            </a:r>
            <a:r>
              <a:rPr lang="cs-CZ" dirty="0"/>
              <a:t>% pacientů s </a:t>
            </a:r>
            <a:r>
              <a:rPr lang="cs-CZ" dirty="0" smtClean="0"/>
              <a:t>cévní </a:t>
            </a:r>
            <a:r>
              <a:rPr lang="cs-CZ" dirty="0"/>
              <a:t>mozkovou </a:t>
            </a:r>
            <a:r>
              <a:rPr lang="cs-CZ" dirty="0" smtClean="0"/>
              <a:t>příhodou </a:t>
            </a:r>
            <a:r>
              <a:rPr lang="cs-CZ" dirty="0"/>
              <a:t>(CMP</a:t>
            </a:r>
            <a:r>
              <a:rPr lang="cs-CZ" dirty="0" smtClean="0"/>
              <a:t>)</a:t>
            </a:r>
            <a:endParaRPr lang="cs-CZ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smtClean="0"/>
              <a:t>81 </a:t>
            </a:r>
            <a:r>
              <a:rPr lang="cs-CZ" dirty="0"/>
              <a:t>% pacientů s Parkinsonovou </a:t>
            </a:r>
            <a:r>
              <a:rPr lang="cs-CZ" dirty="0" smtClean="0"/>
              <a:t>chorobou</a:t>
            </a:r>
            <a:endParaRPr lang="cs-CZ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pt-BR" dirty="0" smtClean="0"/>
              <a:t>24 </a:t>
            </a:r>
            <a:r>
              <a:rPr lang="pt-BR" dirty="0"/>
              <a:t>% pacientů s myasthenia </a:t>
            </a:r>
            <a:r>
              <a:rPr lang="pt-BR" dirty="0" smtClean="0"/>
              <a:t>gravis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651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2"/>
                </a:solidFill>
              </a:rPr>
              <a:t>Rehabilitace polykání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2"/>
                </a:solidFill>
              </a:rPr>
              <a:t>T</a:t>
            </a:r>
            <a:r>
              <a:rPr lang="cs-CZ" b="1" dirty="0" smtClean="0">
                <a:solidFill>
                  <a:schemeClr val="accent2"/>
                </a:solidFill>
              </a:rPr>
              <a:t>erapeutické </a:t>
            </a:r>
            <a:r>
              <a:rPr lang="cs-CZ" b="1" dirty="0">
                <a:solidFill>
                  <a:schemeClr val="accent2"/>
                </a:solidFill>
              </a:rPr>
              <a:t>techniky </a:t>
            </a:r>
            <a:r>
              <a:rPr lang="cs-CZ" dirty="0"/>
              <a:t>– mění patofyziologii polykání, zahrnují cvičení na zvýšení</a:t>
            </a:r>
          </a:p>
          <a:p>
            <a:r>
              <a:rPr lang="cs-CZ" dirty="0"/>
              <a:t>rozsahu pohybů a manipulaci bolu v ústech a cvičení ke zlepšení neuromuskulární</a:t>
            </a:r>
          </a:p>
          <a:p>
            <a:r>
              <a:rPr lang="cs-CZ" dirty="0"/>
              <a:t>kontroly. Podle charakteru cvičného bolu rozdělujeme terapii na nepřímou, kdy nácvik</a:t>
            </a:r>
          </a:p>
          <a:p>
            <a:r>
              <a:rPr lang="cs-CZ" dirty="0"/>
              <a:t>polykání probíhá na slinách, nebo terapii přímou, kdy nácvik polykání probíhá za použití</a:t>
            </a:r>
          </a:p>
          <a:p>
            <a:r>
              <a:rPr lang="cs-CZ" dirty="0"/>
              <a:t>tekutin a potravin různé </a:t>
            </a:r>
            <a:r>
              <a:rPr lang="cs-CZ" dirty="0" smtClean="0"/>
              <a:t>konzistence.</a:t>
            </a:r>
          </a:p>
          <a:p>
            <a:endParaRPr lang="cs-CZ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 err="1" smtClean="0"/>
              <a:t>Oromotorická</a:t>
            </a:r>
            <a:r>
              <a:rPr lang="cs-CZ" dirty="0" smtClean="0"/>
              <a:t> cvičení – jazyka, čelisti, rtů, tváří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Polykací manévry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97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1141" y="148322"/>
            <a:ext cx="3143250" cy="208597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08" r="1" b="5172"/>
          <a:stretch/>
        </p:blipFill>
        <p:spPr>
          <a:xfrm>
            <a:off x="4235115" y="286604"/>
            <a:ext cx="3786839" cy="539230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692" y="584985"/>
            <a:ext cx="3023616" cy="256003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7941" y="2234297"/>
            <a:ext cx="3596450" cy="399421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1948" y="3443401"/>
            <a:ext cx="4194048" cy="278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18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chemeClr val="accent2"/>
                </a:solidFill>
              </a:rPr>
              <a:t>Děkuji za pozornost</a:t>
            </a:r>
            <a:endParaRPr lang="cs-CZ" b="1" dirty="0">
              <a:solidFill>
                <a:schemeClr val="accent2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69117" y="2256649"/>
            <a:ext cx="3514725" cy="351472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1244" y="2256649"/>
            <a:ext cx="3750469" cy="375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16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2"/>
                </a:solidFill>
              </a:rPr>
              <a:t>Dysfagiologický </a:t>
            </a:r>
            <a:r>
              <a:rPr lang="cs-CZ" b="1" dirty="0">
                <a:solidFill>
                  <a:schemeClr val="accent2"/>
                </a:solidFill>
              </a:rPr>
              <a:t>tým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= koordinuje </a:t>
            </a:r>
            <a:r>
              <a:rPr lang="cs-CZ" dirty="0"/>
              <a:t>klinický logoped, popř. lékař neurolog nebo ORL lékař. </a:t>
            </a:r>
            <a:endParaRPr lang="cs-CZ" dirty="0" smtClean="0"/>
          </a:p>
          <a:p>
            <a:r>
              <a:rPr lang="cs-CZ" dirty="0" smtClean="0"/>
              <a:t>Členy </a:t>
            </a:r>
            <a:r>
              <a:rPr lang="cs-CZ" dirty="0"/>
              <a:t>týmu jsou zpravidla klinický logoped, ošetřující lékař neurolog, rentgenolog, ORL lékař, </a:t>
            </a:r>
            <a:r>
              <a:rPr lang="cs-CZ" dirty="0" smtClean="0"/>
              <a:t>nutriční terapeut, </a:t>
            </a:r>
            <a:r>
              <a:rPr lang="cs-CZ" dirty="0"/>
              <a:t>JIP sestry a další střední a nižší zdravotní personál, ergoterapeuti, fyzioterapeuti, popř. také stomatolog, gastroenterolog nebo psycholog a sociální pracovník. Mnohdy se k týmu přidávají i členové rodiny pacienta. Každý má v týmu svoji nezastupitelnou roli a jen dobrá koordinace celého týmu může vést k pozitivním výsledkům v péči o pacienta s dysfagií. </a:t>
            </a:r>
            <a:endParaRPr lang="cs-CZ" dirty="0" smtClean="0"/>
          </a:p>
          <a:p>
            <a:r>
              <a:rPr lang="cs-CZ" b="1" dirty="0">
                <a:solidFill>
                  <a:schemeClr val="accent2"/>
                </a:solidFill>
              </a:rPr>
              <a:t>Nutriční </a:t>
            </a:r>
            <a:r>
              <a:rPr lang="cs-CZ" b="1" dirty="0" smtClean="0">
                <a:solidFill>
                  <a:schemeClr val="accent2"/>
                </a:solidFill>
              </a:rPr>
              <a:t>terapeut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 Posuzuje </a:t>
            </a:r>
            <a:r>
              <a:rPr lang="cs-CZ" dirty="0"/>
              <a:t>a sleduje klinické parametry stavu výživy, které zahrnují hodnocení biochemických a antropometrických ukazatelů výživového stavu - indexů tělesné hmotnosti, příjmu tekutin a pevné stravy, způsobu podávání výživy (orální, enterální nebo parenterální). </a:t>
            </a:r>
            <a:endParaRPr lang="cs-CZ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 Doporučuje </a:t>
            </a:r>
            <a:r>
              <a:rPr lang="cs-CZ" dirty="0"/>
              <a:t>typy a způsob podávání enterální výživy a dietní složky ve vhodné kombinaci, snaží se o udržení adekvátního příjmu (mikro a makro živin, tedy vitamínů a minerálních látek a cukrů, tuků, bílkovin) a příjmu tekutin v konzistenci doporučené klinickým logopedem. </a:t>
            </a:r>
            <a:endParaRPr lang="cs-CZ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cs-CZ" smtClean="0"/>
              <a:t> Úzce </a:t>
            </a:r>
            <a:r>
              <a:rPr lang="cs-CZ" dirty="0"/>
              <a:t>spolupracuje s klinickým logopedem.</a:t>
            </a:r>
          </a:p>
        </p:txBody>
      </p:sp>
    </p:spTree>
    <p:extLst>
      <p:ext uri="{BB962C8B-B14F-4D97-AF65-F5344CB8AC3E}">
        <p14:creationId xmlns:p14="http://schemas.microsoft.com/office/powerpoint/2010/main" val="301141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2"/>
                </a:solidFill>
              </a:rPr>
              <a:t>Správný </a:t>
            </a:r>
            <a:r>
              <a:rPr lang="cs-CZ" b="1" dirty="0">
                <a:solidFill>
                  <a:schemeClr val="accent2"/>
                </a:solidFill>
              </a:rPr>
              <a:t>průběh polykacího aktu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91437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Polykací </a:t>
            </a:r>
            <a:r>
              <a:rPr lang="cs-CZ" dirty="0"/>
              <a:t>akt se skládá ze čtyř fází – přípravné, orální, faryngeální a esofageální - které </a:t>
            </a:r>
            <a:r>
              <a:rPr lang="cs-CZ" dirty="0" smtClean="0"/>
              <a:t>na sebe </a:t>
            </a:r>
            <a:r>
              <a:rPr lang="cs-CZ" dirty="0"/>
              <a:t>navazují a vzájemně se </a:t>
            </a:r>
            <a:r>
              <a:rPr lang="cs-CZ" dirty="0" smtClean="0"/>
              <a:t>ovlivňují. Úkolem </a:t>
            </a:r>
            <a:r>
              <a:rPr lang="cs-CZ" dirty="0"/>
              <a:t>přípravné fáze je získat informace o chuti jídla a vytvořit v ústech sousto </a:t>
            </a:r>
            <a:r>
              <a:rPr lang="cs-CZ" dirty="0" smtClean="0"/>
              <a:t>takové konzistence</a:t>
            </a:r>
            <a:r>
              <a:rPr lang="cs-CZ" dirty="0"/>
              <a:t>, aby bylo snadné jej polknout. Je to fáze </a:t>
            </a:r>
            <a:r>
              <a:rPr lang="cs-CZ" dirty="0" smtClean="0"/>
              <a:t>vědomá.  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 </a:t>
            </a:r>
            <a:r>
              <a:rPr lang="cs-CZ" b="1" dirty="0" smtClean="0">
                <a:solidFill>
                  <a:schemeClr val="accent2"/>
                </a:solidFill>
              </a:rPr>
              <a:t>Orální </a:t>
            </a:r>
            <a:r>
              <a:rPr lang="cs-CZ" b="1" dirty="0">
                <a:solidFill>
                  <a:schemeClr val="accent2"/>
                </a:solidFill>
              </a:rPr>
              <a:t>fáze </a:t>
            </a:r>
            <a:r>
              <a:rPr lang="cs-CZ" dirty="0"/>
              <a:t>je z části vědomá a z části nevědomá. Sousto se v ústech jazykem </a:t>
            </a:r>
            <a:r>
              <a:rPr lang="cs-CZ" dirty="0" smtClean="0"/>
              <a:t>posouvá směrem </a:t>
            </a:r>
            <a:r>
              <a:rPr lang="cs-CZ" dirty="0"/>
              <a:t>vzad k měkkému patru. V momentě, kdy sousto míjí patrové oblouky, se </a:t>
            </a:r>
            <a:r>
              <a:rPr lang="cs-CZ" dirty="0" smtClean="0"/>
              <a:t>spouští polykací </a:t>
            </a:r>
            <a:r>
              <a:rPr lang="cs-CZ" dirty="0"/>
              <a:t>reflex. Měkké patro se přimyká k zadní stěně hltanu.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 </a:t>
            </a:r>
            <a:r>
              <a:rPr lang="cs-CZ" b="1" dirty="0" smtClean="0">
                <a:solidFill>
                  <a:schemeClr val="accent2"/>
                </a:solidFill>
              </a:rPr>
              <a:t>V reflexní </a:t>
            </a:r>
            <a:r>
              <a:rPr lang="cs-CZ" b="1" dirty="0">
                <a:solidFill>
                  <a:schemeClr val="accent2"/>
                </a:solidFill>
              </a:rPr>
              <a:t>- faryngeální fázi </a:t>
            </a:r>
            <a:r>
              <a:rPr lang="cs-CZ" dirty="0"/>
              <a:t>se zvedá a předsunuje hrtan, </a:t>
            </a:r>
            <a:r>
              <a:rPr lang="cs-CZ" dirty="0" smtClean="0"/>
              <a:t>hrtanová příklopka </a:t>
            </a:r>
            <a:r>
              <a:rPr lang="cs-CZ" dirty="0"/>
              <a:t>uzavře přístup do hrtanu, arytenoidní chrupavky se k sobě stáčejí a předsunují se </a:t>
            </a:r>
            <a:r>
              <a:rPr lang="cs-CZ" dirty="0" smtClean="0"/>
              <a:t>ke ztluštělé </a:t>
            </a:r>
            <a:r>
              <a:rPr lang="cs-CZ" dirty="0"/>
              <a:t>bázi epiglottis, hlasivková štěrbina se uzavře. Dýchání se asi na jednu </a:t>
            </a:r>
            <a:r>
              <a:rPr lang="cs-CZ" dirty="0" smtClean="0"/>
              <a:t>sekundu zastaví </a:t>
            </a:r>
            <a:r>
              <a:rPr lang="cs-CZ" dirty="0"/>
              <a:t>a potrava se kontrakcí faryngeálního svalstva posunuje směrem dolů k </a:t>
            </a:r>
            <a:r>
              <a:rPr lang="cs-CZ" dirty="0" smtClean="0"/>
              <a:t>hornímu jícnovému </a:t>
            </a:r>
            <a:r>
              <a:rPr lang="cs-CZ" dirty="0"/>
              <a:t>svěrači.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b="1" dirty="0" smtClean="0">
                <a:solidFill>
                  <a:schemeClr val="accent2"/>
                </a:solidFill>
              </a:rPr>
              <a:t> V </a:t>
            </a:r>
            <a:r>
              <a:rPr lang="cs-CZ" b="1" dirty="0">
                <a:solidFill>
                  <a:schemeClr val="accent2"/>
                </a:solidFill>
              </a:rPr>
              <a:t>esofageální fázi </a:t>
            </a:r>
            <a:r>
              <a:rPr lang="cs-CZ" dirty="0"/>
              <a:t>dochází k otevření horního jícnového svěrače a transportu potravy </a:t>
            </a:r>
            <a:r>
              <a:rPr lang="cs-CZ" dirty="0" smtClean="0"/>
              <a:t>jícnem směrem </a:t>
            </a:r>
            <a:r>
              <a:rPr lang="cs-CZ" dirty="0"/>
              <a:t>do žaludku. Poté následuje jeho uzavření a opětovné obnovení dýchání (</a:t>
            </a:r>
            <a:r>
              <a:rPr lang="cs-CZ" dirty="0" smtClean="0"/>
              <a:t>zpravidla výdechem</a:t>
            </a:r>
            <a:r>
              <a:rPr lang="cs-CZ" dirty="0"/>
              <a:t>). Hrtan, hrtanová příklopka a ostatní přilehlé struktury se vracejí do </a:t>
            </a:r>
            <a:r>
              <a:rPr lang="cs-CZ" dirty="0" smtClean="0"/>
              <a:t>svého původního </a:t>
            </a:r>
            <a:r>
              <a:rPr lang="cs-CZ" dirty="0"/>
              <a:t>postavení.</a:t>
            </a:r>
          </a:p>
          <a:p>
            <a:pPr marL="0" indent="0">
              <a:buNone/>
            </a:pPr>
            <a:r>
              <a:rPr lang="cs-CZ" dirty="0" smtClean="0"/>
              <a:t>Pro </a:t>
            </a:r>
            <a:r>
              <a:rPr lang="cs-CZ" dirty="0"/>
              <a:t>bezchybný průběh polykacího aktu je nezbytná neporušená funkce hlavových nervů, </a:t>
            </a:r>
            <a:r>
              <a:rPr lang="cs-CZ" dirty="0" smtClean="0"/>
              <a:t>a to</a:t>
            </a:r>
            <a:r>
              <a:rPr lang="cs-CZ" dirty="0"/>
              <a:t>: V. (n. trigeminus), VII. (n. </a:t>
            </a:r>
            <a:r>
              <a:rPr lang="cs-CZ" dirty="0" err="1"/>
              <a:t>facialis</a:t>
            </a:r>
            <a:r>
              <a:rPr lang="cs-CZ" dirty="0"/>
              <a:t>), IX. (n. </a:t>
            </a:r>
            <a:r>
              <a:rPr lang="cs-CZ" dirty="0" err="1"/>
              <a:t>glossopharyngeus</a:t>
            </a:r>
            <a:r>
              <a:rPr lang="cs-CZ" dirty="0"/>
              <a:t>), X. (n. vagus), XI. (</a:t>
            </a:r>
            <a:r>
              <a:rPr lang="cs-CZ" dirty="0" err="1" smtClean="0"/>
              <a:t>n.accesorius</a:t>
            </a:r>
            <a:r>
              <a:rPr lang="cs-CZ" dirty="0"/>
              <a:t>), XII. (n. </a:t>
            </a:r>
            <a:r>
              <a:rPr lang="cs-CZ" dirty="0" err="1"/>
              <a:t>hypoglossus</a:t>
            </a:r>
            <a:r>
              <a:rPr lang="cs-CZ" dirty="0"/>
              <a:t>).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2000" y="2284898"/>
            <a:ext cx="5197838" cy="148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15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2"/>
                </a:solidFill>
              </a:rPr>
              <a:t>Varovné </a:t>
            </a:r>
            <a:r>
              <a:rPr lang="cs-CZ" b="1" dirty="0">
                <a:solidFill>
                  <a:schemeClr val="accent2"/>
                </a:solidFill>
              </a:rPr>
              <a:t>příznaky dysfagie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 Reflexní </a:t>
            </a:r>
            <a:r>
              <a:rPr lang="cs-CZ" dirty="0"/>
              <a:t>kašel jako jeden z nejznámějších </a:t>
            </a:r>
            <a:r>
              <a:rPr lang="cs-CZ" dirty="0" smtClean="0"/>
              <a:t>varovných příznaků </a:t>
            </a:r>
            <a:r>
              <a:rPr lang="cs-CZ" dirty="0"/>
              <a:t>dysfagie </a:t>
            </a:r>
            <a:r>
              <a:rPr lang="cs-CZ" dirty="0" smtClean="0"/>
              <a:t>je u </a:t>
            </a:r>
            <a:r>
              <a:rPr lang="cs-CZ" dirty="0"/>
              <a:t>50-60% pacientů s neurogenními dysfagiemi narušený, </a:t>
            </a:r>
            <a:r>
              <a:rPr lang="cs-CZ" dirty="0" smtClean="0"/>
              <a:t>nebo  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</a:t>
            </a:r>
            <a:r>
              <a:rPr lang="cs-CZ" dirty="0" smtClean="0"/>
              <a:t>dokonce </a:t>
            </a:r>
            <a:r>
              <a:rPr lang="cs-CZ" dirty="0"/>
              <a:t>zcela </a:t>
            </a:r>
            <a:r>
              <a:rPr lang="cs-CZ" dirty="0" smtClean="0"/>
              <a:t>nevýbavný. </a:t>
            </a:r>
            <a:r>
              <a:rPr lang="cs-CZ" dirty="0"/>
              <a:t>Pacienti aspirují tzv. tiše, bez kašle!!!</a:t>
            </a:r>
          </a:p>
          <a:p>
            <a:pPr marL="0" indent="0">
              <a:buNone/>
            </a:pPr>
            <a:r>
              <a:rPr lang="cs-CZ" dirty="0" smtClean="0"/>
              <a:t>Mezi </a:t>
            </a:r>
            <a:r>
              <a:rPr lang="cs-CZ" dirty="0"/>
              <a:t>příznaky, které mohou signalizovat dysfagii a s nimiž pracují mnohé </a:t>
            </a:r>
            <a:r>
              <a:rPr lang="cs-CZ" dirty="0" smtClean="0"/>
              <a:t>screeningové nástroje</a:t>
            </a:r>
            <a:r>
              <a:rPr lang="cs-CZ" dirty="0"/>
              <a:t>, </a:t>
            </a:r>
            <a:r>
              <a:rPr lang="cs-CZ" dirty="0" smtClean="0"/>
              <a:t>patří:</a:t>
            </a:r>
            <a:endParaRPr lang="cs-CZ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 Kašel </a:t>
            </a:r>
            <a:r>
              <a:rPr lang="cs-CZ" dirty="0"/>
              <a:t>v průběhu a po jídle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 Změna </a:t>
            </a:r>
            <a:r>
              <a:rPr lang="cs-CZ" dirty="0"/>
              <a:t>hlasu po polknutí, tzv. kloktavý hlas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 Vytékání </a:t>
            </a:r>
            <a:r>
              <a:rPr lang="cs-CZ" dirty="0"/>
              <a:t>tekutin, potravy, slin z úst – tzv. </a:t>
            </a:r>
            <a:r>
              <a:rPr lang="cs-CZ" dirty="0" err="1"/>
              <a:t>drooling</a:t>
            </a:r>
            <a:endParaRPr lang="cs-CZ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 Dysfonie</a:t>
            </a:r>
            <a:endParaRPr lang="cs-CZ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 Narušený </a:t>
            </a:r>
            <a:r>
              <a:rPr lang="cs-CZ" dirty="0"/>
              <a:t>dávivý reflex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 Slabý </a:t>
            </a:r>
            <a:r>
              <a:rPr lang="cs-CZ" dirty="0"/>
              <a:t>reflexní kašel či nepřítomnost reflexního kašle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 Dysartrie</a:t>
            </a:r>
            <a:r>
              <a:rPr lang="cs-CZ" dirty="0"/>
              <a:t>, afázie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 Narušená </a:t>
            </a:r>
            <a:r>
              <a:rPr lang="cs-CZ" dirty="0"/>
              <a:t>funkce hlavových nervů, narušená </a:t>
            </a:r>
            <a:r>
              <a:rPr lang="cs-CZ" dirty="0" err="1"/>
              <a:t>orofaciální</a:t>
            </a:r>
            <a:r>
              <a:rPr lang="cs-CZ" dirty="0"/>
              <a:t> motorika a senzitivita</a:t>
            </a:r>
          </a:p>
          <a:p>
            <a:r>
              <a:rPr lang="cs-CZ" dirty="0"/>
              <a:t>Při pozorování pacienta je vhodné všímat si příznaků jako stopy po pokousání ve tvářích, </a:t>
            </a:r>
            <a:r>
              <a:rPr lang="cs-CZ" dirty="0" smtClean="0"/>
              <a:t>na jazyku</a:t>
            </a:r>
            <a:r>
              <a:rPr lang="cs-CZ" dirty="0"/>
              <a:t>, rtech, zvýšená tělesná teplota/horečka, nechutenství, vyhýbání se tekutinám, </a:t>
            </a:r>
            <a:r>
              <a:rPr lang="cs-CZ" dirty="0" smtClean="0"/>
              <a:t>určitým druhům </a:t>
            </a:r>
            <a:r>
              <a:rPr lang="cs-CZ" dirty="0"/>
              <a:t>jídla, nezvykle dlouhá doba nutná pro příjem potravy, únava při jídle, zbytky </a:t>
            </a:r>
            <a:r>
              <a:rPr lang="cs-CZ" dirty="0" smtClean="0"/>
              <a:t>potravy v </a:t>
            </a:r>
            <a:r>
              <a:rPr lang="cs-CZ" dirty="0"/>
              <a:t>ústech, úbytek tělesné váhy, zahlenění. </a:t>
            </a:r>
          </a:p>
        </p:txBody>
      </p:sp>
    </p:spTree>
    <p:extLst>
      <p:ext uri="{BB962C8B-B14F-4D97-AF65-F5344CB8AC3E}">
        <p14:creationId xmlns:p14="http://schemas.microsoft.com/office/powerpoint/2010/main" val="120813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2"/>
                </a:solidFill>
              </a:rPr>
              <a:t>Následky poruchy polykání</a:t>
            </a:r>
            <a:endParaRPr lang="cs-CZ" b="1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2"/>
                </a:solidFill>
              </a:rPr>
              <a:t>Aspirace</a:t>
            </a:r>
            <a:r>
              <a:rPr lang="cs-CZ" dirty="0"/>
              <a:t> znamená průnik sousta do dolních dýchacích cest. Aspirace často není u neurogenních dysfagií spojena s reflexním kašlem, a proto může uniknout naší pozornosti. Předstupněm aspirace je </a:t>
            </a:r>
            <a:r>
              <a:rPr lang="cs-CZ" b="1" dirty="0">
                <a:solidFill>
                  <a:schemeClr val="accent2"/>
                </a:solidFill>
              </a:rPr>
              <a:t>penetrace</a:t>
            </a:r>
            <a:r>
              <a:rPr lang="cs-CZ" dirty="0"/>
              <a:t>, tedy průnik sousta nad hlasivky, nikoliv však pod jejich úroveň. Zatímco každá aspirace byla penetrací, nemusí to platit obráceně. Je-li penetrované sousto vykašláno, nemusí k jeho průniku do dolních etáží hrtanu a dýchacích cest dojít. Následkem aspirace, kromě </a:t>
            </a:r>
            <a:r>
              <a:rPr lang="cs-CZ" b="1" dirty="0">
                <a:solidFill>
                  <a:schemeClr val="accent2"/>
                </a:solidFill>
              </a:rPr>
              <a:t>stavů akutního dušení</a:t>
            </a:r>
            <a:r>
              <a:rPr lang="cs-CZ" dirty="0"/>
              <a:t>, může být </a:t>
            </a:r>
            <a:r>
              <a:rPr lang="cs-CZ" b="1" dirty="0">
                <a:solidFill>
                  <a:schemeClr val="accent2"/>
                </a:solidFill>
              </a:rPr>
              <a:t>pneumonie</a:t>
            </a:r>
            <a:r>
              <a:rPr lang="cs-CZ" dirty="0"/>
              <a:t>. Pacienti po CMP trpící dysfagií mají až třikrát vyšší riziko rozvoje pneumonie než pacienti bez </a:t>
            </a:r>
            <a:r>
              <a:rPr lang="cs-CZ" dirty="0" smtClean="0"/>
              <a:t>dysfagie</a:t>
            </a:r>
          </a:p>
          <a:p>
            <a:r>
              <a:rPr lang="cs-CZ" b="1" dirty="0">
                <a:solidFill>
                  <a:schemeClr val="accent2"/>
                </a:solidFill>
              </a:rPr>
              <a:t>Malnutrice</a:t>
            </a:r>
            <a:r>
              <a:rPr lang="cs-CZ" dirty="0"/>
              <a:t> znamená takový dlouhodobý stav výživy pacienta, který nepokrývá ve správné míře všechny jeho potřeby. Malnutrice se rozvine či prohloubí u 25-40% pacientů po CMP, přičemž na rehabilitační oddělení v </a:t>
            </a:r>
            <a:r>
              <a:rPr lang="cs-CZ" dirty="0" err="1"/>
              <a:t>postakutním</a:t>
            </a:r>
            <a:r>
              <a:rPr lang="cs-CZ" dirty="0"/>
              <a:t> stádiu onemocnění CMP je přijímáno až 50% pacientů v </a:t>
            </a:r>
            <a:r>
              <a:rPr lang="cs-CZ" dirty="0" smtClean="0"/>
              <a:t>malnutrici.</a:t>
            </a:r>
          </a:p>
          <a:p>
            <a:r>
              <a:rPr lang="cs-CZ" b="1" dirty="0">
                <a:solidFill>
                  <a:schemeClr val="accent2"/>
                </a:solidFill>
              </a:rPr>
              <a:t>Dehydratace</a:t>
            </a:r>
            <a:r>
              <a:rPr lang="cs-CZ" dirty="0"/>
              <a:t> je stav nedostatečného množství vody v těle, který vede k nerovnováze koncentrace iontů v krvi.</a:t>
            </a:r>
          </a:p>
        </p:txBody>
      </p:sp>
    </p:spTree>
    <p:extLst>
      <p:ext uri="{BB962C8B-B14F-4D97-AF65-F5344CB8AC3E}">
        <p14:creationId xmlns:p14="http://schemas.microsoft.com/office/powerpoint/2010/main" val="261935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2"/>
                </a:solidFill>
              </a:rPr>
              <a:t>Diagnostika </a:t>
            </a:r>
            <a:r>
              <a:rPr lang="cs-CZ" b="1" dirty="0">
                <a:solidFill>
                  <a:schemeClr val="accent2"/>
                </a:solidFill>
              </a:rPr>
              <a:t>dysfagie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Zaměření </a:t>
            </a:r>
            <a:r>
              <a:rPr lang="cs-CZ" dirty="0"/>
              <a:t>na riziko dysfagie, nejen na riziko aspirace</a:t>
            </a:r>
          </a:p>
          <a:p>
            <a:r>
              <a:rPr lang="cs-CZ" dirty="0"/>
              <a:t>- vysoká hodnota senzitivity a specificity</a:t>
            </a:r>
          </a:p>
          <a:p>
            <a:r>
              <a:rPr lang="cs-CZ" dirty="0"/>
              <a:t>- při pozitivním </a:t>
            </a:r>
            <a:r>
              <a:rPr lang="cs-CZ" dirty="0" err="1"/>
              <a:t>screeningu</a:t>
            </a:r>
            <a:r>
              <a:rPr lang="cs-CZ" dirty="0"/>
              <a:t> doporučení dalšího postupu pro příjem stravy, tekutin a léků</a:t>
            </a:r>
          </a:p>
          <a:p>
            <a:r>
              <a:rPr lang="cs-CZ" dirty="0"/>
              <a:t>- srozumitelnost, umožnění mezioborové komunikace (lékař-</a:t>
            </a:r>
            <a:r>
              <a:rPr lang="cs-CZ" dirty="0" err="1"/>
              <a:t>nelékař</a:t>
            </a:r>
            <a:r>
              <a:rPr lang="cs-CZ" dirty="0"/>
              <a:t>)</a:t>
            </a:r>
          </a:p>
          <a:p>
            <a:r>
              <a:rPr lang="cs-CZ" dirty="0"/>
              <a:t>- časová </a:t>
            </a:r>
            <a:r>
              <a:rPr lang="cs-CZ" dirty="0" smtClean="0"/>
              <a:t>nenáročnost</a:t>
            </a:r>
          </a:p>
          <a:p>
            <a:endParaRPr lang="cs-CZ" dirty="0"/>
          </a:p>
          <a:p>
            <a:r>
              <a:rPr lang="en-US" dirty="0"/>
              <a:t>Screeningový test GUSS </a:t>
            </a:r>
            <a:r>
              <a:rPr lang="en-US" dirty="0" err="1"/>
              <a:t>Gugging</a:t>
            </a:r>
            <a:r>
              <a:rPr lang="en-US" dirty="0"/>
              <a:t> </a:t>
            </a:r>
            <a:r>
              <a:rPr lang="en-US" dirty="0" err="1"/>
              <a:t>Swalloving</a:t>
            </a:r>
            <a:r>
              <a:rPr lang="en-US" dirty="0"/>
              <a:t> Screen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414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4313" y="585353"/>
            <a:ext cx="4613417" cy="6009387"/>
          </a:xfrm>
          <a:prstGeom prst="rect">
            <a:avLst/>
          </a:prstGeom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1068404" y="808522"/>
            <a:ext cx="10087276" cy="308009"/>
          </a:xfrm>
        </p:spPr>
        <p:txBody>
          <a:bodyPr>
            <a:normAutofit fontScale="90000"/>
          </a:bodyPr>
          <a:lstStyle/>
          <a:p>
            <a:r>
              <a:rPr lang="en-US" sz="2200" b="1" dirty="0">
                <a:solidFill>
                  <a:schemeClr val="accent2"/>
                </a:solidFill>
              </a:rPr>
              <a:t>Screeningový test GUSS </a:t>
            </a:r>
            <a:r>
              <a:rPr lang="en-US" sz="2200" b="1" dirty="0" err="1">
                <a:solidFill>
                  <a:schemeClr val="accent2"/>
                </a:solidFill>
              </a:rPr>
              <a:t>Gugging</a:t>
            </a:r>
            <a:r>
              <a:rPr lang="en-US" sz="2200" b="1" dirty="0">
                <a:solidFill>
                  <a:schemeClr val="accent2"/>
                </a:solidFill>
              </a:rPr>
              <a:t> </a:t>
            </a:r>
            <a:r>
              <a:rPr lang="en-US" sz="2200" b="1" dirty="0" err="1">
                <a:solidFill>
                  <a:schemeClr val="accent2"/>
                </a:solidFill>
              </a:rPr>
              <a:t>Swalloving</a:t>
            </a:r>
            <a:r>
              <a:rPr lang="en-US" sz="2200" b="1" dirty="0">
                <a:solidFill>
                  <a:schemeClr val="accent2"/>
                </a:solidFill>
              </a:rPr>
              <a:t> Screen</a:t>
            </a:r>
            <a:r>
              <a:rPr lang="en-US" dirty="0"/>
              <a:t/>
            </a:r>
            <a:br>
              <a:rPr lang="en-US" dirty="0"/>
            </a:br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2042" y="681605"/>
            <a:ext cx="5512643" cy="590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36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 err="1">
                <a:solidFill>
                  <a:schemeClr val="accent2"/>
                </a:solidFill>
              </a:rPr>
              <a:t>O</a:t>
            </a:r>
            <a:r>
              <a:rPr lang="en-US" sz="2400" b="1" dirty="0" err="1" smtClean="0">
                <a:solidFill>
                  <a:schemeClr val="accent2"/>
                </a:solidFill>
              </a:rPr>
              <a:t>smipoložko</a:t>
            </a:r>
            <a:r>
              <a:rPr lang="cs-CZ" sz="2400" b="1" dirty="0" err="1" smtClean="0">
                <a:solidFill>
                  <a:schemeClr val="accent2"/>
                </a:solidFill>
              </a:rPr>
              <a:t>vý</a:t>
            </a:r>
            <a:r>
              <a:rPr lang="en-US" sz="2400" b="1" dirty="0" smtClean="0">
                <a:solidFill>
                  <a:schemeClr val="accent2"/>
                </a:solidFill>
              </a:rPr>
              <a:t> </a:t>
            </a:r>
            <a:r>
              <a:rPr lang="cs-CZ" sz="2400" b="1" dirty="0">
                <a:solidFill>
                  <a:schemeClr val="accent2"/>
                </a:solidFill>
              </a:rPr>
              <a:t>t</a:t>
            </a:r>
            <a:r>
              <a:rPr lang="en-US" sz="2400" b="1" dirty="0" err="1" smtClean="0">
                <a:solidFill>
                  <a:schemeClr val="accent2"/>
                </a:solidFill>
              </a:rPr>
              <a:t>es</a:t>
            </a:r>
            <a:r>
              <a:rPr lang="cs-CZ" sz="2400" b="1" dirty="0" smtClean="0">
                <a:solidFill>
                  <a:schemeClr val="accent2"/>
                </a:solidFill>
              </a:rPr>
              <a:t>t </a:t>
            </a:r>
            <a:r>
              <a:rPr lang="en-US" sz="2400" b="1" dirty="0" smtClean="0">
                <a:solidFill>
                  <a:schemeClr val="accent2"/>
                </a:solidFill>
              </a:rPr>
              <a:t>pro </a:t>
            </a:r>
            <a:r>
              <a:rPr lang="en-US" sz="2400" b="1" dirty="0">
                <a:solidFill>
                  <a:schemeClr val="accent2"/>
                </a:solidFill>
              </a:rPr>
              <a:t>screening </a:t>
            </a:r>
            <a:r>
              <a:rPr lang="en-US" sz="2400" b="1" dirty="0" err="1">
                <a:solidFill>
                  <a:schemeClr val="accent2"/>
                </a:solidFill>
              </a:rPr>
              <a:t>poruch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</a:rPr>
              <a:t>polykání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</a:rPr>
              <a:t>ses</a:t>
            </a:r>
            <a:r>
              <a:rPr lang="cs-CZ" sz="2400" b="1" dirty="0" smtClean="0">
                <a:solidFill>
                  <a:schemeClr val="accent2"/>
                </a:solidFill>
              </a:rPr>
              <a:t>t</a:t>
            </a:r>
            <a:r>
              <a:rPr lang="en-US" sz="2400" b="1" dirty="0" err="1" smtClean="0">
                <a:solidFill>
                  <a:schemeClr val="accent2"/>
                </a:solidFill>
              </a:rPr>
              <a:t>rou</a:t>
            </a:r>
            <a:r>
              <a:rPr lang="cs-CZ" sz="2400" b="1" dirty="0" smtClean="0">
                <a:solidFill>
                  <a:schemeClr val="accent2"/>
                </a:solidFill>
              </a:rPr>
              <a:t> - P</a:t>
            </a:r>
            <a:r>
              <a:rPr lang="en-US" sz="2400" b="1" dirty="0" err="1" smtClean="0">
                <a:solidFill>
                  <a:schemeClr val="accent2"/>
                </a:solidFill>
              </a:rPr>
              <a:t>etra</a:t>
            </a:r>
            <a:r>
              <a:rPr lang="en-US" sz="2400" b="1" dirty="0" smtClean="0">
                <a:solidFill>
                  <a:schemeClr val="accent2"/>
                </a:solidFill>
              </a:rPr>
              <a:t> </a:t>
            </a:r>
            <a:r>
              <a:rPr lang="cs-CZ" sz="2400" b="1" dirty="0" err="1" smtClean="0">
                <a:solidFill>
                  <a:schemeClr val="accent2"/>
                </a:solidFill>
              </a:rPr>
              <a:t>M</a:t>
            </a:r>
            <a:r>
              <a:rPr lang="en-US" sz="2400" b="1" dirty="0" err="1" smtClean="0">
                <a:solidFill>
                  <a:schemeClr val="accent2"/>
                </a:solidFill>
              </a:rPr>
              <a:t>andysová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1. Schopnost zakašlat	 	 </a:t>
            </a:r>
          </a:p>
          <a:p>
            <a:r>
              <a:rPr lang="cs-CZ" dirty="0"/>
              <a:t>2. Schopnost zatnout zuby	 	 </a:t>
            </a:r>
          </a:p>
          <a:p>
            <a:r>
              <a:rPr lang="cs-CZ" dirty="0"/>
              <a:t>3. Symetrie/síla jazyka	 	 </a:t>
            </a:r>
          </a:p>
          <a:p>
            <a:r>
              <a:rPr lang="cs-CZ" dirty="0"/>
              <a:t>4. Symetrie/síla svalů tváře	 	 </a:t>
            </a:r>
          </a:p>
          <a:p>
            <a:r>
              <a:rPr lang="cs-CZ" dirty="0"/>
              <a:t>5. Symetrie/síla ramen	 	 </a:t>
            </a:r>
          </a:p>
          <a:p>
            <a:r>
              <a:rPr lang="cs-CZ" dirty="0"/>
              <a:t>6. Dysartrie	 	 </a:t>
            </a:r>
          </a:p>
          <a:p>
            <a:r>
              <a:rPr lang="cs-CZ" dirty="0"/>
              <a:t>7. Afázie	 	 </a:t>
            </a:r>
          </a:p>
          <a:p>
            <a:r>
              <a:rPr lang="cs-CZ" dirty="0"/>
              <a:t>8. Zahuštěná tekutina: kašel	 	 </a:t>
            </a:r>
          </a:p>
          <a:p>
            <a:r>
              <a:rPr lang="cs-CZ" dirty="0"/>
              <a:t>* Je–</a:t>
            </a:r>
            <a:r>
              <a:rPr lang="cs-CZ" dirty="0" err="1"/>
              <a:t>li</a:t>
            </a:r>
            <a:r>
              <a:rPr lang="cs-CZ" dirty="0"/>
              <a:t> ≥ 1 výsledek abnormální: pacient má pravděpodobně dysfagii; „Ano“ je abnormální u položek 6–8; „Ne“ je abnormální u položek 1–5.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318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250</TotalTime>
  <Words>2185</Words>
  <Application>Microsoft Office PowerPoint</Application>
  <PresentationFormat>Širokoúhlá obrazovka</PresentationFormat>
  <Paragraphs>162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9" baseType="lpstr">
      <vt:lpstr>Calibri</vt:lpstr>
      <vt:lpstr>Calibri Light</vt:lpstr>
      <vt:lpstr>Symbol</vt:lpstr>
      <vt:lpstr>Times New Roman</vt:lpstr>
      <vt:lpstr>Wingdings</vt:lpstr>
      <vt:lpstr>Wingdings-Regular</vt:lpstr>
      <vt:lpstr>Retrospektiva</vt:lpstr>
      <vt:lpstr>Zajištění výživy u pacientů s dysfagií</vt:lpstr>
      <vt:lpstr>Dysfagie</vt:lpstr>
      <vt:lpstr>Dysfagiologický tým</vt:lpstr>
      <vt:lpstr>Správný průběh polykacího aktu</vt:lpstr>
      <vt:lpstr>Varovné příznaky dysfagie</vt:lpstr>
      <vt:lpstr>Následky poruchy polykání</vt:lpstr>
      <vt:lpstr>Diagnostika dysfagie</vt:lpstr>
      <vt:lpstr>Screeningový test GUSS Gugging Swalloving Screen </vt:lpstr>
      <vt:lpstr>Osmipoložkový test pro screening poruch polykání sestrou - Petra Mandysová</vt:lpstr>
      <vt:lpstr>Zhodnocení pacienta ve specifických situacích </vt:lpstr>
      <vt:lpstr>Výživa a krmení u pacientů s dysfagií</vt:lpstr>
      <vt:lpstr>Orální x neorální výživa z pohledu dysfagiologických kritérií </vt:lpstr>
      <vt:lpstr>Podávání výživy neorální cestou</vt:lpstr>
      <vt:lpstr>Modifikace stravy</vt:lpstr>
      <vt:lpstr>Prezentace aplikace PowerPoint</vt:lpstr>
      <vt:lpstr>Krmení pacienta s dysfagií - příprava</vt:lpstr>
      <vt:lpstr>Krmení pacienta s dysfagií - postup</vt:lpstr>
      <vt:lpstr>Postup po ukončení krmení</vt:lpstr>
      <vt:lpstr>Rehabilitace polykání</vt:lpstr>
      <vt:lpstr>Rehabilitace polykání</vt:lpstr>
      <vt:lpstr>Prezentace aplikace PowerPoint</vt:lpstr>
      <vt:lpstr>Děkuji za pozornost</vt:lpstr>
    </vt:vector>
  </TitlesOfParts>
  <Company>Masarykova univerzita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Zajištění výživy u pacientů s dysfágií</dc:title>
  <dc:creator>Saibertová</dc:creator>
  <cp:lastModifiedBy>Saibertová</cp:lastModifiedBy>
  <cp:revision>19</cp:revision>
  <dcterms:created xsi:type="dcterms:W3CDTF">2015-04-22T09:35:57Z</dcterms:created>
  <dcterms:modified xsi:type="dcterms:W3CDTF">2015-04-23T06:47:57Z</dcterms:modified>
</cp:coreProperties>
</file>