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handoutMasterIdLst>
    <p:handoutMasterId r:id="rId62"/>
  </p:handoutMasterIdLst>
  <p:sldIdLst>
    <p:sldId id="256" r:id="rId2"/>
    <p:sldId id="434" r:id="rId3"/>
    <p:sldId id="435" r:id="rId4"/>
    <p:sldId id="397" r:id="rId5"/>
    <p:sldId id="470" r:id="rId6"/>
    <p:sldId id="448" r:id="rId7"/>
    <p:sldId id="485" r:id="rId8"/>
    <p:sldId id="471" r:id="rId9"/>
    <p:sldId id="436" r:id="rId10"/>
    <p:sldId id="441" r:id="rId11"/>
    <p:sldId id="498" r:id="rId12"/>
    <p:sldId id="484" r:id="rId13"/>
    <p:sldId id="443" r:id="rId14"/>
    <p:sldId id="444" r:id="rId15"/>
    <p:sldId id="445" r:id="rId16"/>
    <p:sldId id="446" r:id="rId17"/>
    <p:sldId id="447" r:id="rId18"/>
    <p:sldId id="437" r:id="rId19"/>
    <p:sldId id="462" r:id="rId20"/>
    <p:sldId id="463" r:id="rId21"/>
    <p:sldId id="472" r:id="rId22"/>
    <p:sldId id="465" r:id="rId23"/>
    <p:sldId id="468" r:id="rId24"/>
    <p:sldId id="483" r:id="rId25"/>
    <p:sldId id="438" r:id="rId26"/>
    <p:sldId id="449" r:id="rId27"/>
    <p:sldId id="450" r:id="rId28"/>
    <p:sldId id="451" r:id="rId29"/>
    <p:sldId id="479" r:id="rId30"/>
    <p:sldId id="480" r:id="rId31"/>
    <p:sldId id="481" r:id="rId32"/>
    <p:sldId id="482" r:id="rId33"/>
    <p:sldId id="478" r:id="rId34"/>
    <p:sldId id="497" r:id="rId35"/>
    <p:sldId id="454" r:id="rId36"/>
    <p:sldId id="455" r:id="rId37"/>
    <p:sldId id="457" r:id="rId38"/>
    <p:sldId id="458" r:id="rId39"/>
    <p:sldId id="486" r:id="rId40"/>
    <p:sldId id="460" r:id="rId41"/>
    <p:sldId id="461" r:id="rId42"/>
    <p:sldId id="487" r:id="rId43"/>
    <p:sldId id="488" r:id="rId44"/>
    <p:sldId id="489" r:id="rId45"/>
    <p:sldId id="490" r:id="rId46"/>
    <p:sldId id="491" r:id="rId47"/>
    <p:sldId id="492" r:id="rId48"/>
    <p:sldId id="493" r:id="rId49"/>
    <p:sldId id="494" r:id="rId50"/>
    <p:sldId id="495" r:id="rId51"/>
    <p:sldId id="496" r:id="rId52"/>
    <p:sldId id="439" r:id="rId53"/>
    <p:sldId id="475" r:id="rId54"/>
    <p:sldId id="440" r:id="rId55"/>
    <p:sldId id="473" r:id="rId56"/>
    <p:sldId id="476" r:id="rId57"/>
    <p:sldId id="474" r:id="rId58"/>
    <p:sldId id="477" r:id="rId59"/>
    <p:sldId id="429" r:id="rId60"/>
  </p:sldIdLst>
  <p:sldSz cx="9144000" cy="6858000" type="screen4x3"/>
  <p:notesSz cx="6797675" cy="99250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F0A22E"/>
    <a:srgbClr val="99CCFF"/>
    <a:srgbClr val="824100"/>
    <a:srgbClr val="898989"/>
    <a:srgbClr val="663300"/>
    <a:srgbClr val="A50021"/>
    <a:srgbClr val="33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Styl Světlá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0" autoAdjust="0"/>
    <p:restoredTop sz="93568" autoAdjust="0"/>
  </p:normalViewPr>
  <p:slideViewPr>
    <p:cSldViewPr>
      <p:cViewPr varScale="1">
        <p:scale>
          <a:sx n="112" d="100"/>
          <a:sy n="112" d="100"/>
        </p:scale>
        <p:origin x="1626" y="84"/>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1308"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862" cy="495714"/>
          </a:xfrm>
          <a:prstGeom prst="rect">
            <a:avLst/>
          </a:prstGeom>
        </p:spPr>
        <p:txBody>
          <a:bodyPr vert="horz" lIns="88212" tIns="44106" rIns="88212" bIns="44106" rtlCol="0"/>
          <a:lstStyle>
            <a:lvl1pPr algn="l">
              <a:defRPr sz="1200"/>
            </a:lvl1pPr>
          </a:lstStyle>
          <a:p>
            <a:endParaRPr lang="cs-CZ"/>
          </a:p>
        </p:txBody>
      </p:sp>
      <p:sp>
        <p:nvSpPr>
          <p:cNvPr id="3" name="Zástupný symbol pro datum 2"/>
          <p:cNvSpPr>
            <a:spLocks noGrp="1"/>
          </p:cNvSpPr>
          <p:nvPr>
            <p:ph type="dt" sz="quarter" idx="1"/>
          </p:nvPr>
        </p:nvSpPr>
        <p:spPr>
          <a:xfrm>
            <a:off x="3850294" y="0"/>
            <a:ext cx="2945862" cy="495714"/>
          </a:xfrm>
          <a:prstGeom prst="rect">
            <a:avLst/>
          </a:prstGeom>
        </p:spPr>
        <p:txBody>
          <a:bodyPr vert="horz" lIns="88212" tIns="44106" rIns="88212" bIns="44106" rtlCol="0"/>
          <a:lstStyle>
            <a:lvl1pPr algn="r">
              <a:defRPr sz="1200"/>
            </a:lvl1pPr>
          </a:lstStyle>
          <a:p>
            <a:fld id="{3014343A-3176-4FE2-8018-ADCF018403D1}" type="datetimeFigureOut">
              <a:rPr lang="cs-CZ" smtClean="0"/>
              <a:t>08.03.2017</a:t>
            </a:fld>
            <a:endParaRPr lang="cs-CZ"/>
          </a:p>
        </p:txBody>
      </p:sp>
      <p:sp>
        <p:nvSpPr>
          <p:cNvPr id="4" name="Zástupný symbol pro zápatí 3"/>
          <p:cNvSpPr>
            <a:spLocks noGrp="1"/>
          </p:cNvSpPr>
          <p:nvPr>
            <p:ph type="ftr" sz="quarter" idx="2"/>
          </p:nvPr>
        </p:nvSpPr>
        <p:spPr>
          <a:xfrm>
            <a:off x="0" y="9427797"/>
            <a:ext cx="2945862" cy="495714"/>
          </a:xfrm>
          <a:prstGeom prst="rect">
            <a:avLst/>
          </a:prstGeom>
        </p:spPr>
        <p:txBody>
          <a:bodyPr vert="horz" lIns="88212" tIns="44106" rIns="88212" bIns="44106"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294" y="9427797"/>
            <a:ext cx="2945862" cy="495714"/>
          </a:xfrm>
          <a:prstGeom prst="rect">
            <a:avLst/>
          </a:prstGeom>
        </p:spPr>
        <p:txBody>
          <a:bodyPr vert="horz" lIns="88212" tIns="44106" rIns="88212" bIns="44106" rtlCol="0" anchor="b"/>
          <a:lstStyle>
            <a:lvl1pPr algn="r">
              <a:defRPr sz="1200"/>
            </a:lvl1pPr>
          </a:lstStyle>
          <a:p>
            <a:fld id="{B101A72C-99B5-46BB-BAF3-4E3B551006C3}" type="slidenum">
              <a:rPr lang="cs-CZ" smtClean="0"/>
              <a:t>‹#›</a:t>
            </a:fld>
            <a:endParaRPr lang="cs-CZ"/>
          </a:p>
        </p:txBody>
      </p:sp>
    </p:spTree>
    <p:extLst>
      <p:ext uri="{BB962C8B-B14F-4D97-AF65-F5344CB8AC3E}">
        <p14:creationId xmlns:p14="http://schemas.microsoft.com/office/powerpoint/2010/main" val="383539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659" cy="496253"/>
          </a:xfrm>
          <a:prstGeom prst="rect">
            <a:avLst/>
          </a:prstGeom>
        </p:spPr>
        <p:txBody>
          <a:bodyPr vert="horz" lIns="95552" tIns="47776" rIns="95552" bIns="47776" rtlCol="0"/>
          <a:lstStyle>
            <a:lvl1pPr algn="l">
              <a:defRPr sz="1300"/>
            </a:lvl1pPr>
          </a:lstStyle>
          <a:p>
            <a:endParaRPr lang="cs-CZ"/>
          </a:p>
        </p:txBody>
      </p:sp>
      <p:sp>
        <p:nvSpPr>
          <p:cNvPr id="3" name="Zástupný symbol pro datum 2"/>
          <p:cNvSpPr>
            <a:spLocks noGrp="1"/>
          </p:cNvSpPr>
          <p:nvPr>
            <p:ph type="dt" idx="1"/>
          </p:nvPr>
        </p:nvSpPr>
        <p:spPr>
          <a:xfrm>
            <a:off x="3850444" y="1"/>
            <a:ext cx="2945659" cy="496253"/>
          </a:xfrm>
          <a:prstGeom prst="rect">
            <a:avLst/>
          </a:prstGeom>
        </p:spPr>
        <p:txBody>
          <a:bodyPr vert="horz" lIns="95552" tIns="47776" rIns="95552" bIns="47776" rtlCol="0"/>
          <a:lstStyle>
            <a:lvl1pPr algn="r">
              <a:defRPr sz="1300"/>
            </a:lvl1pPr>
          </a:lstStyle>
          <a:p>
            <a:fld id="{5D0E8244-B60C-4AC0-9A32-90D49118D22D}" type="datetimeFigureOut">
              <a:rPr lang="cs-CZ" smtClean="0"/>
              <a:t>08.03.2017</a:t>
            </a:fld>
            <a:endParaRPr lang="cs-CZ"/>
          </a:p>
        </p:txBody>
      </p:sp>
      <p:sp>
        <p:nvSpPr>
          <p:cNvPr id="4" name="Zástupný symbol pro obrázek snímku 3"/>
          <p:cNvSpPr>
            <a:spLocks noGrp="1" noRot="1" noChangeAspect="1"/>
          </p:cNvSpPr>
          <p:nvPr>
            <p:ph type="sldImg" idx="2"/>
          </p:nvPr>
        </p:nvSpPr>
        <p:spPr>
          <a:xfrm>
            <a:off x="862013" y="214313"/>
            <a:ext cx="5073650" cy="3805237"/>
          </a:xfrm>
          <a:prstGeom prst="rect">
            <a:avLst/>
          </a:prstGeom>
          <a:noFill/>
          <a:ln w="12700">
            <a:solidFill>
              <a:prstClr val="black"/>
            </a:solidFill>
          </a:ln>
        </p:spPr>
        <p:txBody>
          <a:bodyPr vert="horz" lIns="95552" tIns="47776" rIns="95552" bIns="47776" rtlCol="0" anchor="ctr"/>
          <a:lstStyle/>
          <a:p>
            <a:endParaRPr lang="cs-CZ"/>
          </a:p>
        </p:txBody>
      </p:sp>
      <p:sp>
        <p:nvSpPr>
          <p:cNvPr id="5" name="Zástupný symbol pro poznámky 4"/>
          <p:cNvSpPr>
            <a:spLocks noGrp="1"/>
          </p:cNvSpPr>
          <p:nvPr>
            <p:ph type="body" sz="quarter" idx="3"/>
          </p:nvPr>
        </p:nvSpPr>
        <p:spPr>
          <a:xfrm>
            <a:off x="365098" y="4124564"/>
            <a:ext cx="6067479" cy="5516570"/>
          </a:xfrm>
          <a:prstGeom prst="rect">
            <a:avLst/>
          </a:prstGeom>
        </p:spPr>
        <p:txBody>
          <a:bodyPr vert="horz" lIns="95552" tIns="47776" rIns="95552" bIns="47776"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1" y="9427076"/>
            <a:ext cx="2945659" cy="496253"/>
          </a:xfrm>
          <a:prstGeom prst="rect">
            <a:avLst/>
          </a:prstGeom>
        </p:spPr>
        <p:txBody>
          <a:bodyPr vert="horz" lIns="95552" tIns="47776" rIns="95552" bIns="47776"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850444" y="9427076"/>
            <a:ext cx="2945659" cy="496253"/>
          </a:xfrm>
          <a:prstGeom prst="rect">
            <a:avLst/>
          </a:prstGeom>
        </p:spPr>
        <p:txBody>
          <a:bodyPr vert="horz" lIns="95552" tIns="47776" rIns="95552" bIns="47776" rtlCol="0" anchor="b"/>
          <a:lstStyle>
            <a:lvl1pPr algn="r">
              <a:defRPr sz="1300"/>
            </a:lvl1pPr>
          </a:lstStyle>
          <a:p>
            <a:fld id="{0B3B9C39-6EF1-4BC3-BFC8-CDBBDA39E388}" type="slidenum">
              <a:rPr lang="cs-CZ" smtClean="0"/>
              <a:t>‹#›</a:t>
            </a:fld>
            <a:endParaRPr lang="cs-CZ"/>
          </a:p>
        </p:txBody>
      </p:sp>
    </p:spTree>
    <p:extLst>
      <p:ext uri="{BB962C8B-B14F-4D97-AF65-F5344CB8AC3E}">
        <p14:creationId xmlns:p14="http://schemas.microsoft.com/office/powerpoint/2010/main" val="55033245"/>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a:t>
            </a:fld>
            <a:endParaRPr lang="cs-CZ"/>
          </a:p>
        </p:txBody>
      </p:sp>
    </p:spTree>
    <p:extLst>
      <p:ext uri="{BB962C8B-B14F-4D97-AF65-F5344CB8AC3E}">
        <p14:creationId xmlns:p14="http://schemas.microsoft.com/office/powerpoint/2010/main" val="3540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t>
            </a:r>
            <a:r>
              <a:rPr lang="en-US" dirty="0" smtClean="0"/>
              <a:t>&gt;</a:t>
            </a:r>
            <a:r>
              <a:rPr lang="en-US" baseline="0" dirty="0" smtClean="0"/>
              <a:t> </a:t>
            </a:r>
            <a:r>
              <a:rPr lang="en-US" baseline="0" dirty="0" err="1" smtClean="0"/>
              <a:t>dvourozm</a:t>
            </a:r>
            <a:r>
              <a:rPr lang="cs-CZ" baseline="0" dirty="0" err="1" smtClean="0"/>
              <a:t>ěrné</a:t>
            </a:r>
            <a:r>
              <a:rPr lang="cs-CZ" baseline="0" dirty="0" smtClean="0"/>
              <a:t> normální rozdělení</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13</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t>
            </a:r>
            <a:r>
              <a:rPr lang="en-US" dirty="0" smtClean="0"/>
              <a:t>&gt;</a:t>
            </a:r>
            <a:r>
              <a:rPr lang="en-US" baseline="0" dirty="0" smtClean="0"/>
              <a:t> </a:t>
            </a:r>
            <a:r>
              <a:rPr lang="en-US" baseline="0" dirty="0" err="1" smtClean="0"/>
              <a:t>dvourozm</a:t>
            </a:r>
            <a:r>
              <a:rPr lang="cs-CZ" baseline="0" dirty="0" err="1" smtClean="0"/>
              <a:t>ěrné</a:t>
            </a:r>
            <a:r>
              <a:rPr lang="cs-CZ" baseline="0" dirty="0" smtClean="0"/>
              <a:t> normální rozdělení</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14</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t>
            </a:r>
            <a:r>
              <a:rPr lang="en-US" dirty="0" smtClean="0"/>
              <a:t>&gt;</a:t>
            </a:r>
            <a:r>
              <a:rPr lang="en-US" baseline="0" dirty="0" smtClean="0"/>
              <a:t> </a:t>
            </a:r>
            <a:r>
              <a:rPr lang="en-US" baseline="0" dirty="0" err="1" smtClean="0"/>
              <a:t>dvourozm</a:t>
            </a:r>
            <a:r>
              <a:rPr lang="cs-CZ" baseline="0" dirty="0" err="1" smtClean="0"/>
              <a:t>ěrné</a:t>
            </a:r>
            <a:r>
              <a:rPr lang="cs-CZ" baseline="0" dirty="0" smtClean="0"/>
              <a:t> normální rozdělení</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15</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noProof="0" dirty="0" smtClean="0"/>
              <a:t>ukazovat na objemu hipokampu a amygdaly</a:t>
            </a:r>
            <a:r>
              <a:rPr lang="cs-CZ" baseline="0" noProof="0" dirty="0" smtClean="0"/>
              <a:t> </a:t>
            </a:r>
            <a:r>
              <a:rPr lang="cs-CZ" noProof="0" dirty="0" smtClean="0"/>
              <a:t>zvlášť</a:t>
            </a:r>
            <a:r>
              <a:rPr lang="cs-CZ" baseline="0" noProof="0" dirty="0" smtClean="0"/>
              <a:t> u jednotlivých skupin subjektů:</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cs-CZ" baseline="0" noProof="0" dirty="0" smtClean="0"/>
              <a:t>není vhodné </a:t>
            </a:r>
            <a:r>
              <a:rPr lang="cs-CZ" baseline="0" noProof="0" dirty="0" err="1" smtClean="0"/>
              <a:t>použí</a:t>
            </a:r>
            <a:r>
              <a:rPr lang="cs-CZ" baseline="0" noProof="0" dirty="0" smtClean="0"/>
              <a:t> </a:t>
            </a:r>
            <a:r>
              <a:rPr lang="cs-CZ" baseline="0" noProof="0" dirty="0" err="1" smtClean="0"/>
              <a:t>Categorized</a:t>
            </a:r>
            <a:r>
              <a:rPr lang="cs-CZ" baseline="0" noProof="0" dirty="0" smtClean="0"/>
              <a:t> pro vykreslení skupin, protože ty grafy jsou pak velmi malé</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cs-CZ" baseline="0" noProof="0" dirty="0" smtClean="0"/>
              <a:t>lepší je použít By Group (zatrhnout „Output to single </a:t>
            </a:r>
            <a:r>
              <a:rPr lang="cs-CZ" baseline="0" noProof="0" dirty="0" err="1" smtClean="0"/>
              <a:t>folder</a:t>
            </a:r>
            <a:r>
              <a:rPr lang="cs-CZ" baseline="0" noProof="0" dirty="0" smtClean="0"/>
              <a:t>“ a případně „</a:t>
            </a:r>
            <a:r>
              <a:rPr lang="cs-CZ" baseline="0" noProof="0" dirty="0" err="1" smtClean="0"/>
              <a:t>Ascending</a:t>
            </a:r>
            <a:r>
              <a:rPr lang="cs-CZ" baseline="0"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podle</a:t>
            </a:r>
            <a:r>
              <a:rPr lang="cs-CZ" baseline="0" dirty="0" smtClean="0"/>
              <a:t> </a:t>
            </a:r>
            <a:r>
              <a:rPr lang="cs-CZ" baseline="0" dirty="0" err="1" smtClean="0"/>
              <a:t>bag</a:t>
            </a:r>
            <a:r>
              <a:rPr lang="cs-CZ" baseline="0" dirty="0" smtClean="0"/>
              <a:t> plotu je tam hodně odlehlých hodnot, </a:t>
            </a:r>
            <a:r>
              <a:rPr lang="cs-CZ" baseline="0" dirty="0" err="1" smtClean="0"/>
              <a:t>bag</a:t>
            </a:r>
            <a:r>
              <a:rPr lang="cs-CZ" baseline="0" dirty="0" smtClean="0"/>
              <a:t> plot je však až příliš přísný</a:t>
            </a:r>
            <a:endParaRPr lang="cs-CZ" dirty="0" smtClean="0"/>
          </a:p>
          <a:p>
            <a:pPr marL="342900" indent="-342900">
              <a:buFontTx/>
              <a:buChar char="-"/>
            </a:pPr>
            <a:endParaRPr lang="cs-CZ" baseline="0"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16</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data tvoří  elipsu a do elipsy má spadat 95% hodnot</a:t>
            </a:r>
            <a:r>
              <a:rPr lang="cs-CZ" baseline="0" dirty="0" smtClean="0"/>
              <a:t>, což spadá (mimo elipsu jen 15 hodnot z 406, což je 3.7%), a hodnoty mimo elipsu nejsou daleko od elipsy –</a:t>
            </a:r>
            <a:r>
              <a:rPr lang="en-US" baseline="0" dirty="0" smtClean="0"/>
              <a:t>&gt;</a:t>
            </a:r>
            <a:r>
              <a:rPr lang="cs-CZ" baseline="0" dirty="0" smtClean="0"/>
              <a:t> data mají vícerozměrné normální rozdělení</a:t>
            </a:r>
            <a:endParaRPr lang="cs-CZ" dirty="0" smtClean="0"/>
          </a:p>
          <a:p>
            <a:endParaRPr lang="cs-CZ" dirty="0" smtClean="0"/>
          </a:p>
          <a:p>
            <a:r>
              <a:rPr lang="cs-CZ" dirty="0" smtClean="0"/>
              <a:t>http://documentation.statsoft.com/STATISTICAHelp.aspx?path=Graphs/Graph/ModifyingGraphs/Dialogs/PlotEllipseTab</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17</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18</a:t>
            </a:fld>
            <a:endParaRPr lang="cs-CZ"/>
          </a:p>
        </p:txBody>
      </p:sp>
    </p:spTree>
    <p:extLst>
      <p:ext uri="{BB962C8B-B14F-4D97-AF65-F5344CB8AC3E}">
        <p14:creationId xmlns:p14="http://schemas.microsoft.com/office/powerpoint/2010/main" val="15784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Kolik</a:t>
            </a:r>
            <a:r>
              <a:rPr lang="cs-CZ" baseline="0" dirty="0" smtClean="0"/>
              <a:t> skupin srovnáváme pomocí </a:t>
            </a:r>
            <a:r>
              <a:rPr lang="cs-CZ" baseline="0" dirty="0" err="1" smtClean="0"/>
              <a:t>dvouvýb</a:t>
            </a:r>
            <a:r>
              <a:rPr lang="cs-CZ" baseline="0" dirty="0" smtClean="0"/>
              <a:t>. t-testu?</a:t>
            </a:r>
          </a:p>
          <a:p>
            <a:r>
              <a:rPr lang="cs-CZ" baseline="0" dirty="0" smtClean="0"/>
              <a:t>Nějaký příklad?</a:t>
            </a:r>
          </a:p>
          <a:p>
            <a:r>
              <a:rPr lang="cs-CZ" baseline="0" dirty="0" smtClean="0"/>
              <a:t>Jaké jsou předpoklady tohoto testu?</a:t>
            </a:r>
            <a:endParaRPr lang="cs-CZ"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19</a:t>
            </a:fld>
            <a:endParaRPr lang="cs-CZ"/>
          </a:p>
        </p:txBody>
      </p:sp>
    </p:spTree>
    <p:extLst>
      <p:ext uri="{BB962C8B-B14F-4D97-AF65-F5344CB8AC3E}">
        <p14:creationId xmlns:p14="http://schemas.microsoft.com/office/powerpoint/2010/main" val="144786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20</a:t>
            </a:fld>
            <a:endParaRPr lang="cs-CZ"/>
          </a:p>
        </p:txBody>
      </p:sp>
    </p:spTree>
    <p:extLst>
      <p:ext uri="{BB962C8B-B14F-4D97-AF65-F5344CB8AC3E}">
        <p14:creationId xmlns:p14="http://schemas.microsoft.com/office/powerpoint/2010/main" val="144786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21</a:t>
            </a:fld>
            <a:endParaRPr lang="cs-CZ"/>
          </a:p>
        </p:txBody>
      </p:sp>
    </p:spTree>
    <p:extLst>
      <p:ext uri="{BB962C8B-B14F-4D97-AF65-F5344CB8AC3E}">
        <p14:creationId xmlns:p14="http://schemas.microsoft.com/office/powerpoint/2010/main" val="1447868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2000" b="0" i="0" kern="1200" dirty="0" smtClean="0">
                <a:solidFill>
                  <a:schemeClr val="tx1"/>
                </a:solidFill>
                <a:effectLst/>
                <a:latin typeface="+mn-lt"/>
                <a:ea typeface="+mn-ea"/>
                <a:cs typeface="+mn-cs"/>
              </a:rPr>
              <a:t>v </a:t>
            </a:r>
            <a:r>
              <a:rPr lang="cs-CZ" sz="2000" b="0" i="0" kern="1200" dirty="0" err="1" smtClean="0">
                <a:solidFill>
                  <a:schemeClr val="tx1"/>
                </a:solidFill>
                <a:effectLst/>
                <a:latin typeface="+mn-lt"/>
                <a:ea typeface="+mn-ea"/>
                <a:cs typeface="+mn-cs"/>
              </a:rPr>
              <a:t>Rku</a:t>
            </a:r>
            <a:r>
              <a:rPr lang="cs-CZ" sz="2000" b="0" i="0" kern="1200" dirty="0" smtClean="0">
                <a:solidFill>
                  <a:schemeClr val="tx1"/>
                </a:solidFill>
                <a:effectLst/>
                <a:latin typeface="+mn-lt"/>
                <a:ea typeface="+mn-ea"/>
                <a:cs typeface="+mn-cs"/>
              </a:rPr>
              <a:t> (použití </a:t>
            </a:r>
            <a:r>
              <a:rPr lang="cs-CZ" sz="2000" b="0" i="0" kern="1200" dirty="0" err="1" smtClean="0">
                <a:solidFill>
                  <a:schemeClr val="tx1"/>
                </a:solidFill>
                <a:effectLst/>
                <a:latin typeface="+mn-lt"/>
                <a:ea typeface="+mn-ea"/>
                <a:cs typeface="+mn-cs"/>
              </a:rPr>
              <a:t>Rka</a:t>
            </a:r>
            <a:r>
              <a:rPr lang="cs-CZ" sz="2000" b="0" i="0" kern="1200" dirty="0" smtClean="0">
                <a:solidFill>
                  <a:schemeClr val="tx1"/>
                </a:solidFill>
                <a:effectLst/>
                <a:latin typeface="+mn-lt"/>
                <a:ea typeface="+mn-ea"/>
                <a:cs typeface="+mn-cs"/>
              </a:rPr>
              <a:t> jako kalkulačku):</a:t>
            </a:r>
          </a:p>
          <a:p>
            <a:r>
              <a:rPr lang="cs-CZ" sz="2000" b="0" i="0" kern="1200" dirty="0" smtClean="0">
                <a:solidFill>
                  <a:schemeClr val="tx1"/>
                </a:solidFill>
                <a:effectLst/>
                <a:latin typeface="+mn-lt"/>
                <a:ea typeface="+mn-ea"/>
                <a:cs typeface="+mn-cs"/>
              </a:rPr>
              <a:t>S</a:t>
            </a:r>
            <a:r>
              <a:rPr lang="en-US" sz="2000" b="0" i="0" kern="1200" dirty="0" smtClean="0">
                <a:solidFill>
                  <a:schemeClr val="tx1"/>
                </a:solidFill>
                <a:effectLst/>
                <a:latin typeface="+mn-lt"/>
                <a:ea typeface="+mn-ea"/>
                <a:cs typeface="+mn-cs"/>
              </a:rPr>
              <a:t>=solve(2/3*matrix(c(1,-1,-1,4),2,2))</a:t>
            </a:r>
          </a:p>
          <a:p>
            <a:r>
              <a:rPr lang="en-US" sz="2000" b="0" i="0" kern="1200" dirty="0" smtClean="0">
                <a:solidFill>
                  <a:schemeClr val="tx1"/>
                </a:solidFill>
                <a:effectLst/>
                <a:latin typeface="+mn-lt"/>
                <a:ea typeface="+mn-ea"/>
                <a:cs typeface="+mn-cs"/>
              </a:rPr>
              <a:t>b=matrix(c(-1,3),1,2)</a:t>
            </a:r>
          </a:p>
          <a:p>
            <a:r>
              <a:rPr lang="en-US" sz="2000" b="0" i="0" kern="1200" dirty="0" smtClean="0">
                <a:solidFill>
                  <a:schemeClr val="tx1"/>
                </a:solidFill>
                <a:effectLst/>
                <a:latin typeface="+mn-lt"/>
                <a:ea typeface="+mn-ea"/>
                <a:cs typeface="+mn-cs"/>
              </a:rPr>
              <a:t>b%*%</a:t>
            </a:r>
            <a:r>
              <a:rPr lang="cs-CZ" sz="2000" b="0" i="0" kern="1200" dirty="0" smtClean="0">
                <a:solidFill>
                  <a:schemeClr val="tx1"/>
                </a:solidFill>
                <a:effectLst/>
                <a:latin typeface="+mn-lt"/>
                <a:ea typeface="+mn-ea"/>
                <a:cs typeface="+mn-cs"/>
              </a:rPr>
              <a:t>S</a:t>
            </a:r>
            <a:r>
              <a:rPr lang="en-US" sz="2000" b="0" i="0" kern="1200" dirty="0" smtClean="0">
                <a:solidFill>
                  <a:schemeClr val="tx1"/>
                </a:solidFill>
                <a:effectLst/>
                <a:latin typeface="+mn-lt"/>
                <a:ea typeface="+mn-ea"/>
                <a:cs typeface="+mn-cs"/>
              </a:rPr>
              <a:t>%*%t(b)</a:t>
            </a:r>
          </a:p>
          <a:p>
            <a:r>
              <a:rPr lang="en-US" dirty="0" err="1" smtClean="0"/>
              <a:t>qf</a:t>
            </a:r>
            <a:r>
              <a:rPr lang="en-US" dirty="0" smtClean="0"/>
              <a:t>(0.95,2,3)</a:t>
            </a:r>
            <a:endParaRPr lang="cs-CZ" dirty="0" smtClean="0"/>
          </a:p>
          <a:p>
            <a:r>
              <a:rPr lang="en-US" dirty="0" smtClean="0"/>
              <a:t>1-pf(1.3125,2,3)</a:t>
            </a:r>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23</a:t>
            </a:fld>
            <a:endParaRPr lang="cs-CZ"/>
          </a:p>
        </p:txBody>
      </p:sp>
    </p:spTree>
    <p:extLst>
      <p:ext uri="{BB962C8B-B14F-4D97-AF65-F5344CB8AC3E}">
        <p14:creationId xmlns:p14="http://schemas.microsoft.com/office/powerpoint/2010/main" val="221378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4</a:t>
            </a:fld>
            <a:endParaRPr lang="cs-CZ"/>
          </a:p>
        </p:txBody>
      </p:sp>
    </p:spTree>
    <p:extLst>
      <p:ext uri="{BB962C8B-B14F-4D97-AF65-F5344CB8AC3E}">
        <p14:creationId xmlns:p14="http://schemas.microsoft.com/office/powerpoint/2010/main" val="15784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Výsledek:</a:t>
            </a:r>
            <a:r>
              <a:rPr lang="cs-CZ" baseline="0" dirty="0" smtClean="0"/>
              <a:t> není statisticky významný rozdíl mezi skupinami (je to ale hlavně kvůli malému N)</a:t>
            </a:r>
            <a:endParaRPr lang="cs-CZ"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 Excelu (</a:t>
            </a:r>
            <a:r>
              <a:rPr lang="cs-CZ" dirty="0" err="1" smtClean="0"/>
              <a:t>Vicerozmerny</a:t>
            </a:r>
            <a:r>
              <a:rPr lang="cs-CZ" dirty="0" smtClean="0"/>
              <a:t> t-test - demo.xlsx) – je to ale asi k ničemu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kovarianční</a:t>
            </a:r>
            <a:r>
              <a:rPr lang="cs-CZ" dirty="0" smtClean="0"/>
              <a:t> matice by také šly počítat maticově</a:t>
            </a:r>
            <a:endParaRPr lang="en-US"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24</a:t>
            </a:fld>
            <a:endParaRPr lang="cs-CZ"/>
          </a:p>
        </p:txBody>
      </p:sp>
    </p:spTree>
    <p:extLst>
      <p:ext uri="{BB962C8B-B14F-4D97-AF65-F5344CB8AC3E}">
        <p14:creationId xmlns:p14="http://schemas.microsoft.com/office/powerpoint/2010/main" val="2213780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25</a:t>
            </a:fld>
            <a:endParaRPr lang="cs-CZ"/>
          </a:p>
        </p:txBody>
      </p:sp>
    </p:spTree>
    <p:extLst>
      <p:ext uri="{BB962C8B-B14F-4D97-AF65-F5344CB8AC3E}">
        <p14:creationId xmlns:p14="http://schemas.microsoft.com/office/powerpoint/2010/main" val="15784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b="0" dirty="0" smtClean="0"/>
              <a:t>Nezávislost jednotlivých pozorování </a:t>
            </a:r>
            <a:r>
              <a:rPr lang="cs-CZ" dirty="0" smtClean="0"/>
              <a:t>– sice téměř automatický předpoklad, nicméně je třeba se nad ním alespoň zamyslet.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dirty="0" smtClean="0"/>
              <a:t>ANOVA má souvislost s F-testem</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cs-CZ"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dirty="0" smtClean="0"/>
              <a:t>nezávislost především ve smyslu nezávislosti hodnot (nejen, že hodnoty byly zjišťovány nezávisle na sobě) – např.:</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cs-CZ" dirty="0" smtClean="0"/>
              <a:t>když srovnáváme účinnost dvou léků, aby ve skupinách léčených lékem A </a:t>
            </a:r>
            <a:r>
              <a:rPr lang="cs-CZ" dirty="0" err="1" smtClean="0"/>
              <a:t>a</a:t>
            </a:r>
            <a:r>
              <a:rPr lang="cs-CZ" dirty="0" smtClean="0"/>
              <a:t> lékem B byli různí lidé</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cs-CZ" dirty="0" smtClean="0"/>
              <a:t>když srovnáváme dvě země podle procenta studujících lidí, aby se pokud možno nestávalo, že studenti budou studovat ve dvou zemích současně, čímž by zkreslovali výsledky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dirty="0" smtClean="0"/>
              <a:t>u nezávislosti se každopádně nejedná o nezávislost proměnných</a:t>
            </a:r>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26</a:t>
            </a:fld>
            <a:endParaRPr lang="cs-CZ"/>
          </a:p>
        </p:txBody>
      </p:sp>
    </p:spTree>
    <p:extLst>
      <p:ext uri="{BB962C8B-B14F-4D97-AF65-F5344CB8AC3E}">
        <p14:creationId xmlns:p14="http://schemas.microsoft.com/office/powerpoint/2010/main" val="404119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smtClean="0"/>
              <a:t>k je počet skupin</a:t>
            </a:r>
          </a:p>
          <a:p>
            <a:pPr marL="171450" indent="-171450">
              <a:buFontTx/>
              <a:buChar char="-"/>
            </a:pPr>
            <a:r>
              <a:rPr lang="cs-CZ" dirty="0" smtClean="0"/>
              <a:t>vzpomínají si, na čtverce,</a:t>
            </a:r>
            <a:r>
              <a:rPr lang="cs-CZ" baseline="0" dirty="0" smtClean="0"/>
              <a:t> které jsme kreslili u směrodatné odchylky?</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27</a:t>
            </a:fld>
            <a:endParaRPr lang="cs-CZ"/>
          </a:p>
        </p:txBody>
      </p:sp>
    </p:spTree>
    <p:extLst>
      <p:ext uri="{BB962C8B-B14F-4D97-AF65-F5344CB8AC3E}">
        <p14:creationId xmlns:p14="http://schemas.microsoft.com/office/powerpoint/2010/main" val="193990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30</a:t>
            </a:fld>
            <a:endParaRPr lang="cs-CZ"/>
          </a:p>
        </p:txBody>
      </p:sp>
    </p:spTree>
    <p:extLst>
      <p:ext uri="{BB962C8B-B14F-4D97-AF65-F5344CB8AC3E}">
        <p14:creationId xmlns:p14="http://schemas.microsoft.com/office/powerpoint/2010/main" val="1634679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smtClean="0"/>
              <a:t>stupn</a:t>
            </a:r>
            <a:r>
              <a:rPr lang="cs-CZ" dirty="0" smtClean="0"/>
              <a:t>ě</a:t>
            </a:r>
            <a:r>
              <a:rPr lang="cs-CZ" baseline="0" dirty="0" smtClean="0"/>
              <a:t> volnosti u Celkem – n=ab by byl jen speciální případ !</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31</a:t>
            </a:fld>
            <a:endParaRPr lang="cs-CZ"/>
          </a:p>
        </p:txBody>
      </p:sp>
    </p:spTree>
    <p:extLst>
      <p:ext uri="{BB962C8B-B14F-4D97-AF65-F5344CB8AC3E}">
        <p14:creationId xmlns:p14="http://schemas.microsoft.com/office/powerpoint/2010/main" val="3134261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tady jsou stupně volnosti</a:t>
            </a:r>
            <a:r>
              <a:rPr lang="cs-CZ" baseline="0" dirty="0" smtClean="0"/>
              <a:t> správně, protože opravdu vychází, že: n</a:t>
            </a:r>
            <a:r>
              <a:rPr lang="en-US" baseline="0" dirty="0" smtClean="0"/>
              <a:t>-1=n-</a:t>
            </a:r>
            <a:r>
              <a:rPr lang="cs-CZ" baseline="0" dirty="0" smtClean="0"/>
              <a:t>ab</a:t>
            </a:r>
            <a:r>
              <a:rPr lang="en-US" baseline="0" dirty="0" smtClean="0"/>
              <a:t> + (</a:t>
            </a:r>
            <a:r>
              <a:rPr lang="cs-CZ" baseline="0" dirty="0" smtClean="0"/>
              <a:t>a</a:t>
            </a:r>
            <a:r>
              <a:rPr lang="en-US" baseline="0" dirty="0" smtClean="0"/>
              <a:t>-1)*(</a:t>
            </a:r>
            <a:r>
              <a:rPr lang="cs-CZ" baseline="0" dirty="0" smtClean="0"/>
              <a:t>b</a:t>
            </a:r>
            <a:r>
              <a:rPr lang="en-US" baseline="0" dirty="0" smtClean="0"/>
              <a:t>-1) + (</a:t>
            </a:r>
            <a:r>
              <a:rPr lang="cs-CZ" baseline="0" dirty="0" smtClean="0"/>
              <a:t>a</a:t>
            </a:r>
            <a:r>
              <a:rPr lang="en-US" baseline="0" dirty="0" smtClean="0"/>
              <a:t>-1) + (</a:t>
            </a:r>
            <a:r>
              <a:rPr lang="cs-CZ" baseline="0" dirty="0" smtClean="0"/>
              <a:t>b</a:t>
            </a:r>
            <a:r>
              <a:rPr lang="en-US" baseline="0" dirty="0" smtClean="0"/>
              <a:t>-1)</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32</a:t>
            </a:fld>
            <a:endParaRPr lang="cs-CZ"/>
          </a:p>
        </p:txBody>
      </p:sp>
    </p:spTree>
    <p:extLst>
      <p:ext uri="{BB962C8B-B14F-4D97-AF65-F5344CB8AC3E}">
        <p14:creationId xmlns:p14="http://schemas.microsoft.com/office/powerpoint/2010/main" val="1095150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0" dirty="0" smtClean="0"/>
              <a:t>- pokud</a:t>
            </a:r>
            <a:r>
              <a:rPr lang="cs-CZ" b="0" baseline="0" dirty="0" smtClean="0"/>
              <a:t> se čáry v grafu kříží, ukazuje to, že tam nějaká </a:t>
            </a:r>
            <a:r>
              <a:rPr lang="cs-CZ" b="0" baseline="0" dirty="0" err="1" smtClean="0"/>
              <a:t>intrakce</a:t>
            </a:r>
            <a:r>
              <a:rPr lang="cs-CZ" b="0" baseline="0" dirty="0" smtClean="0"/>
              <a:t> je (nebo přesněji, když čáry nejsou rovnoběžné – viz 6. situace), ale může být tak slabá, že to nemusí vycházet statisticky významně (nebo můžeme mít příliš málo subjektů na to, aby interakce vycházela statisticky významně)</a:t>
            </a:r>
            <a:endParaRPr lang="cs-CZ" b="0" dirty="0" smtClean="0"/>
          </a:p>
          <a:p>
            <a:endParaRPr lang="cs-CZ" b="1" dirty="0" smtClean="0"/>
          </a:p>
          <a:p>
            <a:r>
              <a:rPr lang="cs-CZ" b="1" dirty="0" smtClean="0"/>
              <a:t>situace</a:t>
            </a:r>
            <a:r>
              <a:rPr lang="cs-CZ" b="1" baseline="0" dirty="0" smtClean="0"/>
              <a:t> 3</a:t>
            </a:r>
            <a:r>
              <a:rPr lang="cs-CZ" b="0" baseline="0" dirty="0" smtClean="0"/>
              <a:t> – u mužů o cca 10 vyšší hodnoty u léku B než A i u žen o cca 10 vyšší hodnoty u léku B než A </a:t>
            </a:r>
            <a:r>
              <a:rPr lang="cs-CZ" baseline="0" dirty="0" smtClean="0">
                <a:latin typeface="+mn-lt"/>
              </a:rPr>
              <a:t>→ není tam interakce</a:t>
            </a:r>
            <a:endParaRPr lang="cs-CZ" b="0" dirty="0" smtClean="0"/>
          </a:p>
          <a:p>
            <a:r>
              <a:rPr lang="cs-CZ" b="1" dirty="0" smtClean="0"/>
              <a:t>situace</a:t>
            </a:r>
            <a:r>
              <a:rPr lang="cs-CZ" b="1" baseline="0" dirty="0" smtClean="0"/>
              <a:t> 4 </a:t>
            </a:r>
            <a:r>
              <a:rPr lang="cs-CZ" baseline="0" dirty="0" smtClean="0"/>
              <a:t>– když si uděláme společný </a:t>
            </a:r>
            <a:r>
              <a:rPr lang="cs-CZ" baseline="0" dirty="0" err="1" smtClean="0"/>
              <a:t>boxplot</a:t>
            </a:r>
            <a:r>
              <a:rPr lang="cs-CZ" baseline="0" dirty="0" smtClean="0"/>
              <a:t> pro muže a společný </a:t>
            </a:r>
            <a:r>
              <a:rPr lang="cs-CZ" baseline="0" dirty="0" err="1" smtClean="0"/>
              <a:t>boxplot</a:t>
            </a:r>
            <a:r>
              <a:rPr lang="cs-CZ" baseline="0" dirty="0" smtClean="0"/>
              <a:t> u žen (bez ohledu na lék), budou ve stejné výšce </a:t>
            </a:r>
            <a:r>
              <a:rPr lang="cs-CZ" baseline="0" dirty="0" smtClean="0">
                <a:latin typeface="+mn-lt"/>
              </a:rPr>
              <a:t>→ efekt pohlaví tam nebude; společný </a:t>
            </a:r>
            <a:r>
              <a:rPr lang="cs-CZ" baseline="0" dirty="0" err="1" smtClean="0">
                <a:latin typeface="+mn-lt"/>
              </a:rPr>
              <a:t>boxplot</a:t>
            </a:r>
            <a:r>
              <a:rPr lang="cs-CZ" baseline="0" dirty="0" smtClean="0">
                <a:latin typeface="+mn-lt"/>
              </a:rPr>
              <a:t> u léku A </a:t>
            </a:r>
            <a:r>
              <a:rPr lang="cs-CZ" baseline="0" dirty="0" err="1" smtClean="0">
                <a:latin typeface="+mn-lt"/>
              </a:rPr>
              <a:t>a</a:t>
            </a:r>
            <a:r>
              <a:rPr lang="cs-CZ" baseline="0" dirty="0" smtClean="0">
                <a:latin typeface="+mn-lt"/>
              </a:rPr>
              <a:t> společný </a:t>
            </a:r>
            <a:r>
              <a:rPr lang="cs-CZ" baseline="0" dirty="0" err="1" smtClean="0">
                <a:latin typeface="+mn-lt"/>
              </a:rPr>
              <a:t>boxplot</a:t>
            </a:r>
            <a:r>
              <a:rPr lang="cs-CZ" baseline="0" dirty="0" smtClean="0">
                <a:latin typeface="+mn-lt"/>
              </a:rPr>
              <a:t> u léku B (bez ohledu na pohlaví) budou také ve stejné výšce → efekt léku tam nebude</a:t>
            </a:r>
          </a:p>
          <a:p>
            <a:pPr marL="0" marR="0" indent="0" algn="l" defTabSz="914400" rtl="0" eaLnBrk="1" fontAlgn="auto" latinLnBrk="0" hangingPunct="1">
              <a:lnSpc>
                <a:spcPct val="100000"/>
              </a:lnSpc>
              <a:spcBef>
                <a:spcPts val="0"/>
              </a:spcBef>
              <a:spcAft>
                <a:spcPts val="0"/>
              </a:spcAft>
              <a:buClrTx/>
              <a:buSzTx/>
              <a:buFontTx/>
              <a:buNone/>
              <a:tabLst/>
              <a:defRPr/>
            </a:pPr>
            <a:r>
              <a:rPr lang="cs-CZ" b="1" baseline="0" dirty="0" smtClean="0">
                <a:latin typeface="+mn-lt"/>
              </a:rPr>
              <a:t>situace 5 </a:t>
            </a:r>
            <a:r>
              <a:rPr lang="cs-CZ" baseline="0" dirty="0" smtClean="0">
                <a:latin typeface="+mn-lt"/>
              </a:rPr>
              <a:t>– společný </a:t>
            </a:r>
            <a:r>
              <a:rPr lang="cs-CZ" baseline="0" dirty="0" err="1" smtClean="0">
                <a:latin typeface="+mn-lt"/>
              </a:rPr>
              <a:t>boxplot</a:t>
            </a:r>
            <a:r>
              <a:rPr lang="cs-CZ" baseline="0" dirty="0" smtClean="0">
                <a:latin typeface="+mn-lt"/>
              </a:rPr>
              <a:t> pro muže a společný </a:t>
            </a:r>
            <a:r>
              <a:rPr lang="cs-CZ" baseline="0" dirty="0" err="1" smtClean="0">
                <a:latin typeface="+mn-lt"/>
              </a:rPr>
              <a:t>boxplot</a:t>
            </a:r>
            <a:r>
              <a:rPr lang="cs-CZ" baseline="0" dirty="0" smtClean="0">
                <a:latin typeface="+mn-lt"/>
              </a:rPr>
              <a:t> pro ženy ve stejné výšce → efekt pohlaví tam nebude; společný </a:t>
            </a:r>
            <a:r>
              <a:rPr lang="cs-CZ" baseline="0" dirty="0" err="1" smtClean="0">
                <a:latin typeface="+mn-lt"/>
              </a:rPr>
              <a:t>boxplot</a:t>
            </a:r>
            <a:r>
              <a:rPr lang="cs-CZ" baseline="0" dirty="0" smtClean="0">
                <a:latin typeface="+mn-lt"/>
              </a:rPr>
              <a:t> u léku A níže než společný </a:t>
            </a:r>
            <a:r>
              <a:rPr lang="cs-CZ" baseline="0" dirty="0" err="1" smtClean="0">
                <a:latin typeface="+mn-lt"/>
              </a:rPr>
              <a:t>boxplot</a:t>
            </a:r>
            <a:r>
              <a:rPr lang="cs-CZ" baseline="0" dirty="0" smtClean="0">
                <a:latin typeface="+mn-lt"/>
              </a:rPr>
              <a:t> u léku B → efekt léku tam bude</a:t>
            </a:r>
          </a:p>
          <a:p>
            <a:pPr marL="0" marR="0" indent="0" algn="l" defTabSz="914400" rtl="0" eaLnBrk="1" fontAlgn="auto" latinLnBrk="0" hangingPunct="1">
              <a:lnSpc>
                <a:spcPct val="100000"/>
              </a:lnSpc>
              <a:spcBef>
                <a:spcPts val="0"/>
              </a:spcBef>
              <a:spcAft>
                <a:spcPts val="0"/>
              </a:spcAft>
              <a:buClrTx/>
              <a:buSzTx/>
              <a:buFontTx/>
              <a:buNone/>
              <a:tabLst/>
              <a:defRPr/>
            </a:pPr>
            <a:r>
              <a:rPr lang="cs-CZ" b="1" baseline="0" dirty="0" smtClean="0">
                <a:latin typeface="+mn-lt"/>
              </a:rPr>
              <a:t>situace 6 </a:t>
            </a:r>
            <a:r>
              <a:rPr lang="cs-CZ" baseline="0" dirty="0" smtClean="0">
                <a:latin typeface="+mn-lt"/>
              </a:rPr>
              <a:t>– je tam interakce, i když se na první pohled čáry neprotínají (kdybychom ale nakreslili krabici pro ženy více doleva než pro muže, tak by se protínaly)</a:t>
            </a:r>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33</a:t>
            </a:fld>
            <a:endParaRPr lang="cs-CZ"/>
          </a:p>
        </p:txBody>
      </p:sp>
    </p:spTree>
    <p:extLst>
      <p:ext uri="{BB962C8B-B14F-4D97-AF65-F5344CB8AC3E}">
        <p14:creationId xmlns:p14="http://schemas.microsoft.com/office/powerpoint/2010/main" val="2704780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noProof="0" dirty="0" smtClean="0"/>
              <a:t>když je ANOVA s interakcemi, je</a:t>
            </a:r>
            <a:r>
              <a:rPr lang="cs-CZ" baseline="0" noProof="0" dirty="0" smtClean="0"/>
              <a:t> potřebné</a:t>
            </a:r>
            <a:r>
              <a:rPr lang="cs-CZ" noProof="0" dirty="0" smtClean="0"/>
              <a:t> testovat post-hoc testem všechny skupiny mezi sebou, aby se zjistilo, mezi kterými skupinami je statisticky významný rozdíl, protože sice informace, že se statisticky významně liší skupina pod 30 let od skupiny nad 50 let je užitečná (na základě post-hoc testu pro věk), ale když je tam interakce, tak to neříká všechno</a:t>
            </a:r>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34</a:t>
            </a:fld>
            <a:endParaRPr lang="cs-CZ"/>
          </a:p>
        </p:txBody>
      </p:sp>
    </p:spTree>
    <p:extLst>
      <p:ext uri="{BB962C8B-B14F-4D97-AF65-F5344CB8AC3E}">
        <p14:creationId xmlns:p14="http://schemas.microsoft.com/office/powerpoint/2010/main" val="2107539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tomto okamžiku bychom měli zjistit, které skupiny u faktoru B se od sebe liší – šlo</a:t>
            </a:r>
            <a:r>
              <a:rPr lang="cs-CZ" baseline="0" dirty="0" smtClean="0"/>
              <a:t> by to počítat ručně, je to ale trochu náročnější, proto si to ukážeme pouze v softwaru.</a:t>
            </a:r>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38</a:t>
            </a:fld>
            <a:endParaRPr lang="cs-CZ"/>
          </a:p>
        </p:txBody>
      </p:sp>
    </p:spTree>
    <p:extLst>
      <p:ext uri="{BB962C8B-B14F-4D97-AF65-F5344CB8AC3E}">
        <p14:creationId xmlns:p14="http://schemas.microsoft.com/office/powerpoint/2010/main" val="282345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6</a:t>
            </a:fld>
            <a:endParaRPr lang="cs-CZ"/>
          </a:p>
        </p:txBody>
      </p:sp>
    </p:spTree>
    <p:extLst>
      <p:ext uri="{BB962C8B-B14F-4D97-AF65-F5344CB8AC3E}">
        <p14:creationId xmlns:p14="http://schemas.microsoft.com/office/powerpoint/2010/main" val="2115876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by </a:t>
            </a:r>
            <a:r>
              <a:rPr lang="cs-CZ" baseline="0" dirty="0" err="1" smtClean="0"/>
              <a:t>group</a:t>
            </a:r>
            <a:r>
              <a:rPr lang="cs-CZ" baseline="0" dirty="0" smtClean="0"/>
              <a:t> umožňuje vybrat 2 proměnné – vykreslí to rovnou 6 histogramů</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větší smysl má ukázky v softwarech dělat rovnou na souboru Data_neuro.xlsx než tady na tom malém ukázkovém souboru</a:t>
            </a:r>
            <a:endParaRPr lang="en-US"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39</a:t>
            </a:fld>
            <a:endParaRPr lang="cs-CZ"/>
          </a:p>
        </p:txBody>
      </p:sp>
    </p:spTree>
    <p:extLst>
      <p:ext uri="{BB962C8B-B14F-4D97-AF65-F5344CB8AC3E}">
        <p14:creationId xmlns:p14="http://schemas.microsoft.com/office/powerpoint/2010/main" val="3250533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do budoucna zjistit, jak vypsat p-hodnoty</a:t>
            </a:r>
            <a:r>
              <a:rPr lang="cs-CZ" baseline="0" dirty="0" smtClean="0"/>
              <a:t> u modelu s interakcí</a:t>
            </a:r>
            <a:endParaRPr lang="en-US" dirty="0" smtClean="0"/>
          </a:p>
          <a:p>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41</a:t>
            </a:fld>
            <a:endParaRPr lang="cs-CZ"/>
          </a:p>
        </p:txBody>
      </p:sp>
    </p:spTree>
    <p:extLst>
      <p:ext uri="{BB962C8B-B14F-4D97-AF65-F5344CB8AC3E}">
        <p14:creationId xmlns:p14="http://schemas.microsoft.com/office/powerpoint/2010/main" val="46790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42</a:t>
            </a:fld>
            <a:endParaRPr lang="cs-CZ"/>
          </a:p>
        </p:txBody>
      </p:sp>
    </p:spTree>
    <p:extLst>
      <p:ext uri="{BB962C8B-B14F-4D97-AF65-F5344CB8AC3E}">
        <p14:creationId xmlns:p14="http://schemas.microsoft.com/office/powerpoint/2010/main" val="743703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když si propojíme mediány,</a:t>
            </a:r>
            <a:r>
              <a:rPr lang="cs-CZ" baseline="0" dirty="0" smtClean="0"/>
              <a:t> vypadá to, že interakci tu spíš očekávat nebudeme</a:t>
            </a:r>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44</a:t>
            </a:fld>
            <a:endParaRPr lang="cs-CZ"/>
          </a:p>
        </p:txBody>
      </p:sp>
    </p:spTree>
    <p:extLst>
      <p:ext uri="{BB962C8B-B14F-4D97-AF65-F5344CB8AC3E}">
        <p14:creationId xmlns:p14="http://schemas.microsoft.com/office/powerpoint/2010/main" val="969073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smtClean="0"/>
              <a:t>na dořešení:</a:t>
            </a:r>
          </a:p>
          <a:p>
            <a:pPr marL="171450" indent="-171450">
              <a:buFont typeface="Arial" panose="020B0604020202020204" pitchFamily="34" charset="0"/>
              <a:buChar char="•"/>
            </a:pPr>
            <a:r>
              <a:rPr lang="cs-CZ" noProof="0" dirty="0" smtClean="0"/>
              <a:t>jak by se počítala MANOVA? – to určitě není separátní zhodnocení dvou spojitých proměnných podle stejných kategoriálních proměnných...</a:t>
            </a:r>
          </a:p>
          <a:p>
            <a:endParaRPr lang="cs-CZ" noProof="0" dirty="0"/>
          </a:p>
        </p:txBody>
      </p:sp>
      <p:sp>
        <p:nvSpPr>
          <p:cNvPr id="4" name="Zástupný symbol pro číslo snímku 3"/>
          <p:cNvSpPr>
            <a:spLocks noGrp="1"/>
          </p:cNvSpPr>
          <p:nvPr>
            <p:ph type="sldNum" sz="quarter" idx="10"/>
          </p:nvPr>
        </p:nvSpPr>
        <p:spPr/>
        <p:txBody>
          <a:bodyPr/>
          <a:lstStyle/>
          <a:p>
            <a:fld id="{74A4E704-0FB2-4B6C-A965-90E33E106148}" type="slidenum">
              <a:rPr lang="en-US" smtClean="0"/>
              <a:t>51</a:t>
            </a:fld>
            <a:endParaRPr lang="en-US"/>
          </a:p>
        </p:txBody>
      </p:sp>
    </p:spTree>
    <p:extLst>
      <p:ext uri="{BB962C8B-B14F-4D97-AF65-F5344CB8AC3E}">
        <p14:creationId xmlns:p14="http://schemas.microsoft.com/office/powerpoint/2010/main" val="4200385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52</a:t>
            </a:fld>
            <a:endParaRPr lang="cs-CZ"/>
          </a:p>
        </p:txBody>
      </p:sp>
    </p:spTree>
    <p:extLst>
      <p:ext uri="{BB962C8B-B14F-4D97-AF65-F5344CB8AC3E}">
        <p14:creationId xmlns:p14="http://schemas.microsoft.com/office/powerpoint/2010/main" val="15784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indent="-342900">
              <a:buFontTx/>
              <a:buChar char="-"/>
            </a:pPr>
            <a:r>
              <a:rPr lang="cs-CZ" dirty="0" smtClean="0"/>
              <a:t>Logaritmická transformace nevhodná u dat, která</a:t>
            </a:r>
            <a:r>
              <a:rPr lang="cs-CZ" baseline="0" dirty="0" smtClean="0"/>
              <a:t> jsou již v logaritmické tvaru (např. pH) a u nalevo zešikmených rozložení (nízké odlehlé hodnoty – nepomůže tady ale –log?)</a:t>
            </a:r>
          </a:p>
          <a:p>
            <a:pPr marL="342900" indent="-342900">
              <a:buFontTx/>
              <a:buChar char="-"/>
            </a:pPr>
            <a:r>
              <a:rPr lang="cs-CZ" baseline="0" dirty="0" smtClean="0"/>
              <a:t>Pokud se pak výsledky (průměr a intervaly spolehlivosti) vrací zpátky (tzn. pomocí exponenciální </a:t>
            </a:r>
            <a:r>
              <a:rPr lang="cs-CZ" baseline="0" dirty="0" err="1" smtClean="0"/>
              <a:t>fce</a:t>
            </a:r>
            <a:r>
              <a:rPr lang="cs-CZ" baseline="0" dirty="0" smtClean="0"/>
              <a:t>) a prezentuje se pak geometrický průměr a intervaly spolehlivosti, tak stačí použít přirozený logaritmus (většinou je </a:t>
            </a:r>
            <a:r>
              <a:rPr lang="cs-CZ" baseline="0" dirty="0" err="1" smtClean="0"/>
              <a:t>ln</a:t>
            </a:r>
            <a:r>
              <a:rPr lang="cs-CZ" baseline="0" dirty="0" smtClean="0"/>
              <a:t> dostačující, aby tvar dat měl normální rozdělení)</a:t>
            </a:r>
          </a:p>
          <a:p>
            <a:pPr marL="342900" indent="-342900">
              <a:buFontTx/>
              <a:buChar char="-"/>
            </a:pPr>
            <a:r>
              <a:rPr lang="cs-CZ" baseline="0" dirty="0" smtClean="0"/>
              <a:t>pokud bychom ale chtěli prezentovat data s logaritmickou osou, bylo by lepší použít dekadický logaritmus, protože ten má lepší interpretaci osy (10x, 100x, 1000x větší...)</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54</a:t>
            </a:fld>
            <a:endParaRPr lang="cs-CZ"/>
          </a:p>
        </p:txBody>
      </p:sp>
    </p:spTree>
    <p:extLst>
      <p:ext uri="{BB962C8B-B14F-4D97-AF65-F5344CB8AC3E}">
        <p14:creationId xmlns:p14="http://schemas.microsoft.com/office/powerpoint/2010/main" val="1470140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indent="-342900">
              <a:buFontTx/>
              <a:buChar char="-"/>
            </a:pPr>
            <a:r>
              <a:rPr lang="cs-CZ" dirty="0" smtClean="0"/>
              <a:t>souvislost ze z-skóre – to bych</a:t>
            </a:r>
            <a:r>
              <a:rPr lang="cs-CZ" baseline="0" dirty="0" smtClean="0"/>
              <a:t> dostala, pokud bych odečítala populační průměr a dělila populační SD</a:t>
            </a:r>
          </a:p>
          <a:p>
            <a:pPr marL="342900" indent="-342900">
              <a:buFontTx/>
              <a:buChar char="-"/>
            </a:pPr>
            <a:r>
              <a:rPr lang="cs-CZ" baseline="0" dirty="0" smtClean="0"/>
              <a:t>využití při modelování (aby proměnné byly srovnatelné)</a:t>
            </a:r>
          </a:p>
          <a:p>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55</a:t>
            </a:fld>
            <a:endParaRPr lang="cs-CZ"/>
          </a:p>
        </p:txBody>
      </p:sp>
    </p:spTree>
    <p:extLst>
      <p:ext uri="{BB962C8B-B14F-4D97-AF65-F5344CB8AC3E}">
        <p14:creationId xmlns:p14="http://schemas.microsoft.com/office/powerpoint/2010/main" val="4182256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např. </a:t>
            </a:r>
            <a:r>
              <a:rPr lang="cs-CZ" dirty="0" smtClean="0"/>
              <a:t>u lineární regrese – pokud</a:t>
            </a:r>
            <a:r>
              <a:rPr lang="cs-CZ" baseline="0" dirty="0" smtClean="0"/>
              <a:t> jsou hodnoty centrované, nemusíme uvažovat </a:t>
            </a:r>
            <a:r>
              <a:rPr lang="cs-CZ" baseline="0" dirty="0" err="1" smtClean="0"/>
              <a:t>intercept</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57</a:t>
            </a:fld>
            <a:endParaRPr lang="cs-CZ"/>
          </a:p>
        </p:txBody>
      </p:sp>
    </p:spTree>
    <p:extLst>
      <p:ext uri="{BB962C8B-B14F-4D97-AF65-F5344CB8AC3E}">
        <p14:creationId xmlns:p14="http://schemas.microsoft.com/office/powerpoint/2010/main" val="149548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7</a:t>
            </a:fld>
            <a:endParaRPr lang="cs-CZ"/>
          </a:p>
        </p:txBody>
      </p:sp>
    </p:spTree>
    <p:extLst>
      <p:ext uri="{BB962C8B-B14F-4D97-AF65-F5344CB8AC3E}">
        <p14:creationId xmlns:p14="http://schemas.microsoft.com/office/powerpoint/2010/main" val="211587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8</a:t>
            </a:fld>
            <a:endParaRPr lang="cs-CZ"/>
          </a:p>
        </p:txBody>
      </p:sp>
    </p:spTree>
    <p:extLst>
      <p:ext uri="{BB962C8B-B14F-4D97-AF65-F5344CB8AC3E}">
        <p14:creationId xmlns:p14="http://schemas.microsoft.com/office/powerpoint/2010/main" val="211587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9</a:t>
            </a:fld>
            <a:endParaRPr lang="cs-CZ"/>
          </a:p>
        </p:txBody>
      </p:sp>
    </p:spTree>
    <p:extLst>
      <p:ext uri="{BB962C8B-B14F-4D97-AF65-F5344CB8AC3E}">
        <p14:creationId xmlns:p14="http://schemas.microsoft.com/office/powerpoint/2010/main" val="1578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t>
            </a:r>
            <a:r>
              <a:rPr lang="en-US" dirty="0" smtClean="0"/>
              <a:t>&gt;</a:t>
            </a:r>
            <a:r>
              <a:rPr lang="en-US" baseline="0" dirty="0" smtClean="0"/>
              <a:t> </a:t>
            </a:r>
            <a:r>
              <a:rPr lang="en-US" baseline="0" dirty="0" err="1" smtClean="0"/>
              <a:t>dvourozm</a:t>
            </a:r>
            <a:r>
              <a:rPr lang="cs-CZ" baseline="0" dirty="0" err="1" smtClean="0"/>
              <a:t>ěrné</a:t>
            </a:r>
            <a:r>
              <a:rPr lang="cs-CZ" baseline="0" dirty="0" smtClean="0"/>
              <a:t> normální rozdělení</a:t>
            </a:r>
          </a:p>
          <a:p>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10</a:t>
            </a:fld>
            <a:endParaRPr lang="cs-CZ"/>
          </a:p>
        </p:txBody>
      </p:sp>
    </p:spTree>
    <p:extLst>
      <p:ext uri="{BB962C8B-B14F-4D97-AF65-F5344CB8AC3E}">
        <p14:creationId xmlns:p14="http://schemas.microsoft.com/office/powerpoint/2010/main" val="310832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ať si to představí jako klobouk – nekorelované proměnné jsou buřinka pana Tau, korelované</a:t>
            </a:r>
            <a:r>
              <a:rPr lang="cs-CZ" baseline="0" dirty="0" smtClean="0"/>
              <a:t> proměnné jsou v extrémním případě Napoleonova čepice</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11</a:t>
            </a:fld>
            <a:endParaRPr lang="cs-CZ"/>
          </a:p>
        </p:txBody>
      </p:sp>
    </p:spTree>
    <p:extLst>
      <p:ext uri="{BB962C8B-B14F-4D97-AF65-F5344CB8AC3E}">
        <p14:creationId xmlns:p14="http://schemas.microsoft.com/office/powerpoint/2010/main" val="130171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t>
            </a:r>
            <a:r>
              <a:rPr lang="en-US" dirty="0" smtClean="0"/>
              <a:t>&gt;</a:t>
            </a:r>
            <a:r>
              <a:rPr lang="en-US" baseline="0" dirty="0" smtClean="0"/>
              <a:t> </a:t>
            </a:r>
            <a:r>
              <a:rPr lang="en-US" baseline="0" dirty="0" err="1" smtClean="0"/>
              <a:t>dvourozm</a:t>
            </a:r>
            <a:r>
              <a:rPr lang="cs-CZ" baseline="0" dirty="0" err="1" smtClean="0"/>
              <a:t>ěrné</a:t>
            </a:r>
            <a:r>
              <a:rPr lang="cs-CZ" baseline="0" dirty="0" smtClean="0"/>
              <a:t> normální rozdělení</a:t>
            </a:r>
            <a:endParaRPr lang="cs-CZ" dirty="0"/>
          </a:p>
        </p:txBody>
      </p:sp>
      <p:sp>
        <p:nvSpPr>
          <p:cNvPr id="4" name="Zástupný symbol pro číslo snímku 3"/>
          <p:cNvSpPr>
            <a:spLocks noGrp="1"/>
          </p:cNvSpPr>
          <p:nvPr>
            <p:ph type="sldNum" sz="quarter" idx="10"/>
          </p:nvPr>
        </p:nvSpPr>
        <p:spPr/>
        <p:txBody>
          <a:bodyPr/>
          <a:lstStyle/>
          <a:p>
            <a:fld id="{0B3B9C39-6EF1-4BC3-BFC8-CDBBDA39E388}" type="slidenum">
              <a:rPr lang="cs-CZ" smtClean="0"/>
              <a:t>12</a:t>
            </a:fld>
            <a:endParaRPr lang="cs-CZ"/>
          </a:p>
        </p:txBody>
      </p:sp>
    </p:spTree>
    <p:extLst>
      <p:ext uri="{BB962C8B-B14F-4D97-AF65-F5344CB8AC3E}">
        <p14:creationId xmlns:p14="http://schemas.microsoft.com/office/powerpoint/2010/main" val="3108324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76872"/>
            <a:ext cx="7859216" cy="1143000"/>
          </a:xfrm>
        </p:spPr>
        <p:txBody>
          <a:bodyPr/>
          <a:lstStyle/>
          <a:p>
            <a:r>
              <a:rPr lang="cs-CZ" smtClean="0"/>
              <a:t>Kliknutím lze upravit styl.</a:t>
            </a:r>
            <a:endParaRPr lang="cs-CZ"/>
          </a:p>
        </p:txBody>
      </p:sp>
      <p:sp>
        <p:nvSpPr>
          <p:cNvPr id="4" name="Zástupný symbol pro zápatí 3"/>
          <p:cNvSpPr>
            <a:spLocks noGrp="1"/>
          </p:cNvSpPr>
          <p:nvPr>
            <p:ph type="ftr" sz="quarter" idx="11"/>
          </p:nvPr>
        </p:nvSpPr>
        <p:spPr>
          <a:xfrm>
            <a:off x="4860032" y="6514586"/>
            <a:ext cx="3111624" cy="332656"/>
          </a:xfrm>
          <a:prstGeom prst="rect">
            <a:avLst/>
          </a:prstGeom>
        </p:spPr>
        <p:txBody>
          <a:bodyPr/>
          <a:lstStyle/>
          <a:p>
            <a:r>
              <a:rPr lang="nl-NL" dirty="0" smtClean="0"/>
              <a:t>Koriťáková, Dušek: Analýza dat pro neurovědy</a:t>
            </a:r>
            <a:endParaRPr lang="cs-CZ" dirty="0"/>
          </a:p>
        </p:txBody>
      </p:sp>
      <p:sp>
        <p:nvSpPr>
          <p:cNvPr id="5" name="Zástupný symbol pro číslo snímku 4"/>
          <p:cNvSpPr>
            <a:spLocks noGrp="1"/>
          </p:cNvSpPr>
          <p:nvPr>
            <p:ph type="sldNum" sz="quarter" idx="12"/>
          </p:nvPr>
        </p:nvSpPr>
        <p:spPr/>
        <p:txBody>
          <a:bodyPr/>
          <a:lstStyle/>
          <a:p>
            <a:fld id="{2E6427A6-24A6-4246-A352-D268563853F6}" type="slidenum">
              <a:rPr lang="cs-CZ" smtClean="0"/>
              <a:t>‹#›</a:t>
            </a:fld>
            <a:endParaRPr lang="cs-CZ"/>
          </a:p>
        </p:txBody>
      </p:sp>
      <p:sp>
        <p:nvSpPr>
          <p:cNvPr id="7" name="AutoShape 62"/>
          <p:cNvSpPr>
            <a:spLocks noChangeArrowheads="1"/>
          </p:cNvSpPr>
          <p:nvPr userDrawn="1"/>
        </p:nvSpPr>
        <p:spPr bwMode="auto">
          <a:xfrm rot="10800000">
            <a:off x="0" y="6237288"/>
            <a:ext cx="9144000" cy="620712"/>
          </a:xfrm>
          <a:custGeom>
            <a:avLst/>
            <a:gdLst>
              <a:gd name="G0" fmla="+- 2745 0 0"/>
              <a:gd name="G1" fmla="+- 21600 0 2745"/>
              <a:gd name="G2" fmla="*/ 2745 1 2"/>
              <a:gd name="G3" fmla="+- 21600 0 G2"/>
              <a:gd name="G4" fmla="+/ 2745 21600 2"/>
              <a:gd name="G5" fmla="+/ G1 0 2"/>
              <a:gd name="G6" fmla="*/ 21600 21600 2745"/>
              <a:gd name="G7" fmla="*/ G6 1 2"/>
              <a:gd name="G8" fmla="+- 21600 0 G7"/>
              <a:gd name="G9" fmla="*/ 21600 1 2"/>
              <a:gd name="G10" fmla="+- 2745 0 G9"/>
              <a:gd name="G11" fmla="?: G10 G8 0"/>
              <a:gd name="G12" fmla="?: G10 G7 21600"/>
              <a:gd name="T0" fmla="*/ 20227 w 21600"/>
              <a:gd name="T1" fmla="*/ 10800 h 21600"/>
              <a:gd name="T2" fmla="*/ 10800 w 21600"/>
              <a:gd name="T3" fmla="*/ 21600 h 21600"/>
              <a:gd name="T4" fmla="*/ 1373 w 21600"/>
              <a:gd name="T5" fmla="*/ 10800 h 21600"/>
              <a:gd name="T6" fmla="*/ 10800 w 21600"/>
              <a:gd name="T7" fmla="*/ 0 h 21600"/>
              <a:gd name="T8" fmla="*/ 3173 w 21600"/>
              <a:gd name="T9" fmla="*/ 3173 h 21600"/>
              <a:gd name="T10" fmla="*/ 18427 w 21600"/>
              <a:gd name="T11" fmla="*/ 18427 h 21600"/>
            </a:gdLst>
            <a:ahLst/>
            <a:cxnLst>
              <a:cxn ang="0">
                <a:pos x="T0" y="T1"/>
              </a:cxn>
              <a:cxn ang="0">
                <a:pos x="T2" y="T3"/>
              </a:cxn>
              <a:cxn ang="0">
                <a:pos x="T4" y="T5"/>
              </a:cxn>
              <a:cxn ang="0">
                <a:pos x="T6" y="T7"/>
              </a:cxn>
            </a:cxnLst>
            <a:rect l="T8" t="T9" r="T10" b="T11"/>
            <a:pathLst>
              <a:path w="21600" h="21600">
                <a:moveTo>
                  <a:pt x="0" y="0"/>
                </a:moveTo>
                <a:lnTo>
                  <a:pt x="2745" y="21600"/>
                </a:lnTo>
                <a:lnTo>
                  <a:pt x="18855" y="21600"/>
                </a:lnTo>
                <a:lnTo>
                  <a:pt x="21600" y="0"/>
                </a:lnTo>
                <a:close/>
              </a:path>
            </a:pathLst>
          </a:custGeom>
          <a:gradFill rotWithShape="1">
            <a:gsLst>
              <a:gs pos="0">
                <a:srgbClr val="EEA320"/>
              </a:gs>
              <a:gs pos="100000">
                <a:schemeClr val="bg1"/>
              </a:gs>
            </a:gsLst>
            <a:lin ang="5400000" scaled="1"/>
          </a:gradFill>
          <a:ln w="9525">
            <a:noFill/>
            <a:miter lim="800000"/>
            <a:headEnd/>
            <a:tailEnd/>
          </a:ln>
          <a:effectLst/>
        </p:spPr>
        <p:txBody>
          <a:bodyPr wrap="none" anchor="ctr"/>
          <a:lstStyle/>
          <a:p>
            <a:pPr>
              <a:defRPr/>
            </a:pPr>
            <a:endParaRPr lang="cs-CZ"/>
          </a:p>
        </p:txBody>
      </p:sp>
      <p:sp>
        <p:nvSpPr>
          <p:cNvPr id="8" name="Rectangle 51"/>
          <p:cNvSpPr>
            <a:spLocks noChangeArrowheads="1"/>
          </p:cNvSpPr>
          <p:nvPr userDrawn="1"/>
        </p:nvSpPr>
        <p:spPr bwMode="auto">
          <a:xfrm>
            <a:off x="0" y="1752696"/>
            <a:ext cx="9144000" cy="2232025"/>
          </a:xfrm>
          <a:prstGeom prst="rect">
            <a:avLst/>
          </a:prstGeom>
          <a:solidFill>
            <a:srgbClr val="F0A22E"/>
          </a:solidFill>
          <a:ln w="9525">
            <a:noFill/>
            <a:miter lim="800000"/>
            <a:headEnd/>
            <a:tailEnd/>
          </a:ln>
          <a:effectLst/>
        </p:spPr>
        <p:txBody>
          <a:bodyPr wrap="none" anchor="ctr"/>
          <a:lstStyle/>
          <a:p>
            <a:pPr>
              <a:defRPr/>
            </a:pPr>
            <a:endParaRPr lang="cs-CZ"/>
          </a:p>
        </p:txBody>
      </p:sp>
      <p:pic>
        <p:nvPicPr>
          <p:cNvPr id="9" name="Picture 50" descr="zahlavi-IBA"/>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394" r="4548"/>
          <a:stretch/>
        </p:blipFill>
        <p:spPr bwMode="auto">
          <a:xfrm>
            <a:off x="0" y="0"/>
            <a:ext cx="9144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4" descr="logo-IB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4221163"/>
            <a:ext cx="12192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59"/>
          <p:cNvSpPr>
            <a:spLocks noChangeArrowheads="1"/>
          </p:cNvSpPr>
          <p:nvPr userDrawn="1"/>
        </p:nvSpPr>
        <p:spPr bwMode="auto">
          <a:xfrm>
            <a:off x="0" y="3860800"/>
            <a:ext cx="8675688" cy="100013"/>
          </a:xfrm>
          <a:prstGeom prst="parallelogram">
            <a:avLst>
              <a:gd name="adj" fmla="val 199595"/>
            </a:avLst>
          </a:prstGeom>
          <a:gradFill rotWithShape="1">
            <a:gsLst>
              <a:gs pos="0">
                <a:srgbClr val="FAE0B9"/>
              </a:gs>
              <a:gs pos="100000">
                <a:srgbClr val="F0A22E"/>
              </a:gs>
            </a:gsLst>
            <a:lin ang="0" scaled="1"/>
          </a:gradFill>
          <a:ln w="9525" algn="ctr">
            <a:noFill/>
            <a:miter lim="800000"/>
            <a:headEnd/>
            <a:tailEnd/>
          </a:ln>
          <a:effectLst/>
        </p:spPr>
        <p:txBody>
          <a:bodyPr wrap="none" anchor="ctr"/>
          <a:lstStyle/>
          <a:p>
            <a:pPr>
              <a:defRPr/>
            </a:pPr>
            <a:endParaRPr lang="cs-CZ"/>
          </a:p>
        </p:txBody>
      </p:sp>
      <p:pic>
        <p:nvPicPr>
          <p:cNvPr id="13" name="Picture 67" descr="logo-MU"/>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67625" y="260350"/>
            <a:ext cx="8715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1"/>
          <p:cNvSpPr txBox="1">
            <a:spLocks noChangeArrowheads="1"/>
          </p:cNvSpPr>
          <p:nvPr userDrawn="1"/>
        </p:nvSpPr>
        <p:spPr bwMode="auto">
          <a:xfrm>
            <a:off x="1979613" y="6446838"/>
            <a:ext cx="5184775" cy="366712"/>
          </a:xfrm>
          <a:prstGeom prst="rect">
            <a:avLst/>
          </a:prstGeom>
          <a:noFill/>
          <a:ln w="9525">
            <a:noFill/>
            <a:miter lim="800000"/>
            <a:headEnd/>
            <a:tailEnd/>
          </a:ln>
          <a:effectLst/>
        </p:spPr>
        <p:txBody>
          <a:bodyPr>
            <a:spAutoFit/>
          </a:bodyPr>
          <a:lstStyle/>
          <a:p>
            <a:pPr algn="ctr">
              <a:spcBef>
                <a:spcPct val="50000"/>
              </a:spcBef>
              <a:defRPr/>
            </a:pPr>
            <a:r>
              <a:rPr lang="cs-CZ" dirty="0">
                <a:solidFill>
                  <a:schemeClr val="bg1"/>
                </a:solidFill>
              </a:rPr>
              <a:t>© Institut biostatistiky a analýz</a:t>
            </a:r>
            <a:endParaRPr lang="en-US" dirty="0">
              <a:solidFill>
                <a:schemeClr val="bg1"/>
              </a:solidFill>
            </a:endParaRPr>
          </a:p>
        </p:txBody>
      </p:sp>
      <p:sp>
        <p:nvSpPr>
          <p:cNvPr id="15" name="Line 75"/>
          <p:cNvSpPr>
            <a:spLocks noChangeShapeType="1"/>
          </p:cNvSpPr>
          <p:nvPr userDrawn="1"/>
        </p:nvSpPr>
        <p:spPr bwMode="auto">
          <a:xfrm>
            <a:off x="2000250" y="5334000"/>
            <a:ext cx="7143750" cy="0"/>
          </a:xfrm>
          <a:prstGeom prst="line">
            <a:avLst/>
          </a:prstGeom>
          <a:noFill/>
          <a:ln w="19050">
            <a:solidFill>
              <a:srgbClr val="EEA320"/>
            </a:solidFill>
            <a:round/>
            <a:headEnd/>
            <a:tailEnd/>
          </a:ln>
          <a:effectLst/>
        </p:spPr>
        <p:txBody>
          <a:bodyPr/>
          <a:lstStyle/>
          <a:p>
            <a:pPr>
              <a:defRPr/>
            </a:pPr>
            <a:endParaRPr lang="cs-CZ"/>
          </a:p>
        </p:txBody>
      </p:sp>
      <p:sp>
        <p:nvSpPr>
          <p:cNvPr id="16" name="Line 76"/>
          <p:cNvSpPr>
            <a:spLocks noChangeShapeType="1"/>
          </p:cNvSpPr>
          <p:nvPr userDrawn="1"/>
        </p:nvSpPr>
        <p:spPr bwMode="auto">
          <a:xfrm>
            <a:off x="1754188" y="5403850"/>
            <a:ext cx="7389812" cy="0"/>
          </a:xfrm>
          <a:prstGeom prst="line">
            <a:avLst/>
          </a:prstGeom>
          <a:noFill/>
          <a:ln w="19050">
            <a:solidFill>
              <a:srgbClr val="EEA320"/>
            </a:solidFill>
            <a:round/>
            <a:headEnd/>
            <a:tailEnd/>
          </a:ln>
          <a:effectLst/>
        </p:spPr>
        <p:txBody>
          <a:bodyPr/>
          <a:lstStyle/>
          <a:p>
            <a:pPr>
              <a:defRPr/>
            </a:pPr>
            <a:endParaRPr lang="cs-CZ"/>
          </a:p>
        </p:txBody>
      </p:sp>
      <p:sp>
        <p:nvSpPr>
          <p:cNvPr id="17" name="Oval 77"/>
          <p:cNvSpPr>
            <a:spLocks noChangeArrowheads="1"/>
          </p:cNvSpPr>
          <p:nvPr userDrawn="1"/>
        </p:nvSpPr>
        <p:spPr bwMode="auto">
          <a:xfrm>
            <a:off x="1673225" y="5300663"/>
            <a:ext cx="206375" cy="206375"/>
          </a:xfrm>
          <a:prstGeom prst="ellipse">
            <a:avLst/>
          </a:prstGeom>
          <a:solidFill>
            <a:srgbClr val="7E542A"/>
          </a:solidFill>
          <a:ln w="28575">
            <a:solidFill>
              <a:srgbClr val="EEA320"/>
            </a:solidFill>
            <a:round/>
            <a:headEnd/>
            <a:tailEnd/>
          </a:ln>
          <a:effectLst/>
        </p:spPr>
        <p:txBody>
          <a:bodyPr wrap="none" anchor="ctr"/>
          <a:lstStyle/>
          <a:p>
            <a:pPr>
              <a:defRPr/>
            </a:pPr>
            <a:endParaRPr lang="cs-CZ"/>
          </a:p>
        </p:txBody>
      </p:sp>
      <p:sp>
        <p:nvSpPr>
          <p:cNvPr id="19" name="Subtitle 8"/>
          <p:cNvSpPr>
            <a:spLocks noGrp="1"/>
          </p:cNvSpPr>
          <p:nvPr>
            <p:ph type="subTitle" idx="1"/>
          </p:nvPr>
        </p:nvSpPr>
        <p:spPr>
          <a:xfrm>
            <a:off x="2374796" y="4232434"/>
            <a:ext cx="5923384" cy="914400"/>
          </a:xfrm>
        </p:spPr>
        <p:txBody>
          <a:bodyPr anchor="ctr" anchorCtr="0"/>
          <a:lstStyle>
            <a:lvl1pPr marL="0" indent="0" algn="l">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2" name="Lichoběžník 21"/>
          <p:cNvSpPr/>
          <p:nvPr userDrawn="1"/>
        </p:nvSpPr>
        <p:spPr>
          <a:xfrm rot="16200000">
            <a:off x="7614391" y="2678850"/>
            <a:ext cx="2664372" cy="394853"/>
          </a:xfrm>
          <a:prstGeom prst="trapezoid">
            <a:avLst>
              <a:gd name="adj" fmla="val 56360"/>
            </a:avLst>
          </a:prstGeom>
          <a:gradFill>
            <a:gsLst>
              <a:gs pos="0">
                <a:srgbClr val="DDD4C6"/>
              </a:gs>
              <a:gs pos="100000">
                <a:srgbClr val="F0A22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370345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7" name="Zástupný symbol pro číslo snímku 6"/>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36756641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7" name="Zástupný symbol pro číslo snímku 6"/>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7604036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9867434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20985503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76809"/>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332584"/>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Kliknutím lze upravit styl předlohy.</a:t>
            </a:r>
            <a:endParaRPr lang="cs-CZ" dirty="0"/>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a:p>
        </p:txBody>
      </p:sp>
      <p:pic>
        <p:nvPicPr>
          <p:cNvPr id="9" name="Picture 67" descr="logo-M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92860" y="6556910"/>
            <a:ext cx="262080"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4" descr="logo-IB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2328" y="6541568"/>
            <a:ext cx="288032" cy="27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zápatí 4"/>
          <p:cNvSpPr txBox="1">
            <a:spLocks/>
          </p:cNvSpPr>
          <p:nvPr userDrawn="1"/>
        </p:nvSpPr>
        <p:spPr>
          <a:xfrm>
            <a:off x="3635896" y="6529100"/>
            <a:ext cx="4191744" cy="3326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smtClean="0">
                <a:solidFill>
                  <a:srgbClr val="898989"/>
                </a:solidFill>
              </a:rPr>
              <a:t>Koriťáková, </a:t>
            </a:r>
            <a:r>
              <a:rPr lang="nl-NL" dirty="0">
                <a:solidFill>
                  <a:srgbClr val="898989"/>
                </a:solidFill>
              </a:rPr>
              <a:t>Dušek: Pokročilé metody analýzy dat v neurovědách</a:t>
            </a:r>
            <a:endParaRPr lang="cs-CZ" dirty="0">
              <a:solidFill>
                <a:srgbClr val="898989"/>
              </a:solidFill>
            </a:endParaRPr>
          </a:p>
        </p:txBody>
      </p:sp>
    </p:spTree>
    <p:extLst>
      <p:ext uri="{BB962C8B-B14F-4D97-AF65-F5344CB8AC3E}">
        <p14:creationId xmlns:p14="http://schemas.microsoft.com/office/powerpoint/2010/main" val="34777471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52736" y="2060848"/>
            <a:ext cx="6838528" cy="1470025"/>
          </a:xfrm>
        </p:spPr>
        <p:txBody>
          <a:bodyPr/>
          <a:lstStyle>
            <a:lvl1pPr>
              <a:lnSpc>
                <a:spcPct val="114000"/>
              </a:lnSpc>
              <a:defRPr/>
            </a:lvl1pPr>
          </a:lstStyle>
          <a:p>
            <a:r>
              <a:rPr lang="cs-CZ" dirty="0" smtClean="0"/>
              <a:t>Kliknutím lze upravit styl.</a:t>
            </a:r>
            <a:endParaRPr lang="cs-CZ" dirty="0"/>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a:p>
        </p:txBody>
      </p:sp>
      <p:pic>
        <p:nvPicPr>
          <p:cNvPr id="9" name="Picture 67" descr="logo-M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92860" y="6556910"/>
            <a:ext cx="262080"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4" descr="logo-IB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2328" y="6541568"/>
            <a:ext cx="288032" cy="27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zápatí 4"/>
          <p:cNvSpPr txBox="1">
            <a:spLocks/>
          </p:cNvSpPr>
          <p:nvPr userDrawn="1"/>
        </p:nvSpPr>
        <p:spPr>
          <a:xfrm>
            <a:off x="3635896" y="6529100"/>
            <a:ext cx="4191744" cy="3326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smtClean="0">
                <a:solidFill>
                  <a:srgbClr val="898989"/>
                </a:solidFill>
              </a:rPr>
              <a:t>Koriťáková, </a:t>
            </a:r>
            <a:r>
              <a:rPr lang="nl-NL" dirty="0">
                <a:solidFill>
                  <a:srgbClr val="898989"/>
                </a:solidFill>
              </a:rPr>
              <a:t>Dušek: Pokročilé metody analýzy dat v neurovědách</a:t>
            </a:r>
            <a:endParaRPr lang="cs-CZ" dirty="0">
              <a:solidFill>
                <a:srgbClr val="898989"/>
              </a:solidFill>
            </a:endParaRPr>
          </a:p>
        </p:txBody>
      </p:sp>
    </p:spTree>
    <p:extLst>
      <p:ext uri="{BB962C8B-B14F-4D97-AF65-F5344CB8AC3E}">
        <p14:creationId xmlns:p14="http://schemas.microsoft.com/office/powerpoint/2010/main" val="32161898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19136" y="274638"/>
            <a:ext cx="8167663" cy="706090"/>
          </a:xfrm>
        </p:spPr>
        <p:txBody>
          <a:bodyPr>
            <a:normAutofit/>
          </a:bodyPr>
          <a:lstStyle>
            <a:lvl1pPr algn="l">
              <a:defRPr sz="3200"/>
            </a:lvl1pPr>
          </a:lstStyle>
          <a:p>
            <a:r>
              <a:rPr lang="cs-CZ" dirty="0" smtClean="0"/>
              <a:t>Kliknutím lze upravit styl.</a:t>
            </a:r>
            <a:endParaRPr lang="cs-CZ" dirty="0"/>
          </a:p>
        </p:txBody>
      </p:sp>
      <p:sp>
        <p:nvSpPr>
          <p:cNvPr id="3" name="Zástupný symbol pro obsah 2"/>
          <p:cNvSpPr>
            <a:spLocks noGrp="1"/>
          </p:cNvSpPr>
          <p:nvPr>
            <p:ph idx="1"/>
          </p:nvPr>
        </p:nvSpPr>
        <p:spPr>
          <a:xfrm>
            <a:off x="457200" y="1196752"/>
            <a:ext cx="8229600" cy="4929411"/>
          </a:xfrm>
        </p:spPr>
        <p:txBody>
          <a:bodyPr/>
          <a:lstStyle>
            <a:lvl1pPr algn="just">
              <a:lnSpc>
                <a:spcPct val="100000"/>
              </a:lnSpc>
              <a:defRPr sz="2000"/>
            </a:lvl1pPr>
            <a:lvl2pPr algn="just">
              <a:lnSpc>
                <a:spcPct val="100000"/>
              </a:lnSpc>
              <a:defRPr sz="1800"/>
            </a:lvl2pPr>
            <a:lvl3pPr marL="1143000" indent="-228600" algn="just">
              <a:lnSpc>
                <a:spcPct val="100000"/>
              </a:lnSpc>
              <a:buFont typeface="Calibri" pitchFamily="34" charset="0"/>
              <a:buChar char="‐"/>
              <a:defRPr sz="2000"/>
            </a:lvl3pPr>
            <a:lvl4pPr algn="just">
              <a:lnSpc>
                <a:spcPct val="100000"/>
              </a:lnSpc>
              <a:defRPr sz="1600"/>
            </a:lvl4pPr>
            <a:lvl5pPr algn="just">
              <a:lnSpc>
                <a:spcPct val="100000"/>
              </a:lnSpc>
              <a:defRPr sz="1600"/>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dirty="0"/>
          </a:p>
        </p:txBody>
      </p:sp>
      <p:pic>
        <p:nvPicPr>
          <p:cNvPr id="7" name="Picture 67" descr="logo-M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92860" y="6556910"/>
            <a:ext cx="262080" cy="2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4" descr="logo-IB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2328" y="6541568"/>
            <a:ext cx="288032" cy="27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Skupina 10"/>
          <p:cNvGrpSpPr/>
          <p:nvPr userDrawn="1"/>
        </p:nvGrpSpPr>
        <p:grpSpPr>
          <a:xfrm>
            <a:off x="467544" y="930754"/>
            <a:ext cx="8676456" cy="103188"/>
            <a:chOff x="467544" y="1309588"/>
            <a:chExt cx="8676456" cy="103188"/>
          </a:xfrm>
        </p:grpSpPr>
        <p:sp>
          <p:nvSpPr>
            <p:cNvPr id="9" name="Line 76"/>
            <p:cNvSpPr>
              <a:spLocks noChangeShapeType="1"/>
            </p:cNvSpPr>
            <p:nvPr userDrawn="1"/>
          </p:nvSpPr>
          <p:spPr bwMode="auto">
            <a:xfrm flipV="1">
              <a:off x="570731" y="1358890"/>
              <a:ext cx="8573269" cy="2292"/>
            </a:xfrm>
            <a:prstGeom prst="line">
              <a:avLst/>
            </a:prstGeom>
            <a:noFill/>
            <a:ln w="19050">
              <a:solidFill>
                <a:srgbClr val="EEA320"/>
              </a:solidFill>
              <a:round/>
              <a:headEnd/>
              <a:tailEnd/>
            </a:ln>
            <a:effectLst/>
          </p:spPr>
          <p:txBody>
            <a:bodyPr/>
            <a:lstStyle/>
            <a:p>
              <a:pPr>
                <a:defRPr/>
              </a:pPr>
              <a:endParaRPr lang="cs-CZ"/>
            </a:p>
          </p:txBody>
        </p:sp>
        <p:sp>
          <p:nvSpPr>
            <p:cNvPr id="10" name="Oval 77"/>
            <p:cNvSpPr>
              <a:spLocks noChangeArrowheads="1"/>
            </p:cNvSpPr>
            <p:nvPr userDrawn="1"/>
          </p:nvSpPr>
          <p:spPr bwMode="auto">
            <a:xfrm>
              <a:off x="467544" y="1309588"/>
              <a:ext cx="103187" cy="103188"/>
            </a:xfrm>
            <a:prstGeom prst="ellipse">
              <a:avLst/>
            </a:prstGeom>
            <a:solidFill>
              <a:srgbClr val="7E542A"/>
            </a:solidFill>
            <a:ln w="28575">
              <a:solidFill>
                <a:srgbClr val="EEA320"/>
              </a:solidFill>
              <a:round/>
              <a:headEnd/>
              <a:tailEnd/>
            </a:ln>
            <a:effectLst/>
          </p:spPr>
          <p:txBody>
            <a:bodyPr wrap="none" anchor="ctr"/>
            <a:lstStyle/>
            <a:p>
              <a:pPr>
                <a:defRPr/>
              </a:pPr>
              <a:endParaRPr lang="cs-CZ"/>
            </a:p>
          </p:txBody>
        </p:sp>
      </p:grpSp>
      <p:sp>
        <p:nvSpPr>
          <p:cNvPr id="12" name="Zástupný symbol pro zápatí 4"/>
          <p:cNvSpPr txBox="1">
            <a:spLocks/>
          </p:cNvSpPr>
          <p:nvPr userDrawn="1"/>
        </p:nvSpPr>
        <p:spPr>
          <a:xfrm>
            <a:off x="3635896" y="6529100"/>
            <a:ext cx="4191744" cy="3326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smtClean="0">
                <a:solidFill>
                  <a:srgbClr val="898989"/>
                </a:solidFill>
              </a:rPr>
              <a:t>Koriťáková, </a:t>
            </a:r>
            <a:r>
              <a:rPr lang="nl-NL" dirty="0">
                <a:solidFill>
                  <a:srgbClr val="898989"/>
                </a:solidFill>
              </a:rPr>
              <a:t>Dušek: Pokročilé metody analýzy dat v neurovědách</a:t>
            </a:r>
            <a:endParaRPr lang="cs-CZ" dirty="0">
              <a:solidFill>
                <a:srgbClr val="898989"/>
              </a:solidFill>
            </a:endParaRPr>
          </a:p>
        </p:txBody>
      </p:sp>
    </p:spTree>
    <p:extLst>
      <p:ext uri="{BB962C8B-B14F-4D97-AF65-F5344CB8AC3E}">
        <p14:creationId xmlns:p14="http://schemas.microsoft.com/office/powerpoint/2010/main" val="18807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6" name="Zástupný symbol pro číslo snímku 5"/>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30343299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6"/>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29152382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9" name="Zástupný symbol pro číslo snímku 8"/>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9614762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5" name="Zástupný symbol pro číslo snímku 4"/>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16133622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57200" y="6356350"/>
            <a:ext cx="21336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a:t>
            </a:fld>
            <a:endParaRPr lang="cs-CZ"/>
          </a:p>
        </p:txBody>
      </p:sp>
    </p:spTree>
    <p:extLst>
      <p:ext uri="{BB962C8B-B14F-4D97-AF65-F5344CB8AC3E}">
        <p14:creationId xmlns:p14="http://schemas.microsoft.com/office/powerpoint/2010/main" val="4436307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číslo snímku 5"/>
          <p:cNvSpPr>
            <a:spLocks noGrp="1"/>
          </p:cNvSpPr>
          <p:nvPr>
            <p:ph type="sldNum" sz="quarter" idx="4"/>
          </p:nvPr>
        </p:nvSpPr>
        <p:spPr>
          <a:xfrm>
            <a:off x="6902896" y="6536102"/>
            <a:ext cx="2133600" cy="318517"/>
          </a:xfrm>
          <a:prstGeom prst="rect">
            <a:avLst/>
          </a:prstGeom>
        </p:spPr>
        <p:txBody>
          <a:bodyPr vert="horz" lIns="91440" tIns="45720" rIns="91440" bIns="45720" rtlCol="0" anchor="ctr"/>
          <a:lstStyle>
            <a:lvl1pPr algn="r">
              <a:defRPr sz="1400">
                <a:solidFill>
                  <a:schemeClr val="tx1">
                    <a:tint val="75000"/>
                  </a:schemeClr>
                </a:solidFill>
              </a:defRPr>
            </a:lvl1pPr>
          </a:lstStyle>
          <a:p>
            <a:fld id="{2E6427A6-24A6-4246-A352-D268563853F6}" type="slidenum">
              <a:rPr lang="cs-CZ" smtClean="0"/>
              <a:pPr/>
              <a:t>‹#›</a:t>
            </a:fld>
            <a:endParaRPr lang="cs-CZ" dirty="0"/>
          </a:p>
        </p:txBody>
      </p:sp>
    </p:spTree>
    <p:extLst>
      <p:ext uri="{BB962C8B-B14F-4D97-AF65-F5344CB8AC3E}">
        <p14:creationId xmlns:p14="http://schemas.microsoft.com/office/powerpoint/2010/main" val="392169409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tmp"/><Relationship Id="rId5" Type="http://schemas.openxmlformats.org/officeDocument/2006/relationships/image" Target="../media/image15.tmp"/><Relationship Id="rId4" Type="http://schemas.openxmlformats.org/officeDocument/2006/relationships/image" Target="../media/image8.png"/><Relationship Id="rId9" Type="http://schemas.openxmlformats.org/officeDocument/2006/relationships/image" Target="../media/image131.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7.wmf"/><Relationship Id="rId4" Type="http://schemas.openxmlformats.org/officeDocument/2006/relationships/oleObject" Target="../embeddings/oleObject2.bin"/><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1.xml"/><Relationship Id="rId7" Type="http://schemas.openxmlformats.org/officeDocument/2006/relationships/image" Target="../media/image21.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0.wmf"/><Relationship Id="rId4" Type="http://schemas.openxmlformats.org/officeDocument/2006/relationships/oleObject" Target="../embeddings/oleObject5.bin"/><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2.xml"/><Relationship Id="rId7" Type="http://schemas.openxmlformats.org/officeDocument/2006/relationships/image" Target="../media/image19.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8.wmf"/><Relationship Id="rId4" Type="http://schemas.openxmlformats.org/officeDocument/2006/relationships/oleObject" Target="../embeddings/oleObject8.bin"/><Relationship Id="rId9"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6.xml"/><Relationship Id="rId7"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90.png"/><Relationship Id="rId5" Type="http://schemas.openxmlformats.org/officeDocument/2006/relationships/image" Target="../media/image80.png"/><Relationship Id="rId10" Type="http://schemas.openxmlformats.org/officeDocument/2006/relationships/image" Target="../media/image27.emf"/><Relationship Id="rId4" Type="http://schemas.openxmlformats.org/officeDocument/2006/relationships/image" Target="../media/image27.png"/><Relationship Id="rId9"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22.xml"/><Relationship Id="rId7"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140.png"/><Relationship Id="rId5" Type="http://schemas.openxmlformats.org/officeDocument/2006/relationships/image" Target="../media/image130.png"/><Relationship Id="rId10" Type="http://schemas.openxmlformats.org/officeDocument/2006/relationships/image" Target="../media/image31.wmf"/><Relationship Id="rId4" Type="http://schemas.openxmlformats.org/officeDocument/2006/relationships/image" Target="../media/image120.png"/><Relationship Id="rId9"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32.w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36.png"/><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5.xml"/><Relationship Id="rId7" Type="http://schemas.openxmlformats.org/officeDocument/2006/relationships/image" Target="../media/image38.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37.w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6.xml"/><Relationship Id="rId7" Type="http://schemas.openxmlformats.org/officeDocument/2006/relationships/image" Target="../media/image42.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41.wmf"/><Relationship Id="rId10" Type="http://schemas.openxmlformats.org/officeDocument/2006/relationships/image" Target="../media/image44.png"/><Relationship Id="rId4" Type="http://schemas.openxmlformats.org/officeDocument/2006/relationships/oleObject" Target="../embeddings/oleObject21.bin"/><Relationship Id="rId9" Type="http://schemas.openxmlformats.org/officeDocument/2006/relationships/image" Target="../media/image43.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9.wmf"/><Relationship Id="rId3" Type="http://schemas.openxmlformats.org/officeDocument/2006/relationships/notesSlide" Target="../notesSlides/notesSlide27.xml"/><Relationship Id="rId7" Type="http://schemas.openxmlformats.org/officeDocument/2006/relationships/image" Target="../media/image46.wmf"/><Relationship Id="rId12"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25.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47.wmf"/><Relationship Id="rId14" Type="http://schemas.openxmlformats.org/officeDocument/2006/relationships/oleObject" Target="../embeddings/oleObject2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52.png"/><Relationship Id="rId21" Type="http://schemas.openxmlformats.org/officeDocument/2006/relationships/image" Target="../media/image79.png"/><Relationship Id="rId7" Type="http://schemas.openxmlformats.org/officeDocument/2006/relationships/image" Target="../media/image56.png"/><Relationship Id="rId12" Type="http://schemas.openxmlformats.org/officeDocument/2006/relationships/image" Target="../media/image70.png"/><Relationship Id="rId17" Type="http://schemas.openxmlformats.org/officeDocument/2006/relationships/image" Target="../media/image62.png"/><Relationship Id="rId2" Type="http://schemas.openxmlformats.org/officeDocument/2006/relationships/image" Target="../media/image51.png"/><Relationship Id="rId16" Type="http://schemas.openxmlformats.org/officeDocument/2006/relationships/image" Target="../media/image61.png"/><Relationship Id="rId20" Type="http://schemas.openxmlformats.org/officeDocument/2006/relationships/image" Target="../media/image78.png"/><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69.png"/><Relationship Id="rId5" Type="http://schemas.openxmlformats.org/officeDocument/2006/relationships/image" Target="../media/image54.png"/><Relationship Id="rId15" Type="http://schemas.openxmlformats.org/officeDocument/2006/relationships/image" Target="../media/image60.png"/><Relationship Id="rId23" Type="http://schemas.openxmlformats.org/officeDocument/2006/relationships/image" Target="../media/image82.png"/><Relationship Id="rId10" Type="http://schemas.openxmlformats.org/officeDocument/2006/relationships/image" Target="../media/image59.png"/><Relationship Id="rId19" Type="http://schemas.openxmlformats.org/officeDocument/2006/relationships/image" Target="../media/image63.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72.png"/><Relationship Id="rId22"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image" Target="../media/image73.png"/><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86.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31.bin"/><Relationship Id="rId5" Type="http://schemas.openxmlformats.org/officeDocument/2006/relationships/image" Target="../media/image85.wmf"/><Relationship Id="rId4" Type="http://schemas.openxmlformats.org/officeDocument/2006/relationships/oleObject" Target="../embeddings/oleObject30.bin"/></Relationships>
</file>

<file path=ppt/slides/_rels/slide55.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88.png"/><Relationship Id="rId4" Type="http://schemas.openxmlformats.org/officeDocument/2006/relationships/image" Target="../media/image87.png"/></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670.png"/><Relationship Id="rId1" Type="http://schemas.openxmlformats.org/officeDocument/2006/relationships/slideLayout" Target="../slideLayouts/slideLayout4.xml"/><Relationship Id="rId4" Type="http://schemas.openxmlformats.org/officeDocument/2006/relationships/image" Target="../media/image89.png"/></Relationships>
</file>

<file path=ppt/slides/_rels/slide57.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91.png"/><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9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276872"/>
            <a:ext cx="7859216" cy="1143000"/>
          </a:xfrm>
        </p:spPr>
        <p:txBody>
          <a:bodyPr>
            <a:noAutofit/>
          </a:bodyPr>
          <a:lstStyle/>
          <a:p>
            <a:r>
              <a:rPr lang="cs-CZ" b="1" dirty="0" smtClean="0">
                <a:solidFill>
                  <a:srgbClr val="5F3F1F"/>
                </a:solidFill>
              </a:rPr>
              <a:t>Pokročilé metody analýzy dat </a:t>
            </a:r>
            <a:br>
              <a:rPr lang="cs-CZ" b="1" dirty="0" smtClean="0">
                <a:solidFill>
                  <a:srgbClr val="5F3F1F"/>
                </a:solidFill>
              </a:rPr>
            </a:br>
            <a:r>
              <a:rPr lang="cs-CZ" b="1" dirty="0" smtClean="0">
                <a:solidFill>
                  <a:srgbClr val="5F3F1F"/>
                </a:solidFill>
              </a:rPr>
              <a:t>v neurovědách</a:t>
            </a:r>
            <a:endParaRPr lang="cs-CZ" b="1" dirty="0">
              <a:solidFill>
                <a:srgbClr val="5F3F1F"/>
              </a:solidFill>
            </a:endParaRPr>
          </a:p>
        </p:txBody>
      </p:sp>
      <p:sp>
        <p:nvSpPr>
          <p:cNvPr id="6" name="Podnadpis 4"/>
          <p:cNvSpPr>
            <a:spLocks noGrp="1"/>
          </p:cNvSpPr>
          <p:nvPr>
            <p:ph type="subTitle" idx="1"/>
          </p:nvPr>
        </p:nvSpPr>
        <p:spPr>
          <a:xfrm>
            <a:off x="1425116" y="4232434"/>
            <a:ext cx="5923384" cy="914400"/>
          </a:xfrm>
        </p:spPr>
        <p:txBody>
          <a:bodyPr/>
          <a:lstStyle/>
          <a:p>
            <a:pPr algn="ctr"/>
            <a:r>
              <a:rPr lang="cs-CZ" dirty="0" smtClean="0"/>
              <a:t>RNDr. Eva Koriťáková, Ph.D.</a:t>
            </a:r>
          </a:p>
          <a:p>
            <a:pPr algn="ctr"/>
            <a:r>
              <a:rPr lang="cs-CZ" dirty="0" smtClean="0"/>
              <a:t>doc. RNDr. </a:t>
            </a:r>
            <a:r>
              <a:rPr lang="cs-CZ" dirty="0"/>
              <a:t>Ladislav Dušek, </a:t>
            </a:r>
            <a:r>
              <a:rPr lang="cs-CZ" dirty="0" smtClean="0"/>
              <a:t>Dr.</a:t>
            </a:r>
            <a:endParaRPr lang="cs-CZ" dirty="0"/>
          </a:p>
        </p:txBody>
      </p:sp>
    </p:spTree>
    <p:extLst>
      <p:ext uri="{BB962C8B-B14F-4D97-AF65-F5344CB8AC3E}">
        <p14:creationId xmlns:p14="http://schemas.microsoft.com/office/powerpoint/2010/main" val="2848367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Motivace </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10</a:t>
            </a:fld>
            <a:endParaRPr lang="cs-CZ" dirty="0"/>
          </a:p>
        </p:txBody>
      </p:sp>
      <p:pic>
        <p:nvPicPr>
          <p:cNvPr id="1003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94" t="9643" r="17094" b="10300"/>
          <a:stretch/>
        </p:blipFill>
        <p:spPr bwMode="auto">
          <a:xfrm>
            <a:off x="95920" y="1878208"/>
            <a:ext cx="4620096" cy="421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1475656" y="1136938"/>
            <a:ext cx="2088232" cy="707886"/>
          </a:xfrm>
          <a:prstGeom prst="rect">
            <a:avLst/>
          </a:prstGeom>
          <a:noFill/>
        </p:spPr>
        <p:txBody>
          <a:bodyPr wrap="square" rtlCol="0">
            <a:spAutoFit/>
          </a:bodyPr>
          <a:lstStyle/>
          <a:p>
            <a:pPr algn="ctr"/>
            <a:r>
              <a:rPr lang="cs-CZ" sz="2000" dirty="0" smtClean="0"/>
              <a:t>Dvourozměrný histogram</a:t>
            </a:r>
            <a:endParaRPr lang="cs-CZ" sz="2000" dirty="0"/>
          </a:p>
        </p:txBody>
      </p:sp>
      <p:sp>
        <p:nvSpPr>
          <p:cNvPr id="11" name="TextovéPole 10"/>
          <p:cNvSpPr txBox="1"/>
          <p:nvPr/>
        </p:nvSpPr>
        <p:spPr>
          <a:xfrm>
            <a:off x="5436096" y="1136938"/>
            <a:ext cx="3240360" cy="707886"/>
          </a:xfrm>
          <a:prstGeom prst="rect">
            <a:avLst/>
          </a:prstGeom>
          <a:noFill/>
        </p:spPr>
        <p:txBody>
          <a:bodyPr wrap="square" rtlCol="0">
            <a:spAutoFit/>
          </a:bodyPr>
          <a:lstStyle/>
          <a:p>
            <a:pPr algn="ctr"/>
            <a:r>
              <a:rPr lang="cs-CZ" sz="2000" dirty="0" smtClean="0"/>
              <a:t>Hustota dvourozměrného normálního rozdělení</a:t>
            </a:r>
            <a:endParaRPr lang="cs-CZ" sz="2000" dirty="0"/>
          </a:p>
        </p:txBody>
      </p:sp>
      <p:pic>
        <p:nvPicPr>
          <p:cNvPr id="3" name="Obrázek 2"/>
          <p:cNvPicPr>
            <a:picLocks noChangeAspect="1"/>
          </p:cNvPicPr>
          <p:nvPr/>
        </p:nvPicPr>
        <p:blipFill>
          <a:blip r:embed="rId4"/>
          <a:stretch>
            <a:fillRect/>
          </a:stretch>
        </p:blipFill>
        <p:spPr>
          <a:xfrm>
            <a:off x="4427984" y="1653830"/>
            <a:ext cx="4499238" cy="4663844"/>
          </a:xfrm>
          <a:prstGeom prst="rect">
            <a:avLst/>
          </a:prstGeom>
        </p:spPr>
      </p:pic>
    </p:spTree>
    <p:extLst>
      <p:ext uri="{BB962C8B-B14F-4D97-AF65-F5344CB8AC3E}">
        <p14:creationId xmlns:p14="http://schemas.microsoft.com/office/powerpoint/2010/main" val="318403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88640"/>
            <a:ext cx="8373344" cy="706090"/>
          </a:xfrm>
        </p:spPr>
        <p:txBody>
          <a:bodyPr>
            <a:normAutofit fontScale="90000"/>
          </a:bodyPr>
          <a:lstStyle/>
          <a:p>
            <a:r>
              <a:rPr lang="cs-CZ" dirty="0" smtClean="0"/>
              <a:t>Hustota u nekorelovaných a korelovaných proměnných</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11</a:t>
            </a:fld>
            <a:endParaRPr lang="cs-CZ" dirty="0"/>
          </a:p>
        </p:txBody>
      </p:sp>
      <p:pic>
        <p:nvPicPr>
          <p:cNvPr id="11" name="Obrázek 10"/>
          <p:cNvPicPr/>
          <p:nvPr/>
        </p:nvPicPr>
        <p:blipFill rotWithShape="1">
          <a:blip r:embed="rId3" cstate="print">
            <a:extLst>
              <a:ext uri="{28A0092B-C50C-407E-A947-70E740481C1C}">
                <a14:useLocalDpi xmlns:a14="http://schemas.microsoft.com/office/drawing/2010/main" val="0"/>
              </a:ext>
            </a:extLst>
          </a:blip>
          <a:srcRect b="51410"/>
          <a:stretch/>
        </p:blipFill>
        <p:spPr bwMode="auto">
          <a:xfrm>
            <a:off x="2843728" y="1212971"/>
            <a:ext cx="5760720" cy="2576069"/>
          </a:xfrm>
          <a:prstGeom prst="rect">
            <a:avLst/>
          </a:prstGeom>
          <a:noFill/>
          <a:ln>
            <a:noFill/>
          </a:ln>
        </p:spPr>
      </p:pic>
      <p:pic>
        <p:nvPicPr>
          <p:cNvPr id="15" name="Obrázek 14"/>
          <p:cNvPicPr/>
          <p:nvPr/>
        </p:nvPicPr>
        <p:blipFill rotWithShape="1">
          <a:blip r:embed="rId3" cstate="print">
            <a:extLst>
              <a:ext uri="{28A0092B-C50C-407E-A947-70E740481C1C}">
                <a14:useLocalDpi xmlns:a14="http://schemas.microsoft.com/office/drawing/2010/main" val="0"/>
              </a:ext>
            </a:extLst>
          </a:blip>
          <a:srcRect t="48896"/>
          <a:stretch/>
        </p:blipFill>
        <p:spPr bwMode="auto">
          <a:xfrm>
            <a:off x="2843728" y="3949039"/>
            <a:ext cx="5760720" cy="2709327"/>
          </a:xfrm>
          <a:prstGeom prst="rect">
            <a:avLst/>
          </a:prstGeom>
          <a:noFill/>
          <a:ln>
            <a:noFill/>
          </a:ln>
        </p:spPr>
      </p:pic>
      <p:sp>
        <p:nvSpPr>
          <p:cNvPr id="3" name="TextovéPole 2"/>
          <p:cNvSpPr txBox="1"/>
          <p:nvPr/>
        </p:nvSpPr>
        <p:spPr>
          <a:xfrm>
            <a:off x="519136" y="1817239"/>
            <a:ext cx="2555776" cy="923330"/>
          </a:xfrm>
          <a:prstGeom prst="rect">
            <a:avLst/>
          </a:prstGeom>
          <a:noFill/>
        </p:spPr>
        <p:txBody>
          <a:bodyPr wrap="square" rtlCol="0">
            <a:spAutoFit/>
          </a:bodyPr>
          <a:lstStyle/>
          <a:p>
            <a:r>
              <a:rPr lang="cs-CZ" dirty="0" smtClean="0"/>
              <a:t>Nekorelované proměnné </a:t>
            </a:r>
            <a:br>
              <a:rPr lang="cs-CZ" dirty="0" smtClean="0"/>
            </a:br>
            <a:r>
              <a:rPr lang="cs-CZ" dirty="0" smtClean="0"/>
              <a:t>(</a:t>
            </a:r>
            <a:r>
              <a:rPr lang="cs-CZ" dirty="0"/>
              <a:t>μ</a:t>
            </a:r>
            <a:r>
              <a:rPr lang="cs-CZ" baseline="-25000" dirty="0"/>
              <a:t>1</a:t>
            </a:r>
            <a:r>
              <a:rPr lang="cs-CZ" dirty="0"/>
              <a:t> = μ</a:t>
            </a:r>
            <a:r>
              <a:rPr lang="cs-CZ" baseline="-25000" dirty="0"/>
              <a:t>2</a:t>
            </a:r>
            <a:r>
              <a:rPr lang="cs-CZ" dirty="0"/>
              <a:t> = 0, σ</a:t>
            </a:r>
            <a:r>
              <a:rPr lang="cs-CZ" baseline="-25000" dirty="0"/>
              <a:t>1</a:t>
            </a:r>
            <a:r>
              <a:rPr lang="cs-CZ" dirty="0"/>
              <a:t> = σ</a:t>
            </a:r>
            <a:r>
              <a:rPr lang="cs-CZ" baseline="-25000" dirty="0"/>
              <a:t>2</a:t>
            </a:r>
            <a:r>
              <a:rPr lang="cs-CZ" dirty="0"/>
              <a:t> =1, ρ= </a:t>
            </a:r>
            <a:r>
              <a:rPr lang="cs-CZ" dirty="0" smtClean="0"/>
              <a:t>0)</a:t>
            </a:r>
            <a:endParaRPr lang="cs-CZ" dirty="0"/>
          </a:p>
        </p:txBody>
      </p:sp>
      <p:sp>
        <p:nvSpPr>
          <p:cNvPr id="16" name="TextovéPole 15"/>
          <p:cNvSpPr txBox="1"/>
          <p:nvPr/>
        </p:nvSpPr>
        <p:spPr>
          <a:xfrm>
            <a:off x="519136" y="4678385"/>
            <a:ext cx="2483768" cy="923330"/>
          </a:xfrm>
          <a:prstGeom prst="rect">
            <a:avLst/>
          </a:prstGeom>
          <a:noFill/>
        </p:spPr>
        <p:txBody>
          <a:bodyPr wrap="square" rtlCol="0">
            <a:spAutoFit/>
          </a:bodyPr>
          <a:lstStyle/>
          <a:p>
            <a:r>
              <a:rPr lang="cs-CZ" dirty="0" smtClean="0"/>
              <a:t>Korelované proměnné </a:t>
            </a:r>
            <a:br>
              <a:rPr lang="cs-CZ" dirty="0" smtClean="0"/>
            </a:br>
            <a:r>
              <a:rPr lang="cs-CZ" dirty="0" smtClean="0"/>
              <a:t>(</a:t>
            </a:r>
            <a:r>
              <a:rPr lang="cs-CZ" dirty="0"/>
              <a:t>μ</a:t>
            </a:r>
            <a:r>
              <a:rPr lang="cs-CZ" baseline="-25000" dirty="0"/>
              <a:t>1</a:t>
            </a:r>
            <a:r>
              <a:rPr lang="cs-CZ" dirty="0"/>
              <a:t> = μ</a:t>
            </a:r>
            <a:r>
              <a:rPr lang="cs-CZ" baseline="-25000" dirty="0"/>
              <a:t>2</a:t>
            </a:r>
            <a:r>
              <a:rPr lang="cs-CZ" dirty="0"/>
              <a:t> = 0, σ</a:t>
            </a:r>
            <a:r>
              <a:rPr lang="cs-CZ" baseline="-25000" dirty="0"/>
              <a:t>1</a:t>
            </a:r>
            <a:r>
              <a:rPr lang="cs-CZ" dirty="0"/>
              <a:t> = σ</a:t>
            </a:r>
            <a:r>
              <a:rPr lang="cs-CZ" baseline="-25000" dirty="0"/>
              <a:t>2</a:t>
            </a:r>
            <a:r>
              <a:rPr lang="cs-CZ" dirty="0"/>
              <a:t> =1, ρ= </a:t>
            </a:r>
            <a:r>
              <a:rPr lang="cs-CZ" dirty="0" smtClean="0"/>
              <a:t>0,5)</a:t>
            </a:r>
            <a:endParaRPr lang="cs-CZ" dirty="0"/>
          </a:p>
        </p:txBody>
      </p:sp>
    </p:spTree>
    <p:extLst>
      <p:ext uri="{BB962C8B-B14F-4D97-AF65-F5344CB8AC3E}">
        <p14:creationId xmlns:p14="http://schemas.microsoft.com/office/powerpoint/2010/main" val="145886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Vícerozměrné normální rozdělení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12</a:t>
            </a:fld>
            <a:endParaRPr lang="cs-CZ" dirty="0"/>
          </a:p>
        </p:txBody>
      </p:sp>
      <mc:AlternateContent xmlns:mc="http://schemas.openxmlformats.org/markup-compatibility/2006" xmlns:a14="http://schemas.microsoft.com/office/drawing/2010/main">
        <mc:Choice Requires="a14">
          <p:sp>
            <p:nvSpPr>
              <p:cNvPr id="3" name="Obdélník 2"/>
              <p:cNvSpPr/>
              <p:nvPr/>
            </p:nvSpPr>
            <p:spPr>
              <a:xfrm>
                <a:off x="683568" y="3217480"/>
                <a:ext cx="6984776" cy="7587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cs-CZ" b="0" i="1" smtClean="0">
                          <a:latin typeface="Cambria Math"/>
                        </a:rPr>
                        <m:t>𝑓</m:t>
                      </m:r>
                      <m:d>
                        <m:dPr>
                          <m:ctrlPr>
                            <a:rPr lang="cs-CZ" i="1" smtClean="0">
                              <a:latin typeface="Cambria Math" panose="02040503050406030204" pitchFamily="18" charset="0"/>
                            </a:rPr>
                          </m:ctrlPr>
                        </m:dPr>
                        <m:e>
                          <m:sSub>
                            <m:sSubPr>
                              <m:ctrlPr>
                                <a:rPr lang="cs-CZ" i="1" smtClean="0">
                                  <a:latin typeface="Cambria Math" panose="02040503050406030204" pitchFamily="18" charset="0"/>
                                </a:rPr>
                              </m:ctrlPr>
                            </m:sSubPr>
                            <m:e>
                              <m:r>
                                <m:rPr>
                                  <m:sty m:val="p"/>
                                </m:rPr>
                                <a:rPr lang="cs-CZ" b="0" i="0" smtClean="0">
                                  <a:latin typeface="Cambria Math"/>
                                </a:rPr>
                                <m:t>x</m:t>
                              </m:r>
                            </m:e>
                            <m:sub>
                              <m:r>
                                <a:rPr lang="cs-CZ" b="0" i="1" smtClean="0">
                                  <a:latin typeface="Cambria Math"/>
                                </a:rPr>
                                <m:t>1</m:t>
                              </m:r>
                            </m:sub>
                          </m:sSub>
                          <m:r>
                            <a:rPr lang="cs-CZ" b="0" i="1" smtClean="0">
                              <a:latin typeface="Cambria Math"/>
                            </a:rPr>
                            <m:t>,…,</m:t>
                          </m:r>
                          <m:sSub>
                            <m:sSubPr>
                              <m:ctrlPr>
                                <a:rPr lang="cs-CZ" i="1">
                                  <a:latin typeface="Cambria Math" panose="02040503050406030204" pitchFamily="18" charset="0"/>
                                </a:rPr>
                              </m:ctrlPr>
                            </m:sSubPr>
                            <m:e>
                              <m:r>
                                <m:rPr>
                                  <m:sty m:val="p"/>
                                </m:rPr>
                                <a:rPr lang="cs-CZ">
                                  <a:latin typeface="Cambria Math"/>
                                </a:rPr>
                                <m:t>x</m:t>
                              </m:r>
                            </m:e>
                            <m:sub>
                              <m:r>
                                <a:rPr lang="cs-CZ" b="0" i="1" smtClean="0">
                                  <a:latin typeface="Cambria Math"/>
                                </a:rPr>
                                <m:t>𝑘</m:t>
                              </m:r>
                            </m:sub>
                          </m:sSub>
                        </m:e>
                      </m:d>
                      <m:r>
                        <a:rPr lang="cs-CZ" i="1">
                          <a:latin typeface="Cambria Math"/>
                        </a:rPr>
                        <m:t>=</m:t>
                      </m:r>
                      <m:f>
                        <m:fPr>
                          <m:ctrlPr>
                            <a:rPr lang="cs-CZ" i="1">
                              <a:latin typeface="Cambria Math" panose="02040503050406030204" pitchFamily="18" charset="0"/>
                            </a:rPr>
                          </m:ctrlPr>
                        </m:fPr>
                        <m:num>
                          <m:r>
                            <a:rPr lang="cs-CZ" i="1">
                              <a:latin typeface="Cambria Math"/>
                            </a:rPr>
                            <m:t>1</m:t>
                          </m:r>
                        </m:num>
                        <m:den>
                          <m:rad>
                            <m:radPr>
                              <m:degHide m:val="on"/>
                              <m:ctrlPr>
                                <a:rPr lang="cs-CZ" i="1">
                                  <a:latin typeface="Cambria Math" panose="02040503050406030204" pitchFamily="18" charset="0"/>
                                </a:rPr>
                              </m:ctrlPr>
                            </m:radPr>
                            <m:deg/>
                            <m:e>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cs-CZ" i="1">
                                          <a:latin typeface="Cambria Math"/>
                                        </a:rPr>
                                        <m:t>2</m:t>
                                      </m:r>
                                      <m:r>
                                        <a:rPr lang="cs-CZ" i="1">
                                          <a:latin typeface="Cambria Math"/>
                                          <a:ea typeface="Cambria Math"/>
                                        </a:rPr>
                                        <m:t>𝜋</m:t>
                                      </m:r>
                                    </m:e>
                                  </m:d>
                                </m:e>
                                <m:sup>
                                  <m:r>
                                    <a:rPr lang="cs-CZ" b="0" i="1" smtClean="0">
                                      <a:latin typeface="Cambria Math"/>
                                    </a:rPr>
                                    <m:t>𝑘</m:t>
                                  </m:r>
                                </m:sup>
                              </m:sSup>
                              <m:d>
                                <m:dPr>
                                  <m:begChr m:val="|"/>
                                  <m:endChr m:val="|"/>
                                  <m:ctrlPr>
                                    <a:rPr lang="cs-CZ" i="1">
                                      <a:latin typeface="Cambria Math" panose="02040503050406030204" pitchFamily="18" charset="0"/>
                                    </a:rPr>
                                  </m:ctrlPr>
                                </m:dPr>
                                <m:e>
                                  <m:r>
                                    <m:rPr>
                                      <m:sty m:val="p"/>
                                    </m:rPr>
                                    <a:rPr lang="el-GR" i="1" smtClean="0">
                                      <a:latin typeface="Cambria Math"/>
                                    </a:rPr>
                                    <m:t>Σ</m:t>
                                  </m:r>
                                </m:e>
                              </m:d>
                            </m:e>
                          </m:rad>
                        </m:den>
                      </m:f>
                      <m:r>
                        <a:rPr lang="cs-CZ" i="1">
                          <a:latin typeface="Cambria Math"/>
                          <a:ea typeface="Cambria Math"/>
                        </a:rPr>
                        <m:t>∙</m:t>
                      </m:r>
                      <m:r>
                        <m:rPr>
                          <m:sty m:val="p"/>
                        </m:rPr>
                        <a:rPr lang="cs-CZ">
                          <a:latin typeface="Cambria Math"/>
                          <a:ea typeface="Cambria Math"/>
                        </a:rPr>
                        <m:t>exp</m:t>
                      </m:r>
                      <m:d>
                        <m:dPr>
                          <m:ctrlPr>
                            <a:rPr lang="cs-CZ" i="1">
                              <a:latin typeface="Cambria Math" panose="02040503050406030204" pitchFamily="18" charset="0"/>
                              <a:ea typeface="Cambria Math"/>
                            </a:rPr>
                          </m:ctrlPr>
                        </m:dPr>
                        <m:e>
                          <m:r>
                            <a:rPr lang="cs-CZ" i="1">
                              <a:latin typeface="Cambria Math"/>
                              <a:ea typeface="Cambria Math"/>
                            </a:rPr>
                            <m:t>−</m:t>
                          </m:r>
                          <m:f>
                            <m:fPr>
                              <m:ctrlPr>
                                <a:rPr lang="cs-CZ" i="1">
                                  <a:latin typeface="Cambria Math" panose="02040503050406030204" pitchFamily="18" charset="0"/>
                                  <a:ea typeface="Cambria Math"/>
                                </a:rPr>
                              </m:ctrlPr>
                            </m:fPr>
                            <m:num>
                              <m:r>
                                <a:rPr lang="cs-CZ" i="1">
                                  <a:latin typeface="Cambria Math"/>
                                  <a:ea typeface="Cambria Math"/>
                                </a:rPr>
                                <m:t>1</m:t>
                              </m:r>
                            </m:num>
                            <m:den>
                              <m:r>
                                <a:rPr lang="cs-CZ" i="1">
                                  <a:latin typeface="Cambria Math"/>
                                  <a:ea typeface="Cambria Math"/>
                                </a:rPr>
                                <m:t>2</m:t>
                              </m:r>
                            </m:den>
                          </m:f>
                          <m:sSup>
                            <m:sSupPr>
                              <m:ctrlPr>
                                <a:rPr lang="cs-CZ" i="1">
                                  <a:latin typeface="Cambria Math" panose="02040503050406030204" pitchFamily="18" charset="0"/>
                                  <a:ea typeface="Cambria Math"/>
                                </a:rPr>
                              </m:ctrlPr>
                            </m:sSupPr>
                            <m:e>
                              <m:d>
                                <m:dPr>
                                  <m:ctrlPr>
                                    <a:rPr lang="cs-CZ" i="1">
                                      <a:latin typeface="Cambria Math" panose="02040503050406030204" pitchFamily="18" charset="0"/>
                                      <a:ea typeface="Cambria Math"/>
                                    </a:rPr>
                                  </m:ctrlPr>
                                </m:dPr>
                                <m:e>
                                  <m:r>
                                    <a:rPr lang="cs-CZ" b="1">
                                      <a:latin typeface="Cambria Math"/>
                                      <a:ea typeface="Cambria Math"/>
                                    </a:rPr>
                                    <m:t>𝐱</m:t>
                                  </m:r>
                                  <m:r>
                                    <a:rPr lang="cs-CZ" i="1">
                                      <a:latin typeface="Cambria Math"/>
                                      <a:ea typeface="Cambria Math"/>
                                    </a:rPr>
                                    <m:t>−</m:t>
                                  </m:r>
                                  <m:r>
                                    <a:rPr lang="el-GR" b="1" i="1" smtClean="0">
                                      <a:latin typeface="Cambria Math"/>
                                      <a:ea typeface="Cambria Math"/>
                                    </a:rPr>
                                    <m:t>𝝁</m:t>
                                  </m:r>
                                </m:e>
                              </m:d>
                            </m:e>
                            <m:sup>
                              <m:r>
                                <a:rPr lang="cs-CZ" i="1">
                                  <a:latin typeface="Cambria Math"/>
                                  <a:ea typeface="Cambria Math"/>
                                </a:rPr>
                                <m:t>𝑇</m:t>
                              </m:r>
                              <m:r>
                                <a:rPr lang="cs-CZ" i="1">
                                  <a:latin typeface="Cambria Math"/>
                                  <a:ea typeface="Cambria Math"/>
                                </a:rPr>
                                <m:t> </m:t>
                              </m:r>
                            </m:sup>
                          </m:sSup>
                          <m:sSup>
                            <m:sSupPr>
                              <m:ctrlPr>
                                <a:rPr lang="cs-CZ" i="1">
                                  <a:latin typeface="Cambria Math" panose="02040503050406030204" pitchFamily="18" charset="0"/>
                                </a:rPr>
                              </m:ctrlPr>
                            </m:sSupPr>
                            <m:e>
                              <m:r>
                                <m:rPr>
                                  <m:sty m:val="p"/>
                                </m:rPr>
                                <a:rPr lang="el-GR" i="1">
                                  <a:latin typeface="Cambria Math"/>
                                </a:rPr>
                                <m:t>Σ</m:t>
                              </m:r>
                            </m:e>
                            <m:sup>
                              <m:r>
                                <a:rPr lang="cs-CZ" i="1">
                                  <a:latin typeface="Cambria Math"/>
                                </a:rPr>
                                <m:t>−1</m:t>
                              </m:r>
                            </m:sup>
                          </m:sSup>
                          <m:d>
                            <m:dPr>
                              <m:ctrlPr>
                                <a:rPr lang="cs-CZ" i="1">
                                  <a:latin typeface="Cambria Math" panose="02040503050406030204" pitchFamily="18" charset="0"/>
                                </a:rPr>
                              </m:ctrlPr>
                            </m:dPr>
                            <m:e>
                              <m:r>
                                <a:rPr lang="cs-CZ" b="1">
                                  <a:latin typeface="Cambria Math"/>
                                  <a:ea typeface="Cambria Math"/>
                                </a:rPr>
                                <m:t>𝐱</m:t>
                              </m:r>
                              <m:r>
                                <a:rPr lang="cs-CZ" i="1">
                                  <a:latin typeface="Cambria Math"/>
                                  <a:ea typeface="Cambria Math"/>
                                </a:rPr>
                                <m:t>−</m:t>
                              </m:r>
                              <m:r>
                                <a:rPr lang="cs-CZ" b="1" i="0" smtClean="0">
                                  <a:latin typeface="Cambria Math"/>
                                  <a:ea typeface="Cambria Math"/>
                                </a:rPr>
                                <m:t>𝛍</m:t>
                              </m:r>
                            </m:e>
                          </m:d>
                        </m:e>
                      </m:d>
                    </m:oMath>
                  </m:oMathPara>
                </a14:m>
                <a:endParaRPr lang="cs-CZ" dirty="0"/>
              </a:p>
            </p:txBody>
          </p:sp>
        </mc:Choice>
        <mc:Fallback xmlns="">
          <p:sp>
            <p:nvSpPr>
              <p:cNvPr id="3" name="Obdélník 2"/>
              <p:cNvSpPr>
                <a:spLocks noRot="1" noChangeAspect="1" noMove="1" noResize="1" noEditPoints="1" noAdjustHandles="1" noChangeArrowheads="1" noChangeShapeType="1" noTextEdit="1"/>
              </p:cNvSpPr>
              <p:nvPr/>
            </p:nvSpPr>
            <p:spPr>
              <a:xfrm>
                <a:off x="683568" y="3217480"/>
                <a:ext cx="6984776" cy="758797"/>
              </a:xfrm>
              <a:prstGeom prst="rect">
                <a:avLst/>
              </a:prstGeom>
              <a:blipFill rotWithShape="1">
                <a:blip r:embed="rId3"/>
                <a:stretch>
                  <a:fillRect/>
                </a:stretch>
              </a:blipFill>
            </p:spPr>
            <p:txBody>
              <a:bodyPr/>
              <a:lstStyle/>
              <a:p>
                <a:r>
                  <a:rPr lang="en-US">
                    <a:noFill/>
                  </a:rPr>
                  <a:t> </a:t>
                </a:r>
              </a:p>
            </p:txBody>
          </p:sp>
        </mc:Fallback>
      </mc:AlternateContent>
      <p:sp>
        <p:nvSpPr>
          <p:cNvPr id="5" name="TextovéPole 4"/>
          <p:cNvSpPr txBox="1"/>
          <p:nvPr/>
        </p:nvSpPr>
        <p:spPr>
          <a:xfrm>
            <a:off x="683568" y="2881964"/>
            <a:ext cx="5616624" cy="400110"/>
          </a:xfrm>
          <a:prstGeom prst="rect">
            <a:avLst/>
          </a:prstGeom>
          <a:noFill/>
        </p:spPr>
        <p:txBody>
          <a:bodyPr wrap="square" rtlCol="0">
            <a:spAutoFit/>
          </a:bodyPr>
          <a:lstStyle/>
          <a:p>
            <a:r>
              <a:rPr lang="cs-CZ" sz="2000" b="1" dirty="0" smtClean="0"/>
              <a:t>Hustota vícerozměrného normálního rozdělení:</a:t>
            </a:r>
            <a:endParaRPr lang="cs-CZ" sz="2000" b="1" dirty="0"/>
          </a:p>
        </p:txBody>
      </p:sp>
      <mc:AlternateContent xmlns:mc="http://schemas.openxmlformats.org/markup-compatibility/2006" xmlns:a14="http://schemas.microsoft.com/office/drawing/2010/main">
        <mc:Choice Requires="a14">
          <p:sp>
            <p:nvSpPr>
              <p:cNvPr id="8" name="TextovéPole 7"/>
              <p:cNvSpPr txBox="1"/>
              <p:nvPr/>
            </p:nvSpPr>
            <p:spPr>
              <a:xfrm>
                <a:off x="683568" y="3993701"/>
                <a:ext cx="6624736" cy="400110"/>
              </a:xfrm>
              <a:prstGeom prst="rect">
                <a:avLst/>
              </a:prstGeom>
              <a:noFill/>
            </p:spPr>
            <p:txBody>
              <a:bodyPr wrap="square" rtlCol="0">
                <a:spAutoFit/>
              </a:bodyPr>
              <a:lstStyle/>
              <a:p>
                <a14:m>
                  <m:oMath xmlns:m="http://schemas.openxmlformats.org/officeDocument/2006/math">
                    <m:r>
                      <a:rPr lang="cs-CZ" sz="2000" b="1" i="1" smtClean="0">
                        <a:latin typeface="Cambria Math"/>
                        <a:ea typeface="Cambria Math"/>
                      </a:rPr>
                      <m:t>𝛍</m:t>
                    </m:r>
                    <m:r>
                      <a:rPr lang="cs-CZ" sz="2000" i="1">
                        <a:latin typeface="Cambria Math"/>
                        <a:ea typeface="Cambria Math"/>
                      </a:rPr>
                      <m:t> </m:t>
                    </m:r>
                  </m:oMath>
                </a14:m>
                <a:r>
                  <a:rPr lang="cs-CZ" sz="2000" dirty="0" smtClean="0"/>
                  <a:t> - vektor středních hodnot	</a:t>
                </a:r>
                <a14:m>
                  <m:oMath xmlns:m="http://schemas.openxmlformats.org/officeDocument/2006/math">
                    <m:r>
                      <m:rPr>
                        <m:sty m:val="p"/>
                      </m:rPr>
                      <a:rPr lang="cs-CZ" sz="2000" i="1">
                        <a:latin typeface="Cambria Math"/>
                      </a:rPr>
                      <m:t>Σ</m:t>
                    </m:r>
                  </m:oMath>
                </a14:m>
                <a:r>
                  <a:rPr lang="cs-CZ" sz="2000" dirty="0" smtClean="0"/>
                  <a:t> - kovarianční matice</a:t>
                </a:r>
                <a:endParaRPr lang="cs-CZ" sz="20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683568" y="3993701"/>
                <a:ext cx="6624736" cy="400110"/>
              </a:xfrm>
              <a:prstGeom prst="rect">
                <a:avLst/>
              </a:prstGeom>
              <a:blipFill rotWithShape="1">
                <a:blip r:embed="rId4"/>
                <a:stretch>
                  <a:fillRect t="-7576" b="-25758"/>
                </a:stretch>
              </a:blipFill>
            </p:spPr>
            <p:txBody>
              <a:bodyPr/>
              <a:lstStyle/>
              <a:p>
                <a:r>
                  <a:rPr lang="en-US">
                    <a:noFill/>
                  </a:rPr>
                  <a:t> </a:t>
                </a:r>
              </a:p>
            </p:txBody>
          </p:sp>
        </mc:Fallback>
      </mc:AlternateContent>
      <p:sp>
        <p:nvSpPr>
          <p:cNvPr id="9" name="TextovéPole 8"/>
          <p:cNvSpPr txBox="1"/>
          <p:nvPr/>
        </p:nvSpPr>
        <p:spPr>
          <a:xfrm>
            <a:off x="683568" y="4610266"/>
            <a:ext cx="5616624" cy="400110"/>
          </a:xfrm>
          <a:prstGeom prst="rect">
            <a:avLst/>
          </a:prstGeom>
          <a:noFill/>
        </p:spPr>
        <p:txBody>
          <a:bodyPr wrap="square" rtlCol="0">
            <a:spAutoFit/>
          </a:bodyPr>
          <a:lstStyle/>
          <a:p>
            <a:r>
              <a:rPr lang="cs-CZ" sz="2000" b="1" dirty="0" smtClean="0"/>
              <a:t>Hustota dvourozměrného normálního rozdělení:</a:t>
            </a:r>
            <a:endParaRPr lang="cs-CZ" sz="2000" b="1" dirty="0"/>
          </a:p>
        </p:txBody>
      </p:sp>
      <p:pic>
        <p:nvPicPr>
          <p:cNvPr id="6" name="Obrázek 5" descr="Výřez obrazovk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5071833"/>
            <a:ext cx="8244408" cy="658623"/>
          </a:xfrm>
          <a:prstGeom prst="rect">
            <a:avLst/>
          </a:prstGeom>
        </p:spPr>
      </p:pic>
      <p:pic>
        <p:nvPicPr>
          <p:cNvPr id="10" name="Obrázek 9" descr="Výřez obrazovky"/>
          <p:cNvPicPr>
            <a:picLocks noChangeAspect="1"/>
          </p:cNvPicPr>
          <p:nvPr/>
        </p:nvPicPr>
        <p:blipFill rotWithShape="1">
          <a:blip r:embed="rId6">
            <a:extLst>
              <a:ext uri="{28A0092B-C50C-407E-A947-70E740481C1C}">
                <a14:useLocalDpi xmlns:a14="http://schemas.microsoft.com/office/drawing/2010/main" val="0"/>
              </a:ext>
            </a:extLst>
          </a:blip>
          <a:srcRect r="3357"/>
          <a:stretch/>
        </p:blipFill>
        <p:spPr>
          <a:xfrm>
            <a:off x="683569" y="5730456"/>
            <a:ext cx="4032448" cy="866896"/>
          </a:xfrm>
          <a:prstGeom prst="rect">
            <a:avLst/>
          </a:prstGeom>
        </p:spPr>
      </p:pic>
      <mc:AlternateContent xmlns:mc="http://schemas.openxmlformats.org/markup-compatibility/2006" xmlns:a14="http://schemas.microsoft.com/office/drawing/2010/main">
        <mc:Choice Requires="a14">
          <p:sp>
            <p:nvSpPr>
              <p:cNvPr id="11" name="Obdélník 10"/>
              <p:cNvSpPr/>
              <p:nvPr/>
            </p:nvSpPr>
            <p:spPr>
              <a:xfrm>
                <a:off x="5220072" y="5816978"/>
                <a:ext cx="2578206" cy="646331"/>
              </a:xfrm>
              <a:prstGeom prst="rect">
                <a:avLst/>
              </a:prstGeom>
            </p:spPr>
            <p:txBody>
              <a:bodyPr wrap="none">
                <a:spAutoFit/>
              </a:bodyPr>
              <a:lstStyle/>
              <a:p>
                <a14:m>
                  <m:oMath xmlns:m="http://schemas.openxmlformats.org/officeDocument/2006/math">
                    <m:r>
                      <m:rPr>
                        <m:sty m:val="p"/>
                      </m:rPr>
                      <a:rPr lang="cs-CZ" smtClean="0">
                        <a:latin typeface="Cambria Math"/>
                        <a:ea typeface="Cambria Math"/>
                      </a:rPr>
                      <m:t>ρ</m:t>
                    </m:r>
                    <m:r>
                      <a:rPr lang="cs-CZ" i="1">
                        <a:latin typeface="Cambria Math"/>
                        <a:ea typeface="Cambria Math"/>
                      </a:rPr>
                      <m:t> </m:t>
                    </m:r>
                  </m:oMath>
                </a14:m>
                <a:r>
                  <a:rPr lang="cs-CZ" dirty="0"/>
                  <a:t> - </a:t>
                </a:r>
                <a:r>
                  <a:rPr lang="cs-CZ" dirty="0" smtClean="0"/>
                  <a:t>korelace mezi X a Y;    </a:t>
                </a:r>
                <a:r>
                  <a:rPr lang="en-US" dirty="0" smtClean="0"/>
                  <a:t/>
                </a:r>
                <a:br>
                  <a:rPr lang="en-US" dirty="0" smtClean="0"/>
                </a:br>
                <a:r>
                  <a:rPr lang="el-GR" dirty="0" smtClean="0"/>
                  <a:t>σ</a:t>
                </a:r>
                <a:r>
                  <a:rPr lang="cs-CZ" dirty="0" smtClean="0"/>
                  <a:t> – směrodatná odchylka</a:t>
                </a:r>
                <a:endParaRPr lang="cs-CZ" dirty="0"/>
              </a:p>
            </p:txBody>
          </p:sp>
        </mc:Choice>
        <mc:Fallback xmlns="">
          <p:sp>
            <p:nvSpPr>
              <p:cNvPr id="11" name="Obdélník 10"/>
              <p:cNvSpPr>
                <a:spLocks noRot="1" noChangeAspect="1" noMove="1" noResize="1" noEditPoints="1" noAdjustHandles="1" noChangeArrowheads="1" noChangeShapeType="1" noTextEdit="1"/>
              </p:cNvSpPr>
              <p:nvPr/>
            </p:nvSpPr>
            <p:spPr>
              <a:xfrm>
                <a:off x="5220072" y="5816978"/>
                <a:ext cx="2578206" cy="646331"/>
              </a:xfrm>
              <a:prstGeom prst="rect">
                <a:avLst/>
              </a:prstGeom>
              <a:blipFill rotWithShape="1">
                <a:blip r:embed="rId7"/>
                <a:stretch>
                  <a:fillRect l="-1891" t="-4717" r="-946"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délník 11"/>
              <p:cNvSpPr/>
              <p:nvPr/>
            </p:nvSpPr>
            <p:spPr>
              <a:xfrm>
                <a:off x="683568" y="1460260"/>
                <a:ext cx="4536504" cy="76444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cs-CZ" b="0" i="1" smtClean="0">
                          <a:latin typeface="Cambria Math"/>
                        </a:rPr>
                        <m:t>𝑓</m:t>
                      </m:r>
                      <m:d>
                        <m:dPr>
                          <m:ctrlPr>
                            <a:rPr lang="cs-CZ" i="1" smtClean="0">
                              <a:latin typeface="Cambria Math" panose="02040503050406030204" pitchFamily="18" charset="0"/>
                            </a:rPr>
                          </m:ctrlPr>
                        </m:dPr>
                        <m:e>
                          <m:r>
                            <m:rPr>
                              <m:sty m:val="p"/>
                            </m:rPr>
                            <a:rPr lang="cs-CZ" b="0" i="0" smtClean="0">
                              <a:latin typeface="Cambria Math"/>
                            </a:rPr>
                            <m:t>x</m:t>
                          </m:r>
                        </m:e>
                      </m:d>
                      <m:r>
                        <a:rPr lang="cs-CZ" i="1">
                          <a:latin typeface="Cambria Math"/>
                        </a:rPr>
                        <m:t>=</m:t>
                      </m:r>
                      <m:f>
                        <m:fPr>
                          <m:ctrlPr>
                            <a:rPr lang="cs-CZ" i="1">
                              <a:latin typeface="Cambria Math" panose="02040503050406030204" pitchFamily="18" charset="0"/>
                            </a:rPr>
                          </m:ctrlPr>
                        </m:fPr>
                        <m:num>
                          <m:r>
                            <a:rPr lang="cs-CZ" i="1">
                              <a:latin typeface="Cambria Math"/>
                            </a:rPr>
                            <m:t>1</m:t>
                          </m:r>
                        </m:num>
                        <m:den>
                          <m:rad>
                            <m:radPr>
                              <m:degHide m:val="on"/>
                              <m:ctrlPr>
                                <a:rPr lang="cs-CZ" i="1">
                                  <a:latin typeface="Cambria Math" panose="02040503050406030204" pitchFamily="18" charset="0"/>
                                </a:rPr>
                              </m:ctrlPr>
                            </m:radPr>
                            <m:deg/>
                            <m:e>
                              <m:d>
                                <m:dPr>
                                  <m:ctrlPr>
                                    <a:rPr lang="cs-CZ" i="1">
                                      <a:latin typeface="Cambria Math" panose="02040503050406030204" pitchFamily="18" charset="0"/>
                                    </a:rPr>
                                  </m:ctrlPr>
                                </m:dPr>
                                <m:e>
                                  <m:r>
                                    <a:rPr lang="cs-CZ" i="1">
                                      <a:latin typeface="Cambria Math"/>
                                    </a:rPr>
                                    <m:t>2</m:t>
                                  </m:r>
                                  <m:r>
                                    <a:rPr lang="cs-CZ" i="1">
                                      <a:latin typeface="Cambria Math"/>
                                      <a:ea typeface="Cambria Math"/>
                                    </a:rPr>
                                    <m:t>𝜋</m:t>
                                  </m:r>
                                </m:e>
                              </m:d>
                              <m:sSup>
                                <m:sSupPr>
                                  <m:ctrlPr>
                                    <a:rPr lang="cs-CZ" b="0" i="1" smtClean="0">
                                      <a:latin typeface="Cambria Math" panose="02040503050406030204" pitchFamily="18" charset="0"/>
                                    </a:rPr>
                                  </m:ctrlPr>
                                </m:sSupPr>
                                <m:e>
                                  <m:r>
                                    <a:rPr lang="cs-CZ" i="1">
                                      <a:latin typeface="Cambria Math"/>
                                      <a:ea typeface="Cambria Math"/>
                                    </a:rPr>
                                    <m:t>𝜎</m:t>
                                  </m:r>
                                </m:e>
                                <m:sup>
                                  <m:r>
                                    <a:rPr lang="en-US" b="0" i="1" smtClean="0">
                                      <a:latin typeface="Cambria Math"/>
                                    </a:rPr>
                                    <m:t>2</m:t>
                                  </m:r>
                                </m:sup>
                              </m:sSup>
                            </m:e>
                          </m:rad>
                        </m:den>
                      </m:f>
                      <m:r>
                        <a:rPr lang="cs-CZ" i="1">
                          <a:latin typeface="Cambria Math"/>
                          <a:ea typeface="Cambria Math"/>
                        </a:rPr>
                        <m:t>∙</m:t>
                      </m:r>
                      <m:r>
                        <m:rPr>
                          <m:sty m:val="p"/>
                        </m:rPr>
                        <a:rPr lang="cs-CZ">
                          <a:latin typeface="Cambria Math"/>
                          <a:ea typeface="Cambria Math"/>
                        </a:rPr>
                        <m:t>exp</m:t>
                      </m:r>
                      <m:d>
                        <m:dPr>
                          <m:ctrlPr>
                            <a:rPr lang="cs-CZ" i="1">
                              <a:latin typeface="Cambria Math" panose="02040503050406030204" pitchFamily="18" charset="0"/>
                              <a:ea typeface="Cambria Math"/>
                            </a:rPr>
                          </m:ctrlPr>
                        </m:dPr>
                        <m:e>
                          <m:r>
                            <a:rPr lang="cs-CZ" i="1">
                              <a:latin typeface="Cambria Math"/>
                              <a:ea typeface="Cambria Math"/>
                            </a:rPr>
                            <m:t>−</m:t>
                          </m:r>
                          <m:f>
                            <m:fPr>
                              <m:ctrlPr>
                                <a:rPr lang="cs-CZ" i="1">
                                  <a:latin typeface="Cambria Math" panose="02040503050406030204" pitchFamily="18" charset="0"/>
                                  <a:ea typeface="Cambria Math"/>
                                </a:rPr>
                              </m:ctrlPr>
                            </m:fPr>
                            <m:num>
                              <m:sSup>
                                <m:sSupPr>
                                  <m:ctrlPr>
                                    <a:rPr lang="cs-CZ" i="1">
                                      <a:latin typeface="Cambria Math" panose="02040503050406030204" pitchFamily="18" charset="0"/>
                                      <a:ea typeface="Cambria Math"/>
                                    </a:rPr>
                                  </m:ctrlPr>
                                </m:sSupPr>
                                <m:e>
                                  <m:d>
                                    <m:dPr>
                                      <m:ctrlPr>
                                        <a:rPr lang="cs-CZ" i="1">
                                          <a:latin typeface="Cambria Math" panose="02040503050406030204" pitchFamily="18" charset="0"/>
                                          <a:ea typeface="Cambria Math"/>
                                        </a:rPr>
                                      </m:ctrlPr>
                                    </m:dPr>
                                    <m:e>
                                      <m:r>
                                        <m:rPr>
                                          <m:sty m:val="p"/>
                                        </m:rPr>
                                        <a:rPr lang="cs-CZ" b="0" i="1">
                                          <a:latin typeface="Cambria Math"/>
                                          <a:ea typeface="Cambria Math"/>
                                        </a:rPr>
                                        <m:t>x</m:t>
                                      </m:r>
                                      <m:r>
                                        <a:rPr lang="cs-CZ" i="1">
                                          <a:latin typeface="Cambria Math"/>
                                          <a:ea typeface="Cambria Math"/>
                                        </a:rPr>
                                        <m:t>−</m:t>
                                      </m:r>
                                      <m:r>
                                        <m:rPr>
                                          <m:sty m:val="p"/>
                                        </m:rPr>
                                        <a:rPr lang="el-GR" i="1">
                                          <a:latin typeface="Cambria Math"/>
                                          <a:ea typeface="Cambria Math"/>
                                        </a:rPr>
                                        <m:t>μ</m:t>
                                      </m:r>
                                    </m:e>
                                  </m:d>
                                </m:e>
                                <m:sup>
                                  <m:r>
                                    <a:rPr lang="en-US" b="0" i="1" smtClean="0">
                                      <a:latin typeface="Cambria Math"/>
                                      <a:ea typeface="Cambria Math"/>
                                    </a:rPr>
                                    <m:t>2</m:t>
                                  </m:r>
                                  <m:r>
                                    <a:rPr lang="cs-CZ" i="1">
                                      <a:latin typeface="Cambria Math"/>
                                      <a:ea typeface="Cambria Math"/>
                                    </a:rPr>
                                    <m:t> </m:t>
                                  </m:r>
                                </m:sup>
                              </m:sSup>
                            </m:num>
                            <m:den>
                              <m:r>
                                <a:rPr lang="cs-CZ" i="1">
                                  <a:latin typeface="Cambria Math"/>
                                  <a:ea typeface="Cambria Math"/>
                                </a:rPr>
                                <m:t>2</m:t>
                              </m:r>
                              <m:sSup>
                                <m:sSupPr>
                                  <m:ctrlPr>
                                    <a:rPr lang="cs-CZ" i="1" smtClean="0">
                                      <a:latin typeface="Cambria Math" panose="02040503050406030204" pitchFamily="18" charset="0"/>
                                      <a:ea typeface="Cambria Math"/>
                                    </a:rPr>
                                  </m:ctrlPr>
                                </m:sSupPr>
                                <m:e>
                                  <m:r>
                                    <a:rPr lang="cs-CZ" i="1" smtClean="0">
                                      <a:latin typeface="Cambria Math"/>
                                      <a:ea typeface="Cambria Math"/>
                                    </a:rPr>
                                    <m:t>𝜎</m:t>
                                  </m:r>
                                </m:e>
                                <m:sup>
                                  <m:r>
                                    <a:rPr lang="en-US" b="0" i="1" smtClean="0">
                                      <a:latin typeface="Cambria Math"/>
                                      <a:ea typeface="Cambria Math"/>
                                    </a:rPr>
                                    <m:t>2</m:t>
                                  </m:r>
                                </m:sup>
                              </m:sSup>
                            </m:den>
                          </m:f>
                        </m:e>
                      </m:d>
                    </m:oMath>
                  </m:oMathPara>
                </a14:m>
                <a:endParaRPr lang="cs-CZ" dirty="0"/>
              </a:p>
            </p:txBody>
          </p:sp>
        </mc:Choice>
        <mc:Fallback xmlns="">
          <p:sp>
            <p:nvSpPr>
              <p:cNvPr id="12" name="Obdélník 11"/>
              <p:cNvSpPr>
                <a:spLocks noRot="1" noChangeAspect="1" noMove="1" noResize="1" noEditPoints="1" noAdjustHandles="1" noChangeArrowheads="1" noChangeShapeType="1" noTextEdit="1"/>
              </p:cNvSpPr>
              <p:nvPr/>
            </p:nvSpPr>
            <p:spPr>
              <a:xfrm>
                <a:off x="683568" y="1460260"/>
                <a:ext cx="4536504" cy="764440"/>
              </a:xfrm>
              <a:prstGeom prst="rect">
                <a:avLst/>
              </a:prstGeom>
              <a:blipFill rotWithShape="1">
                <a:blip r:embed="rId8"/>
                <a:stretch>
                  <a:fillRect/>
                </a:stretch>
              </a:blipFill>
            </p:spPr>
            <p:txBody>
              <a:bodyPr/>
              <a:lstStyle/>
              <a:p>
                <a:r>
                  <a:rPr lang="en-US">
                    <a:noFill/>
                  </a:rPr>
                  <a:t> </a:t>
                </a:r>
              </a:p>
            </p:txBody>
          </p:sp>
        </mc:Fallback>
      </mc:AlternateContent>
      <p:sp>
        <p:nvSpPr>
          <p:cNvPr id="13" name="TextovéPole 12"/>
          <p:cNvSpPr txBox="1"/>
          <p:nvPr/>
        </p:nvSpPr>
        <p:spPr>
          <a:xfrm>
            <a:off x="683568" y="1124744"/>
            <a:ext cx="5616624" cy="400110"/>
          </a:xfrm>
          <a:prstGeom prst="rect">
            <a:avLst/>
          </a:prstGeom>
          <a:noFill/>
        </p:spPr>
        <p:txBody>
          <a:bodyPr wrap="square" rtlCol="0">
            <a:spAutoFit/>
          </a:bodyPr>
          <a:lstStyle/>
          <a:p>
            <a:r>
              <a:rPr lang="cs-CZ" sz="2000" b="1" dirty="0" smtClean="0"/>
              <a:t>Hustota </a:t>
            </a:r>
            <a:r>
              <a:rPr lang="cs-CZ" sz="2000" b="1" dirty="0" err="1" smtClean="0"/>
              <a:t>jednozměrného</a:t>
            </a:r>
            <a:r>
              <a:rPr lang="cs-CZ" sz="2000" b="1" dirty="0" smtClean="0"/>
              <a:t> normálního rozdělení:</a:t>
            </a:r>
            <a:endParaRPr lang="cs-CZ" sz="2000" b="1" dirty="0"/>
          </a:p>
        </p:txBody>
      </p:sp>
      <mc:AlternateContent xmlns:mc="http://schemas.openxmlformats.org/markup-compatibility/2006" xmlns:a14="http://schemas.microsoft.com/office/drawing/2010/main">
        <mc:Choice Requires="a14">
          <p:sp>
            <p:nvSpPr>
              <p:cNvPr id="14" name="TextovéPole 13"/>
              <p:cNvSpPr txBox="1"/>
              <p:nvPr/>
            </p:nvSpPr>
            <p:spPr>
              <a:xfrm>
                <a:off x="683568" y="2236481"/>
                <a:ext cx="5616624" cy="400110"/>
              </a:xfrm>
              <a:prstGeom prst="rect">
                <a:avLst/>
              </a:prstGeom>
              <a:noFill/>
            </p:spPr>
            <p:txBody>
              <a:bodyPr wrap="square" rtlCol="0">
                <a:spAutoFit/>
              </a:bodyPr>
              <a:lstStyle/>
              <a:p>
                <a14:m>
                  <m:oMath xmlns:m="http://schemas.openxmlformats.org/officeDocument/2006/math">
                    <m:r>
                      <m:rPr>
                        <m:sty m:val="p"/>
                      </m:rPr>
                      <a:rPr lang="cs-CZ" sz="2000" smtClean="0">
                        <a:latin typeface="Cambria Math"/>
                        <a:ea typeface="Cambria Math"/>
                      </a:rPr>
                      <m:t>μ</m:t>
                    </m:r>
                    <m:r>
                      <a:rPr lang="cs-CZ" sz="2000" i="1">
                        <a:latin typeface="Cambria Math"/>
                        <a:ea typeface="Cambria Math"/>
                      </a:rPr>
                      <m:t> </m:t>
                    </m:r>
                  </m:oMath>
                </a14:m>
                <a:r>
                  <a:rPr lang="cs-CZ" sz="2000" dirty="0" smtClean="0"/>
                  <a:t> - střední hodnota	</a:t>
                </a:r>
                <a:r>
                  <a:rPr lang="cs-CZ" sz="2000" dirty="0"/>
                  <a:t> </a:t>
                </a:r>
                <a:r>
                  <a:rPr lang="cs-CZ" sz="2000" dirty="0" smtClean="0"/>
                  <a:t>σ</a:t>
                </a:r>
                <a:r>
                  <a:rPr lang="cs-CZ" sz="2000" baseline="30000" dirty="0" smtClean="0"/>
                  <a:t>2</a:t>
                </a:r>
                <a:r>
                  <a:rPr lang="cs-CZ" sz="2000" dirty="0" smtClean="0"/>
                  <a:t> – rozptyl</a:t>
                </a:r>
                <a:endParaRPr lang="cs-CZ" sz="2000"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683568" y="2236481"/>
                <a:ext cx="5616624" cy="400110"/>
              </a:xfrm>
              <a:prstGeom prst="rect">
                <a:avLst/>
              </a:prstGeom>
              <a:blipFill rotWithShape="1">
                <a:blip r:embed="rId9"/>
                <a:stretch>
                  <a:fillRect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266370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88640"/>
            <a:ext cx="8167663" cy="706090"/>
          </a:xfrm>
        </p:spPr>
        <p:txBody>
          <a:bodyPr>
            <a:normAutofit fontScale="90000"/>
          </a:bodyPr>
          <a:lstStyle/>
          <a:p>
            <a:r>
              <a:rPr lang="cs-CZ" dirty="0"/>
              <a:t>Je normalita v jednorozměrném prostoru jedinou podmínkou vícerozměrné normality? </a:t>
            </a:r>
            <a:r>
              <a:rPr lang="cs-CZ" dirty="0" smtClean="0"/>
              <a:t> </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13</a:t>
            </a:fld>
            <a:endParaRPr lang="cs-CZ" dirty="0"/>
          </a:p>
        </p:txBody>
      </p:sp>
      <p:sp>
        <p:nvSpPr>
          <p:cNvPr id="10" name="TextBox 5"/>
          <p:cNvSpPr txBox="1"/>
          <p:nvPr/>
        </p:nvSpPr>
        <p:spPr>
          <a:xfrm>
            <a:off x="4355976" y="2077100"/>
            <a:ext cx="490840" cy="830997"/>
          </a:xfrm>
          <a:prstGeom prst="rect">
            <a:avLst/>
          </a:prstGeom>
          <a:noFill/>
        </p:spPr>
        <p:txBody>
          <a:bodyPr wrap="none" rtlCol="0">
            <a:spAutoFit/>
          </a:bodyPr>
          <a:lstStyle/>
          <a:p>
            <a:r>
              <a:rPr lang="cs-CZ" sz="4800" dirty="0" smtClean="0"/>
              <a:t>+</a:t>
            </a:r>
            <a:endParaRPr lang="cs-CZ" sz="4800" dirty="0"/>
          </a:p>
        </p:txBody>
      </p:sp>
      <p:graphicFrame>
        <p:nvGraphicFramePr>
          <p:cNvPr id="12" name="Object 4"/>
          <p:cNvGraphicFramePr>
            <a:graphicFrameLocks noChangeAspect="1"/>
          </p:cNvGraphicFramePr>
          <p:nvPr>
            <p:extLst>
              <p:ext uri="{D42A27DB-BD31-4B8C-83A1-F6EECF244321}">
                <p14:modId xmlns:p14="http://schemas.microsoft.com/office/powerpoint/2010/main" val="2114852727"/>
              </p:ext>
            </p:extLst>
          </p:nvPr>
        </p:nvGraphicFramePr>
        <p:xfrm>
          <a:off x="2412653" y="3789635"/>
          <a:ext cx="4319587" cy="2879725"/>
        </p:xfrm>
        <a:graphic>
          <a:graphicData uri="http://schemas.openxmlformats.org/presentationml/2006/ole">
            <mc:AlternateContent xmlns:mc="http://schemas.openxmlformats.org/markup-compatibility/2006">
              <mc:Choice xmlns:v="urn:schemas-microsoft-com:vml" Requires="v">
                <p:oleObj spid="_x0000_s1443" name="Graph" r:id="rId4" imgW="4320000" imgH="2880000" progId="STATISTICA.Graph">
                  <p:embed/>
                </p:oleObj>
              </mc:Choice>
              <mc:Fallback>
                <p:oleObj name="Graph" r:id="rId4" imgW="4320000" imgH="2880000" progId="STATISTICA.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2653" y="3789635"/>
                        <a:ext cx="4319587"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905504035"/>
              </p:ext>
            </p:extLst>
          </p:nvPr>
        </p:nvGraphicFramePr>
        <p:xfrm>
          <a:off x="539552" y="1340768"/>
          <a:ext cx="3600450" cy="2519363"/>
        </p:xfrm>
        <a:graphic>
          <a:graphicData uri="http://schemas.openxmlformats.org/presentationml/2006/ole">
            <mc:AlternateContent xmlns:mc="http://schemas.openxmlformats.org/markup-compatibility/2006">
              <mc:Choice xmlns:v="urn:schemas-microsoft-com:vml" Requires="v">
                <p:oleObj spid="_x0000_s1444" name="Graph" r:id="rId6" imgW="3600000" imgH="2520000" progId="STATISTICA.Graph">
                  <p:embed/>
                </p:oleObj>
              </mc:Choice>
              <mc:Fallback>
                <p:oleObj name="Graph" r:id="rId6" imgW="3600000" imgH="2520000" progId="STATISTICA.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340768"/>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1474049930"/>
              </p:ext>
            </p:extLst>
          </p:nvPr>
        </p:nvGraphicFramePr>
        <p:xfrm>
          <a:off x="5076006" y="1341685"/>
          <a:ext cx="3600450" cy="2519363"/>
        </p:xfrm>
        <a:graphic>
          <a:graphicData uri="http://schemas.openxmlformats.org/presentationml/2006/ole">
            <mc:AlternateContent xmlns:mc="http://schemas.openxmlformats.org/markup-compatibility/2006">
              <mc:Choice xmlns:v="urn:schemas-microsoft-com:vml" Requires="v">
                <p:oleObj spid="_x0000_s1445" name="Graph" r:id="rId8" imgW="3600000" imgH="2520000" progId="STATISTICA.Graph">
                  <p:embed/>
                </p:oleObj>
              </mc:Choice>
              <mc:Fallback>
                <p:oleObj name="Graph" r:id="rId8" imgW="3600000" imgH="2520000" progId="STATISTICA.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06" y="1341685"/>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65858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88640"/>
            <a:ext cx="8167663" cy="706090"/>
          </a:xfrm>
        </p:spPr>
        <p:txBody>
          <a:bodyPr>
            <a:normAutofit fontScale="90000"/>
          </a:bodyPr>
          <a:lstStyle/>
          <a:p>
            <a:r>
              <a:rPr lang="cs-CZ" dirty="0"/>
              <a:t>Je normalita v jednorozměrném prostoru jedinou podmínkou vícerozměrné normality? </a:t>
            </a:r>
            <a:r>
              <a:rPr lang="cs-CZ" dirty="0" smtClean="0"/>
              <a:t> </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14</a:t>
            </a:fld>
            <a:endParaRPr lang="cs-CZ" dirty="0"/>
          </a:p>
        </p:txBody>
      </p:sp>
      <p:sp>
        <p:nvSpPr>
          <p:cNvPr id="9" name="TextBox 5"/>
          <p:cNvSpPr txBox="1"/>
          <p:nvPr/>
        </p:nvSpPr>
        <p:spPr>
          <a:xfrm>
            <a:off x="4355976" y="2077050"/>
            <a:ext cx="490840" cy="830997"/>
          </a:xfrm>
          <a:prstGeom prst="rect">
            <a:avLst/>
          </a:prstGeom>
          <a:noFill/>
        </p:spPr>
        <p:txBody>
          <a:bodyPr wrap="none" rtlCol="0">
            <a:spAutoFit/>
          </a:bodyPr>
          <a:lstStyle/>
          <a:p>
            <a:r>
              <a:rPr lang="cs-CZ" sz="4800" dirty="0" smtClean="0"/>
              <a:t>+</a:t>
            </a:r>
            <a:endParaRPr lang="cs-CZ" sz="4800" dirty="0"/>
          </a:p>
        </p:txBody>
      </p:sp>
      <p:graphicFrame>
        <p:nvGraphicFramePr>
          <p:cNvPr id="11" name="Object 5"/>
          <p:cNvGraphicFramePr>
            <a:graphicFrameLocks noChangeAspect="1"/>
          </p:cNvGraphicFramePr>
          <p:nvPr>
            <p:extLst>
              <p:ext uri="{D42A27DB-BD31-4B8C-83A1-F6EECF244321}">
                <p14:modId xmlns:p14="http://schemas.microsoft.com/office/powerpoint/2010/main" val="2614087463"/>
              </p:ext>
            </p:extLst>
          </p:nvPr>
        </p:nvGraphicFramePr>
        <p:xfrm>
          <a:off x="2340645" y="3212926"/>
          <a:ext cx="4319587" cy="3600450"/>
        </p:xfrm>
        <a:graphic>
          <a:graphicData uri="http://schemas.openxmlformats.org/presentationml/2006/ole">
            <mc:AlternateContent xmlns:mc="http://schemas.openxmlformats.org/markup-compatibility/2006">
              <mc:Choice xmlns:v="urn:schemas-microsoft-com:vml" Requires="v">
                <p:oleObj spid="_x0000_s2467" name="Graph" r:id="rId4" imgW="4320000" imgH="3600000" progId="STATISTICA.Graph">
                  <p:embed/>
                </p:oleObj>
              </mc:Choice>
              <mc:Fallback>
                <p:oleObj name="Graph" r:id="rId4" imgW="4320000" imgH="3600000" progId="STATISTICA.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645" y="3212926"/>
                        <a:ext cx="431958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773880420"/>
              </p:ext>
            </p:extLst>
          </p:nvPr>
        </p:nvGraphicFramePr>
        <p:xfrm>
          <a:off x="107504" y="1124694"/>
          <a:ext cx="3600450" cy="2519363"/>
        </p:xfrm>
        <a:graphic>
          <a:graphicData uri="http://schemas.openxmlformats.org/presentationml/2006/ole">
            <mc:AlternateContent xmlns:mc="http://schemas.openxmlformats.org/markup-compatibility/2006">
              <mc:Choice xmlns:v="urn:schemas-microsoft-com:vml" Requires="v">
                <p:oleObj spid="_x0000_s2468" name="Graph" r:id="rId6" imgW="3600000" imgH="2520000" progId="STATISTICA.Graph">
                  <p:embed/>
                </p:oleObj>
              </mc:Choice>
              <mc:Fallback>
                <p:oleObj name="Graph" r:id="rId6" imgW="3600000" imgH="2520000" progId="STATISTICA.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1124694"/>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613136299"/>
              </p:ext>
            </p:extLst>
          </p:nvPr>
        </p:nvGraphicFramePr>
        <p:xfrm>
          <a:off x="5292030" y="1124694"/>
          <a:ext cx="3600450" cy="2519363"/>
        </p:xfrm>
        <a:graphic>
          <a:graphicData uri="http://schemas.openxmlformats.org/presentationml/2006/ole">
            <mc:AlternateContent xmlns:mc="http://schemas.openxmlformats.org/markup-compatibility/2006">
              <mc:Choice xmlns:v="urn:schemas-microsoft-com:vml" Requires="v">
                <p:oleObj spid="_x0000_s2469" name="Graph" r:id="rId8" imgW="3600000" imgH="2520000" progId="STATISTICA.Graph">
                  <p:embed/>
                </p:oleObj>
              </mc:Choice>
              <mc:Fallback>
                <p:oleObj name="Graph" r:id="rId8" imgW="3600000" imgH="2520000" progId="STATISTICA.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030" y="1124694"/>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81246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88640"/>
            <a:ext cx="8167663" cy="706090"/>
          </a:xfrm>
        </p:spPr>
        <p:txBody>
          <a:bodyPr>
            <a:normAutofit fontScale="90000"/>
          </a:bodyPr>
          <a:lstStyle/>
          <a:p>
            <a:r>
              <a:rPr lang="cs-CZ" dirty="0"/>
              <a:t>Je normalita v jednorozměrném prostoru jedinou podmínkou vícerozměrné normality? </a:t>
            </a:r>
            <a:r>
              <a:rPr lang="cs-CZ" dirty="0" smtClean="0"/>
              <a:t> </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15</a:t>
            </a:fld>
            <a:endParaRPr lang="cs-CZ" dirty="0"/>
          </a:p>
        </p:txBody>
      </p:sp>
      <p:sp>
        <p:nvSpPr>
          <p:cNvPr id="10" name="TextBox 5"/>
          <p:cNvSpPr txBox="1"/>
          <p:nvPr/>
        </p:nvSpPr>
        <p:spPr>
          <a:xfrm>
            <a:off x="4355976" y="1861076"/>
            <a:ext cx="490840" cy="830997"/>
          </a:xfrm>
          <a:prstGeom prst="rect">
            <a:avLst/>
          </a:prstGeom>
          <a:noFill/>
        </p:spPr>
        <p:txBody>
          <a:bodyPr wrap="none" rtlCol="0">
            <a:spAutoFit/>
          </a:bodyPr>
          <a:lstStyle/>
          <a:p>
            <a:r>
              <a:rPr lang="cs-CZ" sz="4800" dirty="0" smtClean="0"/>
              <a:t>+</a:t>
            </a:r>
            <a:endParaRPr lang="cs-CZ" sz="4800" dirty="0"/>
          </a:p>
        </p:txBody>
      </p:sp>
      <p:graphicFrame>
        <p:nvGraphicFramePr>
          <p:cNvPr id="12" name="Object 5"/>
          <p:cNvGraphicFramePr>
            <a:graphicFrameLocks noChangeAspect="1"/>
          </p:cNvGraphicFramePr>
          <p:nvPr>
            <p:extLst>
              <p:ext uri="{D42A27DB-BD31-4B8C-83A1-F6EECF244321}">
                <p14:modId xmlns:p14="http://schemas.microsoft.com/office/powerpoint/2010/main" val="735689902"/>
              </p:ext>
            </p:extLst>
          </p:nvPr>
        </p:nvGraphicFramePr>
        <p:xfrm>
          <a:off x="539750" y="980728"/>
          <a:ext cx="3600450" cy="2519363"/>
        </p:xfrm>
        <a:graphic>
          <a:graphicData uri="http://schemas.openxmlformats.org/presentationml/2006/ole">
            <mc:AlternateContent xmlns:mc="http://schemas.openxmlformats.org/markup-compatibility/2006">
              <mc:Choice xmlns:v="urn:schemas-microsoft-com:vml" Requires="v">
                <p:oleObj spid="_x0000_s3491" name="Graph" r:id="rId4" imgW="3600000" imgH="2520000" progId="STATISTICA.Graph">
                  <p:embed/>
                </p:oleObj>
              </mc:Choice>
              <mc:Fallback>
                <p:oleObj name="Graph" r:id="rId4" imgW="3600000" imgH="2520000" progId="STATISTICA.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980728"/>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897036516"/>
              </p:ext>
            </p:extLst>
          </p:nvPr>
        </p:nvGraphicFramePr>
        <p:xfrm>
          <a:off x="5075238" y="980728"/>
          <a:ext cx="3600450" cy="2519363"/>
        </p:xfrm>
        <a:graphic>
          <a:graphicData uri="http://schemas.openxmlformats.org/presentationml/2006/ole">
            <mc:AlternateContent xmlns:mc="http://schemas.openxmlformats.org/markup-compatibility/2006">
              <mc:Choice xmlns:v="urn:schemas-microsoft-com:vml" Requires="v">
                <p:oleObj spid="_x0000_s3492" name="Graph" r:id="rId6" imgW="3600000" imgH="2520000" progId="STATISTICA.Graph">
                  <p:embed/>
                </p:oleObj>
              </mc:Choice>
              <mc:Fallback>
                <p:oleObj name="Graph" r:id="rId6" imgW="3600000" imgH="2520000" progId="STATISTICA.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5238" y="980728"/>
                        <a:ext cx="36004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460369871"/>
              </p:ext>
            </p:extLst>
          </p:nvPr>
        </p:nvGraphicFramePr>
        <p:xfrm>
          <a:off x="2556669" y="3140918"/>
          <a:ext cx="4319587" cy="3600450"/>
        </p:xfrm>
        <a:graphic>
          <a:graphicData uri="http://schemas.openxmlformats.org/presentationml/2006/ole">
            <mc:AlternateContent xmlns:mc="http://schemas.openxmlformats.org/markup-compatibility/2006">
              <mc:Choice xmlns:v="urn:schemas-microsoft-com:vml" Requires="v">
                <p:oleObj spid="_x0000_s3493" name="Graph" r:id="rId8" imgW="4320000" imgH="3600000" progId="STATISTICA.Graph">
                  <p:embed/>
                </p:oleObj>
              </mc:Choice>
              <mc:Fallback>
                <p:oleObj name="Graph" r:id="rId8" imgW="4320000" imgH="3600000" progId="STATISTICA.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6669" y="3140918"/>
                        <a:ext cx="431958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Oval 10"/>
          <p:cNvSpPr/>
          <p:nvPr/>
        </p:nvSpPr>
        <p:spPr>
          <a:xfrm>
            <a:off x="5436096" y="537321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6516216" y="5578783"/>
            <a:ext cx="1584176" cy="646331"/>
          </a:xfrm>
          <a:prstGeom prst="rect">
            <a:avLst/>
          </a:prstGeom>
          <a:noFill/>
        </p:spPr>
        <p:txBody>
          <a:bodyPr wrap="square" rtlCol="0">
            <a:spAutoFit/>
          </a:bodyPr>
          <a:lstStyle/>
          <a:p>
            <a:r>
              <a:rPr lang="cs-CZ" dirty="0" smtClean="0">
                <a:solidFill>
                  <a:srgbClr val="FF0000"/>
                </a:solidFill>
              </a:rPr>
              <a:t>Vícerozměrný </a:t>
            </a:r>
            <a:r>
              <a:rPr lang="cs-CZ" dirty="0" err="1" smtClean="0">
                <a:solidFill>
                  <a:srgbClr val="FF0000"/>
                </a:solidFill>
              </a:rPr>
              <a:t>outlier</a:t>
            </a:r>
            <a:endParaRPr lang="cs-CZ" dirty="0">
              <a:solidFill>
                <a:srgbClr val="FF0000"/>
              </a:solidFill>
            </a:endParaRPr>
          </a:p>
        </p:txBody>
      </p:sp>
      <p:cxnSp>
        <p:nvCxnSpPr>
          <p:cNvPr id="6" name="Přímá spojnice se šipkou 5"/>
          <p:cNvCxnSpPr/>
          <p:nvPr/>
        </p:nvCxnSpPr>
        <p:spPr>
          <a:xfrm flipH="1" flipV="1">
            <a:off x="5724128" y="5589240"/>
            <a:ext cx="756084"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19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Ověření dvourozměrné normality</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16</a:t>
            </a:fld>
            <a:endParaRPr lang="cs-CZ" dirty="0"/>
          </a:p>
        </p:txBody>
      </p:sp>
      <p:sp>
        <p:nvSpPr>
          <p:cNvPr id="3" name="TextovéPole 2"/>
          <p:cNvSpPr txBox="1"/>
          <p:nvPr/>
        </p:nvSpPr>
        <p:spPr>
          <a:xfrm>
            <a:off x="467544" y="1228690"/>
            <a:ext cx="7344816" cy="400110"/>
          </a:xfrm>
          <a:prstGeom prst="rect">
            <a:avLst/>
          </a:prstGeom>
          <a:noFill/>
        </p:spPr>
        <p:txBody>
          <a:bodyPr wrap="square" rtlCol="0">
            <a:spAutoFit/>
          </a:bodyPr>
          <a:lstStyle/>
          <a:p>
            <a:pPr algn="ctr"/>
            <a:r>
              <a:rPr lang="cs-CZ" sz="2000" dirty="0" err="1" smtClean="0"/>
              <a:t>Bagplot</a:t>
            </a:r>
            <a:r>
              <a:rPr lang="cs-CZ" sz="2000" dirty="0" smtClean="0"/>
              <a:t> = „</a:t>
            </a:r>
            <a:r>
              <a:rPr lang="cs-CZ" sz="2000" dirty="0" err="1" smtClean="0"/>
              <a:t>bivariate</a:t>
            </a:r>
            <a:r>
              <a:rPr lang="cs-CZ" sz="2000" dirty="0" smtClean="0"/>
              <a:t> </a:t>
            </a:r>
            <a:r>
              <a:rPr lang="cs-CZ" sz="2000" dirty="0" err="1" smtClean="0"/>
              <a:t>boxplot</a:t>
            </a:r>
            <a:r>
              <a:rPr lang="cs-CZ" sz="2000" dirty="0" smtClean="0"/>
              <a:t>“ (tzn. „dvourozměrný krabicový graf“)</a:t>
            </a:r>
            <a:endParaRPr lang="cs-CZ" sz="2000" dirty="0"/>
          </a:p>
        </p:txBody>
      </p:sp>
      <p:sp>
        <p:nvSpPr>
          <p:cNvPr id="5" name="Obdélník 4"/>
          <p:cNvSpPr/>
          <p:nvPr/>
        </p:nvSpPr>
        <p:spPr>
          <a:xfrm>
            <a:off x="467544" y="6156012"/>
            <a:ext cx="6168032" cy="369332"/>
          </a:xfrm>
          <a:prstGeom prst="rect">
            <a:avLst/>
          </a:prstGeom>
        </p:spPr>
        <p:txBody>
          <a:bodyPr wrap="square">
            <a:spAutoFit/>
          </a:bodyPr>
          <a:lstStyle/>
          <a:p>
            <a:r>
              <a:rPr lang="cs-CZ" dirty="0"/>
              <a:t>v softwaru </a:t>
            </a:r>
            <a:r>
              <a:rPr lang="cs-CZ" dirty="0" err="1"/>
              <a:t>Statistica</a:t>
            </a:r>
            <a:r>
              <a:rPr lang="cs-CZ" dirty="0"/>
              <a:t>: </a:t>
            </a:r>
            <a:r>
              <a:rPr lang="cs-CZ" dirty="0" err="1"/>
              <a:t>Graphs</a:t>
            </a:r>
            <a:r>
              <a:rPr lang="cs-CZ" dirty="0"/>
              <a:t> – </a:t>
            </a:r>
            <a:r>
              <a:rPr lang="cs-CZ" dirty="0" smtClean="0"/>
              <a:t>2D </a:t>
            </a:r>
            <a:r>
              <a:rPr lang="cs-CZ" dirty="0" err="1" smtClean="0"/>
              <a:t>Graphs</a:t>
            </a:r>
            <a:r>
              <a:rPr lang="cs-CZ" dirty="0" smtClean="0"/>
              <a:t> – </a:t>
            </a:r>
            <a:r>
              <a:rPr lang="cs-CZ" dirty="0" err="1" smtClean="0"/>
              <a:t>Bag</a:t>
            </a:r>
            <a:r>
              <a:rPr lang="cs-CZ" dirty="0" smtClean="0"/>
              <a:t> </a:t>
            </a:r>
            <a:r>
              <a:rPr lang="cs-CZ" dirty="0" err="1" smtClean="0"/>
              <a:t>Plots</a:t>
            </a:r>
            <a:r>
              <a:rPr lang="cs-CZ" dirty="0" smtClean="0"/>
              <a:t> </a:t>
            </a:r>
            <a:endParaRPr lang="cs-CZ" dirty="0"/>
          </a:p>
        </p:txBody>
      </p:sp>
      <p:graphicFrame>
        <p:nvGraphicFramePr>
          <p:cNvPr id="7" name="Objekt 6"/>
          <p:cNvGraphicFramePr>
            <a:graphicFrameLocks noChangeAspect="1"/>
          </p:cNvGraphicFramePr>
          <p:nvPr>
            <p:extLst>
              <p:ext uri="{D42A27DB-BD31-4B8C-83A1-F6EECF244321}">
                <p14:modId xmlns:p14="http://schemas.microsoft.com/office/powerpoint/2010/main" val="1782437698"/>
              </p:ext>
            </p:extLst>
          </p:nvPr>
        </p:nvGraphicFramePr>
        <p:xfrm>
          <a:off x="1577280" y="1628800"/>
          <a:ext cx="7315200" cy="4457700"/>
        </p:xfrm>
        <a:graphic>
          <a:graphicData uri="http://schemas.openxmlformats.org/presentationml/2006/ole">
            <mc:AlternateContent xmlns:mc="http://schemas.openxmlformats.org/markup-compatibility/2006">
              <mc:Choice xmlns:v="urn:schemas-microsoft-com:vml" Requires="v">
                <p:oleObj spid="_x0000_s15376" name="Graph" r:id="rId4" imgW="7315200" imgH="4457880" progId="STATISTICA.Graph">
                  <p:embed/>
                </p:oleObj>
              </mc:Choice>
              <mc:Fallback>
                <p:oleObj name="Graph" r:id="rId4" imgW="7315200" imgH="4457880" progId="STATISTICA.Graph">
                  <p:embed/>
                  <p:pic>
                    <p:nvPicPr>
                      <p:cNvPr id="0" name=""/>
                      <p:cNvPicPr/>
                      <p:nvPr/>
                    </p:nvPicPr>
                    <p:blipFill>
                      <a:blip r:embed="rId5"/>
                      <a:stretch>
                        <a:fillRect/>
                      </a:stretch>
                    </p:blipFill>
                    <p:spPr>
                      <a:xfrm>
                        <a:off x="1577280" y="1628800"/>
                        <a:ext cx="7315200" cy="4457700"/>
                      </a:xfrm>
                      <a:prstGeom prst="rect">
                        <a:avLst/>
                      </a:prstGeom>
                    </p:spPr>
                  </p:pic>
                </p:oleObj>
              </mc:Fallback>
            </mc:AlternateContent>
          </a:graphicData>
        </a:graphic>
      </p:graphicFrame>
    </p:spTree>
    <p:extLst>
      <p:ext uri="{BB962C8B-B14F-4D97-AF65-F5344CB8AC3E}">
        <p14:creationId xmlns:p14="http://schemas.microsoft.com/office/powerpoint/2010/main" val="5895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Ověření dvourozměrné normality</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17</a:t>
            </a:fld>
            <a:endParaRPr lang="cs-CZ" dirty="0"/>
          </a:p>
        </p:txBody>
      </p:sp>
      <p:sp>
        <p:nvSpPr>
          <p:cNvPr id="3" name="TextovéPole 2"/>
          <p:cNvSpPr txBox="1"/>
          <p:nvPr/>
        </p:nvSpPr>
        <p:spPr>
          <a:xfrm>
            <a:off x="467544" y="1228690"/>
            <a:ext cx="7344816" cy="400110"/>
          </a:xfrm>
          <a:prstGeom prst="rect">
            <a:avLst/>
          </a:prstGeom>
          <a:noFill/>
        </p:spPr>
        <p:txBody>
          <a:bodyPr wrap="square" rtlCol="0">
            <a:spAutoFit/>
          </a:bodyPr>
          <a:lstStyle/>
          <a:p>
            <a:r>
              <a:rPr lang="cs-CZ" sz="2000" dirty="0" smtClean="0"/>
              <a:t>Vykreslení regulační elipsy („</a:t>
            </a:r>
            <a:r>
              <a:rPr lang="cs-CZ" sz="2000" dirty="0" err="1" smtClean="0"/>
              <a:t>control</a:t>
            </a:r>
            <a:r>
              <a:rPr lang="cs-CZ" sz="2000" dirty="0" smtClean="0"/>
              <a:t>“ elipse):</a:t>
            </a:r>
            <a:endParaRPr lang="cs-CZ" sz="2000" dirty="0"/>
          </a:p>
        </p:txBody>
      </p:sp>
      <p:sp>
        <p:nvSpPr>
          <p:cNvPr id="5" name="Obdélník 4"/>
          <p:cNvSpPr/>
          <p:nvPr/>
        </p:nvSpPr>
        <p:spPr>
          <a:xfrm>
            <a:off x="467544" y="6156012"/>
            <a:ext cx="8496944" cy="369332"/>
          </a:xfrm>
          <a:prstGeom prst="rect">
            <a:avLst/>
          </a:prstGeom>
        </p:spPr>
        <p:txBody>
          <a:bodyPr wrap="square">
            <a:spAutoFit/>
          </a:bodyPr>
          <a:lstStyle/>
          <a:p>
            <a:r>
              <a:rPr lang="cs-CZ" dirty="0"/>
              <a:t>v softwaru </a:t>
            </a:r>
            <a:r>
              <a:rPr lang="cs-CZ" dirty="0" err="1"/>
              <a:t>Statistica</a:t>
            </a:r>
            <a:r>
              <a:rPr lang="cs-CZ" dirty="0"/>
              <a:t>: </a:t>
            </a:r>
            <a:r>
              <a:rPr lang="cs-CZ" dirty="0" err="1"/>
              <a:t>Graphs</a:t>
            </a:r>
            <a:r>
              <a:rPr lang="cs-CZ" dirty="0"/>
              <a:t> – </a:t>
            </a:r>
            <a:r>
              <a:rPr lang="cs-CZ" dirty="0" err="1" smtClean="0"/>
              <a:t>Scatterplots</a:t>
            </a:r>
            <a:r>
              <a:rPr lang="cs-CZ" dirty="0" smtClean="0"/>
              <a:t> – na záložce </a:t>
            </a:r>
            <a:r>
              <a:rPr lang="cs-CZ" dirty="0" err="1" smtClean="0"/>
              <a:t>Advanced</a:t>
            </a:r>
            <a:r>
              <a:rPr lang="cs-CZ" dirty="0" smtClean="0"/>
              <a:t> zvolit Elipse </a:t>
            </a:r>
            <a:r>
              <a:rPr lang="cs-CZ" dirty="0" err="1" smtClean="0"/>
              <a:t>Normal</a:t>
            </a:r>
            <a:endParaRPr lang="cs-CZ" dirty="0"/>
          </a:p>
        </p:txBody>
      </p:sp>
      <p:graphicFrame>
        <p:nvGraphicFramePr>
          <p:cNvPr id="6" name="Objekt 5"/>
          <p:cNvGraphicFramePr>
            <a:graphicFrameLocks noChangeAspect="1"/>
          </p:cNvGraphicFramePr>
          <p:nvPr>
            <p:extLst>
              <p:ext uri="{D42A27DB-BD31-4B8C-83A1-F6EECF244321}">
                <p14:modId xmlns:p14="http://schemas.microsoft.com/office/powerpoint/2010/main" val="3026829754"/>
              </p:ext>
            </p:extLst>
          </p:nvPr>
        </p:nvGraphicFramePr>
        <p:xfrm>
          <a:off x="1547664" y="1663306"/>
          <a:ext cx="5943600" cy="4457700"/>
        </p:xfrm>
        <a:graphic>
          <a:graphicData uri="http://schemas.openxmlformats.org/presentationml/2006/ole">
            <mc:AlternateContent xmlns:mc="http://schemas.openxmlformats.org/markup-compatibility/2006">
              <mc:Choice xmlns:v="urn:schemas-microsoft-com:vml" Requires="v">
                <p:oleObj spid="_x0000_s16400" name="Graph" r:id="rId4" imgW="5943600" imgH="4457880" progId="STATISTICA.Graph">
                  <p:embed/>
                </p:oleObj>
              </mc:Choice>
              <mc:Fallback>
                <p:oleObj name="Graph" r:id="rId4" imgW="5943600" imgH="4457880" progId="STATISTICA.Graph">
                  <p:embed/>
                  <p:pic>
                    <p:nvPicPr>
                      <p:cNvPr id="0" name=""/>
                      <p:cNvPicPr/>
                      <p:nvPr/>
                    </p:nvPicPr>
                    <p:blipFill>
                      <a:blip r:embed="rId5"/>
                      <a:stretch>
                        <a:fillRect/>
                      </a:stretch>
                    </p:blipFill>
                    <p:spPr>
                      <a:xfrm>
                        <a:off x="1547664" y="1663306"/>
                        <a:ext cx="5943600" cy="4457700"/>
                      </a:xfrm>
                      <a:prstGeom prst="rect">
                        <a:avLst/>
                      </a:prstGeom>
                    </p:spPr>
                  </p:pic>
                </p:oleObj>
              </mc:Fallback>
            </mc:AlternateContent>
          </a:graphicData>
        </a:graphic>
      </p:graphicFrame>
    </p:spTree>
    <p:extLst>
      <p:ext uri="{BB962C8B-B14F-4D97-AF65-F5344CB8AC3E}">
        <p14:creationId xmlns:p14="http://schemas.microsoft.com/office/powerpoint/2010/main" val="419455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pPr marL="457200" indent="-457200"/>
            <a:r>
              <a:rPr lang="cs-CZ" dirty="0"/>
              <a:t>Vícerozměrný t-test</a:t>
            </a:r>
            <a:endParaRPr lang="en-US" dirty="0"/>
          </a:p>
        </p:txBody>
      </p:sp>
      <p:sp>
        <p:nvSpPr>
          <p:cNvPr id="2" name="Zástupný symbol pro číslo snímku 1"/>
          <p:cNvSpPr>
            <a:spLocks noGrp="1"/>
          </p:cNvSpPr>
          <p:nvPr>
            <p:ph type="sldNum" sz="quarter" idx="12"/>
          </p:nvPr>
        </p:nvSpPr>
        <p:spPr/>
        <p:txBody>
          <a:bodyPr/>
          <a:lstStyle/>
          <a:p>
            <a:fld id="{2E6427A6-24A6-4246-A352-D268563853F6}" type="slidenum">
              <a:rPr lang="cs-CZ" smtClean="0"/>
              <a:t>18</a:t>
            </a:fld>
            <a:endParaRPr lang="cs-CZ"/>
          </a:p>
        </p:txBody>
      </p:sp>
    </p:spTree>
    <p:extLst>
      <p:ext uri="{BB962C8B-B14F-4D97-AF65-F5344CB8AC3E}">
        <p14:creationId xmlns:p14="http://schemas.microsoft.com/office/powerpoint/2010/main" val="4001946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Jednorozměrný </a:t>
            </a:r>
            <a:r>
              <a:rPr lang="cs-CZ" dirty="0" err="1" smtClean="0"/>
              <a:t>dvouvýběrový</a:t>
            </a:r>
            <a:r>
              <a:rPr lang="cs-CZ" dirty="0" smtClean="0"/>
              <a:t> t-test</a:t>
            </a:r>
            <a:endParaRPr lang="cs-CZ" dirty="0"/>
          </a:p>
        </p:txBody>
      </p:sp>
      <mc:AlternateContent xmlns:mc="http://schemas.openxmlformats.org/markup-compatibility/2006" xmlns:a14="http://schemas.microsoft.com/office/drawing/2010/main">
        <mc:Choice Requires="a14">
          <p:sp>
            <p:nvSpPr>
              <p:cNvPr id="5" name="Zástupný symbol pro obsah 4"/>
              <p:cNvSpPr>
                <a:spLocks noGrp="1"/>
              </p:cNvSpPr>
              <p:nvPr>
                <p:ph idx="1"/>
              </p:nvPr>
            </p:nvSpPr>
            <p:spPr>
              <a:xfrm>
                <a:off x="457200" y="1196752"/>
                <a:ext cx="8229600" cy="5400600"/>
              </a:xfrm>
            </p:spPr>
            <p:txBody>
              <a:bodyPr>
                <a:normAutofit/>
              </a:bodyPr>
              <a:lstStyle/>
              <a:p>
                <a:r>
                  <a:rPr lang="cs-CZ" b="1" dirty="0" smtClean="0"/>
                  <a:t>Srovnáváme dvě skupiny dat, které jsou na sobě nezávislé – mezi objekty neexistuje vazba.</a:t>
                </a:r>
                <a:endParaRPr lang="en-US" sz="800" b="1" dirty="0"/>
              </a:p>
              <a:p>
                <a:r>
                  <a:rPr lang="cs-CZ" dirty="0" smtClean="0"/>
                  <a:t>Příklady: srovnání objem hipokampu u mužů a u žen, </a:t>
                </a:r>
                <a:r>
                  <a:rPr lang="cs-CZ" dirty="0"/>
                  <a:t>srovnání kognitivního výkonu </a:t>
                </a:r>
                <a:r>
                  <a:rPr lang="cs-CZ" dirty="0" smtClean="0"/>
                  <a:t>podle dvou kategorií věku</a:t>
                </a:r>
                <a:r>
                  <a:rPr lang="en-US" dirty="0" smtClean="0"/>
                  <a:t>,...</a:t>
                </a:r>
                <a:endParaRPr lang="cs-CZ" dirty="0" smtClean="0"/>
              </a:p>
              <a:p>
                <a:endParaRPr lang="cs-CZ" sz="800" dirty="0"/>
              </a:p>
              <a:p>
                <a:endParaRPr lang="cs-CZ" dirty="0" smtClean="0"/>
              </a:p>
              <a:p>
                <a:endParaRPr lang="cs-CZ" dirty="0" smtClean="0"/>
              </a:p>
              <a:p>
                <a:endParaRPr lang="cs-CZ" dirty="0"/>
              </a:p>
              <a:p>
                <a:endParaRPr lang="cs-CZ" dirty="0"/>
              </a:p>
              <a:p>
                <a:endParaRPr lang="cs-CZ" dirty="0" smtClean="0"/>
              </a:p>
              <a:p>
                <a:endParaRPr lang="cs-CZ" sz="800" dirty="0"/>
              </a:p>
              <a:p>
                <a:r>
                  <a:rPr lang="cs-CZ" dirty="0" smtClean="0"/>
                  <a:t>Předpoklad</a:t>
                </a:r>
                <a:r>
                  <a:rPr lang="cs-CZ" dirty="0"/>
                  <a:t>: </a:t>
                </a:r>
                <a:r>
                  <a:rPr lang="cs-CZ" b="1" dirty="0" smtClean="0"/>
                  <a:t>normalita dat v OBOU skupinách, shodnost (homogenita) rozptylů </a:t>
                </a:r>
                <a:r>
                  <a:rPr lang="cs-CZ" dirty="0" smtClean="0"/>
                  <a:t>v obou skupinách</a:t>
                </a:r>
                <a:endParaRPr lang="cs-CZ" sz="800" dirty="0"/>
              </a:p>
              <a:p>
                <a:pPr algn="l"/>
                <a:r>
                  <a:rPr lang="cs-CZ" dirty="0"/>
                  <a:t>Testová statistika</a:t>
                </a:r>
                <a:r>
                  <a:rPr lang="cs-CZ" dirty="0" smtClean="0"/>
                  <a:t>:                               , </a:t>
                </a:r>
                <a:r>
                  <a:rPr lang="cs-CZ" dirty="0"/>
                  <a:t>kde </a:t>
                </a:r>
                <a14:m>
                  <m:oMath xmlns:m="http://schemas.openxmlformats.org/officeDocument/2006/math">
                    <m:sSub>
                      <m:sSubPr>
                        <m:ctrlPr>
                          <a:rPr lang="cs-CZ" b="0" i="1" smtClean="0">
                            <a:latin typeface="Cambria Math" panose="02040503050406030204" pitchFamily="18" charset="0"/>
                          </a:rPr>
                        </m:ctrlPr>
                      </m:sSubPr>
                      <m:e>
                        <m:r>
                          <a:rPr lang="en-US" b="0" i="1" smtClean="0">
                            <a:latin typeface="Cambria Math"/>
                          </a:rPr>
                          <m:t>𝑠</m:t>
                        </m:r>
                      </m:e>
                      <m:sub>
                        <m:r>
                          <a:rPr lang="en-US" b="0" i="1" smtClean="0">
                            <a:latin typeface="Cambria Math"/>
                          </a:rPr>
                          <m:t>∗</m:t>
                        </m:r>
                      </m:sub>
                    </m:sSub>
                  </m:oMath>
                </a14:m>
                <a:r>
                  <a:rPr lang="cs-CZ" dirty="0"/>
                  <a:t> je </a:t>
                </a:r>
                <a:r>
                  <a:rPr lang="cs-CZ" dirty="0" smtClean="0"/>
                  <a:t>vážená směrodatná odchylka, </a:t>
                </a:r>
                <a:br>
                  <a:rPr lang="cs-CZ" dirty="0" smtClean="0"/>
                </a:br>
                <a:r>
                  <a:rPr lang="cs-CZ" dirty="0" smtClean="0"/>
                  <a:t/>
                </a:r>
                <a:br>
                  <a:rPr lang="cs-CZ" dirty="0" smtClean="0"/>
                </a:br>
                <a14:m>
                  <m:oMath xmlns:m="http://schemas.openxmlformats.org/officeDocument/2006/math">
                    <m:r>
                      <m:rPr>
                        <m:sty m:val="p"/>
                      </m:rPr>
                      <a:rPr lang="cs-CZ" b="0" i="0" smtClean="0">
                        <a:latin typeface="Cambria Math"/>
                      </a:rPr>
                      <m:t>c</m:t>
                    </m:r>
                  </m:oMath>
                </a14:m>
                <a:r>
                  <a:rPr lang="cs-CZ" dirty="0" smtClean="0"/>
                  <a:t> je konstanta, o kterou se rozdíl průměrů má lišit (většinou rovna 0) </a:t>
                </a:r>
                <a:endParaRPr lang="cs-CZ" dirty="0"/>
              </a:p>
            </p:txBody>
          </p:sp>
        </mc:Choice>
        <mc:Fallback xmlns="">
          <p:sp>
            <p:nvSpPr>
              <p:cNvPr id="5" name="Zástupný symbol pro obsah 4"/>
              <p:cNvSpPr>
                <a:spLocks noGrp="1" noRot="1" noChangeAspect="1" noMove="1" noResize="1" noEditPoints="1" noAdjustHandles="1" noChangeArrowheads="1" noChangeShapeType="1" noTextEdit="1"/>
              </p:cNvSpPr>
              <p:nvPr>
                <p:ph idx="1"/>
              </p:nvPr>
            </p:nvSpPr>
            <p:spPr>
              <a:xfrm>
                <a:off x="457200" y="1196752"/>
                <a:ext cx="8229600" cy="5400600"/>
              </a:xfrm>
              <a:blipFill rotWithShape="1">
                <a:blip r:embed="rId4"/>
                <a:stretch>
                  <a:fillRect l="-593" t="-564" r="-1185"/>
                </a:stretch>
              </a:blipFill>
            </p:spPr>
            <p:txBody>
              <a:bodyPr/>
              <a:lstStyle/>
              <a:p>
                <a:r>
                  <a:rPr lang="en-US">
                    <a:noFill/>
                  </a:rPr>
                  <a:t> </a:t>
                </a:r>
              </a:p>
            </p:txBody>
          </p:sp>
        </mc:Fallback>
      </mc:AlternateContent>
      <p:sp>
        <p:nvSpPr>
          <p:cNvPr id="3" name="Zástupný symbol pro číslo snímku 2"/>
          <p:cNvSpPr>
            <a:spLocks noGrp="1"/>
          </p:cNvSpPr>
          <p:nvPr>
            <p:ph type="sldNum" sz="quarter" idx="12"/>
          </p:nvPr>
        </p:nvSpPr>
        <p:spPr/>
        <p:txBody>
          <a:bodyPr/>
          <a:lstStyle/>
          <a:p>
            <a:fld id="{2E6427A6-24A6-4246-A352-D268563853F6}" type="slidenum">
              <a:rPr lang="cs-CZ" smtClean="0"/>
              <a:t>19</a:t>
            </a:fld>
            <a:endParaRPr lang="cs-CZ"/>
          </a:p>
        </p:txBody>
      </p:sp>
      <p:sp>
        <p:nvSpPr>
          <p:cNvPr id="27" name="Line 29"/>
          <p:cNvSpPr>
            <a:spLocks noChangeShapeType="1"/>
          </p:cNvSpPr>
          <p:nvPr/>
        </p:nvSpPr>
        <p:spPr bwMode="auto">
          <a:xfrm>
            <a:off x="1619672" y="2658068"/>
            <a:ext cx="0" cy="1428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 name="Line 30"/>
          <p:cNvSpPr>
            <a:spLocks noChangeShapeType="1"/>
          </p:cNvSpPr>
          <p:nvPr/>
        </p:nvSpPr>
        <p:spPr bwMode="auto">
          <a:xfrm>
            <a:off x="1619672" y="4086818"/>
            <a:ext cx="349220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29" name="Skupina 28"/>
          <p:cNvGrpSpPr/>
          <p:nvPr/>
        </p:nvGrpSpPr>
        <p:grpSpPr>
          <a:xfrm>
            <a:off x="1726704" y="3028021"/>
            <a:ext cx="2305050" cy="984250"/>
            <a:chOff x="1929036" y="4313668"/>
            <a:chExt cx="2305050" cy="984250"/>
          </a:xfrm>
        </p:grpSpPr>
        <p:sp>
          <p:nvSpPr>
            <p:cNvPr id="31" name="Line 31"/>
            <p:cNvSpPr>
              <a:spLocks noChangeShapeType="1"/>
            </p:cNvSpPr>
            <p:nvPr/>
          </p:nvSpPr>
          <p:spPr bwMode="auto">
            <a:xfrm flipV="1">
              <a:off x="1929036" y="5264581"/>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 name="Freeform 32"/>
            <p:cNvSpPr>
              <a:spLocks/>
            </p:cNvSpPr>
            <p:nvPr/>
          </p:nvSpPr>
          <p:spPr bwMode="auto">
            <a:xfrm>
              <a:off x="2090961" y="5232831"/>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 name="Freeform 33"/>
            <p:cNvSpPr>
              <a:spLocks/>
            </p:cNvSpPr>
            <p:nvPr/>
          </p:nvSpPr>
          <p:spPr bwMode="auto">
            <a:xfrm>
              <a:off x="2262411" y="5156631"/>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4" name="Freeform 34"/>
            <p:cNvSpPr>
              <a:spLocks/>
            </p:cNvSpPr>
            <p:nvPr/>
          </p:nvSpPr>
          <p:spPr bwMode="auto">
            <a:xfrm>
              <a:off x="2424336" y="5005818"/>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5" name="Freeform 35"/>
            <p:cNvSpPr>
              <a:spLocks/>
            </p:cNvSpPr>
            <p:nvPr/>
          </p:nvSpPr>
          <p:spPr bwMode="auto">
            <a:xfrm>
              <a:off x="2586261" y="4756581"/>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6" name="Freeform 36"/>
            <p:cNvSpPr>
              <a:spLocks/>
            </p:cNvSpPr>
            <p:nvPr/>
          </p:nvSpPr>
          <p:spPr bwMode="auto">
            <a:xfrm>
              <a:off x="2748186" y="4410506"/>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7" name="Freeform 37"/>
            <p:cNvSpPr>
              <a:spLocks/>
            </p:cNvSpPr>
            <p:nvPr/>
          </p:nvSpPr>
          <p:spPr bwMode="auto">
            <a:xfrm>
              <a:off x="2919636" y="4313668"/>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8" name="Freeform 38"/>
            <p:cNvSpPr>
              <a:spLocks/>
            </p:cNvSpPr>
            <p:nvPr/>
          </p:nvSpPr>
          <p:spPr bwMode="auto">
            <a:xfrm>
              <a:off x="3081561" y="4313668"/>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9" name="Freeform 39"/>
            <p:cNvSpPr>
              <a:spLocks/>
            </p:cNvSpPr>
            <p:nvPr/>
          </p:nvSpPr>
          <p:spPr bwMode="auto">
            <a:xfrm>
              <a:off x="3243486" y="4410506"/>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0" name="Freeform 40"/>
            <p:cNvSpPr>
              <a:spLocks/>
            </p:cNvSpPr>
            <p:nvPr/>
          </p:nvSpPr>
          <p:spPr bwMode="auto">
            <a:xfrm>
              <a:off x="3405411" y="4756581"/>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 name="Freeform 41"/>
            <p:cNvSpPr>
              <a:spLocks/>
            </p:cNvSpPr>
            <p:nvPr/>
          </p:nvSpPr>
          <p:spPr bwMode="auto">
            <a:xfrm>
              <a:off x="3576861" y="5005818"/>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 name="Freeform 42"/>
            <p:cNvSpPr>
              <a:spLocks/>
            </p:cNvSpPr>
            <p:nvPr/>
          </p:nvSpPr>
          <p:spPr bwMode="auto">
            <a:xfrm>
              <a:off x="3738786" y="5156631"/>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 name="Freeform 43"/>
            <p:cNvSpPr>
              <a:spLocks/>
            </p:cNvSpPr>
            <p:nvPr/>
          </p:nvSpPr>
          <p:spPr bwMode="auto">
            <a:xfrm>
              <a:off x="3900711" y="5232831"/>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 name="Line 44"/>
            <p:cNvSpPr>
              <a:spLocks noChangeShapeType="1"/>
            </p:cNvSpPr>
            <p:nvPr/>
          </p:nvSpPr>
          <p:spPr bwMode="auto">
            <a:xfrm>
              <a:off x="4062636" y="5264581"/>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grpSp>
        <p:nvGrpSpPr>
          <p:cNvPr id="45" name="Skupina 44"/>
          <p:cNvGrpSpPr/>
          <p:nvPr/>
        </p:nvGrpSpPr>
        <p:grpSpPr>
          <a:xfrm>
            <a:off x="2590800" y="3037158"/>
            <a:ext cx="2305050" cy="984250"/>
            <a:chOff x="1929036" y="4313668"/>
            <a:chExt cx="2305050" cy="984250"/>
          </a:xfrm>
        </p:grpSpPr>
        <p:sp>
          <p:nvSpPr>
            <p:cNvPr id="46" name="Line 31"/>
            <p:cNvSpPr>
              <a:spLocks noChangeShapeType="1"/>
            </p:cNvSpPr>
            <p:nvPr/>
          </p:nvSpPr>
          <p:spPr bwMode="auto">
            <a:xfrm flipV="1">
              <a:off x="1929036" y="5264581"/>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 name="Freeform 32"/>
            <p:cNvSpPr>
              <a:spLocks/>
            </p:cNvSpPr>
            <p:nvPr/>
          </p:nvSpPr>
          <p:spPr bwMode="auto">
            <a:xfrm>
              <a:off x="2090961" y="5232831"/>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 name="Freeform 33"/>
            <p:cNvSpPr>
              <a:spLocks/>
            </p:cNvSpPr>
            <p:nvPr/>
          </p:nvSpPr>
          <p:spPr bwMode="auto">
            <a:xfrm>
              <a:off x="2262411" y="5156631"/>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 name="Freeform 34"/>
            <p:cNvSpPr>
              <a:spLocks/>
            </p:cNvSpPr>
            <p:nvPr/>
          </p:nvSpPr>
          <p:spPr bwMode="auto">
            <a:xfrm>
              <a:off x="2424336" y="5005818"/>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 name="Freeform 35"/>
            <p:cNvSpPr>
              <a:spLocks/>
            </p:cNvSpPr>
            <p:nvPr/>
          </p:nvSpPr>
          <p:spPr bwMode="auto">
            <a:xfrm>
              <a:off x="2586261" y="4756581"/>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 name="Freeform 36"/>
            <p:cNvSpPr>
              <a:spLocks/>
            </p:cNvSpPr>
            <p:nvPr/>
          </p:nvSpPr>
          <p:spPr bwMode="auto">
            <a:xfrm>
              <a:off x="2748186" y="4410506"/>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 name="Freeform 37"/>
            <p:cNvSpPr>
              <a:spLocks/>
            </p:cNvSpPr>
            <p:nvPr/>
          </p:nvSpPr>
          <p:spPr bwMode="auto">
            <a:xfrm>
              <a:off x="2919636" y="4313668"/>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 name="Freeform 38"/>
            <p:cNvSpPr>
              <a:spLocks/>
            </p:cNvSpPr>
            <p:nvPr/>
          </p:nvSpPr>
          <p:spPr bwMode="auto">
            <a:xfrm>
              <a:off x="3081561" y="4313668"/>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 name="Freeform 39"/>
            <p:cNvSpPr>
              <a:spLocks/>
            </p:cNvSpPr>
            <p:nvPr/>
          </p:nvSpPr>
          <p:spPr bwMode="auto">
            <a:xfrm>
              <a:off x="3243486" y="4410506"/>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 name="Freeform 40"/>
            <p:cNvSpPr>
              <a:spLocks/>
            </p:cNvSpPr>
            <p:nvPr/>
          </p:nvSpPr>
          <p:spPr bwMode="auto">
            <a:xfrm>
              <a:off x="3405411" y="4756581"/>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 name="Freeform 41"/>
            <p:cNvSpPr>
              <a:spLocks/>
            </p:cNvSpPr>
            <p:nvPr/>
          </p:nvSpPr>
          <p:spPr bwMode="auto">
            <a:xfrm>
              <a:off x="3576861" y="5005818"/>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 name="Freeform 42"/>
            <p:cNvSpPr>
              <a:spLocks/>
            </p:cNvSpPr>
            <p:nvPr/>
          </p:nvSpPr>
          <p:spPr bwMode="auto">
            <a:xfrm>
              <a:off x="3738786" y="5156631"/>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 name="Freeform 43"/>
            <p:cNvSpPr>
              <a:spLocks/>
            </p:cNvSpPr>
            <p:nvPr/>
          </p:nvSpPr>
          <p:spPr bwMode="auto">
            <a:xfrm>
              <a:off x="3900711" y="5232831"/>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 name="Line 44"/>
            <p:cNvSpPr>
              <a:spLocks noChangeShapeType="1"/>
            </p:cNvSpPr>
            <p:nvPr/>
          </p:nvSpPr>
          <p:spPr bwMode="auto">
            <a:xfrm>
              <a:off x="4062636" y="5264581"/>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mc:AlternateContent xmlns:mc="http://schemas.openxmlformats.org/markup-compatibility/2006" xmlns:a14="http://schemas.microsoft.com/office/drawing/2010/main">
        <mc:Choice Requires="a14">
          <p:sp>
            <p:nvSpPr>
              <p:cNvPr id="60" name="TextovéPole 59"/>
              <p:cNvSpPr txBox="1"/>
              <p:nvPr/>
            </p:nvSpPr>
            <p:spPr>
              <a:xfrm>
                <a:off x="2631603" y="4233005"/>
                <a:ext cx="446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00FF"/>
                              </a:solidFill>
                              <a:latin typeface="Cambria Math" panose="02040503050406030204" pitchFamily="18" charset="0"/>
                            </a:rPr>
                          </m:ctrlPr>
                        </m:sSubPr>
                        <m:e>
                          <m:acc>
                            <m:accPr>
                              <m:chr m:val="̅"/>
                              <m:ctrlPr>
                                <a:rPr lang="cs-CZ" i="1" smtClean="0">
                                  <a:solidFill>
                                    <a:srgbClr val="0000FF"/>
                                  </a:solidFill>
                                  <a:latin typeface="Cambria Math" panose="02040503050406030204" pitchFamily="18" charset="0"/>
                                </a:rPr>
                              </m:ctrlPr>
                            </m:accPr>
                            <m:e>
                              <m:r>
                                <a:rPr lang="cs-CZ" b="0" i="1" smtClean="0">
                                  <a:solidFill>
                                    <a:srgbClr val="0000FF"/>
                                  </a:solidFill>
                                  <a:latin typeface="Cambria Math"/>
                                </a:rPr>
                                <m:t>𝑥</m:t>
                              </m:r>
                            </m:e>
                          </m:acc>
                        </m:e>
                        <m:sub>
                          <m:r>
                            <a:rPr lang="cs-CZ" b="0" i="1" smtClean="0">
                              <a:solidFill>
                                <a:srgbClr val="0000FF"/>
                              </a:solidFill>
                              <a:latin typeface="Cambria Math"/>
                            </a:rPr>
                            <m:t>1</m:t>
                          </m:r>
                        </m:sub>
                      </m:sSub>
                    </m:oMath>
                  </m:oMathPara>
                </a14:m>
                <a:endParaRPr lang="cs-CZ" dirty="0">
                  <a:solidFill>
                    <a:srgbClr val="0000FF"/>
                  </a:solidFill>
                </a:endParaRPr>
              </a:p>
            </p:txBody>
          </p:sp>
        </mc:Choice>
        <mc:Fallback xmlns="">
          <p:sp>
            <p:nvSpPr>
              <p:cNvPr id="60" name="TextovéPole 59"/>
              <p:cNvSpPr txBox="1">
                <a:spLocks noRot="1" noChangeAspect="1" noMove="1" noResize="1" noEditPoints="1" noAdjustHandles="1" noChangeArrowheads="1" noChangeShapeType="1" noTextEdit="1"/>
              </p:cNvSpPr>
              <p:nvPr/>
            </p:nvSpPr>
            <p:spPr>
              <a:xfrm>
                <a:off x="2631603" y="4233005"/>
                <a:ext cx="446225" cy="369332"/>
              </a:xfrm>
              <a:prstGeom prst="rect">
                <a:avLst/>
              </a:prstGeom>
              <a:blipFill rotWithShape="1">
                <a:blip r:embed="rId5"/>
                <a:stretch>
                  <a:fillRect r="-15068"/>
                </a:stretch>
              </a:blipFill>
            </p:spPr>
            <p:txBody>
              <a:bodyPr/>
              <a:lstStyle/>
              <a:p>
                <a:r>
                  <a:rPr lang="en-US">
                    <a:noFill/>
                  </a:rPr>
                  <a:t> </a:t>
                </a:r>
              </a:p>
            </p:txBody>
          </p:sp>
        </mc:Fallback>
      </mc:AlternateContent>
      <p:cxnSp>
        <p:nvCxnSpPr>
          <p:cNvPr id="61" name="Přímá spojnice 60"/>
          <p:cNvCxnSpPr/>
          <p:nvPr/>
        </p:nvCxnSpPr>
        <p:spPr>
          <a:xfrm>
            <a:off x="2869324" y="2924944"/>
            <a:ext cx="0" cy="1281163"/>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ovéPole 61"/>
              <p:cNvSpPr txBox="1"/>
              <p:nvPr/>
            </p:nvSpPr>
            <p:spPr>
              <a:xfrm>
                <a:off x="3585529" y="4238021"/>
                <a:ext cx="446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7030A0"/>
                              </a:solidFill>
                              <a:latin typeface="Cambria Math" panose="02040503050406030204" pitchFamily="18" charset="0"/>
                            </a:rPr>
                          </m:ctrlPr>
                        </m:sSubPr>
                        <m:e>
                          <m:acc>
                            <m:accPr>
                              <m:chr m:val="̅"/>
                              <m:ctrlPr>
                                <a:rPr lang="cs-CZ" i="1" smtClean="0">
                                  <a:solidFill>
                                    <a:srgbClr val="7030A0"/>
                                  </a:solidFill>
                                  <a:latin typeface="Cambria Math" panose="02040503050406030204" pitchFamily="18" charset="0"/>
                                </a:rPr>
                              </m:ctrlPr>
                            </m:accPr>
                            <m:e>
                              <m:r>
                                <a:rPr lang="cs-CZ" b="0" i="1" smtClean="0">
                                  <a:solidFill>
                                    <a:srgbClr val="7030A0"/>
                                  </a:solidFill>
                                  <a:latin typeface="Cambria Math"/>
                                </a:rPr>
                                <m:t>𝑥</m:t>
                              </m:r>
                            </m:e>
                          </m:acc>
                        </m:e>
                        <m:sub>
                          <m:r>
                            <a:rPr lang="cs-CZ" b="0" i="1" smtClean="0">
                              <a:solidFill>
                                <a:srgbClr val="7030A0"/>
                              </a:solidFill>
                              <a:latin typeface="Cambria Math"/>
                            </a:rPr>
                            <m:t>2</m:t>
                          </m:r>
                        </m:sub>
                      </m:sSub>
                    </m:oMath>
                  </m:oMathPara>
                </a14:m>
                <a:endParaRPr lang="cs-CZ" dirty="0">
                  <a:solidFill>
                    <a:srgbClr val="7030A0"/>
                  </a:solidFill>
                </a:endParaRPr>
              </a:p>
            </p:txBody>
          </p:sp>
        </mc:Choice>
        <mc:Fallback xmlns="">
          <p:sp>
            <p:nvSpPr>
              <p:cNvPr id="62" name="TextovéPole 61"/>
              <p:cNvSpPr txBox="1">
                <a:spLocks noRot="1" noChangeAspect="1" noMove="1" noResize="1" noEditPoints="1" noAdjustHandles="1" noChangeArrowheads="1" noChangeShapeType="1" noTextEdit="1"/>
              </p:cNvSpPr>
              <p:nvPr/>
            </p:nvSpPr>
            <p:spPr>
              <a:xfrm>
                <a:off x="3585529" y="4238021"/>
                <a:ext cx="446225" cy="369332"/>
              </a:xfrm>
              <a:prstGeom prst="rect">
                <a:avLst/>
              </a:prstGeom>
              <a:blipFill rotWithShape="1">
                <a:blip r:embed="rId6"/>
                <a:stretch>
                  <a:fillRect r="-16438"/>
                </a:stretch>
              </a:blipFill>
            </p:spPr>
            <p:txBody>
              <a:bodyPr/>
              <a:lstStyle/>
              <a:p>
                <a:r>
                  <a:rPr lang="en-US">
                    <a:noFill/>
                  </a:rPr>
                  <a:t> </a:t>
                </a:r>
              </a:p>
            </p:txBody>
          </p:sp>
        </mc:Fallback>
      </mc:AlternateContent>
      <p:cxnSp>
        <p:nvCxnSpPr>
          <p:cNvPr id="63" name="Přímá spojnice 62"/>
          <p:cNvCxnSpPr/>
          <p:nvPr/>
        </p:nvCxnSpPr>
        <p:spPr>
          <a:xfrm>
            <a:off x="3743722" y="2924944"/>
            <a:ext cx="0" cy="128116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2" name="Objekt 1"/>
          <p:cNvGraphicFramePr>
            <a:graphicFrameLocks noChangeAspect="1"/>
          </p:cNvGraphicFramePr>
          <p:nvPr>
            <p:extLst>
              <p:ext uri="{D42A27DB-BD31-4B8C-83A1-F6EECF244321}">
                <p14:modId xmlns:p14="http://schemas.microsoft.com/office/powerpoint/2010/main" val="1145064608"/>
              </p:ext>
            </p:extLst>
          </p:nvPr>
        </p:nvGraphicFramePr>
        <p:xfrm>
          <a:off x="2946400" y="5249863"/>
          <a:ext cx="1358900" cy="760412"/>
        </p:xfrm>
        <a:graphic>
          <a:graphicData uri="http://schemas.openxmlformats.org/presentationml/2006/ole">
            <mc:AlternateContent xmlns:mc="http://schemas.openxmlformats.org/markup-compatibility/2006">
              <mc:Choice xmlns:v="urn:schemas-microsoft-com:vml" Requires="v">
                <p:oleObj spid="_x0000_s4378" name="Rovnice" r:id="rId7" imgW="863280" imgH="482400" progId="Equation.3">
                  <p:embed/>
                </p:oleObj>
              </mc:Choice>
              <mc:Fallback>
                <p:oleObj name="Rovnice" r:id="rId7" imgW="863280" imgH="482400" progId="Equation.3">
                  <p:embed/>
                  <p:pic>
                    <p:nvPicPr>
                      <p:cNvPr id="0" name=""/>
                      <p:cNvPicPr>
                        <a:picLocks noChangeAspect="1" noChangeArrowheads="1"/>
                      </p:cNvPicPr>
                      <p:nvPr/>
                    </p:nvPicPr>
                    <p:blipFill>
                      <a:blip r:embed="rId8"/>
                      <a:srcRect/>
                      <a:stretch>
                        <a:fillRect/>
                      </a:stretch>
                    </p:blipFill>
                    <p:spPr bwMode="auto">
                      <a:xfrm>
                        <a:off x="2946400" y="5249863"/>
                        <a:ext cx="13589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977759037"/>
              </p:ext>
            </p:extLst>
          </p:nvPr>
        </p:nvGraphicFramePr>
        <p:xfrm>
          <a:off x="5679901" y="2623416"/>
          <a:ext cx="2276475" cy="2043113"/>
        </p:xfrm>
        <a:graphic>
          <a:graphicData uri="http://schemas.openxmlformats.org/presentationml/2006/ole">
            <mc:AlternateContent xmlns:mc="http://schemas.openxmlformats.org/markup-compatibility/2006">
              <mc:Choice xmlns:v="urn:schemas-microsoft-com:vml" Requires="v">
                <p:oleObj spid="_x0000_s4379" name="Graf" r:id="rId9" imgW="2876646" imgH="2571750" progId="MSGraph.Chart.8">
                  <p:embed/>
                </p:oleObj>
              </mc:Choice>
              <mc:Fallback>
                <p:oleObj name="Graf" r:id="rId9" imgW="2876646" imgH="2571750" progId="MSGraph.Chart.8">
                  <p:embed/>
                  <p:pic>
                    <p:nvPicPr>
                      <p:cNvPr id="0" name=""/>
                      <p:cNvPicPr>
                        <a:picLocks noChangeAspect="1" noChangeArrowheads="1"/>
                      </p:cNvPicPr>
                      <p:nvPr/>
                    </p:nvPicPr>
                    <p:blipFill>
                      <a:blip r:embed="rId10"/>
                      <a:srcRect/>
                      <a:stretch>
                        <a:fillRect/>
                      </a:stretch>
                    </p:blipFill>
                    <p:spPr bwMode="auto">
                      <a:xfrm>
                        <a:off x="5679901" y="2623416"/>
                        <a:ext cx="22764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91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p:txBody>
          <a:bodyPr/>
          <a:lstStyle/>
          <a:p>
            <a:r>
              <a:rPr lang="cs-CZ" dirty="0" smtClean="0"/>
              <a:t>Blok </a:t>
            </a:r>
            <a:r>
              <a:rPr lang="en-US" dirty="0" smtClean="0"/>
              <a:t>2</a:t>
            </a:r>
            <a:endParaRPr lang="en-US" dirty="0"/>
          </a:p>
        </p:txBody>
      </p:sp>
      <p:sp>
        <p:nvSpPr>
          <p:cNvPr id="6" name="Podnadpis 5"/>
          <p:cNvSpPr>
            <a:spLocks noGrp="1"/>
          </p:cNvSpPr>
          <p:nvPr>
            <p:ph type="subTitle" idx="1"/>
          </p:nvPr>
        </p:nvSpPr>
        <p:spPr/>
        <p:txBody>
          <a:bodyPr/>
          <a:lstStyle/>
          <a:p>
            <a:r>
              <a:rPr lang="cs-CZ" dirty="0"/>
              <a:t>Vícerozměrné statistické testy </a:t>
            </a:r>
            <a:r>
              <a:rPr lang="en-US" dirty="0" smtClean="0"/>
              <a:t/>
            </a:r>
            <a:br>
              <a:rPr lang="en-US" dirty="0" smtClean="0"/>
            </a:br>
            <a:r>
              <a:rPr lang="cs-CZ" dirty="0" smtClean="0"/>
              <a:t>a </a:t>
            </a:r>
            <a:r>
              <a:rPr lang="cs-CZ" dirty="0"/>
              <a:t>rozložení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a:t>
            </a:fld>
            <a:endParaRPr lang="cs-CZ" dirty="0"/>
          </a:p>
        </p:txBody>
      </p:sp>
    </p:spTree>
    <p:extLst>
      <p:ext uri="{BB962C8B-B14F-4D97-AF65-F5344CB8AC3E}">
        <p14:creationId xmlns:p14="http://schemas.microsoft.com/office/powerpoint/2010/main" val="3025225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err="1" smtClean="0"/>
              <a:t>Vícerozměrný</a:t>
            </a:r>
            <a:r>
              <a:rPr lang="en-US" dirty="0" smtClean="0"/>
              <a:t> </a:t>
            </a:r>
            <a:r>
              <a:rPr lang="cs-CZ" dirty="0" smtClean="0"/>
              <a:t>t-test</a:t>
            </a:r>
            <a:endParaRPr lang="cs-CZ" dirty="0"/>
          </a:p>
        </p:txBody>
      </p:sp>
      <p:sp>
        <p:nvSpPr>
          <p:cNvPr id="5" name="Zástupný symbol pro obsah 4"/>
          <p:cNvSpPr>
            <a:spLocks noGrp="1"/>
          </p:cNvSpPr>
          <p:nvPr>
            <p:ph idx="1"/>
          </p:nvPr>
        </p:nvSpPr>
        <p:spPr>
          <a:xfrm>
            <a:off x="457200" y="1196752"/>
            <a:ext cx="8229600" cy="5400600"/>
          </a:xfrm>
        </p:spPr>
        <p:txBody>
          <a:bodyPr>
            <a:normAutofit/>
          </a:bodyPr>
          <a:lstStyle/>
          <a:p>
            <a:r>
              <a:rPr lang="cs-CZ" b="1" dirty="0" smtClean="0"/>
              <a:t>Srovnáváme dvě skupiny dat, které jsou na sobě nezávislé – mezi objekty neexistuje vazba.</a:t>
            </a:r>
            <a:endParaRPr lang="en-US" sz="800" b="1" dirty="0"/>
          </a:p>
          <a:p>
            <a:r>
              <a:rPr lang="cs-CZ" dirty="0" smtClean="0"/>
              <a:t>Na rozdíl od jednorozměrného </a:t>
            </a:r>
            <a:r>
              <a:rPr lang="cs-CZ" dirty="0" err="1" smtClean="0"/>
              <a:t>dvouvýběrového</a:t>
            </a:r>
            <a:r>
              <a:rPr lang="cs-CZ" dirty="0" smtClean="0"/>
              <a:t> t-testu jsou dvě skupiny dat popsány více proměnnými.</a:t>
            </a:r>
          </a:p>
          <a:p>
            <a:endParaRPr lang="cs-CZ" sz="800" dirty="0"/>
          </a:p>
          <a:p>
            <a:endParaRPr lang="cs-CZ" dirty="0" smtClean="0"/>
          </a:p>
          <a:p>
            <a:endParaRPr lang="cs-CZ" dirty="0" smtClean="0"/>
          </a:p>
          <a:p>
            <a:endParaRPr lang="cs-CZ" dirty="0"/>
          </a:p>
          <a:p>
            <a:endParaRPr lang="cs-CZ" dirty="0"/>
          </a:p>
        </p:txBody>
      </p:sp>
      <p:sp>
        <p:nvSpPr>
          <p:cNvPr id="3" name="Zástupný symbol pro číslo snímku 2"/>
          <p:cNvSpPr>
            <a:spLocks noGrp="1"/>
          </p:cNvSpPr>
          <p:nvPr>
            <p:ph type="sldNum" sz="quarter" idx="12"/>
          </p:nvPr>
        </p:nvSpPr>
        <p:spPr/>
        <p:txBody>
          <a:bodyPr/>
          <a:lstStyle/>
          <a:p>
            <a:fld id="{2E6427A6-24A6-4246-A352-D268563853F6}" type="slidenum">
              <a:rPr lang="cs-CZ" smtClean="0"/>
              <a:t>20</a:t>
            </a:fld>
            <a:endParaRPr lang="cs-CZ"/>
          </a:p>
        </p:txBody>
      </p:sp>
      <p:pic>
        <p:nvPicPr>
          <p:cNvPr id="65" name="Picture 60321"/>
          <p:cNvPicPr>
            <a:picLocks noChangeAspect="1" noChangeArrowheads="1"/>
          </p:cNvPicPr>
          <p:nvPr/>
        </p:nvPicPr>
        <p:blipFill rotWithShape="1">
          <a:blip r:embed="rId3">
            <a:extLst>
              <a:ext uri="{28A0092B-C50C-407E-A947-70E740481C1C}">
                <a14:useLocalDpi xmlns:a14="http://schemas.microsoft.com/office/drawing/2010/main" val="0"/>
              </a:ext>
            </a:extLst>
          </a:blip>
          <a:srcRect r="4053" b="3968"/>
          <a:stretch/>
        </p:blipFill>
        <p:spPr bwMode="auto">
          <a:xfrm>
            <a:off x="2051720" y="2492896"/>
            <a:ext cx="4772383" cy="384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ovéPole 65"/>
          <p:cNvSpPr txBox="1"/>
          <p:nvPr/>
        </p:nvSpPr>
        <p:spPr>
          <a:xfrm rot="19593264">
            <a:off x="5173687" y="5591194"/>
            <a:ext cx="1527810" cy="401737"/>
          </a:xfrm>
          <a:prstGeom prst="rect">
            <a:avLst/>
          </a:prstGeom>
          <a:solidFill>
            <a:schemeClr val="bg1"/>
          </a:solidFill>
        </p:spPr>
        <p:txBody>
          <a:bodyPr wrap="square" rtlCol="0">
            <a:noAutofit/>
          </a:bodyPr>
          <a:lstStyle/>
          <a:p>
            <a:pPr algn="ctr"/>
            <a:r>
              <a:rPr lang="cs-CZ" sz="1400" dirty="0" smtClean="0"/>
              <a:t>Objem hipokampu</a:t>
            </a:r>
            <a:endParaRPr lang="cs-CZ" sz="1400" dirty="0"/>
          </a:p>
        </p:txBody>
      </p:sp>
      <p:sp>
        <p:nvSpPr>
          <p:cNvPr id="67" name="TextovéPole 66"/>
          <p:cNvSpPr txBox="1"/>
          <p:nvPr/>
        </p:nvSpPr>
        <p:spPr>
          <a:xfrm rot="2006684">
            <a:off x="2372869" y="5592888"/>
            <a:ext cx="2012453" cy="411309"/>
          </a:xfrm>
          <a:prstGeom prst="rect">
            <a:avLst/>
          </a:prstGeom>
          <a:solidFill>
            <a:schemeClr val="bg1"/>
          </a:solidFill>
        </p:spPr>
        <p:txBody>
          <a:bodyPr wrap="square" rtlCol="0">
            <a:noAutofit/>
          </a:bodyPr>
          <a:lstStyle/>
          <a:p>
            <a:pPr algn="ctr"/>
            <a:r>
              <a:rPr lang="cs-CZ" sz="1400" dirty="0" smtClean="0"/>
              <a:t>Objem mozkových komor</a:t>
            </a:r>
            <a:endParaRPr lang="cs-CZ" sz="1400" dirty="0"/>
          </a:p>
        </p:txBody>
      </p:sp>
      <p:cxnSp>
        <p:nvCxnSpPr>
          <p:cNvPr id="68" name="Přímá spojnice 67"/>
          <p:cNvCxnSpPr/>
          <p:nvPr/>
        </p:nvCxnSpPr>
        <p:spPr>
          <a:xfrm>
            <a:off x="4283968" y="3573016"/>
            <a:ext cx="0" cy="5798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Přímá spojnice 69"/>
          <p:cNvCxnSpPr/>
          <p:nvPr/>
        </p:nvCxnSpPr>
        <p:spPr>
          <a:xfrm>
            <a:off x="5076056" y="3725416"/>
            <a:ext cx="0" cy="5798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p:cNvCxnSpPr/>
          <p:nvPr/>
        </p:nvCxnSpPr>
        <p:spPr>
          <a:xfrm>
            <a:off x="4629719" y="4108949"/>
            <a:ext cx="0" cy="1221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595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07904" y="6597352"/>
            <a:ext cx="4093992" cy="253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p:txBody>
          <a:bodyPr/>
          <a:lstStyle/>
          <a:p>
            <a:r>
              <a:rPr lang="en-US" dirty="0" err="1" smtClean="0"/>
              <a:t>Vícerozměrný</a:t>
            </a:r>
            <a:r>
              <a:rPr lang="en-US" dirty="0" smtClean="0"/>
              <a:t> </a:t>
            </a:r>
            <a:r>
              <a:rPr lang="cs-CZ" dirty="0" smtClean="0"/>
              <a:t>t-test</a:t>
            </a:r>
            <a:endParaRPr lang="cs-CZ" dirty="0"/>
          </a:p>
        </p:txBody>
      </p:sp>
      <p:sp>
        <p:nvSpPr>
          <p:cNvPr id="3" name="Zástupný symbol pro číslo snímku 2"/>
          <p:cNvSpPr>
            <a:spLocks noGrp="1"/>
          </p:cNvSpPr>
          <p:nvPr>
            <p:ph type="sldNum" sz="quarter" idx="12"/>
          </p:nvPr>
        </p:nvSpPr>
        <p:spPr/>
        <p:txBody>
          <a:bodyPr/>
          <a:lstStyle/>
          <a:p>
            <a:fld id="{2E6427A6-24A6-4246-A352-D268563853F6}" type="slidenum">
              <a:rPr lang="cs-CZ" smtClean="0"/>
              <a:t>21</a:t>
            </a:fld>
            <a:endParaRPr lang="cs-CZ" dirty="0"/>
          </a:p>
        </p:txBody>
      </p:sp>
      <mc:AlternateContent xmlns:mc="http://schemas.openxmlformats.org/markup-compatibility/2006" xmlns:a14="http://schemas.microsoft.com/office/drawing/2010/main">
        <mc:Choice Requires="a14">
          <p:sp>
            <p:nvSpPr>
              <p:cNvPr id="35" name="Zástupný symbol pro obsah 4"/>
              <p:cNvSpPr>
                <a:spLocks noGrp="1"/>
              </p:cNvSpPr>
              <p:nvPr>
                <p:ph idx="1"/>
              </p:nvPr>
            </p:nvSpPr>
            <p:spPr>
              <a:xfrm>
                <a:off x="457200" y="1071355"/>
                <a:ext cx="8291264" cy="2487147"/>
              </a:xfrm>
            </p:spPr>
            <p:txBody>
              <a:bodyPr>
                <a:normAutofit lnSpcReduction="10000"/>
              </a:bodyPr>
              <a:lstStyle/>
              <a:p>
                <a:pPr marL="0" indent="0">
                  <a:buNone/>
                </a:pPr>
                <a:r>
                  <a:rPr lang="cs-CZ" b="1" dirty="0" smtClean="0"/>
                  <a:t>Jednorozměrný </a:t>
                </a:r>
                <a:r>
                  <a:rPr lang="cs-CZ" b="1" dirty="0" err="1" smtClean="0"/>
                  <a:t>dvouvýběrový</a:t>
                </a:r>
                <a:r>
                  <a:rPr lang="cs-CZ" b="1" dirty="0" smtClean="0"/>
                  <a:t> t-test:</a:t>
                </a:r>
              </a:p>
              <a:p>
                <a:r>
                  <a:rPr lang="cs-CZ" dirty="0"/>
                  <a:t>t</a:t>
                </a:r>
                <a:r>
                  <a:rPr lang="cs-CZ" dirty="0" smtClean="0"/>
                  <a:t>estová </a:t>
                </a:r>
                <a:r>
                  <a:rPr lang="cs-CZ" dirty="0"/>
                  <a:t>statistika: </a:t>
                </a:r>
                <a:r>
                  <a:rPr lang="cs-CZ" dirty="0" smtClean="0"/>
                  <a:t> </a:t>
                </a:r>
                <a14:m>
                  <m:oMath xmlns:m="http://schemas.openxmlformats.org/officeDocument/2006/math">
                    <m:r>
                      <a:rPr lang="cs-CZ" i="1">
                        <a:latin typeface="Cambria Math"/>
                      </a:rPr>
                      <m:t>𝑇</m:t>
                    </m:r>
                    <m:r>
                      <a:rPr lang="cs-CZ" i="1">
                        <a:latin typeface="Cambria Math"/>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cs-CZ" i="1">
                                        <a:latin typeface="Cambria Math"/>
                                      </a:rPr>
                                      <m:t>𝑥</m:t>
                                    </m:r>
                                  </m:e>
                                </m:acc>
                              </m:e>
                              <m:sub>
                                <m:r>
                                  <a:rPr lang="cs-CZ" i="1">
                                    <a:latin typeface="Cambria Math"/>
                                  </a:rPr>
                                  <m:t>𝐷</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cs-CZ" i="1">
                                        <a:latin typeface="Cambria Math"/>
                                      </a:rPr>
                                      <m:t>𝑥</m:t>
                                    </m:r>
                                  </m:e>
                                </m:acc>
                              </m:e>
                              <m:sub>
                                <m:r>
                                  <a:rPr lang="cs-CZ" i="1">
                                    <a:latin typeface="Cambria Math"/>
                                  </a:rPr>
                                  <m:t>𝐻</m:t>
                                </m:r>
                              </m:sub>
                            </m:sSub>
                          </m:e>
                        </m:d>
                        <m:r>
                          <a:rPr lang="cs-CZ" i="1">
                            <a:latin typeface="Cambria Math"/>
                          </a:rPr>
                          <m:t>−</m:t>
                        </m:r>
                        <m:r>
                          <a:rPr lang="cs-CZ" i="1">
                            <a:latin typeface="Cambria Math"/>
                          </a:rPr>
                          <m:t>𝑐</m:t>
                        </m:r>
                      </m:num>
                      <m:den>
                        <m:sSub>
                          <m:sSubPr>
                            <m:ctrlPr>
                              <a:rPr lang="en-US" i="1">
                                <a:latin typeface="Cambria Math" panose="02040503050406030204" pitchFamily="18" charset="0"/>
                              </a:rPr>
                            </m:ctrlPr>
                          </m:sSubPr>
                          <m:e>
                            <m:r>
                              <a:rPr lang="cs-CZ" i="1">
                                <a:latin typeface="Cambria Math"/>
                              </a:rPr>
                              <m:t>𝑠</m:t>
                            </m:r>
                          </m:e>
                          <m:sub>
                            <m:r>
                              <a:rPr lang="cs-CZ" i="1">
                                <a:latin typeface="Cambria Math"/>
                              </a:rPr>
                              <m:t>∗</m:t>
                            </m:r>
                          </m:sub>
                        </m:sSub>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cs-CZ" i="1">
                                    <a:latin typeface="Cambria Math"/>
                                  </a:rPr>
                                  <m:t>1</m:t>
                                </m:r>
                              </m:num>
                              <m:den>
                                <m:sSub>
                                  <m:sSubPr>
                                    <m:ctrlPr>
                                      <a:rPr lang="en-US" i="1">
                                        <a:latin typeface="Cambria Math" panose="02040503050406030204" pitchFamily="18" charset="0"/>
                                      </a:rPr>
                                    </m:ctrlPr>
                                  </m:sSubPr>
                                  <m:e>
                                    <m:r>
                                      <a:rPr lang="cs-CZ" i="1">
                                        <a:latin typeface="Cambria Math"/>
                                      </a:rPr>
                                      <m:t>𝑛</m:t>
                                    </m:r>
                                  </m:e>
                                  <m:sub>
                                    <m:r>
                                      <a:rPr lang="cs-CZ" i="1">
                                        <a:latin typeface="Cambria Math"/>
                                      </a:rPr>
                                      <m:t>𝐷</m:t>
                                    </m:r>
                                  </m:sub>
                                </m:sSub>
                              </m:den>
                            </m:f>
                            <m:r>
                              <a:rPr lang="cs-CZ" i="1">
                                <a:latin typeface="Cambria Math"/>
                              </a:rPr>
                              <m:t>+</m:t>
                            </m:r>
                            <m:f>
                              <m:fPr>
                                <m:ctrlPr>
                                  <a:rPr lang="en-US" i="1">
                                    <a:latin typeface="Cambria Math" panose="02040503050406030204" pitchFamily="18" charset="0"/>
                                  </a:rPr>
                                </m:ctrlPr>
                              </m:fPr>
                              <m:num>
                                <m:r>
                                  <a:rPr lang="cs-CZ" i="1">
                                    <a:latin typeface="Cambria Math"/>
                                  </a:rPr>
                                  <m:t>1</m:t>
                                </m:r>
                              </m:num>
                              <m:den>
                                <m:sSub>
                                  <m:sSubPr>
                                    <m:ctrlPr>
                                      <a:rPr lang="en-US" i="1">
                                        <a:latin typeface="Cambria Math" panose="02040503050406030204" pitchFamily="18" charset="0"/>
                                      </a:rPr>
                                    </m:ctrlPr>
                                  </m:sSubPr>
                                  <m:e>
                                    <m:r>
                                      <a:rPr lang="cs-CZ" i="1">
                                        <a:latin typeface="Cambria Math"/>
                                      </a:rPr>
                                      <m:t>𝑛</m:t>
                                    </m:r>
                                  </m:e>
                                  <m:sub>
                                    <m:r>
                                      <a:rPr lang="cs-CZ" i="1">
                                        <a:latin typeface="Cambria Math"/>
                                      </a:rPr>
                                      <m:t>𝐻</m:t>
                                    </m:r>
                                  </m:sub>
                                </m:sSub>
                              </m:den>
                            </m:f>
                          </m:e>
                        </m:rad>
                      </m:den>
                    </m:f>
                  </m:oMath>
                </a14:m>
                <a:r>
                  <a:rPr lang="cs-CZ" dirty="0" smtClean="0"/>
                  <a:t>, kde </a:t>
                </a:r>
                <a14:m>
                  <m:oMath xmlns:m="http://schemas.openxmlformats.org/officeDocument/2006/math">
                    <m:r>
                      <a:rPr lang="cs-CZ" sz="1800" i="1">
                        <a:latin typeface="Cambria Math"/>
                      </a:rPr>
                      <m:t>𝑇</m:t>
                    </m:r>
                    <m:r>
                      <a:rPr lang="cs-CZ" sz="1800" i="1">
                        <a:latin typeface="Cambria Math"/>
                      </a:rPr>
                      <m:t>~</m:t>
                    </m:r>
                    <m:r>
                      <a:rPr lang="cs-CZ" sz="1800" i="1">
                        <a:latin typeface="Cambria Math"/>
                      </a:rPr>
                      <m:t>𝑡</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𝐷</m:t>
                            </m:r>
                          </m:sub>
                        </m:sSub>
                        <m:r>
                          <a:rPr lang="cs-CZ" sz="1800" i="1">
                            <a:latin typeface="Cambria Math"/>
                          </a:rPr>
                          <m:t>+</m:t>
                        </m:r>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𝐻</m:t>
                            </m:r>
                          </m:sub>
                        </m:sSub>
                        <m:r>
                          <a:rPr lang="cs-CZ" sz="1800" i="1">
                            <a:latin typeface="Cambria Math"/>
                          </a:rPr>
                          <m:t>−2</m:t>
                        </m:r>
                      </m:e>
                    </m:d>
                  </m:oMath>
                </a14:m>
                <a:endParaRPr lang="cs-CZ" dirty="0" smtClean="0"/>
              </a:p>
              <a:p>
                <a14:m>
                  <m:oMath xmlns:m="http://schemas.openxmlformats.org/officeDocument/2006/math">
                    <m:sSubSup>
                      <m:sSubSupPr>
                        <m:ctrlPr>
                          <a:rPr lang="en-US" i="1">
                            <a:latin typeface="Cambria Math" panose="02040503050406030204" pitchFamily="18" charset="0"/>
                          </a:rPr>
                        </m:ctrlPr>
                      </m:sSubSupPr>
                      <m:e>
                        <m:r>
                          <a:rPr lang="cs-CZ" i="1">
                            <a:latin typeface="Cambria Math"/>
                          </a:rPr>
                          <m:t>𝑠</m:t>
                        </m:r>
                      </m:e>
                      <m:sub>
                        <m:r>
                          <a:rPr lang="cs-CZ" i="1">
                            <a:latin typeface="Cambria Math"/>
                          </a:rPr>
                          <m:t>∗</m:t>
                        </m:r>
                      </m:sub>
                      <m:sup>
                        <m:r>
                          <a:rPr lang="cs-CZ" i="1">
                            <a:latin typeface="Cambria Math"/>
                          </a:rPr>
                          <m:t>2</m:t>
                        </m:r>
                      </m:sup>
                    </m:sSubSup>
                  </m:oMath>
                </a14:m>
                <a:r>
                  <a:rPr lang="cs-CZ" dirty="0"/>
                  <a:t> je vážený rozptyl vypočtený jako </a:t>
                </a:r>
                <a14:m>
                  <m:oMath xmlns:m="http://schemas.openxmlformats.org/officeDocument/2006/math">
                    <m:sSubSup>
                      <m:sSubSupPr>
                        <m:ctrlPr>
                          <a:rPr lang="en-US" sz="1800" i="1">
                            <a:latin typeface="Cambria Math" panose="02040503050406030204" pitchFamily="18" charset="0"/>
                          </a:rPr>
                        </m:ctrlPr>
                      </m:sSubSupPr>
                      <m:e>
                        <m:r>
                          <a:rPr lang="cs-CZ" sz="1800" i="1">
                            <a:latin typeface="Cambria Math"/>
                          </a:rPr>
                          <m:t>𝑠</m:t>
                        </m:r>
                      </m:e>
                      <m:sub>
                        <m:r>
                          <a:rPr lang="cs-CZ" sz="1800" i="1">
                            <a:latin typeface="Cambria Math"/>
                          </a:rPr>
                          <m:t>∗</m:t>
                        </m:r>
                      </m:sub>
                      <m:sup>
                        <m:r>
                          <a:rPr lang="cs-CZ" sz="1800" i="1">
                            <a:latin typeface="Cambria Math"/>
                          </a:rPr>
                          <m:t>2</m:t>
                        </m:r>
                      </m:sup>
                    </m:sSubSup>
                    <m:r>
                      <a:rPr lang="cs-CZ" sz="1800" i="1">
                        <a:latin typeface="Cambria Math"/>
                      </a:rPr>
                      <m:t>=</m:t>
                    </m:r>
                    <m:f>
                      <m:fPr>
                        <m:ctrlPr>
                          <a:rPr lang="en-US" sz="1800" i="1">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𝐷</m:t>
                                </m:r>
                              </m:sub>
                            </m:sSub>
                            <m:r>
                              <a:rPr lang="cs-CZ" sz="1800" i="1">
                                <a:latin typeface="Cambria Math"/>
                              </a:rPr>
                              <m:t>−1</m:t>
                            </m:r>
                          </m:e>
                        </m:d>
                        <m:sSubSup>
                          <m:sSubSupPr>
                            <m:ctrlPr>
                              <a:rPr lang="en-US" sz="1800" i="1">
                                <a:latin typeface="Cambria Math" panose="02040503050406030204" pitchFamily="18" charset="0"/>
                              </a:rPr>
                            </m:ctrlPr>
                          </m:sSubSupPr>
                          <m:e>
                            <m:r>
                              <a:rPr lang="cs-CZ" sz="1800" i="1">
                                <a:latin typeface="Cambria Math"/>
                              </a:rPr>
                              <m:t>𝑠</m:t>
                            </m:r>
                          </m:e>
                          <m:sub>
                            <m:r>
                              <a:rPr lang="cs-CZ" sz="1800" i="1">
                                <a:latin typeface="Cambria Math"/>
                              </a:rPr>
                              <m:t>𝐷</m:t>
                            </m:r>
                          </m:sub>
                          <m:sup>
                            <m:r>
                              <a:rPr lang="cs-CZ" sz="1800" i="1">
                                <a:latin typeface="Cambria Math"/>
                              </a:rPr>
                              <m:t>2</m:t>
                            </m:r>
                          </m:sup>
                        </m:sSubSup>
                        <m:r>
                          <a:rPr lang="cs-CZ" sz="1800" i="1">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𝐻</m:t>
                                </m:r>
                              </m:sub>
                            </m:sSub>
                            <m:r>
                              <a:rPr lang="cs-CZ" sz="1800" i="1">
                                <a:latin typeface="Cambria Math"/>
                              </a:rPr>
                              <m:t>−1</m:t>
                            </m:r>
                          </m:e>
                        </m:d>
                        <m:sSubSup>
                          <m:sSubSupPr>
                            <m:ctrlPr>
                              <a:rPr lang="en-US" sz="1800" i="1">
                                <a:latin typeface="Cambria Math" panose="02040503050406030204" pitchFamily="18" charset="0"/>
                              </a:rPr>
                            </m:ctrlPr>
                          </m:sSubSupPr>
                          <m:e>
                            <m:r>
                              <a:rPr lang="cs-CZ" sz="1800" i="1">
                                <a:latin typeface="Cambria Math"/>
                              </a:rPr>
                              <m:t>𝑠</m:t>
                            </m:r>
                          </m:e>
                          <m:sub>
                            <m:r>
                              <a:rPr lang="cs-CZ" sz="1800" i="1">
                                <a:latin typeface="Cambria Math"/>
                              </a:rPr>
                              <m:t>𝐻</m:t>
                            </m:r>
                          </m:sub>
                          <m:sup>
                            <m:r>
                              <a:rPr lang="cs-CZ" sz="1800" i="1">
                                <a:latin typeface="Cambria Math"/>
                              </a:rPr>
                              <m:t>2</m:t>
                            </m:r>
                          </m:sup>
                        </m:sSubSup>
                      </m:num>
                      <m:den>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𝐷</m:t>
                                </m:r>
                              </m:sub>
                            </m:sSub>
                            <m:r>
                              <a:rPr lang="cs-CZ" sz="1800" i="1">
                                <a:latin typeface="Cambria Math"/>
                              </a:rPr>
                              <m:t>−1</m:t>
                            </m:r>
                          </m:e>
                        </m:d>
                        <m:r>
                          <a:rPr lang="cs-CZ" sz="1800" i="1">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𝐻</m:t>
                                </m:r>
                              </m:sub>
                            </m:sSub>
                            <m:r>
                              <a:rPr lang="cs-CZ" sz="1800" i="1">
                                <a:latin typeface="Cambria Math"/>
                              </a:rPr>
                              <m:t>−1</m:t>
                            </m:r>
                          </m:e>
                        </m:d>
                      </m:den>
                    </m:f>
                  </m:oMath>
                </a14:m>
                <a:endParaRPr lang="cs-CZ" i="1" dirty="0" smtClean="0"/>
              </a:p>
              <a:p>
                <a14:m>
                  <m:oMath xmlns:m="http://schemas.openxmlformats.org/officeDocument/2006/math">
                    <m:r>
                      <m:rPr>
                        <m:sty m:val="p"/>
                      </m:rPr>
                      <a:rPr lang="cs-CZ" sz="1800">
                        <a:latin typeface="Cambria Math"/>
                      </a:rPr>
                      <m:t>c</m:t>
                    </m:r>
                  </m:oMath>
                </a14:m>
                <a:r>
                  <a:rPr lang="cs-CZ" sz="1800" dirty="0"/>
                  <a:t> </a:t>
                </a:r>
                <a:r>
                  <a:rPr lang="cs-CZ" dirty="0"/>
                  <a:t>je konstanta, o kterou se rozdíl průměrů má lišit (</a:t>
                </a:r>
                <a:r>
                  <a:rPr lang="cs-CZ" dirty="0" smtClean="0"/>
                  <a:t>většinou </a:t>
                </a:r>
                <a14:m>
                  <m:oMath xmlns:m="http://schemas.openxmlformats.org/officeDocument/2006/math">
                    <m:r>
                      <m:rPr>
                        <m:sty m:val="p"/>
                      </m:rPr>
                      <a:rPr lang="cs-CZ" sz="1800">
                        <a:latin typeface="Cambria Math"/>
                      </a:rPr>
                      <m:t>c</m:t>
                    </m:r>
                    <m:r>
                      <a:rPr lang="cs-CZ" sz="1800" b="0" i="1" smtClean="0">
                        <a:latin typeface="Cambria Math"/>
                      </a:rPr>
                      <m:t>=0</m:t>
                    </m:r>
                  </m:oMath>
                </a14:m>
                <a:r>
                  <a:rPr lang="cs-CZ" dirty="0"/>
                  <a:t>) </a:t>
                </a:r>
                <a:endParaRPr lang="cs-CZ" dirty="0" smtClean="0"/>
              </a:p>
              <a:p>
                <a:r>
                  <a:rPr lang="cs-CZ" dirty="0" smtClean="0"/>
                  <a:t>nulová hypotéza zamítnuta, pokud </a:t>
                </a:r>
                <a14:m>
                  <m:oMath xmlns:m="http://schemas.openxmlformats.org/officeDocument/2006/math">
                    <m:d>
                      <m:dPr>
                        <m:begChr m:val="|"/>
                        <m:endChr m:val="|"/>
                        <m:ctrlPr>
                          <a:rPr lang="en-US" sz="1800" i="1">
                            <a:latin typeface="Cambria Math" panose="02040503050406030204" pitchFamily="18" charset="0"/>
                          </a:rPr>
                        </m:ctrlPr>
                      </m:dPr>
                      <m:e>
                        <m:r>
                          <a:rPr lang="cs-CZ" sz="1800" i="1">
                            <a:latin typeface="Cambria Math"/>
                          </a:rPr>
                          <m:t>𝑇</m:t>
                        </m:r>
                      </m:e>
                    </m:d>
                    <m:r>
                      <a:rPr lang="cs-CZ" sz="1800" i="1">
                        <a:latin typeface="Cambria Math"/>
                      </a:rPr>
                      <m:t>&gt;</m:t>
                    </m:r>
                    <m:sSub>
                      <m:sSubPr>
                        <m:ctrlPr>
                          <a:rPr lang="en-US" sz="1800" i="1">
                            <a:latin typeface="Cambria Math" panose="02040503050406030204" pitchFamily="18" charset="0"/>
                          </a:rPr>
                        </m:ctrlPr>
                      </m:sSubPr>
                      <m:e>
                        <m:r>
                          <a:rPr lang="cs-CZ" sz="1800" i="1">
                            <a:latin typeface="Cambria Math"/>
                          </a:rPr>
                          <m:t>𝑡</m:t>
                        </m:r>
                      </m:e>
                      <m:sub>
                        <m:r>
                          <a:rPr lang="cs-CZ" sz="1800" i="1">
                            <a:latin typeface="Cambria Math"/>
                          </a:rPr>
                          <m:t>1−</m:t>
                        </m:r>
                        <m:f>
                          <m:fPr>
                            <m:type m:val="lin"/>
                            <m:ctrlPr>
                              <a:rPr lang="en-US" sz="1800" i="1">
                                <a:latin typeface="Cambria Math" panose="02040503050406030204" pitchFamily="18" charset="0"/>
                              </a:rPr>
                            </m:ctrlPr>
                          </m:fPr>
                          <m:num>
                            <m:r>
                              <a:rPr lang="cs-CZ" sz="1800" i="1">
                                <a:latin typeface="Cambria Math"/>
                              </a:rPr>
                              <m:t>𝛼</m:t>
                            </m:r>
                          </m:num>
                          <m:den>
                            <m:r>
                              <a:rPr lang="cs-CZ" sz="1800" i="1">
                                <a:latin typeface="Cambria Math"/>
                              </a:rPr>
                              <m:t>2</m:t>
                            </m:r>
                          </m:den>
                        </m:f>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𝐷</m:t>
                            </m:r>
                          </m:sub>
                        </m:sSub>
                        <m:r>
                          <a:rPr lang="cs-CZ" sz="1800" i="1">
                            <a:latin typeface="Cambria Math"/>
                          </a:rPr>
                          <m:t>+</m:t>
                        </m:r>
                        <m:sSub>
                          <m:sSubPr>
                            <m:ctrlPr>
                              <a:rPr lang="en-US" sz="1800" i="1">
                                <a:latin typeface="Cambria Math" panose="02040503050406030204" pitchFamily="18" charset="0"/>
                              </a:rPr>
                            </m:ctrlPr>
                          </m:sSubPr>
                          <m:e>
                            <m:r>
                              <a:rPr lang="cs-CZ" sz="1800" i="1">
                                <a:latin typeface="Cambria Math"/>
                              </a:rPr>
                              <m:t>𝑛</m:t>
                            </m:r>
                          </m:e>
                          <m:sub>
                            <m:r>
                              <a:rPr lang="cs-CZ" sz="1800" i="1">
                                <a:latin typeface="Cambria Math"/>
                              </a:rPr>
                              <m:t>𝐻</m:t>
                            </m:r>
                          </m:sub>
                        </m:sSub>
                        <m:r>
                          <a:rPr lang="cs-CZ" sz="1800" i="1">
                            <a:latin typeface="Cambria Math"/>
                          </a:rPr>
                          <m:t>−2</m:t>
                        </m:r>
                      </m:e>
                    </m:d>
                  </m:oMath>
                </a14:m>
                <a:endParaRPr lang="cs-CZ" i="1" baseline="-25000" dirty="0"/>
              </a:p>
            </p:txBody>
          </p:sp>
        </mc:Choice>
        <mc:Fallback xmlns="">
          <p:sp>
            <p:nvSpPr>
              <p:cNvPr id="35" name="Zástupný symbol pro obsah 4"/>
              <p:cNvSpPr>
                <a:spLocks noGrp="1" noRot="1" noChangeAspect="1" noMove="1" noResize="1" noEditPoints="1" noAdjustHandles="1" noChangeArrowheads="1" noChangeShapeType="1" noTextEdit="1"/>
              </p:cNvSpPr>
              <p:nvPr>
                <p:ph idx="1"/>
              </p:nvPr>
            </p:nvSpPr>
            <p:spPr>
              <a:xfrm>
                <a:off x="457200" y="1071355"/>
                <a:ext cx="8291264" cy="2487147"/>
              </a:xfrm>
              <a:blipFill rotWithShape="1">
                <a:blip r:embed="rId3"/>
                <a:stretch>
                  <a:fillRect l="-735" t="-2451" b="-14216"/>
                </a:stretch>
              </a:blipFill>
            </p:spPr>
            <p:txBody>
              <a:bodyPr/>
              <a:lstStyle/>
              <a:p>
                <a:r>
                  <a:rPr lang="en-US">
                    <a:noFill/>
                  </a:rPr>
                  <a:t> </a:t>
                </a:r>
              </a:p>
            </p:txBody>
          </p:sp>
        </mc:Fallback>
      </mc:AlternateContent>
      <p:cxnSp>
        <p:nvCxnSpPr>
          <p:cNvPr id="36" name="Přímá spojnice se šipkou 35"/>
          <p:cNvCxnSpPr/>
          <p:nvPr/>
        </p:nvCxnSpPr>
        <p:spPr>
          <a:xfrm flipV="1">
            <a:off x="5292080" y="1364351"/>
            <a:ext cx="468052" cy="177927"/>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5773385" y="1172945"/>
            <a:ext cx="2232248" cy="369332"/>
          </a:xfrm>
          <a:prstGeom prst="rect">
            <a:avLst/>
          </a:prstGeom>
          <a:noFill/>
        </p:spPr>
        <p:txBody>
          <a:bodyPr wrap="square" rtlCol="0">
            <a:spAutoFit/>
          </a:bodyPr>
          <a:lstStyle/>
          <a:p>
            <a:r>
              <a:rPr lang="cs-CZ" dirty="0" smtClean="0">
                <a:solidFill>
                  <a:srgbClr val="FF0000"/>
                </a:solidFill>
              </a:rPr>
              <a:t>Studentovo rozdělení</a:t>
            </a:r>
            <a:endParaRPr lang="cs-CZ" dirty="0">
              <a:solidFill>
                <a:srgbClr val="FF0000"/>
              </a:solidFill>
            </a:endParaRPr>
          </a:p>
        </p:txBody>
      </p:sp>
      <mc:AlternateContent xmlns:mc="http://schemas.openxmlformats.org/markup-compatibility/2006" xmlns:a14="http://schemas.microsoft.com/office/drawing/2010/main">
        <mc:Choice Requires="a14">
          <p:sp>
            <p:nvSpPr>
              <p:cNvPr id="38" name="Obdélník 37"/>
              <p:cNvSpPr/>
              <p:nvPr/>
            </p:nvSpPr>
            <p:spPr>
              <a:xfrm>
                <a:off x="393909" y="4739658"/>
                <a:ext cx="8570579" cy="2110771"/>
              </a:xfrm>
              <a:prstGeom prst="rect">
                <a:avLst/>
              </a:prstGeom>
            </p:spPr>
            <p:txBody>
              <a:bodyPr wrap="square">
                <a:spAutoFit/>
              </a:bodyPr>
              <a:lstStyle/>
              <a:p>
                <a:r>
                  <a:rPr lang="cs-CZ" sz="2000" b="1" dirty="0" smtClean="0"/>
                  <a:t>Vícerozměrný t-test:</a:t>
                </a:r>
              </a:p>
              <a:p>
                <a:pPr marL="342900" indent="-342900">
                  <a:buFont typeface="Arial" panose="020B0604020202020204" pitchFamily="34" charset="0"/>
                  <a:buChar char="•"/>
                </a:pPr>
                <a:r>
                  <a:rPr lang="cs-CZ" sz="2000" dirty="0" err="1" smtClean="0"/>
                  <a:t>Hotellingova</a:t>
                </a:r>
                <a:r>
                  <a:rPr lang="cs-CZ" sz="2000" dirty="0" smtClean="0"/>
                  <a:t> T</a:t>
                </a:r>
                <a:r>
                  <a:rPr lang="cs-CZ" sz="2000" baseline="30000" dirty="0" smtClean="0"/>
                  <a:t>2</a:t>
                </a:r>
                <a:r>
                  <a:rPr lang="cs-CZ" sz="2000" dirty="0" smtClean="0"/>
                  <a:t> testová statistika: </a:t>
                </a:r>
                <a14:m>
                  <m:oMath xmlns:m="http://schemas.openxmlformats.org/officeDocument/2006/math">
                    <m:sSup>
                      <m:sSupPr>
                        <m:ctrlPr>
                          <a:rPr lang="en-US" sz="1600" i="1">
                            <a:latin typeface="Cambria Math" panose="02040503050406030204" pitchFamily="18" charset="0"/>
                          </a:rPr>
                        </m:ctrlPr>
                      </m:sSupPr>
                      <m:e>
                        <m:r>
                          <a:rPr lang="cs-CZ" sz="1600" i="1">
                            <a:latin typeface="Cambria Math"/>
                          </a:rPr>
                          <m:t>𝑇</m:t>
                        </m:r>
                      </m:e>
                      <m:sup>
                        <m:r>
                          <a:rPr lang="cs-CZ" sz="1600" i="1">
                            <a:latin typeface="Cambria Math"/>
                          </a:rPr>
                          <m:t>2</m:t>
                        </m:r>
                      </m:sup>
                    </m:sSup>
                    <m:r>
                      <a:rPr lang="cs-CZ" sz="1600" i="1">
                        <a:latin typeface="Cambria Math"/>
                      </a:rPr>
                      <m:t>=</m:t>
                    </m:r>
                    <m:sSup>
                      <m:sSupPr>
                        <m:ctrlPr>
                          <a:rPr lang="en-US" sz="1600" i="1">
                            <a:latin typeface="Cambria Math" panose="02040503050406030204" pitchFamily="18" charset="0"/>
                          </a:rPr>
                        </m:ctrlPr>
                      </m:sSupPr>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𝐻</m:t>
                                    </m:r>
                                  </m:sub>
                                </m:sSub>
                                <m:r>
                                  <a:rPr lang="cs-CZ" sz="1600" i="1">
                                    <a:latin typeface="Cambria Math"/>
                                  </a:rPr>
                                  <m:t>−</m:t>
                                </m:r>
                                <m:r>
                                  <a:rPr lang="cs-CZ" sz="1600" b="1" i="1">
                                    <a:latin typeface="Cambria Math"/>
                                  </a:rPr>
                                  <m:t>𝒄</m:t>
                                </m:r>
                              </m:e>
                            </m:d>
                          </m:e>
                          <m:sup>
                            <m:r>
                              <a:rPr lang="cs-CZ" sz="1600" i="1">
                                <a:latin typeface="Cambria Math"/>
                              </a:rPr>
                              <m:t>𝑇</m:t>
                            </m:r>
                          </m:sup>
                        </m:sSup>
                        <m:d>
                          <m:dPr>
                            <m:begChr m:val="["/>
                            <m:endChr m:val="]"/>
                            <m:ctrlPr>
                              <a:rPr lang="en-US" sz="1600" i="1">
                                <a:latin typeface="Cambria Math" panose="02040503050406030204" pitchFamily="18" charset="0"/>
                              </a:rPr>
                            </m:ctrlPr>
                          </m:dPr>
                          <m:e>
                            <m:sSub>
                              <m:sSubPr>
                                <m:ctrlPr>
                                  <a:rPr lang="en-US" sz="1600" b="1" i="1">
                                    <a:latin typeface="Cambria Math" panose="02040503050406030204" pitchFamily="18" charset="0"/>
                                  </a:rPr>
                                </m:ctrlPr>
                              </m:sSubPr>
                              <m:e>
                                <m:r>
                                  <m:rPr>
                                    <m:nor/>
                                  </m:rPr>
                                  <a:rPr lang="cs-CZ" sz="1600" b="1"/>
                                  <m:t>S</m:t>
                                </m:r>
                              </m:e>
                              <m:sub>
                                <m:r>
                                  <a:rPr lang="cs-CZ" sz="1600" i="1">
                                    <a:latin typeface="Cambria Math"/>
                                  </a:rPr>
                                  <m:t>∗</m:t>
                                </m:r>
                              </m:sub>
                            </m:sSub>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𝐷</m:t>
                                        </m:r>
                                      </m:sub>
                                    </m:sSub>
                                  </m:den>
                                </m:f>
                                <m:r>
                                  <a:rPr lang="cs-CZ" sz="1600" i="1">
                                    <a:latin typeface="Cambria Math"/>
                                  </a:rPr>
                                  <m:t>+</m:t>
                                </m:r>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𝐻</m:t>
                                        </m:r>
                                      </m:sub>
                                    </m:sSub>
                                  </m:den>
                                </m:f>
                              </m:e>
                            </m:d>
                          </m:e>
                        </m:d>
                      </m:e>
                      <m:sup>
                        <m:r>
                          <a:rPr lang="cs-CZ" sz="1600" i="1">
                            <a:latin typeface="Cambria Math"/>
                          </a:rPr>
                          <m:t>−1</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𝐻</m:t>
                            </m:r>
                          </m:sub>
                        </m:sSub>
                        <m:r>
                          <a:rPr lang="cs-CZ" sz="1600" i="1">
                            <a:latin typeface="Cambria Math"/>
                          </a:rPr>
                          <m:t>−</m:t>
                        </m:r>
                        <m:r>
                          <a:rPr lang="cs-CZ" sz="1600" b="1" i="1">
                            <a:latin typeface="Cambria Math"/>
                          </a:rPr>
                          <m:t>𝒄</m:t>
                        </m:r>
                      </m:e>
                    </m:d>
                  </m:oMath>
                </a14:m>
                <a:r>
                  <a:rPr lang="cs-CZ" sz="2000" dirty="0" smtClean="0"/>
                  <a:t> </a:t>
                </a:r>
              </a:p>
              <a:p>
                <a:pPr marL="342900" indent="-342900">
                  <a:buFont typeface="Arial" panose="020B0604020202020204" pitchFamily="34" charset="0"/>
                  <a:buChar char="•"/>
                </a:pPr>
                <a:r>
                  <a:rPr lang="cs-CZ" sz="2000" dirty="0" smtClean="0"/>
                  <a:t>kde </a:t>
                </a:r>
                <a14:m>
                  <m:oMath xmlns:m="http://schemas.openxmlformats.org/officeDocument/2006/math">
                    <m:sSub>
                      <m:sSubPr>
                        <m:ctrlPr>
                          <a:rPr lang="en-US" sz="2000" i="1">
                            <a:latin typeface="Cambria Math" panose="02040503050406030204" pitchFamily="18" charset="0"/>
                          </a:rPr>
                        </m:ctrlPr>
                      </m:sSubPr>
                      <m:e>
                        <m:r>
                          <m:rPr>
                            <m:nor/>
                          </m:rPr>
                          <a:rPr lang="cs-CZ" sz="2000" b="1"/>
                          <m:t>S</m:t>
                        </m:r>
                      </m:e>
                      <m:sub>
                        <m:r>
                          <a:rPr lang="cs-CZ" sz="2000" i="1">
                            <a:latin typeface="Cambria Math"/>
                          </a:rPr>
                          <m:t>∗</m:t>
                        </m:r>
                      </m:sub>
                    </m:sSub>
                  </m:oMath>
                </a14:m>
                <a:r>
                  <a:rPr lang="cs-CZ" sz="2000" dirty="0" smtClean="0"/>
                  <a:t> je vážená kovarianční matice: </a:t>
                </a:r>
                <a14:m>
                  <m:oMath xmlns:m="http://schemas.openxmlformats.org/officeDocument/2006/math">
                    <m:sSub>
                      <m:sSubPr>
                        <m:ctrlPr>
                          <a:rPr lang="en-US" i="1">
                            <a:latin typeface="Cambria Math" panose="02040503050406030204" pitchFamily="18" charset="0"/>
                          </a:rPr>
                        </m:ctrlPr>
                      </m:sSubPr>
                      <m:e>
                        <m:r>
                          <m:rPr>
                            <m:nor/>
                          </m:rPr>
                          <a:rPr lang="cs-CZ" b="1"/>
                          <m:t>S</m:t>
                        </m:r>
                      </m:e>
                      <m:sub>
                        <m:r>
                          <a:rPr lang="cs-CZ" i="1">
                            <a:latin typeface="Cambria Math"/>
                          </a:rPr>
                          <m:t>∗</m:t>
                        </m:r>
                      </m:sub>
                    </m:sSub>
                    <m:r>
                      <a:rPr lang="cs-CZ" i="1">
                        <a:latin typeface="Cambria Math"/>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cs-CZ" i="1">
                                    <a:latin typeface="Cambria Math"/>
                                  </a:rPr>
                                  <m:t>𝑛</m:t>
                                </m:r>
                              </m:e>
                              <m:sub>
                                <m:r>
                                  <a:rPr lang="cs-CZ" i="1">
                                    <a:latin typeface="Cambria Math"/>
                                  </a:rPr>
                                  <m:t>𝐷</m:t>
                                </m:r>
                              </m:sub>
                            </m:sSub>
                            <m:r>
                              <a:rPr lang="cs-CZ" i="1">
                                <a:latin typeface="Cambria Math"/>
                              </a:rPr>
                              <m:t>−1</m:t>
                            </m:r>
                          </m:e>
                        </m:d>
                        <m:sSub>
                          <m:sSubPr>
                            <m:ctrlPr>
                              <a:rPr lang="en-US" i="1">
                                <a:latin typeface="Cambria Math" panose="02040503050406030204" pitchFamily="18" charset="0"/>
                              </a:rPr>
                            </m:ctrlPr>
                          </m:sSubPr>
                          <m:e>
                            <m:r>
                              <m:rPr>
                                <m:nor/>
                              </m:rPr>
                              <a:rPr lang="cs-CZ" b="1"/>
                              <m:t>S</m:t>
                            </m:r>
                          </m:e>
                          <m:sub>
                            <m:r>
                              <a:rPr lang="cs-CZ" i="1">
                                <a:latin typeface="Cambria Math"/>
                              </a:rPr>
                              <m:t>𝐷</m:t>
                            </m:r>
                          </m:sub>
                        </m:sSub>
                        <m:r>
                          <a:rPr lang="cs-CZ" i="1">
                            <a:latin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cs-CZ" i="1">
                                    <a:latin typeface="Cambria Math"/>
                                  </a:rPr>
                                  <m:t>𝑛</m:t>
                                </m:r>
                              </m:e>
                              <m:sub>
                                <m:r>
                                  <a:rPr lang="cs-CZ" i="1">
                                    <a:latin typeface="Cambria Math"/>
                                  </a:rPr>
                                  <m:t>𝐻</m:t>
                                </m:r>
                              </m:sub>
                            </m:sSub>
                            <m:r>
                              <a:rPr lang="cs-CZ" i="1">
                                <a:latin typeface="Cambria Math"/>
                              </a:rPr>
                              <m:t>−1</m:t>
                            </m:r>
                          </m:e>
                        </m:d>
                        <m:sSub>
                          <m:sSubPr>
                            <m:ctrlPr>
                              <a:rPr lang="en-US" i="1">
                                <a:latin typeface="Cambria Math" panose="02040503050406030204" pitchFamily="18" charset="0"/>
                              </a:rPr>
                            </m:ctrlPr>
                          </m:sSubPr>
                          <m:e>
                            <m:r>
                              <m:rPr>
                                <m:nor/>
                              </m:rPr>
                              <a:rPr lang="cs-CZ" b="1"/>
                              <m:t>S</m:t>
                            </m:r>
                          </m:e>
                          <m:sub>
                            <m:r>
                              <a:rPr lang="cs-CZ" i="1">
                                <a:latin typeface="Cambria Math"/>
                              </a:rPr>
                              <m:t>𝐻</m:t>
                            </m:r>
                          </m:sub>
                        </m:sSub>
                      </m:num>
                      <m:den>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cs-CZ" i="1">
                                    <a:latin typeface="Cambria Math"/>
                                  </a:rPr>
                                  <m:t>𝑛</m:t>
                                </m:r>
                              </m:e>
                              <m:sub>
                                <m:r>
                                  <a:rPr lang="cs-CZ" i="1">
                                    <a:latin typeface="Cambria Math"/>
                                  </a:rPr>
                                  <m:t>𝐷</m:t>
                                </m:r>
                              </m:sub>
                            </m:sSub>
                            <m:r>
                              <a:rPr lang="cs-CZ" i="1">
                                <a:latin typeface="Cambria Math"/>
                              </a:rPr>
                              <m:t>−1</m:t>
                            </m:r>
                          </m:e>
                        </m:d>
                        <m:r>
                          <a:rPr lang="cs-CZ" i="1">
                            <a:latin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cs-CZ" i="1">
                                    <a:latin typeface="Cambria Math"/>
                                  </a:rPr>
                                  <m:t>𝑛</m:t>
                                </m:r>
                              </m:e>
                              <m:sub>
                                <m:r>
                                  <a:rPr lang="cs-CZ" i="1">
                                    <a:latin typeface="Cambria Math"/>
                                  </a:rPr>
                                  <m:t>𝐻</m:t>
                                </m:r>
                              </m:sub>
                            </m:sSub>
                            <m:r>
                              <a:rPr lang="cs-CZ" i="1">
                                <a:latin typeface="Cambria Math"/>
                              </a:rPr>
                              <m:t>−1</m:t>
                            </m:r>
                          </m:e>
                        </m:d>
                      </m:den>
                    </m:f>
                  </m:oMath>
                </a14:m>
                <a:endParaRPr lang="cs-CZ" sz="2000" i="1" dirty="0" smtClean="0"/>
              </a:p>
              <a:p>
                <a:pPr marL="342900" indent="-342900">
                  <a:buFont typeface="Arial" panose="020B0604020202020204" pitchFamily="34" charset="0"/>
                  <a:buChar char="•"/>
                </a:pPr>
                <a:r>
                  <a:rPr lang="cs-CZ" sz="2000" i="1" dirty="0" smtClean="0"/>
                  <a:t>T</a:t>
                </a:r>
                <a:r>
                  <a:rPr lang="cs-CZ" sz="2000" baseline="30000" dirty="0" smtClean="0"/>
                  <a:t>2</a:t>
                </a:r>
                <a:r>
                  <a:rPr lang="cs-CZ" sz="2000" dirty="0" smtClean="0"/>
                  <a:t> ~ </a:t>
                </a:r>
                <a:r>
                  <a:rPr lang="cs-CZ" sz="2000" i="1" dirty="0" smtClean="0"/>
                  <a:t>T</a:t>
                </a:r>
                <a:r>
                  <a:rPr lang="cs-CZ" sz="2000" baseline="30000" dirty="0" smtClean="0"/>
                  <a:t>2</a:t>
                </a:r>
                <a:r>
                  <a:rPr lang="cs-CZ" sz="2000" dirty="0" smtClean="0"/>
                  <a:t>(</a:t>
                </a:r>
                <a:r>
                  <a:rPr lang="cs-CZ" sz="2000" i="1" dirty="0" smtClean="0"/>
                  <a:t>p</a:t>
                </a:r>
                <a:r>
                  <a:rPr lang="cs-CZ" sz="2000" dirty="0" smtClean="0"/>
                  <a:t>,</a:t>
                </a:r>
                <a:r>
                  <a:rPr lang="cs-CZ" sz="2000" i="1" dirty="0" smtClean="0"/>
                  <a:t>n-p</a:t>
                </a:r>
                <a:r>
                  <a:rPr lang="cs-CZ" sz="2000" dirty="0" smtClean="0"/>
                  <a:t>-1) ; pro malé </a:t>
                </a:r>
                <a:r>
                  <a:rPr lang="cs-CZ" sz="2000" i="1" dirty="0" err="1" smtClean="0"/>
                  <a:t>n</a:t>
                </a:r>
                <a:r>
                  <a:rPr lang="cs-CZ" sz="2000" i="1" baseline="-25000" dirty="0" err="1" smtClean="0"/>
                  <a:t>D</a:t>
                </a:r>
                <a:r>
                  <a:rPr lang="cs-CZ" sz="2000" dirty="0" smtClean="0"/>
                  <a:t> a </a:t>
                </a:r>
                <a:r>
                  <a:rPr lang="cs-CZ" sz="2000" i="1" dirty="0" err="1" smtClean="0"/>
                  <a:t>n</a:t>
                </a:r>
                <a:r>
                  <a:rPr lang="cs-CZ" sz="2000" i="1" baseline="-25000" dirty="0" err="1" smtClean="0"/>
                  <a:t>H</a:t>
                </a:r>
                <a:r>
                  <a:rPr lang="cs-CZ" sz="2000" baseline="-25000" dirty="0" smtClean="0"/>
                  <a:t> </a:t>
                </a:r>
                <a:r>
                  <a:rPr lang="cs-CZ" sz="2000" dirty="0" smtClean="0"/>
                  <a:t>je lepší použít: </a:t>
                </a:r>
                <a14:m>
                  <m:oMath xmlns:m="http://schemas.openxmlformats.org/officeDocument/2006/math">
                    <m:r>
                      <a:rPr lang="cs-CZ" i="1">
                        <a:latin typeface="Cambria Math"/>
                      </a:rPr>
                      <m:t>𝐹</m:t>
                    </m:r>
                    <m:r>
                      <a:rPr lang="cs-CZ" i="1">
                        <a:latin typeface="Cambria Math"/>
                      </a:rPr>
                      <m:t>=</m:t>
                    </m:r>
                    <m:f>
                      <m:fPr>
                        <m:ctrlPr>
                          <a:rPr lang="en-US" i="1">
                            <a:latin typeface="Cambria Math" panose="02040503050406030204" pitchFamily="18" charset="0"/>
                          </a:rPr>
                        </m:ctrlPr>
                      </m:fPr>
                      <m:num>
                        <m:r>
                          <a:rPr lang="cs-CZ" i="1">
                            <a:latin typeface="Cambria Math"/>
                          </a:rPr>
                          <m:t>𝑛</m:t>
                        </m:r>
                        <m:r>
                          <a:rPr lang="cs-CZ" i="1">
                            <a:latin typeface="Cambria Math"/>
                          </a:rPr>
                          <m:t>−</m:t>
                        </m:r>
                        <m:r>
                          <a:rPr lang="cs-CZ" i="1">
                            <a:latin typeface="Cambria Math"/>
                          </a:rPr>
                          <m:t>𝑝</m:t>
                        </m:r>
                        <m:r>
                          <a:rPr lang="cs-CZ" i="1">
                            <a:latin typeface="Cambria Math"/>
                          </a:rPr>
                          <m:t>−1</m:t>
                        </m:r>
                      </m:num>
                      <m:den>
                        <m:r>
                          <a:rPr lang="cs-CZ" i="1">
                            <a:latin typeface="Cambria Math"/>
                          </a:rPr>
                          <m:t>𝑝</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cs-CZ" i="1">
                                <a:latin typeface="Cambria Math"/>
                              </a:rPr>
                              <m:t>𝑇</m:t>
                            </m:r>
                          </m:e>
                          <m:sup>
                            <m:r>
                              <a:rPr lang="cs-CZ" i="1">
                                <a:latin typeface="Cambria Math"/>
                              </a:rPr>
                              <m:t>2</m:t>
                            </m:r>
                          </m:sup>
                        </m:sSup>
                        <m:r>
                          <a:rPr lang="cs-CZ">
                            <a:latin typeface="Cambria Math"/>
                          </a:rPr>
                          <m:t> </m:t>
                        </m:r>
                      </m:num>
                      <m:den>
                        <m:r>
                          <a:rPr lang="cs-CZ" i="1">
                            <a:latin typeface="Cambria Math"/>
                          </a:rPr>
                          <m:t>𝑛</m:t>
                        </m:r>
                        <m:r>
                          <a:rPr lang="cs-CZ" i="1">
                            <a:latin typeface="Cambria Math"/>
                          </a:rPr>
                          <m:t>−2</m:t>
                        </m:r>
                      </m:den>
                    </m:f>
                  </m:oMath>
                </a14:m>
                <a:r>
                  <a:rPr lang="cs-CZ" sz="2000" dirty="0" smtClean="0"/>
                  <a:t>,</a:t>
                </a:r>
                <a:r>
                  <a:rPr lang="en-US" sz="2000" dirty="0"/>
                  <a:t> </a:t>
                </a:r>
                <a:r>
                  <a:rPr lang="en-US" sz="2000" dirty="0" err="1"/>
                  <a:t>kde</a:t>
                </a:r>
                <a:r>
                  <a:rPr lang="en-US" sz="2000" dirty="0"/>
                  <a:t> </a:t>
                </a:r>
                <a:r>
                  <a:rPr lang="en-US" sz="2000" i="1" dirty="0" smtClean="0"/>
                  <a:t>n</a:t>
                </a:r>
                <a:r>
                  <a:rPr lang="en-US" sz="2000" dirty="0" smtClean="0"/>
                  <a:t>=</a:t>
                </a:r>
                <a:r>
                  <a:rPr lang="en-US" sz="2000" i="1" dirty="0" smtClean="0"/>
                  <a:t>n</a:t>
                </a:r>
                <a:r>
                  <a:rPr lang="cs-CZ" sz="2000" i="1" baseline="-25000" dirty="0" smtClean="0"/>
                  <a:t>D</a:t>
                </a:r>
                <a:r>
                  <a:rPr lang="en-US" sz="2000" i="1" dirty="0" smtClean="0"/>
                  <a:t>+n</a:t>
                </a:r>
                <a:r>
                  <a:rPr lang="cs-CZ" sz="2000" i="1" baseline="-25000" dirty="0" smtClean="0"/>
                  <a:t>H</a:t>
                </a:r>
                <a:endParaRPr lang="cs-CZ" sz="2000" dirty="0" smtClean="0"/>
              </a:p>
              <a:p>
                <a:pPr marL="342900" indent="-342900">
                  <a:buFont typeface="Arial" panose="020B0604020202020204" pitchFamily="34" charset="0"/>
                  <a:buChar char="•"/>
                </a:pPr>
                <a:r>
                  <a:rPr lang="cs-CZ" sz="2000" dirty="0" smtClean="0"/>
                  <a:t>nulová hypotéza zamítnuta, když</a:t>
                </a:r>
                <a14:m>
                  <m:oMath xmlns:m="http://schemas.openxmlformats.org/officeDocument/2006/math">
                    <m:r>
                      <a:rPr lang="cs-CZ" b="0" i="0" smtClean="0">
                        <a:latin typeface="Cambria Math"/>
                      </a:rPr>
                      <m:t> </m:t>
                    </m:r>
                    <m:r>
                      <a:rPr lang="cs-CZ" i="1">
                        <a:latin typeface="Cambria Math"/>
                      </a:rPr>
                      <m:t>𝐹</m:t>
                    </m:r>
                    <m:r>
                      <a:rPr lang="cs-CZ" i="1">
                        <a:latin typeface="Cambria Math"/>
                      </a:rPr>
                      <m:t>&gt;</m:t>
                    </m:r>
                    <m:sSub>
                      <m:sSubPr>
                        <m:ctrlPr>
                          <a:rPr lang="en-US" i="1">
                            <a:latin typeface="Cambria Math" panose="02040503050406030204" pitchFamily="18" charset="0"/>
                          </a:rPr>
                        </m:ctrlPr>
                      </m:sSubPr>
                      <m:e>
                        <m:r>
                          <a:rPr lang="cs-CZ" i="1">
                            <a:latin typeface="Cambria Math"/>
                          </a:rPr>
                          <m:t>𝐹</m:t>
                        </m:r>
                      </m:e>
                      <m:sub>
                        <m:r>
                          <a:rPr lang="cs-CZ" i="1">
                            <a:latin typeface="Cambria Math"/>
                          </a:rPr>
                          <m:t>1−</m:t>
                        </m:r>
                        <m:r>
                          <a:rPr lang="cs-CZ" i="1">
                            <a:latin typeface="Cambria Math"/>
                          </a:rPr>
                          <m:t>𝛼</m:t>
                        </m:r>
                      </m:sub>
                    </m:sSub>
                    <m:d>
                      <m:dPr>
                        <m:ctrlPr>
                          <a:rPr lang="en-US" i="1">
                            <a:latin typeface="Cambria Math" panose="02040503050406030204" pitchFamily="18" charset="0"/>
                          </a:rPr>
                        </m:ctrlPr>
                      </m:dPr>
                      <m:e>
                        <m:r>
                          <a:rPr lang="cs-CZ" i="1">
                            <a:latin typeface="Cambria Math"/>
                          </a:rPr>
                          <m:t>𝑝</m:t>
                        </m:r>
                        <m:r>
                          <a:rPr lang="cs-CZ" i="1">
                            <a:latin typeface="Cambria Math"/>
                          </a:rPr>
                          <m:t>,</m:t>
                        </m:r>
                        <m:r>
                          <a:rPr lang="cs-CZ" i="1">
                            <a:latin typeface="Cambria Math"/>
                          </a:rPr>
                          <m:t>𝑛</m:t>
                        </m:r>
                        <m:r>
                          <a:rPr lang="cs-CZ" i="1">
                            <a:latin typeface="Cambria Math"/>
                          </a:rPr>
                          <m:t>−</m:t>
                        </m:r>
                        <m:r>
                          <a:rPr lang="cs-CZ" i="1">
                            <a:latin typeface="Cambria Math"/>
                          </a:rPr>
                          <m:t>𝑝</m:t>
                        </m:r>
                        <m:r>
                          <a:rPr lang="cs-CZ" i="1">
                            <a:latin typeface="Cambria Math"/>
                          </a:rPr>
                          <m:t>−1</m:t>
                        </m:r>
                      </m:e>
                    </m:d>
                  </m:oMath>
                </a14:m>
                <a:endParaRPr lang="cs-CZ" sz="2000" dirty="0"/>
              </a:p>
            </p:txBody>
          </p:sp>
        </mc:Choice>
        <mc:Fallback xmlns="">
          <p:sp>
            <p:nvSpPr>
              <p:cNvPr id="38" name="Obdélník 37"/>
              <p:cNvSpPr>
                <a:spLocks noRot="1" noChangeAspect="1" noMove="1" noResize="1" noEditPoints="1" noAdjustHandles="1" noChangeArrowheads="1" noChangeShapeType="1" noTextEdit="1"/>
              </p:cNvSpPr>
              <p:nvPr/>
            </p:nvSpPr>
            <p:spPr>
              <a:xfrm>
                <a:off x="393909" y="4739658"/>
                <a:ext cx="8570579" cy="2110771"/>
              </a:xfrm>
              <a:prstGeom prst="rect">
                <a:avLst/>
              </a:prstGeom>
              <a:blipFill rotWithShape="1">
                <a:blip r:embed="rId4"/>
                <a:stretch>
                  <a:fillRect l="-782" t="-1445" b="-4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bdélník 38"/>
              <p:cNvSpPr/>
              <p:nvPr/>
            </p:nvSpPr>
            <p:spPr>
              <a:xfrm>
                <a:off x="457200" y="3501008"/>
                <a:ext cx="8686800" cy="1100238"/>
              </a:xfrm>
              <a:prstGeom prst="rect">
                <a:avLst/>
              </a:prstGeom>
            </p:spPr>
            <p:txBody>
              <a:bodyPr wrap="square">
                <a:spAutoFit/>
              </a:bodyPr>
              <a:lstStyle/>
              <a:p>
                <a:r>
                  <a:rPr lang="cs-CZ" sz="2000" b="1" dirty="0"/>
                  <a:t>Je ekvivalentní testu</a:t>
                </a:r>
                <a:r>
                  <a:rPr lang="cs-CZ" sz="2000" b="1" dirty="0" smtClean="0"/>
                  <a:t>:</a:t>
                </a:r>
              </a:p>
              <a:p>
                <a14:m>
                  <m:oMath xmlns:m="http://schemas.openxmlformats.org/officeDocument/2006/math">
                    <m:sSup>
                      <m:sSupPr>
                        <m:ctrlPr>
                          <a:rPr lang="en-US" i="1">
                            <a:latin typeface="Cambria Math" panose="02040503050406030204" pitchFamily="18" charset="0"/>
                          </a:rPr>
                        </m:ctrlPr>
                      </m:sSupPr>
                      <m:e>
                        <m:r>
                          <a:rPr lang="cs-CZ" i="1">
                            <a:latin typeface="Cambria Math"/>
                          </a:rPr>
                          <m:t>𝑇</m:t>
                        </m:r>
                      </m:e>
                      <m:sup>
                        <m:r>
                          <a:rPr lang="cs-CZ" i="1">
                            <a:latin typeface="Cambria Math"/>
                          </a:rPr>
                          <m:t>2</m:t>
                        </m:r>
                      </m:sup>
                    </m:sSup>
                    <m:r>
                      <a:rPr lang="cs-CZ"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cs-CZ" i="1">
                                                <a:latin typeface="Cambria Math"/>
                                              </a:rPr>
                                              <m:t>𝑥</m:t>
                                            </m:r>
                                          </m:e>
                                        </m:acc>
                                      </m:e>
                                      <m:sub>
                                        <m:r>
                                          <a:rPr lang="cs-CZ" i="1">
                                            <a:latin typeface="Cambria Math"/>
                                          </a:rPr>
                                          <m:t>𝐷</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cs-CZ" i="1">
                                                <a:latin typeface="Cambria Math"/>
                                              </a:rPr>
                                              <m:t>𝑥</m:t>
                                            </m:r>
                                          </m:e>
                                        </m:acc>
                                      </m:e>
                                      <m:sub>
                                        <m:r>
                                          <a:rPr lang="cs-CZ" i="1">
                                            <a:latin typeface="Cambria Math"/>
                                          </a:rPr>
                                          <m:t>𝐻</m:t>
                                        </m:r>
                                      </m:sub>
                                    </m:sSub>
                                  </m:e>
                                </m:d>
                                <m:r>
                                  <a:rPr lang="cs-CZ" i="1">
                                    <a:latin typeface="Cambria Math"/>
                                  </a:rPr>
                                  <m:t>−</m:t>
                                </m:r>
                                <m:r>
                                  <a:rPr lang="cs-CZ" i="1">
                                    <a:latin typeface="Cambria Math"/>
                                  </a:rPr>
                                  <m:t>𝑐</m:t>
                                </m:r>
                              </m:num>
                              <m:den>
                                <m:sSub>
                                  <m:sSubPr>
                                    <m:ctrlPr>
                                      <a:rPr lang="en-US" i="1">
                                        <a:latin typeface="Cambria Math" panose="02040503050406030204" pitchFamily="18" charset="0"/>
                                      </a:rPr>
                                    </m:ctrlPr>
                                  </m:sSubPr>
                                  <m:e>
                                    <m:r>
                                      <a:rPr lang="cs-CZ" i="1">
                                        <a:latin typeface="Cambria Math"/>
                                      </a:rPr>
                                      <m:t>𝑠</m:t>
                                    </m:r>
                                  </m:e>
                                  <m:sub>
                                    <m:r>
                                      <a:rPr lang="cs-CZ" i="1">
                                        <a:latin typeface="Cambria Math"/>
                                      </a:rPr>
                                      <m:t>∗</m:t>
                                    </m:r>
                                  </m:sub>
                                </m:sSub>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cs-CZ" i="1">
                                            <a:latin typeface="Cambria Math"/>
                                          </a:rPr>
                                          <m:t>1</m:t>
                                        </m:r>
                                      </m:num>
                                      <m:den>
                                        <m:sSub>
                                          <m:sSubPr>
                                            <m:ctrlPr>
                                              <a:rPr lang="en-US" i="1">
                                                <a:latin typeface="Cambria Math" panose="02040503050406030204" pitchFamily="18" charset="0"/>
                                              </a:rPr>
                                            </m:ctrlPr>
                                          </m:sSubPr>
                                          <m:e>
                                            <m:r>
                                              <a:rPr lang="cs-CZ" i="1">
                                                <a:latin typeface="Cambria Math"/>
                                              </a:rPr>
                                              <m:t>𝑛</m:t>
                                            </m:r>
                                          </m:e>
                                          <m:sub>
                                            <m:r>
                                              <a:rPr lang="cs-CZ" i="1">
                                                <a:latin typeface="Cambria Math"/>
                                              </a:rPr>
                                              <m:t>𝐷</m:t>
                                            </m:r>
                                          </m:sub>
                                        </m:sSub>
                                      </m:den>
                                    </m:f>
                                    <m:r>
                                      <a:rPr lang="cs-CZ" i="1">
                                        <a:latin typeface="Cambria Math"/>
                                      </a:rPr>
                                      <m:t>+</m:t>
                                    </m:r>
                                    <m:f>
                                      <m:fPr>
                                        <m:ctrlPr>
                                          <a:rPr lang="en-US" i="1">
                                            <a:latin typeface="Cambria Math" panose="02040503050406030204" pitchFamily="18" charset="0"/>
                                          </a:rPr>
                                        </m:ctrlPr>
                                      </m:fPr>
                                      <m:num>
                                        <m:r>
                                          <a:rPr lang="cs-CZ" i="1">
                                            <a:latin typeface="Cambria Math"/>
                                          </a:rPr>
                                          <m:t>1</m:t>
                                        </m:r>
                                      </m:num>
                                      <m:den>
                                        <m:sSub>
                                          <m:sSubPr>
                                            <m:ctrlPr>
                                              <a:rPr lang="en-US" i="1">
                                                <a:latin typeface="Cambria Math" panose="02040503050406030204" pitchFamily="18" charset="0"/>
                                              </a:rPr>
                                            </m:ctrlPr>
                                          </m:sSubPr>
                                          <m:e>
                                            <m:r>
                                              <a:rPr lang="cs-CZ" i="1">
                                                <a:latin typeface="Cambria Math"/>
                                              </a:rPr>
                                              <m:t>𝑛</m:t>
                                            </m:r>
                                          </m:e>
                                          <m:sub>
                                            <m:r>
                                              <a:rPr lang="cs-CZ" i="1">
                                                <a:latin typeface="Cambria Math"/>
                                              </a:rPr>
                                              <m:t>𝐻</m:t>
                                            </m:r>
                                          </m:sub>
                                        </m:sSub>
                                      </m:den>
                                    </m:f>
                                  </m:e>
                                </m:rad>
                              </m:den>
                            </m:f>
                          </m:e>
                        </m:d>
                      </m:e>
                      <m:sup>
                        <m:r>
                          <a:rPr lang="cs-CZ" i="1">
                            <a:latin typeface="Cambria Math"/>
                          </a:rPr>
                          <m:t>2</m:t>
                        </m:r>
                      </m:sup>
                    </m:sSup>
                    <m:r>
                      <a:rPr lang="cs-CZ" i="1">
                        <a:latin typeface="Cambria Math"/>
                      </a:rPr>
                      <m:t>=</m:t>
                    </m:r>
                  </m:oMath>
                </a14:m>
                <a:r>
                  <a:rPr lang="cs-CZ" sz="2000" dirty="0" smtClean="0"/>
                  <a:t> </a:t>
                </a:r>
                <a14:m>
                  <m:oMath xmlns:m="http://schemas.openxmlformats.org/officeDocument/2006/math">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i="1">
                                        <a:latin typeface="Cambria Math"/>
                                      </a:rPr>
                                      <m:t>𝑥</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i="1">
                                        <a:latin typeface="Cambria Math"/>
                                      </a:rPr>
                                      <m:t>𝑥</m:t>
                                    </m:r>
                                  </m:e>
                                </m:acc>
                              </m:e>
                              <m:sub>
                                <m:r>
                                  <a:rPr lang="cs-CZ" sz="1600" i="1">
                                    <a:latin typeface="Cambria Math"/>
                                  </a:rPr>
                                  <m:t>𝐻</m:t>
                                </m:r>
                              </m:sub>
                            </m:sSub>
                            <m:r>
                              <a:rPr lang="cs-CZ" sz="1600" i="1">
                                <a:latin typeface="Cambria Math"/>
                              </a:rPr>
                              <m:t>−</m:t>
                            </m:r>
                            <m:r>
                              <a:rPr lang="cs-CZ" sz="1600" i="1">
                                <a:latin typeface="Cambria Math"/>
                              </a:rPr>
                              <m:t>𝑐</m:t>
                            </m:r>
                          </m:e>
                        </m:d>
                        <m:d>
                          <m:dPr>
                            <m:begChr m:val="["/>
                            <m:endChr m:val="]"/>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cs-CZ" sz="1600" i="1">
                                    <a:latin typeface="Cambria Math"/>
                                  </a:rPr>
                                  <m:t>𝑠</m:t>
                                </m:r>
                              </m:e>
                              <m:sub>
                                <m:r>
                                  <a:rPr lang="cs-CZ" sz="1600" i="1">
                                    <a:latin typeface="Cambria Math"/>
                                  </a:rPr>
                                  <m:t>∗</m:t>
                                </m:r>
                              </m:sub>
                              <m:sup>
                                <m:r>
                                  <a:rPr lang="cs-CZ" sz="1600" i="1">
                                    <a:latin typeface="Cambria Math"/>
                                  </a:rPr>
                                  <m:t>2</m:t>
                                </m:r>
                              </m:sup>
                            </m:sSubSup>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𝐷</m:t>
                                        </m:r>
                                      </m:sub>
                                    </m:sSub>
                                  </m:den>
                                </m:f>
                                <m:r>
                                  <a:rPr lang="cs-CZ" sz="1600" i="1">
                                    <a:latin typeface="Cambria Math"/>
                                  </a:rPr>
                                  <m:t>+</m:t>
                                </m:r>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𝐻</m:t>
                                        </m:r>
                                      </m:sub>
                                    </m:sSub>
                                  </m:den>
                                </m:f>
                              </m:e>
                            </m:d>
                          </m:e>
                        </m:d>
                      </m:e>
                      <m:sup>
                        <m:r>
                          <a:rPr lang="cs-CZ" sz="1600" i="1">
                            <a:latin typeface="Cambria Math"/>
                          </a:rPr>
                          <m:t>−1</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i="1">
                                    <a:latin typeface="Cambria Math"/>
                                  </a:rPr>
                                  <m:t>𝑥</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i="1">
                                    <a:latin typeface="Cambria Math"/>
                                  </a:rPr>
                                  <m:t>𝑥</m:t>
                                </m:r>
                              </m:e>
                            </m:acc>
                          </m:e>
                          <m:sub>
                            <m:r>
                              <a:rPr lang="cs-CZ" sz="1600" i="1">
                                <a:latin typeface="Cambria Math"/>
                              </a:rPr>
                              <m:t>𝐻</m:t>
                            </m:r>
                          </m:sub>
                        </m:sSub>
                        <m:r>
                          <a:rPr lang="cs-CZ" sz="1600" i="1">
                            <a:latin typeface="Cambria Math"/>
                          </a:rPr>
                          <m:t>−</m:t>
                        </m:r>
                        <m:r>
                          <a:rPr lang="cs-CZ" sz="1600" i="1">
                            <a:latin typeface="Cambria Math"/>
                          </a:rPr>
                          <m:t>𝑐</m:t>
                        </m:r>
                      </m:e>
                    </m:d>
                  </m:oMath>
                </a14:m>
                <a:r>
                  <a:rPr lang="cs-CZ" sz="2000" dirty="0" smtClean="0"/>
                  <a:t>, kde</a:t>
                </a:r>
                <a:r>
                  <a:rPr lang="cs-CZ" sz="2000" i="1" dirty="0"/>
                  <a:t> T</a:t>
                </a:r>
                <a:r>
                  <a:rPr lang="cs-CZ" sz="2000" baseline="30000" dirty="0"/>
                  <a:t>2</a:t>
                </a:r>
                <a:r>
                  <a:rPr lang="cs-CZ" sz="2000" dirty="0"/>
                  <a:t> ~ </a:t>
                </a:r>
                <a:r>
                  <a:rPr lang="cs-CZ" sz="2000" i="1" dirty="0"/>
                  <a:t>F</a:t>
                </a:r>
                <a:r>
                  <a:rPr lang="cs-CZ" sz="2000" baseline="30000" dirty="0" smtClean="0"/>
                  <a:t> </a:t>
                </a:r>
                <a:r>
                  <a:rPr lang="cs-CZ" sz="2000" dirty="0" smtClean="0"/>
                  <a:t>(1,</a:t>
                </a:r>
                <a:r>
                  <a:rPr lang="cs-CZ" sz="2000" i="1" dirty="0"/>
                  <a:t> </a:t>
                </a:r>
                <a:r>
                  <a:rPr lang="cs-CZ" sz="2000" i="1" dirty="0" err="1" smtClean="0"/>
                  <a:t>n</a:t>
                </a:r>
                <a:r>
                  <a:rPr lang="cs-CZ" sz="2000" i="1" baseline="-25000" dirty="0" err="1" smtClean="0"/>
                  <a:t>D</a:t>
                </a:r>
                <a:r>
                  <a:rPr lang="cs-CZ" sz="2000" dirty="0" err="1" smtClean="0"/>
                  <a:t>+</a:t>
                </a:r>
                <a:r>
                  <a:rPr lang="cs-CZ" sz="2000" i="1" dirty="0" err="1" smtClean="0"/>
                  <a:t>n</a:t>
                </a:r>
                <a:r>
                  <a:rPr lang="cs-CZ" sz="2000" i="1" baseline="-25000" dirty="0" err="1" smtClean="0"/>
                  <a:t>H</a:t>
                </a:r>
                <a:r>
                  <a:rPr lang="cs-CZ" sz="2000" baseline="-25000" dirty="0" smtClean="0"/>
                  <a:t> </a:t>
                </a:r>
                <a:r>
                  <a:rPr lang="cs-CZ" sz="2000" dirty="0" smtClean="0"/>
                  <a:t>-2)</a:t>
                </a:r>
                <a:endParaRPr lang="cs-CZ" sz="2000" dirty="0"/>
              </a:p>
            </p:txBody>
          </p:sp>
        </mc:Choice>
        <mc:Fallback xmlns="">
          <p:sp>
            <p:nvSpPr>
              <p:cNvPr id="39" name="Obdélník 38"/>
              <p:cNvSpPr>
                <a:spLocks noRot="1" noChangeAspect="1" noMove="1" noResize="1" noEditPoints="1" noAdjustHandles="1" noChangeArrowheads="1" noChangeShapeType="1" noTextEdit="1"/>
              </p:cNvSpPr>
              <p:nvPr/>
            </p:nvSpPr>
            <p:spPr>
              <a:xfrm>
                <a:off x="457200" y="3501008"/>
                <a:ext cx="8686800" cy="1100238"/>
              </a:xfrm>
              <a:prstGeom prst="rect">
                <a:avLst/>
              </a:prstGeom>
              <a:blipFill rotWithShape="1">
                <a:blip r:embed="rId5"/>
                <a:stretch>
                  <a:fillRect l="-702" t="-2762"/>
                </a:stretch>
              </a:blipFill>
            </p:spPr>
            <p:txBody>
              <a:bodyPr/>
              <a:lstStyle/>
              <a:p>
                <a:r>
                  <a:rPr lang="en-US">
                    <a:noFill/>
                  </a:rPr>
                  <a:t> </a:t>
                </a:r>
              </a:p>
            </p:txBody>
          </p:sp>
        </mc:Fallback>
      </mc:AlternateContent>
      <p:cxnSp>
        <p:nvCxnSpPr>
          <p:cNvPr id="42" name="Přímá spojnice se šipkou 41"/>
          <p:cNvCxnSpPr/>
          <p:nvPr/>
        </p:nvCxnSpPr>
        <p:spPr>
          <a:xfrm flipV="1">
            <a:off x="7639878" y="3769345"/>
            <a:ext cx="324036" cy="17792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7933625" y="3577937"/>
            <a:ext cx="1217080" cy="369332"/>
          </a:xfrm>
          <a:prstGeom prst="rect">
            <a:avLst/>
          </a:prstGeom>
          <a:noFill/>
        </p:spPr>
        <p:txBody>
          <a:bodyPr wrap="square" rtlCol="0">
            <a:spAutoFit/>
          </a:bodyPr>
          <a:lstStyle/>
          <a:p>
            <a:r>
              <a:rPr lang="cs-CZ" dirty="0" smtClean="0">
                <a:solidFill>
                  <a:srgbClr val="FF0000"/>
                </a:solidFill>
              </a:rPr>
              <a:t>F rozdělení</a:t>
            </a:r>
            <a:endParaRPr lang="cs-CZ" dirty="0">
              <a:solidFill>
                <a:srgbClr val="FF0000"/>
              </a:solidFill>
            </a:endParaRPr>
          </a:p>
        </p:txBody>
      </p:sp>
      <p:cxnSp>
        <p:nvCxnSpPr>
          <p:cNvPr id="44" name="Přímá spojnice se šipkou 43"/>
          <p:cNvCxnSpPr/>
          <p:nvPr/>
        </p:nvCxnSpPr>
        <p:spPr>
          <a:xfrm>
            <a:off x="6573710" y="6667030"/>
            <a:ext cx="216000"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ovéPole 44"/>
          <p:cNvSpPr txBox="1"/>
          <p:nvPr/>
        </p:nvSpPr>
        <p:spPr>
          <a:xfrm>
            <a:off x="6732240" y="6482364"/>
            <a:ext cx="1346071" cy="369332"/>
          </a:xfrm>
          <a:prstGeom prst="rect">
            <a:avLst/>
          </a:prstGeom>
          <a:noFill/>
        </p:spPr>
        <p:txBody>
          <a:bodyPr wrap="square" rtlCol="0">
            <a:spAutoFit/>
          </a:bodyPr>
          <a:lstStyle/>
          <a:p>
            <a:r>
              <a:rPr lang="cs-CZ" dirty="0" smtClean="0">
                <a:solidFill>
                  <a:srgbClr val="FF0000"/>
                </a:solidFill>
              </a:rPr>
              <a:t>F rozdělení</a:t>
            </a:r>
            <a:endParaRPr lang="cs-CZ" dirty="0">
              <a:solidFill>
                <a:srgbClr val="FF0000"/>
              </a:solidFill>
            </a:endParaRPr>
          </a:p>
        </p:txBody>
      </p:sp>
      <p:cxnSp>
        <p:nvCxnSpPr>
          <p:cNvPr id="46" name="Přímá spojnice se šipkou 45"/>
          <p:cNvCxnSpPr/>
          <p:nvPr/>
        </p:nvCxnSpPr>
        <p:spPr>
          <a:xfrm flipV="1">
            <a:off x="1475656" y="5989247"/>
            <a:ext cx="324036" cy="88962"/>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1769402" y="5797839"/>
            <a:ext cx="2337076" cy="369332"/>
          </a:xfrm>
          <a:prstGeom prst="rect">
            <a:avLst/>
          </a:prstGeom>
          <a:noFill/>
        </p:spPr>
        <p:txBody>
          <a:bodyPr wrap="square" rtlCol="0">
            <a:spAutoFit/>
          </a:bodyPr>
          <a:lstStyle/>
          <a:p>
            <a:r>
              <a:rPr lang="cs-CZ" dirty="0" err="1" smtClean="0">
                <a:solidFill>
                  <a:srgbClr val="FF0000"/>
                </a:solidFill>
              </a:rPr>
              <a:t>Hotellingovo</a:t>
            </a:r>
            <a:r>
              <a:rPr lang="cs-CZ" dirty="0" smtClean="0">
                <a:solidFill>
                  <a:srgbClr val="FF0000"/>
                </a:solidFill>
              </a:rPr>
              <a:t> rozdělení</a:t>
            </a:r>
            <a:endParaRPr lang="cs-CZ" dirty="0">
              <a:solidFill>
                <a:srgbClr val="FF0000"/>
              </a:solidFill>
            </a:endParaRPr>
          </a:p>
        </p:txBody>
      </p:sp>
    </p:spTree>
    <p:extLst>
      <p:ext uri="{BB962C8B-B14F-4D97-AF65-F5344CB8AC3E}">
        <p14:creationId xmlns:p14="http://schemas.microsoft.com/office/powerpoint/2010/main" val="156303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39" grpId="0"/>
      <p:bldP spid="43" grpId="0"/>
      <p:bldP spid="45"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smtClean="0"/>
              <a:t>1</a:t>
            </a:r>
            <a:endParaRPr lang="en-US" dirty="0"/>
          </a:p>
        </p:txBody>
      </p:sp>
      <p:sp>
        <p:nvSpPr>
          <p:cNvPr id="3" name="Zástupný symbol pro obsah 2"/>
          <p:cNvSpPr>
            <a:spLocks noGrp="1"/>
          </p:cNvSpPr>
          <p:nvPr>
            <p:ph idx="1"/>
          </p:nvPr>
        </p:nvSpPr>
        <p:spPr/>
        <p:txBody>
          <a:bodyPr/>
          <a:lstStyle/>
          <a:p>
            <a:r>
              <a:rPr lang="cs-CZ" dirty="0" smtClean="0"/>
              <a:t>Zjistěte, zda se liší skupina pacientů se schizofrenií od zdravých subjektů na základě parametrů popisujících objem mozkových struktur subjektů.</a:t>
            </a: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22</a:t>
            </a:fld>
            <a:endParaRPr lang="cs-CZ" dirty="0"/>
          </a:p>
        </p:txBody>
      </p:sp>
      <mc:AlternateContent xmlns:mc="http://schemas.openxmlformats.org/markup-compatibility/2006" xmlns:a14="http://schemas.microsoft.com/office/drawing/2010/main">
        <mc:Choice Requires="a14">
          <p:sp>
            <p:nvSpPr>
              <p:cNvPr id="6" name="Obdélník 5"/>
              <p:cNvSpPr/>
              <p:nvPr/>
            </p:nvSpPr>
            <p:spPr>
              <a:xfrm>
                <a:off x="3003933" y="2183178"/>
                <a:ext cx="3088217"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b="1" i="1">
                              <a:latin typeface="Cambria Math"/>
                            </a:rPr>
                            <m:t>𝐗</m:t>
                          </m:r>
                        </m:e>
                        <m:sub>
                          <m:r>
                            <a:rPr lang="cs-CZ" i="1">
                              <a:latin typeface="Cambria Math"/>
                            </a:rPr>
                            <m:t>𝐷</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2</m:t>
                                </m:r>
                              </m:e>
                              <m:e>
                                <m:r>
                                  <a:rPr lang="cs-CZ" i="1">
                                    <a:latin typeface="Cambria Math"/>
                                  </a:rPr>
                                  <m:t>12</m:t>
                                </m:r>
                              </m:e>
                            </m:mr>
                            <m:mr>
                              <m:e>
                                <m:r>
                                  <a:rPr lang="cs-CZ" i="1">
                                    <a:latin typeface="Cambria Math"/>
                                  </a:rPr>
                                  <m:t>4</m:t>
                                </m:r>
                              </m:e>
                              <m:e>
                                <m:r>
                                  <a:rPr lang="cs-CZ" i="1">
                                    <a:latin typeface="Cambria Math"/>
                                  </a:rPr>
                                  <m:t>10</m:t>
                                </m:r>
                              </m:e>
                            </m:mr>
                            <m:mr>
                              <m:e>
                                <m:r>
                                  <a:rPr lang="cs-CZ" i="1">
                                    <a:latin typeface="Cambria Math"/>
                                  </a:rPr>
                                  <m:t>3</m:t>
                                </m:r>
                              </m:e>
                              <m:e>
                                <m:r>
                                  <a:rPr lang="cs-CZ" i="1">
                                    <a:latin typeface="Cambria Math"/>
                                  </a:rPr>
                                  <m:t>8</m:t>
                                </m:r>
                              </m:e>
                            </m:mr>
                          </m:m>
                        </m:e>
                      </m:d>
                      <m:r>
                        <a:rPr lang="cs-CZ" i="1">
                          <a:latin typeface="Cambria Math"/>
                        </a:rPr>
                        <m:t>,</m:t>
                      </m:r>
                      <m:r>
                        <a:rPr lang="cs-CZ">
                          <a:latin typeface="Cambria Math"/>
                        </a:rPr>
                        <m:t> </m:t>
                      </m:r>
                      <m:sSub>
                        <m:sSubPr>
                          <m:ctrlPr>
                            <a:rPr lang="cs-CZ" i="1">
                              <a:latin typeface="Cambria Math" panose="02040503050406030204" pitchFamily="18" charset="0"/>
                            </a:rPr>
                          </m:ctrlPr>
                        </m:sSubPr>
                        <m:e>
                          <m:r>
                            <a:rPr lang="cs-CZ" b="1" i="1">
                              <a:latin typeface="Cambria Math"/>
                            </a:rPr>
                            <m:t> </m:t>
                          </m:r>
                          <m:r>
                            <a:rPr lang="cs-CZ" b="1" i="1">
                              <a:latin typeface="Cambria Math"/>
                            </a:rPr>
                            <m:t>𝐗</m:t>
                          </m:r>
                        </m:e>
                        <m:sub>
                          <m:r>
                            <a:rPr lang="cs-CZ" i="1">
                              <a:latin typeface="Cambria Math"/>
                            </a:rPr>
                            <m:t>𝐻</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5</m:t>
                                </m:r>
                              </m:e>
                              <m:e>
                                <m:r>
                                  <a:rPr lang="cs-CZ" i="1">
                                    <a:latin typeface="Cambria Math"/>
                                  </a:rPr>
                                  <m:t>7</m:t>
                                </m:r>
                              </m:e>
                            </m:mr>
                            <m:mr>
                              <m:e>
                                <m:r>
                                  <a:rPr lang="cs-CZ" i="1">
                                    <a:latin typeface="Cambria Math"/>
                                  </a:rPr>
                                  <m:t>3</m:t>
                                </m:r>
                              </m:e>
                              <m:e>
                                <m:r>
                                  <a:rPr lang="cs-CZ" i="1">
                                    <a:latin typeface="Cambria Math"/>
                                  </a:rPr>
                                  <m:t>9</m:t>
                                </m:r>
                              </m:e>
                            </m:mr>
                            <m:mr>
                              <m:e>
                                <m:r>
                                  <a:rPr lang="cs-CZ" i="1">
                                    <a:latin typeface="Cambria Math"/>
                                  </a:rPr>
                                  <m:t>4</m:t>
                                </m:r>
                              </m:e>
                              <m:e>
                                <m:r>
                                  <a:rPr lang="cs-CZ" i="1">
                                    <a:latin typeface="Cambria Math"/>
                                  </a:rPr>
                                  <m:t>5</m:t>
                                </m:r>
                              </m:e>
                            </m:mr>
                          </m:m>
                        </m:e>
                      </m:d>
                    </m:oMath>
                  </m:oMathPara>
                </a14:m>
                <a:endParaRPr lang="en-US" dirty="0"/>
              </a:p>
            </p:txBody>
          </p:sp>
        </mc:Choice>
        <mc:Fallback xmlns="">
          <p:sp>
            <p:nvSpPr>
              <p:cNvPr id="6" name="Obdélník 5"/>
              <p:cNvSpPr>
                <a:spLocks noRot="1" noChangeAspect="1" noMove="1" noResize="1" noEditPoints="1" noAdjustHandles="1" noChangeArrowheads="1" noChangeShapeType="1" noTextEdit="1"/>
              </p:cNvSpPr>
              <p:nvPr/>
            </p:nvSpPr>
            <p:spPr>
              <a:xfrm>
                <a:off x="3003933" y="2183178"/>
                <a:ext cx="3088217" cy="830548"/>
              </a:xfrm>
              <a:prstGeom prst="rect">
                <a:avLst/>
              </a:prstGeom>
              <a:blipFill rotWithShape="1">
                <a:blip r:embed="rId2"/>
                <a:stretch>
                  <a:fillRect/>
                </a:stretch>
              </a:blipFill>
            </p:spPr>
            <p:txBody>
              <a:bodyPr/>
              <a:lstStyle/>
              <a:p>
                <a:r>
                  <a:rPr lang="en-US">
                    <a:noFill/>
                  </a:rPr>
                  <a:t> </a:t>
                </a:r>
              </a:p>
            </p:txBody>
          </p:sp>
        </mc:Fallback>
      </mc:AlternateContent>
      <p:grpSp>
        <p:nvGrpSpPr>
          <p:cNvPr id="7" name="Skupina 6"/>
          <p:cNvGrpSpPr/>
          <p:nvPr/>
        </p:nvGrpSpPr>
        <p:grpSpPr>
          <a:xfrm>
            <a:off x="6228977" y="3594502"/>
            <a:ext cx="1598663" cy="590582"/>
            <a:chOff x="6228977" y="3594502"/>
            <a:chExt cx="1598663" cy="590582"/>
          </a:xfrm>
        </p:grpSpPr>
        <p:sp>
          <p:nvSpPr>
            <p:cNvPr id="8" name="Oval 69"/>
            <p:cNvSpPr>
              <a:spLocks noChangeArrowheads="1"/>
            </p:cNvSpPr>
            <p:nvPr/>
          </p:nvSpPr>
          <p:spPr bwMode="auto">
            <a:xfrm>
              <a:off x="6228977" y="3744804"/>
              <a:ext cx="72000" cy="720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Oval 73"/>
            <p:cNvSpPr>
              <a:spLocks noChangeArrowheads="1"/>
            </p:cNvSpPr>
            <p:nvPr/>
          </p:nvSpPr>
          <p:spPr bwMode="auto">
            <a:xfrm>
              <a:off x="6228977" y="3990324"/>
              <a:ext cx="72000" cy="72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 name="TextovéPole 10"/>
            <p:cNvSpPr txBox="1"/>
            <p:nvPr/>
          </p:nvSpPr>
          <p:spPr>
            <a:xfrm>
              <a:off x="6323578" y="3594502"/>
              <a:ext cx="1056734" cy="338554"/>
            </a:xfrm>
            <a:prstGeom prst="rect">
              <a:avLst/>
            </a:prstGeom>
            <a:noFill/>
          </p:spPr>
          <p:txBody>
            <a:bodyPr wrap="square" rtlCol="0">
              <a:spAutoFit/>
            </a:bodyPr>
            <a:lstStyle/>
            <a:p>
              <a:r>
                <a:rPr lang="cs-CZ" sz="1600" dirty="0" smtClean="0"/>
                <a:t>pacienti</a:t>
              </a:r>
              <a:endParaRPr lang="cs-CZ" sz="1600" dirty="0"/>
            </a:p>
          </p:txBody>
        </p:sp>
        <p:sp>
          <p:nvSpPr>
            <p:cNvPr id="12" name="TextovéPole 11"/>
            <p:cNvSpPr txBox="1"/>
            <p:nvPr/>
          </p:nvSpPr>
          <p:spPr>
            <a:xfrm>
              <a:off x="6323578" y="3846530"/>
              <a:ext cx="1504062" cy="338554"/>
            </a:xfrm>
            <a:prstGeom prst="rect">
              <a:avLst/>
            </a:prstGeom>
            <a:noFill/>
          </p:spPr>
          <p:txBody>
            <a:bodyPr wrap="square" rtlCol="0">
              <a:spAutoFit/>
            </a:bodyPr>
            <a:lstStyle/>
            <a:p>
              <a:r>
                <a:rPr lang="cs-CZ" sz="1600" dirty="0" smtClean="0"/>
                <a:t>kontroly</a:t>
              </a:r>
              <a:endParaRPr lang="cs-CZ" sz="1600" dirty="0"/>
            </a:p>
          </p:txBody>
        </p:sp>
      </p:grpSp>
      <p:grpSp>
        <p:nvGrpSpPr>
          <p:cNvPr id="14" name="Skupina 13"/>
          <p:cNvGrpSpPr/>
          <p:nvPr/>
        </p:nvGrpSpPr>
        <p:grpSpPr>
          <a:xfrm>
            <a:off x="2001198" y="3343986"/>
            <a:ext cx="4090171" cy="3253366"/>
            <a:chOff x="2001198" y="3242482"/>
            <a:chExt cx="4090171" cy="3253366"/>
          </a:xfrm>
        </p:grpSpPr>
        <p:sp>
          <p:nvSpPr>
            <p:cNvPr id="15" name="Line 100"/>
            <p:cNvSpPr>
              <a:spLocks noChangeShapeType="1"/>
            </p:cNvSpPr>
            <p:nvPr/>
          </p:nvSpPr>
          <p:spPr bwMode="auto">
            <a:xfrm>
              <a:off x="2789329" y="5909482"/>
              <a:ext cx="3248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Line 102"/>
            <p:cNvSpPr>
              <a:spLocks noChangeShapeType="1"/>
            </p:cNvSpPr>
            <p:nvPr/>
          </p:nvSpPr>
          <p:spPr bwMode="auto">
            <a:xfrm flipV="1">
              <a:off x="2789329" y="3318682"/>
              <a:ext cx="0" cy="25908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17" name="Line 105"/>
            <p:cNvSpPr>
              <a:spLocks noChangeShapeType="1"/>
            </p:cNvSpPr>
            <p:nvPr/>
          </p:nvSpPr>
          <p:spPr bwMode="auto">
            <a:xfrm flipV="1">
              <a:off x="2789329"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18" name="Line 106"/>
            <p:cNvSpPr>
              <a:spLocks noChangeShapeType="1"/>
            </p:cNvSpPr>
            <p:nvPr/>
          </p:nvSpPr>
          <p:spPr bwMode="auto">
            <a:xfrm>
              <a:off x="2789329" y="3318682"/>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19" name="Rectangle 107"/>
            <p:cNvSpPr>
              <a:spLocks noChangeArrowheads="1"/>
            </p:cNvSpPr>
            <p:nvPr/>
          </p:nvSpPr>
          <p:spPr bwMode="auto">
            <a:xfrm>
              <a:off x="2743958"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1</a:t>
              </a:r>
              <a:endParaRPr kumimoji="0" lang="en-US" altLang="en-US" sz="1400" b="0" i="0" u="none" strike="noStrike" cap="none" normalizeH="0" baseline="0" smtClean="0">
                <a:ln>
                  <a:noFill/>
                </a:ln>
                <a:solidFill>
                  <a:schemeClr val="tx1"/>
                </a:solidFill>
                <a:effectLst/>
              </a:endParaRPr>
            </a:p>
          </p:txBody>
        </p:sp>
        <p:sp>
          <p:nvSpPr>
            <p:cNvPr id="20" name="Line 108"/>
            <p:cNvSpPr>
              <a:spLocks noChangeShapeType="1"/>
            </p:cNvSpPr>
            <p:nvPr/>
          </p:nvSpPr>
          <p:spPr bwMode="auto">
            <a:xfrm flipV="1">
              <a:off x="3437029"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21" name="Rectangle 110"/>
            <p:cNvSpPr>
              <a:spLocks noChangeArrowheads="1"/>
            </p:cNvSpPr>
            <p:nvPr/>
          </p:nvSpPr>
          <p:spPr bwMode="auto">
            <a:xfrm>
              <a:off x="3391658"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2</a:t>
              </a:r>
              <a:endParaRPr kumimoji="0" lang="en-US" altLang="en-US" sz="1400" b="0" i="0" u="none" strike="noStrike" cap="none" normalizeH="0" baseline="0" dirty="0" smtClean="0">
                <a:ln>
                  <a:noFill/>
                </a:ln>
                <a:solidFill>
                  <a:schemeClr val="tx1"/>
                </a:solidFill>
                <a:effectLst/>
              </a:endParaRPr>
            </a:p>
          </p:txBody>
        </p:sp>
        <p:sp>
          <p:nvSpPr>
            <p:cNvPr id="22" name="Line 111"/>
            <p:cNvSpPr>
              <a:spLocks noChangeShapeType="1"/>
            </p:cNvSpPr>
            <p:nvPr/>
          </p:nvSpPr>
          <p:spPr bwMode="auto">
            <a:xfrm flipV="1">
              <a:off x="4084729"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23" name="Rectangle 113"/>
            <p:cNvSpPr>
              <a:spLocks noChangeArrowheads="1"/>
            </p:cNvSpPr>
            <p:nvPr/>
          </p:nvSpPr>
          <p:spPr bwMode="auto">
            <a:xfrm>
              <a:off x="4039358"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3</a:t>
              </a:r>
              <a:endParaRPr kumimoji="0" lang="en-US" altLang="en-US" sz="1400" b="0" i="0" u="none" strike="noStrike" cap="none" normalizeH="0" baseline="0" smtClean="0">
                <a:ln>
                  <a:noFill/>
                </a:ln>
                <a:solidFill>
                  <a:schemeClr val="tx1"/>
                </a:solidFill>
                <a:effectLst/>
              </a:endParaRPr>
            </a:p>
          </p:txBody>
        </p:sp>
        <p:sp>
          <p:nvSpPr>
            <p:cNvPr id="24" name="Line 114"/>
            <p:cNvSpPr>
              <a:spLocks noChangeShapeType="1"/>
            </p:cNvSpPr>
            <p:nvPr/>
          </p:nvSpPr>
          <p:spPr bwMode="auto">
            <a:xfrm flipV="1">
              <a:off x="4732429"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25" name="Rectangle 116"/>
            <p:cNvSpPr>
              <a:spLocks noChangeArrowheads="1"/>
            </p:cNvSpPr>
            <p:nvPr/>
          </p:nvSpPr>
          <p:spPr bwMode="auto">
            <a:xfrm>
              <a:off x="4687058"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4</a:t>
              </a:r>
              <a:endParaRPr kumimoji="0" lang="en-US" altLang="en-US" sz="1400" b="0" i="0" u="none" strike="noStrike" cap="none" normalizeH="0" baseline="0" smtClean="0">
                <a:ln>
                  <a:noFill/>
                </a:ln>
                <a:solidFill>
                  <a:schemeClr val="tx1"/>
                </a:solidFill>
                <a:effectLst/>
              </a:endParaRPr>
            </a:p>
          </p:txBody>
        </p:sp>
        <p:sp>
          <p:nvSpPr>
            <p:cNvPr id="26" name="Line 117"/>
            <p:cNvSpPr>
              <a:spLocks noChangeShapeType="1"/>
            </p:cNvSpPr>
            <p:nvPr/>
          </p:nvSpPr>
          <p:spPr bwMode="auto">
            <a:xfrm flipV="1">
              <a:off x="5380129"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27" name="Rectangle 119"/>
            <p:cNvSpPr>
              <a:spLocks noChangeArrowheads="1"/>
            </p:cNvSpPr>
            <p:nvPr/>
          </p:nvSpPr>
          <p:spPr bwMode="auto">
            <a:xfrm>
              <a:off x="5334758"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5</a:t>
              </a:r>
              <a:endParaRPr kumimoji="0" lang="en-US" altLang="en-US" sz="1400" b="0" i="0" u="none" strike="noStrike" cap="none" normalizeH="0" baseline="0" smtClean="0">
                <a:ln>
                  <a:noFill/>
                </a:ln>
                <a:solidFill>
                  <a:schemeClr val="tx1"/>
                </a:solidFill>
                <a:effectLst/>
              </a:endParaRPr>
            </a:p>
          </p:txBody>
        </p:sp>
        <p:sp>
          <p:nvSpPr>
            <p:cNvPr id="28" name="Line 120"/>
            <p:cNvSpPr>
              <a:spLocks noChangeShapeType="1"/>
            </p:cNvSpPr>
            <p:nvPr/>
          </p:nvSpPr>
          <p:spPr bwMode="auto">
            <a:xfrm flipV="1">
              <a:off x="6037354" y="5871382"/>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29" name="Rectangle 122"/>
            <p:cNvSpPr>
              <a:spLocks noChangeArrowheads="1"/>
            </p:cNvSpPr>
            <p:nvPr/>
          </p:nvSpPr>
          <p:spPr bwMode="auto">
            <a:xfrm>
              <a:off x="5991983" y="59380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6</a:t>
              </a:r>
              <a:endParaRPr kumimoji="0" lang="en-US" altLang="en-US" sz="1400" b="0" i="0" u="none" strike="noStrike" cap="none" normalizeH="0" baseline="0" smtClean="0">
                <a:ln>
                  <a:noFill/>
                </a:ln>
                <a:solidFill>
                  <a:schemeClr val="tx1"/>
                </a:solidFill>
                <a:effectLst/>
              </a:endParaRPr>
            </a:p>
          </p:txBody>
        </p:sp>
        <p:sp>
          <p:nvSpPr>
            <p:cNvPr id="30" name="Line 123"/>
            <p:cNvSpPr>
              <a:spLocks noChangeShapeType="1"/>
            </p:cNvSpPr>
            <p:nvPr/>
          </p:nvSpPr>
          <p:spPr bwMode="auto">
            <a:xfrm>
              <a:off x="2789329" y="590948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31" name="Line 124"/>
            <p:cNvSpPr>
              <a:spLocks noChangeShapeType="1"/>
            </p:cNvSpPr>
            <p:nvPr/>
          </p:nvSpPr>
          <p:spPr bwMode="auto">
            <a:xfrm flipH="1">
              <a:off x="5999254" y="5909482"/>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32" name="Rectangle 125"/>
            <p:cNvSpPr>
              <a:spLocks noChangeArrowheads="1"/>
            </p:cNvSpPr>
            <p:nvPr/>
          </p:nvSpPr>
          <p:spPr bwMode="auto">
            <a:xfrm>
              <a:off x="2550443" y="583328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4</a:t>
              </a:r>
              <a:endParaRPr kumimoji="0" lang="en-US" altLang="en-US" sz="1400" b="0" i="0" u="none" strike="noStrike" cap="none" normalizeH="0" baseline="0" smtClean="0">
                <a:ln>
                  <a:noFill/>
                </a:ln>
                <a:solidFill>
                  <a:schemeClr val="tx1"/>
                </a:solidFill>
                <a:effectLst/>
              </a:endParaRPr>
            </a:p>
          </p:txBody>
        </p:sp>
        <p:sp>
          <p:nvSpPr>
            <p:cNvPr id="33" name="Line 126"/>
            <p:cNvSpPr>
              <a:spLocks noChangeShapeType="1"/>
            </p:cNvSpPr>
            <p:nvPr/>
          </p:nvSpPr>
          <p:spPr bwMode="auto">
            <a:xfrm>
              <a:off x="2789329" y="5614207"/>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34" name="Rectangle 128"/>
            <p:cNvSpPr>
              <a:spLocks noChangeArrowheads="1"/>
            </p:cNvSpPr>
            <p:nvPr/>
          </p:nvSpPr>
          <p:spPr bwMode="auto">
            <a:xfrm>
              <a:off x="2550443" y="553800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5</a:t>
              </a:r>
              <a:endParaRPr kumimoji="0" lang="en-US" altLang="en-US" sz="1400" b="0" i="0" u="none" strike="noStrike" cap="none" normalizeH="0" baseline="0" smtClean="0">
                <a:ln>
                  <a:noFill/>
                </a:ln>
                <a:solidFill>
                  <a:schemeClr val="tx1"/>
                </a:solidFill>
                <a:effectLst/>
              </a:endParaRPr>
            </a:p>
          </p:txBody>
        </p:sp>
        <p:sp>
          <p:nvSpPr>
            <p:cNvPr id="35" name="Line 129"/>
            <p:cNvSpPr>
              <a:spLocks noChangeShapeType="1"/>
            </p:cNvSpPr>
            <p:nvPr/>
          </p:nvSpPr>
          <p:spPr bwMode="auto">
            <a:xfrm>
              <a:off x="2789329" y="5328457"/>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36" name="Rectangle 131"/>
            <p:cNvSpPr>
              <a:spLocks noChangeArrowheads="1"/>
            </p:cNvSpPr>
            <p:nvPr/>
          </p:nvSpPr>
          <p:spPr bwMode="auto">
            <a:xfrm>
              <a:off x="2550443" y="52522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6</a:t>
              </a:r>
              <a:endParaRPr kumimoji="0" lang="en-US" altLang="en-US" sz="1400" b="0" i="0" u="none" strike="noStrike" cap="none" normalizeH="0" baseline="0" smtClean="0">
                <a:ln>
                  <a:noFill/>
                </a:ln>
                <a:solidFill>
                  <a:schemeClr val="tx1"/>
                </a:solidFill>
                <a:effectLst/>
              </a:endParaRPr>
            </a:p>
          </p:txBody>
        </p:sp>
        <p:sp>
          <p:nvSpPr>
            <p:cNvPr id="37" name="Line 132"/>
            <p:cNvSpPr>
              <a:spLocks noChangeShapeType="1"/>
            </p:cNvSpPr>
            <p:nvPr/>
          </p:nvSpPr>
          <p:spPr bwMode="auto">
            <a:xfrm>
              <a:off x="2789329" y="5042707"/>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38" name="Rectangle 134"/>
            <p:cNvSpPr>
              <a:spLocks noChangeArrowheads="1"/>
            </p:cNvSpPr>
            <p:nvPr/>
          </p:nvSpPr>
          <p:spPr bwMode="auto">
            <a:xfrm>
              <a:off x="2550443" y="496650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7</a:t>
              </a:r>
              <a:endParaRPr kumimoji="0" lang="en-US" altLang="en-US" sz="1400" b="0" i="0" u="none" strike="noStrike" cap="none" normalizeH="0" baseline="0" smtClean="0">
                <a:ln>
                  <a:noFill/>
                </a:ln>
                <a:solidFill>
                  <a:schemeClr val="tx1"/>
                </a:solidFill>
                <a:effectLst/>
              </a:endParaRPr>
            </a:p>
          </p:txBody>
        </p:sp>
        <p:sp>
          <p:nvSpPr>
            <p:cNvPr id="39" name="Line 135"/>
            <p:cNvSpPr>
              <a:spLocks noChangeShapeType="1"/>
            </p:cNvSpPr>
            <p:nvPr/>
          </p:nvSpPr>
          <p:spPr bwMode="auto">
            <a:xfrm>
              <a:off x="2789329" y="4756957"/>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40" name="Rectangle 137"/>
            <p:cNvSpPr>
              <a:spLocks noChangeArrowheads="1"/>
            </p:cNvSpPr>
            <p:nvPr/>
          </p:nvSpPr>
          <p:spPr bwMode="auto">
            <a:xfrm>
              <a:off x="2550443" y="46807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8</a:t>
              </a:r>
              <a:endParaRPr kumimoji="0" lang="en-US" altLang="en-US" sz="1400" b="0" i="0" u="none" strike="noStrike" cap="none" normalizeH="0" baseline="0" smtClean="0">
                <a:ln>
                  <a:noFill/>
                </a:ln>
                <a:solidFill>
                  <a:schemeClr val="tx1"/>
                </a:solidFill>
                <a:effectLst/>
              </a:endParaRPr>
            </a:p>
          </p:txBody>
        </p:sp>
        <p:sp>
          <p:nvSpPr>
            <p:cNvPr id="41" name="Line 138"/>
            <p:cNvSpPr>
              <a:spLocks noChangeShapeType="1"/>
            </p:cNvSpPr>
            <p:nvPr/>
          </p:nvSpPr>
          <p:spPr bwMode="auto">
            <a:xfrm>
              <a:off x="2789329" y="446168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42" name="Rectangle 140"/>
            <p:cNvSpPr>
              <a:spLocks noChangeArrowheads="1"/>
            </p:cNvSpPr>
            <p:nvPr/>
          </p:nvSpPr>
          <p:spPr bwMode="auto">
            <a:xfrm>
              <a:off x="2550443" y="438548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9</a:t>
              </a:r>
              <a:endParaRPr kumimoji="0" lang="en-US" altLang="en-US" sz="1400" b="0" i="0" u="none" strike="noStrike" cap="none" normalizeH="0" baseline="0" smtClean="0">
                <a:ln>
                  <a:noFill/>
                </a:ln>
                <a:solidFill>
                  <a:schemeClr val="tx1"/>
                </a:solidFill>
                <a:effectLst/>
              </a:endParaRPr>
            </a:p>
          </p:txBody>
        </p:sp>
        <p:sp>
          <p:nvSpPr>
            <p:cNvPr id="43" name="Line 141"/>
            <p:cNvSpPr>
              <a:spLocks noChangeShapeType="1"/>
            </p:cNvSpPr>
            <p:nvPr/>
          </p:nvSpPr>
          <p:spPr bwMode="auto">
            <a:xfrm>
              <a:off x="2789329" y="417593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44" name="Rectangle 143"/>
            <p:cNvSpPr>
              <a:spLocks noChangeArrowheads="1"/>
            </p:cNvSpPr>
            <p:nvPr/>
          </p:nvSpPr>
          <p:spPr bwMode="auto">
            <a:xfrm>
              <a:off x="2483768" y="409973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10</a:t>
              </a:r>
              <a:endParaRPr kumimoji="0" lang="en-US" altLang="en-US" sz="1400" b="0" i="0" u="none" strike="noStrike" cap="none" normalizeH="0" baseline="0" smtClean="0">
                <a:ln>
                  <a:noFill/>
                </a:ln>
                <a:solidFill>
                  <a:schemeClr val="tx1"/>
                </a:solidFill>
                <a:effectLst/>
              </a:endParaRPr>
            </a:p>
          </p:txBody>
        </p:sp>
        <p:sp>
          <p:nvSpPr>
            <p:cNvPr id="45" name="Line 144"/>
            <p:cNvSpPr>
              <a:spLocks noChangeShapeType="1"/>
            </p:cNvSpPr>
            <p:nvPr/>
          </p:nvSpPr>
          <p:spPr bwMode="auto">
            <a:xfrm>
              <a:off x="2789329" y="389018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46" name="Rectangle 146"/>
            <p:cNvSpPr>
              <a:spLocks noChangeArrowheads="1"/>
            </p:cNvSpPr>
            <p:nvPr/>
          </p:nvSpPr>
          <p:spPr bwMode="auto">
            <a:xfrm>
              <a:off x="2483768" y="3813982"/>
              <a:ext cx="1854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rPr>
                <a:t>11</a:t>
              </a:r>
              <a:endParaRPr kumimoji="0" lang="en-US" altLang="en-US" sz="1400" b="0" i="0" u="none" strike="noStrike" cap="none" normalizeH="0" baseline="0" smtClean="0">
                <a:ln>
                  <a:noFill/>
                </a:ln>
                <a:solidFill>
                  <a:schemeClr val="tx1"/>
                </a:solidFill>
                <a:effectLst/>
              </a:endParaRPr>
            </a:p>
          </p:txBody>
        </p:sp>
        <p:sp>
          <p:nvSpPr>
            <p:cNvPr id="47" name="Line 147"/>
            <p:cNvSpPr>
              <a:spLocks noChangeShapeType="1"/>
            </p:cNvSpPr>
            <p:nvPr/>
          </p:nvSpPr>
          <p:spPr bwMode="auto">
            <a:xfrm>
              <a:off x="2789329" y="360443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48" name="Rectangle 149"/>
            <p:cNvSpPr>
              <a:spLocks noChangeArrowheads="1"/>
            </p:cNvSpPr>
            <p:nvPr/>
          </p:nvSpPr>
          <p:spPr bwMode="auto">
            <a:xfrm>
              <a:off x="2483768" y="352823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12</a:t>
              </a:r>
              <a:endParaRPr kumimoji="0" lang="en-US" altLang="en-US" sz="1400" b="0" i="0" u="none" strike="noStrike" cap="none" normalizeH="0" baseline="0" dirty="0" smtClean="0">
                <a:ln>
                  <a:noFill/>
                </a:ln>
                <a:solidFill>
                  <a:schemeClr val="tx1"/>
                </a:solidFill>
                <a:effectLst/>
              </a:endParaRPr>
            </a:p>
          </p:txBody>
        </p:sp>
        <p:sp>
          <p:nvSpPr>
            <p:cNvPr id="49" name="Line 150"/>
            <p:cNvSpPr>
              <a:spLocks noChangeShapeType="1"/>
            </p:cNvSpPr>
            <p:nvPr/>
          </p:nvSpPr>
          <p:spPr bwMode="auto">
            <a:xfrm>
              <a:off x="2789329" y="3318682"/>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50" name="Rectangle 152"/>
            <p:cNvSpPr>
              <a:spLocks noChangeArrowheads="1"/>
            </p:cNvSpPr>
            <p:nvPr/>
          </p:nvSpPr>
          <p:spPr bwMode="auto">
            <a:xfrm>
              <a:off x="2483768" y="324248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13</a:t>
              </a:r>
              <a:endParaRPr kumimoji="0" lang="en-US" altLang="en-US" sz="1400" b="0" i="0" u="none" strike="noStrike" cap="none" normalizeH="0" baseline="0" dirty="0" smtClean="0">
                <a:ln>
                  <a:noFill/>
                </a:ln>
                <a:solidFill>
                  <a:schemeClr val="tx1"/>
                </a:solidFill>
                <a:effectLst/>
              </a:endParaRPr>
            </a:p>
          </p:txBody>
        </p:sp>
        <p:sp>
          <p:nvSpPr>
            <p:cNvPr id="51" name="Oval 157"/>
            <p:cNvSpPr>
              <a:spLocks noChangeArrowheads="1"/>
            </p:cNvSpPr>
            <p:nvPr/>
          </p:nvSpPr>
          <p:spPr bwMode="auto">
            <a:xfrm>
              <a:off x="3398928" y="3566331"/>
              <a:ext cx="108000" cy="1080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2" name="Oval 158"/>
            <p:cNvSpPr>
              <a:spLocks noChangeArrowheads="1"/>
            </p:cNvSpPr>
            <p:nvPr/>
          </p:nvSpPr>
          <p:spPr bwMode="auto">
            <a:xfrm>
              <a:off x="4694328" y="4137831"/>
              <a:ext cx="108000" cy="1080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Oval 159"/>
            <p:cNvSpPr>
              <a:spLocks noChangeArrowheads="1"/>
            </p:cNvSpPr>
            <p:nvPr/>
          </p:nvSpPr>
          <p:spPr bwMode="auto">
            <a:xfrm>
              <a:off x="4046628" y="4718856"/>
              <a:ext cx="108000" cy="1080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Oval 160"/>
            <p:cNvSpPr>
              <a:spLocks noChangeArrowheads="1"/>
            </p:cNvSpPr>
            <p:nvPr/>
          </p:nvSpPr>
          <p:spPr bwMode="auto">
            <a:xfrm>
              <a:off x="5342028" y="5004606"/>
              <a:ext cx="108000" cy="108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5" name="Oval 161"/>
            <p:cNvSpPr>
              <a:spLocks noChangeArrowheads="1"/>
            </p:cNvSpPr>
            <p:nvPr/>
          </p:nvSpPr>
          <p:spPr bwMode="auto">
            <a:xfrm>
              <a:off x="4046628" y="4423581"/>
              <a:ext cx="108000" cy="108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6" name="Oval 162"/>
            <p:cNvSpPr>
              <a:spLocks noChangeArrowheads="1"/>
            </p:cNvSpPr>
            <p:nvPr/>
          </p:nvSpPr>
          <p:spPr bwMode="auto">
            <a:xfrm>
              <a:off x="4694328" y="5576106"/>
              <a:ext cx="108000" cy="108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8" name="TextovéPole 57"/>
            <p:cNvSpPr txBox="1"/>
            <p:nvPr/>
          </p:nvSpPr>
          <p:spPr>
            <a:xfrm>
              <a:off x="3419872" y="6157294"/>
              <a:ext cx="2002684" cy="338554"/>
            </a:xfrm>
            <a:prstGeom prst="rect">
              <a:avLst/>
            </a:prstGeom>
            <a:noFill/>
          </p:spPr>
          <p:txBody>
            <a:bodyPr wrap="square" rtlCol="0">
              <a:spAutoFit/>
            </a:bodyPr>
            <a:lstStyle/>
            <a:p>
              <a:pPr algn="ctr"/>
              <a:r>
                <a:rPr lang="cs-CZ" sz="1600" dirty="0" smtClean="0"/>
                <a:t>Objem hipokampu</a:t>
              </a:r>
              <a:endParaRPr lang="cs-CZ" sz="1600" dirty="0"/>
            </a:p>
          </p:txBody>
        </p:sp>
        <p:sp>
          <p:nvSpPr>
            <p:cNvPr id="59" name="TextovéPole 58"/>
            <p:cNvSpPr txBox="1"/>
            <p:nvPr/>
          </p:nvSpPr>
          <p:spPr>
            <a:xfrm rot="16200000">
              <a:off x="943954" y="4486244"/>
              <a:ext cx="2453042" cy="338554"/>
            </a:xfrm>
            <a:prstGeom prst="rect">
              <a:avLst/>
            </a:prstGeom>
            <a:noFill/>
          </p:spPr>
          <p:txBody>
            <a:bodyPr wrap="square" rtlCol="0">
              <a:spAutoFit/>
            </a:bodyPr>
            <a:lstStyle/>
            <a:p>
              <a:pPr algn="ctr"/>
              <a:r>
                <a:rPr lang="cs-CZ" sz="1600" dirty="0" smtClean="0"/>
                <a:t>Objem mozkových komor</a:t>
              </a:r>
              <a:endParaRPr lang="cs-CZ" sz="1600" dirty="0"/>
            </a:p>
          </p:txBody>
        </p:sp>
      </p:grpSp>
    </p:spTree>
    <p:extLst>
      <p:ext uri="{BB962C8B-B14F-4D97-AF65-F5344CB8AC3E}">
        <p14:creationId xmlns:p14="http://schemas.microsoft.com/office/powerpoint/2010/main" val="309954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1 - řešení</a:t>
            </a: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23</a:t>
            </a:fld>
            <a:endParaRPr lang="cs-CZ" dirty="0"/>
          </a:p>
        </p:txBody>
      </p:sp>
      <mc:AlternateContent xmlns:mc="http://schemas.openxmlformats.org/markup-compatibility/2006" xmlns:a14="http://schemas.microsoft.com/office/drawing/2010/main">
        <mc:Choice Requires="a14">
          <p:sp>
            <p:nvSpPr>
              <p:cNvPr id="60" name="Obdélník 59"/>
              <p:cNvSpPr/>
              <p:nvPr/>
            </p:nvSpPr>
            <p:spPr>
              <a:xfrm>
                <a:off x="611560" y="1077492"/>
                <a:ext cx="4572000" cy="1464119"/>
              </a:xfrm>
              <a:prstGeom prst="rect">
                <a:avLst/>
              </a:prstGeom>
            </p:spPr>
            <p:txBody>
              <a:bodyPr>
                <a:spAutoFit/>
              </a:bodyPr>
              <a:lstStyle/>
              <a:p>
                <a:pPr>
                  <a:lnSpc>
                    <a:spcPct val="120000"/>
                  </a:lnSpc>
                </a:pPr>
                <a:r>
                  <a:rPr lang="cs-CZ" dirty="0"/>
                  <a:t>Vícerozměrné </a:t>
                </a:r>
                <a:r>
                  <a:rPr lang="cs-CZ" dirty="0" smtClean="0"/>
                  <a:t>průměry: </a:t>
                </a:r>
                <a14:m>
                  <m:oMath xmlns:m="http://schemas.openxmlformats.org/officeDocument/2006/math">
                    <m:sSub>
                      <m:sSubPr>
                        <m:ctrlPr>
                          <a:rPr lang="cs-CZ" i="1">
                            <a:latin typeface="Cambria Math" panose="02040503050406030204" pitchFamily="18" charset="0"/>
                          </a:rPr>
                        </m:ctrlPr>
                      </m:sSubPr>
                      <m:e>
                        <m:acc>
                          <m:accPr>
                            <m:chr m:val="̅"/>
                            <m:ctrlPr>
                              <a:rPr lang="cs-CZ" b="1" i="1">
                                <a:latin typeface="Cambria Math" panose="02040503050406030204" pitchFamily="18" charset="0"/>
                              </a:rPr>
                            </m:ctrlPr>
                          </m:accPr>
                          <m:e>
                            <m:r>
                              <a:rPr lang="cs-CZ" b="1" i="1">
                                <a:latin typeface="Cambria Math"/>
                              </a:rPr>
                              <m:t>𝐱</m:t>
                            </m:r>
                          </m:e>
                        </m:acc>
                      </m:e>
                      <m:sub>
                        <m:r>
                          <a:rPr lang="cs-CZ" i="1">
                            <a:latin typeface="Cambria Math"/>
                          </a:rPr>
                          <m:t>𝐷</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f>
                                <m:fPr>
                                  <m:ctrlPr>
                                    <a:rPr lang="cs-CZ" i="1">
                                      <a:latin typeface="Cambria Math" panose="02040503050406030204" pitchFamily="18" charset="0"/>
                                    </a:rPr>
                                  </m:ctrlPr>
                                </m:fPr>
                                <m:num>
                                  <m:r>
                                    <a:rPr lang="cs-CZ" i="1">
                                      <a:latin typeface="Cambria Math"/>
                                    </a:rPr>
                                    <m:t>1</m:t>
                                  </m:r>
                                </m:num>
                                <m:den>
                                  <m:sSub>
                                    <m:sSubPr>
                                      <m:ctrlPr>
                                        <a:rPr lang="cs-CZ" i="1">
                                          <a:latin typeface="Cambria Math" panose="02040503050406030204" pitchFamily="18" charset="0"/>
                                        </a:rPr>
                                      </m:ctrlPr>
                                    </m:sSubPr>
                                    <m:e>
                                      <m:r>
                                        <a:rPr lang="cs-CZ" i="1">
                                          <a:latin typeface="Cambria Math"/>
                                        </a:rPr>
                                        <m:t>𝑛</m:t>
                                      </m:r>
                                    </m:e>
                                    <m:sub>
                                      <m:r>
                                        <a:rPr lang="cs-CZ" i="1">
                                          <a:latin typeface="Cambria Math"/>
                                        </a:rPr>
                                        <m:t>𝐷</m:t>
                                      </m:r>
                                    </m:sub>
                                  </m:sSub>
                                </m:den>
                              </m:f>
                              <m:nary>
                                <m:naryPr>
                                  <m:chr m:val="∑"/>
                                  <m:limLoc m:val="subSup"/>
                                  <m:ctrlPr>
                                    <a:rPr lang="cs-CZ" i="1">
                                      <a:latin typeface="Cambria Math" panose="02040503050406030204" pitchFamily="18" charset="0"/>
                                    </a:rPr>
                                  </m:ctrlPr>
                                </m:naryPr>
                                <m:sub>
                                  <m:r>
                                    <a:rPr lang="cs-CZ" i="1">
                                      <a:latin typeface="Cambria Math"/>
                                    </a:rPr>
                                    <m:t>𝑖</m:t>
                                  </m:r>
                                  <m:r>
                                    <a:rPr lang="cs-CZ" i="1">
                                      <a:latin typeface="Cambria Math"/>
                                    </a:rPr>
                                    <m:t>=1</m:t>
                                  </m:r>
                                </m:sub>
                                <m:sup>
                                  <m:sSub>
                                    <m:sSubPr>
                                      <m:ctrlPr>
                                        <a:rPr lang="cs-CZ" i="1">
                                          <a:latin typeface="Cambria Math" panose="02040503050406030204" pitchFamily="18" charset="0"/>
                                        </a:rPr>
                                      </m:ctrlPr>
                                    </m:sSubPr>
                                    <m:e>
                                      <m:r>
                                        <a:rPr lang="cs-CZ" i="1">
                                          <a:latin typeface="Cambria Math"/>
                                        </a:rPr>
                                        <m:t>𝑛</m:t>
                                      </m:r>
                                    </m:e>
                                    <m:sub>
                                      <m:r>
                                        <a:rPr lang="cs-CZ" i="1">
                                          <a:latin typeface="Cambria Math"/>
                                        </a:rPr>
                                        <m:t>𝐷</m:t>
                                      </m:r>
                                    </m:sub>
                                  </m:sSub>
                                </m:sup>
                                <m:e>
                                  <m:sSub>
                                    <m:sSubPr>
                                      <m:ctrlPr>
                                        <a:rPr lang="cs-CZ"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1</m:t>
                                      </m:r>
                                    </m:sub>
                                  </m:sSub>
                                </m:e>
                              </m:nary>
                            </m:e>
                            <m:e>
                              <m:f>
                                <m:fPr>
                                  <m:ctrlPr>
                                    <a:rPr lang="cs-CZ" i="1">
                                      <a:latin typeface="Cambria Math" panose="02040503050406030204" pitchFamily="18" charset="0"/>
                                    </a:rPr>
                                  </m:ctrlPr>
                                </m:fPr>
                                <m:num>
                                  <m:r>
                                    <a:rPr lang="cs-CZ" i="1">
                                      <a:latin typeface="Cambria Math"/>
                                    </a:rPr>
                                    <m:t>1</m:t>
                                  </m:r>
                                </m:num>
                                <m:den>
                                  <m:sSub>
                                    <m:sSubPr>
                                      <m:ctrlPr>
                                        <a:rPr lang="cs-CZ" i="1">
                                          <a:latin typeface="Cambria Math" panose="02040503050406030204" pitchFamily="18" charset="0"/>
                                        </a:rPr>
                                      </m:ctrlPr>
                                    </m:sSubPr>
                                    <m:e>
                                      <m:r>
                                        <a:rPr lang="cs-CZ" i="1">
                                          <a:latin typeface="Cambria Math"/>
                                        </a:rPr>
                                        <m:t>𝑛</m:t>
                                      </m:r>
                                    </m:e>
                                    <m:sub>
                                      <m:r>
                                        <a:rPr lang="cs-CZ" i="1">
                                          <a:latin typeface="Cambria Math"/>
                                        </a:rPr>
                                        <m:t>𝐷</m:t>
                                      </m:r>
                                    </m:sub>
                                  </m:sSub>
                                </m:den>
                              </m:f>
                              <m:nary>
                                <m:naryPr>
                                  <m:chr m:val="∑"/>
                                  <m:limLoc m:val="subSup"/>
                                  <m:ctrlPr>
                                    <a:rPr lang="cs-CZ" i="1">
                                      <a:latin typeface="Cambria Math" panose="02040503050406030204" pitchFamily="18" charset="0"/>
                                    </a:rPr>
                                  </m:ctrlPr>
                                </m:naryPr>
                                <m:sub>
                                  <m:r>
                                    <a:rPr lang="cs-CZ" i="1">
                                      <a:latin typeface="Cambria Math"/>
                                    </a:rPr>
                                    <m:t>𝑖</m:t>
                                  </m:r>
                                  <m:r>
                                    <a:rPr lang="cs-CZ" i="1">
                                      <a:latin typeface="Cambria Math"/>
                                    </a:rPr>
                                    <m:t>=1</m:t>
                                  </m:r>
                                </m:sub>
                                <m:sup>
                                  <m:sSub>
                                    <m:sSubPr>
                                      <m:ctrlPr>
                                        <a:rPr lang="cs-CZ" i="1">
                                          <a:latin typeface="Cambria Math" panose="02040503050406030204" pitchFamily="18" charset="0"/>
                                        </a:rPr>
                                      </m:ctrlPr>
                                    </m:sSubPr>
                                    <m:e>
                                      <m:r>
                                        <a:rPr lang="cs-CZ" i="1">
                                          <a:latin typeface="Cambria Math"/>
                                        </a:rPr>
                                        <m:t>𝑛</m:t>
                                      </m:r>
                                    </m:e>
                                    <m:sub>
                                      <m:r>
                                        <a:rPr lang="cs-CZ" i="1">
                                          <a:latin typeface="Cambria Math"/>
                                        </a:rPr>
                                        <m:t>𝐷</m:t>
                                      </m:r>
                                    </m:sub>
                                  </m:sSub>
                                </m:sup>
                                <m:e>
                                  <m:sSub>
                                    <m:sSubPr>
                                      <m:ctrlPr>
                                        <a:rPr lang="cs-CZ"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2</m:t>
                                      </m:r>
                                    </m:sub>
                                  </m:sSub>
                                </m:e>
                              </m:nary>
                            </m:e>
                          </m:mr>
                        </m:m>
                      </m:e>
                    </m:d>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3</m:t>
                              </m:r>
                            </m:e>
                            <m:e>
                              <m:r>
                                <a:rPr lang="cs-CZ" i="1">
                                  <a:latin typeface="Cambria Math"/>
                                </a:rPr>
                                <m:t>10</m:t>
                              </m:r>
                            </m:e>
                          </m:mr>
                        </m:m>
                      </m:e>
                    </m:d>
                  </m:oMath>
                </a14:m>
                <a:r>
                  <a:rPr lang="cs-CZ" dirty="0"/>
                  <a:t> </a:t>
                </a:r>
              </a:p>
              <a:p>
                <a:pPr>
                  <a:lnSpc>
                    <a:spcPct val="120000"/>
                  </a:lnSpc>
                </a:pPr>
                <a:r>
                  <a:rPr lang="cs-CZ" dirty="0"/>
                  <a:t> </a:t>
                </a:r>
                <a14:m>
                  <m:oMath xmlns:m="http://schemas.openxmlformats.org/officeDocument/2006/math">
                    <m:sSub>
                      <m:sSubPr>
                        <m:ctrlPr>
                          <a:rPr lang="cs-CZ" i="1">
                            <a:latin typeface="Cambria Math" panose="02040503050406030204" pitchFamily="18" charset="0"/>
                          </a:rPr>
                        </m:ctrlPr>
                      </m:sSubPr>
                      <m:e>
                        <m:acc>
                          <m:accPr>
                            <m:chr m:val="̅"/>
                            <m:ctrlPr>
                              <a:rPr lang="cs-CZ" b="1" i="1">
                                <a:latin typeface="Cambria Math" panose="02040503050406030204" pitchFamily="18" charset="0"/>
                              </a:rPr>
                            </m:ctrlPr>
                          </m:accPr>
                          <m:e>
                            <m:r>
                              <a:rPr lang="cs-CZ" b="1" i="1">
                                <a:latin typeface="Cambria Math"/>
                              </a:rPr>
                              <m:t>𝐱</m:t>
                            </m:r>
                          </m:e>
                        </m:acc>
                      </m:e>
                      <m:sub>
                        <m:r>
                          <a:rPr lang="cs-CZ" i="1">
                            <a:latin typeface="Cambria Math"/>
                          </a:rPr>
                          <m:t>𝐻</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f>
                                <m:fPr>
                                  <m:ctrlPr>
                                    <a:rPr lang="cs-CZ" i="1">
                                      <a:latin typeface="Cambria Math" panose="02040503050406030204" pitchFamily="18" charset="0"/>
                                    </a:rPr>
                                  </m:ctrlPr>
                                </m:fPr>
                                <m:num>
                                  <m:r>
                                    <a:rPr lang="cs-CZ" i="1">
                                      <a:latin typeface="Cambria Math"/>
                                    </a:rPr>
                                    <m:t>1</m:t>
                                  </m:r>
                                </m:num>
                                <m:den>
                                  <m:sSub>
                                    <m:sSubPr>
                                      <m:ctrlPr>
                                        <a:rPr lang="cs-CZ" i="1">
                                          <a:latin typeface="Cambria Math" panose="02040503050406030204" pitchFamily="18" charset="0"/>
                                        </a:rPr>
                                      </m:ctrlPr>
                                    </m:sSubPr>
                                    <m:e>
                                      <m:r>
                                        <a:rPr lang="cs-CZ" i="1">
                                          <a:latin typeface="Cambria Math"/>
                                        </a:rPr>
                                        <m:t>𝑛</m:t>
                                      </m:r>
                                    </m:e>
                                    <m:sub>
                                      <m:r>
                                        <a:rPr lang="cs-CZ" i="1">
                                          <a:latin typeface="Cambria Math"/>
                                        </a:rPr>
                                        <m:t>𝐻</m:t>
                                      </m:r>
                                    </m:sub>
                                  </m:sSub>
                                </m:den>
                              </m:f>
                              <m:nary>
                                <m:naryPr>
                                  <m:chr m:val="∑"/>
                                  <m:limLoc m:val="subSup"/>
                                  <m:ctrlPr>
                                    <a:rPr lang="cs-CZ" i="1">
                                      <a:latin typeface="Cambria Math" panose="02040503050406030204" pitchFamily="18" charset="0"/>
                                    </a:rPr>
                                  </m:ctrlPr>
                                </m:naryPr>
                                <m:sub>
                                  <m:r>
                                    <a:rPr lang="cs-CZ" i="1">
                                      <a:latin typeface="Cambria Math"/>
                                    </a:rPr>
                                    <m:t>𝑖</m:t>
                                  </m:r>
                                  <m:r>
                                    <a:rPr lang="cs-CZ" i="1">
                                      <a:latin typeface="Cambria Math"/>
                                    </a:rPr>
                                    <m:t>=1</m:t>
                                  </m:r>
                                </m:sub>
                                <m:sup>
                                  <m:sSub>
                                    <m:sSubPr>
                                      <m:ctrlPr>
                                        <a:rPr lang="cs-CZ" i="1">
                                          <a:latin typeface="Cambria Math" panose="02040503050406030204" pitchFamily="18" charset="0"/>
                                        </a:rPr>
                                      </m:ctrlPr>
                                    </m:sSubPr>
                                    <m:e>
                                      <m:r>
                                        <a:rPr lang="cs-CZ" i="1">
                                          <a:latin typeface="Cambria Math"/>
                                        </a:rPr>
                                        <m:t>𝑛</m:t>
                                      </m:r>
                                    </m:e>
                                    <m:sub>
                                      <m:r>
                                        <a:rPr lang="cs-CZ" i="1">
                                          <a:latin typeface="Cambria Math"/>
                                        </a:rPr>
                                        <m:t>𝐻</m:t>
                                      </m:r>
                                    </m:sub>
                                  </m:sSub>
                                </m:sup>
                                <m:e>
                                  <m:sSub>
                                    <m:sSubPr>
                                      <m:ctrlPr>
                                        <a:rPr lang="cs-CZ"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1</m:t>
                                      </m:r>
                                    </m:sub>
                                  </m:sSub>
                                </m:e>
                              </m:nary>
                            </m:e>
                            <m:e>
                              <m:f>
                                <m:fPr>
                                  <m:ctrlPr>
                                    <a:rPr lang="cs-CZ" i="1">
                                      <a:latin typeface="Cambria Math" panose="02040503050406030204" pitchFamily="18" charset="0"/>
                                    </a:rPr>
                                  </m:ctrlPr>
                                </m:fPr>
                                <m:num>
                                  <m:r>
                                    <a:rPr lang="cs-CZ" i="1">
                                      <a:latin typeface="Cambria Math"/>
                                    </a:rPr>
                                    <m:t>1</m:t>
                                  </m:r>
                                </m:num>
                                <m:den>
                                  <m:sSub>
                                    <m:sSubPr>
                                      <m:ctrlPr>
                                        <a:rPr lang="cs-CZ" i="1">
                                          <a:latin typeface="Cambria Math" panose="02040503050406030204" pitchFamily="18" charset="0"/>
                                        </a:rPr>
                                      </m:ctrlPr>
                                    </m:sSubPr>
                                    <m:e>
                                      <m:r>
                                        <a:rPr lang="cs-CZ" i="1">
                                          <a:latin typeface="Cambria Math"/>
                                        </a:rPr>
                                        <m:t>𝑛</m:t>
                                      </m:r>
                                    </m:e>
                                    <m:sub>
                                      <m:r>
                                        <a:rPr lang="cs-CZ" i="1">
                                          <a:latin typeface="Cambria Math"/>
                                        </a:rPr>
                                        <m:t>𝐻</m:t>
                                      </m:r>
                                    </m:sub>
                                  </m:sSub>
                                </m:den>
                              </m:f>
                              <m:nary>
                                <m:naryPr>
                                  <m:chr m:val="∑"/>
                                  <m:limLoc m:val="subSup"/>
                                  <m:ctrlPr>
                                    <a:rPr lang="cs-CZ" i="1">
                                      <a:latin typeface="Cambria Math" panose="02040503050406030204" pitchFamily="18" charset="0"/>
                                    </a:rPr>
                                  </m:ctrlPr>
                                </m:naryPr>
                                <m:sub>
                                  <m:r>
                                    <a:rPr lang="cs-CZ" i="1">
                                      <a:latin typeface="Cambria Math"/>
                                    </a:rPr>
                                    <m:t>𝑖</m:t>
                                  </m:r>
                                  <m:r>
                                    <a:rPr lang="cs-CZ" i="1">
                                      <a:latin typeface="Cambria Math"/>
                                    </a:rPr>
                                    <m:t>=1</m:t>
                                  </m:r>
                                </m:sub>
                                <m:sup>
                                  <m:sSub>
                                    <m:sSubPr>
                                      <m:ctrlPr>
                                        <a:rPr lang="cs-CZ" i="1">
                                          <a:latin typeface="Cambria Math" panose="02040503050406030204" pitchFamily="18" charset="0"/>
                                        </a:rPr>
                                      </m:ctrlPr>
                                    </m:sSubPr>
                                    <m:e>
                                      <m:r>
                                        <a:rPr lang="cs-CZ" i="1">
                                          <a:latin typeface="Cambria Math"/>
                                        </a:rPr>
                                        <m:t>𝑛</m:t>
                                      </m:r>
                                    </m:e>
                                    <m:sub>
                                      <m:r>
                                        <a:rPr lang="cs-CZ" i="1">
                                          <a:latin typeface="Cambria Math"/>
                                        </a:rPr>
                                        <m:t>𝐻</m:t>
                                      </m:r>
                                    </m:sub>
                                  </m:sSub>
                                </m:sup>
                                <m:e>
                                  <m:sSub>
                                    <m:sSubPr>
                                      <m:ctrlPr>
                                        <a:rPr lang="cs-CZ"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2</m:t>
                                      </m:r>
                                    </m:sub>
                                  </m:sSub>
                                </m:e>
                              </m:nary>
                            </m:e>
                          </m:mr>
                        </m:m>
                      </m:e>
                    </m:d>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4</m:t>
                              </m:r>
                            </m:e>
                            <m:e>
                              <m:r>
                                <a:rPr lang="cs-CZ" i="1">
                                  <a:latin typeface="Cambria Math"/>
                                </a:rPr>
                                <m:t>7</m:t>
                              </m:r>
                            </m:e>
                          </m:mr>
                        </m:m>
                      </m:e>
                    </m:d>
                  </m:oMath>
                </a14:m>
                <a:endParaRPr lang="cs-CZ" dirty="0"/>
              </a:p>
            </p:txBody>
          </p:sp>
        </mc:Choice>
        <mc:Fallback xmlns="">
          <p:sp>
            <p:nvSpPr>
              <p:cNvPr id="60" name="Obdélník 59"/>
              <p:cNvSpPr>
                <a:spLocks noRot="1" noChangeAspect="1" noMove="1" noResize="1" noEditPoints="1" noAdjustHandles="1" noChangeArrowheads="1" noChangeShapeType="1" noTextEdit="1"/>
              </p:cNvSpPr>
              <p:nvPr/>
            </p:nvSpPr>
            <p:spPr>
              <a:xfrm>
                <a:off x="611560" y="1077492"/>
                <a:ext cx="4572000" cy="1464119"/>
              </a:xfrm>
              <a:prstGeom prst="rect">
                <a:avLst/>
              </a:prstGeom>
              <a:blipFill rotWithShape="1">
                <a:blip r:embed="rId3"/>
                <a:stretch>
                  <a:fillRect l="-1067" b="-3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Obdélník 60"/>
              <p:cNvSpPr/>
              <p:nvPr/>
            </p:nvSpPr>
            <p:spPr>
              <a:xfrm>
                <a:off x="611560" y="2748646"/>
                <a:ext cx="3200294" cy="1904111"/>
              </a:xfrm>
              <a:prstGeom prst="rect">
                <a:avLst/>
              </a:prstGeom>
            </p:spPr>
            <p:txBody>
              <a:bodyPr wrap="square">
                <a:spAutoFit/>
              </a:bodyPr>
              <a:lstStyle/>
              <a:p>
                <a:pPr>
                  <a:lnSpc>
                    <a:spcPct val="120000"/>
                  </a:lnSpc>
                </a:pPr>
                <a:r>
                  <a:rPr lang="cs-CZ" dirty="0" smtClean="0"/>
                  <a:t>Výběrové </a:t>
                </a:r>
                <a:r>
                  <a:rPr lang="cs-CZ" dirty="0" err="1"/>
                  <a:t>kovarianční</a:t>
                </a:r>
                <a:r>
                  <a:rPr lang="cs-CZ" dirty="0"/>
                  <a:t> matice: </a:t>
                </a:r>
                <a:r>
                  <a:rPr lang="cs-CZ" dirty="0" smtClean="0"/>
                  <a:t> </a:t>
                </a:r>
              </a:p>
              <a:p>
                <a:pPr>
                  <a:lnSpc>
                    <a:spcPct val="120000"/>
                  </a:lnSpc>
                </a:pPr>
                <a:r>
                  <a:rPr lang="cs-CZ" dirty="0" smtClean="0"/>
                  <a:t> </a:t>
                </a:r>
                <a14:m>
                  <m:oMath xmlns:m="http://schemas.openxmlformats.org/officeDocument/2006/math">
                    <m:sSub>
                      <m:sSubPr>
                        <m:ctrlPr>
                          <a:rPr lang="cs-CZ" i="1">
                            <a:latin typeface="Cambria Math" panose="02040503050406030204" pitchFamily="18" charset="0"/>
                          </a:rPr>
                        </m:ctrlPr>
                      </m:sSubPr>
                      <m:e>
                        <m:r>
                          <a:rPr lang="cs-CZ" b="1" i="1">
                            <a:latin typeface="Cambria Math"/>
                          </a:rPr>
                          <m:t>𝐒</m:t>
                        </m:r>
                      </m:e>
                      <m:sub>
                        <m:r>
                          <a:rPr lang="cs-CZ" i="1">
                            <a:latin typeface="Cambria Math"/>
                          </a:rPr>
                          <m:t>𝐷</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11</m:t>
                                  </m:r>
                                </m:sub>
                                <m:sup>
                                  <m:r>
                                    <a:rPr lang="cs-CZ" i="1">
                                      <a:latin typeface="Cambria Math"/>
                                    </a:rPr>
                                    <m:t>𝐷</m:t>
                                  </m:r>
                                </m:sup>
                              </m:sSubSup>
                            </m:e>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12</m:t>
                                  </m:r>
                                </m:sub>
                                <m:sup>
                                  <m:r>
                                    <a:rPr lang="cs-CZ" i="1">
                                      <a:latin typeface="Cambria Math"/>
                                    </a:rPr>
                                    <m:t>𝐷</m:t>
                                  </m:r>
                                </m:sup>
                              </m:sSubSup>
                            </m:e>
                          </m:mr>
                          <m:mr>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21</m:t>
                                  </m:r>
                                </m:sub>
                                <m:sup>
                                  <m:r>
                                    <a:rPr lang="cs-CZ" i="1">
                                      <a:latin typeface="Cambria Math"/>
                                    </a:rPr>
                                    <m:t>𝐷</m:t>
                                  </m:r>
                                </m:sup>
                              </m:sSubSup>
                            </m:e>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22</m:t>
                                  </m:r>
                                </m:sub>
                                <m:sup>
                                  <m:r>
                                    <a:rPr lang="cs-CZ" i="1">
                                      <a:latin typeface="Cambria Math"/>
                                    </a:rPr>
                                    <m:t>𝐷</m:t>
                                  </m:r>
                                </m:sup>
                              </m:sSubSup>
                            </m:e>
                          </m:mr>
                        </m:m>
                      </m:e>
                    </m:d>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1</m:t>
                              </m:r>
                            </m:e>
                            <m:e>
                              <m:r>
                                <a:rPr lang="cs-CZ" i="1">
                                  <a:latin typeface="Cambria Math"/>
                                </a:rPr>
                                <m:t>−1</m:t>
                              </m:r>
                            </m:e>
                          </m:mr>
                          <m:mr>
                            <m:e>
                              <m:r>
                                <a:rPr lang="cs-CZ" i="1">
                                  <a:latin typeface="Cambria Math"/>
                                </a:rPr>
                                <m:t>−1</m:t>
                              </m:r>
                            </m:e>
                            <m:e>
                              <m:r>
                                <a:rPr lang="cs-CZ" i="1">
                                  <a:latin typeface="Cambria Math"/>
                                </a:rPr>
                                <m:t>4</m:t>
                              </m:r>
                            </m:e>
                          </m:mr>
                        </m:m>
                      </m:e>
                    </m:d>
                  </m:oMath>
                </a14:m>
                <a:endParaRPr lang="cs-CZ" dirty="0" smtClean="0"/>
              </a:p>
              <a:p>
                <a:pPr>
                  <a:lnSpc>
                    <a:spcPct val="120000"/>
                  </a:lnSpc>
                </a:pPr>
                <a:r>
                  <a:rPr lang="cs-CZ" dirty="0" smtClean="0"/>
                  <a:t> </a:t>
                </a:r>
                <a14:m>
                  <m:oMath xmlns:m="http://schemas.openxmlformats.org/officeDocument/2006/math">
                    <m:sSub>
                      <m:sSubPr>
                        <m:ctrlPr>
                          <a:rPr lang="cs-CZ" i="1">
                            <a:latin typeface="Cambria Math" panose="02040503050406030204" pitchFamily="18" charset="0"/>
                          </a:rPr>
                        </m:ctrlPr>
                      </m:sSubPr>
                      <m:e>
                        <m:r>
                          <a:rPr lang="cs-CZ" b="1" i="1">
                            <a:latin typeface="Cambria Math"/>
                          </a:rPr>
                          <m:t>𝐒</m:t>
                        </m:r>
                      </m:e>
                      <m:sub>
                        <m:r>
                          <a:rPr lang="cs-CZ" i="1">
                            <a:latin typeface="Cambria Math"/>
                          </a:rPr>
                          <m:t>𝐻</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11</m:t>
                                  </m:r>
                                </m:sub>
                                <m:sup>
                                  <m:r>
                                    <a:rPr lang="cs-CZ" i="1">
                                      <a:latin typeface="Cambria Math"/>
                                    </a:rPr>
                                    <m:t>𝐻</m:t>
                                  </m:r>
                                </m:sup>
                              </m:sSubSup>
                            </m:e>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12</m:t>
                                  </m:r>
                                </m:sub>
                                <m:sup>
                                  <m:r>
                                    <a:rPr lang="cs-CZ" i="1">
                                      <a:latin typeface="Cambria Math"/>
                                    </a:rPr>
                                    <m:t>𝐻</m:t>
                                  </m:r>
                                </m:sup>
                              </m:sSubSup>
                            </m:e>
                          </m:mr>
                          <m:mr>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21</m:t>
                                  </m:r>
                                </m:sub>
                                <m:sup>
                                  <m:r>
                                    <a:rPr lang="cs-CZ" i="1">
                                      <a:latin typeface="Cambria Math"/>
                                    </a:rPr>
                                    <m:t>𝐻</m:t>
                                  </m:r>
                                </m:sup>
                              </m:sSubSup>
                            </m:e>
                            <m:e>
                              <m:sSubSup>
                                <m:sSubSupPr>
                                  <m:ctrlPr>
                                    <a:rPr lang="cs-CZ" i="1">
                                      <a:latin typeface="Cambria Math" panose="02040503050406030204" pitchFamily="18" charset="0"/>
                                    </a:rPr>
                                  </m:ctrlPr>
                                </m:sSubSupPr>
                                <m:e>
                                  <m:r>
                                    <m:rPr>
                                      <m:sty m:val="p"/>
                                    </m:rPr>
                                    <a:rPr lang="cs-CZ">
                                      <a:latin typeface="Cambria Math"/>
                                    </a:rPr>
                                    <m:t>s</m:t>
                                  </m:r>
                                </m:e>
                                <m:sub>
                                  <m:r>
                                    <a:rPr lang="cs-CZ" i="1">
                                      <a:latin typeface="Cambria Math"/>
                                    </a:rPr>
                                    <m:t>22</m:t>
                                  </m:r>
                                </m:sub>
                                <m:sup>
                                  <m:r>
                                    <a:rPr lang="cs-CZ" i="1">
                                      <a:latin typeface="Cambria Math"/>
                                    </a:rPr>
                                    <m:t>𝐻</m:t>
                                  </m:r>
                                </m:sup>
                              </m:sSubSup>
                            </m:e>
                          </m:mr>
                        </m:m>
                      </m:e>
                    </m:d>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1</m:t>
                              </m:r>
                            </m:e>
                            <m:e>
                              <m:r>
                                <a:rPr lang="cs-CZ" i="1">
                                  <a:latin typeface="Cambria Math"/>
                                </a:rPr>
                                <m:t>−1</m:t>
                              </m:r>
                            </m:e>
                          </m:mr>
                          <m:mr>
                            <m:e>
                              <m:r>
                                <a:rPr lang="cs-CZ" i="1">
                                  <a:latin typeface="Cambria Math"/>
                                </a:rPr>
                                <m:t>−1</m:t>
                              </m:r>
                            </m:e>
                            <m:e>
                              <m:r>
                                <a:rPr lang="cs-CZ" i="1">
                                  <a:latin typeface="Cambria Math"/>
                                </a:rPr>
                                <m:t>4</m:t>
                              </m:r>
                            </m:e>
                          </m:mr>
                        </m:m>
                      </m:e>
                    </m:d>
                  </m:oMath>
                </a14:m>
                <a:endParaRPr lang="en-US" dirty="0" smtClean="0"/>
              </a:p>
            </p:txBody>
          </p:sp>
        </mc:Choice>
        <mc:Fallback xmlns="">
          <p:sp>
            <p:nvSpPr>
              <p:cNvPr id="61" name="Obdélník 60"/>
              <p:cNvSpPr>
                <a:spLocks noRot="1" noChangeAspect="1" noMove="1" noResize="1" noEditPoints="1" noAdjustHandles="1" noChangeArrowheads="1" noChangeShapeType="1" noTextEdit="1"/>
              </p:cNvSpPr>
              <p:nvPr/>
            </p:nvSpPr>
            <p:spPr>
              <a:xfrm>
                <a:off x="611560" y="2748646"/>
                <a:ext cx="3200294" cy="1904111"/>
              </a:xfrm>
              <a:prstGeom prst="rect">
                <a:avLst/>
              </a:prstGeom>
              <a:blipFill rotWithShape="1">
                <a:blip r:embed="rId4"/>
                <a:stretch>
                  <a:fillRect l="-1524"/>
                </a:stretch>
              </a:blipFill>
            </p:spPr>
            <p:txBody>
              <a:bodyPr/>
              <a:lstStyle/>
              <a:p>
                <a:r>
                  <a:rPr lang="en-US">
                    <a:noFill/>
                  </a:rPr>
                  <a:t> </a:t>
                </a:r>
              </a:p>
            </p:txBody>
          </p:sp>
        </mc:Fallback>
      </mc:AlternateContent>
      <p:graphicFrame>
        <p:nvGraphicFramePr>
          <p:cNvPr id="13" name="Tabulka 12"/>
          <p:cNvGraphicFramePr>
            <a:graphicFrameLocks noGrp="1"/>
          </p:cNvGraphicFramePr>
          <p:nvPr>
            <p:extLst>
              <p:ext uri="{D42A27DB-BD31-4B8C-83A1-F6EECF244321}">
                <p14:modId xmlns:p14="http://schemas.microsoft.com/office/powerpoint/2010/main" val="4053280208"/>
              </p:ext>
            </p:extLst>
          </p:nvPr>
        </p:nvGraphicFramePr>
        <p:xfrm>
          <a:off x="6012160" y="1149500"/>
          <a:ext cx="2259271" cy="3600400"/>
        </p:xfrm>
        <a:graphic>
          <a:graphicData uri="http://schemas.openxmlformats.org/drawingml/2006/table">
            <a:tbl>
              <a:tblPr>
                <a:tableStyleId>{2D5ABB26-0587-4C30-8999-92F81FD0307C}</a:tableStyleId>
              </a:tblPr>
              <a:tblGrid>
                <a:gridCol w="1516497">
                  <a:extLst>
                    <a:ext uri="{9D8B030D-6E8A-4147-A177-3AD203B41FA5}">
                      <a16:colId xmlns:a16="http://schemas.microsoft.com/office/drawing/2014/main" val="20000"/>
                    </a:ext>
                  </a:extLst>
                </a:gridCol>
                <a:gridCol w="742774">
                  <a:extLst>
                    <a:ext uri="{9D8B030D-6E8A-4147-A177-3AD203B41FA5}">
                      <a16:colId xmlns:a16="http://schemas.microsoft.com/office/drawing/2014/main" val="20001"/>
                    </a:ext>
                  </a:extLst>
                </a:gridCol>
              </a:tblGrid>
              <a:tr h="360040">
                <a:tc gridSpan="2">
                  <a:txBody>
                    <a:bodyPr/>
                    <a:lstStyle/>
                    <a:p>
                      <a:pPr algn="l" fontAlgn="b"/>
                      <a:r>
                        <a:rPr lang="en-US" sz="1800" u="none" strike="noStrike" dirty="0" err="1">
                          <a:effectLst/>
                          <a:latin typeface="+mn-lt"/>
                        </a:rPr>
                        <a:t>Vícerozměrný</a:t>
                      </a:r>
                      <a:r>
                        <a:rPr lang="en-US" sz="1800" u="none" strike="noStrike" dirty="0">
                          <a:effectLst/>
                          <a:latin typeface="+mn-lt"/>
                        </a:rPr>
                        <a:t> </a:t>
                      </a:r>
                      <a:r>
                        <a:rPr lang="en-US" sz="1800" u="none" strike="noStrike" dirty="0" smtClean="0">
                          <a:effectLst/>
                          <a:latin typeface="+mn-lt"/>
                        </a:rPr>
                        <a:t>t-test:</a:t>
                      </a:r>
                      <a:endParaRPr lang="en-US" sz="1800" b="1" i="0" u="none" strike="noStrike" dirty="0">
                        <a:solidFill>
                          <a:srgbClr val="000000"/>
                        </a:solidFill>
                        <a:effectLst/>
                        <a:latin typeface="+mn-lt"/>
                      </a:endParaRPr>
                    </a:p>
                  </a:txBody>
                  <a:tcPr marL="9525" marR="9525" marT="9525" marB="0" anchor="b"/>
                </a:tc>
                <a:tc hMerge="1">
                  <a:txBody>
                    <a:bodyPr/>
                    <a:lstStyle/>
                    <a:p>
                      <a:pPr algn="l" fontAlgn="b"/>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360040">
                <a:tc>
                  <a:txBody>
                    <a:bodyPr/>
                    <a:lstStyle/>
                    <a:p>
                      <a:pPr algn="l" fontAlgn="b"/>
                      <a:r>
                        <a:rPr lang="en-US" sz="1800" u="none" strike="noStrike">
                          <a:effectLst/>
                          <a:latin typeface="+mn-lt"/>
                        </a:rPr>
                        <a:t>n</a:t>
                      </a:r>
                      <a:endParaRPr lang="en-US" sz="1800" b="0" i="0" u="none" strike="noStrike">
                        <a:solidFill>
                          <a:srgbClr val="000000"/>
                        </a:solidFill>
                        <a:effectLst/>
                        <a:latin typeface="+mn-lt"/>
                      </a:endParaRPr>
                    </a:p>
                  </a:txBody>
                  <a:tcPr marL="9525" marR="9525" marT="9525" marB="0" anchor="b"/>
                </a:tc>
                <a:tc>
                  <a:txBody>
                    <a:bodyPr/>
                    <a:lstStyle/>
                    <a:p>
                      <a:pPr algn="r" fontAlgn="b"/>
                      <a:r>
                        <a:rPr lang="cs-CZ" sz="1800" b="0" i="0" u="none" strike="noStrike" dirty="0" smtClean="0">
                          <a:solidFill>
                            <a:schemeClr val="tx1"/>
                          </a:solidFill>
                          <a:effectLst/>
                          <a:latin typeface="+mn-lt"/>
                        </a:rPr>
                        <a:t>6</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1"/>
                  </a:ext>
                </a:extLst>
              </a:tr>
              <a:tr h="360040">
                <a:tc>
                  <a:txBody>
                    <a:bodyPr/>
                    <a:lstStyle/>
                    <a:p>
                      <a:pPr algn="l" fontAlgn="b"/>
                      <a:r>
                        <a:rPr lang="cs-CZ" sz="1800" u="none" strike="noStrike" dirty="0" smtClean="0">
                          <a:effectLst/>
                          <a:latin typeface="+mn-lt"/>
                        </a:rPr>
                        <a:t>p</a:t>
                      </a:r>
                      <a:endParaRPr lang="en-US" sz="1800" b="0" i="0" u="none" strike="noStrike" dirty="0">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2</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2"/>
                  </a:ext>
                </a:extLst>
              </a:tr>
              <a:tr h="360040">
                <a:tc>
                  <a:txBody>
                    <a:bodyPr/>
                    <a:lstStyle/>
                    <a:p>
                      <a:pPr algn="l" fontAlgn="b"/>
                      <a:r>
                        <a:rPr lang="en-US" sz="1800" u="none" strike="noStrike">
                          <a:effectLst/>
                          <a:latin typeface="+mn-lt"/>
                        </a:rPr>
                        <a:t>T</a:t>
                      </a:r>
                      <a:r>
                        <a:rPr lang="en-US" sz="1800" u="none" strike="noStrike" baseline="30000">
                          <a:effectLst/>
                          <a:latin typeface="+mn-lt"/>
                        </a:rPr>
                        <a:t>2</a:t>
                      </a:r>
                      <a:endParaRPr lang="en-US" sz="1800" b="0" i="0" u="none" strike="noStrike">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3,5</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3"/>
                  </a:ext>
                </a:extLst>
              </a:tr>
              <a:tr h="360040">
                <a:tc>
                  <a:txBody>
                    <a:bodyPr/>
                    <a:lstStyle/>
                    <a:p>
                      <a:pPr algn="l" fontAlgn="b"/>
                      <a:r>
                        <a:rPr lang="en-US" sz="1800" u="none" strike="noStrike">
                          <a:effectLst/>
                          <a:latin typeface="+mn-lt"/>
                        </a:rPr>
                        <a:t>F</a:t>
                      </a:r>
                      <a:endParaRPr lang="en-US" sz="1800" b="0" i="0" u="none" strike="noStrike">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1,31</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4"/>
                  </a:ext>
                </a:extLst>
              </a:tr>
              <a:tr h="360040">
                <a:tc>
                  <a:txBody>
                    <a:bodyPr/>
                    <a:lstStyle/>
                    <a:p>
                      <a:pPr algn="l" fontAlgn="b"/>
                      <a:r>
                        <a:rPr lang="en-US" sz="1800" u="none" strike="noStrike" dirty="0" smtClean="0">
                          <a:effectLst/>
                          <a:latin typeface="+mn-lt"/>
                        </a:rPr>
                        <a:t>df1</a:t>
                      </a:r>
                      <a:r>
                        <a:rPr lang="cs-CZ" sz="1800" u="none" strike="noStrike" dirty="0" smtClean="0">
                          <a:effectLst/>
                          <a:latin typeface="+mn-lt"/>
                        </a:rPr>
                        <a:t>= p</a:t>
                      </a:r>
                      <a:endParaRPr lang="en-US" sz="1800" b="0" i="0" u="none" strike="noStrike" dirty="0">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2</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5"/>
                  </a:ext>
                </a:extLst>
              </a:tr>
              <a:tr h="3600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rPr>
                        <a:t>df2</a:t>
                      </a:r>
                      <a:r>
                        <a:rPr lang="cs-CZ" sz="1800" u="none" strike="noStrike" dirty="0" smtClean="0">
                          <a:effectLst/>
                          <a:latin typeface="+mn-lt"/>
                        </a:rPr>
                        <a:t> </a:t>
                      </a:r>
                      <a:r>
                        <a:rPr lang="cs-CZ" sz="1800" u="none" strike="noStrike" baseline="0" dirty="0" smtClean="0">
                          <a:effectLst/>
                          <a:latin typeface="+mn-lt"/>
                        </a:rPr>
                        <a:t>= n-p-1</a:t>
                      </a:r>
                      <a:endParaRPr lang="en-US" sz="1800" b="0" i="0" u="none" strike="noStrike" dirty="0" smtClean="0">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3</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6"/>
                  </a:ext>
                </a:extLst>
              </a:tr>
              <a:tr h="360040">
                <a:tc>
                  <a:txBody>
                    <a:bodyPr/>
                    <a:lstStyle/>
                    <a:p>
                      <a:pPr algn="l" fontAlgn="b"/>
                      <a:r>
                        <a:rPr lang="el-GR" sz="1800" u="none" strike="noStrike">
                          <a:effectLst/>
                          <a:latin typeface="+mn-lt"/>
                        </a:rPr>
                        <a:t>α</a:t>
                      </a:r>
                      <a:endParaRPr lang="el-GR" sz="1800" b="0" i="0" u="none" strike="noStrike">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0,05</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7"/>
                  </a:ext>
                </a:extLst>
              </a:tr>
              <a:tr h="360040">
                <a:tc>
                  <a:txBody>
                    <a:bodyPr/>
                    <a:lstStyle/>
                    <a:p>
                      <a:pPr algn="l" fontAlgn="b"/>
                      <a:r>
                        <a:rPr lang="en-US" sz="1800" u="none" strike="noStrike">
                          <a:effectLst/>
                          <a:latin typeface="+mn-lt"/>
                        </a:rPr>
                        <a:t>F-crit</a:t>
                      </a:r>
                      <a:endParaRPr lang="en-US" sz="1800" b="0" i="0" u="none" strike="noStrike">
                        <a:solidFill>
                          <a:srgbClr val="000000"/>
                        </a:solidFill>
                        <a:effectLst/>
                        <a:latin typeface="+mn-lt"/>
                      </a:endParaRPr>
                    </a:p>
                  </a:txBody>
                  <a:tcPr marL="9525" marR="9525" marT="9525" marB="0" anchor="b"/>
                </a:tc>
                <a:tc>
                  <a:txBody>
                    <a:bodyPr/>
                    <a:lstStyle/>
                    <a:p>
                      <a:pPr algn="r" fontAlgn="b"/>
                      <a:r>
                        <a:rPr lang="en-US" sz="1800" u="none" strike="noStrike">
                          <a:effectLst/>
                          <a:latin typeface="+mn-lt"/>
                        </a:rPr>
                        <a:t>9,55</a:t>
                      </a:r>
                      <a:endParaRPr lang="en-US" sz="1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8"/>
                  </a:ext>
                </a:extLst>
              </a:tr>
              <a:tr h="360040">
                <a:tc>
                  <a:txBody>
                    <a:bodyPr/>
                    <a:lstStyle/>
                    <a:p>
                      <a:pPr algn="l" fontAlgn="b"/>
                      <a:r>
                        <a:rPr lang="en-US" sz="1800" u="none" strike="noStrike">
                          <a:effectLst/>
                          <a:latin typeface="+mn-lt"/>
                        </a:rPr>
                        <a:t>p-hodnota</a:t>
                      </a:r>
                      <a:endParaRPr lang="en-US" sz="1800" b="0" i="0" u="none" strike="noStrike">
                        <a:solidFill>
                          <a:srgbClr val="000000"/>
                        </a:solidFill>
                        <a:effectLst/>
                        <a:latin typeface="+mn-lt"/>
                      </a:endParaRPr>
                    </a:p>
                  </a:txBody>
                  <a:tcPr marL="9525" marR="9525" marT="9525" marB="0" anchor="b"/>
                </a:tc>
                <a:tc>
                  <a:txBody>
                    <a:bodyPr/>
                    <a:lstStyle/>
                    <a:p>
                      <a:pPr algn="r" fontAlgn="b"/>
                      <a:r>
                        <a:rPr lang="en-US" sz="1800" u="none" strike="noStrike" dirty="0">
                          <a:effectLst/>
                          <a:latin typeface="+mn-lt"/>
                        </a:rPr>
                        <a:t>0,389</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9"/>
                  </a:ext>
                </a:extLst>
              </a:tr>
            </a:tbl>
          </a:graphicData>
        </a:graphic>
      </p:graphicFrame>
      <mc:AlternateContent xmlns:mc="http://schemas.openxmlformats.org/markup-compatibility/2006" xmlns:a14="http://schemas.microsoft.com/office/drawing/2010/main">
        <mc:Choice Requires="a14">
          <p:sp>
            <p:nvSpPr>
              <p:cNvPr id="3" name="Obdélník 2"/>
              <p:cNvSpPr/>
              <p:nvPr/>
            </p:nvSpPr>
            <p:spPr>
              <a:xfrm>
                <a:off x="4171894" y="4869160"/>
                <a:ext cx="4864602" cy="532005"/>
              </a:xfrm>
              <a:prstGeom prst="rect">
                <a:avLst/>
              </a:prstGeom>
            </p:spPr>
            <p:txBody>
              <a:bodyPr wrap="square">
                <a:spAutoFit/>
              </a:bodyPr>
              <a:lstStyle/>
              <a:p>
                <a14:m>
                  <m:oMath xmlns:m="http://schemas.openxmlformats.org/officeDocument/2006/math">
                    <m:sSup>
                      <m:sSupPr>
                        <m:ctrlPr>
                          <a:rPr lang="en-US" sz="1600" i="1">
                            <a:latin typeface="Cambria Math" panose="02040503050406030204" pitchFamily="18" charset="0"/>
                          </a:rPr>
                        </m:ctrlPr>
                      </m:sSupPr>
                      <m:e>
                        <m:r>
                          <a:rPr lang="cs-CZ" sz="1600" i="1">
                            <a:latin typeface="Cambria Math"/>
                          </a:rPr>
                          <m:t>𝑇</m:t>
                        </m:r>
                      </m:e>
                      <m:sup>
                        <m:r>
                          <a:rPr lang="cs-CZ" sz="1600" i="1">
                            <a:latin typeface="Cambria Math"/>
                          </a:rPr>
                          <m:t>2</m:t>
                        </m:r>
                      </m:sup>
                    </m:sSup>
                    <m:r>
                      <a:rPr lang="cs-CZ" sz="1600" i="1">
                        <a:latin typeface="Cambria Math"/>
                      </a:rPr>
                      <m:t>=</m:t>
                    </m:r>
                    <m:sSup>
                      <m:sSupPr>
                        <m:ctrlPr>
                          <a:rPr lang="en-US" sz="1600" i="1">
                            <a:latin typeface="Cambria Math" panose="02040503050406030204" pitchFamily="18" charset="0"/>
                          </a:rPr>
                        </m:ctrlPr>
                      </m:sSupPr>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𝐻</m:t>
                                    </m:r>
                                  </m:sub>
                                </m:sSub>
                                <m:r>
                                  <a:rPr lang="cs-CZ" sz="1600" i="1">
                                    <a:latin typeface="Cambria Math"/>
                                  </a:rPr>
                                  <m:t>−</m:t>
                                </m:r>
                                <m:r>
                                  <a:rPr lang="cs-CZ" sz="1600" b="1" i="1">
                                    <a:latin typeface="Cambria Math"/>
                                  </a:rPr>
                                  <m:t>𝒄</m:t>
                                </m:r>
                              </m:e>
                            </m:d>
                          </m:e>
                          <m:sup>
                            <m:r>
                              <a:rPr lang="cs-CZ" sz="1600" i="1">
                                <a:latin typeface="Cambria Math"/>
                              </a:rPr>
                              <m:t>𝑇</m:t>
                            </m:r>
                          </m:sup>
                        </m:sSup>
                        <m:d>
                          <m:dPr>
                            <m:begChr m:val="["/>
                            <m:endChr m:val="]"/>
                            <m:ctrlPr>
                              <a:rPr lang="en-US" sz="1600" i="1">
                                <a:latin typeface="Cambria Math" panose="02040503050406030204" pitchFamily="18" charset="0"/>
                              </a:rPr>
                            </m:ctrlPr>
                          </m:dPr>
                          <m:e>
                            <m:sSub>
                              <m:sSubPr>
                                <m:ctrlPr>
                                  <a:rPr lang="en-US" sz="1600" b="1" i="1">
                                    <a:latin typeface="Cambria Math" panose="02040503050406030204" pitchFamily="18" charset="0"/>
                                  </a:rPr>
                                </m:ctrlPr>
                              </m:sSubPr>
                              <m:e>
                                <m:r>
                                  <m:rPr>
                                    <m:nor/>
                                  </m:rPr>
                                  <a:rPr lang="cs-CZ" sz="1600" b="1"/>
                                  <m:t>S</m:t>
                                </m:r>
                              </m:e>
                              <m:sub>
                                <m:r>
                                  <a:rPr lang="cs-CZ" sz="1600" i="1">
                                    <a:latin typeface="Cambria Math"/>
                                  </a:rPr>
                                  <m:t>∗</m:t>
                                </m:r>
                              </m:sub>
                            </m:sSub>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𝐷</m:t>
                                        </m:r>
                                      </m:sub>
                                    </m:sSub>
                                  </m:den>
                                </m:f>
                                <m:r>
                                  <a:rPr lang="cs-CZ" sz="1600" i="1">
                                    <a:latin typeface="Cambria Math"/>
                                  </a:rPr>
                                  <m:t>+</m:t>
                                </m:r>
                                <m:f>
                                  <m:fPr>
                                    <m:ctrlPr>
                                      <a:rPr lang="en-US" sz="1600" i="1">
                                        <a:latin typeface="Cambria Math" panose="02040503050406030204" pitchFamily="18" charset="0"/>
                                      </a:rPr>
                                    </m:ctrlPr>
                                  </m:fPr>
                                  <m:num>
                                    <m:r>
                                      <a:rPr lang="cs-CZ" sz="1600" i="1">
                                        <a:latin typeface="Cambria Math"/>
                                      </a:rPr>
                                      <m:t>1</m:t>
                                    </m:r>
                                  </m:num>
                                  <m:den>
                                    <m:sSub>
                                      <m:sSubPr>
                                        <m:ctrlPr>
                                          <a:rPr lang="en-US" sz="1600" i="1">
                                            <a:latin typeface="Cambria Math" panose="02040503050406030204" pitchFamily="18" charset="0"/>
                                          </a:rPr>
                                        </m:ctrlPr>
                                      </m:sSubPr>
                                      <m:e>
                                        <m:r>
                                          <a:rPr lang="cs-CZ" sz="1600" i="1">
                                            <a:latin typeface="Cambria Math"/>
                                          </a:rPr>
                                          <m:t>𝑛</m:t>
                                        </m:r>
                                      </m:e>
                                      <m:sub>
                                        <m:r>
                                          <a:rPr lang="cs-CZ" sz="1600" i="1">
                                            <a:latin typeface="Cambria Math"/>
                                          </a:rPr>
                                          <m:t>𝐻</m:t>
                                        </m:r>
                                      </m:sub>
                                    </m:sSub>
                                  </m:den>
                                </m:f>
                              </m:e>
                            </m:d>
                          </m:e>
                        </m:d>
                      </m:e>
                      <m:sup>
                        <m:r>
                          <a:rPr lang="cs-CZ" sz="1600" i="1">
                            <a:latin typeface="Cambria Math"/>
                          </a:rPr>
                          <m:t>−1</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𝐷</m:t>
                            </m:r>
                          </m:sub>
                        </m:sSub>
                        <m:r>
                          <a:rPr lang="cs-CZ" sz="1600" i="1">
                            <a:latin typeface="Cambria Math"/>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cs-CZ" sz="1600" b="1" i="1">
                                    <a:latin typeface="Cambria Math"/>
                                  </a:rPr>
                                  <m:t>𝒙</m:t>
                                </m:r>
                              </m:e>
                            </m:acc>
                          </m:e>
                          <m:sub>
                            <m:r>
                              <a:rPr lang="cs-CZ" sz="1600" i="1">
                                <a:latin typeface="Cambria Math"/>
                              </a:rPr>
                              <m:t>𝐻</m:t>
                            </m:r>
                          </m:sub>
                        </m:sSub>
                        <m:r>
                          <a:rPr lang="cs-CZ" sz="1600" i="1">
                            <a:latin typeface="Cambria Math"/>
                          </a:rPr>
                          <m:t>−</m:t>
                        </m:r>
                        <m:r>
                          <a:rPr lang="cs-CZ" sz="1600" b="1" i="1">
                            <a:latin typeface="Cambria Math"/>
                          </a:rPr>
                          <m:t>𝒄</m:t>
                        </m:r>
                      </m:e>
                    </m:d>
                  </m:oMath>
                </a14:m>
                <a:r>
                  <a:rPr lang="cs-CZ" sz="2000" dirty="0"/>
                  <a:t> </a:t>
                </a:r>
                <a:endParaRPr lang="en-US" sz="1600" dirty="0"/>
              </a:p>
            </p:txBody>
          </p:sp>
        </mc:Choice>
        <mc:Fallback xmlns="">
          <p:sp>
            <p:nvSpPr>
              <p:cNvPr id="3" name="Obdélník 2"/>
              <p:cNvSpPr>
                <a:spLocks noRot="1" noChangeAspect="1" noMove="1" noResize="1" noEditPoints="1" noAdjustHandles="1" noChangeArrowheads="1" noChangeShapeType="1" noTextEdit="1"/>
              </p:cNvSpPr>
              <p:nvPr/>
            </p:nvSpPr>
            <p:spPr>
              <a:xfrm>
                <a:off x="4171894" y="4869160"/>
                <a:ext cx="4864602" cy="53200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délník 4"/>
              <p:cNvSpPr/>
              <p:nvPr/>
            </p:nvSpPr>
            <p:spPr>
              <a:xfrm>
                <a:off x="4120302" y="5391614"/>
                <a:ext cx="1760034" cy="560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400" i="1">
                          <a:latin typeface="Cambria Math"/>
                        </a:rPr>
                        <m:t>𝐹</m:t>
                      </m:r>
                      <m:r>
                        <a:rPr lang="cs-CZ" sz="1400" i="1">
                          <a:latin typeface="Cambria Math"/>
                        </a:rPr>
                        <m:t>=</m:t>
                      </m:r>
                      <m:f>
                        <m:fPr>
                          <m:ctrlPr>
                            <a:rPr lang="en-US" sz="1400" i="1">
                              <a:latin typeface="Cambria Math" panose="02040503050406030204" pitchFamily="18" charset="0"/>
                            </a:rPr>
                          </m:ctrlPr>
                        </m:fPr>
                        <m:num>
                          <m:r>
                            <a:rPr lang="cs-CZ" sz="1400" i="1">
                              <a:latin typeface="Cambria Math"/>
                            </a:rPr>
                            <m:t>𝑛</m:t>
                          </m:r>
                          <m:r>
                            <a:rPr lang="cs-CZ" sz="1400" i="1">
                              <a:latin typeface="Cambria Math"/>
                            </a:rPr>
                            <m:t>−</m:t>
                          </m:r>
                          <m:r>
                            <a:rPr lang="cs-CZ" sz="1400" i="1">
                              <a:latin typeface="Cambria Math"/>
                            </a:rPr>
                            <m:t>𝑝</m:t>
                          </m:r>
                          <m:r>
                            <a:rPr lang="cs-CZ" sz="1400" i="1">
                              <a:latin typeface="Cambria Math"/>
                            </a:rPr>
                            <m:t>−1</m:t>
                          </m:r>
                        </m:num>
                        <m:den>
                          <m:r>
                            <a:rPr lang="cs-CZ" sz="1400" i="1">
                              <a:latin typeface="Cambria Math"/>
                            </a:rPr>
                            <m:t>𝑝</m:t>
                          </m:r>
                        </m:den>
                      </m:f>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cs-CZ" sz="1400" i="1">
                                  <a:latin typeface="Cambria Math"/>
                                </a:rPr>
                                <m:t>𝑇</m:t>
                              </m:r>
                            </m:e>
                            <m:sup>
                              <m:r>
                                <a:rPr lang="cs-CZ" sz="1400" i="1">
                                  <a:latin typeface="Cambria Math"/>
                                </a:rPr>
                                <m:t>2</m:t>
                              </m:r>
                            </m:sup>
                          </m:sSup>
                          <m:r>
                            <a:rPr lang="cs-CZ" sz="1400">
                              <a:latin typeface="Cambria Math"/>
                            </a:rPr>
                            <m:t> </m:t>
                          </m:r>
                        </m:num>
                        <m:den>
                          <m:r>
                            <a:rPr lang="cs-CZ" sz="1400" i="1">
                              <a:latin typeface="Cambria Math"/>
                            </a:rPr>
                            <m:t>𝑛</m:t>
                          </m:r>
                          <m:r>
                            <a:rPr lang="cs-CZ" sz="1400" i="1">
                              <a:latin typeface="Cambria Math"/>
                            </a:rPr>
                            <m:t>−2</m:t>
                          </m:r>
                        </m:den>
                      </m:f>
                    </m:oMath>
                  </m:oMathPara>
                </a14:m>
                <a:endParaRPr lang="en-US" sz="1400" dirty="0"/>
              </a:p>
            </p:txBody>
          </p:sp>
        </mc:Choice>
        <mc:Fallback xmlns="">
          <p:sp>
            <p:nvSpPr>
              <p:cNvPr id="5" name="Obdélník 4"/>
              <p:cNvSpPr>
                <a:spLocks noRot="1" noChangeAspect="1" noMove="1" noResize="1" noEditPoints="1" noAdjustHandles="1" noChangeArrowheads="1" noChangeShapeType="1" noTextEdit="1"/>
              </p:cNvSpPr>
              <p:nvPr/>
            </p:nvSpPr>
            <p:spPr>
              <a:xfrm>
                <a:off x="4120302" y="5391614"/>
                <a:ext cx="1760034" cy="56085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délník 11"/>
              <p:cNvSpPr/>
              <p:nvPr/>
            </p:nvSpPr>
            <p:spPr>
              <a:xfrm>
                <a:off x="611560" y="4893916"/>
                <a:ext cx="3200294" cy="976870"/>
              </a:xfrm>
              <a:prstGeom prst="rect">
                <a:avLst/>
              </a:prstGeom>
            </p:spPr>
            <p:txBody>
              <a:bodyPr wrap="square">
                <a:spAutoFit/>
              </a:bodyPr>
              <a:lstStyle/>
              <a:p>
                <a:pPr>
                  <a:lnSpc>
                    <a:spcPct val="120000"/>
                  </a:lnSpc>
                </a:pPr>
                <a:r>
                  <a:rPr lang="en-US" dirty="0" smtClean="0"/>
                  <a:t>Vážená</a:t>
                </a:r>
                <a:r>
                  <a:rPr lang="cs-CZ" dirty="0" smtClean="0"/>
                  <a:t> </a:t>
                </a:r>
                <a:r>
                  <a:rPr lang="cs-CZ" dirty="0"/>
                  <a:t>kovarianční matice: </a:t>
                </a:r>
                <a:r>
                  <a:rPr lang="cs-CZ" dirty="0" smtClean="0"/>
                  <a:t> </a:t>
                </a:r>
              </a:p>
              <a:p>
                <a:pPr>
                  <a:lnSpc>
                    <a:spcPct val="120000"/>
                  </a:lnSpc>
                </a:pPr>
                <a:r>
                  <a:rPr lang="cs-CZ" dirty="0" smtClean="0"/>
                  <a:t> </a:t>
                </a:r>
                <a14:m>
                  <m:oMath xmlns:m="http://schemas.openxmlformats.org/officeDocument/2006/math">
                    <m:sSub>
                      <m:sSubPr>
                        <m:ctrlPr>
                          <a:rPr lang="cs-CZ" b="1" i="1" smtClean="0">
                            <a:latin typeface="Cambria Math" panose="02040503050406030204" pitchFamily="18" charset="0"/>
                          </a:rPr>
                        </m:ctrlPr>
                      </m:sSubPr>
                      <m:e>
                        <m:r>
                          <a:rPr lang="en-US" b="1" i="0" smtClean="0">
                            <a:latin typeface="Cambria Math"/>
                          </a:rPr>
                          <m:t>𝐒</m:t>
                        </m:r>
                      </m:e>
                      <m:sub>
                        <m:r>
                          <a:rPr lang="en-US" b="1" i="1" smtClean="0">
                            <a:latin typeface="Cambria Math"/>
                          </a:rPr>
                          <m:t>∗</m:t>
                        </m:r>
                      </m:sub>
                    </m:sSub>
                    <m:r>
                      <a:rPr lang="cs-CZ" i="1">
                        <a:latin typeface="Cambria Math"/>
                      </a:rPr>
                      <m:t>=</m:t>
                    </m:r>
                    <m:d>
                      <m:dPr>
                        <m:begChr m:val="["/>
                        <m:endChr m:val="]"/>
                        <m:ctrlPr>
                          <a:rPr lang="cs-CZ" i="1">
                            <a:latin typeface="Cambria Math" panose="02040503050406030204" pitchFamily="18" charset="0"/>
                          </a:rPr>
                        </m:ctrlPr>
                      </m:dPr>
                      <m:e>
                        <m:m>
                          <m:mPr>
                            <m:mcs>
                              <m:mc>
                                <m:mcPr>
                                  <m:count m:val="2"/>
                                  <m:mcJc m:val="center"/>
                                </m:mcPr>
                              </m:mc>
                            </m:mcs>
                            <m:ctrlPr>
                              <a:rPr lang="cs-CZ" i="1">
                                <a:latin typeface="Cambria Math" panose="02040503050406030204" pitchFamily="18" charset="0"/>
                              </a:rPr>
                            </m:ctrlPr>
                          </m:mPr>
                          <m:mr>
                            <m:e>
                              <m:r>
                                <a:rPr lang="cs-CZ" i="1">
                                  <a:latin typeface="Cambria Math"/>
                                </a:rPr>
                                <m:t>1</m:t>
                              </m:r>
                            </m:e>
                            <m:e>
                              <m:r>
                                <a:rPr lang="cs-CZ" i="1">
                                  <a:latin typeface="Cambria Math"/>
                                </a:rPr>
                                <m:t>−1</m:t>
                              </m:r>
                            </m:e>
                          </m:mr>
                          <m:mr>
                            <m:e>
                              <m:r>
                                <a:rPr lang="cs-CZ" i="1">
                                  <a:latin typeface="Cambria Math"/>
                                </a:rPr>
                                <m:t>−1</m:t>
                              </m:r>
                            </m:e>
                            <m:e>
                              <m:r>
                                <a:rPr lang="cs-CZ" i="1">
                                  <a:latin typeface="Cambria Math"/>
                                </a:rPr>
                                <m:t>4</m:t>
                              </m:r>
                            </m:e>
                          </m:mr>
                        </m:m>
                      </m:e>
                    </m:d>
                  </m:oMath>
                </a14:m>
                <a:endParaRPr lang="cs-CZ" dirty="0" smtClean="0"/>
              </a:p>
            </p:txBody>
          </p:sp>
        </mc:Choice>
        <mc:Fallback xmlns="">
          <p:sp>
            <p:nvSpPr>
              <p:cNvPr id="12" name="Obdélník 11"/>
              <p:cNvSpPr>
                <a:spLocks noRot="1" noChangeAspect="1" noMove="1" noResize="1" noEditPoints="1" noAdjustHandles="1" noChangeArrowheads="1" noChangeShapeType="1" noTextEdit="1"/>
              </p:cNvSpPr>
              <p:nvPr/>
            </p:nvSpPr>
            <p:spPr>
              <a:xfrm>
                <a:off x="611560" y="4893916"/>
                <a:ext cx="3200294" cy="976870"/>
              </a:xfrm>
              <a:prstGeom prst="rect">
                <a:avLst/>
              </a:prstGeom>
              <a:blipFill rotWithShape="1">
                <a:blip r:embed="rId7"/>
                <a:stretch>
                  <a:fillRect l="-1524"/>
                </a:stretch>
              </a:blipFill>
            </p:spPr>
            <p:txBody>
              <a:bodyPr/>
              <a:lstStyle/>
              <a:p>
                <a:r>
                  <a:rPr lang="en-US">
                    <a:noFill/>
                  </a:rPr>
                  <a:t> </a:t>
                </a:r>
              </a:p>
            </p:txBody>
          </p:sp>
        </mc:Fallback>
      </mc:AlternateContent>
    </p:spTree>
    <p:extLst>
      <p:ext uri="{BB962C8B-B14F-4D97-AF65-F5344CB8AC3E}">
        <p14:creationId xmlns:p14="http://schemas.microsoft.com/office/powerpoint/2010/main" val="4083605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1 – řešení v software R</a:t>
            </a: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24</a:t>
            </a:fld>
            <a:endParaRPr lang="cs-CZ" dirty="0"/>
          </a:p>
        </p:txBody>
      </p:sp>
      <p:sp>
        <p:nvSpPr>
          <p:cNvPr id="6" name="Obdélník 5"/>
          <p:cNvSpPr/>
          <p:nvPr/>
        </p:nvSpPr>
        <p:spPr>
          <a:xfrm>
            <a:off x="576064" y="1196752"/>
            <a:ext cx="4572000" cy="1711366"/>
          </a:xfrm>
          <a:prstGeom prst="rect">
            <a:avLst/>
          </a:prstGeom>
        </p:spPr>
        <p:txBody>
          <a:bodyPr>
            <a:spAutoFit/>
          </a:bodyPr>
          <a:lstStyle/>
          <a:p>
            <a:pPr>
              <a:lnSpc>
                <a:spcPct val="150000"/>
              </a:lnSpc>
            </a:pPr>
            <a:r>
              <a:rPr lang="en-US" dirty="0"/>
              <a:t>library("</a:t>
            </a:r>
            <a:r>
              <a:rPr lang="en-US" dirty="0" err="1"/>
              <a:t>ICSNP</a:t>
            </a:r>
            <a:r>
              <a:rPr lang="en-US" dirty="0"/>
              <a:t>")</a:t>
            </a:r>
          </a:p>
          <a:p>
            <a:pPr>
              <a:lnSpc>
                <a:spcPct val="150000"/>
              </a:lnSpc>
            </a:pPr>
            <a:r>
              <a:rPr lang="fr-FR" dirty="0"/>
              <a:t>X=matrix(c(2 4 3 12 10 8),3,2)</a:t>
            </a:r>
          </a:p>
          <a:p>
            <a:pPr>
              <a:lnSpc>
                <a:spcPct val="150000"/>
              </a:lnSpc>
            </a:pPr>
            <a:r>
              <a:rPr lang="en-US" dirty="0"/>
              <a:t>Y=matrix(c(5,3,4,7,9,5),3,2)</a:t>
            </a:r>
          </a:p>
          <a:p>
            <a:pPr>
              <a:lnSpc>
                <a:spcPct val="150000"/>
              </a:lnSpc>
            </a:pPr>
            <a:r>
              <a:rPr lang="en-US" dirty="0"/>
              <a:t>HotellingsT2(X, Y)</a:t>
            </a:r>
          </a:p>
        </p:txBody>
      </p:sp>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573016"/>
            <a:ext cx="7659268" cy="1240962"/>
          </a:xfrm>
          <a:prstGeom prst="rect">
            <a:avLst/>
          </a:prstGeom>
        </p:spPr>
      </p:pic>
    </p:spTree>
    <p:extLst>
      <p:ext uri="{BB962C8B-B14F-4D97-AF65-F5344CB8AC3E}">
        <p14:creationId xmlns:p14="http://schemas.microsoft.com/office/powerpoint/2010/main" val="56525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Autofit/>
          </a:bodyPr>
          <a:lstStyle/>
          <a:p>
            <a:pPr marL="457200" indent="-457200"/>
            <a:r>
              <a:rPr lang="cs-CZ" dirty="0" smtClean="0"/>
              <a:t>Analýza rozptylu </a:t>
            </a:r>
            <a:br>
              <a:rPr lang="cs-CZ" dirty="0" smtClean="0"/>
            </a:br>
            <a:r>
              <a:rPr lang="cs-CZ" dirty="0" smtClean="0"/>
              <a:t>pro vícerozměrná data</a:t>
            </a:r>
            <a:endParaRPr lang="en-US" dirty="0"/>
          </a:p>
        </p:txBody>
      </p:sp>
      <p:sp>
        <p:nvSpPr>
          <p:cNvPr id="2" name="Zástupný symbol pro číslo snímku 1"/>
          <p:cNvSpPr>
            <a:spLocks noGrp="1"/>
          </p:cNvSpPr>
          <p:nvPr>
            <p:ph type="sldNum" sz="quarter" idx="12"/>
          </p:nvPr>
        </p:nvSpPr>
        <p:spPr/>
        <p:txBody>
          <a:bodyPr/>
          <a:lstStyle/>
          <a:p>
            <a:fld id="{2E6427A6-24A6-4246-A352-D268563853F6}" type="slidenum">
              <a:rPr lang="cs-CZ" smtClean="0"/>
              <a:t>25</a:t>
            </a:fld>
            <a:endParaRPr lang="cs-CZ"/>
          </a:p>
        </p:txBody>
      </p:sp>
    </p:spTree>
    <p:extLst>
      <p:ext uri="{BB962C8B-B14F-4D97-AF65-F5344CB8AC3E}">
        <p14:creationId xmlns:p14="http://schemas.microsoft.com/office/powerpoint/2010/main" val="4048869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Analýza rozptylu (ANOVA) jednoduchého třídění</a:t>
            </a:r>
            <a:endParaRPr lang="cs-CZ" dirty="0"/>
          </a:p>
        </p:txBody>
      </p:sp>
      <p:sp>
        <p:nvSpPr>
          <p:cNvPr id="5" name="Zástupný symbol pro obsah 4"/>
          <p:cNvSpPr>
            <a:spLocks noGrp="1"/>
          </p:cNvSpPr>
          <p:nvPr>
            <p:ph idx="1"/>
          </p:nvPr>
        </p:nvSpPr>
        <p:spPr>
          <a:xfrm>
            <a:off x="457200" y="1196752"/>
            <a:ext cx="8229600" cy="5472608"/>
          </a:xfrm>
        </p:spPr>
        <p:txBody>
          <a:bodyPr/>
          <a:lstStyle/>
          <a:p>
            <a:r>
              <a:rPr lang="cs-CZ" b="1" dirty="0" smtClean="0"/>
              <a:t>Srovnáváme tři a více skupin dat, které jsou na sobě nezávislé </a:t>
            </a:r>
            <a:r>
              <a:rPr lang="cs-CZ" dirty="0" smtClean="0"/>
              <a:t>(mezi objekty neexistuje vazba).</a:t>
            </a:r>
          </a:p>
          <a:p>
            <a:r>
              <a:rPr lang="cs-CZ" dirty="0" smtClean="0"/>
              <a:t>Příklady: srovnání objemu hipokampu u pacientů s AD, pacientů s MCI a kontrol; srovnání kognitivního výkonu podle čtyř kategorií věku.</a:t>
            </a:r>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dirty="0" smtClean="0"/>
              <a:t>Předpoklady: </a:t>
            </a:r>
            <a:r>
              <a:rPr lang="cs-CZ" b="1" dirty="0" smtClean="0"/>
              <a:t>normalita dat ve VŠECH skupinách</a:t>
            </a:r>
            <a:r>
              <a:rPr lang="cs-CZ" dirty="0" smtClean="0"/>
              <a:t>, </a:t>
            </a:r>
            <a:r>
              <a:rPr lang="cs-CZ" b="1" dirty="0" smtClean="0"/>
              <a:t>shodnost (homogenita) rozptylů VŠECH srovnávaných skupin</a:t>
            </a:r>
            <a:r>
              <a:rPr lang="cs-CZ" dirty="0" smtClean="0"/>
              <a:t>, nezávislost jednotlivých pozorování.</a:t>
            </a:r>
          </a:p>
          <a:p>
            <a:endParaRPr lang="cs-CZ" sz="800" dirty="0" smtClean="0"/>
          </a:p>
          <a:p>
            <a:r>
              <a:rPr lang="cs-CZ" dirty="0" smtClean="0"/>
              <a:t>Testová statistika:</a:t>
            </a:r>
            <a:endParaRPr lang="cs-CZ" dirty="0"/>
          </a:p>
        </p:txBody>
      </p:sp>
      <p:sp>
        <p:nvSpPr>
          <p:cNvPr id="3" name="Zástupný symbol pro číslo snímku 2"/>
          <p:cNvSpPr>
            <a:spLocks noGrp="1"/>
          </p:cNvSpPr>
          <p:nvPr>
            <p:ph type="sldNum" sz="quarter" idx="12"/>
          </p:nvPr>
        </p:nvSpPr>
        <p:spPr/>
        <p:txBody>
          <a:bodyPr/>
          <a:lstStyle/>
          <a:p>
            <a:fld id="{2E6427A6-24A6-4246-A352-D268563853F6}" type="slidenum">
              <a:rPr lang="cs-CZ" smtClean="0"/>
              <a:t>26</a:t>
            </a:fld>
            <a:endParaRPr lang="cs-CZ"/>
          </a:p>
        </p:txBody>
      </p:sp>
      <p:sp>
        <p:nvSpPr>
          <p:cNvPr id="6" name="Line 29"/>
          <p:cNvSpPr>
            <a:spLocks noChangeShapeType="1"/>
          </p:cNvSpPr>
          <p:nvPr/>
        </p:nvSpPr>
        <p:spPr bwMode="auto">
          <a:xfrm>
            <a:off x="971600" y="2852936"/>
            <a:ext cx="0" cy="1428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 name="Line 30"/>
          <p:cNvSpPr>
            <a:spLocks noChangeShapeType="1"/>
          </p:cNvSpPr>
          <p:nvPr/>
        </p:nvSpPr>
        <p:spPr bwMode="auto">
          <a:xfrm>
            <a:off x="971600" y="4281686"/>
            <a:ext cx="396044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8" name="Skupina 7"/>
          <p:cNvGrpSpPr/>
          <p:nvPr/>
        </p:nvGrpSpPr>
        <p:grpSpPr>
          <a:xfrm>
            <a:off x="1078632" y="3222889"/>
            <a:ext cx="2305050" cy="984250"/>
            <a:chOff x="1929036" y="4313668"/>
            <a:chExt cx="2305050" cy="984250"/>
          </a:xfrm>
        </p:grpSpPr>
        <p:sp>
          <p:nvSpPr>
            <p:cNvPr id="9" name="Line 31"/>
            <p:cNvSpPr>
              <a:spLocks noChangeShapeType="1"/>
            </p:cNvSpPr>
            <p:nvPr/>
          </p:nvSpPr>
          <p:spPr bwMode="auto">
            <a:xfrm flipV="1">
              <a:off x="1929036" y="5264581"/>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Freeform 32"/>
            <p:cNvSpPr>
              <a:spLocks/>
            </p:cNvSpPr>
            <p:nvPr/>
          </p:nvSpPr>
          <p:spPr bwMode="auto">
            <a:xfrm>
              <a:off x="2090961" y="5232831"/>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 name="Freeform 33"/>
            <p:cNvSpPr>
              <a:spLocks/>
            </p:cNvSpPr>
            <p:nvPr/>
          </p:nvSpPr>
          <p:spPr bwMode="auto">
            <a:xfrm>
              <a:off x="2262411" y="5156631"/>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 name="Freeform 34"/>
            <p:cNvSpPr>
              <a:spLocks/>
            </p:cNvSpPr>
            <p:nvPr/>
          </p:nvSpPr>
          <p:spPr bwMode="auto">
            <a:xfrm>
              <a:off x="2424336" y="5005818"/>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 name="Freeform 35"/>
            <p:cNvSpPr>
              <a:spLocks/>
            </p:cNvSpPr>
            <p:nvPr/>
          </p:nvSpPr>
          <p:spPr bwMode="auto">
            <a:xfrm>
              <a:off x="2586261" y="4756581"/>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 name="Freeform 36"/>
            <p:cNvSpPr>
              <a:spLocks/>
            </p:cNvSpPr>
            <p:nvPr/>
          </p:nvSpPr>
          <p:spPr bwMode="auto">
            <a:xfrm>
              <a:off x="2748186" y="4410506"/>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 name="Freeform 37"/>
            <p:cNvSpPr>
              <a:spLocks/>
            </p:cNvSpPr>
            <p:nvPr/>
          </p:nvSpPr>
          <p:spPr bwMode="auto">
            <a:xfrm>
              <a:off x="2919636" y="4313668"/>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 name="Freeform 38"/>
            <p:cNvSpPr>
              <a:spLocks/>
            </p:cNvSpPr>
            <p:nvPr/>
          </p:nvSpPr>
          <p:spPr bwMode="auto">
            <a:xfrm>
              <a:off x="3081561" y="4313668"/>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 name="Freeform 39"/>
            <p:cNvSpPr>
              <a:spLocks/>
            </p:cNvSpPr>
            <p:nvPr/>
          </p:nvSpPr>
          <p:spPr bwMode="auto">
            <a:xfrm>
              <a:off x="3243486" y="4410506"/>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 name="Freeform 40"/>
            <p:cNvSpPr>
              <a:spLocks/>
            </p:cNvSpPr>
            <p:nvPr/>
          </p:nvSpPr>
          <p:spPr bwMode="auto">
            <a:xfrm>
              <a:off x="3405411" y="4756581"/>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 name="Freeform 41"/>
            <p:cNvSpPr>
              <a:spLocks/>
            </p:cNvSpPr>
            <p:nvPr/>
          </p:nvSpPr>
          <p:spPr bwMode="auto">
            <a:xfrm>
              <a:off x="3576861" y="5005818"/>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 name="Freeform 42"/>
            <p:cNvSpPr>
              <a:spLocks/>
            </p:cNvSpPr>
            <p:nvPr/>
          </p:nvSpPr>
          <p:spPr bwMode="auto">
            <a:xfrm>
              <a:off x="3738786" y="5156631"/>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 name="Freeform 43"/>
            <p:cNvSpPr>
              <a:spLocks/>
            </p:cNvSpPr>
            <p:nvPr/>
          </p:nvSpPr>
          <p:spPr bwMode="auto">
            <a:xfrm>
              <a:off x="3900711" y="5232831"/>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 name="Line 44"/>
            <p:cNvSpPr>
              <a:spLocks noChangeShapeType="1"/>
            </p:cNvSpPr>
            <p:nvPr/>
          </p:nvSpPr>
          <p:spPr bwMode="auto">
            <a:xfrm>
              <a:off x="4062636" y="5264581"/>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grpSp>
        <p:nvGrpSpPr>
          <p:cNvPr id="23" name="Skupina 22"/>
          <p:cNvGrpSpPr/>
          <p:nvPr/>
        </p:nvGrpSpPr>
        <p:grpSpPr>
          <a:xfrm>
            <a:off x="1619672" y="3232026"/>
            <a:ext cx="2305050" cy="984250"/>
            <a:chOff x="1929036" y="4313668"/>
            <a:chExt cx="2305050" cy="984250"/>
          </a:xfrm>
        </p:grpSpPr>
        <p:sp>
          <p:nvSpPr>
            <p:cNvPr id="24" name="Line 31"/>
            <p:cNvSpPr>
              <a:spLocks noChangeShapeType="1"/>
            </p:cNvSpPr>
            <p:nvPr/>
          </p:nvSpPr>
          <p:spPr bwMode="auto">
            <a:xfrm flipV="1">
              <a:off x="1929036" y="5264581"/>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5" name="Freeform 32"/>
            <p:cNvSpPr>
              <a:spLocks/>
            </p:cNvSpPr>
            <p:nvPr/>
          </p:nvSpPr>
          <p:spPr bwMode="auto">
            <a:xfrm>
              <a:off x="2090961" y="5232831"/>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 name="Freeform 33"/>
            <p:cNvSpPr>
              <a:spLocks/>
            </p:cNvSpPr>
            <p:nvPr/>
          </p:nvSpPr>
          <p:spPr bwMode="auto">
            <a:xfrm>
              <a:off x="2262411" y="5156631"/>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 name="Freeform 34"/>
            <p:cNvSpPr>
              <a:spLocks/>
            </p:cNvSpPr>
            <p:nvPr/>
          </p:nvSpPr>
          <p:spPr bwMode="auto">
            <a:xfrm>
              <a:off x="2424336" y="5005818"/>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8" name="Freeform 35"/>
            <p:cNvSpPr>
              <a:spLocks/>
            </p:cNvSpPr>
            <p:nvPr/>
          </p:nvSpPr>
          <p:spPr bwMode="auto">
            <a:xfrm>
              <a:off x="2586261" y="4756581"/>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 name="Freeform 36"/>
            <p:cNvSpPr>
              <a:spLocks/>
            </p:cNvSpPr>
            <p:nvPr/>
          </p:nvSpPr>
          <p:spPr bwMode="auto">
            <a:xfrm>
              <a:off x="2748186" y="4410506"/>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 name="Freeform 37"/>
            <p:cNvSpPr>
              <a:spLocks/>
            </p:cNvSpPr>
            <p:nvPr/>
          </p:nvSpPr>
          <p:spPr bwMode="auto">
            <a:xfrm>
              <a:off x="2919636" y="4313668"/>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 name="Freeform 38"/>
            <p:cNvSpPr>
              <a:spLocks/>
            </p:cNvSpPr>
            <p:nvPr/>
          </p:nvSpPr>
          <p:spPr bwMode="auto">
            <a:xfrm>
              <a:off x="3081561" y="4313668"/>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 name="Freeform 39"/>
            <p:cNvSpPr>
              <a:spLocks/>
            </p:cNvSpPr>
            <p:nvPr/>
          </p:nvSpPr>
          <p:spPr bwMode="auto">
            <a:xfrm>
              <a:off x="3243486" y="4410506"/>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 name="Freeform 40"/>
            <p:cNvSpPr>
              <a:spLocks/>
            </p:cNvSpPr>
            <p:nvPr/>
          </p:nvSpPr>
          <p:spPr bwMode="auto">
            <a:xfrm>
              <a:off x="3405411" y="4756581"/>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4" name="Freeform 41"/>
            <p:cNvSpPr>
              <a:spLocks/>
            </p:cNvSpPr>
            <p:nvPr/>
          </p:nvSpPr>
          <p:spPr bwMode="auto">
            <a:xfrm>
              <a:off x="3576861" y="5005818"/>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5" name="Freeform 42"/>
            <p:cNvSpPr>
              <a:spLocks/>
            </p:cNvSpPr>
            <p:nvPr/>
          </p:nvSpPr>
          <p:spPr bwMode="auto">
            <a:xfrm>
              <a:off x="3738786" y="5156631"/>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6" name="Freeform 43"/>
            <p:cNvSpPr>
              <a:spLocks/>
            </p:cNvSpPr>
            <p:nvPr/>
          </p:nvSpPr>
          <p:spPr bwMode="auto">
            <a:xfrm>
              <a:off x="3900711" y="5232831"/>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7" name="Line 44"/>
            <p:cNvSpPr>
              <a:spLocks noChangeShapeType="1"/>
            </p:cNvSpPr>
            <p:nvPr/>
          </p:nvSpPr>
          <p:spPr bwMode="auto">
            <a:xfrm>
              <a:off x="4062636" y="5264581"/>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mc:AlternateContent xmlns:mc="http://schemas.openxmlformats.org/markup-compatibility/2006" xmlns:a14="http://schemas.microsoft.com/office/drawing/2010/main">
        <mc:Choice Requires="a14">
          <p:sp>
            <p:nvSpPr>
              <p:cNvPr id="38" name="TextovéPole 37"/>
              <p:cNvSpPr txBox="1"/>
              <p:nvPr/>
            </p:nvSpPr>
            <p:spPr>
              <a:xfrm>
                <a:off x="1983531" y="4427873"/>
                <a:ext cx="446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00FF"/>
                              </a:solidFill>
                              <a:latin typeface="Cambria Math" panose="02040503050406030204" pitchFamily="18" charset="0"/>
                            </a:rPr>
                          </m:ctrlPr>
                        </m:sSubPr>
                        <m:e>
                          <m:acc>
                            <m:accPr>
                              <m:chr m:val="̅"/>
                              <m:ctrlPr>
                                <a:rPr lang="cs-CZ" i="1" smtClean="0">
                                  <a:solidFill>
                                    <a:srgbClr val="0000FF"/>
                                  </a:solidFill>
                                  <a:latin typeface="Cambria Math" panose="02040503050406030204" pitchFamily="18" charset="0"/>
                                </a:rPr>
                              </m:ctrlPr>
                            </m:accPr>
                            <m:e>
                              <m:r>
                                <a:rPr lang="cs-CZ" b="0" i="1" smtClean="0">
                                  <a:solidFill>
                                    <a:srgbClr val="0000FF"/>
                                  </a:solidFill>
                                  <a:latin typeface="Cambria Math"/>
                                </a:rPr>
                                <m:t>𝑥</m:t>
                              </m:r>
                            </m:e>
                          </m:acc>
                        </m:e>
                        <m:sub>
                          <m:r>
                            <a:rPr lang="cs-CZ" b="0" i="1" smtClean="0">
                              <a:solidFill>
                                <a:srgbClr val="0000FF"/>
                              </a:solidFill>
                              <a:latin typeface="Cambria Math"/>
                            </a:rPr>
                            <m:t>1</m:t>
                          </m:r>
                        </m:sub>
                      </m:sSub>
                    </m:oMath>
                  </m:oMathPara>
                </a14:m>
                <a:endParaRPr lang="cs-CZ" dirty="0">
                  <a:solidFill>
                    <a:srgbClr val="0000FF"/>
                  </a:solidFill>
                </a:endParaRPr>
              </a:p>
            </p:txBody>
          </p:sp>
        </mc:Choice>
        <mc:Fallback xmlns="">
          <p:sp>
            <p:nvSpPr>
              <p:cNvPr id="38" name="TextovéPole 37"/>
              <p:cNvSpPr txBox="1">
                <a:spLocks noRot="1" noChangeAspect="1" noMove="1" noResize="1" noEditPoints="1" noAdjustHandles="1" noChangeArrowheads="1" noChangeShapeType="1" noTextEdit="1"/>
              </p:cNvSpPr>
              <p:nvPr/>
            </p:nvSpPr>
            <p:spPr>
              <a:xfrm>
                <a:off x="1983531" y="4427873"/>
                <a:ext cx="446225" cy="369332"/>
              </a:xfrm>
              <a:prstGeom prst="rect">
                <a:avLst/>
              </a:prstGeom>
              <a:blipFill rotWithShape="1">
                <a:blip r:embed="rId4"/>
                <a:stretch>
                  <a:fillRect r="-14865"/>
                </a:stretch>
              </a:blipFill>
            </p:spPr>
            <p:txBody>
              <a:bodyPr/>
              <a:lstStyle/>
              <a:p>
                <a:r>
                  <a:rPr lang="cs-CZ">
                    <a:noFill/>
                  </a:rPr>
                  <a:t> </a:t>
                </a:r>
              </a:p>
            </p:txBody>
          </p:sp>
        </mc:Fallback>
      </mc:AlternateContent>
      <p:cxnSp>
        <p:nvCxnSpPr>
          <p:cNvPr id="39" name="Přímá spojnice 38"/>
          <p:cNvCxnSpPr/>
          <p:nvPr/>
        </p:nvCxnSpPr>
        <p:spPr>
          <a:xfrm>
            <a:off x="2221252" y="3119812"/>
            <a:ext cx="0" cy="1281163"/>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ovéPole 39"/>
              <p:cNvSpPr txBox="1"/>
              <p:nvPr/>
            </p:nvSpPr>
            <p:spPr>
              <a:xfrm>
                <a:off x="2556345" y="4432889"/>
                <a:ext cx="446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7030A0"/>
                              </a:solidFill>
                              <a:latin typeface="Cambria Math" panose="02040503050406030204" pitchFamily="18" charset="0"/>
                            </a:rPr>
                          </m:ctrlPr>
                        </m:sSubPr>
                        <m:e>
                          <m:acc>
                            <m:accPr>
                              <m:chr m:val="̅"/>
                              <m:ctrlPr>
                                <a:rPr lang="cs-CZ" i="1" smtClean="0">
                                  <a:solidFill>
                                    <a:srgbClr val="7030A0"/>
                                  </a:solidFill>
                                  <a:latin typeface="Cambria Math" panose="02040503050406030204" pitchFamily="18" charset="0"/>
                                </a:rPr>
                              </m:ctrlPr>
                            </m:accPr>
                            <m:e>
                              <m:r>
                                <a:rPr lang="cs-CZ" b="0" i="1" smtClean="0">
                                  <a:solidFill>
                                    <a:srgbClr val="7030A0"/>
                                  </a:solidFill>
                                  <a:latin typeface="Cambria Math"/>
                                </a:rPr>
                                <m:t>𝑥</m:t>
                              </m:r>
                            </m:e>
                          </m:acc>
                        </m:e>
                        <m:sub>
                          <m:r>
                            <a:rPr lang="cs-CZ" b="0" i="1" smtClean="0">
                              <a:solidFill>
                                <a:srgbClr val="7030A0"/>
                              </a:solidFill>
                              <a:latin typeface="Cambria Math"/>
                            </a:rPr>
                            <m:t>2</m:t>
                          </m:r>
                        </m:sub>
                      </m:sSub>
                    </m:oMath>
                  </m:oMathPara>
                </a14:m>
                <a:endParaRPr lang="cs-CZ" dirty="0">
                  <a:solidFill>
                    <a:srgbClr val="7030A0"/>
                  </a:solidFill>
                </a:endParaRPr>
              </a:p>
            </p:txBody>
          </p:sp>
        </mc:Choice>
        <mc:Fallback xmlns="">
          <p:sp>
            <p:nvSpPr>
              <p:cNvPr id="40" name="TextovéPole 39"/>
              <p:cNvSpPr txBox="1">
                <a:spLocks noRot="1" noChangeAspect="1" noMove="1" noResize="1" noEditPoints="1" noAdjustHandles="1" noChangeArrowheads="1" noChangeShapeType="1" noTextEdit="1"/>
              </p:cNvSpPr>
              <p:nvPr/>
            </p:nvSpPr>
            <p:spPr>
              <a:xfrm>
                <a:off x="2556345" y="4432889"/>
                <a:ext cx="446225" cy="369332"/>
              </a:xfrm>
              <a:prstGeom prst="rect">
                <a:avLst/>
              </a:prstGeom>
              <a:blipFill rotWithShape="1">
                <a:blip r:embed="rId5"/>
                <a:stretch>
                  <a:fillRect r="-14865"/>
                </a:stretch>
              </a:blipFill>
            </p:spPr>
            <p:txBody>
              <a:bodyPr/>
              <a:lstStyle/>
              <a:p>
                <a:r>
                  <a:rPr lang="cs-CZ">
                    <a:noFill/>
                  </a:rPr>
                  <a:t> </a:t>
                </a:r>
              </a:p>
            </p:txBody>
          </p:sp>
        </mc:Fallback>
      </mc:AlternateContent>
      <p:cxnSp>
        <p:nvCxnSpPr>
          <p:cNvPr id="41" name="Přímá spojnice 40"/>
          <p:cNvCxnSpPr/>
          <p:nvPr/>
        </p:nvCxnSpPr>
        <p:spPr>
          <a:xfrm>
            <a:off x="2772594" y="3119812"/>
            <a:ext cx="0" cy="128116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42" name="Skupina 41"/>
          <p:cNvGrpSpPr/>
          <p:nvPr/>
        </p:nvGrpSpPr>
        <p:grpSpPr>
          <a:xfrm>
            <a:off x="2599086" y="3232026"/>
            <a:ext cx="2305050" cy="984250"/>
            <a:chOff x="1929036" y="4313668"/>
            <a:chExt cx="2305050" cy="984250"/>
          </a:xfrm>
        </p:grpSpPr>
        <p:sp>
          <p:nvSpPr>
            <p:cNvPr id="43" name="Line 31"/>
            <p:cNvSpPr>
              <a:spLocks noChangeShapeType="1"/>
            </p:cNvSpPr>
            <p:nvPr/>
          </p:nvSpPr>
          <p:spPr bwMode="auto">
            <a:xfrm flipV="1">
              <a:off x="1929036" y="5264581"/>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 name="Freeform 32"/>
            <p:cNvSpPr>
              <a:spLocks/>
            </p:cNvSpPr>
            <p:nvPr/>
          </p:nvSpPr>
          <p:spPr bwMode="auto">
            <a:xfrm>
              <a:off x="2090961" y="5232831"/>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5" name="Freeform 33"/>
            <p:cNvSpPr>
              <a:spLocks/>
            </p:cNvSpPr>
            <p:nvPr/>
          </p:nvSpPr>
          <p:spPr bwMode="auto">
            <a:xfrm>
              <a:off x="2262411" y="5156631"/>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6" name="Freeform 34"/>
            <p:cNvSpPr>
              <a:spLocks/>
            </p:cNvSpPr>
            <p:nvPr/>
          </p:nvSpPr>
          <p:spPr bwMode="auto">
            <a:xfrm>
              <a:off x="2424336" y="5005818"/>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 name="Freeform 35"/>
            <p:cNvSpPr>
              <a:spLocks/>
            </p:cNvSpPr>
            <p:nvPr/>
          </p:nvSpPr>
          <p:spPr bwMode="auto">
            <a:xfrm>
              <a:off x="2586261" y="4756581"/>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 name="Freeform 36"/>
            <p:cNvSpPr>
              <a:spLocks/>
            </p:cNvSpPr>
            <p:nvPr/>
          </p:nvSpPr>
          <p:spPr bwMode="auto">
            <a:xfrm>
              <a:off x="2748186" y="4410506"/>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 name="Freeform 37"/>
            <p:cNvSpPr>
              <a:spLocks/>
            </p:cNvSpPr>
            <p:nvPr/>
          </p:nvSpPr>
          <p:spPr bwMode="auto">
            <a:xfrm>
              <a:off x="2919636" y="4313668"/>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 name="Freeform 38"/>
            <p:cNvSpPr>
              <a:spLocks/>
            </p:cNvSpPr>
            <p:nvPr/>
          </p:nvSpPr>
          <p:spPr bwMode="auto">
            <a:xfrm>
              <a:off x="3081561" y="4313668"/>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 name="Freeform 39"/>
            <p:cNvSpPr>
              <a:spLocks/>
            </p:cNvSpPr>
            <p:nvPr/>
          </p:nvSpPr>
          <p:spPr bwMode="auto">
            <a:xfrm>
              <a:off x="3243486" y="4410506"/>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 name="Freeform 40"/>
            <p:cNvSpPr>
              <a:spLocks/>
            </p:cNvSpPr>
            <p:nvPr/>
          </p:nvSpPr>
          <p:spPr bwMode="auto">
            <a:xfrm>
              <a:off x="3405411" y="4756581"/>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 name="Freeform 41"/>
            <p:cNvSpPr>
              <a:spLocks/>
            </p:cNvSpPr>
            <p:nvPr/>
          </p:nvSpPr>
          <p:spPr bwMode="auto">
            <a:xfrm>
              <a:off x="3576861" y="5005818"/>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 name="Freeform 42"/>
            <p:cNvSpPr>
              <a:spLocks/>
            </p:cNvSpPr>
            <p:nvPr/>
          </p:nvSpPr>
          <p:spPr bwMode="auto">
            <a:xfrm>
              <a:off x="3738786" y="5156631"/>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 name="Freeform 43"/>
            <p:cNvSpPr>
              <a:spLocks/>
            </p:cNvSpPr>
            <p:nvPr/>
          </p:nvSpPr>
          <p:spPr bwMode="auto">
            <a:xfrm>
              <a:off x="3900711" y="5232831"/>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 name="Line 44"/>
            <p:cNvSpPr>
              <a:spLocks noChangeShapeType="1"/>
            </p:cNvSpPr>
            <p:nvPr/>
          </p:nvSpPr>
          <p:spPr bwMode="auto">
            <a:xfrm>
              <a:off x="4062636" y="5264581"/>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mc:AlternateContent xmlns:mc="http://schemas.openxmlformats.org/markup-compatibility/2006" xmlns:a14="http://schemas.microsoft.com/office/drawing/2010/main">
        <mc:Choice Requires="a14">
          <p:sp>
            <p:nvSpPr>
              <p:cNvPr id="57" name="TextovéPole 56"/>
              <p:cNvSpPr txBox="1"/>
              <p:nvPr/>
            </p:nvSpPr>
            <p:spPr>
              <a:xfrm>
                <a:off x="3535759" y="4432889"/>
                <a:ext cx="4462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B050"/>
                              </a:solidFill>
                              <a:latin typeface="Cambria Math" panose="02040503050406030204" pitchFamily="18" charset="0"/>
                            </a:rPr>
                          </m:ctrlPr>
                        </m:sSubPr>
                        <m:e>
                          <m:acc>
                            <m:accPr>
                              <m:chr m:val="̅"/>
                              <m:ctrlPr>
                                <a:rPr lang="cs-CZ" i="1" smtClean="0">
                                  <a:solidFill>
                                    <a:srgbClr val="00B050"/>
                                  </a:solidFill>
                                  <a:latin typeface="Cambria Math" panose="02040503050406030204" pitchFamily="18" charset="0"/>
                                </a:rPr>
                              </m:ctrlPr>
                            </m:accPr>
                            <m:e>
                              <m:r>
                                <a:rPr lang="cs-CZ" b="0" i="1" smtClean="0">
                                  <a:solidFill>
                                    <a:srgbClr val="00B050"/>
                                  </a:solidFill>
                                  <a:latin typeface="Cambria Math"/>
                                </a:rPr>
                                <m:t>𝑥</m:t>
                              </m:r>
                            </m:e>
                          </m:acc>
                        </m:e>
                        <m:sub>
                          <m:r>
                            <a:rPr lang="cs-CZ" b="0" i="1" smtClean="0">
                              <a:solidFill>
                                <a:srgbClr val="00B050"/>
                              </a:solidFill>
                              <a:latin typeface="Cambria Math"/>
                            </a:rPr>
                            <m:t>3</m:t>
                          </m:r>
                        </m:sub>
                      </m:sSub>
                    </m:oMath>
                  </m:oMathPara>
                </a14:m>
                <a:endParaRPr lang="cs-CZ" dirty="0">
                  <a:solidFill>
                    <a:srgbClr val="00B050"/>
                  </a:solidFill>
                </a:endParaRPr>
              </a:p>
            </p:txBody>
          </p:sp>
        </mc:Choice>
        <mc:Fallback xmlns="">
          <p:sp>
            <p:nvSpPr>
              <p:cNvPr id="57" name="TextovéPole 56"/>
              <p:cNvSpPr txBox="1">
                <a:spLocks noRot="1" noChangeAspect="1" noMove="1" noResize="1" noEditPoints="1" noAdjustHandles="1" noChangeArrowheads="1" noChangeShapeType="1" noTextEdit="1"/>
              </p:cNvSpPr>
              <p:nvPr/>
            </p:nvSpPr>
            <p:spPr>
              <a:xfrm>
                <a:off x="3535759" y="4432889"/>
                <a:ext cx="446225" cy="369332"/>
              </a:xfrm>
              <a:prstGeom prst="rect">
                <a:avLst/>
              </a:prstGeom>
              <a:blipFill rotWithShape="1">
                <a:blip r:embed="rId6"/>
                <a:stretch>
                  <a:fillRect r="-16438"/>
                </a:stretch>
              </a:blipFill>
            </p:spPr>
            <p:txBody>
              <a:bodyPr/>
              <a:lstStyle/>
              <a:p>
                <a:r>
                  <a:rPr lang="cs-CZ">
                    <a:noFill/>
                  </a:rPr>
                  <a:t> </a:t>
                </a:r>
              </a:p>
            </p:txBody>
          </p:sp>
        </mc:Fallback>
      </mc:AlternateContent>
      <p:cxnSp>
        <p:nvCxnSpPr>
          <p:cNvPr id="58" name="Přímá spojnice 57"/>
          <p:cNvCxnSpPr/>
          <p:nvPr/>
        </p:nvCxnSpPr>
        <p:spPr>
          <a:xfrm>
            <a:off x="3752008" y="3119812"/>
            <a:ext cx="0" cy="128116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9" name="Objekt 58"/>
          <p:cNvGraphicFramePr>
            <a:graphicFrameLocks noChangeAspect="1"/>
          </p:cNvGraphicFramePr>
          <p:nvPr>
            <p:extLst>
              <p:ext uri="{D42A27DB-BD31-4B8C-83A1-F6EECF244321}">
                <p14:modId xmlns:p14="http://schemas.microsoft.com/office/powerpoint/2010/main" val="1972858050"/>
              </p:ext>
            </p:extLst>
          </p:nvPr>
        </p:nvGraphicFramePr>
        <p:xfrm>
          <a:off x="5364088" y="2858005"/>
          <a:ext cx="2276475" cy="2043113"/>
        </p:xfrm>
        <a:graphic>
          <a:graphicData uri="http://schemas.openxmlformats.org/presentationml/2006/ole">
            <mc:AlternateContent xmlns:mc="http://schemas.openxmlformats.org/markup-compatibility/2006">
              <mc:Choice xmlns:v="urn:schemas-microsoft-com:vml" Requires="v">
                <p:oleObj spid="_x0000_s5402" name="Graf" r:id="rId7" imgW="2886159" imgH="2581200" progId="MSGraph.Chart.8">
                  <p:embed/>
                </p:oleObj>
              </mc:Choice>
              <mc:Fallback>
                <p:oleObj name="Graf" r:id="rId7" imgW="2886159" imgH="2581200" progId="MSGraph.Chart.8">
                  <p:embed/>
                  <p:pic>
                    <p:nvPicPr>
                      <p:cNvPr id="0" name=""/>
                      <p:cNvPicPr>
                        <a:picLocks noChangeAspect="1" noChangeArrowheads="1"/>
                      </p:cNvPicPr>
                      <p:nvPr/>
                    </p:nvPicPr>
                    <p:blipFill>
                      <a:blip r:embed="rId8"/>
                      <a:srcRect/>
                      <a:stretch>
                        <a:fillRect/>
                      </a:stretch>
                    </p:blipFill>
                    <p:spPr bwMode="auto">
                      <a:xfrm>
                        <a:off x="5364088" y="2858005"/>
                        <a:ext cx="22764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kt 59"/>
          <p:cNvGraphicFramePr>
            <a:graphicFrameLocks noChangeAspect="1"/>
          </p:cNvGraphicFramePr>
          <p:nvPr>
            <p:extLst>
              <p:ext uri="{D42A27DB-BD31-4B8C-83A1-F6EECF244321}">
                <p14:modId xmlns:p14="http://schemas.microsoft.com/office/powerpoint/2010/main" val="1335395291"/>
              </p:ext>
            </p:extLst>
          </p:nvPr>
        </p:nvGraphicFramePr>
        <p:xfrm>
          <a:off x="2771800" y="5809129"/>
          <a:ext cx="1338263" cy="684213"/>
        </p:xfrm>
        <a:graphic>
          <a:graphicData uri="http://schemas.openxmlformats.org/presentationml/2006/ole">
            <mc:AlternateContent xmlns:mc="http://schemas.openxmlformats.org/markup-compatibility/2006">
              <mc:Choice xmlns:v="urn:schemas-microsoft-com:vml" Requires="v">
                <p:oleObj spid="_x0000_s5403" name="Rovnice" r:id="rId9" imgW="850680" imgH="431640" progId="Equation.3">
                  <p:embed/>
                </p:oleObj>
              </mc:Choice>
              <mc:Fallback>
                <p:oleObj name="Rovnice" r:id="rId9" imgW="850680" imgH="431640" progId="Equation.3">
                  <p:embed/>
                  <p:pic>
                    <p:nvPicPr>
                      <p:cNvPr id="0" name=""/>
                      <p:cNvPicPr>
                        <a:picLocks noChangeAspect="1" noChangeArrowheads="1"/>
                      </p:cNvPicPr>
                      <p:nvPr/>
                    </p:nvPicPr>
                    <p:blipFill>
                      <a:blip r:embed="rId10"/>
                      <a:srcRect/>
                      <a:stretch>
                        <a:fillRect/>
                      </a:stretch>
                    </p:blipFill>
                    <p:spPr bwMode="auto">
                      <a:xfrm>
                        <a:off x="2771800" y="5809129"/>
                        <a:ext cx="133826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047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19869"/>
            <a:ext cx="8229600" cy="4929411"/>
          </a:xfrm>
        </p:spPr>
        <p:txBody>
          <a:bodyPr/>
          <a:lstStyle/>
          <a:p>
            <a:pPr algn="l"/>
            <a:r>
              <a:rPr lang="cs-CZ" dirty="0" smtClean="0"/>
              <a:t>Srovnání </a:t>
            </a:r>
            <a:r>
              <a:rPr lang="cs-CZ" dirty="0" smtClean="0">
                <a:solidFill>
                  <a:schemeClr val="accent1">
                    <a:lumMod val="75000"/>
                  </a:schemeClr>
                </a:solidFill>
              </a:rPr>
              <a:t>variability (rozptylu) mezi výběry </a:t>
            </a:r>
            <a:r>
              <a:rPr lang="cs-CZ" dirty="0" smtClean="0"/>
              <a:t>s </a:t>
            </a:r>
            <a:r>
              <a:rPr lang="cs-CZ" dirty="0" smtClean="0">
                <a:solidFill>
                  <a:srgbClr val="00B050"/>
                </a:solidFill>
              </a:rPr>
              <a:t>variabilitou uvnitř výběrů</a:t>
            </a:r>
            <a:r>
              <a:rPr lang="cs-CZ" dirty="0" smtClean="0"/>
              <a:t>.</a:t>
            </a:r>
            <a:endParaRPr lang="en-US" dirty="0" smtClean="0"/>
          </a:p>
          <a:p>
            <a:endParaRPr lang="en-US" dirty="0" smtClean="0"/>
          </a:p>
          <a:p>
            <a:endParaRPr lang="en-US" dirty="0"/>
          </a:p>
          <a:p>
            <a:endParaRPr lang="en-US" dirty="0" smtClean="0"/>
          </a:p>
          <a:p>
            <a:endParaRPr lang="en-US" dirty="0"/>
          </a:p>
          <a:p>
            <a:endParaRPr lang="en-US" dirty="0" smtClean="0"/>
          </a:p>
          <a:p>
            <a:endParaRPr lang="cs-CZ" dirty="0" smtClean="0"/>
          </a:p>
          <a:p>
            <a:endParaRPr lang="cs-CZ" dirty="0"/>
          </a:p>
          <a:p>
            <a:r>
              <a:rPr lang="cs-CZ" dirty="0" smtClean="0"/>
              <a:t>Tabulka analýzy rozptylu jednoduchého třídění (</a:t>
            </a:r>
            <a:r>
              <a:rPr lang="cs-CZ" dirty="0" err="1" smtClean="0"/>
              <a:t>One-Way</a:t>
            </a:r>
            <a:r>
              <a:rPr lang="cs-CZ" dirty="0" smtClean="0"/>
              <a:t> ANOVA):</a:t>
            </a:r>
            <a:endParaRPr lang="cs-CZ" dirty="0"/>
          </a:p>
        </p:txBody>
      </p:sp>
      <p:sp>
        <p:nvSpPr>
          <p:cNvPr id="2" name="Nadpis 1"/>
          <p:cNvSpPr>
            <a:spLocks noGrp="1"/>
          </p:cNvSpPr>
          <p:nvPr>
            <p:ph type="title"/>
          </p:nvPr>
        </p:nvSpPr>
        <p:spPr/>
        <p:txBody>
          <a:bodyPr/>
          <a:lstStyle/>
          <a:p>
            <a:r>
              <a:rPr lang="cs-CZ" dirty="0" smtClean="0"/>
              <a:t>Analýza rozptylu (ANOVA) – princip</a:t>
            </a: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27</a:t>
            </a:fld>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757807167"/>
              </p:ext>
            </p:extLst>
          </p:nvPr>
        </p:nvGraphicFramePr>
        <p:xfrm>
          <a:off x="597694" y="4437112"/>
          <a:ext cx="7430690" cy="2050936"/>
        </p:xfrm>
        <a:graphic>
          <a:graphicData uri="http://schemas.openxmlformats.org/drawingml/2006/table">
            <a:tbl>
              <a:tblPr firstRow="1" bandRow="1">
                <a:tableStyleId>{2D5ABB26-0587-4C30-8999-92F81FD0307C}</a:tableStyleId>
              </a:tblPr>
              <a:tblGrid>
                <a:gridCol w="1501340">
                  <a:extLst>
                    <a:ext uri="{9D8B030D-6E8A-4147-A177-3AD203B41FA5}">
                      <a16:colId xmlns:a16="http://schemas.microsoft.com/office/drawing/2014/main" val="20000"/>
                    </a:ext>
                  </a:extLst>
                </a:gridCol>
                <a:gridCol w="946931">
                  <a:extLst>
                    <a:ext uri="{9D8B030D-6E8A-4147-A177-3AD203B41FA5}">
                      <a16:colId xmlns:a16="http://schemas.microsoft.com/office/drawing/2014/main" val="20001"/>
                    </a:ext>
                  </a:extLst>
                </a:gridCol>
                <a:gridCol w="1424809">
                  <a:extLst>
                    <a:ext uri="{9D8B030D-6E8A-4147-A177-3AD203B41FA5}">
                      <a16:colId xmlns:a16="http://schemas.microsoft.com/office/drawing/2014/main" val="20002"/>
                    </a:ext>
                  </a:extLst>
                </a:gridCol>
                <a:gridCol w="1383503">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093987">
                  <a:extLst>
                    <a:ext uri="{9D8B030D-6E8A-4147-A177-3AD203B41FA5}">
                      <a16:colId xmlns:a16="http://schemas.microsoft.com/office/drawing/2014/main" val="20005"/>
                    </a:ext>
                  </a:extLst>
                </a:gridCol>
              </a:tblGrid>
              <a:tr h="542168">
                <a:tc>
                  <a:txBody>
                    <a:bodyPr/>
                    <a:lstStyle/>
                    <a:p>
                      <a:r>
                        <a:rPr lang="cs-CZ" sz="1600" dirty="0" smtClean="0"/>
                        <a:t>Variabilita</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cs-CZ" sz="1600" dirty="0" smtClean="0"/>
                        <a:t>Součet čtverců</a:t>
                      </a:r>
                      <a:endParaRPr lang="cs-CZ"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cs-CZ" sz="1600" dirty="0" smtClean="0"/>
                        <a:t>Počet stupňů</a:t>
                      </a:r>
                      <a:r>
                        <a:rPr lang="cs-CZ" sz="1600" baseline="0" dirty="0" smtClean="0"/>
                        <a:t> volnosti</a:t>
                      </a:r>
                      <a:endParaRPr lang="cs-CZ"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cs-CZ" sz="1600" dirty="0" smtClean="0"/>
                        <a:t>Průměrný čtverec</a:t>
                      </a:r>
                      <a:endParaRPr lang="cs-CZ"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cs-CZ" sz="1600" dirty="0" smtClean="0"/>
                        <a:t>F statistika</a:t>
                      </a:r>
                      <a:endParaRPr lang="cs-CZ"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cs-CZ" sz="1600" dirty="0" smtClean="0"/>
                        <a:t>p-hodnota</a:t>
                      </a:r>
                      <a:endParaRPr lang="cs-CZ"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57416">
                <a:tc>
                  <a:txBody>
                    <a:bodyPr/>
                    <a:lstStyle/>
                    <a:p>
                      <a:r>
                        <a:rPr lang="cs-CZ" sz="1600" dirty="0" smtClean="0">
                          <a:solidFill>
                            <a:schemeClr val="accent1">
                              <a:lumMod val="75000"/>
                            </a:schemeClr>
                          </a:solidFill>
                        </a:rPr>
                        <a:t>Mezi skupinami</a:t>
                      </a:r>
                      <a:endParaRPr lang="cs-CZ" sz="160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600" dirty="0" smtClean="0"/>
                        <a:t>S</a:t>
                      </a:r>
                      <a:r>
                        <a:rPr lang="cs-CZ" sz="1600" baseline="-25000" dirty="0" smtClean="0"/>
                        <a:t>A</a:t>
                      </a:r>
                      <a:endParaRPr lang="cs-CZ"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600" dirty="0" err="1" smtClean="0"/>
                        <a:t>df</a:t>
                      </a:r>
                      <a:r>
                        <a:rPr lang="cs-CZ" sz="1600" baseline="-25000" dirty="0" err="1" smtClean="0"/>
                        <a:t>A</a:t>
                      </a:r>
                      <a:r>
                        <a:rPr lang="cs-CZ" sz="1600" dirty="0" smtClean="0"/>
                        <a:t> = k – 1</a:t>
                      </a:r>
                      <a:endParaRPr lang="cs-CZ" sz="1600" dirty="0"/>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dirty="0" smtClean="0"/>
                        <a:t>MS</a:t>
                      </a:r>
                      <a:r>
                        <a:rPr lang="cs-CZ" sz="1600" baseline="-25000" dirty="0" smtClean="0"/>
                        <a:t>A</a:t>
                      </a:r>
                      <a:r>
                        <a:rPr lang="cs-CZ" sz="1600" dirty="0" smtClean="0"/>
                        <a:t> = S</a:t>
                      </a:r>
                      <a:r>
                        <a:rPr lang="cs-CZ" sz="1600" baseline="-25000" dirty="0" smtClean="0"/>
                        <a:t>A</a:t>
                      </a:r>
                      <a:r>
                        <a:rPr lang="en-US" sz="1600" baseline="0" dirty="0" smtClean="0"/>
                        <a:t>/</a:t>
                      </a:r>
                      <a:r>
                        <a:rPr lang="en-US" sz="1600" baseline="0" dirty="0" err="1" smtClean="0"/>
                        <a:t>df</a:t>
                      </a:r>
                      <a:r>
                        <a:rPr lang="en-US" sz="1600" baseline="-25000" dirty="0" err="1" smtClean="0"/>
                        <a:t>A</a:t>
                      </a:r>
                      <a:endParaRPr lang="cs-CZ" sz="1600" dirty="0" smtClean="0"/>
                    </a:p>
                  </a:txBody>
                  <a:tcPr anchor="ctr">
                    <a:lnT w="12700" cap="flat" cmpd="sng" algn="ctr">
                      <a:solidFill>
                        <a:schemeClr val="tx1"/>
                      </a:solidFill>
                      <a:prstDash val="solid"/>
                      <a:round/>
                      <a:headEnd type="none" w="med" len="med"/>
                      <a:tailEnd type="none" w="med" len="med"/>
                    </a:lnT>
                  </a:tcPr>
                </a:tc>
                <a:tc>
                  <a:txBody>
                    <a:bodyPr/>
                    <a:lstStyle/>
                    <a:p>
                      <a:pPr algn="ctr"/>
                      <a:endParaRPr lang="cs-CZ" sz="1600" b="1"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b="0" i="1" dirty="0" smtClean="0"/>
                        <a:t>p</a:t>
                      </a:r>
                      <a:endParaRPr lang="cs-CZ" sz="1600" b="0" i="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542168">
                <a:tc>
                  <a:txBody>
                    <a:bodyPr/>
                    <a:lstStyle/>
                    <a:p>
                      <a:r>
                        <a:rPr lang="cs-CZ" sz="1600" dirty="0" smtClean="0">
                          <a:solidFill>
                            <a:srgbClr val="00B050"/>
                          </a:solidFill>
                        </a:rPr>
                        <a:t>Uvnitř skupin (reziduální var.)</a:t>
                      </a:r>
                      <a:endParaRPr lang="cs-CZ" sz="16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cs-CZ" sz="1600" dirty="0" smtClean="0"/>
                        <a:t>S</a:t>
                      </a:r>
                      <a:r>
                        <a:rPr lang="cs-CZ" sz="1600" baseline="-25000" dirty="0" smtClean="0"/>
                        <a:t>e</a:t>
                      </a:r>
                      <a:endParaRPr lang="cs-CZ"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err="1" smtClean="0"/>
                        <a:t>df</a:t>
                      </a:r>
                      <a:r>
                        <a:rPr lang="cs-CZ" sz="1600" baseline="-25000" dirty="0" err="1" smtClean="0"/>
                        <a:t>e</a:t>
                      </a:r>
                      <a:r>
                        <a:rPr lang="cs-CZ" sz="1600" dirty="0" smtClean="0"/>
                        <a:t> = n – k</a:t>
                      </a:r>
                      <a:endParaRPr lang="cs-CZ" sz="1600" dirty="0"/>
                    </a:p>
                  </a:txBody>
                  <a:tcPr anchor="ctr"/>
                </a:tc>
                <a:tc>
                  <a:txBody>
                    <a:bodyPr/>
                    <a:lstStyle/>
                    <a:p>
                      <a:pPr algn="ctr"/>
                      <a:r>
                        <a:rPr lang="cs-CZ" sz="1600" dirty="0" err="1" smtClean="0"/>
                        <a:t>MS</a:t>
                      </a:r>
                      <a:r>
                        <a:rPr lang="cs-CZ" sz="1600" baseline="-25000" dirty="0" err="1" smtClean="0"/>
                        <a:t>e</a:t>
                      </a:r>
                      <a:r>
                        <a:rPr lang="cs-CZ" sz="1600" dirty="0" smtClean="0"/>
                        <a:t> = S</a:t>
                      </a:r>
                      <a:r>
                        <a:rPr lang="en-US" sz="1600" baseline="-25000" dirty="0" smtClean="0"/>
                        <a:t>e</a:t>
                      </a:r>
                      <a:r>
                        <a:rPr lang="en-US" sz="1600" baseline="0" dirty="0" smtClean="0"/>
                        <a:t>/</a:t>
                      </a:r>
                      <a:r>
                        <a:rPr lang="en-US" sz="1600" baseline="0" dirty="0" err="1" smtClean="0"/>
                        <a:t>df</a:t>
                      </a:r>
                      <a:r>
                        <a:rPr lang="en-US" sz="1600" baseline="-25000" dirty="0" err="1" smtClean="0"/>
                        <a:t>e</a:t>
                      </a:r>
                      <a:endParaRPr lang="cs-CZ" sz="1600" dirty="0"/>
                    </a:p>
                  </a:txBody>
                  <a:tcPr anchor="ctr"/>
                </a:tc>
                <a:tc>
                  <a:txBody>
                    <a:bodyPr/>
                    <a:lstStyle/>
                    <a:p>
                      <a:pPr algn="ctr"/>
                      <a:endParaRPr lang="cs-CZ" sz="1600" dirty="0"/>
                    </a:p>
                  </a:txBody>
                  <a:tcPr anchor="ctr"/>
                </a:tc>
                <a:tc>
                  <a:txBody>
                    <a:bodyPr/>
                    <a:lstStyle/>
                    <a:p>
                      <a:pPr algn="ctr"/>
                      <a:endParaRPr lang="cs-CZ" sz="16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84976">
                <a:tc>
                  <a:txBody>
                    <a:bodyPr/>
                    <a:lstStyle/>
                    <a:p>
                      <a:r>
                        <a:rPr lang="cs-CZ" sz="1600" dirty="0" smtClean="0"/>
                        <a:t>Celkem</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600" dirty="0" smtClean="0"/>
                        <a:t>S</a:t>
                      </a:r>
                      <a:r>
                        <a:rPr lang="cs-CZ" sz="1600" baseline="-25000" dirty="0" smtClean="0"/>
                        <a:t>T</a:t>
                      </a:r>
                      <a:endParaRPr lang="cs-CZ" sz="16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dirty="0" err="1" smtClean="0"/>
                        <a:t>df</a:t>
                      </a:r>
                      <a:r>
                        <a:rPr lang="cs-CZ" sz="1600" baseline="-25000" dirty="0" err="1" smtClean="0"/>
                        <a:t>T</a:t>
                      </a:r>
                      <a:r>
                        <a:rPr lang="cs-CZ" sz="1600" dirty="0" smtClean="0"/>
                        <a:t> = n – 1</a:t>
                      </a:r>
                    </a:p>
                  </a:txBody>
                  <a:tcPr anchor="ctr">
                    <a:lnB w="12700" cap="flat" cmpd="sng" algn="ctr">
                      <a:solidFill>
                        <a:schemeClr val="tx1"/>
                      </a:solidFill>
                      <a:prstDash val="solid"/>
                      <a:round/>
                      <a:headEnd type="none" w="med" len="med"/>
                      <a:tailEnd type="none" w="med" len="med"/>
                    </a:lnB>
                  </a:tcPr>
                </a:tc>
                <a:tc>
                  <a:txBody>
                    <a:bodyPr/>
                    <a:lstStyle/>
                    <a:p>
                      <a:pPr algn="ctr"/>
                      <a:endParaRPr lang="cs-CZ" sz="1600" dirty="0"/>
                    </a:p>
                  </a:txBody>
                  <a:tcPr anchor="ctr">
                    <a:lnB w="12700" cap="flat" cmpd="sng" algn="ctr">
                      <a:solidFill>
                        <a:schemeClr val="tx1"/>
                      </a:solidFill>
                      <a:prstDash val="solid"/>
                      <a:round/>
                      <a:headEnd type="none" w="med" len="med"/>
                      <a:tailEnd type="none" w="med" len="med"/>
                    </a:lnB>
                  </a:tcPr>
                </a:tc>
                <a:tc>
                  <a:txBody>
                    <a:bodyPr/>
                    <a:lstStyle/>
                    <a:p>
                      <a:pPr algn="ctr"/>
                      <a:endParaRPr lang="cs-CZ" sz="1600" dirty="0"/>
                    </a:p>
                  </a:txBody>
                  <a:tcPr anchor="ctr">
                    <a:lnB w="12700" cap="flat" cmpd="sng" algn="ctr">
                      <a:solidFill>
                        <a:schemeClr val="tx1"/>
                      </a:solidFill>
                      <a:prstDash val="solid"/>
                      <a:round/>
                      <a:headEnd type="none" w="med" len="med"/>
                      <a:tailEnd type="none" w="med" len="med"/>
                    </a:lnB>
                  </a:tcPr>
                </a:tc>
                <a:tc>
                  <a:txBody>
                    <a:bodyPr/>
                    <a:lstStyle/>
                    <a:p>
                      <a:pPr algn="ctr"/>
                      <a:endParaRPr lang="cs-CZ" sz="16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521703892"/>
              </p:ext>
            </p:extLst>
          </p:nvPr>
        </p:nvGraphicFramePr>
        <p:xfrm>
          <a:off x="5723836" y="5360300"/>
          <a:ext cx="1106003" cy="565465"/>
        </p:xfrm>
        <a:graphic>
          <a:graphicData uri="http://schemas.openxmlformats.org/presentationml/2006/ole">
            <mc:AlternateContent xmlns:mc="http://schemas.openxmlformats.org/markup-compatibility/2006">
              <mc:Choice xmlns:v="urn:schemas-microsoft-com:vml" Requires="v">
                <p:oleObj spid="_x0000_s6285" name="Rovnice" r:id="rId4" imgW="850680" imgH="431640" progId="Equation.3">
                  <p:embed/>
                </p:oleObj>
              </mc:Choice>
              <mc:Fallback>
                <p:oleObj name="Rovnice" r:id="rId4" imgW="8506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836" y="5360300"/>
                        <a:ext cx="1106003" cy="56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 name="TextovéPole 97"/>
          <p:cNvSpPr txBox="1"/>
          <p:nvPr/>
        </p:nvSpPr>
        <p:spPr>
          <a:xfrm>
            <a:off x="7944653" y="2240033"/>
            <a:ext cx="813129" cy="584775"/>
          </a:xfrm>
          <a:prstGeom prst="rect">
            <a:avLst/>
          </a:prstGeom>
          <a:noFill/>
        </p:spPr>
        <p:txBody>
          <a:bodyPr wrap="square" rtlCol="0">
            <a:spAutoFit/>
          </a:bodyPr>
          <a:lstStyle/>
          <a:p>
            <a:r>
              <a:rPr lang="cs-CZ" sz="1600" dirty="0" smtClean="0"/>
              <a:t>celkový průměr</a:t>
            </a:r>
            <a:endParaRPr lang="cs-CZ" sz="1600" dirty="0"/>
          </a:p>
        </p:txBody>
      </p:sp>
      <p:grpSp>
        <p:nvGrpSpPr>
          <p:cNvPr id="5" name="Skupina 4"/>
          <p:cNvGrpSpPr/>
          <p:nvPr/>
        </p:nvGrpSpPr>
        <p:grpSpPr>
          <a:xfrm>
            <a:off x="1168366" y="1459464"/>
            <a:ext cx="3113092" cy="2366972"/>
            <a:chOff x="1168366" y="1459464"/>
            <a:chExt cx="3113092" cy="2366972"/>
          </a:xfrm>
        </p:grpSpPr>
        <p:sp>
          <p:nvSpPr>
            <p:cNvPr id="123" name="TextovéPole 122"/>
            <p:cNvSpPr txBox="1"/>
            <p:nvPr/>
          </p:nvSpPr>
          <p:spPr>
            <a:xfrm>
              <a:off x="1446199" y="3506955"/>
              <a:ext cx="510625" cy="319481"/>
            </a:xfrm>
            <a:prstGeom prst="rect">
              <a:avLst/>
            </a:prstGeom>
            <a:noFill/>
          </p:spPr>
          <p:txBody>
            <a:bodyPr wrap="square" rtlCol="0">
              <a:spAutoFit/>
            </a:bodyPr>
            <a:lstStyle/>
            <a:p>
              <a:pPr algn="ctr"/>
              <a:r>
                <a:rPr lang="cs-CZ" dirty="0" smtClean="0"/>
                <a:t>AD</a:t>
              </a:r>
              <a:endParaRPr lang="cs-CZ" dirty="0"/>
            </a:p>
          </p:txBody>
        </p:sp>
        <p:sp>
          <p:nvSpPr>
            <p:cNvPr id="124" name="TextovéPole 123"/>
            <p:cNvSpPr txBox="1"/>
            <p:nvPr/>
          </p:nvSpPr>
          <p:spPr>
            <a:xfrm>
              <a:off x="2367756" y="3506955"/>
              <a:ext cx="561689" cy="319481"/>
            </a:xfrm>
            <a:prstGeom prst="rect">
              <a:avLst/>
            </a:prstGeom>
            <a:noFill/>
          </p:spPr>
          <p:txBody>
            <a:bodyPr wrap="square" rtlCol="0">
              <a:spAutoFit/>
            </a:bodyPr>
            <a:lstStyle/>
            <a:p>
              <a:pPr algn="ctr"/>
              <a:r>
                <a:rPr lang="cs-CZ" dirty="0" smtClean="0"/>
                <a:t>MCI</a:t>
              </a:r>
              <a:endParaRPr lang="cs-CZ" dirty="0"/>
            </a:p>
          </p:txBody>
        </p:sp>
        <p:sp>
          <p:nvSpPr>
            <p:cNvPr id="125" name="TextovéPole 124"/>
            <p:cNvSpPr txBox="1"/>
            <p:nvPr/>
          </p:nvSpPr>
          <p:spPr>
            <a:xfrm>
              <a:off x="3320966" y="3506955"/>
              <a:ext cx="510625" cy="319481"/>
            </a:xfrm>
            <a:prstGeom prst="rect">
              <a:avLst/>
            </a:prstGeom>
            <a:noFill/>
          </p:spPr>
          <p:txBody>
            <a:bodyPr wrap="square" rtlCol="0">
              <a:spAutoFit/>
            </a:bodyPr>
            <a:lstStyle/>
            <a:p>
              <a:pPr algn="ctr"/>
              <a:r>
                <a:rPr lang="cs-CZ" dirty="0" smtClean="0"/>
                <a:t>CN</a:t>
              </a:r>
              <a:endParaRPr lang="cs-CZ" dirty="0"/>
            </a:p>
          </p:txBody>
        </p:sp>
        <p:cxnSp>
          <p:nvCxnSpPr>
            <p:cNvPr id="126" name="Přímá spojnice 125"/>
            <p:cNvCxnSpPr/>
            <p:nvPr/>
          </p:nvCxnSpPr>
          <p:spPr>
            <a:xfrm>
              <a:off x="1168366" y="1459464"/>
              <a:ext cx="0" cy="2047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Přímá spojnice 126"/>
            <p:cNvCxnSpPr/>
            <p:nvPr/>
          </p:nvCxnSpPr>
          <p:spPr>
            <a:xfrm flipH="1">
              <a:off x="1168366" y="3514992"/>
              <a:ext cx="28464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Ovál 127"/>
            <p:cNvSpPr/>
            <p:nvPr/>
          </p:nvSpPr>
          <p:spPr>
            <a:xfrm>
              <a:off x="1643783" y="274918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9" name="Ovál 128"/>
            <p:cNvSpPr/>
            <p:nvPr/>
          </p:nvSpPr>
          <p:spPr>
            <a:xfrm>
              <a:off x="1643783" y="288101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0" name="Ovál 129"/>
            <p:cNvSpPr/>
            <p:nvPr/>
          </p:nvSpPr>
          <p:spPr>
            <a:xfrm>
              <a:off x="1643783" y="301284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1" name="Ovál 130"/>
            <p:cNvSpPr/>
            <p:nvPr/>
          </p:nvSpPr>
          <p:spPr>
            <a:xfrm>
              <a:off x="1643783" y="310072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2" name="Ovál 131"/>
            <p:cNvSpPr/>
            <p:nvPr/>
          </p:nvSpPr>
          <p:spPr>
            <a:xfrm>
              <a:off x="1643783" y="316664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3" name="Ovál 132"/>
            <p:cNvSpPr/>
            <p:nvPr/>
          </p:nvSpPr>
          <p:spPr>
            <a:xfrm>
              <a:off x="1643783" y="3309459"/>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4" name="Ovál 133"/>
            <p:cNvSpPr/>
            <p:nvPr/>
          </p:nvSpPr>
          <p:spPr>
            <a:xfrm>
              <a:off x="2623568" y="232413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5" name="Ovál 134"/>
            <p:cNvSpPr/>
            <p:nvPr/>
          </p:nvSpPr>
          <p:spPr>
            <a:xfrm>
              <a:off x="2623568" y="245596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6" name="Ovál 135"/>
            <p:cNvSpPr/>
            <p:nvPr/>
          </p:nvSpPr>
          <p:spPr>
            <a:xfrm>
              <a:off x="2623568" y="258779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7" name="Ovál 136"/>
            <p:cNvSpPr/>
            <p:nvPr/>
          </p:nvSpPr>
          <p:spPr>
            <a:xfrm>
              <a:off x="2623568" y="267568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8" name="Ovál 137"/>
            <p:cNvSpPr/>
            <p:nvPr/>
          </p:nvSpPr>
          <p:spPr>
            <a:xfrm>
              <a:off x="2623568" y="2741597"/>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9" name="Ovál 138"/>
            <p:cNvSpPr/>
            <p:nvPr/>
          </p:nvSpPr>
          <p:spPr>
            <a:xfrm>
              <a:off x="2623568" y="288441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0" name="Ovál 139"/>
            <p:cNvSpPr/>
            <p:nvPr/>
          </p:nvSpPr>
          <p:spPr>
            <a:xfrm>
              <a:off x="3553758" y="158404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1" name="Ovál 140"/>
            <p:cNvSpPr/>
            <p:nvPr/>
          </p:nvSpPr>
          <p:spPr>
            <a:xfrm>
              <a:off x="3553758" y="171587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2" name="Ovál 141"/>
            <p:cNvSpPr/>
            <p:nvPr/>
          </p:nvSpPr>
          <p:spPr>
            <a:xfrm>
              <a:off x="3553758" y="184770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3" name="Ovál 142"/>
            <p:cNvSpPr/>
            <p:nvPr/>
          </p:nvSpPr>
          <p:spPr>
            <a:xfrm>
              <a:off x="3553758" y="193558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4" name="Ovál 143"/>
            <p:cNvSpPr/>
            <p:nvPr/>
          </p:nvSpPr>
          <p:spPr>
            <a:xfrm>
              <a:off x="3553758" y="200150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5" name="Ovál 144"/>
            <p:cNvSpPr/>
            <p:nvPr/>
          </p:nvSpPr>
          <p:spPr>
            <a:xfrm>
              <a:off x="3553758" y="214431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6" name="Přímá spojnice 145"/>
            <p:cNvCxnSpPr/>
            <p:nvPr/>
          </p:nvCxnSpPr>
          <p:spPr>
            <a:xfrm flipH="1">
              <a:off x="1429758" y="2518373"/>
              <a:ext cx="23524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Přímá spojnice 146"/>
            <p:cNvCxnSpPr/>
            <p:nvPr/>
          </p:nvCxnSpPr>
          <p:spPr>
            <a:xfrm flipH="1">
              <a:off x="2511402" y="2661295"/>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Přímá spojnice 147"/>
            <p:cNvCxnSpPr/>
            <p:nvPr/>
          </p:nvCxnSpPr>
          <p:spPr>
            <a:xfrm flipH="1">
              <a:off x="1535292" y="3078971"/>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Přímá spojnice 148"/>
            <p:cNvCxnSpPr/>
            <p:nvPr/>
          </p:nvCxnSpPr>
          <p:spPr>
            <a:xfrm flipH="1">
              <a:off x="3441433" y="1917457"/>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Obdélník 149"/>
            <p:cNvSpPr/>
            <p:nvPr/>
          </p:nvSpPr>
          <p:spPr>
            <a:xfrm>
              <a:off x="1750574" y="2525947"/>
              <a:ext cx="584618" cy="552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1" name="Obdélník 150"/>
            <p:cNvSpPr/>
            <p:nvPr/>
          </p:nvSpPr>
          <p:spPr>
            <a:xfrm>
              <a:off x="2745999" y="2523199"/>
              <a:ext cx="146015" cy="138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2" name="Obdélník 151"/>
            <p:cNvSpPr/>
            <p:nvPr/>
          </p:nvSpPr>
          <p:spPr>
            <a:xfrm>
              <a:off x="3654789" y="1925696"/>
              <a:ext cx="626669" cy="5926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6" name="Skupina 5"/>
          <p:cNvGrpSpPr/>
          <p:nvPr/>
        </p:nvGrpSpPr>
        <p:grpSpPr>
          <a:xfrm>
            <a:off x="4859820" y="1459464"/>
            <a:ext cx="2846421" cy="2366972"/>
            <a:chOff x="4859820" y="1459464"/>
            <a:chExt cx="2846421" cy="2366972"/>
          </a:xfrm>
        </p:grpSpPr>
        <p:sp>
          <p:nvSpPr>
            <p:cNvPr id="99" name="TextovéPole 98"/>
            <p:cNvSpPr txBox="1"/>
            <p:nvPr/>
          </p:nvSpPr>
          <p:spPr>
            <a:xfrm>
              <a:off x="5137653" y="3506955"/>
              <a:ext cx="510625" cy="319481"/>
            </a:xfrm>
            <a:prstGeom prst="rect">
              <a:avLst/>
            </a:prstGeom>
            <a:noFill/>
          </p:spPr>
          <p:txBody>
            <a:bodyPr wrap="square" rtlCol="0">
              <a:spAutoFit/>
            </a:bodyPr>
            <a:lstStyle/>
            <a:p>
              <a:pPr algn="ctr"/>
              <a:r>
                <a:rPr lang="cs-CZ" dirty="0" smtClean="0"/>
                <a:t>AD</a:t>
              </a:r>
              <a:endParaRPr lang="cs-CZ" dirty="0"/>
            </a:p>
          </p:txBody>
        </p:sp>
        <p:sp>
          <p:nvSpPr>
            <p:cNvPr id="100" name="TextovéPole 99"/>
            <p:cNvSpPr txBox="1"/>
            <p:nvPr/>
          </p:nvSpPr>
          <p:spPr>
            <a:xfrm>
              <a:off x="6059210" y="3506955"/>
              <a:ext cx="561689" cy="319481"/>
            </a:xfrm>
            <a:prstGeom prst="rect">
              <a:avLst/>
            </a:prstGeom>
            <a:noFill/>
          </p:spPr>
          <p:txBody>
            <a:bodyPr wrap="square" rtlCol="0">
              <a:spAutoFit/>
            </a:bodyPr>
            <a:lstStyle/>
            <a:p>
              <a:pPr algn="ctr"/>
              <a:r>
                <a:rPr lang="cs-CZ" dirty="0" smtClean="0"/>
                <a:t>MCI</a:t>
              </a:r>
              <a:endParaRPr lang="cs-CZ" dirty="0"/>
            </a:p>
          </p:txBody>
        </p:sp>
        <p:sp>
          <p:nvSpPr>
            <p:cNvPr id="101" name="TextovéPole 100"/>
            <p:cNvSpPr txBox="1"/>
            <p:nvPr/>
          </p:nvSpPr>
          <p:spPr>
            <a:xfrm>
              <a:off x="7012421" y="3506955"/>
              <a:ext cx="510625" cy="319481"/>
            </a:xfrm>
            <a:prstGeom prst="rect">
              <a:avLst/>
            </a:prstGeom>
            <a:noFill/>
          </p:spPr>
          <p:txBody>
            <a:bodyPr wrap="square" rtlCol="0">
              <a:spAutoFit/>
            </a:bodyPr>
            <a:lstStyle/>
            <a:p>
              <a:pPr algn="ctr"/>
              <a:r>
                <a:rPr lang="cs-CZ" dirty="0" smtClean="0"/>
                <a:t>CN</a:t>
              </a:r>
              <a:endParaRPr lang="cs-CZ" dirty="0"/>
            </a:p>
          </p:txBody>
        </p:sp>
        <p:cxnSp>
          <p:nvCxnSpPr>
            <p:cNvPr id="102" name="Přímá spojnice 101"/>
            <p:cNvCxnSpPr/>
            <p:nvPr/>
          </p:nvCxnSpPr>
          <p:spPr>
            <a:xfrm>
              <a:off x="4859820" y="1459464"/>
              <a:ext cx="0" cy="2047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flipH="1">
              <a:off x="4859820" y="3514992"/>
              <a:ext cx="28464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ál 103"/>
            <p:cNvSpPr/>
            <p:nvPr/>
          </p:nvSpPr>
          <p:spPr>
            <a:xfrm>
              <a:off x="5335237" y="274918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5" name="Ovál 104"/>
            <p:cNvSpPr/>
            <p:nvPr/>
          </p:nvSpPr>
          <p:spPr>
            <a:xfrm>
              <a:off x="5335237" y="288101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6" name="Ovál 105"/>
            <p:cNvSpPr/>
            <p:nvPr/>
          </p:nvSpPr>
          <p:spPr>
            <a:xfrm>
              <a:off x="5335237" y="3012842"/>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7" name="Ovál 106"/>
            <p:cNvSpPr/>
            <p:nvPr/>
          </p:nvSpPr>
          <p:spPr>
            <a:xfrm>
              <a:off x="5335237" y="310072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a:off x="5335237" y="316664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9" name="Ovál 108"/>
            <p:cNvSpPr/>
            <p:nvPr/>
          </p:nvSpPr>
          <p:spPr>
            <a:xfrm>
              <a:off x="5335237" y="3309459"/>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0" name="Ovál 109"/>
            <p:cNvSpPr/>
            <p:nvPr/>
          </p:nvSpPr>
          <p:spPr>
            <a:xfrm>
              <a:off x="6315023" y="232413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1" name="Ovál 110"/>
            <p:cNvSpPr/>
            <p:nvPr/>
          </p:nvSpPr>
          <p:spPr>
            <a:xfrm>
              <a:off x="6315023" y="245596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2" name="Ovál 111"/>
            <p:cNvSpPr/>
            <p:nvPr/>
          </p:nvSpPr>
          <p:spPr>
            <a:xfrm>
              <a:off x="6315023" y="2587796"/>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3" name="Ovál 112"/>
            <p:cNvSpPr/>
            <p:nvPr/>
          </p:nvSpPr>
          <p:spPr>
            <a:xfrm>
              <a:off x="6315023" y="267568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a:off x="6315023" y="2741597"/>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5" name="Ovál 114"/>
            <p:cNvSpPr/>
            <p:nvPr/>
          </p:nvSpPr>
          <p:spPr>
            <a:xfrm>
              <a:off x="6315023" y="288441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6" name="Ovál 115"/>
            <p:cNvSpPr/>
            <p:nvPr/>
          </p:nvSpPr>
          <p:spPr>
            <a:xfrm>
              <a:off x="7245213" y="158404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7" name="Ovál 116"/>
            <p:cNvSpPr/>
            <p:nvPr/>
          </p:nvSpPr>
          <p:spPr>
            <a:xfrm>
              <a:off x="7245213" y="171587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8" name="Ovál 117"/>
            <p:cNvSpPr/>
            <p:nvPr/>
          </p:nvSpPr>
          <p:spPr>
            <a:xfrm>
              <a:off x="7245213" y="1847701"/>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9" name="Ovál 118"/>
            <p:cNvSpPr/>
            <p:nvPr/>
          </p:nvSpPr>
          <p:spPr>
            <a:xfrm>
              <a:off x="7245213" y="193558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0" name="Ovál 119"/>
            <p:cNvSpPr/>
            <p:nvPr/>
          </p:nvSpPr>
          <p:spPr>
            <a:xfrm>
              <a:off x="7245213" y="2001503"/>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1" name="Ovál 120"/>
            <p:cNvSpPr/>
            <p:nvPr/>
          </p:nvSpPr>
          <p:spPr>
            <a:xfrm>
              <a:off x="7245213" y="2144318"/>
              <a:ext cx="73994" cy="69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2" name="Přímá spojnice 121"/>
            <p:cNvCxnSpPr/>
            <p:nvPr/>
          </p:nvCxnSpPr>
          <p:spPr>
            <a:xfrm flipH="1">
              <a:off x="5121212" y="2518373"/>
              <a:ext cx="23524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Skupina 152"/>
            <p:cNvGrpSpPr/>
            <p:nvPr/>
          </p:nvGrpSpPr>
          <p:grpSpPr>
            <a:xfrm>
              <a:off x="5202128" y="2783454"/>
              <a:ext cx="479662" cy="556875"/>
              <a:chOff x="5578596" y="2799340"/>
              <a:chExt cx="524429" cy="643767"/>
            </a:xfrm>
          </p:grpSpPr>
          <p:sp>
            <p:nvSpPr>
              <p:cNvPr id="154" name="Obdélník 153"/>
              <p:cNvSpPr/>
              <p:nvPr/>
            </p:nvSpPr>
            <p:spPr>
              <a:xfrm>
                <a:off x="5761955" y="2799340"/>
                <a:ext cx="341070" cy="341070"/>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5" name="Obdélník 154"/>
              <p:cNvSpPr/>
              <p:nvPr/>
            </p:nvSpPr>
            <p:spPr>
              <a:xfrm>
                <a:off x="5620589" y="3143609"/>
                <a:ext cx="143924" cy="143924"/>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6" name="Obdélník 155"/>
              <p:cNvSpPr/>
              <p:nvPr/>
            </p:nvSpPr>
            <p:spPr>
              <a:xfrm>
                <a:off x="5578596" y="2952569"/>
                <a:ext cx="183635" cy="183635"/>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7" name="Obdélník 156"/>
              <p:cNvSpPr/>
              <p:nvPr/>
            </p:nvSpPr>
            <p:spPr>
              <a:xfrm>
                <a:off x="5767476" y="3140886"/>
                <a:ext cx="302221" cy="302221"/>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8" name="Obdélník 157"/>
              <p:cNvSpPr/>
              <p:nvPr/>
            </p:nvSpPr>
            <p:spPr>
              <a:xfrm>
                <a:off x="5772989" y="3140968"/>
                <a:ext cx="71962" cy="71962"/>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9" name="Obdélník 158"/>
              <p:cNvSpPr/>
              <p:nvPr/>
            </p:nvSpPr>
            <p:spPr>
              <a:xfrm>
                <a:off x="5714389" y="3090847"/>
                <a:ext cx="45719" cy="45719"/>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60" name="Skupina 159"/>
            <p:cNvGrpSpPr/>
            <p:nvPr/>
          </p:nvGrpSpPr>
          <p:grpSpPr>
            <a:xfrm>
              <a:off x="6182721" y="2364562"/>
              <a:ext cx="479662" cy="556875"/>
              <a:chOff x="5730996" y="2951740"/>
              <a:chExt cx="524429" cy="643767"/>
            </a:xfrm>
          </p:grpSpPr>
          <p:sp>
            <p:nvSpPr>
              <p:cNvPr id="161" name="Obdélník 160"/>
              <p:cNvSpPr/>
              <p:nvPr/>
            </p:nvSpPr>
            <p:spPr>
              <a:xfrm>
                <a:off x="5914355" y="2951740"/>
                <a:ext cx="341070" cy="341070"/>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2" name="Obdélník 161"/>
              <p:cNvSpPr/>
              <p:nvPr/>
            </p:nvSpPr>
            <p:spPr>
              <a:xfrm>
                <a:off x="5772989" y="3296009"/>
                <a:ext cx="143924" cy="143924"/>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3" name="Obdélník 162"/>
              <p:cNvSpPr/>
              <p:nvPr/>
            </p:nvSpPr>
            <p:spPr>
              <a:xfrm>
                <a:off x="5730996" y="3104969"/>
                <a:ext cx="183635" cy="183635"/>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4" name="Obdélník 163"/>
              <p:cNvSpPr/>
              <p:nvPr/>
            </p:nvSpPr>
            <p:spPr>
              <a:xfrm>
                <a:off x="5919876" y="3293286"/>
                <a:ext cx="302221" cy="302221"/>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5" name="Obdélník 164"/>
              <p:cNvSpPr/>
              <p:nvPr/>
            </p:nvSpPr>
            <p:spPr>
              <a:xfrm>
                <a:off x="5925389" y="3293368"/>
                <a:ext cx="71962" cy="71962"/>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6" name="Obdélník 165"/>
              <p:cNvSpPr/>
              <p:nvPr/>
            </p:nvSpPr>
            <p:spPr>
              <a:xfrm>
                <a:off x="5866789" y="3243247"/>
                <a:ext cx="45719" cy="45719"/>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67" name="Skupina 166"/>
            <p:cNvGrpSpPr/>
            <p:nvPr/>
          </p:nvGrpSpPr>
          <p:grpSpPr>
            <a:xfrm>
              <a:off x="7113490" y="1625238"/>
              <a:ext cx="479662" cy="556875"/>
              <a:chOff x="5730996" y="2951740"/>
              <a:chExt cx="524429" cy="643767"/>
            </a:xfrm>
          </p:grpSpPr>
          <p:sp>
            <p:nvSpPr>
              <p:cNvPr id="168" name="Obdélník 167"/>
              <p:cNvSpPr/>
              <p:nvPr/>
            </p:nvSpPr>
            <p:spPr>
              <a:xfrm>
                <a:off x="5914355" y="2951740"/>
                <a:ext cx="341070" cy="341070"/>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9" name="Obdélník 168"/>
              <p:cNvSpPr/>
              <p:nvPr/>
            </p:nvSpPr>
            <p:spPr>
              <a:xfrm>
                <a:off x="5772989" y="3296009"/>
                <a:ext cx="143924" cy="143924"/>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0" name="Obdélník 169"/>
              <p:cNvSpPr/>
              <p:nvPr/>
            </p:nvSpPr>
            <p:spPr>
              <a:xfrm>
                <a:off x="5730996" y="3104969"/>
                <a:ext cx="183635" cy="183635"/>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1" name="Obdélník 170"/>
              <p:cNvSpPr/>
              <p:nvPr/>
            </p:nvSpPr>
            <p:spPr>
              <a:xfrm>
                <a:off x="5919876" y="3293286"/>
                <a:ext cx="302221" cy="302221"/>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2" name="Obdélník 171"/>
              <p:cNvSpPr/>
              <p:nvPr/>
            </p:nvSpPr>
            <p:spPr>
              <a:xfrm>
                <a:off x="5925389" y="3293368"/>
                <a:ext cx="71962" cy="71962"/>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3" name="Obdélník 172"/>
              <p:cNvSpPr/>
              <p:nvPr/>
            </p:nvSpPr>
            <p:spPr>
              <a:xfrm>
                <a:off x="5866789" y="3243247"/>
                <a:ext cx="45719" cy="45719"/>
              </a:xfrm>
              <a:prstGeom prst="rect">
                <a:avLst/>
              </a:prstGeom>
              <a:solidFill>
                <a:srgbClr val="00B050">
                  <a:alpha val="50196"/>
                </a:srgb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174" name="Přímá spojnice 173"/>
            <p:cNvCxnSpPr/>
            <p:nvPr/>
          </p:nvCxnSpPr>
          <p:spPr>
            <a:xfrm flipH="1">
              <a:off x="5226746" y="3078971"/>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Přímá spojnice 174"/>
            <p:cNvCxnSpPr/>
            <p:nvPr/>
          </p:nvCxnSpPr>
          <p:spPr>
            <a:xfrm flipH="1">
              <a:off x="6202857" y="2661295"/>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7132888" y="1917457"/>
              <a:ext cx="317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22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Analýza rozptylu jako lineární model</a:t>
            </a:r>
          </a:p>
        </p:txBody>
      </p:sp>
      <p:sp>
        <p:nvSpPr>
          <p:cNvPr id="3" name="Zástupný symbol pro obsah 2"/>
          <p:cNvSpPr>
            <a:spLocks noGrp="1"/>
          </p:cNvSpPr>
          <p:nvPr>
            <p:ph idx="1"/>
          </p:nvPr>
        </p:nvSpPr>
        <p:spPr/>
        <p:txBody>
          <a:bodyPr/>
          <a:lstStyle/>
          <a:p>
            <a:r>
              <a:rPr lang="cs-CZ" dirty="0"/>
              <a:t>Analýza rozptylu pro jednu vysvětlující proměnnou (jednoduché třídění) lze zapsat jako lineární model:</a:t>
            </a:r>
          </a:p>
          <a:p>
            <a:endParaRPr lang="cs-CZ" dirty="0"/>
          </a:p>
          <a:p>
            <a:endParaRPr lang="cs-CZ" dirty="0"/>
          </a:p>
          <a:p>
            <a:endParaRPr lang="cs-CZ" dirty="0"/>
          </a:p>
          <a:p>
            <a:endParaRPr lang="cs-CZ" dirty="0"/>
          </a:p>
          <a:p>
            <a:endParaRPr lang="cs-CZ" dirty="0"/>
          </a:p>
          <a:p>
            <a:r>
              <a:rPr lang="cs-CZ" dirty="0"/>
              <a:t>Nulovou hypotézu pak lze vyjádřit jako:</a:t>
            </a:r>
          </a:p>
          <a:p>
            <a:endParaRPr lang="cs-CZ" dirty="0"/>
          </a:p>
          <a:p>
            <a:r>
              <a:rPr lang="cs-CZ" b="1" dirty="0"/>
              <a:t>Rozšířením tohoto zápisu můžeme definovat další modely ANOVA</a:t>
            </a:r>
            <a:r>
              <a:rPr lang="cs-CZ" dirty="0"/>
              <a:t>: více faktorů, hodnocení interakcí, opakovaná měření na jednom subjektu.</a:t>
            </a:r>
          </a:p>
          <a:p>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28</a:t>
            </a:fld>
            <a:endParaRPr lang="cs-CZ" dirty="0"/>
          </a:p>
        </p:txBody>
      </p:sp>
      <p:graphicFrame>
        <p:nvGraphicFramePr>
          <p:cNvPr id="13" name="Objekt 12"/>
          <p:cNvGraphicFramePr>
            <a:graphicFrameLocks noChangeAspect="1"/>
          </p:cNvGraphicFramePr>
          <p:nvPr>
            <p:extLst>
              <p:ext uri="{D42A27DB-BD31-4B8C-83A1-F6EECF244321}">
                <p14:modId xmlns:p14="http://schemas.microsoft.com/office/powerpoint/2010/main" val="3429298725"/>
              </p:ext>
            </p:extLst>
          </p:nvPr>
        </p:nvGraphicFramePr>
        <p:xfrm>
          <a:off x="5027513" y="3760574"/>
          <a:ext cx="2136775" cy="361950"/>
        </p:xfrm>
        <a:graphic>
          <a:graphicData uri="http://schemas.openxmlformats.org/presentationml/2006/ole">
            <mc:AlternateContent xmlns:mc="http://schemas.openxmlformats.org/markup-compatibility/2006">
              <mc:Choice xmlns:v="urn:schemas-microsoft-com:vml" Requires="v">
                <p:oleObj spid="_x0000_s7309" name="Rovnice" r:id="rId3" imgW="1358900" imgH="228600" progId="Equation.3">
                  <p:embed/>
                </p:oleObj>
              </mc:Choice>
              <mc:Fallback>
                <p:oleObj name="Rovnice" r:id="rId3" imgW="13589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513" y="3760574"/>
                        <a:ext cx="21367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5083" name="Picture 1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75" y="2132856"/>
            <a:ext cx="517525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3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rozptylu pro vícerozměrná data</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29</a:t>
            </a:fld>
            <a:endParaRPr lang="cs-CZ" dirty="0"/>
          </a:p>
        </p:txBody>
      </p:sp>
      <p:sp>
        <p:nvSpPr>
          <p:cNvPr id="8" name="Zástupný symbol pro obsah 2"/>
          <p:cNvSpPr>
            <a:spLocks noGrp="1"/>
          </p:cNvSpPr>
          <p:nvPr>
            <p:ph idx="1"/>
          </p:nvPr>
        </p:nvSpPr>
        <p:spPr>
          <a:xfrm>
            <a:off x="457200" y="2420888"/>
            <a:ext cx="8229600" cy="1440160"/>
          </a:xfrm>
        </p:spPr>
        <p:txBody>
          <a:bodyPr/>
          <a:lstStyle/>
          <a:p>
            <a:r>
              <a:rPr lang="cs-CZ" dirty="0" smtClean="0"/>
              <a:t>podle počtu faktorů:</a:t>
            </a:r>
          </a:p>
          <a:p>
            <a:pPr lvl="1"/>
            <a:r>
              <a:rPr lang="cs-CZ" dirty="0" smtClean="0"/>
              <a:t>1 faktor – </a:t>
            </a:r>
            <a:r>
              <a:rPr lang="cs-CZ" dirty="0" err="1" smtClean="0"/>
              <a:t>ANOVA</a:t>
            </a:r>
            <a:r>
              <a:rPr lang="cs-CZ" dirty="0" smtClean="0"/>
              <a:t> jednoduchého třídění (</a:t>
            </a:r>
            <a:r>
              <a:rPr lang="cs-CZ" dirty="0" err="1" smtClean="0"/>
              <a:t>jednofaktorová</a:t>
            </a:r>
            <a:r>
              <a:rPr lang="cs-CZ" dirty="0" smtClean="0"/>
              <a:t> </a:t>
            </a:r>
            <a:r>
              <a:rPr lang="cs-CZ" dirty="0" err="1" smtClean="0"/>
              <a:t>ANOVA</a:t>
            </a:r>
            <a:r>
              <a:rPr lang="cs-CZ" dirty="0" smtClean="0"/>
              <a:t>)</a:t>
            </a:r>
          </a:p>
          <a:p>
            <a:pPr lvl="1"/>
            <a:r>
              <a:rPr lang="cs-CZ" dirty="0" smtClean="0"/>
              <a:t>2 faktory – </a:t>
            </a:r>
            <a:r>
              <a:rPr lang="cs-CZ" dirty="0" err="1" smtClean="0"/>
              <a:t>ANOVA</a:t>
            </a:r>
            <a:r>
              <a:rPr lang="cs-CZ" dirty="0" smtClean="0"/>
              <a:t> dvojného třídění (</a:t>
            </a:r>
            <a:r>
              <a:rPr lang="cs-CZ" dirty="0" err="1" smtClean="0"/>
              <a:t>dvoufaktorová</a:t>
            </a:r>
            <a:r>
              <a:rPr lang="cs-CZ" dirty="0" smtClean="0"/>
              <a:t> </a:t>
            </a:r>
            <a:r>
              <a:rPr lang="cs-CZ" dirty="0" err="1" smtClean="0"/>
              <a:t>ANOVA</a:t>
            </a:r>
            <a:r>
              <a:rPr lang="cs-CZ" dirty="0" smtClean="0"/>
              <a:t>)</a:t>
            </a:r>
          </a:p>
          <a:p>
            <a:pPr lvl="1"/>
            <a:r>
              <a:rPr lang="cs-CZ" dirty="0" smtClean="0"/>
              <a:t>...</a:t>
            </a:r>
          </a:p>
        </p:txBody>
      </p:sp>
      <p:sp>
        <p:nvSpPr>
          <p:cNvPr id="9" name="Zástupný symbol pro obsah 2"/>
          <p:cNvSpPr txBox="1">
            <a:spLocks/>
          </p:cNvSpPr>
          <p:nvPr/>
        </p:nvSpPr>
        <p:spPr>
          <a:xfrm>
            <a:off x="457200" y="1196752"/>
            <a:ext cx="8363272" cy="1080120"/>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podle počtu vysvětlovaných proměnných:</a:t>
            </a:r>
          </a:p>
          <a:p>
            <a:pPr lvl="1"/>
            <a:r>
              <a:rPr lang="cs-CZ" dirty="0" smtClean="0"/>
              <a:t>1 vysvětlovaná proměnná – jednorozměrná analýza rozptylu (</a:t>
            </a:r>
            <a:r>
              <a:rPr lang="cs-CZ" dirty="0" err="1" smtClean="0"/>
              <a:t>ANOVA</a:t>
            </a:r>
            <a:r>
              <a:rPr lang="cs-CZ" dirty="0" smtClean="0"/>
              <a:t>)</a:t>
            </a:r>
          </a:p>
          <a:p>
            <a:pPr lvl="1"/>
            <a:r>
              <a:rPr lang="cs-CZ" dirty="0" smtClean="0"/>
              <a:t>2 a více vysvětlovaných proměnných – </a:t>
            </a:r>
            <a:r>
              <a:rPr lang="cs-CZ" dirty="0" err="1" smtClean="0"/>
              <a:t>vícerozměná</a:t>
            </a:r>
            <a:r>
              <a:rPr lang="cs-CZ" dirty="0" smtClean="0"/>
              <a:t> analýza rozptylu (MANOVA)</a:t>
            </a:r>
          </a:p>
        </p:txBody>
      </p:sp>
      <p:sp>
        <p:nvSpPr>
          <p:cNvPr id="10" name="Zástupný symbol pro obsah 2"/>
          <p:cNvSpPr txBox="1">
            <a:spLocks/>
          </p:cNvSpPr>
          <p:nvPr/>
        </p:nvSpPr>
        <p:spPr>
          <a:xfrm>
            <a:off x="457200" y="4005064"/>
            <a:ext cx="8229600" cy="115212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podle toho, zda se faktory ovlivňují či nikoliv:</a:t>
            </a:r>
          </a:p>
          <a:p>
            <a:pPr lvl="1"/>
            <a:r>
              <a:rPr lang="cs-CZ" dirty="0" smtClean="0"/>
              <a:t>faktory se mohou ovlivňovat – model s interakcí</a:t>
            </a:r>
          </a:p>
          <a:p>
            <a:pPr lvl="1"/>
            <a:r>
              <a:rPr lang="cs-CZ" dirty="0" smtClean="0"/>
              <a:t>faktory se neovlivňují – model bez interakce</a:t>
            </a:r>
          </a:p>
        </p:txBody>
      </p:sp>
    </p:spTree>
    <p:extLst>
      <p:ext uri="{BB962C8B-B14F-4D97-AF65-F5344CB8AC3E}">
        <p14:creationId xmlns:p14="http://schemas.microsoft.com/office/powerpoint/2010/main" val="34576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Osnova</a:t>
            </a:r>
            <a:endParaRPr lang="en-US" dirty="0"/>
          </a:p>
        </p:txBody>
      </p:sp>
      <p:sp>
        <p:nvSpPr>
          <p:cNvPr id="6" name="Zástupný symbol pro obsah 5"/>
          <p:cNvSpPr>
            <a:spLocks noGrp="1"/>
          </p:cNvSpPr>
          <p:nvPr>
            <p:ph idx="1"/>
          </p:nvPr>
        </p:nvSpPr>
        <p:spPr/>
        <p:txBody>
          <a:bodyPr/>
          <a:lstStyle/>
          <a:p>
            <a:pPr marL="457200" indent="-457200">
              <a:buFont typeface="+mj-lt"/>
              <a:buAutoNum type="arabicPeriod"/>
            </a:pPr>
            <a:r>
              <a:rPr lang="cs-CZ" dirty="0"/>
              <a:t>Vícerozměrné </a:t>
            </a:r>
            <a:r>
              <a:rPr lang="cs-CZ" dirty="0" smtClean="0"/>
              <a:t>charakteristiky</a:t>
            </a:r>
            <a:endParaRPr lang="en-US" dirty="0" smtClean="0"/>
          </a:p>
          <a:p>
            <a:pPr marL="457200" indent="-457200">
              <a:buFont typeface="+mj-lt"/>
              <a:buAutoNum type="arabicPeriod"/>
            </a:pPr>
            <a:r>
              <a:rPr lang="cs-CZ" dirty="0"/>
              <a:t>Vícerozměrné normální </a:t>
            </a:r>
            <a:r>
              <a:rPr lang="cs-CZ" dirty="0" smtClean="0"/>
              <a:t>rozdělení</a:t>
            </a:r>
            <a:endParaRPr lang="en-US" dirty="0" smtClean="0"/>
          </a:p>
          <a:p>
            <a:pPr marL="457200" indent="-457200">
              <a:buFont typeface="+mj-lt"/>
              <a:buAutoNum type="arabicPeriod"/>
            </a:pPr>
            <a:r>
              <a:rPr lang="cs-CZ" dirty="0" smtClean="0"/>
              <a:t>Vícerozměrný t-test</a:t>
            </a:r>
            <a:endParaRPr lang="en-US" dirty="0" smtClean="0"/>
          </a:p>
          <a:p>
            <a:pPr marL="457200" indent="-457200">
              <a:buFont typeface="+mj-lt"/>
              <a:buAutoNum type="arabicPeriod"/>
            </a:pPr>
            <a:r>
              <a:rPr lang="cs-CZ" dirty="0" smtClean="0"/>
              <a:t>Vícerozměrná </a:t>
            </a:r>
            <a:r>
              <a:rPr lang="cs-CZ" dirty="0"/>
              <a:t>analýza </a:t>
            </a:r>
            <a:r>
              <a:rPr lang="cs-CZ" dirty="0" smtClean="0"/>
              <a:t>rozptylu</a:t>
            </a:r>
            <a:endParaRPr lang="en-US" dirty="0" smtClean="0"/>
          </a:p>
          <a:p>
            <a:pPr marL="457200" indent="-457200">
              <a:buFont typeface="+mj-lt"/>
              <a:buAutoNum type="arabicPeriod"/>
            </a:pPr>
            <a:r>
              <a:rPr lang="cs-CZ" dirty="0" smtClean="0"/>
              <a:t>Transformace </a:t>
            </a:r>
            <a:r>
              <a:rPr lang="cs-CZ" dirty="0"/>
              <a:t>a jiné úpravy vícerozměrných </a:t>
            </a:r>
            <a:r>
              <a:rPr lang="cs-CZ" dirty="0" smtClean="0"/>
              <a:t>dat</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a:t>
            </a:fld>
            <a:endParaRPr lang="cs-CZ"/>
          </a:p>
        </p:txBody>
      </p:sp>
    </p:spTree>
    <p:extLst>
      <p:ext uri="{BB962C8B-B14F-4D97-AF65-F5344CB8AC3E}">
        <p14:creationId xmlns:p14="http://schemas.microsoft.com/office/powerpoint/2010/main" val="3862409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dirty="0"/>
              <a:t>Analýza rozptylu pro vícerozměrná </a:t>
            </a:r>
            <a:r>
              <a:rPr lang="cs-CZ" sz="3000" dirty="0" smtClean="0"/>
              <a:t>data - příklady</a:t>
            </a:r>
            <a:endParaRPr lang="en-US" sz="3000"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30</a:t>
            </a:fld>
            <a:endParaRPr lang="cs-CZ" dirty="0"/>
          </a:p>
        </p:txBody>
      </p:sp>
      <p:sp>
        <p:nvSpPr>
          <p:cNvPr id="18" name="TextovéPole 17"/>
          <p:cNvSpPr txBox="1"/>
          <p:nvPr/>
        </p:nvSpPr>
        <p:spPr>
          <a:xfrm>
            <a:off x="514152" y="1318597"/>
            <a:ext cx="6059016" cy="369332"/>
          </a:xfrm>
          <a:prstGeom prst="rect">
            <a:avLst/>
          </a:prstGeom>
          <a:noFill/>
        </p:spPr>
        <p:txBody>
          <a:bodyPr wrap="square" rtlCol="0">
            <a:spAutoFit/>
          </a:bodyPr>
          <a:lstStyle/>
          <a:p>
            <a:r>
              <a:rPr lang="cs-CZ" b="1" dirty="0" smtClean="0"/>
              <a:t>Počet faktorů: </a:t>
            </a:r>
            <a:r>
              <a:rPr lang="cs-CZ" dirty="0" smtClean="0"/>
              <a:t>jednoduché x dvojné x trojné, ... třídění</a:t>
            </a:r>
            <a:endParaRPr lang="en-US" dirty="0"/>
          </a:p>
        </p:txBody>
      </p:sp>
      <p:sp>
        <p:nvSpPr>
          <p:cNvPr id="20" name="TextovéPole 19"/>
          <p:cNvSpPr txBox="1"/>
          <p:nvPr/>
        </p:nvSpPr>
        <p:spPr>
          <a:xfrm>
            <a:off x="514152" y="1030565"/>
            <a:ext cx="6984776" cy="369332"/>
          </a:xfrm>
          <a:prstGeom prst="rect">
            <a:avLst/>
          </a:prstGeom>
          <a:noFill/>
        </p:spPr>
        <p:txBody>
          <a:bodyPr wrap="square" rtlCol="0">
            <a:spAutoFit/>
          </a:bodyPr>
          <a:lstStyle/>
          <a:p>
            <a:r>
              <a:rPr lang="cs-CZ" b="1" dirty="0" smtClean="0"/>
              <a:t>Počet proměnných:</a:t>
            </a:r>
            <a:r>
              <a:rPr lang="cs-CZ" dirty="0" smtClean="0"/>
              <a:t> jednorozměrná x vícerozměrná analýza rozptylu</a:t>
            </a:r>
            <a:endParaRPr lang="en-US" dirty="0"/>
          </a:p>
        </p:txBody>
      </p:sp>
      <p:sp>
        <p:nvSpPr>
          <p:cNvPr id="21" name="TextovéPole 20"/>
          <p:cNvSpPr txBox="1"/>
          <p:nvPr/>
        </p:nvSpPr>
        <p:spPr>
          <a:xfrm>
            <a:off x="514152" y="1606629"/>
            <a:ext cx="6984776" cy="369332"/>
          </a:xfrm>
          <a:prstGeom prst="rect">
            <a:avLst/>
          </a:prstGeom>
          <a:noFill/>
        </p:spPr>
        <p:txBody>
          <a:bodyPr wrap="square" rtlCol="0">
            <a:spAutoFit/>
          </a:bodyPr>
          <a:lstStyle/>
          <a:p>
            <a:r>
              <a:rPr lang="cs-CZ" b="1" dirty="0" smtClean="0"/>
              <a:t>Faktory se ovlivňují či neovlivňují: </a:t>
            </a:r>
            <a:r>
              <a:rPr lang="cs-CZ" dirty="0" smtClean="0"/>
              <a:t>s interakcí x bez interakce</a:t>
            </a:r>
            <a:endParaRPr lang="en-US" dirty="0"/>
          </a:p>
        </p:txBody>
      </p:sp>
      <p:sp>
        <p:nvSpPr>
          <p:cNvPr id="22" name="Obdélník 21"/>
          <p:cNvSpPr/>
          <p:nvPr/>
        </p:nvSpPr>
        <p:spPr>
          <a:xfrm>
            <a:off x="539552" y="2548378"/>
            <a:ext cx="8365855" cy="1200329"/>
          </a:xfrm>
          <a:prstGeom prst="rect">
            <a:avLst/>
          </a:prstGeom>
        </p:spPr>
        <p:txBody>
          <a:bodyPr wrap="square">
            <a:spAutoFit/>
          </a:bodyPr>
          <a:lstStyle/>
          <a:p>
            <a:pPr marL="285750" indent="-285750" algn="just">
              <a:buFont typeface="Arial" panose="020B0604020202020204" pitchFamily="34" charset="0"/>
              <a:buChar char="•"/>
            </a:pPr>
            <a:r>
              <a:rPr lang="cs-CZ" dirty="0"/>
              <a:t>zkoumáme dlouhodobý vliv třech </a:t>
            </a:r>
            <a:r>
              <a:rPr lang="cs-CZ" dirty="0" smtClean="0"/>
              <a:t>léků </a:t>
            </a:r>
            <a:r>
              <a:rPr lang="cs-CZ" dirty="0"/>
              <a:t>na hodnoty systolického tlaku u </a:t>
            </a:r>
            <a:r>
              <a:rPr lang="cs-CZ" dirty="0" smtClean="0"/>
              <a:t>stovky osob</a:t>
            </a:r>
            <a:r>
              <a:rPr lang="cs-CZ" dirty="0"/>
              <a:t>, přičemž chceme zkoumat i vliv pohlaví, předpokládáme však, že ženy i muži reagují na jednotlivé léky obdobně (tzn. např. ženy s léky A </a:t>
            </a:r>
            <a:r>
              <a:rPr lang="cs-CZ" dirty="0" err="1"/>
              <a:t>a</a:t>
            </a:r>
            <a:r>
              <a:rPr lang="cs-CZ" dirty="0"/>
              <a:t> C budou mít nižší tlak než ženy s lékem B a muži s léky A </a:t>
            </a:r>
            <a:r>
              <a:rPr lang="cs-CZ" dirty="0" err="1"/>
              <a:t>a</a:t>
            </a:r>
            <a:r>
              <a:rPr lang="cs-CZ" dirty="0"/>
              <a:t> C budou mít také nižší tlak než muži s lékem B apod</a:t>
            </a:r>
            <a:r>
              <a:rPr lang="cs-CZ" dirty="0" smtClean="0"/>
              <a:t>.)</a:t>
            </a:r>
            <a:endParaRPr lang="cs-CZ" dirty="0"/>
          </a:p>
        </p:txBody>
      </p:sp>
      <p:sp>
        <p:nvSpPr>
          <p:cNvPr id="23" name="Obdélník 22"/>
          <p:cNvSpPr/>
          <p:nvPr/>
        </p:nvSpPr>
        <p:spPr>
          <a:xfrm>
            <a:off x="539552" y="3953698"/>
            <a:ext cx="8424936" cy="1200329"/>
          </a:xfrm>
          <a:prstGeom prst="rect">
            <a:avLst/>
          </a:prstGeom>
        </p:spPr>
        <p:txBody>
          <a:bodyPr wrap="square">
            <a:spAutoFit/>
          </a:bodyPr>
          <a:lstStyle/>
          <a:p>
            <a:pPr marL="285750" indent="-285750" algn="just">
              <a:buFont typeface="Arial" panose="020B0604020202020204" pitchFamily="34" charset="0"/>
              <a:buChar char="•"/>
            </a:pPr>
            <a:r>
              <a:rPr lang="cs-CZ" dirty="0"/>
              <a:t>zkoumáme dlouhodobý vliv třech </a:t>
            </a:r>
            <a:r>
              <a:rPr lang="cs-CZ" dirty="0" smtClean="0"/>
              <a:t>léků </a:t>
            </a:r>
            <a:r>
              <a:rPr lang="cs-CZ" dirty="0"/>
              <a:t>na hodnoty systolického tlaku u </a:t>
            </a:r>
            <a:r>
              <a:rPr lang="cs-CZ" dirty="0" smtClean="0"/>
              <a:t>stovky osob</a:t>
            </a:r>
            <a:r>
              <a:rPr lang="cs-CZ" dirty="0"/>
              <a:t>, přičemž chceme zkoumat i vliv pohlaví, a předpokládáme, že ženy a muži budou reagovat na léky různě (tzn. např. ženy s léky A </a:t>
            </a:r>
            <a:r>
              <a:rPr lang="cs-CZ" dirty="0" err="1"/>
              <a:t>a</a:t>
            </a:r>
            <a:r>
              <a:rPr lang="cs-CZ" dirty="0"/>
              <a:t> C budou mít nižší tlak než ženy s lékem B, zatímco muži s léky A </a:t>
            </a:r>
            <a:r>
              <a:rPr lang="cs-CZ" dirty="0" err="1"/>
              <a:t>a</a:t>
            </a:r>
            <a:r>
              <a:rPr lang="cs-CZ" dirty="0"/>
              <a:t> </a:t>
            </a:r>
            <a:r>
              <a:rPr lang="cs-CZ" dirty="0" smtClean="0"/>
              <a:t>B </a:t>
            </a:r>
            <a:r>
              <a:rPr lang="cs-CZ" dirty="0"/>
              <a:t>budou mít vyšší tlak než muži s lékem </a:t>
            </a:r>
            <a:r>
              <a:rPr lang="cs-CZ" dirty="0" smtClean="0"/>
              <a:t>C </a:t>
            </a:r>
            <a:r>
              <a:rPr lang="cs-CZ" dirty="0"/>
              <a:t>apod</a:t>
            </a:r>
            <a:r>
              <a:rPr lang="cs-CZ" dirty="0" smtClean="0"/>
              <a:t>.)</a:t>
            </a:r>
            <a:endParaRPr lang="cs-CZ" dirty="0"/>
          </a:p>
        </p:txBody>
      </p:sp>
      <p:sp>
        <p:nvSpPr>
          <p:cNvPr id="24" name="Obdélník 23"/>
          <p:cNvSpPr/>
          <p:nvPr/>
        </p:nvSpPr>
        <p:spPr>
          <a:xfrm>
            <a:off x="539552" y="5360516"/>
            <a:ext cx="8424936" cy="646331"/>
          </a:xfrm>
          <a:prstGeom prst="rect">
            <a:avLst/>
          </a:prstGeom>
        </p:spPr>
        <p:txBody>
          <a:bodyPr wrap="square">
            <a:spAutoFit/>
          </a:bodyPr>
          <a:lstStyle/>
          <a:p>
            <a:pPr marL="285750" indent="-285750" algn="just">
              <a:buFont typeface="Arial" panose="020B0604020202020204" pitchFamily="34" charset="0"/>
              <a:buChar char="•"/>
            </a:pPr>
            <a:r>
              <a:rPr lang="cs-CZ" dirty="0"/>
              <a:t>zkoumáme dlouhodobý vliv třech </a:t>
            </a:r>
            <a:r>
              <a:rPr lang="cs-CZ" dirty="0" smtClean="0"/>
              <a:t>léků </a:t>
            </a:r>
            <a:r>
              <a:rPr lang="cs-CZ" dirty="0"/>
              <a:t>na hodnoty systolického a diastolického tlaku u </a:t>
            </a:r>
            <a:r>
              <a:rPr lang="cs-CZ" dirty="0" smtClean="0"/>
              <a:t>stovky osob</a:t>
            </a:r>
            <a:endParaRPr lang="cs-CZ" dirty="0"/>
          </a:p>
        </p:txBody>
      </p:sp>
      <p:sp>
        <p:nvSpPr>
          <p:cNvPr id="25" name="Obdélník 24"/>
          <p:cNvSpPr/>
          <p:nvPr/>
        </p:nvSpPr>
        <p:spPr>
          <a:xfrm>
            <a:off x="539552" y="5945088"/>
            <a:ext cx="8365855" cy="646331"/>
          </a:xfrm>
          <a:prstGeom prst="rect">
            <a:avLst/>
          </a:prstGeom>
        </p:spPr>
        <p:txBody>
          <a:bodyPr wrap="square">
            <a:spAutoFit/>
          </a:bodyPr>
          <a:lstStyle/>
          <a:p>
            <a:pPr marL="285750" indent="-285750" algn="just">
              <a:buFont typeface="Arial" panose="020B0604020202020204" pitchFamily="34" charset="0"/>
              <a:buChar char="•"/>
            </a:pPr>
            <a:r>
              <a:rPr lang="cs-CZ" dirty="0"/>
              <a:t>zkoumáme dlouhodobý vliv třech </a:t>
            </a:r>
            <a:r>
              <a:rPr lang="cs-CZ" dirty="0" smtClean="0"/>
              <a:t>léků </a:t>
            </a:r>
            <a:r>
              <a:rPr lang="cs-CZ" dirty="0"/>
              <a:t>a vliv pohlaví na hodnoty systolického a diastolického tlaku u </a:t>
            </a:r>
            <a:r>
              <a:rPr lang="cs-CZ" dirty="0" smtClean="0"/>
              <a:t>stovky osob</a:t>
            </a:r>
            <a:endParaRPr lang="cs-CZ" dirty="0"/>
          </a:p>
        </p:txBody>
      </p:sp>
      <p:sp>
        <p:nvSpPr>
          <p:cNvPr id="26" name="Obdélník 25"/>
          <p:cNvSpPr/>
          <p:nvPr/>
        </p:nvSpPr>
        <p:spPr>
          <a:xfrm>
            <a:off x="861492" y="3643674"/>
            <a:ext cx="7344816" cy="369332"/>
          </a:xfrm>
          <a:prstGeom prst="rect">
            <a:avLst/>
          </a:prstGeom>
        </p:spPr>
        <p:txBody>
          <a:bodyPr wrap="square">
            <a:spAutoFit/>
          </a:bodyPr>
          <a:lstStyle/>
          <a:p>
            <a:r>
              <a:rPr lang="cs-CZ" dirty="0" smtClean="0">
                <a:solidFill>
                  <a:srgbClr val="A50021"/>
                </a:solidFill>
              </a:rPr>
              <a:t>– jednorozměrná analýza </a:t>
            </a:r>
            <a:r>
              <a:rPr lang="cs-CZ" dirty="0">
                <a:solidFill>
                  <a:srgbClr val="A50021"/>
                </a:solidFill>
              </a:rPr>
              <a:t>rozptylu dvojného třídění bez </a:t>
            </a:r>
            <a:r>
              <a:rPr lang="cs-CZ" dirty="0" smtClean="0">
                <a:solidFill>
                  <a:srgbClr val="A50021"/>
                </a:solidFill>
              </a:rPr>
              <a:t>interakce</a:t>
            </a:r>
            <a:endParaRPr lang="cs-CZ" dirty="0">
              <a:solidFill>
                <a:srgbClr val="A50021"/>
              </a:solidFill>
            </a:endParaRPr>
          </a:p>
        </p:txBody>
      </p:sp>
      <p:sp>
        <p:nvSpPr>
          <p:cNvPr id="27" name="Obdélník 26"/>
          <p:cNvSpPr/>
          <p:nvPr/>
        </p:nvSpPr>
        <p:spPr>
          <a:xfrm>
            <a:off x="861492" y="5046518"/>
            <a:ext cx="7632848" cy="369332"/>
          </a:xfrm>
          <a:prstGeom prst="rect">
            <a:avLst/>
          </a:prstGeom>
        </p:spPr>
        <p:txBody>
          <a:bodyPr wrap="square">
            <a:spAutoFit/>
          </a:bodyPr>
          <a:lstStyle/>
          <a:p>
            <a:r>
              <a:rPr lang="cs-CZ" dirty="0" smtClean="0">
                <a:solidFill>
                  <a:srgbClr val="A50021"/>
                </a:solidFill>
              </a:rPr>
              <a:t>– jednorozměrná analýza </a:t>
            </a:r>
            <a:r>
              <a:rPr lang="cs-CZ" dirty="0">
                <a:solidFill>
                  <a:srgbClr val="A50021"/>
                </a:solidFill>
              </a:rPr>
              <a:t>rozptylu dvojného třídění s </a:t>
            </a:r>
            <a:r>
              <a:rPr lang="cs-CZ" dirty="0" smtClean="0">
                <a:solidFill>
                  <a:srgbClr val="A50021"/>
                </a:solidFill>
              </a:rPr>
              <a:t>interakcí</a:t>
            </a:r>
            <a:endParaRPr lang="en-US" dirty="0">
              <a:solidFill>
                <a:srgbClr val="A50021"/>
              </a:solidFill>
            </a:endParaRPr>
          </a:p>
        </p:txBody>
      </p:sp>
      <p:sp>
        <p:nvSpPr>
          <p:cNvPr id="28" name="Obdélník 27"/>
          <p:cNvSpPr/>
          <p:nvPr/>
        </p:nvSpPr>
        <p:spPr>
          <a:xfrm>
            <a:off x="2051720" y="5634250"/>
            <a:ext cx="5382344" cy="369332"/>
          </a:xfrm>
          <a:prstGeom prst="rect">
            <a:avLst/>
          </a:prstGeom>
        </p:spPr>
        <p:txBody>
          <a:bodyPr wrap="square">
            <a:spAutoFit/>
          </a:bodyPr>
          <a:lstStyle/>
          <a:p>
            <a:r>
              <a:rPr lang="cs-CZ" dirty="0" smtClean="0">
                <a:solidFill>
                  <a:srgbClr val="A50021"/>
                </a:solidFill>
              </a:rPr>
              <a:t>– vícerozměrná analýza </a:t>
            </a:r>
            <a:r>
              <a:rPr lang="cs-CZ" dirty="0">
                <a:solidFill>
                  <a:srgbClr val="A50021"/>
                </a:solidFill>
              </a:rPr>
              <a:t>rozptylu jednoduchého </a:t>
            </a:r>
            <a:r>
              <a:rPr lang="cs-CZ" dirty="0" smtClean="0">
                <a:solidFill>
                  <a:srgbClr val="A50021"/>
                </a:solidFill>
              </a:rPr>
              <a:t>třídění</a:t>
            </a:r>
            <a:endParaRPr lang="cs-CZ" dirty="0">
              <a:solidFill>
                <a:srgbClr val="A50021"/>
              </a:solidFill>
            </a:endParaRPr>
          </a:p>
        </p:txBody>
      </p:sp>
      <p:sp>
        <p:nvSpPr>
          <p:cNvPr id="29" name="Obdélník 28"/>
          <p:cNvSpPr/>
          <p:nvPr/>
        </p:nvSpPr>
        <p:spPr>
          <a:xfrm>
            <a:off x="3995936" y="6206995"/>
            <a:ext cx="4875088" cy="369332"/>
          </a:xfrm>
          <a:prstGeom prst="rect">
            <a:avLst/>
          </a:prstGeom>
        </p:spPr>
        <p:txBody>
          <a:bodyPr wrap="square">
            <a:spAutoFit/>
          </a:bodyPr>
          <a:lstStyle/>
          <a:p>
            <a:r>
              <a:rPr lang="cs-CZ" dirty="0" smtClean="0">
                <a:solidFill>
                  <a:srgbClr val="A50021"/>
                </a:solidFill>
              </a:rPr>
              <a:t>– vícerozměrná analýza </a:t>
            </a:r>
            <a:r>
              <a:rPr lang="cs-CZ" dirty="0">
                <a:solidFill>
                  <a:srgbClr val="A50021"/>
                </a:solidFill>
              </a:rPr>
              <a:t>rozptylu dvojného </a:t>
            </a:r>
            <a:r>
              <a:rPr lang="cs-CZ" dirty="0" smtClean="0">
                <a:solidFill>
                  <a:srgbClr val="A50021"/>
                </a:solidFill>
              </a:rPr>
              <a:t>třídění</a:t>
            </a:r>
            <a:endParaRPr lang="cs-CZ" dirty="0">
              <a:solidFill>
                <a:srgbClr val="A50021"/>
              </a:solidFill>
            </a:endParaRPr>
          </a:p>
        </p:txBody>
      </p:sp>
      <p:sp>
        <p:nvSpPr>
          <p:cNvPr id="30" name="Obdélník 29"/>
          <p:cNvSpPr/>
          <p:nvPr/>
        </p:nvSpPr>
        <p:spPr>
          <a:xfrm>
            <a:off x="539552" y="1988840"/>
            <a:ext cx="8365855" cy="369332"/>
          </a:xfrm>
          <a:prstGeom prst="rect">
            <a:avLst/>
          </a:prstGeom>
        </p:spPr>
        <p:txBody>
          <a:bodyPr wrap="square">
            <a:spAutoFit/>
          </a:bodyPr>
          <a:lstStyle/>
          <a:p>
            <a:pPr marL="285750" indent="-285750" algn="just">
              <a:buFont typeface="Arial" panose="020B0604020202020204" pitchFamily="34" charset="0"/>
              <a:buChar char="•"/>
            </a:pPr>
            <a:r>
              <a:rPr lang="cs-CZ" dirty="0"/>
              <a:t>zkoumáme dlouhodobý vliv třech </a:t>
            </a:r>
            <a:r>
              <a:rPr lang="cs-CZ" dirty="0" smtClean="0"/>
              <a:t>léků </a:t>
            </a:r>
            <a:r>
              <a:rPr lang="cs-CZ" dirty="0"/>
              <a:t>na hodnoty systolického tlaku u </a:t>
            </a:r>
            <a:r>
              <a:rPr lang="cs-CZ" dirty="0" smtClean="0"/>
              <a:t>stovky osob</a:t>
            </a:r>
            <a:endParaRPr lang="cs-CZ" dirty="0"/>
          </a:p>
        </p:txBody>
      </p:sp>
      <p:sp>
        <p:nvSpPr>
          <p:cNvPr id="31" name="Obdélník 30"/>
          <p:cNvSpPr/>
          <p:nvPr/>
        </p:nvSpPr>
        <p:spPr>
          <a:xfrm>
            <a:off x="861492" y="2253139"/>
            <a:ext cx="6709671" cy="369332"/>
          </a:xfrm>
          <a:prstGeom prst="rect">
            <a:avLst/>
          </a:prstGeom>
        </p:spPr>
        <p:txBody>
          <a:bodyPr wrap="square">
            <a:spAutoFit/>
          </a:bodyPr>
          <a:lstStyle/>
          <a:p>
            <a:r>
              <a:rPr lang="cs-CZ" dirty="0" smtClean="0">
                <a:solidFill>
                  <a:srgbClr val="A50021"/>
                </a:solidFill>
              </a:rPr>
              <a:t>– jednorozměrná analýza </a:t>
            </a:r>
            <a:r>
              <a:rPr lang="cs-CZ" dirty="0">
                <a:solidFill>
                  <a:srgbClr val="A50021"/>
                </a:solidFill>
              </a:rPr>
              <a:t>rozptylu jednoduchého </a:t>
            </a:r>
            <a:r>
              <a:rPr lang="cs-CZ" dirty="0" smtClean="0">
                <a:solidFill>
                  <a:srgbClr val="A50021"/>
                </a:solidFill>
              </a:rPr>
              <a:t>třídění</a:t>
            </a:r>
            <a:endParaRPr lang="en-US" dirty="0">
              <a:solidFill>
                <a:srgbClr val="A50021"/>
              </a:solidFill>
            </a:endParaRPr>
          </a:p>
        </p:txBody>
      </p:sp>
    </p:spTree>
    <p:extLst>
      <p:ext uri="{BB962C8B-B14F-4D97-AF65-F5344CB8AC3E}">
        <p14:creationId xmlns:p14="http://schemas.microsoft.com/office/powerpoint/2010/main" val="8099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Analýza rozptylu dvojného třídění</a:t>
            </a:r>
          </a:p>
        </p:txBody>
      </p:sp>
      <p:sp>
        <p:nvSpPr>
          <p:cNvPr id="3" name="Zástupný symbol pro obsah 2"/>
          <p:cNvSpPr>
            <a:spLocks noGrp="1"/>
          </p:cNvSpPr>
          <p:nvPr>
            <p:ph idx="1"/>
          </p:nvPr>
        </p:nvSpPr>
        <p:spPr/>
        <p:txBody>
          <a:bodyPr/>
          <a:lstStyle/>
          <a:p>
            <a:r>
              <a:rPr lang="cs-CZ" dirty="0"/>
              <a:t>Uvažujeme dvě vysvětlující proměnné zároveň.</a:t>
            </a:r>
          </a:p>
          <a:p>
            <a:r>
              <a:rPr lang="cs-CZ" dirty="0"/>
              <a:t>Zápis modelu:</a:t>
            </a:r>
          </a:p>
          <a:p>
            <a:endParaRPr lang="cs-CZ" dirty="0"/>
          </a:p>
          <a:p>
            <a:endParaRPr lang="cs-CZ" dirty="0"/>
          </a:p>
          <a:p>
            <a:endParaRPr lang="cs-CZ" dirty="0"/>
          </a:p>
          <a:p>
            <a:endParaRPr lang="cs-CZ" dirty="0" smtClean="0"/>
          </a:p>
          <a:p>
            <a:endParaRPr lang="cs-CZ" dirty="0"/>
          </a:p>
          <a:p>
            <a:r>
              <a:rPr lang="cs-CZ" dirty="0"/>
              <a:t>Nulové hypotézy pak máme dvě:	</a:t>
            </a: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31</a:t>
            </a:fld>
            <a:endParaRPr lang="cs-CZ" dirty="0"/>
          </a:p>
        </p:txBody>
      </p:sp>
      <p:graphicFrame>
        <p:nvGraphicFramePr>
          <p:cNvPr id="15" name="Objekt 14"/>
          <p:cNvGraphicFramePr>
            <a:graphicFrameLocks noChangeAspect="1"/>
          </p:cNvGraphicFramePr>
          <p:nvPr>
            <p:extLst>
              <p:ext uri="{D42A27DB-BD31-4B8C-83A1-F6EECF244321}">
                <p14:modId xmlns:p14="http://schemas.microsoft.com/office/powerpoint/2010/main" val="2967491296"/>
              </p:ext>
            </p:extLst>
          </p:nvPr>
        </p:nvGraphicFramePr>
        <p:xfrm>
          <a:off x="4298495" y="3801644"/>
          <a:ext cx="2195513" cy="361950"/>
        </p:xfrm>
        <a:graphic>
          <a:graphicData uri="http://schemas.openxmlformats.org/presentationml/2006/ole">
            <mc:AlternateContent xmlns:mc="http://schemas.openxmlformats.org/markup-compatibility/2006">
              <mc:Choice xmlns:v="urn:schemas-microsoft-com:vml" Requires="v">
                <p:oleObj spid="_x0000_s13422" name="Rovnice" r:id="rId4" imgW="1397000" imgH="228600" progId="Equation.3">
                  <p:embed/>
                </p:oleObj>
              </mc:Choice>
              <mc:Fallback>
                <p:oleObj name="Rovnice" r:id="rId4" imgW="13970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495" y="3801644"/>
                        <a:ext cx="21955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736390305"/>
              </p:ext>
            </p:extLst>
          </p:nvPr>
        </p:nvGraphicFramePr>
        <p:xfrm>
          <a:off x="6624183" y="3801644"/>
          <a:ext cx="2195512" cy="361950"/>
        </p:xfrm>
        <a:graphic>
          <a:graphicData uri="http://schemas.openxmlformats.org/presentationml/2006/ole">
            <mc:AlternateContent xmlns:mc="http://schemas.openxmlformats.org/markup-compatibility/2006">
              <mc:Choice xmlns:v="urn:schemas-microsoft-com:vml" Requires="v">
                <p:oleObj spid="_x0000_s13423" name="Rovnice" r:id="rId6" imgW="1397000" imgH="228600" progId="Equation.3">
                  <p:embed/>
                </p:oleObj>
              </mc:Choice>
              <mc:Fallback>
                <p:oleObj name="Rovnice" r:id="rId6" imgW="13970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4183" y="3801644"/>
                        <a:ext cx="21955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Tabulka 16"/>
          <p:cNvGraphicFramePr>
            <a:graphicFrameLocks noGrp="1"/>
          </p:cNvGraphicFramePr>
          <p:nvPr>
            <p:extLst>
              <p:ext uri="{D42A27DB-BD31-4B8C-83A1-F6EECF244321}">
                <p14:modId xmlns:p14="http://schemas.microsoft.com/office/powerpoint/2010/main" val="447598802"/>
              </p:ext>
            </p:extLst>
          </p:nvPr>
        </p:nvGraphicFramePr>
        <p:xfrm>
          <a:off x="714347" y="4498504"/>
          <a:ext cx="7715306" cy="1737360"/>
        </p:xfrm>
        <a:graphic>
          <a:graphicData uri="http://schemas.openxmlformats.org/drawingml/2006/table">
            <a:tbl>
              <a:tblPr firstRow="1" bandRow="1">
                <a:tableStyleId>{5C22544A-7EE6-4342-B048-85BDC9FD1C3A}</a:tableStyleId>
              </a:tblPr>
              <a:tblGrid>
                <a:gridCol w="1000133">
                  <a:extLst>
                    <a:ext uri="{9D8B030D-6E8A-4147-A177-3AD203B41FA5}">
                      <a16:colId xmlns:a16="http://schemas.microsoft.com/office/drawing/2014/main" val="20000"/>
                    </a:ext>
                  </a:extLst>
                </a:gridCol>
                <a:gridCol w="1000132">
                  <a:extLst>
                    <a:ext uri="{9D8B030D-6E8A-4147-A177-3AD203B41FA5}">
                      <a16:colId xmlns:a16="http://schemas.microsoft.com/office/drawing/2014/main" val="20001"/>
                    </a:ext>
                  </a:extLst>
                </a:gridCol>
                <a:gridCol w="1948157">
                  <a:extLst>
                    <a:ext uri="{9D8B030D-6E8A-4147-A177-3AD203B41FA5}">
                      <a16:colId xmlns:a16="http://schemas.microsoft.com/office/drawing/2014/main" val="20002"/>
                    </a:ext>
                  </a:extLst>
                </a:gridCol>
                <a:gridCol w="1480867">
                  <a:extLst>
                    <a:ext uri="{9D8B030D-6E8A-4147-A177-3AD203B41FA5}">
                      <a16:colId xmlns:a16="http://schemas.microsoft.com/office/drawing/2014/main" val="20003"/>
                    </a:ext>
                  </a:extLst>
                </a:gridCol>
                <a:gridCol w="1143008">
                  <a:extLst>
                    <a:ext uri="{9D8B030D-6E8A-4147-A177-3AD203B41FA5}">
                      <a16:colId xmlns:a16="http://schemas.microsoft.com/office/drawing/2014/main" val="20004"/>
                    </a:ext>
                  </a:extLst>
                </a:gridCol>
                <a:gridCol w="1143009">
                  <a:extLst>
                    <a:ext uri="{9D8B030D-6E8A-4147-A177-3AD203B41FA5}">
                      <a16:colId xmlns:a16="http://schemas.microsoft.com/office/drawing/2014/main" val="20005"/>
                    </a:ext>
                  </a:extLst>
                </a:gridCol>
              </a:tblGrid>
              <a:tr h="303612">
                <a:tc>
                  <a:txBody>
                    <a:bodyPr/>
                    <a:lstStyle/>
                    <a:p>
                      <a:r>
                        <a:rPr lang="cs-CZ" sz="1400" dirty="0" smtClean="0"/>
                        <a:t>Variabilita</a:t>
                      </a:r>
                      <a:endParaRPr lang="cs-CZ" sz="1400" dirty="0"/>
                    </a:p>
                  </a:txBody>
                  <a:tcPr anchor="ctr"/>
                </a:tc>
                <a:tc>
                  <a:txBody>
                    <a:bodyPr/>
                    <a:lstStyle/>
                    <a:p>
                      <a:pPr algn="ctr"/>
                      <a:r>
                        <a:rPr lang="cs-CZ" sz="1400" dirty="0" smtClean="0"/>
                        <a:t>Součet čtverců</a:t>
                      </a:r>
                      <a:endParaRPr lang="cs-CZ" sz="1400" dirty="0"/>
                    </a:p>
                  </a:txBody>
                  <a:tcPr anchor="ctr"/>
                </a:tc>
                <a:tc>
                  <a:txBody>
                    <a:bodyPr/>
                    <a:lstStyle/>
                    <a:p>
                      <a:pPr algn="ctr"/>
                      <a:r>
                        <a:rPr lang="cs-CZ" sz="1400" dirty="0" smtClean="0"/>
                        <a:t>Počet stupňů</a:t>
                      </a:r>
                      <a:r>
                        <a:rPr lang="cs-CZ" sz="1400" baseline="0" dirty="0" smtClean="0"/>
                        <a:t> volnosti</a:t>
                      </a:r>
                      <a:endParaRPr lang="cs-CZ" sz="1400" dirty="0"/>
                    </a:p>
                  </a:txBody>
                  <a:tcPr anchor="ctr"/>
                </a:tc>
                <a:tc>
                  <a:txBody>
                    <a:bodyPr/>
                    <a:lstStyle/>
                    <a:p>
                      <a:pPr algn="ctr"/>
                      <a:r>
                        <a:rPr lang="cs-CZ" sz="1400" dirty="0" smtClean="0"/>
                        <a:t>Průměrný čtverec</a:t>
                      </a:r>
                      <a:endParaRPr lang="cs-CZ" sz="1400" dirty="0"/>
                    </a:p>
                  </a:txBody>
                  <a:tcPr anchor="ctr"/>
                </a:tc>
                <a:tc>
                  <a:txBody>
                    <a:bodyPr/>
                    <a:lstStyle/>
                    <a:p>
                      <a:pPr algn="ctr"/>
                      <a:r>
                        <a:rPr lang="cs-CZ" sz="1400" i="1" dirty="0" smtClean="0"/>
                        <a:t>F</a:t>
                      </a:r>
                      <a:r>
                        <a:rPr lang="cs-CZ" sz="1400" dirty="0" smtClean="0"/>
                        <a:t> statistika</a:t>
                      </a:r>
                      <a:endParaRPr lang="cs-CZ" sz="1400" dirty="0"/>
                    </a:p>
                  </a:txBody>
                  <a:tcPr anchor="ctr"/>
                </a:tc>
                <a:tc>
                  <a:txBody>
                    <a:bodyPr/>
                    <a:lstStyle/>
                    <a:p>
                      <a:pPr algn="ctr"/>
                      <a:r>
                        <a:rPr lang="cs-CZ" sz="1400" i="1" dirty="0" smtClean="0"/>
                        <a:t>p</a:t>
                      </a:r>
                      <a:r>
                        <a:rPr lang="cs-CZ" sz="1400" dirty="0" smtClean="0"/>
                        <a:t>-hodnota</a:t>
                      </a:r>
                      <a:endParaRPr lang="cs-CZ" sz="1400" dirty="0"/>
                    </a:p>
                  </a:txBody>
                  <a:tcPr anchor="ctr"/>
                </a:tc>
                <a:extLst>
                  <a:ext uri="{0D108BD9-81ED-4DB2-BD59-A6C34878D82A}">
                    <a16:rowId xmlns:a16="http://schemas.microsoft.com/office/drawing/2014/main" val="10000"/>
                  </a:ext>
                </a:extLst>
              </a:tr>
              <a:tr h="303612">
                <a:tc>
                  <a:txBody>
                    <a:bodyPr/>
                    <a:lstStyle/>
                    <a:p>
                      <a:r>
                        <a:rPr lang="cs-CZ" sz="1400" dirty="0" smtClean="0"/>
                        <a:t>Faktor A</a:t>
                      </a:r>
                      <a:endParaRPr lang="cs-CZ" sz="1400" dirty="0"/>
                    </a:p>
                  </a:txBody>
                  <a:tcPr anchor="ctr"/>
                </a:tc>
                <a:tc>
                  <a:txBody>
                    <a:bodyPr/>
                    <a:lstStyle/>
                    <a:p>
                      <a:pPr algn="ctr"/>
                      <a:r>
                        <a:rPr lang="cs-CZ" sz="1400" i="1" dirty="0" smtClean="0"/>
                        <a:t>S</a:t>
                      </a:r>
                      <a:r>
                        <a:rPr lang="cs-CZ" sz="1400" baseline="-25000" dirty="0" smtClean="0"/>
                        <a:t>A</a:t>
                      </a:r>
                      <a:endParaRPr lang="cs-CZ" sz="1400" dirty="0"/>
                    </a:p>
                  </a:txBody>
                  <a:tcPr anchor="ctr"/>
                </a:tc>
                <a:tc>
                  <a:txBody>
                    <a:bodyPr/>
                    <a:lstStyle/>
                    <a:p>
                      <a:pPr algn="ctr"/>
                      <a:r>
                        <a:rPr lang="cs-CZ" sz="1400" i="1" dirty="0" err="1" smtClean="0"/>
                        <a:t>df</a:t>
                      </a:r>
                      <a:r>
                        <a:rPr lang="cs-CZ" sz="1400" i="0" baseline="-25000" dirty="0" err="1" smtClean="0"/>
                        <a:t>A</a:t>
                      </a:r>
                      <a:r>
                        <a:rPr lang="cs-CZ" sz="1400" i="0" dirty="0" smtClean="0"/>
                        <a:t> = </a:t>
                      </a:r>
                      <a:r>
                        <a:rPr lang="cs-CZ" sz="1400" i="1" dirty="0" smtClean="0"/>
                        <a:t>a</a:t>
                      </a:r>
                      <a:r>
                        <a:rPr lang="cs-CZ" sz="1400" dirty="0" smtClean="0"/>
                        <a:t> – 1</a:t>
                      </a:r>
                      <a:endParaRPr lang="cs-CZ" sz="1400" dirty="0"/>
                    </a:p>
                  </a:txBody>
                  <a:tcPr anchor="ctr"/>
                </a:tc>
                <a:tc>
                  <a:txBody>
                    <a:bodyPr/>
                    <a:lstStyle/>
                    <a:p>
                      <a:pPr algn="ctr"/>
                      <a:r>
                        <a:rPr lang="cs-CZ" sz="1400" i="1" dirty="0" smtClean="0"/>
                        <a:t>MS</a:t>
                      </a:r>
                      <a:r>
                        <a:rPr lang="cs-CZ" sz="1400" baseline="-25000" dirty="0" smtClean="0"/>
                        <a:t>A</a:t>
                      </a:r>
                      <a:r>
                        <a:rPr lang="cs-CZ" sz="1400" baseline="0" dirty="0" smtClean="0"/>
                        <a:t> = </a:t>
                      </a:r>
                      <a:r>
                        <a:rPr lang="cs-CZ" sz="1400" i="1" dirty="0" smtClean="0"/>
                        <a:t>S</a:t>
                      </a:r>
                      <a:r>
                        <a:rPr lang="cs-CZ" sz="1400" baseline="-25000" dirty="0" smtClean="0"/>
                        <a:t>A</a:t>
                      </a:r>
                      <a:r>
                        <a:rPr lang="cs-CZ" sz="1400" baseline="0" dirty="0" smtClean="0"/>
                        <a:t> / </a:t>
                      </a:r>
                      <a:r>
                        <a:rPr lang="cs-CZ" sz="1400" i="1" dirty="0" err="1" smtClean="0"/>
                        <a:t>df</a:t>
                      </a:r>
                      <a:r>
                        <a:rPr lang="cs-CZ" sz="1400" i="0" baseline="-25000" dirty="0" err="1" smtClean="0"/>
                        <a:t>A</a:t>
                      </a:r>
                      <a:endParaRPr lang="cs-CZ" sz="1400" dirty="0"/>
                    </a:p>
                  </a:txBody>
                  <a:tcPr anchor="ctr"/>
                </a:tc>
                <a:tc>
                  <a:txBody>
                    <a:bodyPr/>
                    <a:lstStyle/>
                    <a:p>
                      <a:pPr algn="ctr"/>
                      <a:r>
                        <a:rPr lang="cs-CZ" sz="1400" i="1" dirty="0" smtClean="0"/>
                        <a:t>F</a:t>
                      </a:r>
                      <a:r>
                        <a:rPr lang="cs-CZ" sz="1400" i="0" baseline="-25000" dirty="0" smtClean="0"/>
                        <a:t>A</a:t>
                      </a:r>
                      <a:endParaRPr lang="cs-CZ" sz="1400" dirty="0"/>
                    </a:p>
                  </a:txBody>
                  <a:tcPr anchor="ctr"/>
                </a:tc>
                <a:tc>
                  <a:txBody>
                    <a:bodyPr/>
                    <a:lstStyle/>
                    <a:p>
                      <a:pPr algn="ctr"/>
                      <a:r>
                        <a:rPr lang="cs-CZ" sz="1400" i="1" dirty="0" smtClean="0"/>
                        <a:t>p</a:t>
                      </a:r>
                      <a:endParaRPr lang="cs-CZ" sz="1400" i="1" dirty="0"/>
                    </a:p>
                  </a:txBody>
                  <a:tcPr anchor="ctr"/>
                </a:tc>
                <a:extLst>
                  <a:ext uri="{0D108BD9-81ED-4DB2-BD59-A6C34878D82A}">
                    <a16:rowId xmlns:a16="http://schemas.microsoft.com/office/drawing/2014/main" val="10001"/>
                  </a:ext>
                </a:extLst>
              </a:tr>
              <a:tr h="303612">
                <a:tc>
                  <a:txBody>
                    <a:bodyPr/>
                    <a:lstStyle/>
                    <a:p>
                      <a:r>
                        <a:rPr lang="cs-CZ" sz="1400" dirty="0" smtClean="0"/>
                        <a:t>Faktor B</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S</a:t>
                      </a:r>
                      <a:r>
                        <a:rPr lang="cs-CZ" sz="1400" baseline="-25000" dirty="0" smtClean="0"/>
                        <a:t>B</a:t>
                      </a:r>
                      <a:endParaRPr lang="cs-CZ" sz="1400" dirty="0" smtClean="0"/>
                    </a:p>
                  </a:txBody>
                  <a:tcPr anchor="ctr"/>
                </a:tc>
                <a:tc>
                  <a:txBody>
                    <a:bodyPr/>
                    <a:lstStyle/>
                    <a:p>
                      <a:pPr algn="ctr"/>
                      <a:r>
                        <a:rPr lang="cs-CZ" sz="1400" i="1" dirty="0" err="1" smtClean="0"/>
                        <a:t>df</a:t>
                      </a:r>
                      <a:r>
                        <a:rPr lang="cs-CZ" sz="1400" i="0" baseline="-25000" dirty="0" err="1" smtClean="0"/>
                        <a:t>A</a:t>
                      </a:r>
                      <a:r>
                        <a:rPr lang="cs-CZ" sz="1400" i="0" dirty="0" smtClean="0"/>
                        <a:t> = b</a:t>
                      </a:r>
                      <a:r>
                        <a:rPr lang="cs-CZ" sz="1400" dirty="0" smtClean="0"/>
                        <a:t> – 1</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MS</a:t>
                      </a:r>
                      <a:r>
                        <a:rPr lang="cs-CZ" sz="1400" baseline="-25000" dirty="0" smtClean="0"/>
                        <a:t>B</a:t>
                      </a:r>
                      <a:r>
                        <a:rPr lang="cs-CZ" sz="1400" baseline="0" dirty="0" smtClean="0"/>
                        <a:t> = </a:t>
                      </a:r>
                      <a:r>
                        <a:rPr lang="cs-CZ" sz="1400" i="1" dirty="0" smtClean="0"/>
                        <a:t>S</a:t>
                      </a:r>
                      <a:r>
                        <a:rPr lang="cs-CZ" sz="1400" baseline="-25000" dirty="0" smtClean="0"/>
                        <a:t>B</a:t>
                      </a:r>
                      <a:r>
                        <a:rPr lang="cs-CZ" sz="1400" baseline="0" dirty="0" smtClean="0"/>
                        <a:t> / </a:t>
                      </a:r>
                      <a:r>
                        <a:rPr lang="cs-CZ" sz="1400" i="1" dirty="0" err="1" smtClean="0"/>
                        <a:t>df</a:t>
                      </a:r>
                      <a:r>
                        <a:rPr lang="cs-CZ" sz="1400" i="0" baseline="-25000" dirty="0" err="1" smtClean="0"/>
                        <a:t>B</a:t>
                      </a:r>
                      <a:endParaRPr lang="cs-CZ" sz="1400" dirty="0" smtClean="0"/>
                    </a:p>
                  </a:txBody>
                  <a:tcPr anchor="ctr"/>
                </a:tc>
                <a:tc>
                  <a:txBody>
                    <a:bodyPr/>
                    <a:lstStyle/>
                    <a:p>
                      <a:pPr algn="ctr"/>
                      <a:r>
                        <a:rPr lang="cs-CZ" sz="1400" i="1" dirty="0" smtClean="0"/>
                        <a:t>F</a:t>
                      </a:r>
                      <a:r>
                        <a:rPr lang="cs-CZ" sz="1400" i="0" baseline="-25000" dirty="0" smtClean="0"/>
                        <a:t>B</a:t>
                      </a:r>
                      <a:endParaRPr lang="cs-CZ" sz="1400" dirty="0"/>
                    </a:p>
                  </a:txBody>
                  <a:tcPr anchor="ctr"/>
                </a:tc>
                <a:tc>
                  <a:txBody>
                    <a:bodyPr/>
                    <a:lstStyle/>
                    <a:p>
                      <a:pPr algn="ctr"/>
                      <a:r>
                        <a:rPr lang="cs-CZ" sz="1400" i="1" dirty="0" smtClean="0"/>
                        <a:t>p</a:t>
                      </a:r>
                      <a:endParaRPr lang="cs-CZ" sz="1400" i="1" dirty="0"/>
                    </a:p>
                  </a:txBody>
                  <a:tcPr anchor="ctr"/>
                </a:tc>
                <a:extLst>
                  <a:ext uri="{0D108BD9-81ED-4DB2-BD59-A6C34878D82A}">
                    <a16:rowId xmlns:a16="http://schemas.microsoft.com/office/drawing/2014/main" val="10002"/>
                  </a:ext>
                </a:extLst>
              </a:tr>
              <a:tr h="303612">
                <a:tc>
                  <a:txBody>
                    <a:bodyPr/>
                    <a:lstStyle/>
                    <a:p>
                      <a:r>
                        <a:rPr lang="cs-CZ" sz="1400" dirty="0" smtClean="0"/>
                        <a:t>Rezidua</a:t>
                      </a:r>
                      <a:endParaRPr lang="cs-CZ" sz="1400" dirty="0"/>
                    </a:p>
                  </a:txBody>
                  <a:tcPr anchor="ctr"/>
                </a:tc>
                <a:tc>
                  <a:txBody>
                    <a:bodyPr/>
                    <a:lstStyle/>
                    <a:p>
                      <a:pPr algn="ctr"/>
                      <a:r>
                        <a:rPr lang="cs-CZ" sz="1400" i="1" dirty="0" smtClean="0"/>
                        <a:t>S</a:t>
                      </a:r>
                      <a:r>
                        <a:rPr lang="cs-CZ" sz="1400" baseline="-25000" dirty="0" smtClean="0"/>
                        <a:t>e</a:t>
                      </a:r>
                      <a:endParaRPr lang="cs-CZ" sz="1400" dirty="0"/>
                    </a:p>
                  </a:txBody>
                  <a:tcPr anchor="ctr"/>
                </a:tc>
                <a:tc>
                  <a:txBody>
                    <a:bodyPr/>
                    <a:lstStyle/>
                    <a:p>
                      <a:pPr algn="ctr"/>
                      <a:r>
                        <a:rPr lang="cs-CZ" sz="1400" i="1" dirty="0" err="1" smtClean="0"/>
                        <a:t>df</a:t>
                      </a:r>
                      <a:r>
                        <a:rPr lang="cs-CZ" sz="1400" i="0" baseline="-25000" dirty="0" err="1" smtClean="0"/>
                        <a:t>e</a:t>
                      </a:r>
                      <a:r>
                        <a:rPr lang="cs-CZ" sz="1400" i="0" dirty="0" smtClean="0"/>
                        <a:t> = </a:t>
                      </a:r>
                      <a:r>
                        <a:rPr lang="cs-CZ" sz="1400" i="1" dirty="0" smtClean="0"/>
                        <a:t>n – a – b</a:t>
                      </a:r>
                      <a:r>
                        <a:rPr lang="cs-CZ" sz="1400" i="0" dirty="0" smtClean="0"/>
                        <a:t> + 1</a:t>
                      </a:r>
                      <a:endParaRPr lang="cs-CZ" sz="14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err="1" smtClean="0"/>
                        <a:t>MS</a:t>
                      </a:r>
                      <a:r>
                        <a:rPr lang="cs-CZ" sz="1400" i="0" baseline="-25000" dirty="0" err="1" smtClean="0"/>
                        <a:t>e</a:t>
                      </a:r>
                      <a:r>
                        <a:rPr lang="cs-CZ" sz="1400" baseline="0" dirty="0" smtClean="0"/>
                        <a:t>= </a:t>
                      </a:r>
                      <a:r>
                        <a:rPr lang="cs-CZ" sz="1400" i="1" dirty="0" smtClean="0"/>
                        <a:t>S</a:t>
                      </a:r>
                      <a:r>
                        <a:rPr lang="cs-CZ" sz="1400" baseline="-25000" dirty="0" smtClean="0"/>
                        <a:t>e</a:t>
                      </a:r>
                      <a:r>
                        <a:rPr lang="cs-CZ" sz="1400" baseline="0" dirty="0" smtClean="0"/>
                        <a:t> / </a:t>
                      </a:r>
                      <a:r>
                        <a:rPr lang="cs-CZ" sz="1400" i="1" dirty="0" err="1" smtClean="0"/>
                        <a:t>df</a:t>
                      </a:r>
                      <a:r>
                        <a:rPr lang="cs-CZ" sz="1400" i="0" baseline="-25000" dirty="0" err="1" smtClean="0"/>
                        <a:t>e</a:t>
                      </a:r>
                      <a:endParaRPr lang="cs-CZ" sz="1400" dirty="0" smtClean="0"/>
                    </a:p>
                  </a:txBody>
                  <a:tcPr anchor="ctr"/>
                </a:tc>
                <a:tc>
                  <a:txBody>
                    <a:bodyPr/>
                    <a:lstStyle/>
                    <a:p>
                      <a:pPr algn="ctr"/>
                      <a:endParaRPr lang="cs-CZ" sz="1400" dirty="0"/>
                    </a:p>
                  </a:txBody>
                  <a:tcPr anchor="ctr"/>
                </a:tc>
                <a:tc>
                  <a:txBody>
                    <a:bodyPr/>
                    <a:lstStyle/>
                    <a:p>
                      <a:pPr algn="ctr"/>
                      <a:endParaRPr lang="cs-CZ" sz="1400" dirty="0"/>
                    </a:p>
                  </a:txBody>
                  <a:tcPr anchor="ctr"/>
                </a:tc>
                <a:extLst>
                  <a:ext uri="{0D108BD9-81ED-4DB2-BD59-A6C34878D82A}">
                    <a16:rowId xmlns:a16="http://schemas.microsoft.com/office/drawing/2014/main" val="10003"/>
                  </a:ext>
                </a:extLst>
              </a:tr>
              <a:tr h="303612">
                <a:tc>
                  <a:txBody>
                    <a:bodyPr/>
                    <a:lstStyle/>
                    <a:p>
                      <a:r>
                        <a:rPr lang="cs-CZ" sz="1400" dirty="0" smtClean="0"/>
                        <a:t>Celkem</a:t>
                      </a:r>
                      <a:endParaRPr lang="cs-CZ" sz="1400" dirty="0"/>
                    </a:p>
                  </a:txBody>
                  <a:tcPr anchor="ctr"/>
                </a:tc>
                <a:tc>
                  <a:txBody>
                    <a:bodyPr/>
                    <a:lstStyle/>
                    <a:p>
                      <a:pPr algn="ctr"/>
                      <a:r>
                        <a:rPr lang="cs-CZ" sz="1400" i="1" dirty="0" smtClean="0"/>
                        <a:t>S</a:t>
                      </a:r>
                      <a:r>
                        <a:rPr lang="cs-CZ" sz="1400" baseline="-25000" dirty="0" smtClean="0"/>
                        <a:t>T</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err="1" smtClean="0"/>
                        <a:t>df</a:t>
                      </a:r>
                      <a:r>
                        <a:rPr lang="cs-CZ" sz="1400" i="0" baseline="-25000" dirty="0" err="1" smtClean="0"/>
                        <a:t>T</a:t>
                      </a:r>
                      <a:r>
                        <a:rPr lang="cs-CZ" sz="1400" i="0" dirty="0" smtClean="0"/>
                        <a:t> = </a:t>
                      </a:r>
                      <a:r>
                        <a:rPr lang="cs-CZ" sz="1400" i="1" dirty="0" smtClean="0"/>
                        <a:t>n</a:t>
                      </a:r>
                      <a:r>
                        <a:rPr lang="cs-CZ" sz="1400" dirty="0" smtClean="0"/>
                        <a:t> – 1</a:t>
                      </a:r>
                      <a:endParaRPr lang="cs-CZ" sz="1400" i="1" dirty="0" smtClean="0"/>
                    </a:p>
                  </a:txBody>
                  <a:tcPr anchor="ctr"/>
                </a:tc>
                <a:tc>
                  <a:txBody>
                    <a:bodyPr/>
                    <a:lstStyle/>
                    <a:p>
                      <a:pPr algn="ctr"/>
                      <a:endParaRPr lang="cs-CZ" sz="1400" dirty="0"/>
                    </a:p>
                  </a:txBody>
                  <a:tcPr anchor="ctr"/>
                </a:tc>
                <a:tc>
                  <a:txBody>
                    <a:bodyPr/>
                    <a:lstStyle/>
                    <a:p>
                      <a:pPr algn="ctr"/>
                      <a:endParaRPr lang="cs-CZ" sz="1400" dirty="0"/>
                    </a:p>
                  </a:txBody>
                  <a:tcPr anchor="ctr"/>
                </a:tc>
                <a:tc>
                  <a:txBody>
                    <a:bodyPr/>
                    <a:lstStyle/>
                    <a:p>
                      <a:pPr algn="ctr"/>
                      <a:endParaRPr lang="cs-CZ" sz="1400" dirty="0"/>
                    </a:p>
                  </a:txBody>
                  <a:tcPr anchor="ctr"/>
                </a:tc>
                <a:extLst>
                  <a:ext uri="{0D108BD9-81ED-4DB2-BD59-A6C34878D82A}">
                    <a16:rowId xmlns:a16="http://schemas.microsoft.com/office/drawing/2014/main" val="10004"/>
                  </a:ext>
                </a:extLst>
              </a:tr>
            </a:tbl>
          </a:graphicData>
        </a:graphic>
      </p:graphicFrame>
      <p:pic>
        <p:nvPicPr>
          <p:cNvPr id="126184" name="Picture 2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0195" y="1832992"/>
            <a:ext cx="5572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7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Analýza rozptylu dvojného třídění s interakcí</a:t>
            </a:r>
          </a:p>
        </p:txBody>
      </p:sp>
      <p:sp>
        <p:nvSpPr>
          <p:cNvPr id="3" name="Zástupný symbol pro obsah 2"/>
          <p:cNvSpPr>
            <a:spLocks noGrp="1"/>
          </p:cNvSpPr>
          <p:nvPr>
            <p:ph idx="1"/>
          </p:nvPr>
        </p:nvSpPr>
        <p:spPr/>
        <p:txBody>
          <a:bodyPr/>
          <a:lstStyle/>
          <a:p>
            <a:r>
              <a:rPr lang="cs-CZ" dirty="0"/>
              <a:t>Uvažujeme dvě vysvětlující proměnné a zároveň i jejich společné působení.</a:t>
            </a:r>
          </a:p>
          <a:p>
            <a:r>
              <a:rPr lang="cs-CZ" dirty="0"/>
              <a:t>Zápis modelu:</a:t>
            </a:r>
          </a:p>
          <a:p>
            <a:endParaRPr lang="cs-CZ" dirty="0"/>
          </a:p>
          <a:p>
            <a:endParaRPr lang="cs-CZ" dirty="0"/>
          </a:p>
          <a:p>
            <a:endParaRPr lang="cs-CZ" sz="2800" dirty="0" smtClean="0"/>
          </a:p>
          <a:p>
            <a:r>
              <a:rPr lang="cs-CZ" dirty="0" smtClean="0"/>
              <a:t>Nulové </a:t>
            </a:r>
            <a:r>
              <a:rPr lang="cs-CZ" dirty="0"/>
              <a:t>hypotézy pak máme tři:</a:t>
            </a:r>
          </a:p>
          <a:p>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32</a:t>
            </a:fld>
            <a:endParaRPr lang="cs-CZ" dirty="0"/>
          </a:p>
        </p:txBody>
      </p:sp>
      <p:graphicFrame>
        <p:nvGraphicFramePr>
          <p:cNvPr id="17" name="Object 3"/>
          <p:cNvGraphicFramePr>
            <a:graphicFrameLocks noChangeAspect="1"/>
          </p:cNvGraphicFramePr>
          <p:nvPr>
            <p:extLst>
              <p:ext uri="{D42A27DB-BD31-4B8C-83A1-F6EECF244321}">
                <p14:modId xmlns:p14="http://schemas.microsoft.com/office/powerpoint/2010/main" val="3790675564"/>
              </p:ext>
            </p:extLst>
          </p:nvPr>
        </p:nvGraphicFramePr>
        <p:xfrm>
          <a:off x="3662371" y="3861390"/>
          <a:ext cx="2195513" cy="361950"/>
        </p:xfrm>
        <a:graphic>
          <a:graphicData uri="http://schemas.openxmlformats.org/presentationml/2006/ole">
            <mc:AlternateContent xmlns:mc="http://schemas.openxmlformats.org/markup-compatibility/2006">
              <mc:Choice xmlns:v="urn:schemas-microsoft-com:vml" Requires="v">
                <p:oleObj spid="_x0000_s14500" name="Rovnice" r:id="rId4" imgW="1396800" imgH="228600" progId="Equation.3">
                  <p:embed/>
                </p:oleObj>
              </mc:Choice>
              <mc:Fallback>
                <p:oleObj name="Rovnice" r:id="rId4" imgW="1396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371" y="3861390"/>
                        <a:ext cx="219551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631196768"/>
              </p:ext>
            </p:extLst>
          </p:nvPr>
        </p:nvGraphicFramePr>
        <p:xfrm>
          <a:off x="1154105" y="3861325"/>
          <a:ext cx="2274887" cy="361950"/>
        </p:xfrm>
        <a:graphic>
          <a:graphicData uri="http://schemas.openxmlformats.org/presentationml/2006/ole">
            <mc:AlternateContent xmlns:mc="http://schemas.openxmlformats.org/markup-compatibility/2006">
              <mc:Choice xmlns:v="urn:schemas-microsoft-com:vml" Requires="v">
                <p:oleObj spid="_x0000_s14501" name="Rovnice" r:id="rId6" imgW="1447560" imgH="228600" progId="Equation.3">
                  <p:embed/>
                </p:oleObj>
              </mc:Choice>
              <mc:Fallback>
                <p:oleObj name="Rovnice" r:id="rId6" imgW="14475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105" y="3861325"/>
                        <a:ext cx="2274887"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Tabulka 18"/>
          <p:cNvGraphicFramePr>
            <a:graphicFrameLocks noGrp="1"/>
          </p:cNvGraphicFramePr>
          <p:nvPr>
            <p:extLst>
              <p:ext uri="{D42A27DB-BD31-4B8C-83A1-F6EECF244321}">
                <p14:modId xmlns:p14="http://schemas.microsoft.com/office/powerpoint/2010/main" val="1591107299"/>
              </p:ext>
            </p:extLst>
          </p:nvPr>
        </p:nvGraphicFramePr>
        <p:xfrm>
          <a:off x="714347" y="4339168"/>
          <a:ext cx="7715306" cy="2042160"/>
        </p:xfrm>
        <a:graphic>
          <a:graphicData uri="http://schemas.openxmlformats.org/drawingml/2006/table">
            <a:tbl>
              <a:tblPr firstRow="1" bandRow="1">
                <a:tableStyleId>{5C22544A-7EE6-4342-B048-85BDC9FD1C3A}</a:tableStyleId>
              </a:tblPr>
              <a:tblGrid>
                <a:gridCol w="1214447">
                  <a:extLst>
                    <a:ext uri="{9D8B030D-6E8A-4147-A177-3AD203B41FA5}">
                      <a16:colId xmlns:a16="http://schemas.microsoft.com/office/drawing/2014/main" val="20000"/>
                    </a:ext>
                  </a:extLst>
                </a:gridCol>
                <a:gridCol w="857256">
                  <a:extLst>
                    <a:ext uri="{9D8B030D-6E8A-4147-A177-3AD203B41FA5}">
                      <a16:colId xmlns:a16="http://schemas.microsoft.com/office/drawing/2014/main" val="20001"/>
                    </a:ext>
                  </a:extLst>
                </a:gridCol>
                <a:gridCol w="1876719">
                  <a:extLst>
                    <a:ext uri="{9D8B030D-6E8A-4147-A177-3AD203B41FA5}">
                      <a16:colId xmlns:a16="http://schemas.microsoft.com/office/drawing/2014/main" val="20002"/>
                    </a:ext>
                  </a:extLst>
                </a:gridCol>
                <a:gridCol w="1480867">
                  <a:extLst>
                    <a:ext uri="{9D8B030D-6E8A-4147-A177-3AD203B41FA5}">
                      <a16:colId xmlns:a16="http://schemas.microsoft.com/office/drawing/2014/main" val="20003"/>
                    </a:ext>
                  </a:extLst>
                </a:gridCol>
                <a:gridCol w="1143008">
                  <a:extLst>
                    <a:ext uri="{9D8B030D-6E8A-4147-A177-3AD203B41FA5}">
                      <a16:colId xmlns:a16="http://schemas.microsoft.com/office/drawing/2014/main" val="20004"/>
                    </a:ext>
                  </a:extLst>
                </a:gridCol>
                <a:gridCol w="1143009">
                  <a:extLst>
                    <a:ext uri="{9D8B030D-6E8A-4147-A177-3AD203B41FA5}">
                      <a16:colId xmlns:a16="http://schemas.microsoft.com/office/drawing/2014/main" val="20005"/>
                    </a:ext>
                  </a:extLst>
                </a:gridCol>
              </a:tblGrid>
              <a:tr h="427530">
                <a:tc>
                  <a:txBody>
                    <a:bodyPr/>
                    <a:lstStyle/>
                    <a:p>
                      <a:r>
                        <a:rPr lang="cs-CZ" sz="1400" dirty="0" smtClean="0"/>
                        <a:t>Variabilita</a:t>
                      </a:r>
                      <a:endParaRPr lang="cs-CZ" sz="1400" dirty="0"/>
                    </a:p>
                  </a:txBody>
                  <a:tcPr anchor="ctr"/>
                </a:tc>
                <a:tc>
                  <a:txBody>
                    <a:bodyPr/>
                    <a:lstStyle/>
                    <a:p>
                      <a:pPr algn="ctr"/>
                      <a:r>
                        <a:rPr lang="cs-CZ" sz="1400" dirty="0" smtClean="0"/>
                        <a:t>Součet čtverců</a:t>
                      </a:r>
                      <a:endParaRPr lang="cs-CZ" sz="1400" dirty="0"/>
                    </a:p>
                  </a:txBody>
                  <a:tcPr anchor="ctr"/>
                </a:tc>
                <a:tc>
                  <a:txBody>
                    <a:bodyPr/>
                    <a:lstStyle/>
                    <a:p>
                      <a:pPr algn="ctr"/>
                      <a:r>
                        <a:rPr lang="cs-CZ" sz="1400" dirty="0" smtClean="0"/>
                        <a:t>Počet stupňů</a:t>
                      </a:r>
                      <a:r>
                        <a:rPr lang="cs-CZ" sz="1400" baseline="0" dirty="0" smtClean="0"/>
                        <a:t> volnosti</a:t>
                      </a:r>
                      <a:endParaRPr lang="cs-CZ" sz="1400" dirty="0"/>
                    </a:p>
                  </a:txBody>
                  <a:tcPr anchor="ctr"/>
                </a:tc>
                <a:tc>
                  <a:txBody>
                    <a:bodyPr/>
                    <a:lstStyle/>
                    <a:p>
                      <a:pPr algn="ctr"/>
                      <a:r>
                        <a:rPr lang="cs-CZ" sz="1400" dirty="0" smtClean="0"/>
                        <a:t>Průměrný čtverec</a:t>
                      </a:r>
                      <a:endParaRPr lang="cs-CZ" sz="1400" dirty="0"/>
                    </a:p>
                  </a:txBody>
                  <a:tcPr anchor="ctr"/>
                </a:tc>
                <a:tc>
                  <a:txBody>
                    <a:bodyPr/>
                    <a:lstStyle/>
                    <a:p>
                      <a:pPr algn="ctr"/>
                      <a:r>
                        <a:rPr lang="cs-CZ" sz="1400" i="1" dirty="0" smtClean="0"/>
                        <a:t>F</a:t>
                      </a:r>
                      <a:r>
                        <a:rPr lang="cs-CZ" sz="1400" dirty="0" smtClean="0"/>
                        <a:t> statistika</a:t>
                      </a:r>
                      <a:endParaRPr lang="cs-CZ" sz="1400" dirty="0"/>
                    </a:p>
                  </a:txBody>
                  <a:tcPr anchor="ctr"/>
                </a:tc>
                <a:tc>
                  <a:txBody>
                    <a:bodyPr/>
                    <a:lstStyle/>
                    <a:p>
                      <a:pPr algn="ctr"/>
                      <a:r>
                        <a:rPr lang="cs-CZ" sz="1400" i="1" dirty="0" smtClean="0"/>
                        <a:t>p</a:t>
                      </a:r>
                      <a:r>
                        <a:rPr lang="cs-CZ" sz="1400" dirty="0" smtClean="0"/>
                        <a:t>-hodnota</a:t>
                      </a:r>
                      <a:endParaRPr lang="cs-CZ" sz="1400" dirty="0"/>
                    </a:p>
                  </a:txBody>
                  <a:tcPr anchor="ctr"/>
                </a:tc>
                <a:extLst>
                  <a:ext uri="{0D108BD9-81ED-4DB2-BD59-A6C34878D82A}">
                    <a16:rowId xmlns:a16="http://schemas.microsoft.com/office/drawing/2014/main" val="10000"/>
                  </a:ext>
                </a:extLst>
              </a:tr>
              <a:tr h="251488">
                <a:tc>
                  <a:txBody>
                    <a:bodyPr/>
                    <a:lstStyle/>
                    <a:p>
                      <a:r>
                        <a:rPr lang="cs-CZ" sz="1400" dirty="0" smtClean="0"/>
                        <a:t>Faktor A</a:t>
                      </a:r>
                      <a:endParaRPr lang="cs-CZ" sz="1400" dirty="0"/>
                    </a:p>
                  </a:txBody>
                  <a:tcPr anchor="ctr"/>
                </a:tc>
                <a:tc>
                  <a:txBody>
                    <a:bodyPr/>
                    <a:lstStyle/>
                    <a:p>
                      <a:pPr algn="ctr"/>
                      <a:r>
                        <a:rPr lang="cs-CZ" sz="1400" i="1" dirty="0" smtClean="0"/>
                        <a:t>S</a:t>
                      </a:r>
                      <a:r>
                        <a:rPr lang="cs-CZ" sz="1400" baseline="-25000" dirty="0" smtClean="0"/>
                        <a:t>A</a:t>
                      </a:r>
                      <a:endParaRPr lang="cs-CZ" sz="1400" dirty="0"/>
                    </a:p>
                  </a:txBody>
                  <a:tcPr anchor="ctr"/>
                </a:tc>
                <a:tc>
                  <a:txBody>
                    <a:bodyPr/>
                    <a:lstStyle/>
                    <a:p>
                      <a:pPr algn="ctr"/>
                      <a:r>
                        <a:rPr lang="cs-CZ" sz="1400" i="1" dirty="0" err="1" smtClean="0"/>
                        <a:t>df</a:t>
                      </a:r>
                      <a:r>
                        <a:rPr lang="cs-CZ" sz="1400" i="0" baseline="-25000" dirty="0" err="1" smtClean="0"/>
                        <a:t>A</a:t>
                      </a:r>
                      <a:r>
                        <a:rPr lang="cs-CZ" sz="1400" i="0" dirty="0" smtClean="0"/>
                        <a:t> = </a:t>
                      </a:r>
                      <a:r>
                        <a:rPr lang="cs-CZ" sz="1400" i="1" dirty="0" smtClean="0"/>
                        <a:t>a</a:t>
                      </a:r>
                      <a:r>
                        <a:rPr lang="cs-CZ" sz="1400" dirty="0" smtClean="0"/>
                        <a:t> – 1</a:t>
                      </a:r>
                      <a:endParaRPr lang="cs-CZ" sz="1400" dirty="0"/>
                    </a:p>
                  </a:txBody>
                  <a:tcPr anchor="ctr"/>
                </a:tc>
                <a:tc>
                  <a:txBody>
                    <a:bodyPr/>
                    <a:lstStyle/>
                    <a:p>
                      <a:pPr algn="ctr"/>
                      <a:r>
                        <a:rPr lang="cs-CZ" sz="1400" i="1" dirty="0" smtClean="0"/>
                        <a:t>MS</a:t>
                      </a:r>
                      <a:r>
                        <a:rPr lang="cs-CZ" sz="1400" baseline="-25000" dirty="0" smtClean="0"/>
                        <a:t>A</a:t>
                      </a:r>
                      <a:r>
                        <a:rPr lang="cs-CZ" sz="1400" baseline="0" dirty="0" smtClean="0"/>
                        <a:t> = </a:t>
                      </a:r>
                      <a:r>
                        <a:rPr lang="cs-CZ" sz="1400" i="1" dirty="0" smtClean="0"/>
                        <a:t>S</a:t>
                      </a:r>
                      <a:r>
                        <a:rPr lang="cs-CZ" sz="1400" baseline="-25000" dirty="0" smtClean="0"/>
                        <a:t>A</a:t>
                      </a:r>
                      <a:r>
                        <a:rPr lang="cs-CZ" sz="1400" baseline="0" dirty="0" smtClean="0"/>
                        <a:t> / </a:t>
                      </a:r>
                      <a:r>
                        <a:rPr lang="cs-CZ" sz="1400" i="1" dirty="0" err="1" smtClean="0"/>
                        <a:t>df</a:t>
                      </a:r>
                      <a:r>
                        <a:rPr lang="cs-CZ" sz="1400" i="0" baseline="-25000" dirty="0" err="1" smtClean="0"/>
                        <a:t>A</a:t>
                      </a:r>
                      <a:endParaRPr lang="cs-CZ" sz="1400" dirty="0"/>
                    </a:p>
                  </a:txBody>
                  <a:tcPr anchor="ctr"/>
                </a:tc>
                <a:tc>
                  <a:txBody>
                    <a:bodyPr/>
                    <a:lstStyle/>
                    <a:p>
                      <a:pPr algn="ctr"/>
                      <a:r>
                        <a:rPr lang="cs-CZ" sz="1400" i="1" dirty="0" smtClean="0"/>
                        <a:t>F</a:t>
                      </a:r>
                      <a:r>
                        <a:rPr lang="cs-CZ" sz="1400" i="0" baseline="-25000" dirty="0" smtClean="0"/>
                        <a:t>A</a:t>
                      </a:r>
                      <a:endParaRPr lang="cs-CZ" sz="1400" dirty="0"/>
                    </a:p>
                  </a:txBody>
                  <a:tcPr anchor="ctr"/>
                </a:tc>
                <a:tc>
                  <a:txBody>
                    <a:bodyPr/>
                    <a:lstStyle/>
                    <a:p>
                      <a:pPr algn="ctr"/>
                      <a:r>
                        <a:rPr lang="cs-CZ" sz="1400" i="1" dirty="0" smtClean="0"/>
                        <a:t>p</a:t>
                      </a:r>
                      <a:endParaRPr lang="cs-CZ" sz="1400" i="1" dirty="0"/>
                    </a:p>
                  </a:txBody>
                  <a:tcPr anchor="ctr"/>
                </a:tc>
                <a:extLst>
                  <a:ext uri="{0D108BD9-81ED-4DB2-BD59-A6C34878D82A}">
                    <a16:rowId xmlns:a16="http://schemas.microsoft.com/office/drawing/2014/main" val="10001"/>
                  </a:ext>
                </a:extLst>
              </a:tr>
              <a:tr h="251488">
                <a:tc>
                  <a:txBody>
                    <a:bodyPr/>
                    <a:lstStyle/>
                    <a:p>
                      <a:r>
                        <a:rPr lang="cs-CZ" sz="1400" dirty="0" smtClean="0"/>
                        <a:t>Faktor B</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S</a:t>
                      </a:r>
                      <a:r>
                        <a:rPr lang="cs-CZ" sz="1400" baseline="-25000" dirty="0" smtClean="0"/>
                        <a:t>B</a:t>
                      </a:r>
                      <a:endParaRPr lang="cs-CZ" sz="1400" dirty="0" smtClean="0"/>
                    </a:p>
                  </a:txBody>
                  <a:tcPr anchor="ctr"/>
                </a:tc>
                <a:tc>
                  <a:txBody>
                    <a:bodyPr/>
                    <a:lstStyle/>
                    <a:p>
                      <a:pPr algn="ctr"/>
                      <a:r>
                        <a:rPr lang="cs-CZ" sz="1400" i="1" dirty="0" err="1" smtClean="0"/>
                        <a:t>df</a:t>
                      </a:r>
                      <a:r>
                        <a:rPr lang="cs-CZ" sz="1400" i="0" baseline="-25000" dirty="0" err="1" smtClean="0"/>
                        <a:t>A</a:t>
                      </a:r>
                      <a:r>
                        <a:rPr lang="cs-CZ" sz="1400" i="0" dirty="0" smtClean="0"/>
                        <a:t> = </a:t>
                      </a:r>
                      <a:r>
                        <a:rPr lang="cs-CZ" sz="1400" i="1" dirty="0" smtClean="0"/>
                        <a:t>b</a:t>
                      </a:r>
                      <a:r>
                        <a:rPr lang="cs-CZ" sz="1400" dirty="0" smtClean="0"/>
                        <a:t> – 1</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MS</a:t>
                      </a:r>
                      <a:r>
                        <a:rPr lang="cs-CZ" sz="1400" baseline="-25000" dirty="0" smtClean="0"/>
                        <a:t>B</a:t>
                      </a:r>
                      <a:r>
                        <a:rPr lang="cs-CZ" sz="1400" baseline="0" dirty="0" smtClean="0"/>
                        <a:t> = </a:t>
                      </a:r>
                      <a:r>
                        <a:rPr lang="cs-CZ" sz="1400" i="1" dirty="0" smtClean="0"/>
                        <a:t>S</a:t>
                      </a:r>
                      <a:r>
                        <a:rPr lang="cs-CZ" sz="1400" baseline="-25000" dirty="0" smtClean="0"/>
                        <a:t>B</a:t>
                      </a:r>
                      <a:r>
                        <a:rPr lang="cs-CZ" sz="1400" baseline="0" dirty="0" smtClean="0"/>
                        <a:t> / </a:t>
                      </a:r>
                      <a:r>
                        <a:rPr lang="cs-CZ" sz="1400" i="1" dirty="0" err="1" smtClean="0"/>
                        <a:t>df</a:t>
                      </a:r>
                      <a:r>
                        <a:rPr lang="cs-CZ" sz="1400" i="0" baseline="-25000" dirty="0" err="1" smtClean="0"/>
                        <a:t>B</a:t>
                      </a:r>
                      <a:endParaRPr lang="cs-CZ" sz="1400" dirty="0" smtClean="0"/>
                    </a:p>
                  </a:txBody>
                  <a:tcPr anchor="ctr"/>
                </a:tc>
                <a:tc>
                  <a:txBody>
                    <a:bodyPr/>
                    <a:lstStyle/>
                    <a:p>
                      <a:pPr algn="ctr"/>
                      <a:r>
                        <a:rPr lang="cs-CZ" sz="1400" i="1" dirty="0" smtClean="0"/>
                        <a:t>F</a:t>
                      </a:r>
                      <a:r>
                        <a:rPr lang="cs-CZ" sz="1400" i="0" baseline="-25000" dirty="0" smtClean="0"/>
                        <a:t>B</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p</a:t>
                      </a:r>
                    </a:p>
                  </a:txBody>
                  <a:tcPr anchor="ctr"/>
                </a:tc>
                <a:extLst>
                  <a:ext uri="{0D108BD9-81ED-4DB2-BD59-A6C34878D82A}">
                    <a16:rowId xmlns:a16="http://schemas.microsoft.com/office/drawing/2014/main" val="10002"/>
                  </a:ext>
                </a:extLst>
              </a:tr>
              <a:tr h="251488">
                <a:tc>
                  <a:txBody>
                    <a:bodyPr/>
                    <a:lstStyle/>
                    <a:p>
                      <a:r>
                        <a:rPr lang="cs-CZ" sz="1400" dirty="0" smtClean="0"/>
                        <a:t>Interakce A×B</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S</a:t>
                      </a:r>
                      <a:r>
                        <a:rPr lang="cs-CZ" sz="1400" baseline="-25000" dirty="0" smtClean="0"/>
                        <a:t>AB</a:t>
                      </a:r>
                      <a:endParaRPr lang="cs-CZ" sz="1400" dirty="0" smtClean="0"/>
                    </a:p>
                  </a:txBody>
                  <a:tcPr anchor="ctr"/>
                </a:tc>
                <a:tc>
                  <a:txBody>
                    <a:bodyPr/>
                    <a:lstStyle/>
                    <a:p>
                      <a:pPr algn="ctr"/>
                      <a:r>
                        <a:rPr lang="cs-CZ" sz="1400" i="1" dirty="0" err="1" smtClean="0"/>
                        <a:t>df</a:t>
                      </a:r>
                      <a:r>
                        <a:rPr lang="cs-CZ" sz="1400" i="0" baseline="-25000" dirty="0" err="1" smtClean="0"/>
                        <a:t>AB</a:t>
                      </a:r>
                      <a:r>
                        <a:rPr lang="cs-CZ" sz="1400" i="0" dirty="0" smtClean="0"/>
                        <a:t> = (</a:t>
                      </a:r>
                      <a:r>
                        <a:rPr lang="cs-CZ" sz="1400" i="1" dirty="0" smtClean="0"/>
                        <a:t>a</a:t>
                      </a:r>
                      <a:r>
                        <a:rPr lang="cs-CZ" sz="1400" dirty="0" smtClean="0"/>
                        <a:t>– </a:t>
                      </a:r>
                      <a:r>
                        <a:rPr lang="cs-CZ" sz="1400" i="0" dirty="0" smtClean="0"/>
                        <a:t>1)(</a:t>
                      </a:r>
                      <a:r>
                        <a:rPr lang="cs-CZ" sz="1400" i="1" dirty="0" smtClean="0"/>
                        <a:t>b</a:t>
                      </a:r>
                      <a:r>
                        <a:rPr lang="cs-CZ" sz="1400" dirty="0" smtClean="0"/>
                        <a:t> – </a:t>
                      </a:r>
                      <a:r>
                        <a:rPr lang="cs-CZ" sz="1400" i="0" dirty="0" smtClean="0"/>
                        <a:t>1)</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smtClean="0"/>
                        <a:t>MS</a:t>
                      </a:r>
                      <a:r>
                        <a:rPr lang="cs-CZ" sz="1400" baseline="-25000" dirty="0" smtClean="0"/>
                        <a:t>AB</a:t>
                      </a:r>
                      <a:r>
                        <a:rPr lang="cs-CZ" sz="1400" baseline="0" dirty="0" smtClean="0"/>
                        <a:t> = </a:t>
                      </a:r>
                      <a:r>
                        <a:rPr lang="cs-CZ" sz="1400" i="1" dirty="0" smtClean="0"/>
                        <a:t>S</a:t>
                      </a:r>
                      <a:r>
                        <a:rPr lang="cs-CZ" sz="1400" baseline="-25000" dirty="0" smtClean="0"/>
                        <a:t>AB</a:t>
                      </a:r>
                      <a:r>
                        <a:rPr lang="cs-CZ" sz="1400" baseline="0" dirty="0" smtClean="0"/>
                        <a:t> / </a:t>
                      </a:r>
                      <a:r>
                        <a:rPr lang="cs-CZ" sz="1400" i="1" dirty="0" err="1" smtClean="0"/>
                        <a:t>df</a:t>
                      </a:r>
                      <a:r>
                        <a:rPr lang="cs-CZ" sz="1400" i="0" baseline="-25000" dirty="0" err="1" smtClean="0"/>
                        <a:t>AB</a:t>
                      </a:r>
                      <a:endParaRPr lang="cs-CZ" sz="1400" dirty="0" smtClean="0"/>
                    </a:p>
                  </a:txBody>
                  <a:tcPr anchor="ctr"/>
                </a:tc>
                <a:tc>
                  <a:txBody>
                    <a:bodyPr/>
                    <a:lstStyle/>
                    <a:p>
                      <a:pPr algn="ctr"/>
                      <a:r>
                        <a:rPr lang="cs-CZ" sz="1400" i="1" dirty="0" smtClean="0"/>
                        <a:t>F</a:t>
                      </a:r>
                      <a:r>
                        <a:rPr lang="cs-CZ" sz="1400" i="0" baseline="-25000" dirty="0" smtClean="0"/>
                        <a:t>AB</a:t>
                      </a:r>
                      <a:endParaRPr lang="cs-CZ" sz="1400" dirty="0"/>
                    </a:p>
                  </a:txBody>
                  <a:tcPr anchor="ctr"/>
                </a:tc>
                <a:tc>
                  <a:txBody>
                    <a:bodyPr/>
                    <a:lstStyle/>
                    <a:p>
                      <a:pPr algn="ctr"/>
                      <a:r>
                        <a:rPr lang="cs-CZ" sz="1400" i="1" dirty="0" smtClean="0"/>
                        <a:t>p</a:t>
                      </a:r>
                      <a:endParaRPr lang="cs-CZ" sz="1400" i="1" dirty="0"/>
                    </a:p>
                  </a:txBody>
                  <a:tcPr anchor="ctr"/>
                </a:tc>
                <a:extLst>
                  <a:ext uri="{0D108BD9-81ED-4DB2-BD59-A6C34878D82A}">
                    <a16:rowId xmlns:a16="http://schemas.microsoft.com/office/drawing/2014/main" val="10003"/>
                  </a:ext>
                </a:extLst>
              </a:tr>
              <a:tr h="251488">
                <a:tc>
                  <a:txBody>
                    <a:bodyPr/>
                    <a:lstStyle/>
                    <a:p>
                      <a:r>
                        <a:rPr lang="cs-CZ" sz="1400" dirty="0" smtClean="0"/>
                        <a:t>Rezidua</a:t>
                      </a:r>
                      <a:endParaRPr lang="cs-CZ" sz="1400" dirty="0"/>
                    </a:p>
                  </a:txBody>
                  <a:tcPr anchor="ctr"/>
                </a:tc>
                <a:tc>
                  <a:txBody>
                    <a:bodyPr/>
                    <a:lstStyle/>
                    <a:p>
                      <a:pPr algn="ctr"/>
                      <a:r>
                        <a:rPr lang="cs-CZ" sz="1400" i="1" dirty="0" smtClean="0"/>
                        <a:t>S</a:t>
                      </a:r>
                      <a:r>
                        <a:rPr lang="cs-CZ" sz="1400" baseline="-25000" dirty="0" smtClean="0"/>
                        <a:t>e</a:t>
                      </a:r>
                      <a:endParaRPr lang="cs-CZ" sz="1400" dirty="0"/>
                    </a:p>
                  </a:txBody>
                  <a:tcPr anchor="ctr"/>
                </a:tc>
                <a:tc>
                  <a:txBody>
                    <a:bodyPr/>
                    <a:lstStyle/>
                    <a:p>
                      <a:pPr algn="ctr"/>
                      <a:r>
                        <a:rPr lang="cs-CZ" sz="1400" i="1" dirty="0" err="1" smtClean="0"/>
                        <a:t>df</a:t>
                      </a:r>
                      <a:r>
                        <a:rPr lang="cs-CZ" sz="1400" i="0" baseline="-25000" dirty="0" err="1" smtClean="0"/>
                        <a:t>e</a:t>
                      </a:r>
                      <a:r>
                        <a:rPr lang="cs-CZ" sz="1400" i="0" dirty="0" smtClean="0"/>
                        <a:t> = </a:t>
                      </a:r>
                      <a:r>
                        <a:rPr lang="cs-CZ" sz="1400" i="1" dirty="0" smtClean="0"/>
                        <a:t>n</a:t>
                      </a:r>
                      <a:r>
                        <a:rPr lang="cs-CZ" sz="1400" dirty="0" smtClean="0"/>
                        <a:t> – </a:t>
                      </a:r>
                      <a:r>
                        <a:rPr lang="cs-CZ" sz="1400" i="1" dirty="0" smtClean="0"/>
                        <a:t>ab</a:t>
                      </a:r>
                      <a:endParaRPr lang="cs-CZ" sz="14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err="1" smtClean="0"/>
                        <a:t>MS</a:t>
                      </a:r>
                      <a:r>
                        <a:rPr lang="cs-CZ" sz="1400" i="0" baseline="-25000" dirty="0" err="1" smtClean="0"/>
                        <a:t>e</a:t>
                      </a:r>
                      <a:r>
                        <a:rPr lang="cs-CZ" sz="1400" baseline="0" dirty="0" smtClean="0"/>
                        <a:t>= </a:t>
                      </a:r>
                      <a:r>
                        <a:rPr lang="cs-CZ" sz="1400" i="1" dirty="0" smtClean="0"/>
                        <a:t>S</a:t>
                      </a:r>
                      <a:r>
                        <a:rPr lang="cs-CZ" sz="1400" baseline="-25000" dirty="0" smtClean="0"/>
                        <a:t>e</a:t>
                      </a:r>
                      <a:r>
                        <a:rPr lang="cs-CZ" sz="1400" baseline="0" dirty="0" smtClean="0"/>
                        <a:t> / </a:t>
                      </a:r>
                      <a:r>
                        <a:rPr lang="cs-CZ" sz="1400" i="1" dirty="0" err="1" smtClean="0"/>
                        <a:t>df</a:t>
                      </a:r>
                      <a:r>
                        <a:rPr lang="cs-CZ" sz="1400" i="0" baseline="-25000" dirty="0" err="1" smtClean="0"/>
                        <a:t>e</a:t>
                      </a:r>
                      <a:endParaRPr lang="cs-CZ" sz="1400" dirty="0" smtClean="0"/>
                    </a:p>
                  </a:txBody>
                  <a:tcPr anchor="ctr"/>
                </a:tc>
                <a:tc>
                  <a:txBody>
                    <a:bodyPr/>
                    <a:lstStyle/>
                    <a:p>
                      <a:pPr algn="ctr"/>
                      <a:endParaRPr lang="cs-CZ" sz="1400" dirty="0"/>
                    </a:p>
                  </a:txBody>
                  <a:tcPr anchor="ctr"/>
                </a:tc>
                <a:tc>
                  <a:txBody>
                    <a:bodyPr/>
                    <a:lstStyle/>
                    <a:p>
                      <a:pPr algn="ctr"/>
                      <a:endParaRPr lang="cs-CZ" sz="1400" dirty="0"/>
                    </a:p>
                  </a:txBody>
                  <a:tcPr anchor="ctr"/>
                </a:tc>
                <a:extLst>
                  <a:ext uri="{0D108BD9-81ED-4DB2-BD59-A6C34878D82A}">
                    <a16:rowId xmlns:a16="http://schemas.microsoft.com/office/drawing/2014/main" val="10004"/>
                  </a:ext>
                </a:extLst>
              </a:tr>
              <a:tr h="251488">
                <a:tc>
                  <a:txBody>
                    <a:bodyPr/>
                    <a:lstStyle/>
                    <a:p>
                      <a:r>
                        <a:rPr lang="cs-CZ" sz="1400" dirty="0" smtClean="0"/>
                        <a:t>Celkem</a:t>
                      </a:r>
                      <a:endParaRPr lang="cs-CZ" sz="1400" dirty="0"/>
                    </a:p>
                  </a:txBody>
                  <a:tcPr anchor="ctr"/>
                </a:tc>
                <a:tc>
                  <a:txBody>
                    <a:bodyPr/>
                    <a:lstStyle/>
                    <a:p>
                      <a:pPr algn="ctr"/>
                      <a:r>
                        <a:rPr lang="cs-CZ" sz="1400" i="1" dirty="0" smtClean="0"/>
                        <a:t>S</a:t>
                      </a:r>
                      <a:r>
                        <a:rPr lang="cs-CZ" sz="1400" baseline="-25000" dirty="0" smtClean="0"/>
                        <a:t>T</a:t>
                      </a:r>
                      <a:endParaRPr lang="cs-CZ"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i="1" dirty="0" err="1" smtClean="0"/>
                        <a:t>df</a:t>
                      </a:r>
                      <a:r>
                        <a:rPr lang="cs-CZ" sz="1400" i="0" baseline="-25000" dirty="0" err="1" smtClean="0"/>
                        <a:t>T</a:t>
                      </a:r>
                      <a:r>
                        <a:rPr lang="cs-CZ" sz="1400" i="0" dirty="0" smtClean="0"/>
                        <a:t> = </a:t>
                      </a:r>
                      <a:r>
                        <a:rPr lang="cs-CZ" sz="1400" i="1" dirty="0" smtClean="0"/>
                        <a:t>n</a:t>
                      </a:r>
                      <a:r>
                        <a:rPr lang="cs-CZ" sz="1400" dirty="0" smtClean="0"/>
                        <a:t> – 1</a:t>
                      </a:r>
                      <a:endParaRPr lang="cs-CZ" sz="1400" i="1" dirty="0" smtClean="0"/>
                    </a:p>
                  </a:txBody>
                  <a:tcPr anchor="ctr"/>
                </a:tc>
                <a:tc>
                  <a:txBody>
                    <a:bodyPr/>
                    <a:lstStyle/>
                    <a:p>
                      <a:pPr algn="ctr"/>
                      <a:endParaRPr lang="cs-CZ" sz="1400" dirty="0"/>
                    </a:p>
                  </a:txBody>
                  <a:tcPr anchor="ctr"/>
                </a:tc>
                <a:tc>
                  <a:txBody>
                    <a:bodyPr/>
                    <a:lstStyle/>
                    <a:p>
                      <a:pPr algn="ctr"/>
                      <a:endParaRPr lang="cs-CZ" sz="1400" dirty="0"/>
                    </a:p>
                  </a:txBody>
                  <a:tcPr anchor="ctr"/>
                </a:tc>
                <a:tc>
                  <a:txBody>
                    <a:bodyPr/>
                    <a:lstStyle/>
                    <a:p>
                      <a:pPr algn="ctr"/>
                      <a:endParaRPr lang="cs-CZ" sz="1400" dirty="0"/>
                    </a:p>
                  </a:txBody>
                  <a:tcPr anchor="ctr"/>
                </a:tc>
                <a:extLst>
                  <a:ext uri="{0D108BD9-81ED-4DB2-BD59-A6C34878D82A}">
                    <a16:rowId xmlns:a16="http://schemas.microsoft.com/office/drawing/2014/main" val="10005"/>
                  </a:ext>
                </a:extLst>
              </a:tr>
            </a:tbl>
          </a:graphicData>
        </a:graphic>
      </p:graphicFrame>
      <p:graphicFrame>
        <p:nvGraphicFramePr>
          <p:cNvPr id="20" name="Object 4"/>
          <p:cNvGraphicFramePr>
            <a:graphicFrameLocks noChangeAspect="1"/>
          </p:cNvGraphicFramePr>
          <p:nvPr>
            <p:extLst>
              <p:ext uri="{D42A27DB-BD31-4B8C-83A1-F6EECF244321}">
                <p14:modId xmlns:p14="http://schemas.microsoft.com/office/powerpoint/2010/main" val="1683739564"/>
              </p:ext>
            </p:extLst>
          </p:nvPr>
        </p:nvGraphicFramePr>
        <p:xfrm>
          <a:off x="6072198" y="3866087"/>
          <a:ext cx="2176463" cy="361950"/>
        </p:xfrm>
        <a:graphic>
          <a:graphicData uri="http://schemas.openxmlformats.org/presentationml/2006/ole">
            <mc:AlternateContent xmlns:mc="http://schemas.openxmlformats.org/markup-compatibility/2006">
              <mc:Choice xmlns:v="urn:schemas-microsoft-com:vml" Requires="v">
                <p:oleObj spid="_x0000_s14502" name="Rovnice" r:id="rId8" imgW="1384200" imgH="228600" progId="Equation.3">
                  <p:embed/>
                </p:oleObj>
              </mc:Choice>
              <mc:Fallback>
                <p:oleObj name="Rovnice" r:id="rId8" imgW="13842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2198" y="3866087"/>
                        <a:ext cx="217646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7278" name="Picture 3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0408" y="1905000"/>
            <a:ext cx="56705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75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Hlavní efekty a interakce</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33</a:t>
            </a:fld>
            <a:endParaRPr lang="cs-CZ" dirty="0"/>
          </a:p>
        </p:txBody>
      </p:sp>
      <p:graphicFrame>
        <p:nvGraphicFramePr>
          <p:cNvPr id="17" name="Object 23"/>
          <p:cNvGraphicFramePr>
            <a:graphicFrameLocks noChangeAspect="1"/>
          </p:cNvGraphicFramePr>
          <p:nvPr>
            <p:extLst>
              <p:ext uri="{D42A27DB-BD31-4B8C-83A1-F6EECF244321}">
                <p14:modId xmlns:p14="http://schemas.microsoft.com/office/powerpoint/2010/main" val="3285066549"/>
              </p:ext>
            </p:extLst>
          </p:nvPr>
        </p:nvGraphicFramePr>
        <p:xfrm>
          <a:off x="6587877" y="3789040"/>
          <a:ext cx="2160587" cy="2160587"/>
        </p:xfrm>
        <a:graphic>
          <a:graphicData uri="http://schemas.openxmlformats.org/presentationml/2006/ole">
            <mc:AlternateContent xmlns:mc="http://schemas.openxmlformats.org/markup-compatibility/2006">
              <mc:Choice xmlns:v="urn:schemas-microsoft-com:vml" Requires="v">
                <p:oleObj spid="_x0000_s12824" name="Graph" r:id="rId4" imgW="2160000" imgH="2160000" progId="STATISTICA.Graph">
                  <p:embed/>
                </p:oleObj>
              </mc:Choice>
              <mc:Fallback>
                <p:oleObj name="Graph" r:id="rId4" imgW="2160000" imgH="2160000" progId="STATISTICA.Graph">
                  <p:embed/>
                  <p:pic>
                    <p:nvPicPr>
                      <p:cNvPr id="0" name=""/>
                      <p:cNvPicPr/>
                      <p:nvPr/>
                    </p:nvPicPr>
                    <p:blipFill>
                      <a:blip r:embed="rId5"/>
                      <a:stretch>
                        <a:fillRect/>
                      </a:stretch>
                    </p:blipFill>
                    <p:spPr>
                      <a:xfrm>
                        <a:off x="6587877" y="3789040"/>
                        <a:ext cx="2160587" cy="2160587"/>
                      </a:xfrm>
                      <a:prstGeom prst="rect">
                        <a:avLst/>
                      </a:prstGeom>
                    </p:spPr>
                  </p:pic>
                </p:oleObj>
              </mc:Fallback>
            </mc:AlternateContent>
          </a:graphicData>
        </a:graphic>
      </p:graphicFrame>
      <p:graphicFrame>
        <p:nvGraphicFramePr>
          <p:cNvPr id="18" name="Object 22"/>
          <p:cNvGraphicFramePr>
            <a:graphicFrameLocks noChangeAspect="1"/>
          </p:cNvGraphicFramePr>
          <p:nvPr>
            <p:extLst>
              <p:ext uri="{D42A27DB-BD31-4B8C-83A1-F6EECF244321}">
                <p14:modId xmlns:p14="http://schemas.microsoft.com/office/powerpoint/2010/main" val="3028682996"/>
              </p:ext>
            </p:extLst>
          </p:nvPr>
        </p:nvGraphicFramePr>
        <p:xfrm>
          <a:off x="3563888" y="3789040"/>
          <a:ext cx="2160587" cy="2160587"/>
        </p:xfrm>
        <a:graphic>
          <a:graphicData uri="http://schemas.openxmlformats.org/presentationml/2006/ole">
            <mc:AlternateContent xmlns:mc="http://schemas.openxmlformats.org/markup-compatibility/2006">
              <mc:Choice xmlns:v="urn:schemas-microsoft-com:vml" Requires="v">
                <p:oleObj spid="_x0000_s12825" name="Graph" r:id="rId6" imgW="2160000" imgH="2160000" progId="STATISTICA.Graph">
                  <p:embed/>
                </p:oleObj>
              </mc:Choice>
              <mc:Fallback>
                <p:oleObj name="Graph" r:id="rId6" imgW="2160000" imgH="2160000" progId="STATISTICA.Graph">
                  <p:embed/>
                  <p:pic>
                    <p:nvPicPr>
                      <p:cNvPr id="0" name=""/>
                      <p:cNvPicPr/>
                      <p:nvPr/>
                    </p:nvPicPr>
                    <p:blipFill>
                      <a:blip r:embed="rId7"/>
                      <a:stretch>
                        <a:fillRect/>
                      </a:stretch>
                    </p:blipFill>
                    <p:spPr>
                      <a:xfrm>
                        <a:off x="3563888" y="3789040"/>
                        <a:ext cx="2160587" cy="2160587"/>
                      </a:xfrm>
                      <a:prstGeom prst="rect">
                        <a:avLst/>
                      </a:prstGeom>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188896555"/>
              </p:ext>
            </p:extLst>
          </p:nvPr>
        </p:nvGraphicFramePr>
        <p:xfrm>
          <a:off x="539552" y="3789040"/>
          <a:ext cx="2160587" cy="2160587"/>
        </p:xfrm>
        <a:graphic>
          <a:graphicData uri="http://schemas.openxmlformats.org/presentationml/2006/ole">
            <mc:AlternateContent xmlns:mc="http://schemas.openxmlformats.org/markup-compatibility/2006">
              <mc:Choice xmlns:v="urn:schemas-microsoft-com:vml" Requires="v">
                <p:oleObj spid="_x0000_s12826" name="Graph" r:id="rId8" imgW="2160000" imgH="2160000" progId="STATISTICA.Graph">
                  <p:embed/>
                </p:oleObj>
              </mc:Choice>
              <mc:Fallback>
                <p:oleObj name="Graph" r:id="rId8" imgW="2160000" imgH="2160000" progId="STATISTICA.Graph">
                  <p:embed/>
                  <p:pic>
                    <p:nvPicPr>
                      <p:cNvPr id="0" name=""/>
                      <p:cNvPicPr/>
                      <p:nvPr/>
                    </p:nvPicPr>
                    <p:blipFill>
                      <a:blip r:embed="rId9"/>
                      <a:stretch>
                        <a:fillRect/>
                      </a:stretch>
                    </p:blipFill>
                    <p:spPr>
                      <a:xfrm>
                        <a:off x="539552" y="3789040"/>
                        <a:ext cx="2160587" cy="2160587"/>
                      </a:xfrm>
                      <a:prstGeom prst="rect">
                        <a:avLst/>
                      </a:prstGeom>
                    </p:spPr>
                  </p:pic>
                </p:oleObj>
              </mc:Fallback>
            </mc:AlternateContent>
          </a:graphicData>
        </a:graphic>
      </p:graphicFrame>
      <p:graphicFrame>
        <p:nvGraphicFramePr>
          <p:cNvPr id="20" name="Object 6"/>
          <p:cNvGraphicFramePr>
            <a:graphicFrameLocks noChangeAspect="1"/>
          </p:cNvGraphicFramePr>
          <p:nvPr>
            <p:extLst>
              <p:ext uri="{D42A27DB-BD31-4B8C-83A1-F6EECF244321}">
                <p14:modId xmlns:p14="http://schemas.microsoft.com/office/powerpoint/2010/main" val="1757827056"/>
              </p:ext>
            </p:extLst>
          </p:nvPr>
        </p:nvGraphicFramePr>
        <p:xfrm>
          <a:off x="539552" y="1014327"/>
          <a:ext cx="2160587" cy="2160587"/>
        </p:xfrm>
        <a:graphic>
          <a:graphicData uri="http://schemas.openxmlformats.org/presentationml/2006/ole">
            <mc:AlternateContent xmlns:mc="http://schemas.openxmlformats.org/markup-compatibility/2006">
              <mc:Choice xmlns:v="urn:schemas-microsoft-com:vml" Requires="v">
                <p:oleObj spid="_x0000_s12827" name="Graph" r:id="rId10" imgW="2160000" imgH="2160000" progId="STATISTICA.Graph">
                  <p:embed/>
                </p:oleObj>
              </mc:Choice>
              <mc:Fallback>
                <p:oleObj name="Graph" r:id="rId10" imgW="2160000" imgH="2160000" progId="STATISTICA.Graph">
                  <p:embed/>
                  <p:pic>
                    <p:nvPicPr>
                      <p:cNvPr id="0" name=""/>
                      <p:cNvPicPr/>
                      <p:nvPr/>
                    </p:nvPicPr>
                    <p:blipFill>
                      <a:blip r:embed="rId11"/>
                      <a:stretch>
                        <a:fillRect/>
                      </a:stretch>
                    </p:blipFill>
                    <p:spPr>
                      <a:xfrm>
                        <a:off x="539552" y="1014327"/>
                        <a:ext cx="2160587" cy="2160587"/>
                      </a:xfrm>
                      <a:prstGeom prst="rect">
                        <a:avLst/>
                      </a:prstGeom>
                    </p:spPr>
                  </p:pic>
                </p:oleObj>
              </mc:Fallback>
            </mc:AlternateContent>
          </a:graphicData>
        </a:graphic>
      </p:graphicFrame>
      <p:graphicFrame>
        <p:nvGraphicFramePr>
          <p:cNvPr id="21" name="Table 7"/>
          <p:cNvGraphicFramePr>
            <a:graphicFrameLocks noGrp="1"/>
          </p:cNvGraphicFramePr>
          <p:nvPr>
            <p:extLst>
              <p:ext uri="{D42A27DB-BD31-4B8C-83A1-F6EECF244321}">
                <p14:modId xmlns:p14="http://schemas.microsoft.com/office/powerpoint/2010/main" val="2907457423"/>
              </p:ext>
            </p:extLst>
          </p:nvPr>
        </p:nvGraphicFramePr>
        <p:xfrm>
          <a:off x="467544" y="295854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dirty="0">
                          <a:effectLst/>
                        </a:rPr>
                        <a:t>p</a:t>
                      </a:r>
                      <a:endParaRPr lang="cs-CZ" sz="9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b="1" u="none" strike="noStrike" dirty="0">
                          <a:solidFill>
                            <a:srgbClr val="FF0000"/>
                          </a:solidFill>
                          <a:effectLst/>
                        </a:rPr>
                        <a:t>Faktor 1</a:t>
                      </a:r>
                      <a:endParaRPr lang="cs-CZ" sz="900" b="1" i="0" u="none" strike="noStrike" dirty="0">
                        <a:solidFill>
                          <a:srgbClr val="FF0000"/>
                        </a:solidFill>
                        <a:effectLst/>
                        <a:latin typeface="Arial"/>
                      </a:endParaRPr>
                    </a:p>
                  </a:txBody>
                  <a:tcPr marL="9525" marR="9525" marT="9525" marB="0" anchor="ctr"/>
                </a:tc>
                <a:tc>
                  <a:txBody>
                    <a:bodyPr/>
                    <a:lstStyle/>
                    <a:p>
                      <a:pPr algn="ctr" fontAlgn="ctr"/>
                      <a:r>
                        <a:rPr lang="cs-CZ" sz="900" b="1" u="none" strike="noStrike" kern="1200" dirty="0">
                          <a:solidFill>
                            <a:srgbClr val="FF0000"/>
                          </a:solidFill>
                          <a:effectLst/>
                          <a:latin typeface="+mn-lt"/>
                          <a:ea typeface="+mn-ea"/>
                          <a:cs typeface="+mn-cs"/>
                        </a:rPr>
                        <a:t>1978</a:t>
                      </a:r>
                    </a:p>
                  </a:txBody>
                  <a:tcPr marL="9525" marR="9525" marT="9525" marB="0" anchor="ctr"/>
                </a:tc>
                <a:tc>
                  <a:txBody>
                    <a:bodyPr/>
                    <a:lstStyle/>
                    <a:p>
                      <a:pPr algn="ctr" fontAlgn="ctr"/>
                      <a:r>
                        <a:rPr lang="cs-CZ" sz="900" b="1" u="none" strike="noStrike" kern="1200">
                          <a:solidFill>
                            <a:srgbClr val="FF0000"/>
                          </a:solidFill>
                          <a:effectLst/>
                          <a:latin typeface="+mn-lt"/>
                          <a:ea typeface="+mn-ea"/>
                          <a:cs typeface="+mn-cs"/>
                        </a:rPr>
                        <a:t>1</a:t>
                      </a:r>
                    </a:p>
                  </a:txBody>
                  <a:tcPr marL="9525" marR="9525" marT="9525" marB="0" anchor="ctr"/>
                </a:tc>
                <a:tc>
                  <a:txBody>
                    <a:bodyPr/>
                    <a:lstStyle/>
                    <a:p>
                      <a:pPr algn="ctr" fontAlgn="ctr"/>
                      <a:r>
                        <a:rPr lang="cs-CZ" sz="900" b="1" u="none" strike="noStrike" kern="1200" dirty="0">
                          <a:solidFill>
                            <a:srgbClr val="FF0000"/>
                          </a:solidFill>
                          <a:effectLst/>
                          <a:latin typeface="+mn-lt"/>
                          <a:ea typeface="+mn-ea"/>
                          <a:cs typeface="+mn-cs"/>
                        </a:rPr>
                        <a:t>1978</a:t>
                      </a:r>
                    </a:p>
                  </a:txBody>
                  <a:tcPr marL="9525" marR="9525" marT="9525" marB="0" anchor="ctr"/>
                </a:tc>
                <a:tc>
                  <a:txBody>
                    <a:bodyPr/>
                    <a:lstStyle/>
                    <a:p>
                      <a:pPr algn="ctr" fontAlgn="ctr"/>
                      <a:r>
                        <a:rPr lang="cs-CZ" sz="900" b="1" u="none" strike="noStrike" kern="1200" dirty="0">
                          <a:solidFill>
                            <a:srgbClr val="FF0000"/>
                          </a:solidFill>
                          <a:effectLst/>
                          <a:latin typeface="+mn-lt"/>
                          <a:ea typeface="+mn-ea"/>
                          <a:cs typeface="+mn-cs"/>
                        </a:rPr>
                        <a:t>482.2</a:t>
                      </a:r>
                    </a:p>
                  </a:txBody>
                  <a:tcPr marL="9525" marR="9525" marT="9525" marB="0" anchor="ctr"/>
                </a:tc>
                <a:tc>
                  <a:txBody>
                    <a:bodyPr/>
                    <a:lstStyle/>
                    <a:p>
                      <a:pPr algn="ctr" fontAlgn="ctr"/>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u="none" strike="noStrike">
                          <a:effectLst/>
                        </a:rPr>
                        <a:t>Faktor 2</a:t>
                      </a:r>
                      <a:endParaRPr lang="cs-CZ" sz="900" b="0" i="0" u="none" strike="noStrike">
                        <a:solidFill>
                          <a:srgbClr val="000000"/>
                        </a:solidFill>
                        <a:effectLst/>
                        <a:latin typeface="Arial"/>
                      </a:endParaRP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0.602</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u="none" strike="noStrike" dirty="0" smtClean="0">
                          <a:effectLst/>
                        </a:rPr>
                        <a:t>F1*F2</a:t>
                      </a: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1</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0.570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804</a:t>
                      </a:r>
                    </a:p>
                  </a:txBody>
                  <a:tcPr marL="9525" marR="9525" marT="9525" marB="0" anchor="ctr"/>
                </a:tc>
                <a:tc>
                  <a:txBody>
                    <a:bodyPr/>
                    <a:lstStyle/>
                    <a:p>
                      <a:pPr algn="ctr" fontAlgn="ctr"/>
                      <a:r>
                        <a:rPr lang="cs-CZ" sz="900" u="none" strike="noStrike" kern="1200" dirty="0">
                          <a:solidFill>
                            <a:schemeClr val="dk1"/>
                          </a:solidFill>
                          <a:effectLst/>
                          <a:latin typeface="+mn-lt"/>
                          <a:ea typeface="+mn-ea"/>
                          <a:cs typeface="+mn-cs"/>
                        </a:rPr>
                        <a:t>196</a:t>
                      </a:r>
                    </a:p>
                  </a:txBody>
                  <a:tcPr marL="9525" marR="9525" marT="9525" marB="0" anchor="ctr"/>
                </a:tc>
                <a:tc>
                  <a:txBody>
                    <a:bodyPr/>
                    <a:lstStyle/>
                    <a:p>
                      <a:pPr algn="ctr" fontAlgn="ctr"/>
                      <a:r>
                        <a:rPr lang="cs-CZ" sz="900" u="none" strike="noStrike" kern="1200">
                          <a:solidFill>
                            <a:schemeClr val="dk1"/>
                          </a:solidFill>
                          <a:effectLst/>
                          <a:latin typeface="+mn-lt"/>
                          <a:ea typeface="+mn-ea"/>
                          <a:cs typeface="+mn-cs"/>
                        </a:rPr>
                        <a:t>4</a:t>
                      </a:r>
                    </a:p>
                  </a:txBody>
                  <a:tcPr marL="9525" marR="9525" marT="9525" marB="0" anchor="ctr"/>
                </a:tc>
                <a:tc>
                  <a:txBody>
                    <a:bodyPr/>
                    <a:lstStyle/>
                    <a:p>
                      <a:pPr algn="ctr" fontAlgn="ctr"/>
                      <a:endParaRPr lang="cs-CZ" sz="900" u="none" strike="noStrike" kern="1200" dirty="0">
                        <a:solidFill>
                          <a:schemeClr val="dk1"/>
                        </a:solidFill>
                        <a:effectLst/>
                        <a:latin typeface="+mn-lt"/>
                        <a:ea typeface="+mn-ea"/>
                        <a:cs typeface="+mn-cs"/>
                      </a:endParaRPr>
                    </a:p>
                  </a:txBody>
                  <a:tcPr marL="9525" marR="9525" marT="9525" marB="0" anchor="ctr"/>
                </a:tc>
                <a:tc>
                  <a:txBody>
                    <a:bodyPr/>
                    <a:lstStyle/>
                    <a:p>
                      <a:pPr algn="ctr" fontAlgn="ctr"/>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2" name="Object 8"/>
          <p:cNvGraphicFramePr>
            <a:graphicFrameLocks noChangeAspect="1"/>
          </p:cNvGraphicFramePr>
          <p:nvPr>
            <p:extLst>
              <p:ext uri="{D42A27DB-BD31-4B8C-83A1-F6EECF244321}">
                <p14:modId xmlns:p14="http://schemas.microsoft.com/office/powerpoint/2010/main" val="1964690612"/>
              </p:ext>
            </p:extLst>
          </p:nvPr>
        </p:nvGraphicFramePr>
        <p:xfrm>
          <a:off x="3491533" y="1014327"/>
          <a:ext cx="2160587" cy="2160587"/>
        </p:xfrm>
        <a:graphic>
          <a:graphicData uri="http://schemas.openxmlformats.org/presentationml/2006/ole">
            <mc:AlternateContent xmlns:mc="http://schemas.openxmlformats.org/markup-compatibility/2006">
              <mc:Choice xmlns:v="urn:schemas-microsoft-com:vml" Requires="v">
                <p:oleObj spid="_x0000_s12828" name="Graph" r:id="rId12" imgW="2160000" imgH="2160000" progId="STATISTICA.Graph">
                  <p:embed/>
                </p:oleObj>
              </mc:Choice>
              <mc:Fallback>
                <p:oleObj name="Graph" r:id="rId12" imgW="2160000" imgH="2160000" progId="STATISTICA.Graph">
                  <p:embed/>
                  <p:pic>
                    <p:nvPicPr>
                      <p:cNvPr id="0" name=""/>
                      <p:cNvPicPr/>
                      <p:nvPr/>
                    </p:nvPicPr>
                    <p:blipFill>
                      <a:blip r:embed="rId13"/>
                      <a:stretch>
                        <a:fillRect/>
                      </a:stretch>
                    </p:blipFill>
                    <p:spPr>
                      <a:xfrm>
                        <a:off x="3491533" y="1014327"/>
                        <a:ext cx="2160587" cy="2160587"/>
                      </a:xfrm>
                      <a:prstGeom prst="rect">
                        <a:avLst/>
                      </a:prstGeom>
                    </p:spPr>
                  </p:pic>
                </p:oleObj>
              </mc:Fallback>
            </mc:AlternateContent>
          </a:graphicData>
        </a:graphic>
      </p:graphicFrame>
      <p:graphicFrame>
        <p:nvGraphicFramePr>
          <p:cNvPr id="23" name="Table 10"/>
          <p:cNvGraphicFramePr>
            <a:graphicFrameLocks noGrp="1"/>
          </p:cNvGraphicFramePr>
          <p:nvPr>
            <p:extLst>
              <p:ext uri="{D42A27DB-BD31-4B8C-83A1-F6EECF244321}">
                <p14:modId xmlns:p14="http://schemas.microsoft.com/office/powerpoint/2010/main" val="3615181939"/>
              </p:ext>
            </p:extLst>
          </p:nvPr>
        </p:nvGraphicFramePr>
        <p:xfrm>
          <a:off x="3347864" y="295854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a:effectLst/>
                        </a:rPr>
                        <a:t>p</a:t>
                      </a:r>
                      <a:endParaRPr lang="cs-CZ" sz="900" b="1" i="0" u="none" strike="noStrike">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u="none" strike="noStrike" dirty="0">
                          <a:effectLst/>
                        </a:rPr>
                        <a:t>Faktor 1</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1.0</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0.314</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b="1" u="none" strike="noStrike">
                          <a:solidFill>
                            <a:srgbClr val="FF0000"/>
                          </a:solidFill>
                          <a:effectLst/>
                        </a:rPr>
                        <a:t>Faktor 2</a:t>
                      </a:r>
                      <a:endParaRPr lang="cs-CZ" sz="900" b="1" i="0" u="none" strike="noStrike">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1891</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1891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461.1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u="none" strike="noStrike" dirty="0" smtClean="0">
                          <a:effectLst/>
                        </a:rPr>
                        <a:t>F1*F2</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0.570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804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196</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4" name="Object 13"/>
          <p:cNvGraphicFramePr>
            <a:graphicFrameLocks noChangeAspect="1"/>
          </p:cNvGraphicFramePr>
          <p:nvPr>
            <p:extLst>
              <p:ext uri="{D42A27DB-BD31-4B8C-83A1-F6EECF244321}">
                <p14:modId xmlns:p14="http://schemas.microsoft.com/office/powerpoint/2010/main" val="3810560720"/>
              </p:ext>
            </p:extLst>
          </p:nvPr>
        </p:nvGraphicFramePr>
        <p:xfrm>
          <a:off x="6515869" y="1014327"/>
          <a:ext cx="2160587" cy="2160587"/>
        </p:xfrm>
        <a:graphic>
          <a:graphicData uri="http://schemas.openxmlformats.org/presentationml/2006/ole">
            <mc:AlternateContent xmlns:mc="http://schemas.openxmlformats.org/markup-compatibility/2006">
              <mc:Choice xmlns:v="urn:schemas-microsoft-com:vml" Requires="v">
                <p:oleObj spid="_x0000_s12829" name="Graph" r:id="rId14" imgW="2160000" imgH="2160000" progId="STATISTICA.Graph">
                  <p:embed/>
                </p:oleObj>
              </mc:Choice>
              <mc:Fallback>
                <p:oleObj name="Graph" r:id="rId14" imgW="2160000" imgH="2160000" progId="STATISTICA.Graph">
                  <p:embed/>
                  <p:pic>
                    <p:nvPicPr>
                      <p:cNvPr id="0" name=""/>
                      <p:cNvPicPr/>
                      <p:nvPr/>
                    </p:nvPicPr>
                    <p:blipFill>
                      <a:blip r:embed="rId15"/>
                      <a:stretch>
                        <a:fillRect/>
                      </a:stretch>
                    </p:blipFill>
                    <p:spPr>
                      <a:xfrm>
                        <a:off x="6515869" y="1014327"/>
                        <a:ext cx="2160587" cy="2160587"/>
                      </a:xfrm>
                      <a:prstGeom prst="rect">
                        <a:avLst/>
                      </a:prstGeom>
                    </p:spPr>
                  </p:pic>
                </p:oleObj>
              </mc:Fallback>
            </mc:AlternateContent>
          </a:graphicData>
        </a:graphic>
      </p:graphicFrame>
      <p:graphicFrame>
        <p:nvGraphicFramePr>
          <p:cNvPr id="25" name="Table 15"/>
          <p:cNvGraphicFramePr>
            <a:graphicFrameLocks noGrp="1"/>
          </p:cNvGraphicFramePr>
          <p:nvPr>
            <p:extLst>
              <p:ext uri="{D42A27DB-BD31-4B8C-83A1-F6EECF244321}">
                <p14:modId xmlns:p14="http://schemas.microsoft.com/office/powerpoint/2010/main" val="2146945475"/>
              </p:ext>
            </p:extLst>
          </p:nvPr>
        </p:nvGraphicFramePr>
        <p:xfrm>
          <a:off x="6444208" y="295854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a:effectLst/>
                        </a:rPr>
                        <a:t>p</a:t>
                      </a:r>
                      <a:endParaRPr lang="cs-CZ" sz="900" b="1" i="0" u="none" strike="noStrike">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b="0" u="none" strike="noStrike" dirty="0">
                          <a:solidFill>
                            <a:srgbClr val="FF0000"/>
                          </a:solidFill>
                          <a:effectLst/>
                        </a:rPr>
                        <a:t>Faktor 1</a:t>
                      </a:r>
                      <a:endParaRPr lang="cs-CZ" sz="900" b="0"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5293</a:t>
                      </a: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0" u="none" strike="noStrike" kern="1200" dirty="0">
                          <a:solidFill>
                            <a:srgbClr val="FF0000"/>
                          </a:solidFill>
                          <a:effectLst/>
                          <a:latin typeface="+mn-lt"/>
                          <a:ea typeface="+mn-ea"/>
                          <a:cs typeface="+mn-cs"/>
                        </a:rPr>
                        <a:t>5293</a:t>
                      </a:r>
                    </a:p>
                  </a:txBody>
                  <a:tcPr marL="9525" marR="9525" marT="9525" marB="0" anchor="ctr"/>
                </a:tc>
                <a:tc>
                  <a:txBody>
                    <a:bodyPr/>
                    <a:lstStyle/>
                    <a:p>
                      <a:pPr marL="0" algn="ctr" defTabSz="914400" rtl="0" eaLnBrk="1" fontAlgn="ctr" latinLnBrk="0" hangingPunct="1"/>
                      <a:r>
                        <a:rPr lang="cs-CZ" sz="900" b="0" u="none" strike="noStrike" kern="1200" dirty="0">
                          <a:solidFill>
                            <a:srgbClr val="FF0000"/>
                          </a:solidFill>
                          <a:effectLst/>
                          <a:latin typeface="+mn-lt"/>
                          <a:ea typeface="+mn-ea"/>
                          <a:cs typeface="+mn-cs"/>
                        </a:rPr>
                        <a:t>1290.7</a:t>
                      </a: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b="0" u="none" strike="noStrike">
                          <a:solidFill>
                            <a:srgbClr val="FF0000"/>
                          </a:solidFill>
                          <a:effectLst/>
                        </a:rPr>
                        <a:t>Faktor 2</a:t>
                      </a:r>
                      <a:endParaRPr lang="cs-CZ" sz="900" b="0" i="0" u="none" strike="noStrike">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861</a:t>
                      </a: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0" u="none" strike="noStrike" kern="1200">
                          <a:solidFill>
                            <a:srgbClr val="FF0000"/>
                          </a:solidFill>
                          <a:effectLst/>
                          <a:latin typeface="+mn-lt"/>
                          <a:ea typeface="+mn-ea"/>
                          <a:cs typeface="+mn-cs"/>
                        </a:rPr>
                        <a:t>861</a:t>
                      </a:r>
                    </a:p>
                  </a:txBody>
                  <a:tcPr marL="9525" marR="9525" marT="9525" marB="0" anchor="ctr"/>
                </a:tc>
                <a:tc>
                  <a:txBody>
                    <a:bodyPr/>
                    <a:lstStyle/>
                    <a:p>
                      <a:pPr marL="0" algn="ctr" defTabSz="914400" rtl="0" eaLnBrk="1" fontAlgn="ctr" latinLnBrk="0" hangingPunct="1"/>
                      <a:r>
                        <a:rPr lang="cs-CZ" sz="900" b="0" u="none" strike="noStrike" kern="1200" dirty="0">
                          <a:solidFill>
                            <a:srgbClr val="FF0000"/>
                          </a:solidFill>
                          <a:effectLst/>
                          <a:latin typeface="+mn-lt"/>
                          <a:ea typeface="+mn-ea"/>
                          <a:cs typeface="+mn-cs"/>
                        </a:rPr>
                        <a:t>209.9</a:t>
                      </a:r>
                    </a:p>
                  </a:txBody>
                  <a:tcPr marL="9525" marR="9525" marT="9525" marB="0" anchor="ctr"/>
                </a:tc>
                <a:tc>
                  <a:txBody>
                    <a:bodyPr/>
                    <a:lstStyle/>
                    <a:p>
                      <a:pPr marL="0" algn="ctr" defTabSz="914400" rtl="0" eaLnBrk="1" fontAlgn="ctr" latinLnBrk="0" hangingPunct="1"/>
                      <a:r>
                        <a:rPr lang="cs-CZ" sz="900" b="0"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u="none" strike="noStrike" dirty="0" smtClean="0">
                          <a:effectLst/>
                        </a:rPr>
                        <a:t>F1*F2</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0.570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804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196</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6" name="Table 17"/>
          <p:cNvGraphicFramePr>
            <a:graphicFrameLocks noGrp="1"/>
          </p:cNvGraphicFramePr>
          <p:nvPr>
            <p:extLst>
              <p:ext uri="{D42A27DB-BD31-4B8C-83A1-F6EECF244321}">
                <p14:modId xmlns:p14="http://schemas.microsoft.com/office/powerpoint/2010/main" val="3194818464"/>
              </p:ext>
            </p:extLst>
          </p:nvPr>
        </p:nvGraphicFramePr>
        <p:xfrm>
          <a:off x="467544" y="573360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dirty="0">
                          <a:effectLst/>
                        </a:rPr>
                        <a:t>p</a:t>
                      </a:r>
                      <a:endParaRPr lang="cs-CZ" sz="9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u="none" strike="noStrike" dirty="0">
                          <a:effectLst/>
                        </a:rPr>
                        <a:t>Faktor 1</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1.0</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0.314</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u="none" strike="noStrike">
                          <a:effectLst/>
                        </a:rPr>
                        <a:t>Faktor 2</a:t>
                      </a:r>
                      <a:endParaRPr lang="cs-CZ" sz="900" b="0" i="0" u="none" strike="noStrike">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0.602</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b="1" u="none" strike="noStrike" dirty="0" smtClean="0">
                          <a:solidFill>
                            <a:srgbClr val="FF0000"/>
                          </a:solidFill>
                          <a:effectLst/>
                        </a:rPr>
                        <a:t>F1*F2</a:t>
                      </a:r>
                      <a:endParaRPr lang="cs-CZ" sz="900" b="1"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867</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867</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211.3</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804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196</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endParaRPr lang="cs-CZ" sz="90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7" name="Table 19"/>
          <p:cNvGraphicFramePr>
            <a:graphicFrameLocks noGrp="1"/>
          </p:cNvGraphicFramePr>
          <p:nvPr>
            <p:extLst>
              <p:ext uri="{D42A27DB-BD31-4B8C-83A1-F6EECF244321}">
                <p14:modId xmlns:p14="http://schemas.microsoft.com/office/powerpoint/2010/main" val="2065811876"/>
              </p:ext>
            </p:extLst>
          </p:nvPr>
        </p:nvGraphicFramePr>
        <p:xfrm>
          <a:off x="3347864" y="573360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a:effectLst/>
                        </a:rPr>
                        <a:t>p</a:t>
                      </a:r>
                      <a:endParaRPr lang="cs-CZ" sz="900" b="1" i="0" u="none" strike="noStrike">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b="1" u="none" strike="noStrike" dirty="0">
                          <a:solidFill>
                            <a:srgbClr val="FF0000"/>
                          </a:solidFill>
                          <a:effectLst/>
                        </a:rPr>
                        <a:t>Faktor 1</a:t>
                      </a:r>
                      <a:endParaRPr lang="cs-CZ" sz="900" b="1"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920</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920</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224.3</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u="none" strike="noStrike">
                          <a:effectLst/>
                        </a:rPr>
                        <a:t>Faktor 2</a:t>
                      </a:r>
                      <a:endParaRPr lang="cs-CZ" sz="900" b="0" i="0" u="none" strike="noStrike">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u="none" strike="noStrike" kern="1200" dirty="0">
                          <a:solidFill>
                            <a:schemeClr val="dk1"/>
                          </a:solidFill>
                          <a:effectLst/>
                          <a:latin typeface="+mn-lt"/>
                          <a:ea typeface="+mn-ea"/>
                          <a:cs typeface="+mn-cs"/>
                        </a:rPr>
                        <a:t>0.3</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0.602</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b="1" u="none" strike="noStrike" dirty="0" smtClean="0">
                          <a:solidFill>
                            <a:srgbClr val="FF0000"/>
                          </a:solidFill>
                          <a:effectLst/>
                        </a:rPr>
                        <a:t>F1*F2</a:t>
                      </a:r>
                      <a:endParaRPr lang="cs-CZ" sz="900" b="1"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867</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867</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211.3</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804</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196</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4</a:t>
                      </a:r>
                    </a:p>
                  </a:txBody>
                  <a:tcPr marL="9525" marR="9525" marT="9525" marB="0" anchor="ctr"/>
                </a:tc>
                <a:tc>
                  <a:txBody>
                    <a:bodyPr/>
                    <a:lstStyle/>
                    <a:p>
                      <a:pPr marL="0" algn="ctr" defTabSz="914400" rtl="0" eaLnBrk="1" fontAlgn="ctr" latinLnBrk="0" hangingPunct="1"/>
                      <a:endParaRPr lang="cs-CZ" sz="90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8" name="Table 21"/>
          <p:cNvGraphicFramePr>
            <a:graphicFrameLocks noGrp="1"/>
          </p:cNvGraphicFramePr>
          <p:nvPr>
            <p:extLst>
              <p:ext uri="{D42A27DB-BD31-4B8C-83A1-F6EECF244321}">
                <p14:modId xmlns:p14="http://schemas.microsoft.com/office/powerpoint/2010/main" val="2784550107"/>
              </p:ext>
            </p:extLst>
          </p:nvPr>
        </p:nvGraphicFramePr>
        <p:xfrm>
          <a:off x="6444208" y="5733603"/>
          <a:ext cx="2448272" cy="781729"/>
        </p:xfrm>
        <a:graphic>
          <a:graphicData uri="http://schemas.openxmlformats.org/drawingml/2006/table">
            <a:tbl>
              <a:tblPr>
                <a:tableStyleId>{FABFCF23-3B69-468F-B69F-88F6DE6A72F2}</a:tableStyleId>
              </a:tblPr>
              <a:tblGrid>
                <a:gridCol w="564985">
                  <a:extLst>
                    <a:ext uri="{9D8B030D-6E8A-4147-A177-3AD203B41FA5}">
                      <a16:colId xmlns:a16="http://schemas.microsoft.com/office/drawing/2014/main" val="20000"/>
                    </a:ext>
                  </a:extLst>
                </a:gridCol>
                <a:gridCol w="388792">
                  <a:extLst>
                    <a:ext uri="{9D8B030D-6E8A-4147-A177-3AD203B41FA5}">
                      <a16:colId xmlns:a16="http://schemas.microsoft.com/office/drawing/2014/main" val="20001"/>
                    </a:ext>
                  </a:extLst>
                </a:gridCol>
                <a:gridCol w="388792">
                  <a:extLst>
                    <a:ext uri="{9D8B030D-6E8A-4147-A177-3AD203B41FA5}">
                      <a16:colId xmlns:a16="http://schemas.microsoft.com/office/drawing/2014/main" val="20002"/>
                    </a:ext>
                  </a:extLst>
                </a:gridCol>
                <a:gridCol w="388792">
                  <a:extLst>
                    <a:ext uri="{9D8B030D-6E8A-4147-A177-3AD203B41FA5}">
                      <a16:colId xmlns:a16="http://schemas.microsoft.com/office/drawing/2014/main" val="20003"/>
                    </a:ext>
                  </a:extLst>
                </a:gridCol>
                <a:gridCol w="388792">
                  <a:extLst>
                    <a:ext uri="{9D8B030D-6E8A-4147-A177-3AD203B41FA5}">
                      <a16:colId xmlns:a16="http://schemas.microsoft.com/office/drawing/2014/main" val="20004"/>
                    </a:ext>
                  </a:extLst>
                </a:gridCol>
                <a:gridCol w="328119">
                  <a:extLst>
                    <a:ext uri="{9D8B030D-6E8A-4147-A177-3AD203B41FA5}">
                      <a16:colId xmlns:a16="http://schemas.microsoft.com/office/drawing/2014/main" val="20005"/>
                    </a:ext>
                  </a:extLst>
                </a:gridCol>
              </a:tblGrid>
              <a:tr h="164229">
                <a:tc>
                  <a:txBody>
                    <a:bodyPr/>
                    <a:lstStyle/>
                    <a:p>
                      <a:pPr algn="ctr" fontAlgn="ctr"/>
                      <a:endParaRPr lang="cs-CZ" sz="900" b="0"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SS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D.f.</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dirty="0">
                          <a:effectLst/>
                        </a:rPr>
                        <a:t>MS</a:t>
                      </a:r>
                      <a:endParaRPr lang="cs-CZ" sz="900" b="1" i="0" u="none" strike="noStrike" dirty="0">
                        <a:solidFill>
                          <a:srgbClr val="000000"/>
                        </a:solidFill>
                        <a:effectLst/>
                        <a:latin typeface="Arial"/>
                      </a:endParaRPr>
                    </a:p>
                  </a:txBody>
                  <a:tcPr marL="9525" marR="9525" marT="9525" marB="0" anchor="ctr"/>
                </a:tc>
                <a:tc>
                  <a:txBody>
                    <a:bodyPr/>
                    <a:lstStyle/>
                    <a:p>
                      <a:pPr algn="ctr" fontAlgn="ctr"/>
                      <a:r>
                        <a:rPr lang="cs-CZ" sz="900" u="none" strike="noStrike">
                          <a:effectLst/>
                        </a:rPr>
                        <a:t>F</a:t>
                      </a:r>
                      <a:endParaRPr lang="cs-CZ" sz="900" b="1" i="0" u="none" strike="noStrike">
                        <a:solidFill>
                          <a:srgbClr val="000000"/>
                        </a:solidFill>
                        <a:effectLst/>
                        <a:latin typeface="Arial"/>
                      </a:endParaRPr>
                    </a:p>
                  </a:txBody>
                  <a:tcPr marL="9525" marR="9525" marT="9525" marB="0" anchor="ctr"/>
                </a:tc>
                <a:tc>
                  <a:txBody>
                    <a:bodyPr/>
                    <a:lstStyle/>
                    <a:p>
                      <a:pPr algn="ctr" fontAlgn="ctr"/>
                      <a:r>
                        <a:rPr lang="cs-CZ" sz="900" u="none" strike="noStrike">
                          <a:effectLst/>
                        </a:rPr>
                        <a:t>p</a:t>
                      </a:r>
                      <a:endParaRPr lang="cs-CZ" sz="900" b="1" i="0" u="none" strike="noStrike">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54375">
                <a:tc>
                  <a:txBody>
                    <a:bodyPr/>
                    <a:lstStyle/>
                    <a:p>
                      <a:pPr algn="ctr" fontAlgn="ctr"/>
                      <a:r>
                        <a:rPr lang="cs-CZ" sz="900" b="1" u="none" strike="noStrike" dirty="0">
                          <a:solidFill>
                            <a:srgbClr val="FF0000"/>
                          </a:solidFill>
                          <a:effectLst/>
                        </a:rPr>
                        <a:t>Faktor 1</a:t>
                      </a:r>
                      <a:endParaRPr lang="cs-CZ" sz="900" b="1"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4799</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4799</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1443.4</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1"/>
                  </a:ext>
                </a:extLst>
              </a:tr>
              <a:tr h="154375">
                <a:tc>
                  <a:txBody>
                    <a:bodyPr/>
                    <a:lstStyle/>
                    <a:p>
                      <a:pPr algn="ctr" fontAlgn="ctr"/>
                      <a:r>
                        <a:rPr lang="cs-CZ" sz="900" b="1" u="none" strike="noStrike">
                          <a:solidFill>
                            <a:srgbClr val="FF0000"/>
                          </a:solidFill>
                          <a:effectLst/>
                        </a:rPr>
                        <a:t>Faktor 2</a:t>
                      </a:r>
                      <a:endParaRPr lang="cs-CZ" sz="900" b="1" i="0" u="none" strike="noStrike">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316</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316</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95.0</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2"/>
                  </a:ext>
                </a:extLst>
              </a:tr>
              <a:tr h="154375">
                <a:tc>
                  <a:txBody>
                    <a:bodyPr/>
                    <a:lstStyle/>
                    <a:p>
                      <a:pPr algn="ctr" fontAlgn="ctr"/>
                      <a:r>
                        <a:rPr lang="cs-CZ" sz="900" b="1" u="none" strike="noStrike" dirty="0" smtClean="0">
                          <a:solidFill>
                            <a:srgbClr val="FF0000"/>
                          </a:solidFill>
                          <a:effectLst/>
                        </a:rPr>
                        <a:t>F1*F2</a:t>
                      </a:r>
                      <a:endParaRPr lang="cs-CZ" sz="900" b="1" i="0" u="none" strike="noStrike" dirty="0">
                        <a:solidFill>
                          <a:srgbClr val="FF0000"/>
                        </a:solidFill>
                        <a:effectLst/>
                        <a:latin typeface="Arial"/>
                      </a:endParaRP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175</a:t>
                      </a:r>
                    </a:p>
                  </a:txBody>
                  <a:tcPr marL="9525" marR="9525" marT="9525" marB="0" anchor="ctr"/>
                </a:tc>
                <a:tc>
                  <a:txBody>
                    <a:bodyPr/>
                    <a:lstStyle/>
                    <a:p>
                      <a:pPr marL="0" algn="ctr" defTabSz="914400" rtl="0" eaLnBrk="1" fontAlgn="ctr" latinLnBrk="0" hangingPunct="1"/>
                      <a:r>
                        <a:rPr lang="cs-CZ" sz="900" b="1" u="none" strike="noStrike" kern="1200">
                          <a:solidFill>
                            <a:srgbClr val="FF0000"/>
                          </a:solidFill>
                          <a:effectLst/>
                          <a:latin typeface="+mn-lt"/>
                          <a:ea typeface="+mn-ea"/>
                          <a:cs typeface="+mn-cs"/>
                        </a:rPr>
                        <a:t>1</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175</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52.5</a:t>
                      </a:r>
                    </a:p>
                  </a:txBody>
                  <a:tcPr marL="9525" marR="9525" marT="9525" marB="0" anchor="ctr"/>
                </a:tc>
                <a:tc>
                  <a:txBody>
                    <a:bodyPr/>
                    <a:lstStyle/>
                    <a:p>
                      <a:pPr marL="0" algn="ctr" defTabSz="914400" rtl="0" eaLnBrk="1" fontAlgn="ctr" latinLnBrk="0" hangingPunct="1"/>
                      <a:r>
                        <a:rPr lang="cs-CZ" sz="900" b="1" u="none" strike="noStrike" kern="1200" dirty="0">
                          <a:solidFill>
                            <a:srgbClr val="FF0000"/>
                          </a:solidFill>
                          <a:effectLst/>
                          <a:latin typeface="+mn-lt"/>
                          <a:ea typeface="+mn-ea"/>
                          <a:cs typeface="+mn-cs"/>
                        </a:rPr>
                        <a:t>0.000</a:t>
                      </a:r>
                    </a:p>
                  </a:txBody>
                  <a:tcPr marL="9525" marR="9525" marT="9525" marB="0" anchor="ctr"/>
                </a:tc>
                <a:extLst>
                  <a:ext uri="{0D108BD9-81ED-4DB2-BD59-A6C34878D82A}">
                    <a16:rowId xmlns:a16="http://schemas.microsoft.com/office/drawing/2014/main" val="10003"/>
                  </a:ext>
                </a:extLst>
              </a:tr>
              <a:tr h="154375">
                <a:tc>
                  <a:txBody>
                    <a:bodyPr/>
                    <a:lstStyle/>
                    <a:p>
                      <a:pPr algn="ctr" fontAlgn="ctr"/>
                      <a:r>
                        <a:rPr lang="cs-CZ" sz="900" u="none" strike="noStrike" dirty="0">
                          <a:effectLst/>
                        </a:rPr>
                        <a:t>Error</a:t>
                      </a:r>
                      <a:endParaRPr lang="cs-CZ" sz="900" b="0" i="0" u="none" strike="noStrike" dirty="0">
                        <a:solidFill>
                          <a:srgbClr val="000000"/>
                        </a:solidFill>
                        <a:effectLst/>
                        <a:latin typeface="Arial"/>
                      </a:endParaRP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652</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196</a:t>
                      </a:r>
                    </a:p>
                  </a:txBody>
                  <a:tcPr marL="9525" marR="9525" marT="9525" marB="0" anchor="ctr"/>
                </a:tc>
                <a:tc>
                  <a:txBody>
                    <a:bodyPr/>
                    <a:lstStyle/>
                    <a:p>
                      <a:pPr marL="0" algn="ctr" defTabSz="914400" rtl="0" eaLnBrk="1" fontAlgn="ctr" latinLnBrk="0" hangingPunct="1"/>
                      <a:r>
                        <a:rPr lang="cs-CZ" sz="900" u="none" strike="noStrike" kern="1200">
                          <a:solidFill>
                            <a:schemeClr val="dk1"/>
                          </a:solidFill>
                          <a:effectLst/>
                          <a:latin typeface="+mn-lt"/>
                          <a:ea typeface="+mn-ea"/>
                          <a:cs typeface="+mn-cs"/>
                        </a:rPr>
                        <a:t>3</a:t>
                      </a: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cs-CZ" sz="9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sp>
        <p:nvSpPr>
          <p:cNvPr id="29" name="TextovéPole 28"/>
          <p:cNvSpPr txBox="1"/>
          <p:nvPr/>
        </p:nvSpPr>
        <p:spPr>
          <a:xfrm>
            <a:off x="1619672" y="1084244"/>
            <a:ext cx="360040" cy="221599"/>
          </a:xfrm>
          <a:prstGeom prst="rect">
            <a:avLst/>
          </a:prstGeom>
          <a:solidFill>
            <a:schemeClr val="bg1"/>
          </a:solidFill>
        </p:spPr>
        <p:txBody>
          <a:bodyPr wrap="square" lIns="0" tIns="0" rIns="0" bIns="0" rtlCol="0">
            <a:spAutoFit/>
          </a:bodyPr>
          <a:lstStyle/>
          <a:p>
            <a:pPr>
              <a:lnSpc>
                <a:spcPct val="90000"/>
              </a:lnSpc>
            </a:pPr>
            <a:r>
              <a:rPr lang="cs-CZ" sz="800" dirty="0" smtClean="0"/>
              <a:t>- muži</a:t>
            </a:r>
          </a:p>
          <a:p>
            <a:pPr>
              <a:lnSpc>
                <a:spcPct val="90000"/>
              </a:lnSpc>
            </a:pPr>
            <a:r>
              <a:rPr lang="cs-CZ" sz="800" dirty="0" smtClean="0"/>
              <a:t>- ženy</a:t>
            </a:r>
            <a:endParaRPr lang="en-US" sz="800" dirty="0"/>
          </a:p>
        </p:txBody>
      </p:sp>
    </p:spTree>
    <p:extLst>
      <p:ext uri="{BB962C8B-B14F-4D97-AF65-F5344CB8AC3E}">
        <p14:creationId xmlns:p14="http://schemas.microsoft.com/office/powerpoint/2010/main" val="211495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Analýza rozptylu pro vícerozměrná </a:t>
            </a:r>
            <a:r>
              <a:rPr lang="cs-CZ" dirty="0" smtClean="0"/>
              <a:t>data - postup</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34</a:t>
            </a:fld>
            <a:endParaRPr lang="cs-CZ" dirty="0"/>
          </a:p>
        </p:txBody>
      </p:sp>
      <p:sp>
        <p:nvSpPr>
          <p:cNvPr id="6" name="Obdélník 5"/>
          <p:cNvSpPr/>
          <p:nvPr/>
        </p:nvSpPr>
        <p:spPr>
          <a:xfrm>
            <a:off x="2602738" y="2852936"/>
            <a:ext cx="3924436"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Model s interakcemi</a:t>
            </a:r>
            <a:endParaRPr lang="en-US" sz="1600" dirty="0">
              <a:solidFill>
                <a:schemeClr val="tx1"/>
              </a:solidFill>
            </a:endParaRPr>
          </a:p>
        </p:txBody>
      </p:sp>
      <p:sp>
        <p:nvSpPr>
          <p:cNvPr id="7" name="Obdélník 6"/>
          <p:cNvSpPr/>
          <p:nvPr/>
        </p:nvSpPr>
        <p:spPr>
          <a:xfrm>
            <a:off x="1043608" y="4221088"/>
            <a:ext cx="2880320"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Post hoc testy </a:t>
            </a:r>
            <a:br>
              <a:rPr lang="cs-CZ" dirty="0" smtClean="0">
                <a:solidFill>
                  <a:schemeClr val="tx1"/>
                </a:solidFill>
              </a:rPr>
            </a:br>
            <a:r>
              <a:rPr lang="cs-CZ" sz="1600" dirty="0" smtClean="0">
                <a:solidFill>
                  <a:schemeClr val="tx1"/>
                </a:solidFill>
              </a:rPr>
              <a:t>(všechny skupiny dané kombinací faktorů proti sobě)</a:t>
            </a:r>
            <a:endParaRPr lang="en-US" sz="1400" dirty="0">
              <a:solidFill>
                <a:schemeClr val="tx1"/>
              </a:solidFill>
            </a:endParaRPr>
          </a:p>
        </p:txBody>
      </p:sp>
      <p:sp>
        <p:nvSpPr>
          <p:cNvPr id="8" name="TextovéPole 7"/>
          <p:cNvSpPr txBox="1"/>
          <p:nvPr/>
        </p:nvSpPr>
        <p:spPr>
          <a:xfrm>
            <a:off x="1403648" y="3667387"/>
            <a:ext cx="2088232" cy="338554"/>
          </a:xfrm>
          <a:prstGeom prst="rect">
            <a:avLst/>
          </a:prstGeom>
          <a:noFill/>
        </p:spPr>
        <p:txBody>
          <a:bodyPr wrap="square" rtlCol="0">
            <a:spAutoFit/>
          </a:bodyPr>
          <a:lstStyle/>
          <a:p>
            <a:pPr algn="ctr"/>
            <a:r>
              <a:rPr lang="cs-CZ" sz="1600" dirty="0" smtClean="0"/>
              <a:t>Interakce významné</a:t>
            </a:r>
            <a:endParaRPr lang="en-US" sz="1600" dirty="0"/>
          </a:p>
        </p:txBody>
      </p:sp>
      <p:sp>
        <p:nvSpPr>
          <p:cNvPr id="9" name="TextovéPole 8"/>
          <p:cNvSpPr txBox="1"/>
          <p:nvPr/>
        </p:nvSpPr>
        <p:spPr>
          <a:xfrm>
            <a:off x="5850142" y="3667387"/>
            <a:ext cx="2322258" cy="338554"/>
          </a:xfrm>
          <a:prstGeom prst="rect">
            <a:avLst/>
          </a:prstGeom>
          <a:noFill/>
        </p:spPr>
        <p:txBody>
          <a:bodyPr wrap="square" rtlCol="0">
            <a:spAutoFit/>
          </a:bodyPr>
          <a:lstStyle/>
          <a:p>
            <a:pPr algn="ctr"/>
            <a:r>
              <a:rPr lang="cs-CZ" sz="1600" dirty="0" smtClean="0"/>
              <a:t>Interakce nevýznamné</a:t>
            </a:r>
            <a:endParaRPr lang="en-US" sz="1600" dirty="0"/>
          </a:p>
        </p:txBody>
      </p:sp>
      <p:sp>
        <p:nvSpPr>
          <p:cNvPr id="10" name="Obdélník 9"/>
          <p:cNvSpPr/>
          <p:nvPr/>
        </p:nvSpPr>
        <p:spPr>
          <a:xfrm>
            <a:off x="5483270" y="4221088"/>
            <a:ext cx="2880320"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Model bez interakcí</a:t>
            </a:r>
            <a:endParaRPr lang="en-US" sz="1600" dirty="0">
              <a:solidFill>
                <a:schemeClr val="tx1"/>
              </a:solidFill>
            </a:endParaRPr>
          </a:p>
        </p:txBody>
      </p:sp>
      <p:sp>
        <p:nvSpPr>
          <p:cNvPr id="11" name="Obdélník 10"/>
          <p:cNvSpPr/>
          <p:nvPr/>
        </p:nvSpPr>
        <p:spPr>
          <a:xfrm>
            <a:off x="2602738" y="1196752"/>
            <a:ext cx="3924436"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Popisná sumarizace + krabicové grafy</a:t>
            </a:r>
            <a:endParaRPr lang="en-US" sz="1600" dirty="0">
              <a:solidFill>
                <a:schemeClr val="tx1"/>
              </a:solidFill>
            </a:endParaRPr>
          </a:p>
        </p:txBody>
      </p:sp>
      <p:sp>
        <p:nvSpPr>
          <p:cNvPr id="12" name="Obdélník 11"/>
          <p:cNvSpPr/>
          <p:nvPr/>
        </p:nvSpPr>
        <p:spPr>
          <a:xfrm>
            <a:off x="2602738" y="2024844"/>
            <a:ext cx="3924436"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Ověření předpokladů </a:t>
            </a:r>
            <a:br>
              <a:rPr lang="cs-CZ" dirty="0">
                <a:solidFill>
                  <a:schemeClr val="tx1"/>
                </a:solidFill>
              </a:rPr>
            </a:br>
            <a:r>
              <a:rPr lang="cs-CZ" sz="1600" dirty="0">
                <a:solidFill>
                  <a:schemeClr val="tx1"/>
                </a:solidFill>
              </a:rPr>
              <a:t>(nezávislost, normalita, homogenita rozptylů)</a:t>
            </a:r>
            <a:endParaRPr lang="en-US" sz="1600" dirty="0">
              <a:solidFill>
                <a:schemeClr val="tx1"/>
              </a:solidFill>
            </a:endParaRPr>
          </a:p>
        </p:txBody>
      </p:sp>
      <p:sp>
        <p:nvSpPr>
          <p:cNvPr id="13" name="Obdélník 12"/>
          <p:cNvSpPr/>
          <p:nvPr/>
        </p:nvSpPr>
        <p:spPr>
          <a:xfrm>
            <a:off x="5483270" y="5445224"/>
            <a:ext cx="2880320"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Post hoc testy </a:t>
            </a:r>
            <a:br>
              <a:rPr lang="cs-CZ" dirty="0" smtClean="0">
                <a:solidFill>
                  <a:schemeClr val="tx1"/>
                </a:solidFill>
              </a:rPr>
            </a:br>
            <a:r>
              <a:rPr lang="cs-CZ" sz="1600" dirty="0" smtClean="0">
                <a:solidFill>
                  <a:schemeClr val="tx1"/>
                </a:solidFill>
              </a:rPr>
              <a:t>(pro významné faktory s více než třemi kategoriemi)</a:t>
            </a:r>
            <a:endParaRPr lang="en-US" sz="1400" dirty="0">
              <a:solidFill>
                <a:schemeClr val="tx1"/>
              </a:solidFill>
            </a:endParaRPr>
          </a:p>
        </p:txBody>
      </p:sp>
      <p:cxnSp>
        <p:nvCxnSpPr>
          <p:cNvPr id="17" name="Přímá spojnice se šipkou 16"/>
          <p:cNvCxnSpPr>
            <a:stCxn id="11" idx="2"/>
            <a:endCxn id="12" idx="0"/>
          </p:cNvCxnSpPr>
          <p:nvPr/>
        </p:nvCxnSpPr>
        <p:spPr>
          <a:xfrm>
            <a:off x="4564956" y="1844824"/>
            <a:ext cx="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a:stCxn id="12" idx="2"/>
            <a:endCxn id="6" idx="0"/>
          </p:cNvCxnSpPr>
          <p:nvPr/>
        </p:nvCxnSpPr>
        <p:spPr>
          <a:xfrm>
            <a:off x="4564956" y="2672916"/>
            <a:ext cx="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a:stCxn id="6" idx="2"/>
            <a:endCxn id="7" idx="0"/>
          </p:cNvCxnSpPr>
          <p:nvPr/>
        </p:nvCxnSpPr>
        <p:spPr>
          <a:xfrm flipH="1">
            <a:off x="2483768" y="3501008"/>
            <a:ext cx="2081188"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stCxn id="6" idx="2"/>
            <a:endCxn id="10" idx="0"/>
          </p:cNvCxnSpPr>
          <p:nvPr/>
        </p:nvCxnSpPr>
        <p:spPr>
          <a:xfrm>
            <a:off x="4564956" y="3501008"/>
            <a:ext cx="2358474"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10" idx="2"/>
            <a:endCxn id="13" idx="0"/>
          </p:cNvCxnSpPr>
          <p:nvPr/>
        </p:nvCxnSpPr>
        <p:spPr>
          <a:xfrm>
            <a:off x="6923430" y="5085184"/>
            <a:ext cx="0" cy="3600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40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a:t>2</a:t>
            </a:r>
          </a:p>
        </p:txBody>
      </p:sp>
      <p:sp>
        <p:nvSpPr>
          <p:cNvPr id="3" name="Zástupný symbol pro obsah 2"/>
          <p:cNvSpPr>
            <a:spLocks noGrp="1"/>
          </p:cNvSpPr>
          <p:nvPr>
            <p:ph idx="1"/>
          </p:nvPr>
        </p:nvSpPr>
        <p:spPr>
          <a:xfrm>
            <a:off x="576358" y="1196752"/>
            <a:ext cx="8229600" cy="4929411"/>
          </a:xfrm>
        </p:spPr>
        <p:txBody>
          <a:bodyPr/>
          <a:lstStyle/>
          <a:p>
            <a:pPr marL="0" indent="0">
              <a:buNone/>
            </a:pPr>
            <a:r>
              <a:rPr lang="cs-CZ" dirty="0"/>
              <a:t>Zjistěte, zda má vliv pohlaví a typ léku na počet nežádoucích účinků </a:t>
            </a:r>
            <a:br>
              <a:rPr lang="cs-CZ" dirty="0"/>
            </a:br>
            <a:r>
              <a:rPr lang="cs-CZ" dirty="0"/>
              <a:t>u pacientů </a:t>
            </a:r>
            <a:r>
              <a:rPr lang="cs-CZ" dirty="0" smtClean="0"/>
              <a:t>se schizofrenií (neuvažujeme </a:t>
            </a:r>
            <a:r>
              <a:rPr lang="cs-CZ" dirty="0"/>
              <a:t>možnou interakci).</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35</a:t>
            </a:fld>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2937012516"/>
              </p:ext>
            </p:extLst>
          </p:nvPr>
        </p:nvGraphicFramePr>
        <p:xfrm>
          <a:off x="1932383" y="2348880"/>
          <a:ext cx="5663953" cy="2865120"/>
        </p:xfrm>
        <a:graphic>
          <a:graphicData uri="http://schemas.openxmlformats.org/drawingml/2006/table">
            <a:tbl>
              <a:tblPr firstRow="1" bandRow="1">
                <a:tableStyleId>{2D5ABB26-0587-4C30-8999-92F81FD0307C}</a:tableStyleId>
              </a:tblPr>
              <a:tblGrid>
                <a:gridCol w="1122445">
                  <a:extLst>
                    <a:ext uri="{9D8B030D-6E8A-4147-A177-3AD203B41FA5}">
                      <a16:colId xmlns:a16="http://schemas.microsoft.com/office/drawing/2014/main" val="20000"/>
                    </a:ext>
                  </a:extLst>
                </a:gridCol>
                <a:gridCol w="1122445">
                  <a:extLst>
                    <a:ext uri="{9D8B030D-6E8A-4147-A177-3AD203B41FA5}">
                      <a16:colId xmlns:a16="http://schemas.microsoft.com/office/drawing/2014/main" val="20001"/>
                    </a:ext>
                  </a:extLst>
                </a:gridCol>
                <a:gridCol w="1290811">
                  <a:extLst>
                    <a:ext uri="{9D8B030D-6E8A-4147-A177-3AD203B41FA5}">
                      <a16:colId xmlns:a16="http://schemas.microsoft.com/office/drawing/2014/main" val="20002"/>
                    </a:ext>
                  </a:extLst>
                </a:gridCol>
                <a:gridCol w="2128252">
                  <a:extLst>
                    <a:ext uri="{9D8B030D-6E8A-4147-A177-3AD203B41FA5}">
                      <a16:colId xmlns:a16="http://schemas.microsoft.com/office/drawing/2014/main" val="20003"/>
                    </a:ext>
                  </a:extLst>
                </a:gridCol>
              </a:tblGrid>
              <a:tr h="370840">
                <a:tc>
                  <a:txBody>
                    <a:bodyPr/>
                    <a:lstStyle/>
                    <a:p>
                      <a:pPr algn="ctr"/>
                      <a:r>
                        <a:rPr lang="cs-CZ" b="1" dirty="0" smtClean="0"/>
                        <a:t>ID</a:t>
                      </a:r>
                      <a:endParaRPr 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Pohlaví</a:t>
                      </a:r>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Typ léku</a:t>
                      </a:r>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Počet nežádoucích účinků</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cs-CZ" dirty="0" smtClean="0"/>
                        <a:t>P1</a:t>
                      </a:r>
                      <a:endParaRPr 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dirty="0" smtClean="0"/>
                        <a:t>M</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t>lék X</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t>1</a:t>
                      </a:r>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cs-CZ" dirty="0" smtClean="0"/>
                        <a:t>P2</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cs-CZ" dirty="0" smtClean="0"/>
                        <a:t>M</a:t>
                      </a:r>
                      <a:endParaRPr lang="en-US" dirty="0"/>
                    </a:p>
                  </a:txBody>
                  <a:tcPr anchor="ctr"/>
                </a:tc>
                <a:tc>
                  <a:txBody>
                    <a:bodyPr/>
                    <a:lstStyle/>
                    <a:p>
                      <a:pPr algn="ctr"/>
                      <a:r>
                        <a:rPr lang="cs-CZ" dirty="0" smtClean="0"/>
                        <a:t>lék</a:t>
                      </a:r>
                      <a:r>
                        <a:rPr lang="cs-CZ" baseline="0" dirty="0" smtClean="0"/>
                        <a:t> Y</a:t>
                      </a:r>
                      <a:endParaRPr lang="en-US" dirty="0"/>
                    </a:p>
                  </a:txBody>
                  <a:tcPr anchor="ctr"/>
                </a:tc>
                <a:tc>
                  <a:txBody>
                    <a:bodyPr/>
                    <a:lstStyle/>
                    <a:p>
                      <a:pPr algn="ctr"/>
                      <a:r>
                        <a:rPr lang="cs-CZ" dirty="0" smtClean="0"/>
                        <a:t>1</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lang="cs-CZ" dirty="0" smtClean="0"/>
                        <a:t>P3</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cs-CZ" dirty="0" smtClean="0"/>
                        <a:t>M</a:t>
                      </a:r>
                      <a:endParaRPr lang="en-US" dirty="0"/>
                    </a:p>
                  </a:txBody>
                  <a:tcPr anchor="ctr"/>
                </a:tc>
                <a:tc>
                  <a:txBody>
                    <a:bodyPr/>
                    <a:lstStyle/>
                    <a:p>
                      <a:pPr algn="ctr"/>
                      <a:r>
                        <a:rPr lang="cs-CZ" dirty="0" smtClean="0"/>
                        <a:t>lék</a:t>
                      </a:r>
                      <a:r>
                        <a:rPr lang="cs-CZ" baseline="0" dirty="0" smtClean="0"/>
                        <a:t> Z</a:t>
                      </a:r>
                      <a:endParaRPr lang="en-US" dirty="0"/>
                    </a:p>
                  </a:txBody>
                  <a:tcPr anchor="ctr"/>
                </a:tc>
                <a:tc>
                  <a:txBody>
                    <a:bodyPr/>
                    <a:lstStyle/>
                    <a:p>
                      <a:pPr algn="ctr"/>
                      <a:r>
                        <a:rPr lang="cs-CZ" dirty="0" smtClean="0"/>
                        <a:t>6</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lang="cs-CZ" dirty="0" smtClean="0"/>
                        <a:t>P4</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cs-CZ" dirty="0" smtClean="0"/>
                        <a:t>Z</a:t>
                      </a:r>
                      <a:endParaRPr lang="en-US" dirty="0"/>
                    </a:p>
                  </a:txBody>
                  <a:tcPr anchor="ctr"/>
                </a:tc>
                <a:tc>
                  <a:txBody>
                    <a:bodyPr/>
                    <a:lstStyle/>
                    <a:p>
                      <a:pPr algn="ctr"/>
                      <a:r>
                        <a:rPr lang="cs-CZ" dirty="0" smtClean="0"/>
                        <a:t>lék X</a:t>
                      </a:r>
                      <a:endParaRPr lang="en-US" dirty="0"/>
                    </a:p>
                  </a:txBody>
                  <a:tcPr anchor="ctr"/>
                </a:tc>
                <a:tc>
                  <a:txBody>
                    <a:bodyPr/>
                    <a:lstStyle/>
                    <a:p>
                      <a:pPr algn="ctr"/>
                      <a:r>
                        <a:rPr lang="cs-CZ" dirty="0" smtClean="0"/>
                        <a:t>3</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r>
                        <a:rPr lang="cs-CZ" dirty="0" smtClean="0"/>
                        <a:t>P5</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cs-CZ" dirty="0" smtClean="0"/>
                        <a:t>Z</a:t>
                      </a:r>
                      <a:endParaRPr lang="en-US" dirty="0"/>
                    </a:p>
                  </a:txBody>
                  <a:tcPr anchor="ctr"/>
                </a:tc>
                <a:tc>
                  <a:txBody>
                    <a:bodyPr/>
                    <a:lstStyle/>
                    <a:p>
                      <a:pPr algn="ctr"/>
                      <a:r>
                        <a:rPr lang="cs-CZ" dirty="0" smtClean="0"/>
                        <a:t>lék</a:t>
                      </a:r>
                      <a:r>
                        <a:rPr lang="cs-CZ" baseline="0" dirty="0" smtClean="0"/>
                        <a:t> Y</a:t>
                      </a:r>
                      <a:endParaRPr lang="en-US" dirty="0"/>
                    </a:p>
                  </a:txBody>
                  <a:tcPr anchor="ctr"/>
                </a:tc>
                <a:tc>
                  <a:txBody>
                    <a:bodyPr/>
                    <a:lstStyle/>
                    <a:p>
                      <a:pPr algn="ctr"/>
                      <a:r>
                        <a:rPr lang="cs-CZ" dirty="0" smtClean="0"/>
                        <a:t>4</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pPr algn="ctr"/>
                      <a:r>
                        <a:rPr lang="cs-CZ" dirty="0" smtClean="0"/>
                        <a:t>P6</a:t>
                      </a:r>
                      <a:endParaRPr 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dirty="0" smtClean="0"/>
                        <a:t>Z</a:t>
                      </a:r>
                      <a:endParaRPr lang="en-US" dirty="0"/>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t>lék</a:t>
                      </a:r>
                      <a:r>
                        <a:rPr lang="cs-CZ" baseline="0" dirty="0" smtClean="0"/>
                        <a:t> Z</a:t>
                      </a:r>
                      <a:endParaRPr lang="en-US" dirty="0"/>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52190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smtClean="0"/>
              <a:t>2</a:t>
            </a:r>
            <a:r>
              <a:rPr lang="cs-CZ" dirty="0" smtClean="0"/>
              <a:t> – řešení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36</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443848160"/>
              </p:ext>
            </p:extLst>
          </p:nvPr>
        </p:nvGraphicFramePr>
        <p:xfrm>
          <a:off x="698082" y="2652112"/>
          <a:ext cx="4569319" cy="2865120"/>
        </p:xfrm>
        <a:graphic>
          <a:graphicData uri="http://schemas.openxmlformats.org/drawingml/2006/table">
            <a:tbl>
              <a:tblPr firstRow="1" bandRow="1">
                <a:tableStyleId>{2D5ABB26-0587-4C30-8999-92F81FD0307C}</a:tableStyleId>
              </a:tblPr>
              <a:tblGrid>
                <a:gridCol w="1224136">
                  <a:extLst>
                    <a:ext uri="{9D8B030D-6E8A-4147-A177-3AD203B41FA5}">
                      <a16:colId xmlns:a16="http://schemas.microsoft.com/office/drawing/2014/main" val="20000"/>
                    </a:ext>
                  </a:extLst>
                </a:gridCol>
                <a:gridCol w="1353639">
                  <a:extLst>
                    <a:ext uri="{9D8B030D-6E8A-4147-A177-3AD203B41FA5}">
                      <a16:colId xmlns:a16="http://schemas.microsoft.com/office/drawing/2014/main" val="20001"/>
                    </a:ext>
                  </a:extLst>
                </a:gridCol>
                <a:gridCol w="1991544">
                  <a:extLst>
                    <a:ext uri="{9D8B030D-6E8A-4147-A177-3AD203B41FA5}">
                      <a16:colId xmlns:a16="http://schemas.microsoft.com/office/drawing/2014/main" val="20002"/>
                    </a:ext>
                  </a:extLst>
                </a:gridCol>
              </a:tblGrid>
              <a:tr h="370840">
                <a:tc>
                  <a:txBody>
                    <a:bodyPr/>
                    <a:lstStyle/>
                    <a:p>
                      <a:pPr algn="ctr"/>
                      <a:r>
                        <a:rPr lang="cs-CZ" b="1" dirty="0" smtClean="0"/>
                        <a:t>Pohlaví</a:t>
                      </a:r>
                      <a:endParaRPr 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Typ léku</a:t>
                      </a:r>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Počet nežádoucích účinků</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smtClean="0"/>
                        <a:t>1</a:t>
                      </a:r>
                      <a:endParaRPr 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cs-CZ" dirty="0" smtClean="0"/>
                        <a:t>1</a:t>
                      </a:r>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US" dirty="0" smtClean="0"/>
                        <a:t>1</a:t>
                      </a:r>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a:t>
                      </a:r>
                      <a:endParaRPr lang="en-US" dirty="0"/>
                    </a:p>
                  </a:txBody>
                  <a:tcPr anchor="ctr"/>
                </a:tc>
                <a:tc>
                  <a:txBody>
                    <a:bodyPr/>
                    <a:lstStyle/>
                    <a:p>
                      <a:pPr algn="ctr"/>
                      <a:r>
                        <a:rPr lang="cs-CZ" dirty="0" smtClean="0"/>
                        <a:t>1</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lang="en-US" dirty="0" smtClean="0"/>
                        <a:t>1</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3</a:t>
                      </a:r>
                      <a:endParaRPr lang="en-US" dirty="0"/>
                    </a:p>
                  </a:txBody>
                  <a:tcPr anchor="ctr"/>
                </a:tc>
                <a:tc>
                  <a:txBody>
                    <a:bodyPr/>
                    <a:lstStyle/>
                    <a:p>
                      <a:pPr algn="ctr"/>
                      <a:r>
                        <a:rPr lang="cs-CZ" dirty="0" smtClean="0"/>
                        <a:t>6</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1</a:t>
                      </a:r>
                      <a:endParaRPr lang="en-US" dirty="0"/>
                    </a:p>
                  </a:txBody>
                  <a:tcPr anchor="ctr"/>
                </a:tc>
                <a:tc>
                  <a:txBody>
                    <a:bodyPr/>
                    <a:lstStyle/>
                    <a:p>
                      <a:pPr algn="ctr"/>
                      <a:r>
                        <a:rPr lang="cs-CZ" dirty="0" smtClean="0"/>
                        <a:t>3</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en-US" dirty="0" smtClean="0"/>
                        <a:t>2</a:t>
                      </a:r>
                      <a:endParaRPr lang="en-US" dirty="0"/>
                    </a:p>
                  </a:txBody>
                  <a:tcPr anchor="ctr"/>
                </a:tc>
                <a:tc>
                  <a:txBody>
                    <a:bodyPr/>
                    <a:lstStyle/>
                    <a:p>
                      <a:pPr algn="ctr"/>
                      <a:r>
                        <a:rPr lang="cs-CZ" dirty="0" smtClean="0"/>
                        <a:t>4</a:t>
                      </a:r>
                      <a:endParaRPr lang="en-US"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nchor="ctr">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TextovéPole 9"/>
          <p:cNvSpPr txBox="1"/>
          <p:nvPr/>
        </p:nvSpPr>
        <p:spPr>
          <a:xfrm>
            <a:off x="597046" y="2195572"/>
            <a:ext cx="2088232" cy="369332"/>
          </a:xfrm>
          <a:prstGeom prst="rect">
            <a:avLst/>
          </a:prstGeom>
          <a:noFill/>
        </p:spPr>
        <p:txBody>
          <a:bodyPr wrap="square" rtlCol="0">
            <a:spAutoFit/>
          </a:bodyPr>
          <a:lstStyle/>
          <a:p>
            <a:r>
              <a:rPr lang="cs-CZ" dirty="0" smtClean="0"/>
              <a:t>Překódování:</a:t>
            </a:r>
            <a:endParaRPr lang="en-US" dirty="0"/>
          </a:p>
        </p:txBody>
      </p:sp>
      <p:sp>
        <p:nvSpPr>
          <p:cNvPr id="11" name="TextovéPole 10"/>
          <p:cNvSpPr txBox="1"/>
          <p:nvPr/>
        </p:nvSpPr>
        <p:spPr>
          <a:xfrm>
            <a:off x="6660232" y="2708920"/>
            <a:ext cx="1080120" cy="646331"/>
          </a:xfrm>
          <a:prstGeom prst="rect">
            <a:avLst/>
          </a:prstGeom>
          <a:noFill/>
        </p:spPr>
        <p:txBody>
          <a:bodyPr wrap="square" rtlCol="0">
            <a:spAutoFit/>
          </a:bodyPr>
          <a:lstStyle/>
          <a:p>
            <a:r>
              <a:rPr lang="cs-CZ" dirty="0" smtClean="0"/>
              <a:t>1</a:t>
            </a:r>
            <a:r>
              <a:rPr lang="en-US" dirty="0" smtClean="0"/>
              <a:t>=M</a:t>
            </a:r>
          </a:p>
          <a:p>
            <a:r>
              <a:rPr lang="en-US" dirty="0" smtClean="0"/>
              <a:t>2=</a:t>
            </a:r>
            <a:r>
              <a:rPr lang="cs-CZ" dirty="0" smtClean="0"/>
              <a:t>Z</a:t>
            </a:r>
            <a:endParaRPr lang="en-US" dirty="0"/>
          </a:p>
        </p:txBody>
      </p:sp>
      <p:sp>
        <p:nvSpPr>
          <p:cNvPr id="12" name="TextovéPole 11"/>
          <p:cNvSpPr txBox="1"/>
          <p:nvPr/>
        </p:nvSpPr>
        <p:spPr>
          <a:xfrm>
            <a:off x="6660232" y="3513782"/>
            <a:ext cx="1224136" cy="923330"/>
          </a:xfrm>
          <a:prstGeom prst="rect">
            <a:avLst/>
          </a:prstGeom>
          <a:noFill/>
        </p:spPr>
        <p:txBody>
          <a:bodyPr wrap="square" rtlCol="0">
            <a:spAutoFit/>
          </a:bodyPr>
          <a:lstStyle/>
          <a:p>
            <a:r>
              <a:rPr lang="cs-CZ" dirty="0"/>
              <a:t>1</a:t>
            </a:r>
            <a:r>
              <a:rPr lang="en-US" dirty="0"/>
              <a:t>=</a:t>
            </a:r>
            <a:r>
              <a:rPr lang="cs-CZ" dirty="0"/>
              <a:t>lék X</a:t>
            </a:r>
            <a:endParaRPr lang="en-US" dirty="0"/>
          </a:p>
          <a:p>
            <a:r>
              <a:rPr lang="en-US" dirty="0"/>
              <a:t>2=</a:t>
            </a:r>
            <a:r>
              <a:rPr lang="cs-CZ" dirty="0"/>
              <a:t>lék Y</a:t>
            </a:r>
          </a:p>
          <a:p>
            <a:r>
              <a:rPr lang="cs-CZ" dirty="0"/>
              <a:t>3</a:t>
            </a:r>
            <a:r>
              <a:rPr lang="en-US" dirty="0"/>
              <a:t>=</a:t>
            </a:r>
            <a:r>
              <a:rPr lang="cs-CZ" dirty="0"/>
              <a:t>lék Z</a:t>
            </a:r>
            <a:endParaRPr lang="en-US" dirty="0"/>
          </a:p>
        </p:txBody>
      </p:sp>
      <p:sp>
        <p:nvSpPr>
          <p:cNvPr id="13" name="TextovéPole 12"/>
          <p:cNvSpPr txBox="1"/>
          <p:nvPr/>
        </p:nvSpPr>
        <p:spPr>
          <a:xfrm>
            <a:off x="5580112" y="2195572"/>
            <a:ext cx="2088232" cy="369332"/>
          </a:xfrm>
          <a:prstGeom prst="rect">
            <a:avLst/>
          </a:prstGeom>
          <a:noFill/>
        </p:spPr>
        <p:txBody>
          <a:bodyPr wrap="square" rtlCol="0">
            <a:spAutoFit/>
          </a:bodyPr>
          <a:lstStyle/>
          <a:p>
            <a:r>
              <a:rPr lang="en-US" dirty="0" err="1" smtClean="0"/>
              <a:t>Legenda</a:t>
            </a:r>
            <a:r>
              <a:rPr lang="cs-CZ" dirty="0" smtClean="0"/>
              <a:t>:</a:t>
            </a:r>
            <a:endParaRPr lang="en-US" dirty="0"/>
          </a:p>
        </p:txBody>
      </p:sp>
      <p:sp>
        <p:nvSpPr>
          <p:cNvPr id="25" name="Zástupný symbol pro obsah 2"/>
          <p:cNvSpPr>
            <a:spLocks noGrp="1"/>
          </p:cNvSpPr>
          <p:nvPr>
            <p:ph idx="1"/>
          </p:nvPr>
        </p:nvSpPr>
        <p:spPr>
          <a:xfrm>
            <a:off x="576358" y="1196753"/>
            <a:ext cx="8229600" cy="792088"/>
          </a:xfrm>
        </p:spPr>
        <p:txBody>
          <a:bodyPr/>
          <a:lstStyle/>
          <a:p>
            <a:pPr marL="0" indent="0">
              <a:buNone/>
            </a:pPr>
            <a:r>
              <a:rPr lang="cs-CZ" dirty="0"/>
              <a:t>Zjistěte, zda má vliv pohlaví a typ léku na počet nežádoucích účinků </a:t>
            </a:r>
            <a:br>
              <a:rPr lang="cs-CZ" dirty="0"/>
            </a:br>
            <a:r>
              <a:rPr lang="cs-CZ" dirty="0"/>
              <a:t>u pacientů </a:t>
            </a:r>
            <a:r>
              <a:rPr lang="cs-CZ" dirty="0" smtClean="0"/>
              <a:t>se schizofrenií (neuvažujeme </a:t>
            </a:r>
            <a:r>
              <a:rPr lang="cs-CZ" dirty="0"/>
              <a:t>možnou interakci).</a:t>
            </a:r>
            <a:endParaRPr lang="en-US" dirty="0"/>
          </a:p>
        </p:txBody>
      </p:sp>
      <p:sp>
        <p:nvSpPr>
          <p:cNvPr id="23" name="TextovéPole 22"/>
          <p:cNvSpPr txBox="1"/>
          <p:nvPr/>
        </p:nvSpPr>
        <p:spPr>
          <a:xfrm>
            <a:off x="5580112" y="2717304"/>
            <a:ext cx="1044116" cy="369332"/>
          </a:xfrm>
          <a:prstGeom prst="rect">
            <a:avLst/>
          </a:prstGeom>
          <a:noFill/>
        </p:spPr>
        <p:txBody>
          <a:bodyPr wrap="square" rtlCol="0">
            <a:spAutoFit/>
          </a:bodyPr>
          <a:lstStyle/>
          <a:p>
            <a:r>
              <a:rPr lang="cs-CZ" dirty="0" smtClean="0"/>
              <a:t>Pohlaví:</a:t>
            </a:r>
            <a:endParaRPr lang="en-US" dirty="0"/>
          </a:p>
        </p:txBody>
      </p:sp>
      <p:sp>
        <p:nvSpPr>
          <p:cNvPr id="24" name="TextovéPole 23"/>
          <p:cNvSpPr txBox="1"/>
          <p:nvPr/>
        </p:nvSpPr>
        <p:spPr>
          <a:xfrm>
            <a:off x="5580112" y="3513782"/>
            <a:ext cx="1080120" cy="369332"/>
          </a:xfrm>
          <a:prstGeom prst="rect">
            <a:avLst/>
          </a:prstGeom>
          <a:noFill/>
        </p:spPr>
        <p:txBody>
          <a:bodyPr wrap="square" rtlCol="0">
            <a:spAutoFit/>
          </a:bodyPr>
          <a:lstStyle/>
          <a:p>
            <a:r>
              <a:rPr lang="cs-CZ" dirty="0" smtClean="0"/>
              <a:t>Typ léku:</a:t>
            </a:r>
            <a:endParaRPr lang="en-US" dirty="0"/>
          </a:p>
        </p:txBody>
      </p:sp>
    </p:spTree>
    <p:extLst>
      <p:ext uri="{BB962C8B-B14F-4D97-AF65-F5344CB8AC3E}">
        <p14:creationId xmlns:p14="http://schemas.microsoft.com/office/powerpoint/2010/main" val="782971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707904" y="6560477"/>
            <a:ext cx="4233958" cy="297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p:txBody>
          <a:bodyPr/>
          <a:lstStyle/>
          <a:p>
            <a:r>
              <a:rPr lang="cs-CZ" dirty="0" smtClean="0"/>
              <a:t>Úkol </a:t>
            </a:r>
            <a:r>
              <a:rPr lang="en-US" dirty="0" smtClean="0"/>
              <a:t>2</a:t>
            </a:r>
            <a:r>
              <a:rPr lang="cs-CZ" dirty="0" smtClean="0"/>
              <a:t> – řešení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37</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3184062988"/>
              </p:ext>
            </p:extLst>
          </p:nvPr>
        </p:nvGraphicFramePr>
        <p:xfrm>
          <a:off x="698082" y="1062028"/>
          <a:ext cx="4569319" cy="2227680"/>
        </p:xfrm>
        <a:graphic>
          <a:graphicData uri="http://schemas.openxmlformats.org/drawingml/2006/table">
            <a:tbl>
              <a:tblPr firstRow="1" bandRow="1">
                <a:tableStyleId>{2D5ABB26-0587-4C30-8999-92F81FD0307C}</a:tableStyleId>
              </a:tblPr>
              <a:tblGrid>
                <a:gridCol w="993598">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2567609">
                  <a:extLst>
                    <a:ext uri="{9D8B030D-6E8A-4147-A177-3AD203B41FA5}">
                      <a16:colId xmlns:a16="http://schemas.microsoft.com/office/drawing/2014/main" val="20002"/>
                    </a:ext>
                  </a:extLst>
                </a:gridCol>
              </a:tblGrid>
              <a:tr h="348013">
                <a:tc>
                  <a:txBody>
                    <a:bodyPr/>
                    <a:lstStyle/>
                    <a:p>
                      <a:pPr algn="ctr"/>
                      <a:r>
                        <a:rPr lang="cs-CZ" b="1" dirty="0" smtClean="0">
                          <a:solidFill>
                            <a:srgbClr val="FF0000"/>
                          </a:solidFill>
                        </a:rPr>
                        <a:t>Pohlaví</a:t>
                      </a:r>
                      <a:endParaRPr lang="en-US" b="1" dirty="0">
                        <a:solidFill>
                          <a:srgbClr val="FF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00FF"/>
                          </a:solidFill>
                        </a:rPr>
                        <a:t>Typ léku</a:t>
                      </a:r>
                      <a:endParaRPr lang="en-US" b="1" dirty="0">
                        <a:solidFill>
                          <a:srgbClr val="0000FF"/>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Počet než. účinků</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5263">
                <a:tc>
                  <a:txBody>
                    <a:bodyPr/>
                    <a:lstStyle/>
                    <a:p>
                      <a:pPr algn="ctr"/>
                      <a:r>
                        <a:rPr lang="en-US" dirty="0" smtClean="0">
                          <a:solidFill>
                            <a:srgbClr val="FF0000"/>
                          </a:solidFill>
                        </a:rPr>
                        <a:t>1</a:t>
                      </a:r>
                      <a:endParaRPr lang="en-US" dirty="0">
                        <a:solidFill>
                          <a:srgbClr val="FF0000"/>
                        </a:solidFill>
                      </a:endParaRPr>
                    </a:p>
                  </a:txBody>
                  <a:tcPr marT="18000" marB="1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solidFill>
                            <a:srgbClr val="0000FF"/>
                          </a:solidFill>
                        </a:rPr>
                        <a:t>1</a:t>
                      </a:r>
                      <a:endParaRPr lang="en-US" dirty="0">
                        <a:solidFill>
                          <a:srgbClr val="0000FF"/>
                        </a:solidFill>
                      </a:endParaRPr>
                    </a:p>
                  </a:txBody>
                  <a:tcPr marT="18000" marB="18000" anchor="ctr">
                    <a:lnT w="12700" cap="flat" cmpd="sng" algn="ctr">
                      <a:solidFill>
                        <a:schemeClr val="tx1"/>
                      </a:solidFill>
                      <a:prstDash val="solid"/>
                      <a:round/>
                      <a:headEnd type="none" w="med" len="med"/>
                      <a:tailEnd type="none" w="med" len="med"/>
                    </a:lnT>
                  </a:tcPr>
                </a:tc>
                <a:tc>
                  <a:txBody>
                    <a:bodyPr/>
                    <a:lstStyle/>
                    <a:p>
                      <a:pPr algn="r"/>
                      <a:r>
                        <a:rPr lang="cs-CZ" dirty="0" smtClean="0"/>
                        <a:t>1</a:t>
                      </a:r>
                      <a:endParaRPr lang="en-US" dirty="0"/>
                    </a:p>
                  </a:txBody>
                  <a:tcPr marL="72000" marR="720000" marT="18000" marB="18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95263">
                <a:tc>
                  <a:txBody>
                    <a:bodyPr/>
                    <a:lstStyle/>
                    <a:p>
                      <a:pPr algn="ctr"/>
                      <a:r>
                        <a:rPr lang="en-US" dirty="0" smtClean="0">
                          <a:solidFill>
                            <a:srgbClr val="FF0000"/>
                          </a:solidFill>
                        </a:rPr>
                        <a:t>1</a:t>
                      </a:r>
                    </a:p>
                  </a:txBody>
                  <a:tcPr marT="18000" marB="18000" anchor="ctr">
                    <a:lnL w="12700" cap="flat" cmpd="sng" algn="ctr">
                      <a:solidFill>
                        <a:schemeClr val="tx1"/>
                      </a:solidFill>
                      <a:prstDash val="solid"/>
                      <a:round/>
                      <a:headEnd type="none" w="med" len="med"/>
                      <a:tailEnd type="none" w="med" len="med"/>
                    </a:lnL>
                  </a:tcPr>
                </a:tc>
                <a:tc>
                  <a:txBody>
                    <a:bodyPr/>
                    <a:lstStyle/>
                    <a:p>
                      <a:pPr algn="ctr"/>
                      <a:r>
                        <a:rPr lang="en-US" dirty="0" smtClean="0">
                          <a:solidFill>
                            <a:srgbClr val="0000FF"/>
                          </a:solidFill>
                        </a:rPr>
                        <a:t>2</a:t>
                      </a:r>
                      <a:endParaRPr lang="en-US" dirty="0">
                        <a:solidFill>
                          <a:srgbClr val="0000FF"/>
                        </a:solidFill>
                      </a:endParaRPr>
                    </a:p>
                  </a:txBody>
                  <a:tcPr marT="18000" marB="18000" anchor="ctr"/>
                </a:tc>
                <a:tc>
                  <a:txBody>
                    <a:bodyPr/>
                    <a:lstStyle/>
                    <a:p>
                      <a:pPr algn="r"/>
                      <a:r>
                        <a:rPr lang="cs-CZ" dirty="0" smtClean="0"/>
                        <a:t>1</a:t>
                      </a:r>
                      <a:endParaRPr lang="en-US" dirty="0"/>
                    </a:p>
                  </a:txBody>
                  <a:tcPr marL="72000" marR="720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95263">
                <a:tc>
                  <a:txBody>
                    <a:bodyPr/>
                    <a:lstStyle/>
                    <a:p>
                      <a:pPr algn="ctr"/>
                      <a:r>
                        <a:rPr lang="en-US" dirty="0" smtClean="0">
                          <a:solidFill>
                            <a:srgbClr val="FF0000"/>
                          </a:solidFill>
                        </a:rPr>
                        <a:t>1</a:t>
                      </a:r>
                      <a:endParaRPr lang="en-US" dirty="0">
                        <a:solidFill>
                          <a:srgbClr val="FF0000"/>
                        </a:solidFill>
                      </a:endParaRPr>
                    </a:p>
                  </a:txBody>
                  <a:tcPr marT="18000" marB="18000" anchor="ctr">
                    <a:lnL w="12700" cap="flat" cmpd="sng" algn="ctr">
                      <a:solidFill>
                        <a:schemeClr val="tx1"/>
                      </a:solidFill>
                      <a:prstDash val="solid"/>
                      <a:round/>
                      <a:headEnd type="none" w="med" len="med"/>
                      <a:tailEnd type="none" w="med" len="med"/>
                    </a:lnL>
                  </a:tcPr>
                </a:tc>
                <a:tc>
                  <a:txBody>
                    <a:bodyPr/>
                    <a:lstStyle/>
                    <a:p>
                      <a:pPr algn="ctr"/>
                      <a:r>
                        <a:rPr lang="en-US" dirty="0" smtClean="0">
                          <a:solidFill>
                            <a:srgbClr val="0000FF"/>
                          </a:solidFill>
                        </a:rPr>
                        <a:t>3</a:t>
                      </a:r>
                      <a:endParaRPr lang="en-US" dirty="0">
                        <a:solidFill>
                          <a:srgbClr val="0000FF"/>
                        </a:solidFill>
                      </a:endParaRPr>
                    </a:p>
                  </a:txBody>
                  <a:tcPr marT="18000" marB="18000" anchor="ctr"/>
                </a:tc>
                <a:tc>
                  <a:txBody>
                    <a:bodyPr/>
                    <a:lstStyle/>
                    <a:p>
                      <a:pPr algn="r"/>
                      <a:r>
                        <a:rPr lang="cs-CZ" dirty="0" smtClean="0"/>
                        <a:t>6</a:t>
                      </a:r>
                      <a:endParaRPr lang="en-US" dirty="0"/>
                    </a:p>
                  </a:txBody>
                  <a:tcPr marL="72000" marR="720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95263">
                <a:tc>
                  <a:txBody>
                    <a:bodyPr/>
                    <a:lstStyle/>
                    <a:p>
                      <a:pPr algn="ctr"/>
                      <a:r>
                        <a:rPr lang="en-US" dirty="0" smtClean="0">
                          <a:solidFill>
                            <a:srgbClr val="FF0000"/>
                          </a:solidFill>
                        </a:rPr>
                        <a:t>2</a:t>
                      </a:r>
                      <a:endParaRPr lang="en-US" dirty="0">
                        <a:solidFill>
                          <a:srgbClr val="FF0000"/>
                        </a:solidFill>
                      </a:endParaRPr>
                    </a:p>
                  </a:txBody>
                  <a:tcPr marT="18000" marB="18000" anchor="ctr">
                    <a:lnL w="12700" cap="flat" cmpd="sng" algn="ctr">
                      <a:solidFill>
                        <a:schemeClr val="tx1"/>
                      </a:solidFill>
                      <a:prstDash val="solid"/>
                      <a:round/>
                      <a:headEnd type="none" w="med" len="med"/>
                      <a:tailEnd type="none" w="med" len="med"/>
                    </a:lnL>
                  </a:tcPr>
                </a:tc>
                <a:tc>
                  <a:txBody>
                    <a:bodyPr/>
                    <a:lstStyle/>
                    <a:p>
                      <a:pPr algn="ctr"/>
                      <a:r>
                        <a:rPr lang="en-US" dirty="0" smtClean="0">
                          <a:solidFill>
                            <a:srgbClr val="0000FF"/>
                          </a:solidFill>
                        </a:rPr>
                        <a:t>1</a:t>
                      </a:r>
                      <a:endParaRPr lang="en-US" dirty="0">
                        <a:solidFill>
                          <a:srgbClr val="0000FF"/>
                        </a:solidFill>
                      </a:endParaRPr>
                    </a:p>
                  </a:txBody>
                  <a:tcPr marT="18000" marB="18000" anchor="ctr"/>
                </a:tc>
                <a:tc>
                  <a:txBody>
                    <a:bodyPr/>
                    <a:lstStyle/>
                    <a:p>
                      <a:pPr algn="r"/>
                      <a:r>
                        <a:rPr lang="cs-CZ" dirty="0" smtClean="0"/>
                        <a:t>3</a:t>
                      </a:r>
                      <a:endParaRPr lang="en-US" dirty="0"/>
                    </a:p>
                  </a:txBody>
                  <a:tcPr marL="72000" marR="720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95263">
                <a:tc>
                  <a:txBody>
                    <a:bodyPr/>
                    <a:lstStyle/>
                    <a:p>
                      <a:pPr algn="ctr"/>
                      <a:r>
                        <a:rPr lang="en-US" dirty="0" smtClean="0">
                          <a:solidFill>
                            <a:srgbClr val="FF0000"/>
                          </a:solidFill>
                        </a:rPr>
                        <a:t>2</a:t>
                      </a:r>
                      <a:endParaRPr lang="en-US" dirty="0">
                        <a:solidFill>
                          <a:srgbClr val="FF0000"/>
                        </a:solidFill>
                      </a:endParaRPr>
                    </a:p>
                  </a:txBody>
                  <a:tcPr marT="18000" marB="18000" anchor="ctr">
                    <a:lnL w="12700" cap="flat" cmpd="sng" algn="ctr">
                      <a:solidFill>
                        <a:schemeClr val="tx1"/>
                      </a:solidFill>
                      <a:prstDash val="solid"/>
                      <a:round/>
                      <a:headEnd type="none" w="med" len="med"/>
                      <a:tailEnd type="none" w="med" len="med"/>
                    </a:lnL>
                  </a:tcPr>
                </a:tc>
                <a:tc>
                  <a:txBody>
                    <a:bodyPr/>
                    <a:lstStyle/>
                    <a:p>
                      <a:pPr algn="ctr"/>
                      <a:r>
                        <a:rPr lang="en-US" dirty="0" smtClean="0">
                          <a:solidFill>
                            <a:srgbClr val="0000FF"/>
                          </a:solidFill>
                        </a:rPr>
                        <a:t>2</a:t>
                      </a:r>
                      <a:endParaRPr lang="en-US" dirty="0">
                        <a:solidFill>
                          <a:srgbClr val="0000FF"/>
                        </a:solidFill>
                      </a:endParaRPr>
                    </a:p>
                  </a:txBody>
                  <a:tcPr marT="18000" marB="18000" anchor="ctr"/>
                </a:tc>
                <a:tc>
                  <a:txBody>
                    <a:bodyPr/>
                    <a:lstStyle/>
                    <a:p>
                      <a:pPr algn="r"/>
                      <a:r>
                        <a:rPr lang="cs-CZ" dirty="0" smtClean="0"/>
                        <a:t>4</a:t>
                      </a:r>
                      <a:endParaRPr lang="en-US" dirty="0"/>
                    </a:p>
                  </a:txBody>
                  <a:tcPr marL="72000" marR="720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95263">
                <a:tc>
                  <a:txBody>
                    <a:bodyPr/>
                    <a:lstStyle/>
                    <a:p>
                      <a:pPr algn="ctr"/>
                      <a:r>
                        <a:rPr lang="en-US" dirty="0" smtClean="0">
                          <a:solidFill>
                            <a:srgbClr val="FF0000"/>
                          </a:solidFill>
                        </a:rPr>
                        <a:t>2</a:t>
                      </a:r>
                      <a:endParaRPr lang="en-US" dirty="0">
                        <a:solidFill>
                          <a:srgbClr val="FF0000"/>
                        </a:solidFill>
                      </a:endParaRPr>
                    </a:p>
                  </a:txBody>
                  <a:tcPr marT="18000" marB="18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FF"/>
                          </a:solidFill>
                        </a:rPr>
                        <a:t>3</a:t>
                      </a:r>
                      <a:endParaRPr lang="en-US" dirty="0">
                        <a:solidFill>
                          <a:srgbClr val="0000FF"/>
                        </a:solidFill>
                      </a:endParaRPr>
                    </a:p>
                  </a:txBody>
                  <a:tcPr marT="18000" marB="18000" anchor="ctr">
                    <a:lnB w="12700" cap="flat" cmpd="sng" algn="ctr">
                      <a:solidFill>
                        <a:schemeClr val="tx1"/>
                      </a:solidFill>
                      <a:prstDash val="solid"/>
                      <a:round/>
                      <a:headEnd type="none" w="med" len="med"/>
                      <a:tailEnd type="none" w="med" len="med"/>
                    </a:lnB>
                  </a:tcPr>
                </a:tc>
                <a:tc>
                  <a:txBody>
                    <a:bodyPr/>
                    <a:lstStyle/>
                    <a:p>
                      <a:pPr algn="r"/>
                      <a:r>
                        <a:rPr lang="cs-CZ" dirty="0" smtClean="0"/>
                        <a:t>9</a:t>
                      </a:r>
                      <a:endParaRPr lang="en-US" dirty="0"/>
                    </a:p>
                  </a:txBody>
                  <a:tcPr marL="72000" marR="720000" marT="18000" marB="18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9" name="Obdélník 8"/>
              <p:cNvSpPr/>
              <p:nvPr/>
            </p:nvSpPr>
            <p:spPr>
              <a:xfrm>
                <a:off x="5849997" y="1379088"/>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0000FF"/>
                              </a:solidFill>
                              <a:latin typeface="Cambria Math" panose="02040503050406030204" pitchFamily="18" charset="0"/>
                            </a:rPr>
                          </m:ctrlPr>
                        </m:sSubPr>
                        <m:e>
                          <m:r>
                            <m:rPr>
                              <m:sty m:val="p"/>
                            </m:rPr>
                            <a:rPr lang="cs-CZ">
                              <a:solidFill>
                                <a:srgbClr val="0000FF"/>
                              </a:solidFill>
                              <a:latin typeface="Cambria Math"/>
                            </a:rPr>
                            <m:t>X</m:t>
                          </m:r>
                        </m:e>
                        <m:sub>
                          <m:r>
                            <a:rPr lang="cs-CZ" b="0" i="1" smtClean="0">
                              <a:solidFill>
                                <a:srgbClr val="0000FF"/>
                              </a:solidFill>
                              <a:latin typeface="Cambria Math"/>
                            </a:rPr>
                            <m:t>.</m:t>
                          </m:r>
                          <m:r>
                            <a:rPr lang="en-US" b="0" i="1" smtClean="0">
                              <a:solidFill>
                                <a:srgbClr val="0000FF"/>
                              </a:solidFill>
                              <a:latin typeface="Cambria Math"/>
                            </a:rPr>
                            <m:t>1</m:t>
                          </m:r>
                          <m:r>
                            <a:rPr lang="cs-CZ" b="0" i="1" smtClean="0">
                              <a:solidFill>
                                <a:srgbClr val="0000FF"/>
                              </a:solidFill>
                              <a:latin typeface="Cambria Math"/>
                            </a:rPr>
                            <m:t>.</m:t>
                          </m:r>
                        </m:sub>
                      </m:sSub>
                      <m:r>
                        <a:rPr lang="en-US" b="0" i="1" smtClean="0">
                          <a:solidFill>
                            <a:srgbClr val="0000FF"/>
                          </a:solidFill>
                          <a:latin typeface="Cambria Math"/>
                        </a:rPr>
                        <m:t>=4;</m:t>
                      </m:r>
                    </m:oMath>
                  </m:oMathPara>
                </a14:m>
                <a:endParaRPr lang="cs-CZ" dirty="0">
                  <a:solidFill>
                    <a:srgbClr val="0000FF"/>
                  </a:solidFill>
                </a:endParaRPr>
              </a:p>
            </p:txBody>
          </p:sp>
        </mc:Choice>
        <mc:Fallback xmlns="">
          <p:sp>
            <p:nvSpPr>
              <p:cNvPr id="9" name="Obdélník 8"/>
              <p:cNvSpPr>
                <a:spLocks noRot="1" noChangeAspect="1" noMove="1" noResize="1" noEditPoints="1" noAdjustHandles="1" noChangeArrowheads="1" noChangeShapeType="1" noTextEdit="1"/>
              </p:cNvSpPr>
              <p:nvPr/>
            </p:nvSpPr>
            <p:spPr>
              <a:xfrm>
                <a:off x="5849997" y="1379088"/>
                <a:ext cx="1235709"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délník 13"/>
              <p:cNvSpPr/>
              <p:nvPr/>
            </p:nvSpPr>
            <p:spPr>
              <a:xfrm>
                <a:off x="5849997" y="1703124"/>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0000FF"/>
                              </a:solidFill>
                              <a:latin typeface="Cambria Math" panose="02040503050406030204" pitchFamily="18" charset="0"/>
                            </a:rPr>
                          </m:ctrlPr>
                        </m:sSubPr>
                        <m:e>
                          <m:r>
                            <m:rPr>
                              <m:sty m:val="p"/>
                            </m:rPr>
                            <a:rPr lang="cs-CZ">
                              <a:solidFill>
                                <a:srgbClr val="0000FF"/>
                              </a:solidFill>
                              <a:latin typeface="Cambria Math"/>
                            </a:rPr>
                            <m:t>X</m:t>
                          </m:r>
                        </m:e>
                        <m:sub>
                          <m:r>
                            <a:rPr lang="cs-CZ" b="0" i="1" smtClean="0">
                              <a:solidFill>
                                <a:srgbClr val="0000FF"/>
                              </a:solidFill>
                              <a:latin typeface="Cambria Math"/>
                            </a:rPr>
                            <m:t>.</m:t>
                          </m:r>
                          <m:r>
                            <a:rPr lang="en-US" b="0" i="1" smtClean="0">
                              <a:solidFill>
                                <a:srgbClr val="0000FF"/>
                              </a:solidFill>
                              <a:latin typeface="Cambria Math"/>
                            </a:rPr>
                            <m:t>2</m:t>
                          </m:r>
                          <m:r>
                            <a:rPr lang="cs-CZ" b="0" i="1" smtClean="0">
                              <a:solidFill>
                                <a:srgbClr val="0000FF"/>
                              </a:solidFill>
                              <a:latin typeface="Cambria Math"/>
                            </a:rPr>
                            <m:t>.</m:t>
                          </m:r>
                        </m:sub>
                      </m:sSub>
                      <m:r>
                        <a:rPr lang="en-US" b="0" i="1" smtClean="0">
                          <a:solidFill>
                            <a:srgbClr val="0000FF"/>
                          </a:solidFill>
                          <a:latin typeface="Cambria Math"/>
                        </a:rPr>
                        <m:t>=5;</m:t>
                      </m:r>
                    </m:oMath>
                  </m:oMathPara>
                </a14:m>
                <a:endParaRPr lang="cs-CZ" dirty="0">
                  <a:solidFill>
                    <a:srgbClr val="0000FF"/>
                  </a:solidFill>
                </a:endParaRPr>
              </a:p>
            </p:txBody>
          </p:sp>
        </mc:Choice>
        <mc:Fallback xmlns="">
          <p:sp>
            <p:nvSpPr>
              <p:cNvPr id="14" name="Obdélník 13"/>
              <p:cNvSpPr>
                <a:spLocks noRot="1" noChangeAspect="1" noMove="1" noResize="1" noEditPoints="1" noAdjustHandles="1" noChangeArrowheads="1" noChangeShapeType="1" noTextEdit="1"/>
              </p:cNvSpPr>
              <p:nvPr/>
            </p:nvSpPr>
            <p:spPr>
              <a:xfrm>
                <a:off x="5849997" y="1703124"/>
                <a:ext cx="1235709"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bdélník 14"/>
              <p:cNvSpPr/>
              <p:nvPr/>
            </p:nvSpPr>
            <p:spPr>
              <a:xfrm>
                <a:off x="5849997" y="2027160"/>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0000FF"/>
                              </a:solidFill>
                              <a:latin typeface="Cambria Math" panose="02040503050406030204" pitchFamily="18" charset="0"/>
                            </a:rPr>
                          </m:ctrlPr>
                        </m:sSubPr>
                        <m:e>
                          <m:r>
                            <m:rPr>
                              <m:sty m:val="p"/>
                            </m:rPr>
                            <a:rPr lang="cs-CZ">
                              <a:solidFill>
                                <a:srgbClr val="0000FF"/>
                              </a:solidFill>
                              <a:latin typeface="Cambria Math"/>
                            </a:rPr>
                            <m:t>X</m:t>
                          </m:r>
                        </m:e>
                        <m:sub>
                          <m:r>
                            <a:rPr lang="en-US" b="0" i="1" smtClean="0">
                              <a:solidFill>
                                <a:srgbClr val="0000FF"/>
                              </a:solidFill>
                              <a:latin typeface="Cambria Math"/>
                            </a:rPr>
                            <m:t>.3</m:t>
                          </m:r>
                          <m:r>
                            <a:rPr lang="cs-CZ" b="0" i="1" smtClean="0">
                              <a:solidFill>
                                <a:srgbClr val="0000FF"/>
                              </a:solidFill>
                              <a:latin typeface="Cambria Math"/>
                            </a:rPr>
                            <m:t>.</m:t>
                          </m:r>
                        </m:sub>
                      </m:sSub>
                      <m:r>
                        <a:rPr lang="en-US" b="0" i="1" smtClean="0">
                          <a:solidFill>
                            <a:srgbClr val="0000FF"/>
                          </a:solidFill>
                          <a:latin typeface="Cambria Math"/>
                        </a:rPr>
                        <m:t>=15;</m:t>
                      </m:r>
                    </m:oMath>
                  </m:oMathPara>
                </a14:m>
                <a:endParaRPr lang="cs-CZ" dirty="0">
                  <a:solidFill>
                    <a:srgbClr val="0000FF"/>
                  </a:solidFill>
                </a:endParaRPr>
              </a:p>
            </p:txBody>
          </p:sp>
        </mc:Choice>
        <mc:Fallback xmlns="">
          <p:sp>
            <p:nvSpPr>
              <p:cNvPr id="15" name="Obdélník 14"/>
              <p:cNvSpPr>
                <a:spLocks noRot="1" noChangeAspect="1" noMove="1" noResize="1" noEditPoints="1" noAdjustHandles="1" noChangeArrowheads="1" noChangeShapeType="1" noTextEdit="1"/>
              </p:cNvSpPr>
              <p:nvPr/>
            </p:nvSpPr>
            <p:spPr>
              <a:xfrm>
                <a:off x="5849997" y="2027160"/>
                <a:ext cx="1235709" cy="369332"/>
              </a:xfrm>
              <a:prstGeom prst="rect">
                <a:avLst/>
              </a:prstGeom>
              <a:blipFill rotWithShape="1">
                <a:blip r:embed="rId4"/>
                <a:stretch>
                  <a:fillRect/>
                </a:stretch>
              </a:blipFill>
            </p:spPr>
            <p:txBody>
              <a:bodyPr/>
              <a:lstStyle/>
              <a:p>
                <a:r>
                  <a:rPr lang="en-US">
                    <a:noFill/>
                  </a:rPr>
                  <a:t> </a:t>
                </a:r>
              </a:p>
            </p:txBody>
          </p:sp>
        </mc:Fallback>
      </mc:AlternateContent>
      <p:cxnSp>
        <p:nvCxnSpPr>
          <p:cNvPr id="16" name="Přímá spojnice se šipkou 15"/>
          <p:cNvCxnSpPr/>
          <p:nvPr/>
        </p:nvCxnSpPr>
        <p:spPr>
          <a:xfrm>
            <a:off x="4860032" y="1594550"/>
            <a:ext cx="88959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4860032" y="1897096"/>
            <a:ext cx="88959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a:off x="4860032" y="2214156"/>
            <a:ext cx="88959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bdélník 20"/>
              <p:cNvSpPr/>
              <p:nvPr/>
            </p:nvSpPr>
            <p:spPr>
              <a:xfrm>
                <a:off x="7085706" y="1379088"/>
                <a:ext cx="17182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00FF"/>
                              </a:solidFill>
                              <a:latin typeface="Cambria Math" panose="02040503050406030204" pitchFamily="18" charset="0"/>
                            </a:rPr>
                          </m:ctrlPr>
                        </m:sSubPr>
                        <m:e>
                          <m:r>
                            <m:rPr>
                              <m:sty m:val="p"/>
                            </m:rPr>
                            <a:rPr lang="en-US">
                              <a:solidFill>
                                <a:srgbClr val="0000FF"/>
                              </a:solidFill>
                              <a:latin typeface="Cambria Math"/>
                            </a:rPr>
                            <m:t>M</m:t>
                          </m:r>
                        </m:e>
                        <m:sub>
                          <m:r>
                            <a:rPr lang="cs-CZ" i="1">
                              <a:solidFill>
                                <a:srgbClr val="0000FF"/>
                              </a:solidFill>
                              <a:latin typeface="Cambria Math"/>
                            </a:rPr>
                            <m:t>.</m:t>
                          </m:r>
                          <m:r>
                            <a:rPr lang="en-US" b="0" i="1" smtClean="0">
                              <a:solidFill>
                                <a:srgbClr val="0000FF"/>
                              </a:solidFill>
                              <a:latin typeface="Cambria Math"/>
                            </a:rPr>
                            <m:t>1</m:t>
                          </m:r>
                          <m:r>
                            <a:rPr lang="cs-CZ" i="1">
                              <a:solidFill>
                                <a:srgbClr val="0000FF"/>
                              </a:solidFill>
                              <a:latin typeface="Cambria Math"/>
                            </a:rPr>
                            <m:t>.</m:t>
                          </m:r>
                        </m:sub>
                      </m:sSub>
                      <m:r>
                        <a:rPr lang="en-US" i="1">
                          <a:solidFill>
                            <a:srgbClr val="0000FF"/>
                          </a:solidFill>
                          <a:latin typeface="Cambria Math"/>
                        </a:rPr>
                        <m:t>=</m:t>
                      </m:r>
                      <m:f>
                        <m:fPr>
                          <m:type m:val="lin"/>
                          <m:ctrlPr>
                            <a:rPr lang="en-US" i="1">
                              <a:solidFill>
                                <a:srgbClr val="0000FF"/>
                              </a:solidFill>
                              <a:latin typeface="Cambria Math" panose="02040503050406030204" pitchFamily="18" charset="0"/>
                            </a:rPr>
                          </m:ctrlPr>
                        </m:fPr>
                        <m:num>
                          <m:r>
                            <a:rPr lang="en-US" b="0" i="1" smtClean="0">
                              <a:solidFill>
                                <a:srgbClr val="0000FF"/>
                              </a:solidFill>
                              <a:latin typeface="Cambria Math"/>
                            </a:rPr>
                            <m:t>4</m:t>
                          </m:r>
                        </m:num>
                        <m:den>
                          <m:r>
                            <a:rPr lang="en-US" b="0" i="1" smtClean="0">
                              <a:solidFill>
                                <a:srgbClr val="0000FF"/>
                              </a:solidFill>
                              <a:latin typeface="Cambria Math"/>
                            </a:rPr>
                            <m:t>2</m:t>
                          </m:r>
                          <m:r>
                            <a:rPr lang="en-US" i="1">
                              <a:solidFill>
                                <a:srgbClr val="0000FF"/>
                              </a:solidFill>
                              <a:latin typeface="Cambria Math"/>
                            </a:rPr>
                            <m:t>=</m:t>
                          </m:r>
                          <m:r>
                            <a:rPr lang="en-US" b="0" i="1" smtClean="0">
                              <a:solidFill>
                                <a:srgbClr val="0000FF"/>
                              </a:solidFill>
                              <a:latin typeface="Cambria Math"/>
                            </a:rPr>
                            <m:t>2</m:t>
                          </m:r>
                        </m:den>
                      </m:f>
                    </m:oMath>
                  </m:oMathPara>
                </a14:m>
                <a:endParaRPr lang="en-US" dirty="0">
                  <a:solidFill>
                    <a:srgbClr val="0000FF"/>
                  </a:solidFill>
                </a:endParaRPr>
              </a:p>
            </p:txBody>
          </p:sp>
        </mc:Choice>
        <mc:Fallback xmlns="">
          <p:sp>
            <p:nvSpPr>
              <p:cNvPr id="21" name="Obdélník 20"/>
              <p:cNvSpPr>
                <a:spLocks noRot="1" noChangeAspect="1" noMove="1" noResize="1" noEditPoints="1" noAdjustHandles="1" noChangeArrowheads="1" noChangeShapeType="1" noTextEdit="1"/>
              </p:cNvSpPr>
              <p:nvPr/>
            </p:nvSpPr>
            <p:spPr>
              <a:xfrm>
                <a:off x="7085706" y="1379088"/>
                <a:ext cx="1718226" cy="369332"/>
              </a:xfrm>
              <a:prstGeom prst="rect">
                <a:avLst/>
              </a:prstGeom>
              <a:blipFill rotWithShape="1">
                <a:blip r:embed="rId5"/>
                <a:stretch>
                  <a:fillRect t="-116393" r="-3191" b="-175410"/>
                </a:stretch>
              </a:blipFill>
            </p:spPr>
            <p:txBody>
              <a:bodyPr/>
              <a:lstStyle/>
              <a:p>
                <a:r>
                  <a:rPr lang="en-US">
                    <a:noFill/>
                  </a:rPr>
                  <a:t> </a:t>
                </a:r>
              </a:p>
            </p:txBody>
          </p:sp>
        </mc:Fallback>
      </mc:AlternateContent>
      <p:cxnSp>
        <p:nvCxnSpPr>
          <p:cNvPr id="22" name="Přímá spojnice se šipkou 21"/>
          <p:cNvCxnSpPr/>
          <p:nvPr/>
        </p:nvCxnSpPr>
        <p:spPr>
          <a:xfrm flipV="1">
            <a:off x="4860032" y="1566084"/>
            <a:ext cx="875079" cy="922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bdélník 29"/>
              <p:cNvSpPr/>
              <p:nvPr/>
            </p:nvSpPr>
            <p:spPr>
              <a:xfrm>
                <a:off x="7085706" y="1703124"/>
                <a:ext cx="18945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00FF"/>
                              </a:solidFill>
                              <a:latin typeface="Cambria Math" panose="02040503050406030204" pitchFamily="18" charset="0"/>
                            </a:rPr>
                          </m:ctrlPr>
                        </m:sSubPr>
                        <m:e>
                          <m:r>
                            <m:rPr>
                              <m:sty m:val="p"/>
                            </m:rPr>
                            <a:rPr lang="en-US">
                              <a:solidFill>
                                <a:srgbClr val="0000FF"/>
                              </a:solidFill>
                              <a:latin typeface="Cambria Math"/>
                            </a:rPr>
                            <m:t>M</m:t>
                          </m:r>
                        </m:e>
                        <m:sub>
                          <m:r>
                            <a:rPr lang="cs-CZ" i="1">
                              <a:solidFill>
                                <a:srgbClr val="0000FF"/>
                              </a:solidFill>
                              <a:latin typeface="Cambria Math"/>
                            </a:rPr>
                            <m:t>.</m:t>
                          </m:r>
                          <m:r>
                            <a:rPr lang="en-US" b="0" i="1" smtClean="0">
                              <a:solidFill>
                                <a:srgbClr val="0000FF"/>
                              </a:solidFill>
                              <a:latin typeface="Cambria Math"/>
                            </a:rPr>
                            <m:t>2</m:t>
                          </m:r>
                          <m:r>
                            <a:rPr lang="cs-CZ" i="1">
                              <a:solidFill>
                                <a:srgbClr val="0000FF"/>
                              </a:solidFill>
                              <a:latin typeface="Cambria Math"/>
                            </a:rPr>
                            <m:t>.</m:t>
                          </m:r>
                        </m:sub>
                      </m:sSub>
                      <m:r>
                        <a:rPr lang="en-US" i="1">
                          <a:solidFill>
                            <a:srgbClr val="0000FF"/>
                          </a:solidFill>
                          <a:latin typeface="Cambria Math"/>
                        </a:rPr>
                        <m:t>=</m:t>
                      </m:r>
                      <m:f>
                        <m:fPr>
                          <m:type m:val="lin"/>
                          <m:ctrlPr>
                            <a:rPr lang="en-US" i="1">
                              <a:solidFill>
                                <a:srgbClr val="0000FF"/>
                              </a:solidFill>
                              <a:latin typeface="Cambria Math" panose="02040503050406030204" pitchFamily="18" charset="0"/>
                            </a:rPr>
                          </m:ctrlPr>
                        </m:fPr>
                        <m:num>
                          <m:r>
                            <a:rPr lang="en-US" b="0" i="1" smtClean="0">
                              <a:solidFill>
                                <a:srgbClr val="0000FF"/>
                              </a:solidFill>
                              <a:latin typeface="Cambria Math"/>
                            </a:rPr>
                            <m:t>5</m:t>
                          </m:r>
                        </m:num>
                        <m:den>
                          <m:r>
                            <a:rPr lang="en-US" b="0" i="1" smtClean="0">
                              <a:solidFill>
                                <a:srgbClr val="0000FF"/>
                              </a:solidFill>
                              <a:latin typeface="Cambria Math"/>
                            </a:rPr>
                            <m:t>2</m:t>
                          </m:r>
                          <m:r>
                            <a:rPr lang="en-US" i="1">
                              <a:solidFill>
                                <a:srgbClr val="0000FF"/>
                              </a:solidFill>
                              <a:latin typeface="Cambria Math"/>
                            </a:rPr>
                            <m:t>=</m:t>
                          </m:r>
                          <m:r>
                            <a:rPr lang="en-US" b="0" i="1" smtClean="0">
                              <a:solidFill>
                                <a:srgbClr val="0000FF"/>
                              </a:solidFill>
                              <a:latin typeface="Cambria Math"/>
                            </a:rPr>
                            <m:t>2,5</m:t>
                          </m:r>
                        </m:den>
                      </m:f>
                    </m:oMath>
                  </m:oMathPara>
                </a14:m>
                <a:endParaRPr lang="en-US" dirty="0">
                  <a:solidFill>
                    <a:srgbClr val="0000FF"/>
                  </a:solidFill>
                </a:endParaRPr>
              </a:p>
            </p:txBody>
          </p:sp>
        </mc:Choice>
        <mc:Fallback xmlns="">
          <p:sp>
            <p:nvSpPr>
              <p:cNvPr id="30" name="Obdélník 29"/>
              <p:cNvSpPr>
                <a:spLocks noRot="1" noChangeAspect="1" noMove="1" noResize="1" noEditPoints="1" noAdjustHandles="1" noChangeArrowheads="1" noChangeShapeType="1" noTextEdit="1"/>
              </p:cNvSpPr>
              <p:nvPr/>
            </p:nvSpPr>
            <p:spPr>
              <a:xfrm>
                <a:off x="7085706" y="1703124"/>
                <a:ext cx="1894558" cy="369332"/>
              </a:xfrm>
              <a:prstGeom prst="rect">
                <a:avLst/>
              </a:prstGeom>
              <a:blipFill rotWithShape="1">
                <a:blip r:embed="rId6"/>
                <a:stretch>
                  <a:fillRect t="-116393" b="-175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bdélník 30"/>
              <p:cNvSpPr/>
              <p:nvPr/>
            </p:nvSpPr>
            <p:spPr>
              <a:xfrm>
                <a:off x="7085706" y="2027160"/>
                <a:ext cx="20227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00FF"/>
                              </a:solidFill>
                              <a:latin typeface="Cambria Math" panose="02040503050406030204" pitchFamily="18" charset="0"/>
                            </a:rPr>
                          </m:ctrlPr>
                        </m:sSubPr>
                        <m:e>
                          <m:r>
                            <m:rPr>
                              <m:sty m:val="p"/>
                            </m:rPr>
                            <a:rPr lang="en-US">
                              <a:solidFill>
                                <a:srgbClr val="0000FF"/>
                              </a:solidFill>
                              <a:latin typeface="Cambria Math"/>
                            </a:rPr>
                            <m:t>M</m:t>
                          </m:r>
                        </m:e>
                        <m:sub>
                          <m:r>
                            <a:rPr lang="cs-CZ" i="1">
                              <a:solidFill>
                                <a:srgbClr val="0000FF"/>
                              </a:solidFill>
                              <a:latin typeface="Cambria Math"/>
                            </a:rPr>
                            <m:t>.</m:t>
                          </m:r>
                          <m:r>
                            <a:rPr lang="en-US" b="0" i="1" smtClean="0">
                              <a:solidFill>
                                <a:srgbClr val="0000FF"/>
                              </a:solidFill>
                              <a:latin typeface="Cambria Math"/>
                            </a:rPr>
                            <m:t>3</m:t>
                          </m:r>
                          <m:r>
                            <a:rPr lang="cs-CZ" i="1">
                              <a:solidFill>
                                <a:srgbClr val="0000FF"/>
                              </a:solidFill>
                              <a:latin typeface="Cambria Math"/>
                            </a:rPr>
                            <m:t>.</m:t>
                          </m:r>
                        </m:sub>
                      </m:sSub>
                      <m:r>
                        <a:rPr lang="en-US" i="1">
                          <a:solidFill>
                            <a:srgbClr val="0000FF"/>
                          </a:solidFill>
                          <a:latin typeface="Cambria Math"/>
                        </a:rPr>
                        <m:t>=</m:t>
                      </m:r>
                      <m:f>
                        <m:fPr>
                          <m:type m:val="lin"/>
                          <m:ctrlPr>
                            <a:rPr lang="en-US" i="1">
                              <a:solidFill>
                                <a:srgbClr val="0000FF"/>
                              </a:solidFill>
                              <a:latin typeface="Cambria Math" panose="02040503050406030204" pitchFamily="18" charset="0"/>
                            </a:rPr>
                          </m:ctrlPr>
                        </m:fPr>
                        <m:num>
                          <m:r>
                            <a:rPr lang="en-US" b="0" i="1" smtClean="0">
                              <a:solidFill>
                                <a:srgbClr val="0000FF"/>
                              </a:solidFill>
                              <a:latin typeface="Cambria Math"/>
                            </a:rPr>
                            <m:t>15</m:t>
                          </m:r>
                        </m:num>
                        <m:den>
                          <m:r>
                            <a:rPr lang="en-US" b="0" i="1" smtClean="0">
                              <a:solidFill>
                                <a:srgbClr val="0000FF"/>
                              </a:solidFill>
                              <a:latin typeface="Cambria Math"/>
                            </a:rPr>
                            <m:t>2</m:t>
                          </m:r>
                          <m:r>
                            <a:rPr lang="en-US" i="1">
                              <a:solidFill>
                                <a:srgbClr val="0000FF"/>
                              </a:solidFill>
                              <a:latin typeface="Cambria Math"/>
                            </a:rPr>
                            <m:t>=</m:t>
                          </m:r>
                          <m:r>
                            <a:rPr lang="en-US" b="0" i="1" smtClean="0">
                              <a:solidFill>
                                <a:srgbClr val="0000FF"/>
                              </a:solidFill>
                              <a:latin typeface="Cambria Math"/>
                            </a:rPr>
                            <m:t>7,5</m:t>
                          </m:r>
                        </m:den>
                      </m:f>
                    </m:oMath>
                  </m:oMathPara>
                </a14:m>
                <a:endParaRPr lang="en-US" dirty="0">
                  <a:solidFill>
                    <a:srgbClr val="0000FF"/>
                  </a:solidFill>
                </a:endParaRPr>
              </a:p>
            </p:txBody>
          </p:sp>
        </mc:Choice>
        <mc:Fallback xmlns="">
          <p:sp>
            <p:nvSpPr>
              <p:cNvPr id="31" name="Obdélník 30"/>
              <p:cNvSpPr>
                <a:spLocks noRot="1" noChangeAspect="1" noMove="1" noResize="1" noEditPoints="1" noAdjustHandles="1" noChangeArrowheads="1" noChangeShapeType="1" noTextEdit="1"/>
              </p:cNvSpPr>
              <p:nvPr/>
            </p:nvSpPr>
            <p:spPr>
              <a:xfrm>
                <a:off x="7085706" y="2027160"/>
                <a:ext cx="2022798" cy="369332"/>
              </a:xfrm>
              <a:prstGeom prst="rect">
                <a:avLst/>
              </a:prstGeom>
              <a:blipFill rotWithShape="1">
                <a:blip r:embed="rId7"/>
                <a:stretch>
                  <a:fillRect t="-118333" b="-180000"/>
                </a:stretch>
              </a:blipFill>
            </p:spPr>
            <p:txBody>
              <a:bodyPr/>
              <a:lstStyle/>
              <a:p>
                <a:r>
                  <a:rPr lang="en-US">
                    <a:noFill/>
                  </a:rPr>
                  <a:t> </a:t>
                </a:r>
              </a:p>
            </p:txBody>
          </p:sp>
        </mc:Fallback>
      </mc:AlternateContent>
      <p:sp>
        <p:nvSpPr>
          <p:cNvPr id="32" name="Pravá složená závorka 31"/>
          <p:cNvSpPr/>
          <p:nvPr/>
        </p:nvSpPr>
        <p:spPr>
          <a:xfrm rot="10800000">
            <a:off x="3995936" y="1494076"/>
            <a:ext cx="259668" cy="7920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Pravá složená závorka 32"/>
          <p:cNvSpPr/>
          <p:nvPr/>
        </p:nvSpPr>
        <p:spPr>
          <a:xfrm rot="10800000">
            <a:off x="3995936" y="2430180"/>
            <a:ext cx="259668" cy="7920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Obdélník 33"/>
              <p:cNvSpPr/>
              <p:nvPr/>
            </p:nvSpPr>
            <p:spPr>
              <a:xfrm>
                <a:off x="2685278" y="1550884"/>
                <a:ext cx="1440491"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FF0000"/>
                              </a:solidFill>
                              <a:latin typeface="Cambria Math" panose="02040503050406030204" pitchFamily="18" charset="0"/>
                            </a:rPr>
                          </m:ctrlPr>
                        </m:sSubPr>
                        <m:e>
                          <m:r>
                            <m:rPr>
                              <m:sty m:val="p"/>
                            </m:rPr>
                            <a:rPr lang="cs-CZ">
                              <a:solidFill>
                                <a:srgbClr val="FF0000"/>
                              </a:solidFill>
                              <a:latin typeface="Cambria Math"/>
                            </a:rPr>
                            <m:t>X</m:t>
                          </m:r>
                        </m:e>
                        <m:sub>
                          <m:r>
                            <a:rPr lang="cs-CZ" b="0" i="1" smtClean="0">
                              <a:solidFill>
                                <a:srgbClr val="FF0000"/>
                              </a:solidFill>
                              <a:latin typeface="Cambria Math"/>
                            </a:rPr>
                            <m:t>1..</m:t>
                          </m:r>
                        </m:sub>
                      </m:sSub>
                      <m:r>
                        <a:rPr lang="en-US" b="0" i="1" smtClean="0">
                          <a:solidFill>
                            <a:srgbClr val="FF0000"/>
                          </a:solidFill>
                          <a:latin typeface="Cambria Math"/>
                        </a:rPr>
                        <m:t>=8</m:t>
                      </m:r>
                    </m:oMath>
                  </m:oMathPara>
                </a14:m>
                <a:endParaRPr lang="en-US" b="0" i="1" dirty="0" smtClean="0">
                  <a:solidFill>
                    <a:srgbClr val="FF0000"/>
                  </a:solidFill>
                  <a:latin typeface="Cambria Math"/>
                </a:endParaRPr>
              </a:p>
              <a:p>
                <a:pPr/>
                <a14:m>
                  <m:oMathPara xmlns:m="http://schemas.openxmlformats.org/officeDocument/2006/math">
                    <m:oMathParaPr>
                      <m:jc m:val="left"/>
                    </m:oMathParaPr>
                    <m:oMath xmlns:m="http://schemas.openxmlformats.org/officeDocument/2006/math">
                      <m:sSub>
                        <m:sSubPr>
                          <m:ctrlPr>
                            <a:rPr lang="cs-CZ" i="1">
                              <a:solidFill>
                                <a:srgbClr val="FF0000"/>
                              </a:solidFill>
                              <a:latin typeface="Cambria Math" panose="02040503050406030204" pitchFamily="18" charset="0"/>
                            </a:rPr>
                          </m:ctrlPr>
                        </m:sSubPr>
                        <m:e>
                          <m:r>
                            <m:rPr>
                              <m:sty m:val="p"/>
                            </m:rPr>
                            <a:rPr lang="en-US" b="0" i="0" smtClean="0">
                              <a:solidFill>
                                <a:srgbClr val="FF0000"/>
                              </a:solidFill>
                              <a:latin typeface="Cambria Math"/>
                            </a:rPr>
                            <m:t>M</m:t>
                          </m:r>
                        </m:e>
                        <m:sub>
                          <m:r>
                            <a:rPr lang="cs-CZ" i="1">
                              <a:solidFill>
                                <a:srgbClr val="FF0000"/>
                              </a:solidFill>
                              <a:latin typeface="Cambria Math"/>
                            </a:rPr>
                            <m:t>1..</m:t>
                          </m:r>
                        </m:sub>
                      </m:sSub>
                      <m:r>
                        <a:rPr lang="en-US" i="1">
                          <a:solidFill>
                            <a:srgbClr val="FF0000"/>
                          </a:solidFill>
                          <a:latin typeface="Cambria Math"/>
                        </a:rPr>
                        <m:t>=</m:t>
                      </m:r>
                      <m:f>
                        <m:fPr>
                          <m:type m:val="lin"/>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a:rPr>
                            <m:t>8</m:t>
                          </m:r>
                        </m:num>
                        <m:den>
                          <m:r>
                            <a:rPr lang="en-US" b="0" i="1" smtClean="0">
                              <a:solidFill>
                                <a:srgbClr val="FF0000"/>
                              </a:solidFill>
                              <a:latin typeface="Cambria Math"/>
                            </a:rPr>
                            <m:t>3</m:t>
                          </m:r>
                        </m:den>
                      </m:f>
                    </m:oMath>
                  </m:oMathPara>
                </a14:m>
                <a:endParaRPr lang="cs-CZ" dirty="0"/>
              </a:p>
            </p:txBody>
          </p:sp>
        </mc:Choice>
        <mc:Fallback xmlns="">
          <p:sp>
            <p:nvSpPr>
              <p:cNvPr id="34" name="Obdélník 33"/>
              <p:cNvSpPr>
                <a:spLocks noRot="1" noChangeAspect="1" noMove="1" noResize="1" noEditPoints="1" noAdjustHandles="1" noChangeArrowheads="1" noChangeShapeType="1" noTextEdit="1"/>
              </p:cNvSpPr>
              <p:nvPr/>
            </p:nvSpPr>
            <p:spPr>
              <a:xfrm>
                <a:off x="2685278" y="1550884"/>
                <a:ext cx="1440491" cy="646331"/>
              </a:xfrm>
              <a:prstGeom prst="rect">
                <a:avLst/>
              </a:prstGeom>
              <a:blipFill rotWithShape="1">
                <a:blip r:embed="rId8"/>
                <a:stretch>
                  <a:fillRect t="-24528" r="-19831" b="-1009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bdélník 34"/>
              <p:cNvSpPr/>
              <p:nvPr/>
            </p:nvSpPr>
            <p:spPr>
              <a:xfrm>
                <a:off x="2685278" y="2494536"/>
                <a:ext cx="1627437"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FF0000"/>
                              </a:solidFill>
                              <a:latin typeface="Cambria Math" panose="02040503050406030204" pitchFamily="18" charset="0"/>
                            </a:rPr>
                          </m:ctrlPr>
                        </m:sSubPr>
                        <m:e>
                          <m:r>
                            <m:rPr>
                              <m:sty m:val="p"/>
                            </m:rPr>
                            <a:rPr lang="cs-CZ">
                              <a:solidFill>
                                <a:srgbClr val="FF0000"/>
                              </a:solidFill>
                              <a:latin typeface="Cambria Math"/>
                            </a:rPr>
                            <m:t>X</m:t>
                          </m:r>
                        </m:e>
                        <m:sub>
                          <m:r>
                            <a:rPr lang="en-US" b="0" i="1" smtClean="0">
                              <a:solidFill>
                                <a:srgbClr val="FF0000"/>
                              </a:solidFill>
                              <a:latin typeface="Cambria Math"/>
                            </a:rPr>
                            <m:t>2</m:t>
                          </m:r>
                          <m:r>
                            <a:rPr lang="cs-CZ" b="0" i="1" smtClean="0">
                              <a:solidFill>
                                <a:srgbClr val="FF0000"/>
                              </a:solidFill>
                              <a:latin typeface="Cambria Math"/>
                            </a:rPr>
                            <m:t>..</m:t>
                          </m:r>
                        </m:sub>
                      </m:sSub>
                      <m:r>
                        <a:rPr lang="en-US" b="0" i="1" smtClean="0">
                          <a:solidFill>
                            <a:srgbClr val="FF0000"/>
                          </a:solidFill>
                          <a:latin typeface="Cambria Math"/>
                        </a:rPr>
                        <m:t>=16</m:t>
                      </m:r>
                    </m:oMath>
                  </m:oMathPara>
                </a14:m>
                <a:endParaRPr lang="en-US" b="0" i="1" dirty="0" smtClean="0">
                  <a:solidFill>
                    <a:srgbClr val="FF0000"/>
                  </a:solidFill>
                  <a:latin typeface="Cambria Math"/>
                </a:endParaRPr>
              </a:p>
              <a:p>
                <a:pPr/>
                <a14:m>
                  <m:oMathPara xmlns:m="http://schemas.openxmlformats.org/officeDocument/2006/math">
                    <m:oMathParaPr>
                      <m:jc m:val="left"/>
                    </m:oMathParaPr>
                    <m:oMath xmlns:m="http://schemas.openxmlformats.org/officeDocument/2006/math">
                      <m:sSub>
                        <m:sSubPr>
                          <m:ctrlPr>
                            <a:rPr lang="cs-CZ" i="1">
                              <a:solidFill>
                                <a:srgbClr val="FF0000"/>
                              </a:solidFill>
                              <a:latin typeface="Cambria Math" panose="02040503050406030204" pitchFamily="18" charset="0"/>
                            </a:rPr>
                          </m:ctrlPr>
                        </m:sSubPr>
                        <m:e>
                          <m:r>
                            <m:rPr>
                              <m:sty m:val="p"/>
                            </m:rPr>
                            <a:rPr lang="en-US" b="0" i="0" smtClean="0">
                              <a:solidFill>
                                <a:srgbClr val="FF0000"/>
                              </a:solidFill>
                              <a:latin typeface="Cambria Math"/>
                            </a:rPr>
                            <m:t>M</m:t>
                          </m:r>
                        </m:e>
                        <m:sub>
                          <m:r>
                            <a:rPr lang="en-US" b="0" i="1" smtClean="0">
                              <a:solidFill>
                                <a:srgbClr val="FF0000"/>
                              </a:solidFill>
                              <a:latin typeface="Cambria Math"/>
                            </a:rPr>
                            <m:t>2</m:t>
                          </m:r>
                          <m:r>
                            <a:rPr lang="cs-CZ" i="1">
                              <a:solidFill>
                                <a:srgbClr val="FF0000"/>
                              </a:solidFill>
                              <a:latin typeface="Cambria Math"/>
                            </a:rPr>
                            <m:t>..</m:t>
                          </m:r>
                        </m:sub>
                      </m:sSub>
                      <m:r>
                        <a:rPr lang="en-US" i="1">
                          <a:solidFill>
                            <a:srgbClr val="FF0000"/>
                          </a:solidFill>
                          <a:latin typeface="Cambria Math"/>
                        </a:rPr>
                        <m:t>=</m:t>
                      </m:r>
                      <m:f>
                        <m:fPr>
                          <m:type m:val="lin"/>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a:rPr>
                            <m:t>16</m:t>
                          </m:r>
                        </m:num>
                        <m:den>
                          <m:r>
                            <a:rPr lang="en-US" b="0" i="1" smtClean="0">
                              <a:solidFill>
                                <a:srgbClr val="FF0000"/>
                              </a:solidFill>
                              <a:latin typeface="Cambria Math"/>
                            </a:rPr>
                            <m:t>3</m:t>
                          </m:r>
                        </m:den>
                      </m:f>
                    </m:oMath>
                  </m:oMathPara>
                </a14:m>
                <a:endParaRPr lang="cs-CZ" dirty="0"/>
              </a:p>
            </p:txBody>
          </p:sp>
        </mc:Choice>
        <mc:Fallback xmlns="">
          <p:sp>
            <p:nvSpPr>
              <p:cNvPr id="35" name="Obdélník 34"/>
              <p:cNvSpPr>
                <a:spLocks noRot="1" noChangeAspect="1" noMove="1" noResize="1" noEditPoints="1" noAdjustHandles="1" noChangeArrowheads="1" noChangeShapeType="1" noTextEdit="1"/>
              </p:cNvSpPr>
              <p:nvPr/>
            </p:nvSpPr>
            <p:spPr>
              <a:xfrm>
                <a:off x="2685278" y="2494536"/>
                <a:ext cx="1627437" cy="646331"/>
              </a:xfrm>
              <a:prstGeom prst="rect">
                <a:avLst/>
              </a:prstGeom>
              <a:blipFill rotWithShape="1">
                <a:blip r:embed="rId9"/>
                <a:stretch>
                  <a:fillRect t="-24528" r="-14607" b="-1009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bdélník 35"/>
              <p:cNvSpPr/>
              <p:nvPr/>
            </p:nvSpPr>
            <p:spPr>
              <a:xfrm>
                <a:off x="5839678" y="2718212"/>
                <a:ext cx="1246028"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b="0" i="1" smtClean="0">
                              <a:solidFill>
                                <a:srgbClr val="00B050"/>
                              </a:solidFill>
                              <a:latin typeface="Cambria Math" panose="02040503050406030204" pitchFamily="18" charset="0"/>
                            </a:rPr>
                          </m:ctrlPr>
                        </m:sSubPr>
                        <m:e>
                          <m:r>
                            <m:rPr>
                              <m:sty m:val="p"/>
                            </m:rPr>
                            <a:rPr lang="cs-CZ">
                              <a:solidFill>
                                <a:srgbClr val="00B050"/>
                              </a:solidFill>
                              <a:latin typeface="Cambria Math"/>
                            </a:rPr>
                            <m:t>X</m:t>
                          </m:r>
                        </m:e>
                        <m:sub>
                          <m:r>
                            <a:rPr lang="en-US" b="0" i="1" smtClean="0">
                              <a:solidFill>
                                <a:srgbClr val="00B050"/>
                              </a:solidFill>
                              <a:latin typeface="Cambria Math"/>
                            </a:rPr>
                            <m:t>.</m:t>
                          </m:r>
                          <m:r>
                            <a:rPr lang="cs-CZ" b="0" i="1" smtClean="0">
                              <a:solidFill>
                                <a:srgbClr val="00B050"/>
                              </a:solidFill>
                              <a:latin typeface="Cambria Math"/>
                            </a:rPr>
                            <m:t>..</m:t>
                          </m:r>
                        </m:sub>
                      </m:sSub>
                      <m:r>
                        <a:rPr lang="en-US" b="0" i="1" smtClean="0">
                          <a:solidFill>
                            <a:srgbClr val="00B050"/>
                          </a:solidFill>
                          <a:latin typeface="Cambria Math"/>
                        </a:rPr>
                        <m:t>=24;</m:t>
                      </m:r>
                    </m:oMath>
                  </m:oMathPara>
                </a14:m>
                <a:endParaRPr lang="cs-CZ" dirty="0">
                  <a:solidFill>
                    <a:srgbClr val="00B050"/>
                  </a:solidFill>
                </a:endParaRPr>
              </a:p>
            </p:txBody>
          </p:sp>
        </mc:Choice>
        <mc:Fallback xmlns="">
          <p:sp>
            <p:nvSpPr>
              <p:cNvPr id="36" name="Obdélník 35"/>
              <p:cNvSpPr>
                <a:spLocks noRot="1" noChangeAspect="1" noMove="1" noResize="1" noEditPoints="1" noAdjustHandles="1" noChangeArrowheads="1" noChangeShapeType="1" noTextEdit="1"/>
              </p:cNvSpPr>
              <p:nvPr/>
            </p:nvSpPr>
            <p:spPr>
              <a:xfrm>
                <a:off x="5839678" y="2718212"/>
                <a:ext cx="1246028"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bdélník 44"/>
              <p:cNvSpPr/>
              <p:nvPr/>
            </p:nvSpPr>
            <p:spPr>
              <a:xfrm>
                <a:off x="5849997" y="1052736"/>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a:rPr>
                        <m:t>𝑎</m:t>
                      </m:r>
                      <m:r>
                        <a:rPr lang="en-US" b="0" i="1" smtClean="0">
                          <a:latin typeface="Cambria Math"/>
                        </a:rPr>
                        <m:t>=2;</m:t>
                      </m:r>
                    </m:oMath>
                  </m:oMathPara>
                </a14:m>
                <a:endParaRPr lang="cs-CZ" dirty="0"/>
              </a:p>
            </p:txBody>
          </p:sp>
        </mc:Choice>
        <mc:Fallback xmlns="">
          <p:sp>
            <p:nvSpPr>
              <p:cNvPr id="45" name="Obdélník 44"/>
              <p:cNvSpPr>
                <a:spLocks noRot="1" noChangeAspect="1" noMove="1" noResize="1" noEditPoints="1" noAdjustHandles="1" noChangeArrowheads="1" noChangeShapeType="1" noTextEdit="1"/>
              </p:cNvSpPr>
              <p:nvPr/>
            </p:nvSpPr>
            <p:spPr>
              <a:xfrm>
                <a:off x="5849997" y="1052736"/>
                <a:ext cx="1235709"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Obdélník 45"/>
              <p:cNvSpPr/>
              <p:nvPr/>
            </p:nvSpPr>
            <p:spPr>
              <a:xfrm>
                <a:off x="6706153" y="1052736"/>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a:rPr>
                        <m:t>𝑏</m:t>
                      </m:r>
                      <m:r>
                        <a:rPr lang="en-US" b="0" i="1" smtClean="0">
                          <a:latin typeface="Cambria Math"/>
                        </a:rPr>
                        <m:t>=3;</m:t>
                      </m:r>
                    </m:oMath>
                  </m:oMathPara>
                </a14:m>
                <a:endParaRPr lang="cs-CZ" dirty="0"/>
              </a:p>
            </p:txBody>
          </p:sp>
        </mc:Choice>
        <mc:Fallback xmlns="">
          <p:sp>
            <p:nvSpPr>
              <p:cNvPr id="46" name="Obdélník 45"/>
              <p:cNvSpPr>
                <a:spLocks noRot="1" noChangeAspect="1" noMove="1" noResize="1" noEditPoints="1" noAdjustHandles="1" noChangeArrowheads="1" noChangeShapeType="1" noTextEdit="1"/>
              </p:cNvSpPr>
              <p:nvPr/>
            </p:nvSpPr>
            <p:spPr>
              <a:xfrm>
                <a:off x="6706153" y="1052736"/>
                <a:ext cx="1235709"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bdélník 46"/>
              <p:cNvSpPr/>
              <p:nvPr/>
            </p:nvSpPr>
            <p:spPr>
              <a:xfrm>
                <a:off x="7481348" y="1052736"/>
                <a:ext cx="123570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a:rPr>
                        <m:t>𝑐</m:t>
                      </m:r>
                      <m:r>
                        <a:rPr lang="en-US" b="0" i="1" smtClean="0">
                          <a:latin typeface="Cambria Math"/>
                        </a:rPr>
                        <m:t>=1;</m:t>
                      </m:r>
                    </m:oMath>
                  </m:oMathPara>
                </a14:m>
                <a:endParaRPr lang="cs-CZ" dirty="0"/>
              </a:p>
            </p:txBody>
          </p:sp>
        </mc:Choice>
        <mc:Fallback xmlns="">
          <p:sp>
            <p:nvSpPr>
              <p:cNvPr id="47" name="Obdélník 46"/>
              <p:cNvSpPr>
                <a:spLocks noRot="1" noChangeAspect="1" noMove="1" noResize="1" noEditPoints="1" noAdjustHandles="1" noChangeArrowheads="1" noChangeShapeType="1" noTextEdit="1"/>
              </p:cNvSpPr>
              <p:nvPr/>
            </p:nvSpPr>
            <p:spPr>
              <a:xfrm>
                <a:off x="7481348" y="1052736"/>
                <a:ext cx="1235709"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Obdélník 47"/>
              <p:cNvSpPr/>
              <p:nvPr/>
            </p:nvSpPr>
            <p:spPr>
              <a:xfrm>
                <a:off x="8244408" y="1052736"/>
                <a:ext cx="87039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a:rPr>
                        <m:t>𝑛</m:t>
                      </m:r>
                      <m:r>
                        <a:rPr lang="en-US" b="0" i="1" smtClean="0">
                          <a:latin typeface="Cambria Math"/>
                        </a:rPr>
                        <m:t>=6;</m:t>
                      </m:r>
                    </m:oMath>
                  </m:oMathPara>
                </a14:m>
                <a:endParaRPr lang="cs-CZ" dirty="0"/>
              </a:p>
            </p:txBody>
          </p:sp>
        </mc:Choice>
        <mc:Fallback xmlns="">
          <p:sp>
            <p:nvSpPr>
              <p:cNvPr id="48" name="Obdélník 47"/>
              <p:cNvSpPr>
                <a:spLocks noRot="1" noChangeAspect="1" noMove="1" noResize="1" noEditPoints="1" noAdjustHandles="1" noChangeArrowheads="1" noChangeShapeType="1" noTextEdit="1"/>
              </p:cNvSpPr>
              <p:nvPr/>
            </p:nvSpPr>
            <p:spPr>
              <a:xfrm>
                <a:off x="8244408" y="1052736"/>
                <a:ext cx="870391"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bdélník 48"/>
              <p:cNvSpPr/>
              <p:nvPr/>
            </p:nvSpPr>
            <p:spPr>
              <a:xfrm>
                <a:off x="755576" y="3757682"/>
                <a:ext cx="7488832" cy="586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sz="1600" b="0" i="1" smtClean="0">
                              <a:latin typeface="Cambria Math" panose="02040503050406030204" pitchFamily="18" charset="0"/>
                            </a:rPr>
                          </m:ctrlPr>
                        </m:sSubPr>
                        <m:e>
                          <m:r>
                            <m:rPr>
                              <m:sty m:val="p"/>
                            </m:rPr>
                            <a:rPr lang="en-US" sz="1600" b="0" i="0" smtClean="0">
                              <a:latin typeface="Cambria Math"/>
                            </a:rPr>
                            <m:t>S</m:t>
                          </m:r>
                        </m:e>
                        <m:sub>
                          <m:r>
                            <a:rPr lang="en-US" sz="1600" b="0" i="1" smtClean="0">
                              <a:latin typeface="Cambria Math"/>
                            </a:rPr>
                            <m:t>𝐴</m:t>
                          </m:r>
                        </m:sub>
                      </m:sSub>
                      <m:r>
                        <a:rPr lang="en-US" sz="1600" b="0" i="1" smtClean="0">
                          <a:latin typeface="Cambria Math"/>
                        </a:rPr>
                        <m:t>=</m:t>
                      </m:r>
                      <m:r>
                        <a:rPr lang="en-US" sz="1600" b="0" i="1" smtClean="0">
                          <a:latin typeface="Cambria Math"/>
                        </a:rPr>
                        <m:t>𝑏𝑐</m:t>
                      </m:r>
                      <m:nary>
                        <m:naryPr>
                          <m:chr m:val="∑"/>
                          <m:limLoc m:val="subSup"/>
                          <m:ctrlPr>
                            <a:rPr lang="en-US" sz="1600" b="0" i="1" smtClean="0">
                              <a:latin typeface="Cambria Math" panose="02040503050406030204" pitchFamily="18" charset="0"/>
                            </a:rPr>
                          </m:ctrlPr>
                        </m:naryPr>
                        <m:sub>
                          <m:r>
                            <m:rPr>
                              <m:brk m:alnAt="25"/>
                            </m:rPr>
                            <a:rPr lang="en-US" sz="1600" b="0" i="1" smtClean="0">
                              <a:latin typeface="Cambria Math"/>
                            </a:rPr>
                            <m:t>𝑖</m:t>
                          </m:r>
                          <m:r>
                            <a:rPr lang="en-US" sz="1600" b="0" i="1" smtClean="0">
                              <a:latin typeface="Cambria Math"/>
                            </a:rPr>
                            <m:t>=1</m:t>
                          </m:r>
                        </m:sub>
                        <m:sup>
                          <m:r>
                            <a:rPr lang="en-US" sz="1600" b="0" i="1" smtClean="0">
                              <a:latin typeface="Cambria Math"/>
                            </a:rPr>
                            <m:t>𝑎</m:t>
                          </m:r>
                        </m:sup>
                        <m:e>
                          <m:sSup>
                            <m:sSupPr>
                              <m:ctrlPr>
                                <a:rPr lang="en-US" sz="1600" b="0" i="1" smtClean="0">
                                  <a:latin typeface="Cambria Math" panose="02040503050406030204" pitchFamily="18" charset="0"/>
                                </a:rPr>
                              </m:ctrlPr>
                            </m:sSupPr>
                            <m:e>
                              <m:d>
                                <m:dPr>
                                  <m:ctrlPr>
                                    <a:rPr lang="en-US" sz="1600" i="1">
                                      <a:latin typeface="Cambria Math" panose="02040503050406030204" pitchFamily="18" charset="0"/>
                                    </a:rPr>
                                  </m:ctrlPr>
                                </m:dPr>
                                <m:e>
                                  <m:sSub>
                                    <m:sSubPr>
                                      <m:ctrlPr>
                                        <a:rPr lang="cs-CZ" sz="1600" i="1" smtClean="0">
                                          <a:solidFill>
                                            <a:srgbClr val="FF0000"/>
                                          </a:solidFill>
                                          <a:latin typeface="Cambria Math" panose="02040503050406030204" pitchFamily="18" charset="0"/>
                                        </a:rPr>
                                      </m:ctrlPr>
                                    </m:sSubPr>
                                    <m:e>
                                      <m:r>
                                        <m:rPr>
                                          <m:sty m:val="p"/>
                                        </m:rPr>
                                        <a:rPr lang="en-US" sz="1600">
                                          <a:solidFill>
                                            <a:srgbClr val="FF0000"/>
                                          </a:solidFill>
                                          <a:latin typeface="Cambria Math"/>
                                        </a:rPr>
                                        <m:t>M</m:t>
                                      </m:r>
                                    </m:e>
                                    <m:sub>
                                      <m:r>
                                        <a:rPr lang="cs-CZ" sz="1600" i="1">
                                          <a:solidFill>
                                            <a:srgbClr val="FF0000"/>
                                          </a:solidFill>
                                          <a:latin typeface="Cambria Math"/>
                                        </a:rPr>
                                        <m:t>𝑖</m:t>
                                      </m:r>
                                      <m:r>
                                        <a:rPr lang="cs-CZ" sz="1600" i="1">
                                          <a:solidFill>
                                            <a:srgbClr val="FF0000"/>
                                          </a:solidFill>
                                          <a:latin typeface="Cambria Math"/>
                                        </a:rPr>
                                        <m:t>..</m:t>
                                      </m:r>
                                    </m:sub>
                                  </m:sSub>
                                  <m:r>
                                    <a:rPr lang="cs-CZ" sz="1600" i="1">
                                      <a:latin typeface="Cambria Math"/>
                                    </a:rPr>
                                    <m:t>−</m:t>
                                  </m:r>
                                  <m:sSub>
                                    <m:sSubPr>
                                      <m:ctrlPr>
                                        <a:rPr lang="cs-CZ" sz="1600" i="1" smtClean="0">
                                          <a:solidFill>
                                            <a:srgbClr val="00B050"/>
                                          </a:solidFill>
                                          <a:latin typeface="Cambria Math" panose="02040503050406030204" pitchFamily="18" charset="0"/>
                                        </a:rPr>
                                      </m:ctrlPr>
                                    </m:sSubPr>
                                    <m:e>
                                      <m:r>
                                        <m:rPr>
                                          <m:sty m:val="p"/>
                                        </m:rPr>
                                        <a:rPr lang="en-US" sz="1600">
                                          <a:solidFill>
                                            <a:srgbClr val="00B050"/>
                                          </a:solidFill>
                                          <a:latin typeface="Cambria Math"/>
                                        </a:rPr>
                                        <m:t>M</m:t>
                                      </m:r>
                                    </m:e>
                                    <m:sub>
                                      <m:r>
                                        <a:rPr lang="cs-CZ" sz="1600" i="1">
                                          <a:solidFill>
                                            <a:srgbClr val="00B050"/>
                                          </a:solidFill>
                                          <a:latin typeface="Cambria Math"/>
                                        </a:rPr>
                                        <m:t>...</m:t>
                                      </m:r>
                                    </m:sub>
                                  </m:sSub>
                                </m:e>
                              </m:d>
                            </m:e>
                            <m:sup>
                              <m:r>
                                <a:rPr lang="cs-CZ" sz="1600" b="0" i="1" smtClean="0">
                                  <a:latin typeface="Cambria Math"/>
                                </a:rPr>
                                <m:t>2</m:t>
                              </m:r>
                            </m:sup>
                          </m:sSup>
                        </m:e>
                      </m:nary>
                      <m:r>
                        <a:rPr lang="cs-CZ" sz="1600" b="0" i="1" smtClean="0">
                          <a:latin typeface="Cambria Math"/>
                        </a:rPr>
                        <m:t>=3</m:t>
                      </m:r>
                      <m:r>
                        <a:rPr lang="cs-CZ" sz="1600" b="0" i="1" smtClean="0">
                          <a:latin typeface="Cambria Math"/>
                          <a:ea typeface="Cambria Math"/>
                        </a:rPr>
                        <m:t>∙</m:t>
                      </m:r>
                      <m:d>
                        <m:dPr>
                          <m:ctrlPr>
                            <a:rPr lang="cs-CZ" sz="1600" b="0" i="1" smtClean="0">
                              <a:latin typeface="Cambria Math" panose="02040503050406030204" pitchFamily="18" charset="0"/>
                              <a:ea typeface="Cambria Math"/>
                            </a:rPr>
                          </m:ctrlPr>
                        </m:dPr>
                        <m:e>
                          <m:sSup>
                            <m:sSupPr>
                              <m:ctrlPr>
                                <a:rPr lang="cs-CZ" sz="1600" b="0" i="1" smtClean="0">
                                  <a:latin typeface="Cambria Math" panose="02040503050406030204" pitchFamily="18" charset="0"/>
                                  <a:ea typeface="Cambria Math"/>
                                </a:rPr>
                              </m:ctrlPr>
                            </m:sSupPr>
                            <m:e>
                              <m:d>
                                <m:dPr>
                                  <m:ctrlPr>
                                    <a:rPr lang="cs-CZ" sz="1600" b="0" i="1" smtClean="0">
                                      <a:latin typeface="Cambria Math" panose="02040503050406030204" pitchFamily="18" charset="0"/>
                                      <a:ea typeface="Cambria Math"/>
                                    </a:rPr>
                                  </m:ctrlPr>
                                </m:dPr>
                                <m:e>
                                  <m:f>
                                    <m:fPr>
                                      <m:type m:val="lin"/>
                                      <m:ctrlPr>
                                        <a:rPr lang="cs-CZ" sz="1600" b="0" i="1" smtClean="0">
                                          <a:solidFill>
                                            <a:srgbClr val="FF0000"/>
                                          </a:solidFill>
                                          <a:latin typeface="Cambria Math" panose="02040503050406030204" pitchFamily="18" charset="0"/>
                                          <a:ea typeface="Cambria Math"/>
                                        </a:rPr>
                                      </m:ctrlPr>
                                    </m:fPr>
                                    <m:num>
                                      <m:r>
                                        <a:rPr lang="en-US" sz="1600" b="0" i="1" smtClean="0">
                                          <a:solidFill>
                                            <a:srgbClr val="FF0000"/>
                                          </a:solidFill>
                                          <a:latin typeface="Cambria Math"/>
                                          <a:ea typeface="Cambria Math"/>
                                        </a:rPr>
                                        <m:t>8</m:t>
                                      </m:r>
                                    </m:num>
                                    <m:den>
                                      <m:r>
                                        <a:rPr lang="en-US" sz="1600" b="0" i="1" smtClean="0">
                                          <a:solidFill>
                                            <a:srgbClr val="FF0000"/>
                                          </a:solidFill>
                                          <a:latin typeface="Cambria Math"/>
                                          <a:ea typeface="Cambria Math"/>
                                        </a:rPr>
                                        <m:t>3</m:t>
                                      </m:r>
                                    </m:den>
                                  </m:f>
                                  <m:r>
                                    <a:rPr lang="en-US" sz="1600" b="0" i="1" smtClean="0">
                                      <a:latin typeface="Cambria Math"/>
                                      <a:ea typeface="Cambria Math"/>
                                    </a:rPr>
                                    <m:t>−</m:t>
                                  </m:r>
                                  <m:r>
                                    <a:rPr lang="en-US" sz="1600" b="0" i="1" smtClean="0">
                                      <a:solidFill>
                                        <a:srgbClr val="00B050"/>
                                      </a:solidFill>
                                      <a:latin typeface="Cambria Math"/>
                                      <a:ea typeface="Cambria Math"/>
                                    </a:rPr>
                                    <m:t>4</m:t>
                                  </m:r>
                                </m:e>
                              </m:d>
                            </m:e>
                            <m:sup>
                              <m:r>
                                <a:rPr lang="cs-CZ" sz="1600" b="0" i="1" smtClean="0">
                                  <a:latin typeface="Cambria Math"/>
                                  <a:ea typeface="Cambria Math"/>
                                </a:rPr>
                                <m:t>2</m:t>
                              </m:r>
                            </m:sup>
                          </m:sSup>
                          <m:r>
                            <a:rPr lang="cs-CZ" sz="1600" b="0" i="1" smtClean="0">
                              <a:latin typeface="Cambria Math"/>
                              <a:ea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f>
                                    <m:fPr>
                                      <m:type m:val="lin"/>
                                      <m:ctrlPr>
                                        <a:rPr lang="cs-CZ" sz="1600" i="1" smtClean="0">
                                          <a:solidFill>
                                            <a:srgbClr val="FF0000"/>
                                          </a:solidFill>
                                          <a:latin typeface="Cambria Math" panose="02040503050406030204" pitchFamily="18" charset="0"/>
                                          <a:ea typeface="Cambria Math"/>
                                        </a:rPr>
                                      </m:ctrlPr>
                                    </m:fPr>
                                    <m:num>
                                      <m:r>
                                        <a:rPr lang="en-US" sz="1600" b="0" i="1" smtClean="0">
                                          <a:solidFill>
                                            <a:srgbClr val="FF0000"/>
                                          </a:solidFill>
                                          <a:latin typeface="Cambria Math"/>
                                          <a:ea typeface="Cambria Math"/>
                                        </a:rPr>
                                        <m:t>16</m:t>
                                      </m:r>
                                    </m:num>
                                    <m:den>
                                      <m:r>
                                        <a:rPr lang="en-US" sz="1600" i="1">
                                          <a:solidFill>
                                            <a:srgbClr val="FF0000"/>
                                          </a:solidFill>
                                          <a:latin typeface="Cambria Math"/>
                                          <a:ea typeface="Cambria Math"/>
                                        </a:rPr>
                                        <m:t>3</m:t>
                                      </m:r>
                                    </m:den>
                                  </m:f>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e>
                      </m:d>
                      <m:r>
                        <a:rPr lang="en-US" sz="1600" b="0" i="1" smtClean="0">
                          <a:latin typeface="Cambria Math"/>
                          <a:ea typeface="Cambria Math"/>
                        </a:rPr>
                        <m:t>=</m:t>
                      </m:r>
                      <m:f>
                        <m:fPr>
                          <m:type m:val="lin"/>
                          <m:ctrlPr>
                            <a:rPr lang="cs-CZ" sz="1600" i="1">
                              <a:latin typeface="Cambria Math" panose="02040503050406030204" pitchFamily="18" charset="0"/>
                              <a:ea typeface="Cambria Math"/>
                            </a:rPr>
                          </m:ctrlPr>
                        </m:fPr>
                        <m:num>
                          <m:r>
                            <a:rPr lang="en-US" sz="1600" b="0" i="1" smtClean="0">
                              <a:latin typeface="Cambria Math"/>
                              <a:ea typeface="Cambria Math"/>
                            </a:rPr>
                            <m:t>32</m:t>
                          </m:r>
                        </m:num>
                        <m:den>
                          <m:r>
                            <a:rPr lang="en-US" sz="1600" i="1">
                              <a:latin typeface="Cambria Math"/>
                              <a:ea typeface="Cambria Math"/>
                            </a:rPr>
                            <m:t>3</m:t>
                          </m:r>
                        </m:den>
                      </m:f>
                      <m:r>
                        <a:rPr lang="en-US" sz="1600" b="0" i="1" smtClean="0">
                          <a:latin typeface="Cambria Math"/>
                          <a:ea typeface="Cambria Math"/>
                        </a:rPr>
                        <m:t>=10,67</m:t>
                      </m:r>
                    </m:oMath>
                  </m:oMathPara>
                </a14:m>
                <a:endParaRPr lang="cs-CZ" sz="1600" dirty="0"/>
              </a:p>
            </p:txBody>
          </p:sp>
        </mc:Choice>
        <mc:Fallback xmlns="">
          <p:sp>
            <p:nvSpPr>
              <p:cNvPr id="49" name="Obdélník 48"/>
              <p:cNvSpPr>
                <a:spLocks noRot="1" noChangeAspect="1" noMove="1" noResize="1" noEditPoints="1" noAdjustHandles="1" noChangeArrowheads="1" noChangeShapeType="1" noTextEdit="1"/>
              </p:cNvSpPr>
              <p:nvPr/>
            </p:nvSpPr>
            <p:spPr>
              <a:xfrm>
                <a:off x="755576" y="3757682"/>
                <a:ext cx="7488832" cy="586699"/>
              </a:xfrm>
              <a:prstGeom prst="rect">
                <a:avLst/>
              </a:prstGeom>
              <a:blipFill rotWithShape="1">
                <a:blip r:embed="rId15"/>
                <a:stretch>
                  <a:fillRect/>
                </a:stretch>
              </a:blipFill>
            </p:spPr>
            <p:txBody>
              <a:bodyPr/>
              <a:lstStyle/>
              <a:p>
                <a:r>
                  <a:rPr lang="en-US">
                    <a:noFill/>
                  </a:rPr>
                  <a:t> </a:t>
                </a:r>
              </a:p>
            </p:txBody>
          </p:sp>
        </mc:Fallback>
      </mc:AlternateContent>
      <p:sp>
        <p:nvSpPr>
          <p:cNvPr id="50" name="TextovéPole 49"/>
          <p:cNvSpPr txBox="1"/>
          <p:nvPr/>
        </p:nvSpPr>
        <p:spPr>
          <a:xfrm>
            <a:off x="757131" y="3429000"/>
            <a:ext cx="4147717" cy="369332"/>
          </a:xfrm>
          <a:prstGeom prst="rect">
            <a:avLst/>
          </a:prstGeom>
          <a:noFill/>
        </p:spPr>
        <p:txBody>
          <a:bodyPr wrap="square" rtlCol="0">
            <a:spAutoFit/>
          </a:bodyPr>
          <a:lstStyle/>
          <a:p>
            <a:r>
              <a:rPr lang="cs-CZ" b="1" dirty="0" smtClean="0"/>
              <a:t>Součet čtverců pro faktor A (pohlaví):</a:t>
            </a:r>
            <a:endParaRPr lang="en-US" b="1" dirty="0"/>
          </a:p>
        </p:txBody>
      </p:sp>
      <mc:AlternateContent xmlns:mc="http://schemas.openxmlformats.org/markup-compatibility/2006" xmlns:a14="http://schemas.microsoft.com/office/drawing/2010/main">
        <mc:Choice Requires="a14">
          <p:sp>
            <p:nvSpPr>
              <p:cNvPr id="51" name="Obdélník 50"/>
              <p:cNvSpPr/>
              <p:nvPr/>
            </p:nvSpPr>
            <p:spPr>
              <a:xfrm>
                <a:off x="755576" y="4671052"/>
                <a:ext cx="7488832" cy="6290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sz="1600" b="0" i="1" smtClean="0">
                              <a:latin typeface="Cambria Math" panose="02040503050406030204" pitchFamily="18" charset="0"/>
                            </a:rPr>
                          </m:ctrlPr>
                        </m:sSubPr>
                        <m:e>
                          <m:r>
                            <m:rPr>
                              <m:sty m:val="p"/>
                            </m:rPr>
                            <a:rPr lang="en-US" sz="1600" b="0" i="0" smtClean="0">
                              <a:latin typeface="Cambria Math"/>
                            </a:rPr>
                            <m:t>S</m:t>
                          </m:r>
                        </m:e>
                        <m:sub>
                          <m:r>
                            <a:rPr lang="en-US" sz="1600" b="0" i="1" smtClean="0">
                              <a:latin typeface="Cambria Math"/>
                            </a:rPr>
                            <m:t>𝐵</m:t>
                          </m:r>
                        </m:sub>
                      </m:sSub>
                      <m:r>
                        <a:rPr lang="en-US" sz="1600" b="0" i="1" smtClean="0">
                          <a:latin typeface="Cambria Math"/>
                        </a:rPr>
                        <m:t>=</m:t>
                      </m:r>
                      <m:r>
                        <a:rPr lang="en-US" sz="1600" b="0" i="1" smtClean="0">
                          <a:latin typeface="Cambria Math"/>
                        </a:rPr>
                        <m:t>𝑎𝑐</m:t>
                      </m:r>
                      <m:nary>
                        <m:naryPr>
                          <m:chr m:val="∑"/>
                          <m:limLoc m:val="subSup"/>
                          <m:ctrlPr>
                            <a:rPr lang="en-US" sz="1600" b="0" i="1" smtClean="0">
                              <a:latin typeface="Cambria Math" panose="02040503050406030204" pitchFamily="18" charset="0"/>
                            </a:rPr>
                          </m:ctrlPr>
                        </m:naryPr>
                        <m:sub>
                          <m:r>
                            <m:rPr>
                              <m:brk m:alnAt="25"/>
                            </m:rPr>
                            <a:rPr lang="en-US" sz="1600" b="0" i="1" smtClean="0">
                              <a:latin typeface="Cambria Math"/>
                            </a:rPr>
                            <m:t>𝑗</m:t>
                          </m:r>
                          <m:r>
                            <a:rPr lang="en-US" sz="1600" b="0" i="1" smtClean="0">
                              <a:latin typeface="Cambria Math"/>
                            </a:rPr>
                            <m:t>=1</m:t>
                          </m:r>
                        </m:sub>
                        <m:sup>
                          <m:r>
                            <a:rPr lang="en-US" sz="1600" b="0" i="1" smtClean="0">
                              <a:latin typeface="Cambria Math"/>
                            </a:rPr>
                            <m:t>𝑏</m:t>
                          </m:r>
                        </m:sup>
                        <m:e>
                          <m:sSup>
                            <m:sSupPr>
                              <m:ctrlPr>
                                <a:rPr lang="en-US" sz="1600" b="0" i="1" smtClean="0">
                                  <a:latin typeface="Cambria Math" panose="02040503050406030204" pitchFamily="18" charset="0"/>
                                </a:rPr>
                              </m:ctrlPr>
                            </m:sSupPr>
                            <m:e>
                              <m:d>
                                <m:dPr>
                                  <m:ctrlPr>
                                    <a:rPr lang="en-US" sz="1600" i="1">
                                      <a:latin typeface="Cambria Math" panose="02040503050406030204" pitchFamily="18" charset="0"/>
                                    </a:rPr>
                                  </m:ctrlPr>
                                </m:dPr>
                                <m:e>
                                  <m:sSub>
                                    <m:sSubPr>
                                      <m:ctrlPr>
                                        <a:rPr lang="cs-CZ" sz="1600" i="1" smtClean="0">
                                          <a:solidFill>
                                            <a:srgbClr val="0000FF"/>
                                          </a:solidFill>
                                          <a:latin typeface="Cambria Math" panose="02040503050406030204" pitchFamily="18" charset="0"/>
                                        </a:rPr>
                                      </m:ctrlPr>
                                    </m:sSubPr>
                                    <m:e>
                                      <m:r>
                                        <m:rPr>
                                          <m:sty m:val="p"/>
                                        </m:rPr>
                                        <a:rPr lang="en-US" sz="1600">
                                          <a:solidFill>
                                            <a:srgbClr val="0000FF"/>
                                          </a:solidFill>
                                          <a:latin typeface="Cambria Math"/>
                                        </a:rPr>
                                        <m:t>M</m:t>
                                      </m:r>
                                    </m:e>
                                    <m:sub>
                                      <m:r>
                                        <a:rPr lang="cs-CZ" sz="1600" i="1">
                                          <a:solidFill>
                                            <a:srgbClr val="0000FF"/>
                                          </a:solidFill>
                                          <a:latin typeface="Cambria Math"/>
                                        </a:rPr>
                                        <m:t>.</m:t>
                                      </m:r>
                                      <m:r>
                                        <a:rPr lang="en-US" sz="1600" b="0" i="1" smtClean="0">
                                          <a:solidFill>
                                            <a:srgbClr val="0000FF"/>
                                          </a:solidFill>
                                          <a:latin typeface="Cambria Math"/>
                                        </a:rPr>
                                        <m:t>𝑗</m:t>
                                      </m:r>
                                      <m:r>
                                        <a:rPr lang="cs-CZ" sz="1600" i="1">
                                          <a:solidFill>
                                            <a:srgbClr val="0000FF"/>
                                          </a:solidFill>
                                          <a:latin typeface="Cambria Math"/>
                                        </a:rPr>
                                        <m:t>.</m:t>
                                      </m:r>
                                    </m:sub>
                                  </m:sSub>
                                  <m:r>
                                    <a:rPr lang="cs-CZ" sz="1600" i="1">
                                      <a:latin typeface="Cambria Math"/>
                                    </a:rPr>
                                    <m:t>−</m:t>
                                  </m:r>
                                  <m:sSub>
                                    <m:sSubPr>
                                      <m:ctrlPr>
                                        <a:rPr lang="cs-CZ" sz="1600" i="1" smtClean="0">
                                          <a:solidFill>
                                            <a:srgbClr val="00B050"/>
                                          </a:solidFill>
                                          <a:latin typeface="Cambria Math" panose="02040503050406030204" pitchFamily="18" charset="0"/>
                                        </a:rPr>
                                      </m:ctrlPr>
                                    </m:sSubPr>
                                    <m:e>
                                      <m:r>
                                        <m:rPr>
                                          <m:sty m:val="p"/>
                                        </m:rPr>
                                        <a:rPr lang="en-US" sz="1600">
                                          <a:solidFill>
                                            <a:srgbClr val="00B050"/>
                                          </a:solidFill>
                                          <a:latin typeface="Cambria Math"/>
                                        </a:rPr>
                                        <m:t>M</m:t>
                                      </m:r>
                                    </m:e>
                                    <m:sub>
                                      <m:r>
                                        <a:rPr lang="cs-CZ" sz="1600" i="1">
                                          <a:solidFill>
                                            <a:srgbClr val="00B050"/>
                                          </a:solidFill>
                                          <a:latin typeface="Cambria Math"/>
                                        </a:rPr>
                                        <m:t>...</m:t>
                                      </m:r>
                                    </m:sub>
                                  </m:sSub>
                                </m:e>
                              </m:d>
                            </m:e>
                            <m:sup>
                              <m:r>
                                <a:rPr lang="cs-CZ" sz="1600" b="0" i="1" smtClean="0">
                                  <a:latin typeface="Cambria Math"/>
                                </a:rPr>
                                <m:t>2</m:t>
                              </m:r>
                            </m:sup>
                          </m:sSup>
                        </m:e>
                      </m:nary>
                      <m:r>
                        <a:rPr lang="cs-CZ" sz="1600" b="0" i="1" smtClean="0">
                          <a:latin typeface="Cambria Math"/>
                        </a:rPr>
                        <m:t>=</m:t>
                      </m:r>
                      <m:r>
                        <a:rPr lang="en-US" sz="1600" b="0" i="1" smtClean="0">
                          <a:latin typeface="Cambria Math"/>
                        </a:rPr>
                        <m:t>2</m:t>
                      </m:r>
                      <m:r>
                        <a:rPr lang="cs-CZ" sz="1600" b="0" i="1" smtClean="0">
                          <a:latin typeface="Cambria Math"/>
                          <a:ea typeface="Cambria Math"/>
                        </a:rPr>
                        <m:t>∙</m:t>
                      </m:r>
                      <m:d>
                        <m:dPr>
                          <m:ctrlPr>
                            <a:rPr lang="cs-CZ" sz="1600" b="0" i="1" smtClean="0">
                              <a:latin typeface="Cambria Math" panose="02040503050406030204" pitchFamily="18" charset="0"/>
                              <a:ea typeface="Cambria Math"/>
                            </a:rPr>
                          </m:ctrlPr>
                        </m:dPr>
                        <m:e>
                          <m:sSup>
                            <m:sSupPr>
                              <m:ctrlPr>
                                <a:rPr lang="cs-CZ" sz="1600" b="0" i="1" smtClean="0">
                                  <a:latin typeface="Cambria Math" panose="02040503050406030204" pitchFamily="18" charset="0"/>
                                  <a:ea typeface="Cambria Math"/>
                                </a:rPr>
                              </m:ctrlPr>
                            </m:sSupPr>
                            <m:e>
                              <m:d>
                                <m:dPr>
                                  <m:ctrlPr>
                                    <a:rPr lang="cs-CZ" sz="1600" b="0" i="1" smtClean="0">
                                      <a:latin typeface="Cambria Math" panose="02040503050406030204" pitchFamily="18" charset="0"/>
                                      <a:ea typeface="Cambria Math"/>
                                    </a:rPr>
                                  </m:ctrlPr>
                                </m:dPr>
                                <m:e>
                                  <m:r>
                                    <a:rPr lang="en-US" sz="1600" b="0" i="1" smtClean="0">
                                      <a:solidFill>
                                        <a:srgbClr val="0000FF"/>
                                      </a:solidFill>
                                      <a:latin typeface="Cambria Math"/>
                                      <a:ea typeface="Cambria Math"/>
                                    </a:rPr>
                                    <m:t>2</m:t>
                                  </m:r>
                                  <m:r>
                                    <a:rPr lang="en-US" sz="1600" b="0" i="1" smtClean="0">
                                      <a:latin typeface="Cambria Math"/>
                                      <a:ea typeface="Cambria Math"/>
                                    </a:rPr>
                                    <m:t>−</m:t>
                                  </m:r>
                                  <m:r>
                                    <a:rPr lang="en-US" sz="1600" b="0" i="1" smtClean="0">
                                      <a:solidFill>
                                        <a:srgbClr val="00B050"/>
                                      </a:solidFill>
                                      <a:latin typeface="Cambria Math"/>
                                      <a:ea typeface="Cambria Math"/>
                                    </a:rPr>
                                    <m:t>4</m:t>
                                  </m:r>
                                </m:e>
                              </m:d>
                            </m:e>
                            <m:sup>
                              <m:r>
                                <a:rPr lang="cs-CZ" sz="1600" b="0" i="1" smtClean="0">
                                  <a:latin typeface="Cambria Math"/>
                                  <a:ea typeface="Cambria Math"/>
                                </a:rPr>
                                <m:t>2</m:t>
                              </m:r>
                            </m:sup>
                          </m:sSup>
                          <m:r>
                            <a:rPr lang="cs-CZ" sz="1600" b="0" i="1" smtClean="0">
                              <a:latin typeface="Cambria Math"/>
                              <a:ea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r>
                                    <a:rPr lang="en-US" sz="1600" i="1" smtClean="0">
                                      <a:solidFill>
                                        <a:srgbClr val="0000FF"/>
                                      </a:solidFill>
                                      <a:latin typeface="Cambria Math"/>
                                      <a:ea typeface="Cambria Math"/>
                                    </a:rPr>
                                    <m:t>2</m:t>
                                  </m:r>
                                  <m:r>
                                    <a:rPr lang="en-US" sz="1600" b="0" i="1" smtClean="0">
                                      <a:solidFill>
                                        <a:srgbClr val="0000FF"/>
                                      </a:solidFill>
                                      <a:latin typeface="Cambria Math"/>
                                      <a:ea typeface="Cambria Math"/>
                                    </a:rPr>
                                    <m:t>,5</m:t>
                                  </m:r>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r>
                            <a:rPr lang="cs-CZ" sz="1600" i="1">
                              <a:latin typeface="Cambria Math"/>
                              <a:ea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r>
                                    <a:rPr lang="en-US" sz="1600" b="0" i="1" smtClean="0">
                                      <a:solidFill>
                                        <a:srgbClr val="0000FF"/>
                                      </a:solidFill>
                                      <a:latin typeface="Cambria Math"/>
                                      <a:ea typeface="Cambria Math"/>
                                    </a:rPr>
                                    <m:t>7</m:t>
                                  </m:r>
                                  <m:r>
                                    <a:rPr lang="en-US" sz="1600" i="1">
                                      <a:solidFill>
                                        <a:srgbClr val="0000FF"/>
                                      </a:solidFill>
                                      <a:latin typeface="Cambria Math"/>
                                      <a:ea typeface="Cambria Math"/>
                                    </a:rPr>
                                    <m:t>,5</m:t>
                                  </m:r>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e>
                      </m:d>
                      <m:r>
                        <a:rPr lang="en-US" sz="1600" b="0" i="1" smtClean="0">
                          <a:latin typeface="Cambria Math"/>
                          <a:ea typeface="Cambria Math"/>
                        </a:rPr>
                        <m:t>=37</m:t>
                      </m:r>
                    </m:oMath>
                  </m:oMathPara>
                </a14:m>
                <a:endParaRPr lang="cs-CZ" sz="1600" dirty="0"/>
              </a:p>
            </p:txBody>
          </p:sp>
        </mc:Choice>
        <mc:Fallback xmlns="">
          <p:sp>
            <p:nvSpPr>
              <p:cNvPr id="51" name="Obdélník 50"/>
              <p:cNvSpPr>
                <a:spLocks noRot="1" noChangeAspect="1" noMove="1" noResize="1" noEditPoints="1" noAdjustHandles="1" noChangeArrowheads="1" noChangeShapeType="1" noTextEdit="1"/>
              </p:cNvSpPr>
              <p:nvPr/>
            </p:nvSpPr>
            <p:spPr>
              <a:xfrm>
                <a:off x="755576" y="4671052"/>
                <a:ext cx="7488832" cy="629083"/>
              </a:xfrm>
              <a:prstGeom prst="rect">
                <a:avLst/>
              </a:prstGeom>
              <a:blipFill rotWithShape="1">
                <a:blip r:embed="rId16"/>
                <a:stretch>
                  <a:fillRect/>
                </a:stretch>
              </a:blipFill>
            </p:spPr>
            <p:txBody>
              <a:bodyPr/>
              <a:lstStyle/>
              <a:p>
                <a:r>
                  <a:rPr lang="en-US">
                    <a:noFill/>
                  </a:rPr>
                  <a:t> </a:t>
                </a:r>
              </a:p>
            </p:txBody>
          </p:sp>
        </mc:Fallback>
      </mc:AlternateContent>
      <p:sp>
        <p:nvSpPr>
          <p:cNvPr id="52" name="TextovéPole 51"/>
          <p:cNvSpPr txBox="1"/>
          <p:nvPr/>
        </p:nvSpPr>
        <p:spPr>
          <a:xfrm>
            <a:off x="757131" y="4365104"/>
            <a:ext cx="4147717" cy="369332"/>
          </a:xfrm>
          <a:prstGeom prst="rect">
            <a:avLst/>
          </a:prstGeom>
          <a:noFill/>
        </p:spPr>
        <p:txBody>
          <a:bodyPr wrap="square" rtlCol="0">
            <a:spAutoFit/>
          </a:bodyPr>
          <a:lstStyle/>
          <a:p>
            <a:r>
              <a:rPr lang="cs-CZ" b="1" dirty="0" smtClean="0"/>
              <a:t>Součet čtverců pro faktor </a:t>
            </a:r>
            <a:r>
              <a:rPr lang="en-US" b="1" dirty="0" smtClean="0"/>
              <a:t>B</a:t>
            </a:r>
            <a:r>
              <a:rPr lang="cs-CZ" b="1" dirty="0" smtClean="0"/>
              <a:t> (typ léku):</a:t>
            </a:r>
            <a:endParaRPr lang="en-US" b="1" dirty="0"/>
          </a:p>
        </p:txBody>
      </p:sp>
      <mc:AlternateContent xmlns:mc="http://schemas.openxmlformats.org/markup-compatibility/2006" xmlns:a14="http://schemas.microsoft.com/office/drawing/2010/main">
        <mc:Choice Requires="a14">
          <p:sp>
            <p:nvSpPr>
              <p:cNvPr id="53" name="Obdélník 52"/>
              <p:cNvSpPr/>
              <p:nvPr/>
            </p:nvSpPr>
            <p:spPr>
              <a:xfrm>
                <a:off x="757131" y="5612357"/>
                <a:ext cx="7488832" cy="6290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sz="1600" b="0" i="1" smtClean="0">
                              <a:latin typeface="Cambria Math" panose="02040503050406030204" pitchFamily="18" charset="0"/>
                            </a:rPr>
                          </m:ctrlPr>
                        </m:sSubPr>
                        <m:e>
                          <m:r>
                            <m:rPr>
                              <m:sty m:val="p"/>
                            </m:rPr>
                            <a:rPr lang="en-US" sz="1600" b="0" i="0" smtClean="0">
                              <a:latin typeface="Cambria Math"/>
                            </a:rPr>
                            <m:t>S</m:t>
                          </m:r>
                        </m:e>
                        <m:sub>
                          <m:r>
                            <a:rPr lang="cs-CZ" sz="1600" b="0" i="1" smtClean="0">
                              <a:latin typeface="Cambria Math"/>
                            </a:rPr>
                            <m:t>𝑇</m:t>
                          </m:r>
                        </m:sub>
                      </m:sSub>
                      <m:r>
                        <a:rPr lang="en-US" sz="1600" b="0" i="1" smtClean="0">
                          <a:latin typeface="Cambria Math"/>
                        </a:rPr>
                        <m:t>=</m:t>
                      </m:r>
                      <m:nary>
                        <m:naryPr>
                          <m:chr m:val="∑"/>
                          <m:limLoc m:val="subSup"/>
                          <m:ctrlPr>
                            <a:rPr lang="en-US" sz="1600" b="0" i="1" smtClean="0">
                              <a:latin typeface="Cambria Math" panose="02040503050406030204" pitchFamily="18" charset="0"/>
                            </a:rPr>
                          </m:ctrlPr>
                        </m:naryPr>
                        <m:sub>
                          <m:r>
                            <m:rPr>
                              <m:brk m:alnAt="25"/>
                            </m:rPr>
                            <a:rPr lang="cs-CZ" sz="1600" b="0" i="1" smtClean="0">
                              <a:latin typeface="Cambria Math"/>
                            </a:rPr>
                            <m:t>𝑖</m:t>
                          </m:r>
                          <m:r>
                            <a:rPr lang="en-US" sz="1600" b="0" i="1" smtClean="0">
                              <a:latin typeface="Cambria Math"/>
                            </a:rPr>
                            <m:t>=1</m:t>
                          </m:r>
                        </m:sub>
                        <m:sup>
                          <m:r>
                            <a:rPr lang="cs-CZ" sz="1600" b="0" i="1" smtClean="0">
                              <a:latin typeface="Cambria Math"/>
                            </a:rPr>
                            <m:t>𝑎</m:t>
                          </m:r>
                        </m:sup>
                        <m:e>
                          <m:nary>
                            <m:naryPr>
                              <m:chr m:val="∑"/>
                              <m:limLoc m:val="subSup"/>
                              <m:ctrlPr>
                                <a:rPr lang="en-US" sz="1600" b="0" i="1" smtClean="0">
                                  <a:latin typeface="Cambria Math" panose="02040503050406030204" pitchFamily="18" charset="0"/>
                                </a:rPr>
                              </m:ctrlPr>
                            </m:naryPr>
                            <m:sub>
                              <m:r>
                                <m:rPr>
                                  <m:brk m:alnAt="25"/>
                                </m:rPr>
                                <a:rPr lang="cs-CZ" sz="1600" b="0" i="1" smtClean="0">
                                  <a:latin typeface="Cambria Math"/>
                                </a:rPr>
                                <m:t>𝑗</m:t>
                              </m:r>
                              <m:r>
                                <a:rPr lang="en-US" sz="1600" b="0" i="1" smtClean="0">
                                  <a:latin typeface="Cambria Math"/>
                                </a:rPr>
                                <m:t>=1</m:t>
                              </m:r>
                            </m:sub>
                            <m:sup>
                              <m:r>
                                <a:rPr lang="en-US" sz="1600" b="0" i="1" smtClean="0">
                                  <a:latin typeface="Cambria Math"/>
                                </a:rPr>
                                <m:t>𝑏</m:t>
                              </m:r>
                            </m:sup>
                            <m:e>
                              <m:nary>
                                <m:naryPr>
                                  <m:chr m:val="∑"/>
                                  <m:limLoc m:val="subSup"/>
                                  <m:ctrlPr>
                                    <a:rPr lang="en-US" sz="1600" b="0" i="1" smtClean="0">
                                      <a:latin typeface="Cambria Math" panose="02040503050406030204" pitchFamily="18" charset="0"/>
                                    </a:rPr>
                                  </m:ctrlPr>
                                </m:naryPr>
                                <m:sub>
                                  <m:r>
                                    <m:rPr>
                                      <m:brk m:alnAt="25"/>
                                    </m:rPr>
                                    <a:rPr lang="en-US" sz="1600" b="0" i="1" smtClean="0">
                                      <a:latin typeface="Cambria Math"/>
                                    </a:rPr>
                                    <m:t>𝑘</m:t>
                                  </m:r>
                                  <m:r>
                                    <a:rPr lang="en-US" sz="1600" b="0" i="1" smtClean="0">
                                      <a:latin typeface="Cambria Math"/>
                                    </a:rPr>
                                    <m:t>=1</m:t>
                                  </m:r>
                                </m:sub>
                                <m:sup>
                                  <m:r>
                                    <a:rPr lang="en-US" sz="1600" b="0" i="1" smtClean="0">
                                      <a:latin typeface="Cambria Math"/>
                                    </a:rPr>
                                    <m:t>𝑐</m:t>
                                  </m:r>
                                </m:sup>
                                <m:e>
                                  <m:d>
                                    <m:dPr>
                                      <m:ctrlPr>
                                        <a:rPr lang="en-US" sz="1600" i="1">
                                          <a:latin typeface="Cambria Math" panose="02040503050406030204" pitchFamily="18" charset="0"/>
                                        </a:rPr>
                                      </m:ctrlPr>
                                    </m:dPr>
                                    <m:e>
                                      <m:sSub>
                                        <m:sSubPr>
                                          <m:ctrlPr>
                                            <a:rPr lang="cs-CZ" sz="1600" i="1">
                                              <a:latin typeface="Cambria Math" panose="02040503050406030204" pitchFamily="18" charset="0"/>
                                            </a:rPr>
                                          </m:ctrlPr>
                                        </m:sSubPr>
                                        <m:e>
                                          <m:r>
                                            <m:rPr>
                                              <m:sty m:val="p"/>
                                            </m:rPr>
                                            <a:rPr lang="en-US" sz="1600" b="0" i="0" smtClean="0">
                                              <a:latin typeface="Cambria Math"/>
                                            </a:rPr>
                                            <m:t>X</m:t>
                                          </m:r>
                                        </m:e>
                                        <m:sub>
                                          <m:r>
                                            <a:rPr lang="en-US" sz="1600" b="0" i="1" smtClean="0">
                                              <a:latin typeface="Cambria Math"/>
                                            </a:rPr>
                                            <m:t>𝑖</m:t>
                                          </m:r>
                                          <m:r>
                                            <a:rPr lang="en-US" sz="1600" i="1">
                                              <a:latin typeface="Cambria Math"/>
                                            </a:rPr>
                                            <m:t>𝑗</m:t>
                                          </m:r>
                                          <m:r>
                                            <a:rPr lang="en-US" sz="1600" b="0" i="1" smtClean="0">
                                              <a:latin typeface="Cambria Math"/>
                                            </a:rPr>
                                            <m:t>𝑘</m:t>
                                          </m:r>
                                        </m:sub>
                                      </m:sSub>
                                      <m:r>
                                        <a:rPr lang="cs-CZ" sz="1600" i="1">
                                          <a:latin typeface="Cambria Math"/>
                                        </a:rPr>
                                        <m:t>−</m:t>
                                      </m:r>
                                      <m:sSub>
                                        <m:sSubPr>
                                          <m:ctrlPr>
                                            <a:rPr lang="cs-CZ" sz="1600" i="1" smtClean="0">
                                              <a:solidFill>
                                                <a:srgbClr val="00B050"/>
                                              </a:solidFill>
                                              <a:latin typeface="Cambria Math" panose="02040503050406030204" pitchFamily="18" charset="0"/>
                                            </a:rPr>
                                          </m:ctrlPr>
                                        </m:sSubPr>
                                        <m:e>
                                          <m:r>
                                            <m:rPr>
                                              <m:sty m:val="p"/>
                                            </m:rPr>
                                            <a:rPr lang="en-US" sz="1600">
                                              <a:solidFill>
                                                <a:srgbClr val="00B050"/>
                                              </a:solidFill>
                                              <a:latin typeface="Cambria Math"/>
                                            </a:rPr>
                                            <m:t>M</m:t>
                                          </m:r>
                                        </m:e>
                                        <m:sub>
                                          <m:r>
                                            <a:rPr lang="cs-CZ" sz="1600" i="1">
                                              <a:solidFill>
                                                <a:srgbClr val="00B050"/>
                                              </a:solidFill>
                                              <a:latin typeface="Cambria Math"/>
                                            </a:rPr>
                                            <m:t>...</m:t>
                                          </m:r>
                                        </m:sub>
                                      </m:sSub>
                                    </m:e>
                                  </m:d>
                                </m:e>
                              </m:nary>
                            </m:e>
                          </m:nary>
                        </m:e>
                      </m:nary>
                      <m:r>
                        <a:rPr lang="cs-CZ" sz="1600" b="0" i="1" smtClean="0">
                          <a:latin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r>
                                <a:rPr lang="en-US" sz="1600" b="0" i="1" smtClean="0">
                                  <a:latin typeface="Cambria Math"/>
                                  <a:ea typeface="Cambria Math"/>
                                </a:rPr>
                                <m:t>1</m:t>
                              </m:r>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r>
                        <a:rPr lang="en-US" sz="1600" b="0" i="1" smtClean="0">
                          <a:latin typeface="Cambria Math"/>
                          <a:ea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r>
                                <a:rPr lang="en-US" sz="1600" b="0" i="1" smtClean="0">
                                  <a:latin typeface="Cambria Math"/>
                                  <a:ea typeface="Cambria Math"/>
                                </a:rPr>
                                <m:t>1</m:t>
                              </m:r>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r>
                        <a:rPr lang="en-US" sz="1600" b="0" i="1" smtClean="0">
                          <a:latin typeface="Cambria Math"/>
                          <a:ea typeface="Cambria Math"/>
                        </a:rPr>
                        <m:t>+…+</m:t>
                      </m:r>
                      <m:sSup>
                        <m:sSupPr>
                          <m:ctrlPr>
                            <a:rPr lang="cs-CZ" sz="1600" i="1">
                              <a:latin typeface="Cambria Math" panose="02040503050406030204" pitchFamily="18" charset="0"/>
                              <a:ea typeface="Cambria Math"/>
                            </a:rPr>
                          </m:ctrlPr>
                        </m:sSupPr>
                        <m:e>
                          <m:d>
                            <m:dPr>
                              <m:ctrlPr>
                                <a:rPr lang="cs-CZ" sz="1600" i="1">
                                  <a:latin typeface="Cambria Math" panose="02040503050406030204" pitchFamily="18" charset="0"/>
                                  <a:ea typeface="Cambria Math"/>
                                </a:rPr>
                              </m:ctrlPr>
                            </m:dPr>
                            <m:e>
                              <m:r>
                                <a:rPr lang="en-US" sz="1600" b="0" i="1" smtClean="0">
                                  <a:latin typeface="Cambria Math"/>
                                  <a:ea typeface="Cambria Math"/>
                                </a:rPr>
                                <m:t>9</m:t>
                              </m:r>
                              <m:r>
                                <a:rPr lang="en-US" sz="1600" i="1">
                                  <a:latin typeface="Cambria Math"/>
                                  <a:ea typeface="Cambria Math"/>
                                </a:rPr>
                                <m:t>−</m:t>
                              </m:r>
                              <m:r>
                                <a:rPr lang="en-US" sz="1600" i="1" smtClean="0">
                                  <a:solidFill>
                                    <a:srgbClr val="00B050"/>
                                  </a:solidFill>
                                  <a:latin typeface="Cambria Math"/>
                                  <a:ea typeface="Cambria Math"/>
                                </a:rPr>
                                <m:t>4</m:t>
                              </m:r>
                            </m:e>
                          </m:d>
                        </m:e>
                        <m:sup>
                          <m:r>
                            <a:rPr lang="cs-CZ" sz="1600" i="1">
                              <a:latin typeface="Cambria Math"/>
                              <a:ea typeface="Cambria Math"/>
                            </a:rPr>
                            <m:t>2</m:t>
                          </m:r>
                        </m:sup>
                      </m:sSup>
                      <m:r>
                        <a:rPr lang="en-US" sz="1600" b="0" i="1" smtClean="0">
                          <a:latin typeface="Cambria Math"/>
                          <a:ea typeface="Cambria Math"/>
                        </a:rPr>
                        <m:t>=48</m:t>
                      </m:r>
                    </m:oMath>
                  </m:oMathPara>
                </a14:m>
                <a:endParaRPr lang="cs-CZ" sz="1600" dirty="0"/>
              </a:p>
            </p:txBody>
          </p:sp>
        </mc:Choice>
        <mc:Fallback xmlns="">
          <p:sp>
            <p:nvSpPr>
              <p:cNvPr id="53" name="Obdélník 52"/>
              <p:cNvSpPr>
                <a:spLocks noRot="1" noChangeAspect="1" noMove="1" noResize="1" noEditPoints="1" noAdjustHandles="1" noChangeArrowheads="1" noChangeShapeType="1" noTextEdit="1"/>
              </p:cNvSpPr>
              <p:nvPr/>
            </p:nvSpPr>
            <p:spPr>
              <a:xfrm>
                <a:off x="757131" y="5612357"/>
                <a:ext cx="7488832" cy="629083"/>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bdélník 53"/>
              <p:cNvSpPr/>
              <p:nvPr/>
            </p:nvSpPr>
            <p:spPr>
              <a:xfrm>
                <a:off x="730491" y="6525344"/>
                <a:ext cx="2473357" cy="33855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cs-CZ" sz="1600" b="0" i="1" smtClean="0">
                              <a:latin typeface="Cambria Math" panose="02040503050406030204" pitchFamily="18" charset="0"/>
                            </a:rPr>
                          </m:ctrlPr>
                        </m:sSubPr>
                        <m:e>
                          <m:r>
                            <m:rPr>
                              <m:sty m:val="p"/>
                            </m:rPr>
                            <a:rPr lang="en-US" sz="1600" b="0" i="0" smtClean="0">
                              <a:latin typeface="Cambria Math"/>
                            </a:rPr>
                            <m:t>S</m:t>
                          </m:r>
                        </m:e>
                        <m:sub>
                          <m:r>
                            <a:rPr lang="en-US" sz="1600" b="0" i="1" smtClean="0">
                              <a:latin typeface="Cambria Math"/>
                            </a:rPr>
                            <m:t>𝐸</m:t>
                          </m:r>
                        </m:sub>
                      </m:sSub>
                      <m:r>
                        <a:rPr lang="cs-CZ" sz="1600" b="0" i="1" smtClean="0">
                          <a:latin typeface="Cambria Math"/>
                        </a:rPr>
                        <m:t>=</m:t>
                      </m:r>
                      <m:sSub>
                        <m:sSubPr>
                          <m:ctrlPr>
                            <a:rPr lang="cs-CZ" sz="1600" i="1">
                              <a:latin typeface="Cambria Math" panose="02040503050406030204" pitchFamily="18" charset="0"/>
                            </a:rPr>
                          </m:ctrlPr>
                        </m:sSubPr>
                        <m:e>
                          <m:r>
                            <m:rPr>
                              <m:sty m:val="p"/>
                            </m:rPr>
                            <a:rPr lang="en-US" sz="1600">
                              <a:latin typeface="Cambria Math"/>
                            </a:rPr>
                            <m:t>S</m:t>
                          </m:r>
                        </m:e>
                        <m:sub>
                          <m:r>
                            <a:rPr lang="cs-CZ" sz="1600" i="1">
                              <a:latin typeface="Cambria Math"/>
                            </a:rPr>
                            <m:t>𝑇</m:t>
                          </m:r>
                        </m:sub>
                      </m:sSub>
                      <m:r>
                        <a:rPr lang="en-US" sz="1600" b="0" i="1" smtClean="0">
                          <a:latin typeface="Cambria Math"/>
                        </a:rPr>
                        <m:t>−</m:t>
                      </m:r>
                      <m:sSub>
                        <m:sSubPr>
                          <m:ctrlPr>
                            <a:rPr lang="cs-CZ" sz="1600" i="1">
                              <a:latin typeface="Cambria Math" panose="02040503050406030204" pitchFamily="18" charset="0"/>
                            </a:rPr>
                          </m:ctrlPr>
                        </m:sSubPr>
                        <m:e>
                          <m:r>
                            <m:rPr>
                              <m:sty m:val="p"/>
                            </m:rPr>
                            <a:rPr lang="en-US" sz="1600">
                              <a:latin typeface="Cambria Math"/>
                            </a:rPr>
                            <m:t>S</m:t>
                          </m:r>
                        </m:e>
                        <m:sub>
                          <m:r>
                            <a:rPr lang="en-US" sz="1600" i="1">
                              <a:latin typeface="Cambria Math"/>
                            </a:rPr>
                            <m:t>𝐴</m:t>
                          </m:r>
                        </m:sub>
                      </m:sSub>
                      <m:r>
                        <a:rPr lang="en-US" sz="1600" b="0" i="1" smtClean="0">
                          <a:latin typeface="Cambria Math"/>
                        </a:rPr>
                        <m:t>−</m:t>
                      </m:r>
                      <m:sSub>
                        <m:sSubPr>
                          <m:ctrlPr>
                            <a:rPr lang="cs-CZ" sz="1600" i="1">
                              <a:latin typeface="Cambria Math" panose="02040503050406030204" pitchFamily="18" charset="0"/>
                            </a:rPr>
                          </m:ctrlPr>
                        </m:sSubPr>
                        <m:e>
                          <m:r>
                            <m:rPr>
                              <m:sty m:val="p"/>
                            </m:rPr>
                            <a:rPr lang="en-US" sz="1600">
                              <a:latin typeface="Cambria Math"/>
                            </a:rPr>
                            <m:t>S</m:t>
                          </m:r>
                        </m:e>
                        <m:sub>
                          <m:r>
                            <a:rPr lang="en-US" sz="1600" i="1">
                              <a:latin typeface="Cambria Math"/>
                            </a:rPr>
                            <m:t>𝐵</m:t>
                          </m:r>
                        </m:sub>
                      </m:sSub>
                      <m:r>
                        <a:rPr lang="en-US" sz="1600" b="0" i="1" smtClean="0">
                          <a:latin typeface="Cambria Math"/>
                          <a:ea typeface="Cambria Math"/>
                        </a:rPr>
                        <m:t>=0,33</m:t>
                      </m:r>
                    </m:oMath>
                  </m:oMathPara>
                </a14:m>
                <a:endParaRPr lang="cs-CZ" sz="1600" dirty="0"/>
              </a:p>
            </p:txBody>
          </p:sp>
        </mc:Choice>
        <mc:Fallback xmlns="">
          <p:sp>
            <p:nvSpPr>
              <p:cNvPr id="54" name="Obdélník 53"/>
              <p:cNvSpPr>
                <a:spLocks noRot="1" noChangeAspect="1" noMove="1" noResize="1" noEditPoints="1" noAdjustHandles="1" noChangeArrowheads="1" noChangeShapeType="1" noTextEdit="1"/>
              </p:cNvSpPr>
              <p:nvPr/>
            </p:nvSpPr>
            <p:spPr>
              <a:xfrm>
                <a:off x="730491" y="6525344"/>
                <a:ext cx="2473357" cy="338554"/>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bdélník 54"/>
              <p:cNvSpPr/>
              <p:nvPr/>
            </p:nvSpPr>
            <p:spPr>
              <a:xfrm>
                <a:off x="7085706" y="2725860"/>
                <a:ext cx="1771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00B050"/>
                              </a:solidFill>
                              <a:latin typeface="Cambria Math" panose="02040503050406030204" pitchFamily="18" charset="0"/>
                            </a:rPr>
                          </m:ctrlPr>
                        </m:sSubPr>
                        <m:e>
                          <m:r>
                            <m:rPr>
                              <m:sty m:val="p"/>
                            </m:rPr>
                            <a:rPr lang="en-US">
                              <a:solidFill>
                                <a:srgbClr val="00B050"/>
                              </a:solidFill>
                              <a:latin typeface="Cambria Math"/>
                            </a:rPr>
                            <m:t>M</m:t>
                          </m:r>
                        </m:e>
                        <m:sub>
                          <m:r>
                            <a:rPr lang="en-US" i="1">
                              <a:solidFill>
                                <a:srgbClr val="00B050"/>
                              </a:solidFill>
                              <a:latin typeface="Cambria Math"/>
                            </a:rPr>
                            <m:t>.</m:t>
                          </m:r>
                          <m:r>
                            <a:rPr lang="cs-CZ" i="1">
                              <a:solidFill>
                                <a:srgbClr val="00B050"/>
                              </a:solidFill>
                              <a:latin typeface="Cambria Math"/>
                            </a:rPr>
                            <m:t>..</m:t>
                          </m:r>
                        </m:sub>
                      </m:sSub>
                      <m:r>
                        <a:rPr lang="en-US" i="1">
                          <a:solidFill>
                            <a:srgbClr val="00B050"/>
                          </a:solidFill>
                          <a:latin typeface="Cambria Math"/>
                        </a:rPr>
                        <m:t>=</m:t>
                      </m:r>
                      <m:f>
                        <m:fPr>
                          <m:type m:val="lin"/>
                          <m:ctrlPr>
                            <a:rPr lang="en-US" i="1">
                              <a:solidFill>
                                <a:srgbClr val="00B050"/>
                              </a:solidFill>
                              <a:latin typeface="Cambria Math" panose="02040503050406030204" pitchFamily="18" charset="0"/>
                            </a:rPr>
                          </m:ctrlPr>
                        </m:fPr>
                        <m:num>
                          <m:r>
                            <a:rPr lang="en-US" i="1">
                              <a:solidFill>
                                <a:srgbClr val="00B050"/>
                              </a:solidFill>
                              <a:latin typeface="Cambria Math"/>
                            </a:rPr>
                            <m:t>24</m:t>
                          </m:r>
                        </m:num>
                        <m:den>
                          <m:r>
                            <a:rPr lang="en-US" i="1">
                              <a:solidFill>
                                <a:srgbClr val="00B050"/>
                              </a:solidFill>
                              <a:latin typeface="Cambria Math"/>
                            </a:rPr>
                            <m:t>6=4</m:t>
                          </m:r>
                        </m:den>
                      </m:f>
                    </m:oMath>
                  </m:oMathPara>
                </a14:m>
                <a:endParaRPr lang="en-US" dirty="0">
                  <a:solidFill>
                    <a:srgbClr val="00B050"/>
                  </a:solidFill>
                </a:endParaRPr>
              </a:p>
            </p:txBody>
          </p:sp>
        </mc:Choice>
        <mc:Fallback xmlns="">
          <p:sp>
            <p:nvSpPr>
              <p:cNvPr id="55" name="Obdélník 54"/>
              <p:cNvSpPr>
                <a:spLocks noRot="1" noChangeAspect="1" noMove="1" noResize="1" noEditPoints="1" noAdjustHandles="1" noChangeArrowheads="1" noChangeShapeType="1" noTextEdit="1"/>
              </p:cNvSpPr>
              <p:nvPr/>
            </p:nvSpPr>
            <p:spPr>
              <a:xfrm>
                <a:off x="7085706" y="2725860"/>
                <a:ext cx="1771126" cy="369332"/>
              </a:xfrm>
              <a:prstGeom prst="rect">
                <a:avLst/>
              </a:prstGeom>
              <a:blipFill rotWithShape="1">
                <a:blip r:embed="rId19"/>
                <a:stretch>
                  <a:fillRect t="-116393" r="-3436" b="-175410"/>
                </a:stretch>
              </a:blipFill>
            </p:spPr>
            <p:txBody>
              <a:bodyPr/>
              <a:lstStyle/>
              <a:p>
                <a:r>
                  <a:rPr lang="en-US">
                    <a:noFill/>
                  </a:rPr>
                  <a:t> </a:t>
                </a:r>
              </a:p>
            </p:txBody>
          </p:sp>
        </mc:Fallback>
      </mc:AlternateContent>
      <p:sp>
        <p:nvSpPr>
          <p:cNvPr id="56" name="TextovéPole 55"/>
          <p:cNvSpPr txBox="1"/>
          <p:nvPr/>
        </p:nvSpPr>
        <p:spPr>
          <a:xfrm>
            <a:off x="712315" y="5301208"/>
            <a:ext cx="4147717" cy="369332"/>
          </a:xfrm>
          <a:prstGeom prst="rect">
            <a:avLst/>
          </a:prstGeom>
          <a:noFill/>
        </p:spPr>
        <p:txBody>
          <a:bodyPr wrap="square" rtlCol="0">
            <a:spAutoFit/>
          </a:bodyPr>
          <a:lstStyle/>
          <a:p>
            <a:r>
              <a:rPr lang="cs-CZ" b="1" dirty="0" smtClean="0"/>
              <a:t>Celkový součet čtverců :</a:t>
            </a:r>
            <a:endParaRPr lang="en-US" b="1" dirty="0"/>
          </a:p>
        </p:txBody>
      </p:sp>
      <p:sp>
        <p:nvSpPr>
          <p:cNvPr id="57" name="TextovéPole 56"/>
          <p:cNvSpPr txBox="1"/>
          <p:nvPr/>
        </p:nvSpPr>
        <p:spPr>
          <a:xfrm>
            <a:off x="712315" y="6237312"/>
            <a:ext cx="4147717" cy="369332"/>
          </a:xfrm>
          <a:prstGeom prst="rect">
            <a:avLst/>
          </a:prstGeom>
          <a:noFill/>
        </p:spPr>
        <p:txBody>
          <a:bodyPr wrap="square" rtlCol="0">
            <a:spAutoFit/>
          </a:bodyPr>
          <a:lstStyle/>
          <a:p>
            <a:r>
              <a:rPr lang="cs-CZ" b="1" dirty="0" smtClean="0"/>
              <a:t>Reziduální součet čtverců :</a:t>
            </a:r>
            <a:endParaRPr lang="en-US" b="1" dirty="0"/>
          </a:p>
        </p:txBody>
      </p:sp>
      <mc:AlternateContent xmlns:mc="http://schemas.openxmlformats.org/markup-compatibility/2006" xmlns:a14="http://schemas.microsoft.com/office/drawing/2010/main">
        <mc:Choice Requires="a14">
          <p:sp>
            <p:nvSpPr>
              <p:cNvPr id="58" name="TextovéPole 57"/>
              <p:cNvSpPr txBox="1"/>
              <p:nvPr/>
            </p:nvSpPr>
            <p:spPr>
              <a:xfrm>
                <a:off x="5304897" y="3429000"/>
                <a:ext cx="3839104" cy="369332"/>
              </a:xfrm>
              <a:prstGeom prst="rect">
                <a:avLst/>
              </a:prstGeom>
              <a:noFill/>
            </p:spPr>
            <p:txBody>
              <a:bodyPr wrap="square" rtlCol="0">
                <a:spAutoFit/>
              </a:bodyPr>
              <a:lstStyle/>
              <a:p>
                <a:r>
                  <a:rPr lang="cs-CZ" dirty="0" smtClean="0"/>
                  <a:t>počet stupňů volnosti: </a:t>
                </a:r>
                <a14:m>
                  <m:oMath xmlns:m="http://schemas.openxmlformats.org/officeDocument/2006/math">
                    <m:sSub>
                      <m:sSubPr>
                        <m:ctrlPr>
                          <a:rPr lang="cs-CZ" i="1">
                            <a:latin typeface="Cambria Math" panose="02040503050406030204" pitchFamily="18" charset="0"/>
                          </a:rPr>
                        </m:ctrlPr>
                      </m:sSubPr>
                      <m:e>
                        <m:r>
                          <m:rPr>
                            <m:sty m:val="p"/>
                          </m:rPr>
                          <a:rPr lang="cs-CZ" b="0" i="0" smtClean="0">
                            <a:latin typeface="Cambria Math"/>
                          </a:rPr>
                          <m:t>f</m:t>
                        </m:r>
                      </m:e>
                      <m:sub>
                        <m:r>
                          <a:rPr lang="en-US" i="1">
                            <a:latin typeface="Cambria Math"/>
                          </a:rPr>
                          <m:t>𝐴</m:t>
                        </m:r>
                      </m:sub>
                    </m:sSub>
                    <m:r>
                      <a:rPr lang="en-US" i="1">
                        <a:latin typeface="Cambria Math"/>
                      </a:rPr>
                      <m:t>=</m:t>
                    </m:r>
                    <m:r>
                      <a:rPr lang="cs-CZ" b="0" i="1" smtClean="0">
                        <a:latin typeface="Cambria Math"/>
                      </a:rPr>
                      <m:t>𝑎</m:t>
                    </m:r>
                    <m:r>
                      <a:rPr lang="cs-CZ" b="0" i="1" smtClean="0">
                        <a:latin typeface="Cambria Math"/>
                      </a:rPr>
                      <m:t>−1=1</m:t>
                    </m:r>
                  </m:oMath>
                </a14:m>
                <a:r>
                  <a:rPr lang="cs-CZ" dirty="0" smtClean="0"/>
                  <a:t> </a:t>
                </a:r>
                <a:endParaRPr lang="en-US" dirty="0"/>
              </a:p>
            </p:txBody>
          </p:sp>
        </mc:Choice>
        <mc:Fallback xmlns="">
          <p:sp>
            <p:nvSpPr>
              <p:cNvPr id="58" name="TextovéPole 57"/>
              <p:cNvSpPr txBox="1">
                <a:spLocks noRot="1" noChangeAspect="1" noMove="1" noResize="1" noEditPoints="1" noAdjustHandles="1" noChangeArrowheads="1" noChangeShapeType="1" noTextEdit="1"/>
              </p:cNvSpPr>
              <p:nvPr/>
            </p:nvSpPr>
            <p:spPr>
              <a:xfrm>
                <a:off x="5304897" y="3429000"/>
                <a:ext cx="3839104" cy="369332"/>
              </a:xfrm>
              <a:prstGeom prst="rect">
                <a:avLst/>
              </a:prstGeom>
              <a:blipFill rotWithShape="1">
                <a:blip r:embed="rId20"/>
                <a:stretch>
                  <a:fillRect l="-1270"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ovéPole 58"/>
              <p:cNvSpPr txBox="1"/>
              <p:nvPr/>
            </p:nvSpPr>
            <p:spPr>
              <a:xfrm>
                <a:off x="5304897" y="4365104"/>
                <a:ext cx="3839104" cy="369332"/>
              </a:xfrm>
              <a:prstGeom prst="rect">
                <a:avLst/>
              </a:prstGeom>
              <a:noFill/>
            </p:spPr>
            <p:txBody>
              <a:bodyPr wrap="square" rtlCol="0">
                <a:spAutoFit/>
              </a:bodyPr>
              <a:lstStyle/>
              <a:p>
                <a:r>
                  <a:rPr lang="cs-CZ" dirty="0" smtClean="0"/>
                  <a:t>počet stupňů volnosti: </a:t>
                </a:r>
                <a14:m>
                  <m:oMath xmlns:m="http://schemas.openxmlformats.org/officeDocument/2006/math">
                    <m:sSub>
                      <m:sSubPr>
                        <m:ctrlPr>
                          <a:rPr lang="cs-CZ" i="1">
                            <a:latin typeface="Cambria Math" panose="02040503050406030204" pitchFamily="18" charset="0"/>
                          </a:rPr>
                        </m:ctrlPr>
                      </m:sSubPr>
                      <m:e>
                        <m:r>
                          <m:rPr>
                            <m:sty m:val="p"/>
                          </m:rPr>
                          <a:rPr lang="cs-CZ" b="0" i="0" smtClean="0">
                            <a:latin typeface="Cambria Math"/>
                          </a:rPr>
                          <m:t>f</m:t>
                        </m:r>
                      </m:e>
                      <m:sub>
                        <m:r>
                          <a:rPr lang="cs-CZ" b="0" i="1" smtClean="0">
                            <a:latin typeface="Cambria Math"/>
                          </a:rPr>
                          <m:t>𝐵</m:t>
                        </m:r>
                      </m:sub>
                    </m:sSub>
                    <m:r>
                      <a:rPr lang="en-US" i="1">
                        <a:latin typeface="Cambria Math"/>
                      </a:rPr>
                      <m:t>=</m:t>
                    </m:r>
                    <m:r>
                      <a:rPr lang="cs-CZ" b="0" i="1" smtClean="0">
                        <a:latin typeface="Cambria Math"/>
                      </a:rPr>
                      <m:t>𝑏</m:t>
                    </m:r>
                    <m:r>
                      <a:rPr lang="cs-CZ" b="0" i="1" smtClean="0">
                        <a:latin typeface="Cambria Math"/>
                      </a:rPr>
                      <m:t>−1=2</m:t>
                    </m:r>
                  </m:oMath>
                </a14:m>
                <a:r>
                  <a:rPr lang="cs-CZ" dirty="0" smtClean="0"/>
                  <a:t> </a:t>
                </a:r>
                <a:endParaRPr lang="en-US" dirty="0"/>
              </a:p>
            </p:txBody>
          </p:sp>
        </mc:Choice>
        <mc:Fallback xmlns="">
          <p:sp>
            <p:nvSpPr>
              <p:cNvPr id="59" name="TextovéPole 58"/>
              <p:cNvSpPr txBox="1">
                <a:spLocks noRot="1" noChangeAspect="1" noMove="1" noResize="1" noEditPoints="1" noAdjustHandles="1" noChangeArrowheads="1" noChangeShapeType="1" noTextEdit="1"/>
              </p:cNvSpPr>
              <p:nvPr/>
            </p:nvSpPr>
            <p:spPr>
              <a:xfrm>
                <a:off x="5304897" y="4365104"/>
                <a:ext cx="3839104" cy="369332"/>
              </a:xfrm>
              <a:prstGeom prst="rect">
                <a:avLst/>
              </a:prstGeom>
              <a:blipFill rotWithShape="1">
                <a:blip r:embed="rId21"/>
                <a:stretch>
                  <a:fillRect l="-1270"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ovéPole 59"/>
              <p:cNvSpPr txBox="1"/>
              <p:nvPr/>
            </p:nvSpPr>
            <p:spPr>
              <a:xfrm>
                <a:off x="5304897" y="5301335"/>
                <a:ext cx="3839104" cy="369332"/>
              </a:xfrm>
              <a:prstGeom prst="rect">
                <a:avLst/>
              </a:prstGeom>
              <a:noFill/>
            </p:spPr>
            <p:txBody>
              <a:bodyPr wrap="square" rtlCol="0">
                <a:spAutoFit/>
              </a:bodyPr>
              <a:lstStyle/>
              <a:p>
                <a:r>
                  <a:rPr lang="cs-CZ" dirty="0" smtClean="0"/>
                  <a:t>počet stupňů volnosti: </a:t>
                </a:r>
                <a14:m>
                  <m:oMath xmlns:m="http://schemas.openxmlformats.org/officeDocument/2006/math">
                    <m:sSub>
                      <m:sSubPr>
                        <m:ctrlPr>
                          <a:rPr lang="cs-CZ" i="1">
                            <a:latin typeface="Cambria Math" panose="02040503050406030204" pitchFamily="18" charset="0"/>
                          </a:rPr>
                        </m:ctrlPr>
                      </m:sSubPr>
                      <m:e>
                        <m:r>
                          <m:rPr>
                            <m:sty m:val="p"/>
                          </m:rPr>
                          <a:rPr lang="cs-CZ" b="0" i="0" smtClean="0">
                            <a:latin typeface="Cambria Math"/>
                          </a:rPr>
                          <m:t>f</m:t>
                        </m:r>
                      </m:e>
                      <m:sub>
                        <m:r>
                          <a:rPr lang="cs-CZ" b="0" i="1" smtClean="0">
                            <a:latin typeface="Cambria Math"/>
                          </a:rPr>
                          <m:t>𝑇</m:t>
                        </m:r>
                      </m:sub>
                    </m:sSub>
                    <m:r>
                      <a:rPr lang="en-US" i="1">
                        <a:latin typeface="Cambria Math"/>
                      </a:rPr>
                      <m:t>=</m:t>
                    </m:r>
                    <m:r>
                      <a:rPr lang="cs-CZ" b="0" i="1" smtClean="0">
                        <a:latin typeface="Cambria Math"/>
                      </a:rPr>
                      <m:t>𝑛</m:t>
                    </m:r>
                    <m:r>
                      <a:rPr lang="cs-CZ" b="0" i="1" smtClean="0">
                        <a:latin typeface="Cambria Math"/>
                      </a:rPr>
                      <m:t>−1=5</m:t>
                    </m:r>
                  </m:oMath>
                </a14:m>
                <a:r>
                  <a:rPr lang="cs-CZ" dirty="0" smtClean="0"/>
                  <a:t> </a:t>
                </a:r>
                <a:endParaRPr lang="en-US" dirty="0"/>
              </a:p>
            </p:txBody>
          </p:sp>
        </mc:Choice>
        <mc:Fallback xmlns="">
          <p:sp>
            <p:nvSpPr>
              <p:cNvPr id="60" name="TextovéPole 59"/>
              <p:cNvSpPr txBox="1">
                <a:spLocks noRot="1" noChangeAspect="1" noMove="1" noResize="1" noEditPoints="1" noAdjustHandles="1" noChangeArrowheads="1" noChangeShapeType="1" noTextEdit="1"/>
              </p:cNvSpPr>
              <p:nvPr/>
            </p:nvSpPr>
            <p:spPr>
              <a:xfrm>
                <a:off x="5304897" y="5301335"/>
                <a:ext cx="3839104" cy="369332"/>
              </a:xfrm>
              <a:prstGeom prst="rect">
                <a:avLst/>
              </a:prstGeom>
              <a:blipFill rotWithShape="1">
                <a:blip r:embed="rId22"/>
                <a:stretch>
                  <a:fillRect l="-1270"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ovéPole 60"/>
              <p:cNvSpPr txBox="1"/>
              <p:nvPr/>
            </p:nvSpPr>
            <p:spPr>
              <a:xfrm>
                <a:off x="5304897" y="6237312"/>
                <a:ext cx="3839104" cy="646331"/>
              </a:xfrm>
              <a:prstGeom prst="rect">
                <a:avLst/>
              </a:prstGeom>
              <a:noFill/>
            </p:spPr>
            <p:txBody>
              <a:bodyPr wrap="square" rtlCol="0">
                <a:spAutoFit/>
              </a:bodyPr>
              <a:lstStyle/>
              <a:p>
                <a:r>
                  <a:rPr lang="cs-CZ" dirty="0" smtClean="0"/>
                  <a:t>počet stupňů volnosti: </a:t>
                </a:r>
                <a14:m>
                  <m:oMath xmlns:m="http://schemas.openxmlformats.org/officeDocument/2006/math">
                    <m:sSub>
                      <m:sSubPr>
                        <m:ctrlPr>
                          <a:rPr lang="cs-CZ" i="1">
                            <a:latin typeface="Cambria Math" panose="02040503050406030204" pitchFamily="18" charset="0"/>
                          </a:rPr>
                        </m:ctrlPr>
                      </m:sSubPr>
                      <m:e>
                        <m:r>
                          <m:rPr>
                            <m:sty m:val="p"/>
                          </m:rPr>
                          <a:rPr lang="cs-CZ" b="0" i="0" smtClean="0">
                            <a:latin typeface="Cambria Math"/>
                          </a:rPr>
                          <m:t>f</m:t>
                        </m:r>
                      </m:e>
                      <m:sub>
                        <m:r>
                          <a:rPr lang="cs-CZ" b="0" i="1" smtClean="0">
                            <a:latin typeface="Cambria Math"/>
                          </a:rPr>
                          <m:t>𝐸</m:t>
                        </m:r>
                      </m:sub>
                    </m:sSub>
                    <m:r>
                      <a:rPr lang="en-US" i="1">
                        <a:latin typeface="Cambria Math"/>
                      </a:rPr>
                      <m:t>=</m:t>
                    </m:r>
                    <m:r>
                      <a:rPr lang="cs-CZ" b="0" i="1" smtClean="0">
                        <a:latin typeface="Cambria Math"/>
                      </a:rPr>
                      <m:t>𝑛</m:t>
                    </m:r>
                    <m:r>
                      <a:rPr lang="cs-CZ" b="0" i="1" smtClean="0">
                        <a:latin typeface="Cambria Math"/>
                      </a:rPr>
                      <m:t>−</m:t>
                    </m:r>
                    <m:r>
                      <a:rPr lang="cs-CZ" b="0" i="1" smtClean="0">
                        <a:latin typeface="Cambria Math"/>
                      </a:rPr>
                      <m:t>𝑎</m:t>
                    </m:r>
                    <m:r>
                      <a:rPr lang="cs-CZ" b="0" i="1" smtClean="0">
                        <a:latin typeface="Cambria Math"/>
                      </a:rPr>
                      <m:t>−</m:t>
                    </m:r>
                    <m:r>
                      <a:rPr lang="cs-CZ" b="0" i="1" smtClean="0">
                        <a:latin typeface="Cambria Math"/>
                      </a:rPr>
                      <m:t>𝑏</m:t>
                    </m:r>
                    <m:r>
                      <a:rPr lang="cs-CZ" b="0" i="1" smtClean="0">
                        <a:latin typeface="Cambria Math"/>
                      </a:rPr>
                      <m:t>+1=2</m:t>
                    </m:r>
                  </m:oMath>
                </a14:m>
                <a:r>
                  <a:rPr lang="cs-CZ" dirty="0" smtClean="0"/>
                  <a:t> </a:t>
                </a:r>
                <a:endParaRPr lang="en-US" dirty="0"/>
              </a:p>
            </p:txBody>
          </p:sp>
        </mc:Choice>
        <mc:Fallback xmlns="">
          <p:sp>
            <p:nvSpPr>
              <p:cNvPr id="61" name="TextovéPole 60"/>
              <p:cNvSpPr txBox="1">
                <a:spLocks noRot="1" noChangeAspect="1" noMove="1" noResize="1" noEditPoints="1" noAdjustHandles="1" noChangeArrowheads="1" noChangeShapeType="1" noTextEdit="1"/>
              </p:cNvSpPr>
              <p:nvPr/>
            </p:nvSpPr>
            <p:spPr>
              <a:xfrm>
                <a:off x="5304897" y="6237312"/>
                <a:ext cx="3839104" cy="646331"/>
              </a:xfrm>
              <a:prstGeom prst="rect">
                <a:avLst/>
              </a:prstGeom>
              <a:blipFill rotWithShape="1">
                <a:blip r:embed="rId23"/>
                <a:stretch>
                  <a:fillRect l="-1270" t="-4717"/>
                </a:stretch>
              </a:blipFill>
            </p:spPr>
            <p:txBody>
              <a:bodyPr/>
              <a:lstStyle/>
              <a:p>
                <a:r>
                  <a:rPr lang="en-US">
                    <a:noFill/>
                  </a:rPr>
                  <a:t> </a:t>
                </a:r>
              </a:p>
            </p:txBody>
          </p:sp>
        </mc:Fallback>
      </mc:AlternateContent>
      <p:cxnSp>
        <p:nvCxnSpPr>
          <p:cNvPr id="63" name="Přímá spojnice se šipkou 62"/>
          <p:cNvCxnSpPr/>
          <p:nvPr/>
        </p:nvCxnSpPr>
        <p:spPr>
          <a:xfrm flipV="1">
            <a:off x="4860031" y="1889156"/>
            <a:ext cx="875079" cy="922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Přímá spojnice se šipkou 63"/>
          <p:cNvCxnSpPr/>
          <p:nvPr/>
        </p:nvCxnSpPr>
        <p:spPr>
          <a:xfrm flipV="1">
            <a:off x="4860030" y="2212228"/>
            <a:ext cx="875079" cy="922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4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21" grpId="0"/>
      <p:bldP spid="30" grpId="0"/>
      <p:bldP spid="31" grpId="0"/>
      <p:bldP spid="32" grpId="0" animBg="1"/>
      <p:bldP spid="33" grpId="0" animBg="1"/>
      <p:bldP spid="34" grpId="0"/>
      <p:bldP spid="35" grpId="0"/>
      <p:bldP spid="36"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smtClean="0"/>
              <a:t>2</a:t>
            </a:r>
            <a:r>
              <a:rPr lang="cs-CZ" dirty="0" smtClean="0"/>
              <a:t> – řešení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38</a:t>
            </a:fld>
            <a:endParaRPr lang="cs-CZ" dirty="0"/>
          </a:p>
        </p:txBody>
      </p:sp>
      <mc:AlternateContent xmlns:mc="http://schemas.openxmlformats.org/markup-compatibility/2006" xmlns:a14="http://schemas.microsoft.com/office/drawing/2010/main">
        <mc:Choice Requires="a14">
          <p:graphicFrame>
            <p:nvGraphicFramePr>
              <p:cNvPr id="6" name="Tabulka 5"/>
              <p:cNvGraphicFramePr>
                <a:graphicFrameLocks noGrp="1"/>
              </p:cNvGraphicFramePr>
              <p:nvPr>
                <p:extLst>
                  <p:ext uri="{D42A27DB-BD31-4B8C-83A1-F6EECF244321}">
                    <p14:modId xmlns:p14="http://schemas.microsoft.com/office/powerpoint/2010/main" val="1026845017"/>
                  </p:ext>
                </p:extLst>
              </p:nvPr>
            </p:nvGraphicFramePr>
            <p:xfrm>
              <a:off x="669053" y="1628800"/>
              <a:ext cx="7865509" cy="3186541"/>
            </p:xfrm>
            <a:graphic>
              <a:graphicData uri="http://schemas.openxmlformats.org/drawingml/2006/table">
                <a:tbl>
                  <a:tblPr firstRow="1" bandRow="1">
                    <a:tableStyleId>{2D5ABB26-0587-4C30-8999-92F81FD0307C}</a:tableStyleId>
                  </a:tblPr>
                  <a:tblGrid>
                    <a:gridCol w="1902691">
                      <a:extLst>
                        <a:ext uri="{9D8B030D-6E8A-4147-A177-3AD203B41FA5}">
                          <a16:colId xmlns:a16="http://schemas.microsoft.com/office/drawing/2014/main" val="20000"/>
                        </a:ext>
                      </a:extLst>
                    </a:gridCol>
                    <a:gridCol w="1303731">
                      <a:extLst>
                        <a:ext uri="{9D8B030D-6E8A-4147-A177-3AD203B41FA5}">
                          <a16:colId xmlns:a16="http://schemas.microsoft.com/office/drawing/2014/main" val="20001"/>
                        </a:ext>
                      </a:extLst>
                    </a:gridCol>
                    <a:gridCol w="1332608">
                      <a:extLst>
                        <a:ext uri="{9D8B030D-6E8A-4147-A177-3AD203B41FA5}">
                          <a16:colId xmlns:a16="http://schemas.microsoft.com/office/drawing/2014/main" val="20002"/>
                        </a:ext>
                      </a:extLst>
                    </a:gridCol>
                    <a:gridCol w="966921">
                      <a:extLst>
                        <a:ext uri="{9D8B030D-6E8A-4147-A177-3AD203B41FA5}">
                          <a16:colId xmlns:a16="http://schemas.microsoft.com/office/drawing/2014/main" val="20003"/>
                        </a:ext>
                      </a:extLst>
                    </a:gridCol>
                    <a:gridCol w="1349324">
                      <a:extLst>
                        <a:ext uri="{9D8B030D-6E8A-4147-A177-3AD203B41FA5}">
                          <a16:colId xmlns:a16="http://schemas.microsoft.com/office/drawing/2014/main" val="20004"/>
                        </a:ext>
                      </a:extLst>
                    </a:gridCol>
                    <a:gridCol w="1010234">
                      <a:extLst>
                        <a:ext uri="{9D8B030D-6E8A-4147-A177-3AD203B41FA5}">
                          <a16:colId xmlns:a16="http://schemas.microsoft.com/office/drawing/2014/main" val="693094559"/>
                        </a:ext>
                      </a:extLst>
                    </a:gridCol>
                  </a:tblGrid>
                  <a:tr h="975205">
                    <a:tc>
                      <a:txBody>
                        <a:bodyPr/>
                        <a:lstStyle/>
                        <a:p>
                          <a:pPr algn="l"/>
                          <a:r>
                            <a:rPr lang="cs-CZ" b="1" dirty="0" smtClean="0"/>
                            <a:t>Zdroj variability</a:t>
                          </a:r>
                          <a:endParaRPr 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Součet</a:t>
                          </a:r>
                          <a:r>
                            <a:rPr lang="cs-CZ" b="1" baseline="0" dirty="0" smtClean="0"/>
                            <a:t> čtverců</a:t>
                          </a:r>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smtClean="0"/>
                            <a:t>Stupně</a:t>
                          </a:r>
                          <a:r>
                            <a:rPr lang="cs-CZ" b="1" baseline="0" dirty="0" smtClean="0"/>
                            <a:t> volnosti</a:t>
                          </a:r>
                          <a:endParaRPr lang="en-US"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Podíl </a:t>
                          </a:r>
                          <a14:m>
                            <m:oMath xmlns:m="http://schemas.openxmlformats.org/officeDocument/2006/math">
                              <m:r>
                                <m:rPr>
                                  <m:sty m:val="p"/>
                                </m:rPr>
                                <a:rPr lang="cs-CZ" b="0" i="0" smtClean="0">
                                  <a:latin typeface="Cambria Math"/>
                                </a:rPr>
                                <m:t>S</m:t>
                              </m:r>
                              <m:r>
                                <a:rPr lang="cs-CZ" b="0" i="0" smtClean="0">
                                  <a:latin typeface="Cambria Math"/>
                                </a:rPr>
                                <m:t>/</m:t>
                              </m:r>
                              <m:r>
                                <m:rPr>
                                  <m:sty m:val="p"/>
                                </m:rPr>
                                <a:rPr lang="cs-CZ" b="0" i="0" smtClean="0">
                                  <a:latin typeface="Cambria Math"/>
                                </a:rPr>
                                <m:t>f</m:t>
                              </m:r>
                            </m:oMath>
                          </a14:m>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m:rPr>
                                    <m:sty m:val="p"/>
                                  </m:rPr>
                                  <a:rPr lang="cs-CZ" b="0" i="0" smtClean="0">
                                    <a:latin typeface="Cambria Math"/>
                                  </a:rPr>
                                  <m:t>F</m:t>
                                </m:r>
                                <m:r>
                                  <a:rPr lang="cs-CZ" b="1" i="0" smtClean="0">
                                    <a:latin typeface="Cambria Math"/>
                                  </a:rPr>
                                  <m:t>=</m:t>
                                </m:r>
                                <m:f>
                                  <m:fPr>
                                    <m:ctrlPr>
                                      <a:rPr lang="cs-CZ" b="1" i="1" smtClean="0">
                                        <a:latin typeface="Cambria Math" panose="02040503050406030204" pitchFamily="18" charset="0"/>
                                      </a:rPr>
                                    </m:ctrlPr>
                                  </m:fPr>
                                  <m:num>
                                    <m:f>
                                      <m:fPr>
                                        <m:type m:val="lin"/>
                                        <m:ctrlPr>
                                          <a:rPr lang="cs-CZ" b="1" i="1" smtClean="0">
                                            <a:latin typeface="Cambria Math" panose="02040503050406030204" pitchFamily="18" charset="0"/>
                                          </a:rPr>
                                        </m:ctrlPr>
                                      </m:fPr>
                                      <m:num>
                                        <m:r>
                                          <m:rPr>
                                            <m:sty m:val="p"/>
                                          </m:rPr>
                                          <a:rPr lang="en-US" b="0" i="0" smtClean="0">
                                            <a:latin typeface="Cambria Math"/>
                                          </a:rPr>
                                          <m:t>S</m:t>
                                        </m:r>
                                      </m:num>
                                      <m:den>
                                        <m:r>
                                          <m:rPr>
                                            <m:sty m:val="p"/>
                                          </m:rPr>
                                          <a:rPr lang="en-US" b="0" i="0" smtClean="0">
                                            <a:latin typeface="Cambria Math"/>
                                          </a:rPr>
                                          <m:t>f</m:t>
                                        </m:r>
                                      </m:den>
                                    </m:f>
                                  </m:num>
                                  <m:den>
                                    <m:f>
                                      <m:fPr>
                                        <m:type m:val="lin"/>
                                        <m:ctrlPr>
                                          <a:rPr lang="cs-CZ" b="1" i="1" smtClean="0">
                                            <a:latin typeface="Cambria Math" panose="02040503050406030204" pitchFamily="18" charset="0"/>
                                          </a:rPr>
                                        </m:ctrlPr>
                                      </m:fPr>
                                      <m:num>
                                        <m:sSub>
                                          <m:sSubPr>
                                            <m:ctrlPr>
                                              <a:rPr lang="cs-CZ" b="1" i="1" smtClean="0">
                                                <a:latin typeface="Cambria Math" panose="02040503050406030204" pitchFamily="18" charset="0"/>
                                              </a:rPr>
                                            </m:ctrlPr>
                                          </m:sSubPr>
                                          <m:e>
                                            <m:r>
                                              <m:rPr>
                                                <m:sty m:val="p"/>
                                              </m:rPr>
                                              <a:rPr lang="en-US" b="0" i="0" smtClean="0">
                                                <a:latin typeface="Cambria Math"/>
                                              </a:rPr>
                                              <m:t>S</m:t>
                                            </m:r>
                                          </m:e>
                                          <m:sub>
                                            <m:r>
                                              <a:rPr lang="en-US" b="0" i="1" smtClean="0">
                                                <a:latin typeface="Cambria Math"/>
                                              </a:rPr>
                                              <m:t>𝐸</m:t>
                                            </m:r>
                                          </m:sub>
                                        </m:sSub>
                                      </m:num>
                                      <m:den>
                                        <m:sSub>
                                          <m:sSubPr>
                                            <m:ctrlPr>
                                              <a:rPr lang="en-US" b="0" i="1" smtClean="0">
                                                <a:latin typeface="Cambria Math" panose="02040503050406030204" pitchFamily="18" charset="0"/>
                                              </a:rPr>
                                            </m:ctrlPr>
                                          </m:sSubPr>
                                          <m:e>
                                            <m:r>
                                              <m:rPr>
                                                <m:sty m:val="p"/>
                                              </m:rPr>
                                              <a:rPr lang="en-US" b="0" i="0" smtClean="0">
                                                <a:latin typeface="Cambria Math"/>
                                              </a:rPr>
                                              <m:t>f</m:t>
                                            </m:r>
                                          </m:e>
                                          <m:sub>
                                            <m:r>
                                              <a:rPr lang="en-US" b="0" i="1" smtClean="0">
                                                <a:latin typeface="Cambria Math"/>
                                              </a:rPr>
                                              <m:t>𝐸</m:t>
                                            </m:r>
                                          </m:sub>
                                        </m:sSub>
                                      </m:den>
                                    </m:f>
                                  </m:den>
                                </m:f>
                              </m:oMath>
                            </m:oMathPara>
                          </a14:m>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p</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3524">
                    <a:tc>
                      <a:txBody>
                        <a:bodyPr/>
                        <a:lstStyle/>
                        <a:p>
                          <a:pPr algn="l"/>
                          <a:r>
                            <a:rPr lang="cs-CZ" dirty="0" smtClean="0"/>
                            <a:t>Faktor</a:t>
                          </a:r>
                          <a:r>
                            <a:rPr lang="cs-CZ" baseline="0" dirty="0" smtClean="0"/>
                            <a:t> A (pohlaví)</a:t>
                          </a:r>
                          <a:endParaRPr lang="en-US" dirty="0"/>
                        </a:p>
                      </a:txBody>
                      <a:tcPr marT="18000" marB="1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14:m>
                            <m:oMathPara xmlns:m="http://schemas.openxmlformats.org/officeDocument/2006/math">
                              <m:oMathParaPr>
                                <m:jc m:val="centerGroup"/>
                              </m:oMathParaPr>
                              <m:oMath xmlns:m="http://schemas.openxmlformats.org/officeDocument/2006/math">
                                <m:sSub>
                                  <m:sSubPr>
                                    <m:ctrlPr>
                                      <a:rPr lang="cs-CZ" sz="1800" b="0" i="1" smtClean="0">
                                        <a:latin typeface="Cambria Math" panose="02040503050406030204" pitchFamily="18" charset="0"/>
                                      </a:rPr>
                                    </m:ctrlPr>
                                  </m:sSubPr>
                                  <m:e>
                                    <m:r>
                                      <m:rPr>
                                        <m:sty m:val="p"/>
                                      </m:rPr>
                                      <a:rPr lang="en-US" sz="1800" b="0" i="0" smtClean="0">
                                        <a:latin typeface="Cambria Math"/>
                                      </a:rPr>
                                      <m:t>S</m:t>
                                    </m:r>
                                  </m:e>
                                  <m:sub>
                                    <m:r>
                                      <a:rPr lang="en-US" sz="1800" b="0" i="1" smtClean="0">
                                        <a:latin typeface="Cambria Math"/>
                                      </a:rPr>
                                      <m:t>𝐴</m:t>
                                    </m:r>
                                  </m:sub>
                                </m:sSub>
                                <m:r>
                                  <a:rPr lang="cs-CZ" sz="1800" b="0" i="1" smtClean="0">
                                    <a:latin typeface="Cambria Math"/>
                                  </a:rPr>
                                  <m:t>=10,67</m:t>
                                </m:r>
                              </m:oMath>
                            </m:oMathPara>
                          </a14:m>
                          <a:endParaRPr lang="en-US" dirty="0"/>
                        </a:p>
                      </a:txBody>
                      <a:tcPr marT="18000" marB="18000" anchor="ct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
                              </m:oMathParaPr>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a:rPr>
                                      <m:t>f</m:t>
                                    </m:r>
                                  </m:e>
                                  <m:sub>
                                    <m:r>
                                      <a:rPr lang="en-US" i="1">
                                        <a:latin typeface="Cambria Math"/>
                                      </a:rPr>
                                      <m:t>𝐴</m:t>
                                    </m:r>
                                  </m:sub>
                                </m:sSub>
                                <m:r>
                                  <a:rPr lang="cs-CZ" b="0" i="1" smtClean="0">
                                    <a:latin typeface="Cambria Math"/>
                                  </a:rPr>
                                  <m:t>=1</m:t>
                                </m:r>
                              </m:oMath>
                            </m:oMathPara>
                          </a14:m>
                          <a:endParaRPr lang="en-US" dirty="0"/>
                        </a:p>
                      </a:txBody>
                      <a:tcPr marL="72000" marR="72000" marT="18000" marB="18000" anchor="ctr">
                        <a:lnT w="12700" cap="flat" cmpd="sng" algn="ctr">
                          <a:solidFill>
                            <a:schemeClr val="tx1"/>
                          </a:solidFill>
                          <a:prstDash val="solid"/>
                          <a:round/>
                          <a:headEnd type="none" w="med" len="med"/>
                          <a:tailEnd type="none" w="med" len="med"/>
                        </a:lnT>
                      </a:tcPr>
                    </a:tc>
                    <a:tc>
                      <a:txBody>
                        <a:bodyPr/>
                        <a:lstStyle/>
                        <a:p>
                          <a:pPr algn="ctr"/>
                          <a:r>
                            <a:rPr lang="en-US" dirty="0" smtClean="0"/>
                            <a:t>10,67</a:t>
                          </a:r>
                          <a:endParaRPr lang="en-US" dirty="0"/>
                        </a:p>
                      </a:txBody>
                      <a:tcPr marL="72000" marR="72000" marT="18000" marB="18000" anchor="ctr">
                        <a:lnT w="12700" cap="flat" cmpd="sng" algn="ctr">
                          <a:solidFill>
                            <a:schemeClr val="tx1"/>
                          </a:solidFill>
                          <a:prstDash val="solid"/>
                          <a:round/>
                          <a:headEnd type="none" w="med" len="med"/>
                          <a:tailEnd type="none" w="med" len="med"/>
                        </a:lnT>
                      </a:tcPr>
                    </a:tc>
                    <a:tc>
                      <a:txBody>
                        <a:bodyPr/>
                        <a:lstStyle/>
                        <a:p>
                          <a:pPr algn="ctr"/>
                          <a:r>
                            <a:rPr lang="en-US" dirty="0" smtClean="0"/>
                            <a:t>63,99</a:t>
                          </a:r>
                          <a:endParaRPr lang="en-US" dirty="0"/>
                        </a:p>
                      </a:txBody>
                      <a:tcPr marL="72000" marR="72000" marT="18000" marB="18000" anchor="ctr">
                        <a:lnT w="12700" cap="flat" cmpd="sng" algn="ctr">
                          <a:solidFill>
                            <a:schemeClr val="tx1"/>
                          </a:solidFill>
                          <a:prstDash val="solid"/>
                          <a:round/>
                          <a:headEnd type="none" w="med" len="med"/>
                          <a:tailEnd type="none" w="med" len="med"/>
                        </a:lnT>
                      </a:tcPr>
                    </a:tc>
                    <a:tc>
                      <a:txBody>
                        <a:bodyPr/>
                        <a:lstStyle/>
                        <a:p>
                          <a:pPr algn="ctr"/>
                          <a:r>
                            <a:rPr lang="cs-CZ" dirty="0" smtClean="0"/>
                            <a:t>0,015</a:t>
                          </a:r>
                          <a:endParaRPr lang="en-US" dirty="0"/>
                        </a:p>
                      </a:txBody>
                      <a:tcPr marL="72000" marR="72000" marT="18000" marB="18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23524">
                    <a:tc>
                      <a:txBody>
                        <a:bodyPr/>
                        <a:lstStyle/>
                        <a:p>
                          <a:pPr algn="l"/>
                          <a:r>
                            <a:rPr lang="cs-CZ" dirty="0" smtClean="0"/>
                            <a:t>Faktor</a:t>
                          </a:r>
                          <a:r>
                            <a:rPr lang="cs-CZ" baseline="0" dirty="0" smtClean="0"/>
                            <a:t> B (typ léku)</a:t>
                          </a:r>
                          <a:endParaRPr lang="en-US" dirty="0" smtClean="0"/>
                        </a:p>
                      </a:txBody>
                      <a:tcPr marT="18000" marB="18000" anchor="ctr">
                        <a:lnL w="12700" cap="flat" cmpd="sng" algn="ctr">
                          <a:solidFill>
                            <a:schemeClr val="tx1"/>
                          </a:solidFill>
                          <a:prstDash val="solid"/>
                          <a:round/>
                          <a:headEnd type="none" w="med" len="med"/>
                          <a:tailEnd type="none" w="med" len="med"/>
                        </a:lnL>
                      </a:tcPr>
                    </a:tc>
                    <a:tc>
                      <a:txBody>
                        <a:bodyPr/>
                        <a:lstStyle/>
                        <a:p>
                          <a:pPr algn="l"/>
                          <a:r>
                            <a:rPr lang="en-US" sz="1800" b="0" dirty="0" smtClean="0"/>
                            <a:t> </a:t>
                          </a:r>
                          <a14:m>
                            <m:oMath xmlns:m="http://schemas.openxmlformats.org/officeDocument/2006/math">
                              <m:sSub>
                                <m:sSubPr>
                                  <m:ctrlPr>
                                    <a:rPr lang="cs-CZ" sz="1800" b="0" i="1" smtClean="0">
                                      <a:latin typeface="Cambria Math" panose="02040503050406030204" pitchFamily="18" charset="0"/>
                                    </a:rPr>
                                  </m:ctrlPr>
                                </m:sSubPr>
                                <m:e>
                                  <m:r>
                                    <m:rPr>
                                      <m:sty m:val="p"/>
                                    </m:rPr>
                                    <a:rPr lang="en-US" sz="1800" b="0" i="0" smtClean="0">
                                      <a:latin typeface="Cambria Math"/>
                                    </a:rPr>
                                    <m:t>S</m:t>
                                  </m:r>
                                </m:e>
                                <m:sub>
                                  <m:r>
                                    <a:rPr lang="cs-CZ" sz="1800" b="0" i="1" smtClean="0">
                                      <a:latin typeface="Cambria Math"/>
                                    </a:rPr>
                                    <m:t>𝐵</m:t>
                                  </m:r>
                                </m:sub>
                              </m:sSub>
                              <m:r>
                                <a:rPr lang="cs-CZ" sz="1800" b="0" i="1" smtClean="0">
                                  <a:latin typeface="Cambria Math"/>
                                </a:rPr>
                                <m:t>=37</m:t>
                              </m:r>
                            </m:oMath>
                          </a14:m>
                          <a:endParaRPr lang="en-US" dirty="0"/>
                        </a:p>
                      </a:txBody>
                      <a:tcPr marT="18000" marB="18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a:rPr>
                                      <m:t>f</m:t>
                                    </m:r>
                                  </m:e>
                                  <m:sub>
                                    <m:r>
                                      <a:rPr lang="cs-CZ" b="0" i="1" smtClean="0">
                                        <a:latin typeface="Cambria Math"/>
                                      </a:rPr>
                                      <m:t>𝐵</m:t>
                                    </m:r>
                                  </m:sub>
                                </m:sSub>
                                <m:r>
                                  <a:rPr lang="cs-CZ" b="0" i="1" smtClean="0">
                                    <a:latin typeface="Cambria Math"/>
                                  </a:rPr>
                                  <m:t>=2</m:t>
                                </m:r>
                              </m:oMath>
                            </m:oMathPara>
                          </a14:m>
                          <a:endParaRPr lang="en-US" dirty="0"/>
                        </a:p>
                      </a:txBody>
                      <a:tcPr marL="72000" marR="72000" marT="18000" marB="18000" anchor="ctr"/>
                    </a:tc>
                    <a:tc>
                      <a:txBody>
                        <a:bodyPr/>
                        <a:lstStyle/>
                        <a:p>
                          <a:pPr algn="ctr"/>
                          <a:r>
                            <a:rPr lang="en-US" dirty="0" smtClean="0"/>
                            <a:t>18,5</a:t>
                          </a:r>
                          <a:endParaRPr lang="en-US" dirty="0"/>
                        </a:p>
                      </a:txBody>
                      <a:tcPr marL="72000" marR="72000" marT="18000" marB="18000" anchor="ctr"/>
                    </a:tc>
                    <a:tc>
                      <a:txBody>
                        <a:bodyPr/>
                        <a:lstStyle/>
                        <a:p>
                          <a:pPr algn="ctr"/>
                          <a:r>
                            <a:rPr lang="en-US" dirty="0" smtClean="0"/>
                            <a:t>110,98</a:t>
                          </a:r>
                          <a:endParaRPr lang="en-US" dirty="0"/>
                        </a:p>
                      </a:txBody>
                      <a:tcPr marL="72000" marR="72000" marT="18000" marB="18000" anchor="ctr"/>
                    </a:tc>
                    <a:tc>
                      <a:txBody>
                        <a:bodyPr/>
                        <a:lstStyle/>
                        <a:p>
                          <a:pPr algn="ctr"/>
                          <a:r>
                            <a:rPr lang="cs-CZ" dirty="0" smtClean="0"/>
                            <a:t>0,009</a:t>
                          </a:r>
                          <a:endParaRPr lang="en-US" dirty="0"/>
                        </a:p>
                      </a:txBody>
                      <a:tcPr marL="72000" marR="72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22436">
                    <a:tc>
                      <a:txBody>
                        <a:bodyPr/>
                        <a:lstStyle/>
                        <a:p>
                          <a:pPr algn="l"/>
                          <a:r>
                            <a:rPr lang="cs-CZ" dirty="0" smtClean="0"/>
                            <a:t>Reziduální</a:t>
                          </a:r>
                          <a:endParaRPr lang="en-US" dirty="0"/>
                        </a:p>
                      </a:txBody>
                      <a:tcPr marT="18000" marB="18000" anchor="ctr">
                        <a:lnL w="12700" cap="flat" cmpd="sng" algn="ctr">
                          <a:solidFill>
                            <a:schemeClr val="tx1"/>
                          </a:solidFill>
                          <a:prstDash val="solid"/>
                          <a:round/>
                          <a:headEnd type="none" w="med" len="med"/>
                          <a:tailEnd type="none" w="med" len="med"/>
                        </a:lnL>
                      </a:tcPr>
                    </a:tc>
                    <a:tc>
                      <a:txBody>
                        <a:bodyPr/>
                        <a:lstStyle/>
                        <a:p>
                          <a:pPr algn="l"/>
                          <a:r>
                            <a:rPr lang="en-US" sz="1800" b="0" dirty="0" smtClean="0"/>
                            <a:t> </a:t>
                          </a:r>
                          <a14:m>
                            <m:oMath xmlns:m="http://schemas.openxmlformats.org/officeDocument/2006/math">
                              <m:sSub>
                                <m:sSubPr>
                                  <m:ctrlPr>
                                    <a:rPr lang="cs-CZ" sz="1800" b="0" i="1" smtClean="0">
                                      <a:latin typeface="Cambria Math" panose="02040503050406030204" pitchFamily="18" charset="0"/>
                                    </a:rPr>
                                  </m:ctrlPr>
                                </m:sSubPr>
                                <m:e>
                                  <m:r>
                                    <m:rPr>
                                      <m:sty m:val="p"/>
                                    </m:rPr>
                                    <a:rPr lang="en-US" sz="1800" b="0" i="0" smtClean="0">
                                      <a:latin typeface="Cambria Math"/>
                                    </a:rPr>
                                    <m:t>S</m:t>
                                  </m:r>
                                </m:e>
                                <m:sub>
                                  <m:r>
                                    <a:rPr lang="cs-CZ" sz="1800" b="0" i="1" smtClean="0">
                                      <a:latin typeface="Cambria Math"/>
                                    </a:rPr>
                                    <m:t>𝐸</m:t>
                                  </m:r>
                                </m:sub>
                              </m:sSub>
                              <m:r>
                                <a:rPr lang="cs-CZ" sz="1800" b="0" i="1" smtClean="0">
                                  <a:latin typeface="Cambria Math"/>
                                </a:rPr>
                                <m:t>=</m:t>
                              </m:r>
                              <m:r>
                                <a:rPr lang="cs-CZ" sz="1800" b="0" i="0" smtClean="0">
                                  <a:latin typeface="Cambria Math"/>
                                </a:rPr>
                                <m:t>0,33</m:t>
                              </m:r>
                            </m:oMath>
                          </a14:m>
                          <a:endParaRPr lang="en-US" dirty="0"/>
                        </a:p>
                      </a:txBody>
                      <a:tcPr marT="18000" marB="18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a:rPr>
                                      <m:t>f</m:t>
                                    </m:r>
                                  </m:e>
                                  <m:sub>
                                    <m:r>
                                      <a:rPr lang="cs-CZ" b="0" i="1" smtClean="0">
                                        <a:latin typeface="Cambria Math"/>
                                      </a:rPr>
                                      <m:t>𝐸</m:t>
                                    </m:r>
                                  </m:sub>
                                </m:sSub>
                                <m:r>
                                  <a:rPr lang="cs-CZ" b="0" i="1" smtClean="0">
                                    <a:latin typeface="Cambria Math"/>
                                  </a:rPr>
                                  <m:t>=2</m:t>
                                </m:r>
                              </m:oMath>
                            </m:oMathPara>
                          </a14:m>
                          <a:endParaRPr lang="en-US" dirty="0"/>
                        </a:p>
                      </a:txBody>
                      <a:tcPr marL="72000" marR="72000" marT="18000" marB="18000" anchor="ctr"/>
                    </a:tc>
                    <a:tc>
                      <a:txBody>
                        <a:bodyPr/>
                        <a:lstStyle/>
                        <a:p>
                          <a:pPr algn="ctr"/>
                          <a:r>
                            <a:rPr lang="en-US" dirty="0" smtClean="0"/>
                            <a:t>0,16</a:t>
                          </a:r>
                          <a:endParaRPr lang="en-US" dirty="0"/>
                        </a:p>
                      </a:txBody>
                      <a:tcPr marL="72000" marR="72000" marT="18000" marB="18000" anchor="ctr"/>
                    </a:tc>
                    <a:tc>
                      <a:txBody>
                        <a:bodyPr/>
                        <a:lstStyle/>
                        <a:p>
                          <a:pPr algn="ctr"/>
                          <a:r>
                            <a:rPr lang="en-US" dirty="0" smtClean="0"/>
                            <a:t>-</a:t>
                          </a:r>
                          <a:endParaRPr lang="en-US" dirty="0"/>
                        </a:p>
                      </a:txBody>
                      <a:tcPr marL="72000" marR="72000" marT="18000" marB="18000" anchor="ctr"/>
                    </a:tc>
                    <a:tc>
                      <a:txBody>
                        <a:bodyPr/>
                        <a:lstStyle/>
                        <a:p>
                          <a:pPr algn="ctr"/>
                          <a:r>
                            <a:rPr lang="cs-CZ" dirty="0" smtClean="0"/>
                            <a:t>-</a:t>
                          </a:r>
                          <a:endParaRPr lang="en-US" dirty="0"/>
                        </a:p>
                      </a:txBody>
                      <a:tcPr marL="72000" marR="72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41852">
                    <a:tc>
                      <a:txBody>
                        <a:bodyPr/>
                        <a:lstStyle/>
                        <a:p>
                          <a:pPr algn="l"/>
                          <a:r>
                            <a:rPr lang="cs-CZ" dirty="0" smtClean="0"/>
                            <a:t>Celkový</a:t>
                          </a:r>
                          <a:endParaRPr lang="en-US" dirty="0"/>
                        </a:p>
                      </a:txBody>
                      <a:tcPr marT="18000" marB="18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 </a:t>
                          </a:r>
                          <a14:m>
                            <m:oMath xmlns:m="http://schemas.openxmlformats.org/officeDocument/2006/math">
                              <m:sSub>
                                <m:sSubPr>
                                  <m:ctrlPr>
                                    <a:rPr lang="cs-CZ" sz="1800" b="0" i="1" smtClean="0">
                                      <a:latin typeface="Cambria Math" panose="02040503050406030204" pitchFamily="18" charset="0"/>
                                    </a:rPr>
                                  </m:ctrlPr>
                                </m:sSubPr>
                                <m:e>
                                  <m:r>
                                    <m:rPr>
                                      <m:sty m:val="p"/>
                                    </m:rPr>
                                    <a:rPr lang="en-US" sz="1800" b="0" i="0" smtClean="0">
                                      <a:latin typeface="Cambria Math"/>
                                    </a:rPr>
                                    <m:t>S</m:t>
                                  </m:r>
                                </m:e>
                                <m:sub>
                                  <m:r>
                                    <a:rPr lang="cs-CZ" sz="1800" b="0" i="1" smtClean="0">
                                      <a:latin typeface="Cambria Math"/>
                                    </a:rPr>
                                    <m:t>𝑇</m:t>
                                  </m:r>
                                </m:sub>
                              </m:sSub>
                              <m:r>
                                <a:rPr lang="cs-CZ" sz="1800" b="0" i="1" smtClean="0">
                                  <a:latin typeface="Cambria Math"/>
                                </a:rPr>
                                <m:t>=48</m:t>
                              </m:r>
                            </m:oMath>
                          </a14:m>
                          <a:endParaRPr lang="en-US" dirty="0"/>
                        </a:p>
                      </a:txBody>
                      <a:tcPr marT="18000" marB="18000"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a:rPr>
                                      <m:t>f</m:t>
                                    </m:r>
                                  </m:e>
                                  <m:sub>
                                    <m:r>
                                      <a:rPr lang="cs-CZ" b="0" i="1" smtClean="0">
                                        <a:latin typeface="Cambria Math"/>
                                      </a:rPr>
                                      <m:t>𝑇</m:t>
                                    </m:r>
                                  </m:sub>
                                </m:sSub>
                                <m:r>
                                  <a:rPr lang="cs-CZ" b="0" i="1" smtClean="0">
                                    <a:latin typeface="Cambria Math"/>
                                  </a:rPr>
                                  <m:t>=5</m:t>
                                </m:r>
                              </m:oMath>
                            </m:oMathPara>
                          </a14:m>
                          <a:endParaRPr lang="en-US" dirty="0"/>
                        </a:p>
                      </a:txBody>
                      <a:tcPr marL="72000" marR="72000" marT="18000" marB="18000" anchor="ctr">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marL="72000" marR="72000" marT="18000" marB="18000" anchor="ctr">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marL="72000" marR="72000" marT="18000" marB="18000" anchor="ctr">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en-US" dirty="0"/>
                        </a:p>
                      </a:txBody>
                      <a:tcPr marL="72000" marR="72000" marT="18000" marB="18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6" name="Tabulka 5"/>
              <p:cNvGraphicFramePr>
                <a:graphicFrameLocks noGrp="1"/>
              </p:cNvGraphicFramePr>
              <p:nvPr>
                <p:extLst>
                  <p:ext uri="{D42A27DB-BD31-4B8C-83A1-F6EECF244321}">
                    <p14:modId xmlns:p14="http://schemas.microsoft.com/office/powerpoint/2010/main" val="1026845017"/>
                  </p:ext>
                </p:extLst>
              </p:nvPr>
            </p:nvGraphicFramePr>
            <p:xfrm>
              <a:off x="669053" y="1628800"/>
              <a:ext cx="7865509" cy="3186541"/>
            </p:xfrm>
            <a:graphic>
              <a:graphicData uri="http://schemas.openxmlformats.org/drawingml/2006/table">
                <a:tbl>
                  <a:tblPr firstRow="1" bandRow="1">
                    <a:tableStyleId>{2D5ABB26-0587-4C30-8999-92F81FD0307C}</a:tableStyleId>
                  </a:tblPr>
                  <a:tblGrid>
                    <a:gridCol w="1902691">
                      <a:extLst>
                        <a:ext uri="{9D8B030D-6E8A-4147-A177-3AD203B41FA5}">
                          <a16:colId xmlns:a16="http://schemas.microsoft.com/office/drawing/2014/main" val="20000"/>
                        </a:ext>
                      </a:extLst>
                    </a:gridCol>
                    <a:gridCol w="1303731">
                      <a:extLst>
                        <a:ext uri="{9D8B030D-6E8A-4147-A177-3AD203B41FA5}">
                          <a16:colId xmlns:a16="http://schemas.microsoft.com/office/drawing/2014/main" val="20001"/>
                        </a:ext>
                      </a:extLst>
                    </a:gridCol>
                    <a:gridCol w="1332608">
                      <a:extLst>
                        <a:ext uri="{9D8B030D-6E8A-4147-A177-3AD203B41FA5}">
                          <a16:colId xmlns:a16="http://schemas.microsoft.com/office/drawing/2014/main" val="20002"/>
                        </a:ext>
                      </a:extLst>
                    </a:gridCol>
                    <a:gridCol w="966921">
                      <a:extLst>
                        <a:ext uri="{9D8B030D-6E8A-4147-A177-3AD203B41FA5}">
                          <a16:colId xmlns:a16="http://schemas.microsoft.com/office/drawing/2014/main" val="20003"/>
                        </a:ext>
                      </a:extLst>
                    </a:gridCol>
                    <a:gridCol w="1349324">
                      <a:extLst>
                        <a:ext uri="{9D8B030D-6E8A-4147-A177-3AD203B41FA5}">
                          <a16:colId xmlns:a16="http://schemas.microsoft.com/office/drawing/2014/main" val="20004"/>
                        </a:ext>
                      </a:extLst>
                    </a:gridCol>
                    <a:gridCol w="1010234">
                      <a:extLst>
                        <a:ext uri="{9D8B030D-6E8A-4147-A177-3AD203B41FA5}">
                          <a16:colId xmlns:a16="http://schemas.microsoft.com/office/drawing/2014/main" val="693094559"/>
                        </a:ext>
                      </a:extLst>
                    </a:gridCol>
                  </a:tblGrid>
                  <a:tr h="975205">
                    <a:tc>
                      <a:txBody>
                        <a:bodyPr/>
                        <a:lstStyle/>
                        <a:p>
                          <a:pPr algn="l"/>
                          <a:r>
                            <a:rPr lang="cs-CZ" b="1" dirty="0" smtClean="0"/>
                            <a:t>Zdroj variability</a:t>
                          </a:r>
                          <a:endParaRPr 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t>Součet</a:t>
                          </a:r>
                          <a:r>
                            <a:rPr lang="cs-CZ" b="1" baseline="0" dirty="0" smtClean="0"/>
                            <a:t> čtverců</a:t>
                          </a:r>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smtClean="0"/>
                            <a:t>Stupně</a:t>
                          </a:r>
                          <a:r>
                            <a:rPr lang="cs-CZ" b="1" baseline="0" dirty="0" smtClean="0"/>
                            <a:t> volnosti</a:t>
                          </a:r>
                          <a:endParaRPr lang="en-US"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72785" t="-625" r="-246835" b="-233125"/>
                          </a:stretch>
                        </a:blipFill>
                      </a:tcPr>
                    </a:tc>
                    <a:tc>
                      <a:txBody>
                        <a:bodyPr/>
                        <a:lstStyle/>
                        <a:p>
                          <a:endParaRPr lang="cs-CZ"/>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7658" t="-625" r="-75676" b="-233125"/>
                          </a:stretch>
                        </a:blipFill>
                      </a:tcPr>
                    </a:tc>
                    <a:tc>
                      <a:txBody>
                        <a:bodyPr/>
                        <a:lstStyle/>
                        <a:p>
                          <a:pPr algn="ctr"/>
                          <a:r>
                            <a:rPr lang="cs-CZ" b="1" dirty="0" smtClean="0"/>
                            <a:t>p</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3524">
                    <a:tc>
                      <a:txBody>
                        <a:bodyPr/>
                        <a:lstStyle/>
                        <a:p>
                          <a:pPr algn="l"/>
                          <a:r>
                            <a:rPr lang="cs-CZ" dirty="0" smtClean="0"/>
                            <a:t>Faktor</a:t>
                          </a:r>
                          <a:r>
                            <a:rPr lang="cs-CZ" baseline="0" dirty="0" smtClean="0"/>
                            <a:t> A (pohlaví)</a:t>
                          </a:r>
                          <a:endParaRPr lang="en-US" dirty="0"/>
                        </a:p>
                      </a:txBody>
                      <a:tcPr marT="18000" marB="1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cs-CZ"/>
                        </a:p>
                      </a:txBody>
                      <a:tcPr marT="18000" marB="18000" anchor="ctr">
                        <a:lnT w="12700" cap="flat" cmpd="sng" algn="ctr">
                          <a:solidFill>
                            <a:schemeClr val="tx1"/>
                          </a:solidFill>
                          <a:prstDash val="solid"/>
                          <a:round/>
                          <a:headEnd type="none" w="med" len="med"/>
                          <a:tailEnd type="none" w="med" len="med"/>
                        </a:lnT>
                        <a:blipFill>
                          <a:blip r:embed="rId3"/>
                          <a:stretch>
                            <a:fillRect l="-146729" t="-157843" r="-358411" b="-265686"/>
                          </a:stretch>
                        </a:blipFill>
                      </a:tcPr>
                    </a:tc>
                    <a:tc>
                      <a:txBody>
                        <a:bodyPr/>
                        <a:lstStyle/>
                        <a:p>
                          <a:endParaRPr lang="cs-CZ"/>
                        </a:p>
                      </a:txBody>
                      <a:tcPr marL="72000" marR="72000" marT="18000" marB="18000" anchor="ctr">
                        <a:lnT w="12700" cap="flat" cmpd="sng" algn="ctr">
                          <a:solidFill>
                            <a:schemeClr val="tx1"/>
                          </a:solidFill>
                          <a:prstDash val="solid"/>
                          <a:round/>
                          <a:headEnd type="none" w="med" len="med"/>
                          <a:tailEnd type="none" w="med" len="med"/>
                        </a:lnT>
                        <a:blipFill>
                          <a:blip r:embed="rId3"/>
                          <a:stretch>
                            <a:fillRect l="-241096" t="-157843" r="-250228" b="-265686"/>
                          </a:stretch>
                        </a:blipFill>
                      </a:tcPr>
                    </a:tc>
                    <a:tc>
                      <a:txBody>
                        <a:bodyPr/>
                        <a:lstStyle/>
                        <a:p>
                          <a:pPr algn="ctr"/>
                          <a:r>
                            <a:rPr lang="en-US" dirty="0" smtClean="0"/>
                            <a:t>10,67</a:t>
                          </a:r>
                          <a:endParaRPr lang="en-US" dirty="0"/>
                        </a:p>
                      </a:txBody>
                      <a:tcPr marL="72000" marR="72000" marT="18000" marB="18000" anchor="ctr">
                        <a:lnT w="12700" cap="flat" cmpd="sng" algn="ctr">
                          <a:solidFill>
                            <a:schemeClr val="tx1"/>
                          </a:solidFill>
                          <a:prstDash val="solid"/>
                          <a:round/>
                          <a:headEnd type="none" w="med" len="med"/>
                          <a:tailEnd type="none" w="med" len="med"/>
                        </a:lnT>
                      </a:tcPr>
                    </a:tc>
                    <a:tc>
                      <a:txBody>
                        <a:bodyPr/>
                        <a:lstStyle/>
                        <a:p>
                          <a:pPr algn="ctr"/>
                          <a:r>
                            <a:rPr lang="en-US" dirty="0" smtClean="0"/>
                            <a:t>63,99</a:t>
                          </a:r>
                          <a:endParaRPr lang="en-US" dirty="0"/>
                        </a:p>
                      </a:txBody>
                      <a:tcPr marL="72000" marR="72000" marT="18000" marB="18000" anchor="ctr">
                        <a:lnT w="12700" cap="flat" cmpd="sng" algn="ctr">
                          <a:solidFill>
                            <a:schemeClr val="tx1"/>
                          </a:solidFill>
                          <a:prstDash val="solid"/>
                          <a:round/>
                          <a:headEnd type="none" w="med" len="med"/>
                          <a:tailEnd type="none" w="med" len="med"/>
                        </a:lnT>
                      </a:tcPr>
                    </a:tc>
                    <a:tc>
                      <a:txBody>
                        <a:bodyPr/>
                        <a:lstStyle/>
                        <a:p>
                          <a:pPr algn="ctr"/>
                          <a:r>
                            <a:rPr lang="cs-CZ" dirty="0" smtClean="0"/>
                            <a:t>0,015</a:t>
                          </a:r>
                          <a:endParaRPr lang="en-US" dirty="0"/>
                        </a:p>
                      </a:txBody>
                      <a:tcPr marL="72000" marR="72000" marT="18000" marB="18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23524">
                    <a:tc>
                      <a:txBody>
                        <a:bodyPr/>
                        <a:lstStyle/>
                        <a:p>
                          <a:pPr algn="l"/>
                          <a:r>
                            <a:rPr lang="cs-CZ" dirty="0" smtClean="0"/>
                            <a:t>Faktor</a:t>
                          </a:r>
                          <a:r>
                            <a:rPr lang="cs-CZ" baseline="0" dirty="0" smtClean="0"/>
                            <a:t> B (typ léku)</a:t>
                          </a:r>
                          <a:endParaRPr lang="en-US" dirty="0" smtClean="0"/>
                        </a:p>
                      </a:txBody>
                      <a:tcPr marT="18000" marB="18000" anchor="ctr">
                        <a:lnL w="12700" cap="flat" cmpd="sng" algn="ctr">
                          <a:solidFill>
                            <a:schemeClr val="tx1"/>
                          </a:solidFill>
                          <a:prstDash val="solid"/>
                          <a:round/>
                          <a:headEnd type="none" w="med" len="med"/>
                          <a:tailEnd type="none" w="med" len="med"/>
                        </a:lnL>
                      </a:tcPr>
                    </a:tc>
                    <a:tc>
                      <a:txBody>
                        <a:bodyPr/>
                        <a:lstStyle/>
                        <a:p>
                          <a:endParaRPr lang="cs-CZ"/>
                        </a:p>
                      </a:txBody>
                      <a:tcPr marT="18000" marB="18000" anchor="ctr">
                        <a:blipFill>
                          <a:blip r:embed="rId3"/>
                          <a:stretch>
                            <a:fillRect l="-146729" t="-255340" r="-358411" b="-163107"/>
                          </a:stretch>
                        </a:blipFill>
                      </a:tcPr>
                    </a:tc>
                    <a:tc>
                      <a:txBody>
                        <a:bodyPr/>
                        <a:lstStyle/>
                        <a:p>
                          <a:endParaRPr lang="cs-CZ"/>
                        </a:p>
                      </a:txBody>
                      <a:tcPr marL="72000" marR="72000" marT="18000" marB="18000" anchor="ctr">
                        <a:blipFill>
                          <a:blip r:embed="rId3"/>
                          <a:stretch>
                            <a:fillRect l="-241096" t="-255340" r="-250228" b="-163107"/>
                          </a:stretch>
                        </a:blipFill>
                      </a:tcPr>
                    </a:tc>
                    <a:tc>
                      <a:txBody>
                        <a:bodyPr/>
                        <a:lstStyle/>
                        <a:p>
                          <a:pPr algn="ctr"/>
                          <a:r>
                            <a:rPr lang="en-US" dirty="0" smtClean="0"/>
                            <a:t>18,5</a:t>
                          </a:r>
                          <a:endParaRPr lang="en-US" dirty="0"/>
                        </a:p>
                      </a:txBody>
                      <a:tcPr marL="72000" marR="72000" marT="18000" marB="18000" anchor="ctr"/>
                    </a:tc>
                    <a:tc>
                      <a:txBody>
                        <a:bodyPr/>
                        <a:lstStyle/>
                        <a:p>
                          <a:pPr algn="ctr"/>
                          <a:r>
                            <a:rPr lang="en-US" dirty="0" smtClean="0"/>
                            <a:t>110,98</a:t>
                          </a:r>
                          <a:endParaRPr lang="en-US" dirty="0"/>
                        </a:p>
                      </a:txBody>
                      <a:tcPr marL="72000" marR="72000" marT="18000" marB="18000" anchor="ctr"/>
                    </a:tc>
                    <a:tc>
                      <a:txBody>
                        <a:bodyPr/>
                        <a:lstStyle/>
                        <a:p>
                          <a:pPr algn="ctr"/>
                          <a:r>
                            <a:rPr lang="cs-CZ" dirty="0" smtClean="0"/>
                            <a:t>0,009</a:t>
                          </a:r>
                          <a:endParaRPr lang="en-US" dirty="0"/>
                        </a:p>
                      </a:txBody>
                      <a:tcPr marL="72000" marR="72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22436">
                    <a:tc>
                      <a:txBody>
                        <a:bodyPr/>
                        <a:lstStyle/>
                        <a:p>
                          <a:pPr algn="l"/>
                          <a:r>
                            <a:rPr lang="cs-CZ" dirty="0" smtClean="0"/>
                            <a:t>Reziduální</a:t>
                          </a:r>
                          <a:endParaRPr lang="en-US" dirty="0"/>
                        </a:p>
                      </a:txBody>
                      <a:tcPr marT="18000" marB="18000" anchor="ctr">
                        <a:lnL w="12700" cap="flat" cmpd="sng" algn="ctr">
                          <a:solidFill>
                            <a:schemeClr val="tx1"/>
                          </a:solidFill>
                          <a:prstDash val="solid"/>
                          <a:round/>
                          <a:headEnd type="none" w="med" len="med"/>
                          <a:tailEnd type="none" w="med" len="med"/>
                        </a:lnL>
                      </a:tcPr>
                    </a:tc>
                    <a:tc>
                      <a:txBody>
                        <a:bodyPr/>
                        <a:lstStyle/>
                        <a:p>
                          <a:endParaRPr lang="cs-CZ"/>
                        </a:p>
                      </a:txBody>
                      <a:tcPr marT="18000" marB="18000" anchor="ctr">
                        <a:blipFill>
                          <a:blip r:embed="rId3"/>
                          <a:stretch>
                            <a:fillRect l="-146729" t="-430588" r="-358411" b="-97647"/>
                          </a:stretch>
                        </a:blipFill>
                      </a:tcPr>
                    </a:tc>
                    <a:tc>
                      <a:txBody>
                        <a:bodyPr/>
                        <a:lstStyle/>
                        <a:p>
                          <a:endParaRPr lang="cs-CZ"/>
                        </a:p>
                      </a:txBody>
                      <a:tcPr marL="72000" marR="72000" marT="18000" marB="18000" anchor="ctr">
                        <a:blipFill>
                          <a:blip r:embed="rId3"/>
                          <a:stretch>
                            <a:fillRect l="-241096" t="-430588" r="-250228" b="-97647"/>
                          </a:stretch>
                        </a:blipFill>
                      </a:tcPr>
                    </a:tc>
                    <a:tc>
                      <a:txBody>
                        <a:bodyPr/>
                        <a:lstStyle/>
                        <a:p>
                          <a:pPr algn="ctr"/>
                          <a:r>
                            <a:rPr lang="en-US" dirty="0" smtClean="0"/>
                            <a:t>0,16</a:t>
                          </a:r>
                          <a:endParaRPr lang="en-US" dirty="0"/>
                        </a:p>
                      </a:txBody>
                      <a:tcPr marL="72000" marR="72000" marT="18000" marB="18000" anchor="ctr"/>
                    </a:tc>
                    <a:tc>
                      <a:txBody>
                        <a:bodyPr/>
                        <a:lstStyle/>
                        <a:p>
                          <a:pPr algn="ctr"/>
                          <a:r>
                            <a:rPr lang="en-US" dirty="0" smtClean="0"/>
                            <a:t>-</a:t>
                          </a:r>
                          <a:endParaRPr lang="en-US" dirty="0"/>
                        </a:p>
                      </a:txBody>
                      <a:tcPr marL="72000" marR="72000" marT="18000" marB="18000" anchor="ctr"/>
                    </a:tc>
                    <a:tc>
                      <a:txBody>
                        <a:bodyPr/>
                        <a:lstStyle/>
                        <a:p>
                          <a:pPr algn="ctr"/>
                          <a:r>
                            <a:rPr lang="cs-CZ" dirty="0" smtClean="0"/>
                            <a:t>-</a:t>
                          </a:r>
                          <a:endParaRPr lang="en-US" dirty="0"/>
                        </a:p>
                      </a:txBody>
                      <a:tcPr marL="72000" marR="72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41852">
                    <a:tc>
                      <a:txBody>
                        <a:bodyPr/>
                        <a:lstStyle/>
                        <a:p>
                          <a:pPr algn="l"/>
                          <a:r>
                            <a:rPr lang="cs-CZ" dirty="0" smtClean="0"/>
                            <a:t>Celkový</a:t>
                          </a:r>
                          <a:endParaRPr lang="en-US" dirty="0"/>
                        </a:p>
                      </a:txBody>
                      <a:tcPr marT="18000" marB="18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cs-CZ"/>
                        </a:p>
                      </a:txBody>
                      <a:tcPr marT="18000" marB="18000" anchor="ctr">
                        <a:lnB w="12700" cap="flat" cmpd="sng" algn="ctr">
                          <a:solidFill>
                            <a:schemeClr val="tx1"/>
                          </a:solidFill>
                          <a:prstDash val="solid"/>
                          <a:round/>
                          <a:headEnd type="none" w="med" len="med"/>
                          <a:tailEnd type="none" w="med" len="med"/>
                        </a:lnB>
                        <a:blipFill>
                          <a:blip r:embed="rId3"/>
                          <a:stretch>
                            <a:fillRect l="-146729" t="-617808" r="-358411" b="-13699"/>
                          </a:stretch>
                        </a:blipFill>
                      </a:tcPr>
                    </a:tc>
                    <a:tc>
                      <a:txBody>
                        <a:bodyPr/>
                        <a:lstStyle/>
                        <a:p>
                          <a:endParaRPr lang="cs-CZ"/>
                        </a:p>
                      </a:txBody>
                      <a:tcPr marL="72000" marR="72000" marT="18000" marB="18000" anchor="ctr">
                        <a:lnB w="12700" cap="flat" cmpd="sng" algn="ctr">
                          <a:solidFill>
                            <a:schemeClr val="tx1"/>
                          </a:solidFill>
                          <a:prstDash val="solid"/>
                          <a:round/>
                          <a:headEnd type="none" w="med" len="med"/>
                          <a:tailEnd type="none" w="med" len="med"/>
                        </a:lnB>
                        <a:blipFill>
                          <a:blip r:embed="rId3"/>
                          <a:stretch>
                            <a:fillRect l="-241096" t="-617808" r="-250228" b="-13699"/>
                          </a:stretch>
                        </a:blipFill>
                      </a:tcPr>
                    </a:tc>
                    <a:tc>
                      <a:txBody>
                        <a:bodyPr/>
                        <a:lstStyle/>
                        <a:p>
                          <a:pPr algn="ctr"/>
                          <a:r>
                            <a:rPr lang="en-US" dirty="0" smtClean="0"/>
                            <a:t>-</a:t>
                          </a:r>
                          <a:endParaRPr lang="en-US" dirty="0"/>
                        </a:p>
                      </a:txBody>
                      <a:tcPr marL="72000" marR="72000" marT="18000" marB="18000" anchor="ctr">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marL="72000" marR="72000" marT="18000" marB="18000" anchor="ctr">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en-US" dirty="0"/>
                        </a:p>
                      </a:txBody>
                      <a:tcPr marL="72000" marR="72000" marT="18000" marB="18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Fallback>
      </mc:AlternateContent>
      <p:sp>
        <p:nvSpPr>
          <p:cNvPr id="39" name="TextovéPole 38"/>
          <p:cNvSpPr txBox="1"/>
          <p:nvPr/>
        </p:nvSpPr>
        <p:spPr>
          <a:xfrm>
            <a:off x="539552" y="1124744"/>
            <a:ext cx="5039005" cy="369332"/>
          </a:xfrm>
          <a:prstGeom prst="rect">
            <a:avLst/>
          </a:prstGeom>
          <a:noFill/>
        </p:spPr>
        <p:txBody>
          <a:bodyPr wrap="square" rtlCol="0">
            <a:spAutoFit/>
          </a:bodyPr>
          <a:lstStyle/>
          <a:p>
            <a:r>
              <a:rPr lang="cs-CZ" b="1" dirty="0" smtClean="0"/>
              <a:t>Tabulka analýzy rozptylu dvojného třídění:</a:t>
            </a:r>
            <a:endParaRPr lang="en-US" b="1" dirty="0"/>
          </a:p>
        </p:txBody>
      </p:sp>
      <p:sp>
        <p:nvSpPr>
          <p:cNvPr id="41" name="TextovéPole 40"/>
          <p:cNvSpPr txBox="1"/>
          <p:nvPr/>
        </p:nvSpPr>
        <p:spPr>
          <a:xfrm>
            <a:off x="539552" y="5013176"/>
            <a:ext cx="5039005" cy="369332"/>
          </a:xfrm>
          <a:prstGeom prst="rect">
            <a:avLst/>
          </a:prstGeom>
          <a:noFill/>
        </p:spPr>
        <p:txBody>
          <a:bodyPr wrap="square" rtlCol="0">
            <a:spAutoFit/>
          </a:bodyPr>
          <a:lstStyle/>
          <a:p>
            <a:r>
              <a:rPr lang="cs-CZ" b="1" dirty="0" smtClean="0"/>
              <a:t>Srovnání s kvantily:</a:t>
            </a:r>
            <a:endParaRPr lang="en-US" b="1" dirty="0"/>
          </a:p>
        </p:txBody>
      </p:sp>
      <mc:AlternateContent xmlns:mc="http://schemas.openxmlformats.org/markup-compatibility/2006" xmlns:a14="http://schemas.microsoft.com/office/drawing/2010/main">
        <mc:Choice Requires="a14">
          <p:sp>
            <p:nvSpPr>
              <p:cNvPr id="3" name="Obdélník 2"/>
              <p:cNvSpPr/>
              <p:nvPr/>
            </p:nvSpPr>
            <p:spPr>
              <a:xfrm>
                <a:off x="539552" y="5438273"/>
                <a:ext cx="5774401" cy="369332"/>
              </a:xfrm>
              <a:prstGeom prst="rect">
                <a:avLst/>
              </a:prstGeom>
            </p:spPr>
            <p:txBody>
              <a:bodyPr wrap="none">
                <a:spAutoFit/>
              </a:bodyPr>
              <a:lstStyle/>
              <a:p>
                <a14:m>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panose="02040503050406030204" pitchFamily="18" charset="0"/>
                          </a:rPr>
                          <m:t>p</m:t>
                        </m:r>
                      </m:e>
                      <m:sub>
                        <m:r>
                          <a:rPr lang="en-US" i="1">
                            <a:latin typeface="Cambria Math"/>
                          </a:rPr>
                          <m:t>𝐴</m:t>
                        </m:r>
                      </m:sub>
                    </m:sSub>
                    <m:r>
                      <a:rPr lang="cs-CZ" i="1">
                        <a:latin typeface="Cambria Math"/>
                      </a:rPr>
                      <m:t>=</m:t>
                    </m:r>
                    <m:r>
                      <a:rPr lang="cs-CZ" b="0" i="1" smtClean="0">
                        <a:latin typeface="Cambria Math" panose="02040503050406030204" pitchFamily="18" charset="0"/>
                      </a:rPr>
                      <m:t>0,015</m:t>
                    </m:r>
                    <m:r>
                      <a:rPr lang="cs-CZ" b="0" i="1" smtClean="0">
                        <a:latin typeface="Cambria Math"/>
                      </a:rPr>
                      <m:t> </m:t>
                    </m:r>
                  </m:oMath>
                </a14:m>
                <a:r>
                  <a:rPr lang="en-US" dirty="0" smtClean="0">
                    <a:latin typeface="Calibri"/>
                  </a:rPr>
                  <a:t>→ </a:t>
                </a:r>
                <a:r>
                  <a:rPr lang="cs-CZ" dirty="0" smtClean="0">
                    <a:latin typeface="Calibri"/>
                  </a:rPr>
                  <a:t>pohlaví má vliv na počet </a:t>
                </a:r>
                <a:r>
                  <a:rPr lang="cs-CZ" dirty="0"/>
                  <a:t>nežádoucích účinků</a:t>
                </a:r>
                <a:endParaRPr lang="en-US" dirty="0"/>
              </a:p>
            </p:txBody>
          </p:sp>
        </mc:Choice>
        <mc:Fallback xmlns="">
          <p:sp>
            <p:nvSpPr>
              <p:cNvPr id="3" name="Obdélník 2"/>
              <p:cNvSpPr>
                <a:spLocks noRot="1" noChangeAspect="1" noMove="1" noResize="1" noEditPoints="1" noAdjustHandles="1" noChangeArrowheads="1" noChangeShapeType="1" noTextEdit="1"/>
              </p:cNvSpPr>
              <p:nvPr/>
            </p:nvSpPr>
            <p:spPr>
              <a:xfrm>
                <a:off x="539552" y="5438273"/>
                <a:ext cx="5774401" cy="369332"/>
              </a:xfrm>
              <a:prstGeom prst="rect">
                <a:avLst/>
              </a:prstGeom>
              <a:blipFill>
                <a:blip r:embed="rId4"/>
                <a:stretch>
                  <a:fillRect t="-8197" b="-2459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3" name="Obdélník 42"/>
              <p:cNvSpPr/>
              <p:nvPr/>
            </p:nvSpPr>
            <p:spPr>
              <a:xfrm>
                <a:off x="539552" y="5877272"/>
                <a:ext cx="5843844" cy="369332"/>
              </a:xfrm>
              <a:prstGeom prst="rect">
                <a:avLst/>
              </a:prstGeom>
            </p:spPr>
            <p:txBody>
              <a:bodyPr wrap="none">
                <a:spAutoFit/>
              </a:bodyPr>
              <a:lstStyle/>
              <a:p>
                <a14:m>
                  <m:oMath xmlns:m="http://schemas.openxmlformats.org/officeDocument/2006/math">
                    <m:sSub>
                      <m:sSubPr>
                        <m:ctrlPr>
                          <a:rPr lang="cs-CZ" i="1" smtClean="0">
                            <a:latin typeface="Cambria Math" panose="02040503050406030204" pitchFamily="18" charset="0"/>
                          </a:rPr>
                        </m:ctrlPr>
                      </m:sSubPr>
                      <m:e>
                        <m:r>
                          <m:rPr>
                            <m:sty m:val="p"/>
                          </m:rPr>
                          <a:rPr lang="cs-CZ" b="0" i="0" smtClean="0">
                            <a:latin typeface="Cambria Math" panose="02040503050406030204" pitchFamily="18" charset="0"/>
                          </a:rPr>
                          <m:t>p</m:t>
                        </m:r>
                      </m:e>
                      <m:sub>
                        <m:r>
                          <a:rPr lang="cs-CZ" b="0" i="1" smtClean="0">
                            <a:latin typeface="Cambria Math"/>
                          </a:rPr>
                          <m:t>𝐵</m:t>
                        </m:r>
                      </m:sub>
                    </m:sSub>
                    <m:r>
                      <a:rPr lang="cs-CZ" i="1">
                        <a:latin typeface="Cambria Math"/>
                      </a:rPr>
                      <m:t>=</m:t>
                    </m:r>
                    <m:r>
                      <a:rPr lang="cs-CZ" b="0" i="1" smtClean="0">
                        <a:latin typeface="Cambria Math" panose="02040503050406030204" pitchFamily="18" charset="0"/>
                      </a:rPr>
                      <m:t>0,009</m:t>
                    </m:r>
                    <m:r>
                      <a:rPr lang="cs-CZ" b="0" i="1" smtClean="0">
                        <a:latin typeface="Cambria Math"/>
                      </a:rPr>
                      <m:t> </m:t>
                    </m:r>
                  </m:oMath>
                </a14:m>
                <a:r>
                  <a:rPr lang="en-US" dirty="0" smtClean="0">
                    <a:latin typeface="Calibri"/>
                  </a:rPr>
                  <a:t>→ </a:t>
                </a:r>
                <a:r>
                  <a:rPr lang="cs-CZ" dirty="0" smtClean="0">
                    <a:latin typeface="Calibri"/>
                  </a:rPr>
                  <a:t>typ léku má vliv na počet </a:t>
                </a:r>
                <a:r>
                  <a:rPr lang="cs-CZ" dirty="0"/>
                  <a:t>nežádoucích účinků</a:t>
                </a:r>
                <a:endParaRPr lang="en-US" dirty="0"/>
              </a:p>
            </p:txBody>
          </p:sp>
        </mc:Choice>
        <mc:Fallback xmlns="">
          <p:sp>
            <p:nvSpPr>
              <p:cNvPr id="43" name="Obdélník 42"/>
              <p:cNvSpPr>
                <a:spLocks noRot="1" noChangeAspect="1" noMove="1" noResize="1" noEditPoints="1" noAdjustHandles="1" noChangeArrowheads="1" noChangeShapeType="1" noTextEdit="1"/>
              </p:cNvSpPr>
              <p:nvPr/>
            </p:nvSpPr>
            <p:spPr>
              <a:xfrm>
                <a:off x="539552" y="5877272"/>
                <a:ext cx="5843844" cy="369332"/>
              </a:xfrm>
              <a:prstGeom prst="rect">
                <a:avLst/>
              </a:prstGeom>
              <a:blipFill>
                <a:blip r:embed="rId5"/>
                <a:stretch>
                  <a:fillRect t="-8197" r="-104" b="-24590"/>
                </a:stretch>
              </a:blipFill>
            </p:spPr>
            <p:txBody>
              <a:bodyPr/>
              <a:lstStyle/>
              <a:p>
                <a:r>
                  <a:rPr lang="cs-CZ">
                    <a:noFill/>
                  </a:rPr>
                  <a:t> </a:t>
                </a:r>
              </a:p>
            </p:txBody>
          </p:sp>
        </mc:Fallback>
      </mc:AlternateContent>
    </p:spTree>
    <p:extLst>
      <p:ext uri="{BB962C8B-B14F-4D97-AF65-F5344CB8AC3E}">
        <p14:creationId xmlns:p14="http://schemas.microsoft.com/office/powerpoint/2010/main" val="33232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P spid="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a:t>2</a:t>
            </a:r>
            <a:r>
              <a:rPr lang="cs-CZ" dirty="0" smtClean="0"/>
              <a:t> – řešení v softwaru </a:t>
            </a:r>
            <a:r>
              <a:rPr lang="cs-CZ" dirty="0" err="1" smtClean="0"/>
              <a:t>STATISTICA</a:t>
            </a:r>
            <a:endParaRPr lang="en-US" dirty="0"/>
          </a:p>
        </p:txBody>
      </p:sp>
      <p:sp>
        <p:nvSpPr>
          <p:cNvPr id="3" name="Zástupný symbol pro obsah 2"/>
          <p:cNvSpPr>
            <a:spLocks noGrp="1"/>
          </p:cNvSpPr>
          <p:nvPr>
            <p:ph idx="1"/>
          </p:nvPr>
        </p:nvSpPr>
        <p:spPr>
          <a:xfrm>
            <a:off x="576358" y="1052736"/>
            <a:ext cx="8316122" cy="864096"/>
          </a:xfrm>
        </p:spPr>
        <p:txBody>
          <a:bodyPr>
            <a:normAutofit/>
          </a:bodyPr>
          <a:lstStyle/>
          <a:p>
            <a:pPr marL="0" indent="0">
              <a:buNone/>
            </a:pPr>
            <a:r>
              <a:rPr lang="cs-CZ" dirty="0"/>
              <a:t>Zjistěte, zda má vliv pohlaví a typ léku na počet nežádoucích účinků u pacientů </a:t>
            </a:r>
            <a:br>
              <a:rPr lang="cs-CZ" dirty="0"/>
            </a:br>
            <a:r>
              <a:rPr lang="cs-CZ" dirty="0" smtClean="0"/>
              <a:t>se schizofrenií.</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39</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172302673"/>
              </p:ext>
            </p:extLst>
          </p:nvPr>
        </p:nvGraphicFramePr>
        <p:xfrm>
          <a:off x="2436439" y="1556792"/>
          <a:ext cx="5447929" cy="2346960"/>
        </p:xfrm>
        <a:graphic>
          <a:graphicData uri="http://schemas.openxmlformats.org/drawingml/2006/table">
            <a:tbl>
              <a:tblPr firstRow="1" bandRow="1">
                <a:tableStyleId>{2D5ABB26-0587-4C30-8999-92F81FD0307C}</a:tableStyleId>
              </a:tblPr>
              <a:tblGrid>
                <a:gridCol w="144016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2351584">
                  <a:extLst>
                    <a:ext uri="{9D8B030D-6E8A-4147-A177-3AD203B41FA5}">
                      <a16:colId xmlns:a16="http://schemas.microsoft.com/office/drawing/2014/main" val="20002"/>
                    </a:ext>
                  </a:extLst>
                </a:gridCol>
              </a:tblGrid>
              <a:tr h="277505">
                <a:tc>
                  <a:txBody>
                    <a:bodyPr/>
                    <a:lstStyle/>
                    <a:p>
                      <a:pPr algn="ctr"/>
                      <a:r>
                        <a:rPr lang="cs-CZ" sz="1600" b="1" dirty="0" smtClean="0"/>
                        <a:t>Pohlaví</a:t>
                      </a:r>
                      <a:endParaRPr lang="en-US" sz="16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smtClean="0"/>
                        <a:t>Typ léku</a:t>
                      </a:r>
                      <a:endParaRPr lang="en-US" sz="16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smtClean="0"/>
                        <a:t>Počet uzdrav</a:t>
                      </a:r>
                      <a:r>
                        <a:rPr lang="en-US" sz="1600" b="1" dirty="0" smtClean="0"/>
                        <a:t>.</a:t>
                      </a:r>
                      <a:r>
                        <a:rPr lang="cs-CZ" sz="1600" b="1" dirty="0" smtClean="0"/>
                        <a:t> pacientů</a:t>
                      </a:r>
                      <a:endParaRPr 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252">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600" dirty="0" smtClean="0"/>
                        <a:t>lék X</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cs-CZ" sz="1600" dirty="0" smtClean="0"/>
                        <a:t>1</a:t>
                      </a:r>
                      <a:endParaRPr lang="en-US"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75252">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Y</a:t>
                      </a:r>
                      <a:endParaRPr lang="en-US" sz="1600" dirty="0"/>
                    </a:p>
                  </a:txBody>
                  <a:tcPr anchor="ctr"/>
                </a:tc>
                <a:tc>
                  <a:txBody>
                    <a:bodyPr/>
                    <a:lstStyle/>
                    <a:p>
                      <a:pPr algn="ctr"/>
                      <a:r>
                        <a:rPr lang="cs-CZ" sz="1600" dirty="0" smtClean="0"/>
                        <a:t>1</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75252">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Z</a:t>
                      </a:r>
                      <a:endParaRPr lang="en-US" sz="1600" dirty="0"/>
                    </a:p>
                  </a:txBody>
                  <a:tcPr anchor="ctr"/>
                </a:tc>
                <a:tc>
                  <a:txBody>
                    <a:bodyPr/>
                    <a:lstStyle/>
                    <a:p>
                      <a:pPr algn="ctr"/>
                      <a:r>
                        <a:rPr lang="cs-CZ" sz="1600" dirty="0" smtClean="0"/>
                        <a:t>6</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75252">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 X</a:t>
                      </a:r>
                      <a:endParaRPr lang="en-US" sz="1600" dirty="0"/>
                    </a:p>
                  </a:txBody>
                  <a:tcPr anchor="ctr"/>
                </a:tc>
                <a:tc>
                  <a:txBody>
                    <a:bodyPr/>
                    <a:lstStyle/>
                    <a:p>
                      <a:pPr algn="ctr"/>
                      <a:r>
                        <a:rPr lang="cs-CZ" sz="1600" dirty="0" smtClean="0"/>
                        <a:t>3</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75252">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Y</a:t>
                      </a:r>
                      <a:endParaRPr lang="en-US" sz="1600" dirty="0"/>
                    </a:p>
                  </a:txBody>
                  <a:tcPr anchor="ctr"/>
                </a:tc>
                <a:tc>
                  <a:txBody>
                    <a:bodyPr/>
                    <a:lstStyle/>
                    <a:p>
                      <a:pPr algn="ctr"/>
                      <a:r>
                        <a:rPr lang="cs-CZ" sz="1600" dirty="0" smtClean="0"/>
                        <a:t>4</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75252">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600" dirty="0" smtClean="0"/>
                        <a:t>lék</a:t>
                      </a:r>
                      <a:r>
                        <a:rPr lang="cs-CZ" sz="1600" baseline="0" dirty="0" smtClean="0"/>
                        <a:t> Z</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cs-CZ" sz="1600" dirty="0" smtClean="0"/>
                        <a:t>9</a:t>
                      </a:r>
                      <a:endParaRPr lang="en-US" sz="16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Obdélník 7"/>
          <p:cNvSpPr/>
          <p:nvPr/>
        </p:nvSpPr>
        <p:spPr>
          <a:xfrm>
            <a:off x="576358" y="3967486"/>
            <a:ext cx="8316122" cy="2662267"/>
          </a:xfrm>
          <a:prstGeom prst="rect">
            <a:avLst/>
          </a:prstGeom>
        </p:spPr>
        <p:txBody>
          <a:bodyPr wrap="square">
            <a:spAutoFit/>
          </a:bodyPr>
          <a:lstStyle/>
          <a:p>
            <a:r>
              <a:rPr lang="cs-CZ" sz="1600" b="1" dirty="0"/>
              <a:t>V softwaru </a:t>
            </a:r>
            <a:r>
              <a:rPr lang="cs-CZ" sz="1600" b="1" dirty="0" err="1" smtClean="0"/>
              <a:t>STATISTICA</a:t>
            </a:r>
            <a:r>
              <a:rPr lang="cs-CZ" sz="1600" b="1" dirty="0" smtClean="0"/>
              <a:t>: </a:t>
            </a:r>
            <a:r>
              <a:rPr lang="cs-CZ" sz="1600" dirty="0" err="1"/>
              <a:t>Statistics</a:t>
            </a:r>
            <a:r>
              <a:rPr lang="en-US" sz="1600" dirty="0"/>
              <a:t> – ANOVA – </a:t>
            </a:r>
            <a:r>
              <a:rPr lang="cs-CZ" sz="1600" dirty="0" err="1"/>
              <a:t>Main</a:t>
            </a:r>
            <a:r>
              <a:rPr lang="cs-CZ" sz="1600" dirty="0"/>
              <a:t> </a:t>
            </a:r>
            <a:r>
              <a:rPr lang="cs-CZ" sz="1600" dirty="0" err="1"/>
              <a:t>effects</a:t>
            </a:r>
            <a:r>
              <a:rPr lang="cs-CZ" sz="1600" dirty="0"/>
              <a:t> </a:t>
            </a:r>
            <a:r>
              <a:rPr lang="en-US" sz="1600" dirty="0"/>
              <a:t>ANOVA – </a:t>
            </a:r>
            <a:r>
              <a:rPr lang="cs-CZ" sz="1600" dirty="0" err="1"/>
              <a:t>Quick</a:t>
            </a:r>
            <a:r>
              <a:rPr lang="cs-CZ" sz="1600" dirty="0"/>
              <a:t> </a:t>
            </a:r>
            <a:r>
              <a:rPr lang="cs-CZ" sz="1600" dirty="0" err="1"/>
              <a:t>specs</a:t>
            </a:r>
            <a:r>
              <a:rPr lang="cs-CZ" sz="1600" dirty="0"/>
              <a:t> dialog </a:t>
            </a:r>
            <a:r>
              <a:rPr lang="en-US" sz="1600" dirty="0"/>
              <a:t>– OK –</a:t>
            </a:r>
            <a:r>
              <a:rPr lang="cs-CZ" sz="1600" dirty="0"/>
              <a:t> </a:t>
            </a:r>
            <a:r>
              <a:rPr lang="cs-CZ" sz="1600" dirty="0" err="1"/>
              <a:t>Variables</a:t>
            </a:r>
            <a:r>
              <a:rPr lang="cs-CZ" sz="1600" dirty="0"/>
              <a:t> – </a:t>
            </a:r>
            <a:r>
              <a:rPr lang="cs-CZ" sz="1600" dirty="0" err="1"/>
              <a:t>Dependent</a:t>
            </a:r>
            <a:r>
              <a:rPr lang="cs-CZ" sz="1600" dirty="0"/>
              <a:t> </a:t>
            </a:r>
            <a:r>
              <a:rPr lang="cs-CZ" sz="1600" dirty="0" err="1"/>
              <a:t>variable</a:t>
            </a:r>
            <a:r>
              <a:rPr lang="cs-CZ" sz="1600" dirty="0"/>
              <a:t> list: </a:t>
            </a:r>
            <a:r>
              <a:rPr lang="en-US" sz="1600" dirty="0"/>
              <a:t>X, </a:t>
            </a:r>
            <a:r>
              <a:rPr lang="cs-CZ" sz="1600" dirty="0" err="1"/>
              <a:t>Categorical</a:t>
            </a:r>
            <a:r>
              <a:rPr lang="cs-CZ" sz="1600" dirty="0"/>
              <a:t> </a:t>
            </a:r>
            <a:r>
              <a:rPr lang="cs-CZ" sz="1600" dirty="0" err="1"/>
              <a:t>predictors</a:t>
            </a:r>
            <a:r>
              <a:rPr lang="cs-CZ" sz="1600" dirty="0"/>
              <a:t> (</a:t>
            </a:r>
            <a:r>
              <a:rPr lang="cs-CZ" sz="1600" dirty="0" err="1"/>
              <a:t>factors</a:t>
            </a:r>
            <a:r>
              <a:rPr lang="cs-CZ" sz="1600" dirty="0"/>
              <a:t>): A, B</a:t>
            </a:r>
            <a:r>
              <a:rPr lang="en-US" sz="1600" dirty="0"/>
              <a:t> – OK – </a:t>
            </a:r>
            <a:r>
              <a:rPr lang="cs-CZ" sz="1600" dirty="0" err="1"/>
              <a:t>All</a:t>
            </a:r>
            <a:r>
              <a:rPr lang="cs-CZ" sz="1600" dirty="0"/>
              <a:t> </a:t>
            </a:r>
            <a:r>
              <a:rPr lang="cs-CZ" sz="1600" dirty="0" err="1"/>
              <a:t>effects</a:t>
            </a:r>
            <a:r>
              <a:rPr lang="en-US" sz="1600" dirty="0"/>
              <a:t>.</a:t>
            </a:r>
            <a:endParaRPr lang="cs-CZ" sz="1600" dirty="0"/>
          </a:p>
          <a:p>
            <a:endParaRPr lang="cs-CZ" sz="600" dirty="0" smtClean="0"/>
          </a:p>
          <a:p>
            <a:r>
              <a:rPr lang="cs-CZ" sz="1600" i="1" dirty="0"/>
              <a:t>Post hoc testy</a:t>
            </a:r>
            <a:r>
              <a:rPr lang="cs-CZ" sz="1600" dirty="0"/>
              <a:t>: More </a:t>
            </a:r>
            <a:r>
              <a:rPr lang="cs-CZ" sz="1600" dirty="0" err="1"/>
              <a:t>results</a:t>
            </a:r>
            <a:r>
              <a:rPr lang="cs-CZ" sz="1600" dirty="0"/>
              <a:t> – Post hoc – zvolit </a:t>
            </a:r>
            <a:r>
              <a:rPr lang="cs-CZ" sz="1600" dirty="0" err="1"/>
              <a:t>Effect</a:t>
            </a:r>
            <a:r>
              <a:rPr lang="cs-CZ" sz="1600" dirty="0"/>
              <a:t> – </a:t>
            </a:r>
            <a:r>
              <a:rPr lang="cs-CZ" sz="1600" dirty="0" err="1"/>
              <a:t>Unequal</a:t>
            </a:r>
            <a:r>
              <a:rPr lang="cs-CZ" sz="1600" dirty="0"/>
              <a:t> N </a:t>
            </a:r>
            <a:r>
              <a:rPr lang="cs-CZ" sz="1600" dirty="0" smtClean="0"/>
              <a:t>HSD, </a:t>
            </a:r>
            <a:r>
              <a:rPr lang="cs-CZ" sz="1600" dirty="0" err="1" smtClean="0"/>
              <a:t>Tukey</a:t>
            </a:r>
            <a:r>
              <a:rPr lang="cs-CZ" sz="1600" dirty="0" smtClean="0"/>
              <a:t> </a:t>
            </a:r>
            <a:r>
              <a:rPr lang="cs-CZ" sz="1600" dirty="0"/>
              <a:t>HSD </a:t>
            </a:r>
            <a:r>
              <a:rPr lang="cs-CZ" sz="1600" dirty="0" smtClean="0"/>
              <a:t>nebo </a:t>
            </a:r>
            <a:r>
              <a:rPr lang="cs-CZ" sz="1600" dirty="0" err="1" smtClean="0"/>
              <a:t>Scheffé</a:t>
            </a:r>
            <a:endParaRPr lang="en-US" sz="1600" dirty="0" smtClean="0"/>
          </a:p>
          <a:p>
            <a:r>
              <a:rPr lang="en-US" sz="1600" i="1" dirty="0" err="1" smtClean="0"/>
              <a:t>Levenův</a:t>
            </a:r>
            <a:r>
              <a:rPr lang="en-US" sz="1600" i="1" dirty="0" smtClean="0"/>
              <a:t> test</a:t>
            </a:r>
            <a:r>
              <a:rPr lang="en-US" sz="1600" dirty="0" smtClean="0"/>
              <a:t>: </a:t>
            </a:r>
            <a:r>
              <a:rPr lang="cs-CZ" sz="1600" dirty="0"/>
              <a:t>More </a:t>
            </a:r>
            <a:r>
              <a:rPr lang="cs-CZ" sz="1600" dirty="0" err="1"/>
              <a:t>results</a:t>
            </a:r>
            <a:r>
              <a:rPr lang="cs-CZ" sz="1600" dirty="0"/>
              <a:t> </a:t>
            </a:r>
            <a:r>
              <a:rPr lang="cs-CZ" sz="1600" dirty="0" smtClean="0"/>
              <a:t>–</a:t>
            </a:r>
            <a:r>
              <a:rPr lang="en-US" sz="1600" dirty="0" smtClean="0"/>
              <a:t> Assumptions – </a:t>
            </a:r>
            <a:r>
              <a:rPr lang="cs-CZ" sz="1600" dirty="0" smtClean="0"/>
              <a:t>zvolit </a:t>
            </a:r>
            <a:r>
              <a:rPr lang="cs-CZ" sz="1600" dirty="0" err="1" smtClean="0"/>
              <a:t>prom</a:t>
            </a:r>
            <a:r>
              <a:rPr lang="en-US" sz="1600" dirty="0" err="1" smtClean="0"/>
              <a:t>ěnnou</a:t>
            </a:r>
            <a:r>
              <a:rPr lang="en-US" sz="1600" dirty="0" smtClean="0"/>
              <a:t> – </a:t>
            </a:r>
            <a:r>
              <a:rPr lang="en-US" sz="1600" dirty="0" err="1" smtClean="0"/>
              <a:t>Levene</a:t>
            </a:r>
            <a:r>
              <a:rPr lang="cs-CZ" sz="1600" dirty="0" smtClean="0"/>
              <a:t>‘s test (</a:t>
            </a:r>
            <a:r>
              <a:rPr lang="cs-CZ" sz="1600" dirty="0" err="1" smtClean="0"/>
              <a:t>ANOVA</a:t>
            </a:r>
            <a:r>
              <a:rPr lang="cs-CZ" sz="1600" dirty="0" smtClean="0"/>
              <a:t>)</a:t>
            </a:r>
            <a:endParaRPr lang="en-US" sz="1600" dirty="0"/>
          </a:p>
          <a:p>
            <a:endParaRPr lang="cs-CZ" sz="600" dirty="0" smtClean="0"/>
          </a:p>
          <a:p>
            <a:r>
              <a:rPr lang="cs-CZ" sz="1600" i="1" dirty="0" smtClean="0"/>
              <a:t>Vykreslení krabicových grafů podle obou proměnných</a:t>
            </a:r>
            <a:r>
              <a:rPr lang="cs-CZ" sz="1600" dirty="0" smtClean="0"/>
              <a:t>: </a:t>
            </a:r>
            <a:r>
              <a:rPr lang="cs-CZ" sz="1600" dirty="0" err="1" smtClean="0"/>
              <a:t>Graphs</a:t>
            </a:r>
            <a:r>
              <a:rPr lang="cs-CZ" sz="1600" dirty="0" smtClean="0"/>
              <a:t> – 2D </a:t>
            </a:r>
            <a:r>
              <a:rPr lang="cs-CZ" sz="1600" dirty="0" err="1" smtClean="0"/>
              <a:t>Graphs</a:t>
            </a:r>
            <a:r>
              <a:rPr lang="cs-CZ" sz="1600" dirty="0" smtClean="0"/>
              <a:t> – Box </a:t>
            </a:r>
            <a:r>
              <a:rPr lang="cs-CZ" sz="1600" dirty="0" err="1" smtClean="0"/>
              <a:t>Plots</a:t>
            </a:r>
            <a:r>
              <a:rPr lang="cs-CZ" sz="1600" dirty="0" smtClean="0"/>
              <a:t>... – zvolit spojitou proměnnou jako </a:t>
            </a:r>
            <a:r>
              <a:rPr lang="cs-CZ" sz="1600" dirty="0" err="1" smtClean="0"/>
              <a:t>Dependent</a:t>
            </a:r>
            <a:r>
              <a:rPr lang="cs-CZ" sz="1600" dirty="0" smtClean="0"/>
              <a:t> </a:t>
            </a:r>
            <a:r>
              <a:rPr lang="cs-CZ" sz="1600" dirty="0" err="1" smtClean="0"/>
              <a:t>variable</a:t>
            </a:r>
            <a:r>
              <a:rPr lang="cs-CZ" sz="1600" dirty="0" smtClean="0"/>
              <a:t>, zvolit jednu kategoriální proměnnou jako </a:t>
            </a:r>
            <a:r>
              <a:rPr lang="cs-CZ" sz="1600" dirty="0" err="1" smtClean="0"/>
              <a:t>Grouping</a:t>
            </a:r>
            <a:r>
              <a:rPr lang="cs-CZ" sz="1600" dirty="0" smtClean="0"/>
              <a:t> </a:t>
            </a:r>
            <a:r>
              <a:rPr lang="cs-CZ" sz="1600" dirty="0" err="1" smtClean="0"/>
              <a:t>variable</a:t>
            </a:r>
            <a:r>
              <a:rPr lang="cs-CZ" sz="1600" dirty="0" smtClean="0"/>
              <a:t> – na listu </a:t>
            </a:r>
            <a:r>
              <a:rPr lang="cs-CZ" sz="1600" dirty="0" err="1" smtClean="0"/>
              <a:t>Categorized</a:t>
            </a:r>
            <a:r>
              <a:rPr lang="cs-CZ" sz="1600" dirty="0" smtClean="0"/>
              <a:t> u X-</a:t>
            </a:r>
            <a:r>
              <a:rPr lang="cs-CZ" sz="1600" dirty="0" err="1" smtClean="0"/>
              <a:t>Categories</a:t>
            </a:r>
            <a:r>
              <a:rPr lang="cs-CZ" sz="1600" dirty="0" smtClean="0"/>
              <a:t> zatrhnout On a Layout změnit na </a:t>
            </a:r>
            <a:r>
              <a:rPr lang="cs-CZ" sz="1600" dirty="0" err="1" smtClean="0"/>
              <a:t>Overlaid</a:t>
            </a:r>
            <a:r>
              <a:rPr lang="en-US" sz="1600" dirty="0" smtClean="0"/>
              <a:t> – </a:t>
            </a:r>
            <a:r>
              <a:rPr lang="en-US" sz="1600" dirty="0" err="1" smtClean="0"/>
              <a:t>pokud</a:t>
            </a:r>
            <a:r>
              <a:rPr lang="en-US" sz="1600" dirty="0" smtClean="0"/>
              <a:t> </a:t>
            </a:r>
            <a:r>
              <a:rPr lang="en-US" sz="1600" dirty="0" err="1" smtClean="0"/>
              <a:t>chceme</a:t>
            </a:r>
            <a:r>
              <a:rPr lang="en-US" sz="1600" dirty="0" smtClean="0"/>
              <a:t> </a:t>
            </a:r>
            <a:r>
              <a:rPr lang="en-US" sz="1600" dirty="0" err="1" smtClean="0"/>
              <a:t>spojit</a:t>
            </a:r>
            <a:r>
              <a:rPr lang="en-US" sz="1600" dirty="0" smtClean="0"/>
              <a:t> </a:t>
            </a:r>
            <a:r>
              <a:rPr lang="en-US" sz="1600" dirty="0" err="1" smtClean="0"/>
              <a:t>medi</a:t>
            </a:r>
            <a:r>
              <a:rPr lang="cs-CZ" sz="1600" dirty="0" err="1" smtClean="0"/>
              <a:t>ány</a:t>
            </a:r>
            <a:r>
              <a:rPr lang="cs-CZ" sz="1600" dirty="0" smtClean="0"/>
              <a:t> či průměry, na záložce </a:t>
            </a:r>
            <a:r>
              <a:rPr lang="cs-CZ" sz="1600" dirty="0" err="1" smtClean="0"/>
              <a:t>Advanced</a:t>
            </a:r>
            <a:r>
              <a:rPr lang="cs-CZ" sz="1600" dirty="0" smtClean="0"/>
              <a:t> zatrhnout </a:t>
            </a:r>
            <a:r>
              <a:rPr lang="cs-CZ" sz="1600" dirty="0" err="1" smtClean="0"/>
              <a:t>Connect</a:t>
            </a:r>
            <a:r>
              <a:rPr lang="cs-CZ" sz="1600" dirty="0" smtClean="0"/>
              <a:t> </a:t>
            </a:r>
            <a:r>
              <a:rPr lang="cs-CZ" sz="1600" dirty="0" err="1" smtClean="0"/>
              <a:t>middle</a:t>
            </a:r>
            <a:r>
              <a:rPr lang="cs-CZ" sz="1600" dirty="0" smtClean="0"/>
              <a:t> </a:t>
            </a:r>
            <a:r>
              <a:rPr lang="cs-CZ" sz="1600" dirty="0" err="1" smtClean="0"/>
              <a:t>points</a:t>
            </a:r>
            <a:r>
              <a:rPr lang="cs-CZ" sz="1600" dirty="0" smtClean="0"/>
              <a:t> – OK </a:t>
            </a:r>
          </a:p>
          <a:p>
            <a:endParaRPr lang="cs-CZ" sz="600" dirty="0" smtClean="0"/>
          </a:p>
          <a:p>
            <a:r>
              <a:rPr lang="cs-CZ" sz="1600" i="1" dirty="0" smtClean="0"/>
              <a:t>Pokud </a:t>
            </a:r>
            <a:r>
              <a:rPr lang="cs-CZ" sz="1600" i="1" dirty="0"/>
              <a:t>bychom uvažovali model s interakcemi, zvolíme </a:t>
            </a:r>
            <a:r>
              <a:rPr lang="cs-CZ" sz="1600" i="1" dirty="0" err="1"/>
              <a:t>Factorial</a:t>
            </a:r>
            <a:r>
              <a:rPr lang="cs-CZ" sz="1600" i="1" dirty="0"/>
              <a:t> </a:t>
            </a:r>
            <a:r>
              <a:rPr lang="cs-CZ" sz="1600" i="1" dirty="0" err="1"/>
              <a:t>ANOVA</a:t>
            </a:r>
            <a:r>
              <a:rPr lang="cs-CZ" sz="1600" i="1" dirty="0"/>
              <a:t> (namísto </a:t>
            </a:r>
            <a:r>
              <a:rPr lang="cs-CZ" sz="1600" i="1" dirty="0" err="1"/>
              <a:t>Main</a:t>
            </a:r>
            <a:r>
              <a:rPr lang="cs-CZ" sz="1600" i="1" dirty="0"/>
              <a:t> </a:t>
            </a:r>
            <a:r>
              <a:rPr lang="cs-CZ" sz="1600" i="1" dirty="0" err="1"/>
              <a:t>effects</a:t>
            </a:r>
            <a:r>
              <a:rPr lang="cs-CZ" sz="1600" i="1" dirty="0"/>
              <a:t> A</a:t>
            </a:r>
            <a:r>
              <a:rPr lang="cs-CZ" sz="1600" i="1" dirty="0" smtClean="0"/>
              <a:t>.)</a:t>
            </a:r>
            <a:endParaRPr lang="cs-CZ" sz="1600" i="1" dirty="0"/>
          </a:p>
        </p:txBody>
      </p:sp>
    </p:spTree>
    <p:extLst>
      <p:ext uri="{BB962C8B-B14F-4D97-AF65-F5344CB8AC3E}">
        <p14:creationId xmlns:p14="http://schemas.microsoft.com/office/powerpoint/2010/main" val="693910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pPr marL="457200" indent="-457200"/>
            <a:r>
              <a:rPr lang="cs-CZ" sz="4000" dirty="0" smtClean="0"/>
              <a:t>Vícerozměrné</a:t>
            </a:r>
            <a:r>
              <a:rPr lang="en-US" sz="4000" dirty="0" smtClean="0"/>
              <a:t> </a:t>
            </a:r>
            <a:r>
              <a:rPr lang="cs-CZ" sz="4000" dirty="0" smtClean="0"/>
              <a:t>charakteristiky</a:t>
            </a:r>
            <a:endParaRPr lang="en-US" sz="4000" dirty="0"/>
          </a:p>
        </p:txBody>
      </p:sp>
      <p:sp>
        <p:nvSpPr>
          <p:cNvPr id="2" name="Zástupný symbol pro číslo snímku 1"/>
          <p:cNvSpPr>
            <a:spLocks noGrp="1"/>
          </p:cNvSpPr>
          <p:nvPr>
            <p:ph type="sldNum" sz="quarter" idx="12"/>
          </p:nvPr>
        </p:nvSpPr>
        <p:spPr/>
        <p:txBody>
          <a:bodyPr/>
          <a:lstStyle/>
          <a:p>
            <a:fld id="{2E6427A6-24A6-4246-A352-D268563853F6}" type="slidenum">
              <a:rPr lang="cs-CZ" smtClean="0"/>
              <a:t>4</a:t>
            </a:fld>
            <a:endParaRPr lang="cs-CZ"/>
          </a:p>
        </p:txBody>
      </p:sp>
    </p:spTree>
    <p:extLst>
      <p:ext uri="{BB962C8B-B14F-4D97-AF65-F5344CB8AC3E}">
        <p14:creationId xmlns:p14="http://schemas.microsoft.com/office/powerpoint/2010/main" val="1454717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smtClean="0"/>
              <a:t>2</a:t>
            </a:r>
            <a:r>
              <a:rPr lang="cs-CZ" dirty="0" smtClean="0"/>
              <a:t> – řešení v softwaru </a:t>
            </a:r>
            <a:r>
              <a:rPr lang="cs-CZ" dirty="0" err="1" smtClean="0"/>
              <a:t>SPSS</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40</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243118624"/>
              </p:ext>
            </p:extLst>
          </p:nvPr>
        </p:nvGraphicFramePr>
        <p:xfrm>
          <a:off x="2436439" y="1556792"/>
          <a:ext cx="5447929" cy="2346960"/>
        </p:xfrm>
        <a:graphic>
          <a:graphicData uri="http://schemas.openxmlformats.org/drawingml/2006/table">
            <a:tbl>
              <a:tblPr firstRow="1" bandRow="1">
                <a:tableStyleId>{2D5ABB26-0587-4C30-8999-92F81FD0307C}</a:tableStyleId>
              </a:tblPr>
              <a:tblGrid>
                <a:gridCol w="144016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2351584">
                  <a:extLst>
                    <a:ext uri="{9D8B030D-6E8A-4147-A177-3AD203B41FA5}">
                      <a16:colId xmlns:a16="http://schemas.microsoft.com/office/drawing/2014/main" val="20002"/>
                    </a:ext>
                  </a:extLst>
                </a:gridCol>
              </a:tblGrid>
              <a:tr h="298319">
                <a:tc>
                  <a:txBody>
                    <a:bodyPr/>
                    <a:lstStyle/>
                    <a:p>
                      <a:pPr algn="ctr"/>
                      <a:r>
                        <a:rPr lang="cs-CZ" sz="1600" b="1" dirty="0" smtClean="0"/>
                        <a:t>Pohlaví</a:t>
                      </a:r>
                      <a:endParaRPr lang="en-US" sz="16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smtClean="0"/>
                        <a:t>Typ léku</a:t>
                      </a:r>
                      <a:endParaRPr lang="en-US" sz="16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smtClean="0"/>
                        <a:t>Počet uzdrav</a:t>
                      </a:r>
                      <a:r>
                        <a:rPr lang="en-US" sz="1600" b="1" dirty="0" smtClean="0"/>
                        <a:t>.</a:t>
                      </a:r>
                      <a:r>
                        <a:rPr lang="cs-CZ" sz="1600" b="1" dirty="0" smtClean="0"/>
                        <a:t> pacientů</a:t>
                      </a:r>
                      <a:endParaRPr lang="en-US" sz="16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8319">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600" dirty="0" smtClean="0"/>
                        <a:t>lék X</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cs-CZ" sz="1600" dirty="0" smtClean="0"/>
                        <a:t>1</a:t>
                      </a:r>
                      <a:endParaRPr lang="en-US"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98319">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Y</a:t>
                      </a:r>
                      <a:endParaRPr lang="en-US" sz="1600" dirty="0"/>
                    </a:p>
                  </a:txBody>
                  <a:tcPr anchor="ctr"/>
                </a:tc>
                <a:tc>
                  <a:txBody>
                    <a:bodyPr/>
                    <a:lstStyle/>
                    <a:p>
                      <a:pPr algn="ctr"/>
                      <a:r>
                        <a:rPr lang="cs-CZ" sz="1600" dirty="0" smtClean="0"/>
                        <a:t>1</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98319">
                <a:tc>
                  <a:txBody>
                    <a:bodyPr/>
                    <a:lstStyle/>
                    <a:p>
                      <a:pPr algn="ctr"/>
                      <a:r>
                        <a:rPr lang="cs-CZ" sz="1600" dirty="0" smtClean="0"/>
                        <a:t>M</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Z</a:t>
                      </a:r>
                      <a:endParaRPr lang="en-US" sz="1600" dirty="0"/>
                    </a:p>
                  </a:txBody>
                  <a:tcPr anchor="ctr"/>
                </a:tc>
                <a:tc>
                  <a:txBody>
                    <a:bodyPr/>
                    <a:lstStyle/>
                    <a:p>
                      <a:pPr algn="ctr"/>
                      <a:r>
                        <a:rPr lang="cs-CZ" sz="1600" dirty="0" smtClean="0"/>
                        <a:t>6</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98319">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 X</a:t>
                      </a:r>
                      <a:endParaRPr lang="en-US" sz="1600" dirty="0"/>
                    </a:p>
                  </a:txBody>
                  <a:tcPr anchor="ctr"/>
                </a:tc>
                <a:tc>
                  <a:txBody>
                    <a:bodyPr/>
                    <a:lstStyle/>
                    <a:p>
                      <a:pPr algn="ctr"/>
                      <a:r>
                        <a:rPr lang="cs-CZ" sz="1600" dirty="0" smtClean="0"/>
                        <a:t>3</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98319">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tcPr>
                </a:tc>
                <a:tc>
                  <a:txBody>
                    <a:bodyPr/>
                    <a:lstStyle/>
                    <a:p>
                      <a:pPr algn="ctr"/>
                      <a:r>
                        <a:rPr lang="cs-CZ" sz="1600" dirty="0" smtClean="0"/>
                        <a:t>lék</a:t>
                      </a:r>
                      <a:r>
                        <a:rPr lang="cs-CZ" sz="1600" baseline="0" dirty="0" smtClean="0"/>
                        <a:t> Y</a:t>
                      </a:r>
                      <a:endParaRPr lang="en-US" sz="1600" dirty="0"/>
                    </a:p>
                  </a:txBody>
                  <a:tcPr anchor="ctr"/>
                </a:tc>
                <a:tc>
                  <a:txBody>
                    <a:bodyPr/>
                    <a:lstStyle/>
                    <a:p>
                      <a:pPr algn="ctr"/>
                      <a:r>
                        <a:rPr lang="cs-CZ" sz="1600" dirty="0" smtClean="0"/>
                        <a:t>4</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98319">
                <a:tc>
                  <a:txBody>
                    <a:bodyPr/>
                    <a:lstStyle/>
                    <a:p>
                      <a:pPr algn="ctr"/>
                      <a:r>
                        <a:rPr lang="cs-CZ" sz="1600" dirty="0" smtClean="0"/>
                        <a:t>Z</a:t>
                      </a:r>
                      <a:endParaRPr lang="en-US" sz="16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600" dirty="0" smtClean="0"/>
                        <a:t>lék</a:t>
                      </a:r>
                      <a:r>
                        <a:rPr lang="cs-CZ" sz="1600" baseline="0" dirty="0" smtClean="0"/>
                        <a:t> Z</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cs-CZ" sz="1600" dirty="0" smtClean="0"/>
                        <a:t>9</a:t>
                      </a:r>
                      <a:endParaRPr lang="en-US" sz="16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Obdélník 6"/>
          <p:cNvSpPr/>
          <p:nvPr/>
        </p:nvSpPr>
        <p:spPr>
          <a:xfrm>
            <a:off x="576358" y="3960926"/>
            <a:ext cx="8388130" cy="2708434"/>
          </a:xfrm>
          <a:prstGeom prst="rect">
            <a:avLst/>
          </a:prstGeom>
        </p:spPr>
        <p:txBody>
          <a:bodyPr wrap="square">
            <a:spAutoFit/>
          </a:bodyPr>
          <a:lstStyle/>
          <a:p>
            <a:r>
              <a:rPr lang="cs-CZ" sz="1600" b="1" dirty="0"/>
              <a:t>V softwaru </a:t>
            </a:r>
            <a:r>
              <a:rPr lang="cs-CZ" sz="1600" b="1" dirty="0" err="1" smtClean="0"/>
              <a:t>SPSS</a:t>
            </a:r>
            <a:r>
              <a:rPr lang="cs-CZ" sz="1600" b="1" dirty="0" smtClean="0"/>
              <a:t>: </a:t>
            </a:r>
            <a:r>
              <a:rPr lang="en-US" sz="1600" dirty="0"/>
              <a:t>Analyze – General Linear Model – Univariate – Dependent </a:t>
            </a:r>
            <a:r>
              <a:rPr lang="en-US" sz="1600" dirty="0" smtClean="0"/>
              <a:t>Variable</a:t>
            </a:r>
            <a:r>
              <a:rPr lang="cs-CZ" sz="1600" dirty="0" smtClean="0"/>
              <a:t>: spojitá proměnná</a:t>
            </a:r>
            <a:r>
              <a:rPr lang="en-US" sz="1600" dirty="0" smtClean="0"/>
              <a:t>, Fixed</a:t>
            </a:r>
            <a:r>
              <a:rPr lang="cs-CZ" sz="1600" dirty="0" smtClean="0"/>
              <a:t> </a:t>
            </a:r>
            <a:r>
              <a:rPr lang="en-US" sz="1600" dirty="0" smtClean="0"/>
              <a:t>Factor(s)</a:t>
            </a:r>
            <a:r>
              <a:rPr lang="cs-CZ" sz="1600" dirty="0" smtClean="0"/>
              <a:t>: kategoriální proměnné</a:t>
            </a:r>
            <a:r>
              <a:rPr lang="en-US" sz="1600" dirty="0" smtClean="0"/>
              <a:t> –&gt; </a:t>
            </a:r>
          </a:p>
          <a:p>
            <a:pPr marL="285750" indent="-285750">
              <a:buFont typeface="Arial" panose="020B0604020202020204" pitchFamily="34" charset="0"/>
              <a:buChar char="•"/>
            </a:pPr>
            <a:r>
              <a:rPr lang="en-US" sz="1600" dirty="0" smtClean="0"/>
              <a:t>Model </a:t>
            </a:r>
            <a:r>
              <a:rPr lang="en-US" sz="1600" dirty="0"/>
              <a:t>– </a:t>
            </a:r>
            <a:r>
              <a:rPr lang="en-US" sz="1600" dirty="0" err="1" smtClean="0"/>
              <a:t>zatrhneme</a:t>
            </a:r>
            <a:r>
              <a:rPr lang="en-US" sz="1600" dirty="0" smtClean="0"/>
              <a:t> Custom </a:t>
            </a:r>
            <a:r>
              <a:rPr lang="en-US" sz="1600" dirty="0"/>
              <a:t>– </a:t>
            </a:r>
            <a:r>
              <a:rPr lang="en-US" sz="1600" dirty="0" err="1"/>
              <a:t>vybereme</a:t>
            </a:r>
            <a:r>
              <a:rPr lang="en-US" sz="1600" dirty="0"/>
              <a:t> </a:t>
            </a:r>
            <a:r>
              <a:rPr lang="en-US" sz="1600" dirty="0" err="1" smtClean="0"/>
              <a:t>Typ</a:t>
            </a:r>
            <a:r>
              <a:rPr lang="en-US" sz="1600" dirty="0" err="1"/>
              <a:t>:</a:t>
            </a:r>
            <a:r>
              <a:rPr lang="en-US" sz="1600" dirty="0" err="1" smtClean="0"/>
              <a:t>Main</a:t>
            </a:r>
            <a:r>
              <a:rPr lang="en-US" sz="1600" dirty="0" smtClean="0"/>
              <a:t> </a:t>
            </a:r>
            <a:r>
              <a:rPr lang="en-US" sz="1600" dirty="0"/>
              <a:t>effects – </a:t>
            </a:r>
            <a:r>
              <a:rPr lang="en-US" sz="1600" dirty="0" smtClean="0"/>
              <a:t>do Model </a:t>
            </a:r>
            <a:r>
              <a:rPr lang="cs-CZ" sz="1600" dirty="0" smtClean="0"/>
              <a:t>přetáhneme </a:t>
            </a:r>
            <a:r>
              <a:rPr lang="en-US" sz="1600" dirty="0" smtClean="0"/>
              <a:t>A</a:t>
            </a:r>
            <a:r>
              <a:rPr lang="en-US" sz="1600" dirty="0"/>
              <a:t>, B </a:t>
            </a:r>
            <a:r>
              <a:rPr lang="cs-CZ" sz="1600" dirty="0" smtClean="0"/>
              <a:t>(</a:t>
            </a:r>
            <a:r>
              <a:rPr lang="cs-CZ" sz="1600" i="1" dirty="0" smtClean="0"/>
              <a:t>pokud bychom chtěli model s interakcemi necháme zatržené Full </a:t>
            </a:r>
            <a:r>
              <a:rPr lang="cs-CZ" sz="1600" i="1" dirty="0" err="1" smtClean="0"/>
              <a:t>factorial</a:t>
            </a:r>
            <a:r>
              <a:rPr lang="cs-CZ" sz="1600" dirty="0" smtClean="0"/>
              <a:t>) </a:t>
            </a:r>
            <a:r>
              <a:rPr lang="en-US" sz="1600" dirty="0"/>
              <a:t>– </a:t>
            </a:r>
            <a:r>
              <a:rPr lang="en-US" sz="1600" dirty="0" err="1"/>
              <a:t>odškrtneme</a:t>
            </a:r>
            <a:r>
              <a:rPr lang="en-US" sz="1600" dirty="0"/>
              <a:t> Include intercept in model – Continue</a:t>
            </a:r>
            <a:endParaRPr lang="cs-CZ" sz="1600" dirty="0" smtClean="0"/>
          </a:p>
          <a:p>
            <a:pPr marL="285750" indent="-285750">
              <a:buFont typeface="Arial" panose="020B0604020202020204" pitchFamily="34" charset="0"/>
              <a:buChar char="•"/>
            </a:pPr>
            <a:r>
              <a:rPr lang="en-US" sz="1600" dirty="0" smtClean="0"/>
              <a:t>Post </a:t>
            </a:r>
            <a:r>
              <a:rPr lang="en-US" sz="1600" dirty="0"/>
              <a:t>Hoc – Post </a:t>
            </a:r>
            <a:r>
              <a:rPr lang="en-US" sz="1600" dirty="0" smtClean="0"/>
              <a:t>hoc</a:t>
            </a:r>
            <a:r>
              <a:rPr lang="cs-CZ" sz="1600" dirty="0" smtClean="0"/>
              <a:t> </a:t>
            </a:r>
            <a:r>
              <a:rPr lang="en-US" sz="1600" dirty="0" smtClean="0"/>
              <a:t>Tests for</a:t>
            </a:r>
            <a:r>
              <a:rPr lang="cs-CZ" sz="1600" dirty="0" smtClean="0"/>
              <a:t>: zvolit kategoriální proměnnou</a:t>
            </a:r>
            <a:r>
              <a:rPr lang="en-US" sz="1600" dirty="0" smtClean="0"/>
              <a:t> </a:t>
            </a:r>
            <a:r>
              <a:rPr lang="en-US" sz="1600" dirty="0"/>
              <a:t>– </a:t>
            </a:r>
            <a:r>
              <a:rPr lang="en-US" sz="1600" dirty="0" err="1"/>
              <a:t>zatrhneme</a:t>
            </a:r>
            <a:r>
              <a:rPr lang="en-US" sz="1600" dirty="0"/>
              <a:t> </a:t>
            </a:r>
            <a:r>
              <a:rPr lang="en-US" sz="1600" dirty="0" err="1" smtClean="0"/>
              <a:t>Tukey’s</a:t>
            </a:r>
            <a:r>
              <a:rPr lang="en-US" sz="1600" dirty="0" smtClean="0"/>
              <a:t>-b </a:t>
            </a:r>
            <a:r>
              <a:rPr lang="en-US" sz="1600" dirty="0"/>
              <a:t>– </a:t>
            </a:r>
            <a:r>
              <a:rPr lang="en-US" sz="1600" dirty="0" smtClean="0"/>
              <a:t>Continue</a:t>
            </a:r>
          </a:p>
          <a:p>
            <a:pPr marL="285750" indent="-285750">
              <a:buFont typeface="Arial" panose="020B0604020202020204" pitchFamily="34" charset="0"/>
              <a:buChar char="•"/>
            </a:pPr>
            <a:r>
              <a:rPr lang="en-US" sz="1600" dirty="0" smtClean="0"/>
              <a:t>Plots: </a:t>
            </a:r>
            <a:r>
              <a:rPr lang="en-US" sz="1600" dirty="0" err="1" smtClean="0"/>
              <a:t>zvolit</a:t>
            </a:r>
            <a:r>
              <a:rPr lang="en-US" sz="1600" dirty="0" smtClean="0"/>
              <a:t> prom</a:t>
            </a:r>
            <a:r>
              <a:rPr lang="cs-CZ" sz="1600" dirty="0" err="1" smtClean="0"/>
              <a:t>ěnné</a:t>
            </a:r>
            <a:r>
              <a:rPr lang="cs-CZ" sz="1600" dirty="0" smtClean="0"/>
              <a:t> do </a:t>
            </a:r>
            <a:r>
              <a:rPr lang="cs-CZ" sz="1600" dirty="0" err="1" smtClean="0"/>
              <a:t>Horizontal</a:t>
            </a:r>
            <a:r>
              <a:rPr lang="cs-CZ" sz="1600" dirty="0" smtClean="0"/>
              <a:t> Axis a </a:t>
            </a:r>
            <a:r>
              <a:rPr lang="cs-CZ" sz="1600" dirty="0" err="1" smtClean="0"/>
              <a:t>Separte</a:t>
            </a:r>
            <a:r>
              <a:rPr lang="cs-CZ" sz="1600" dirty="0" smtClean="0"/>
              <a:t> Lines – </a:t>
            </a:r>
            <a:r>
              <a:rPr lang="cs-CZ" sz="1600" dirty="0" err="1" smtClean="0"/>
              <a:t>Add</a:t>
            </a:r>
            <a:r>
              <a:rPr lang="cs-CZ" sz="1600" dirty="0" smtClean="0"/>
              <a:t> – </a:t>
            </a:r>
            <a:r>
              <a:rPr lang="cs-CZ" sz="1600" dirty="0" err="1" smtClean="0"/>
              <a:t>Continue</a:t>
            </a:r>
            <a:endParaRPr lang="en-US" sz="1600" dirty="0" smtClean="0"/>
          </a:p>
          <a:p>
            <a:pPr marL="285750" indent="-285750">
              <a:buFont typeface="Arial" panose="020B0604020202020204" pitchFamily="34" charset="0"/>
              <a:buChar char="•"/>
            </a:pPr>
            <a:r>
              <a:rPr lang="en-US" sz="1600" dirty="0" smtClean="0"/>
              <a:t>Options... – Homogeneity tests – Continue </a:t>
            </a:r>
            <a:r>
              <a:rPr lang="cs-CZ" sz="1600" dirty="0" smtClean="0"/>
              <a:t> </a:t>
            </a:r>
          </a:p>
          <a:p>
            <a:endParaRPr lang="cs-CZ" sz="600" dirty="0"/>
          </a:p>
          <a:p>
            <a:r>
              <a:rPr lang="cs-CZ" sz="1600" i="1" dirty="0"/>
              <a:t>Vykreslení krabicových grafů podle obou proměnných</a:t>
            </a:r>
            <a:r>
              <a:rPr lang="cs-CZ" sz="1600" dirty="0" smtClean="0"/>
              <a:t>: </a:t>
            </a:r>
            <a:r>
              <a:rPr lang="cs-CZ" sz="1600" dirty="0" err="1" smtClean="0"/>
              <a:t>Graphs</a:t>
            </a:r>
            <a:r>
              <a:rPr lang="cs-CZ" sz="1600" dirty="0" smtClean="0"/>
              <a:t> – </a:t>
            </a:r>
            <a:r>
              <a:rPr lang="cs-CZ" sz="1600" dirty="0" err="1" smtClean="0"/>
              <a:t>Legacy</a:t>
            </a:r>
            <a:r>
              <a:rPr lang="cs-CZ" sz="1600" dirty="0" smtClean="0"/>
              <a:t> </a:t>
            </a:r>
            <a:r>
              <a:rPr lang="cs-CZ" sz="1600" dirty="0" err="1" smtClean="0"/>
              <a:t>Dialogs</a:t>
            </a:r>
            <a:r>
              <a:rPr lang="cs-CZ" sz="1600" dirty="0" smtClean="0"/>
              <a:t> – </a:t>
            </a:r>
            <a:r>
              <a:rPr lang="cs-CZ" sz="1600" dirty="0" err="1" smtClean="0"/>
              <a:t>Boxplot</a:t>
            </a:r>
            <a:r>
              <a:rPr lang="cs-CZ" sz="1600" dirty="0" smtClean="0"/>
              <a:t>... – </a:t>
            </a:r>
            <a:r>
              <a:rPr lang="cs-CZ" sz="1600" dirty="0" err="1" smtClean="0"/>
              <a:t>Clustered</a:t>
            </a:r>
            <a:r>
              <a:rPr lang="cs-CZ" sz="1600" dirty="0" smtClean="0"/>
              <a:t> – </a:t>
            </a:r>
            <a:r>
              <a:rPr lang="cs-CZ" sz="1600" dirty="0" err="1" smtClean="0"/>
              <a:t>Define</a:t>
            </a:r>
            <a:r>
              <a:rPr lang="cs-CZ" sz="1600" dirty="0" smtClean="0"/>
              <a:t> – zvolit </a:t>
            </a:r>
            <a:r>
              <a:rPr lang="cs-CZ" sz="1600" dirty="0" err="1" smtClean="0"/>
              <a:t>Variable</a:t>
            </a:r>
            <a:r>
              <a:rPr lang="cs-CZ" sz="1600" dirty="0" smtClean="0"/>
              <a:t> </a:t>
            </a:r>
            <a:r>
              <a:rPr lang="cs-CZ" sz="1600" dirty="0" err="1" smtClean="0"/>
              <a:t>Category</a:t>
            </a:r>
            <a:r>
              <a:rPr lang="cs-CZ" sz="1600" dirty="0" smtClean="0"/>
              <a:t> Axis a </a:t>
            </a:r>
            <a:r>
              <a:rPr lang="cs-CZ" sz="1600" dirty="0" err="1" smtClean="0"/>
              <a:t>Define</a:t>
            </a:r>
            <a:r>
              <a:rPr lang="cs-CZ" sz="1600" dirty="0" smtClean="0"/>
              <a:t> </a:t>
            </a:r>
            <a:r>
              <a:rPr lang="cs-CZ" sz="1600" dirty="0" err="1" smtClean="0"/>
              <a:t>Clusters</a:t>
            </a:r>
            <a:r>
              <a:rPr lang="cs-CZ" sz="1600" dirty="0" smtClean="0"/>
              <a:t> by - OK</a:t>
            </a:r>
            <a:endParaRPr lang="en-US" sz="1600" dirty="0"/>
          </a:p>
        </p:txBody>
      </p:sp>
      <p:sp>
        <p:nvSpPr>
          <p:cNvPr id="10" name="Zástupný symbol pro obsah 2"/>
          <p:cNvSpPr>
            <a:spLocks noGrp="1"/>
          </p:cNvSpPr>
          <p:nvPr>
            <p:ph idx="1"/>
          </p:nvPr>
        </p:nvSpPr>
        <p:spPr>
          <a:xfrm>
            <a:off x="576358" y="1052736"/>
            <a:ext cx="8388130" cy="864096"/>
          </a:xfrm>
        </p:spPr>
        <p:txBody>
          <a:bodyPr>
            <a:normAutofit/>
          </a:bodyPr>
          <a:lstStyle/>
          <a:p>
            <a:pPr marL="0" indent="0">
              <a:buNone/>
            </a:pPr>
            <a:r>
              <a:rPr lang="cs-CZ" dirty="0" smtClean="0"/>
              <a:t>Zjistěte, zda má vliv pohlaví a typ léku na počet nežádoucích účinků u pacientů </a:t>
            </a:r>
            <a:br>
              <a:rPr lang="cs-CZ" dirty="0" smtClean="0"/>
            </a:br>
            <a:r>
              <a:rPr lang="cs-CZ" dirty="0" smtClean="0"/>
              <a:t>se schizofrenií.</a:t>
            </a:r>
          </a:p>
          <a:p>
            <a:pPr marL="0" indent="0">
              <a:buNone/>
            </a:pPr>
            <a:endParaRPr lang="cs-CZ" dirty="0"/>
          </a:p>
        </p:txBody>
      </p:sp>
    </p:spTree>
    <p:extLst>
      <p:ext uri="{BB962C8B-B14F-4D97-AF65-F5344CB8AC3E}">
        <p14:creationId xmlns:p14="http://schemas.microsoft.com/office/powerpoint/2010/main" val="3542353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a:t>
            </a:r>
            <a:r>
              <a:rPr lang="en-US" dirty="0" smtClean="0"/>
              <a:t>2</a:t>
            </a:r>
            <a:r>
              <a:rPr lang="cs-CZ" dirty="0" smtClean="0"/>
              <a:t> – řešení v softwaru R</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41</a:t>
            </a:fld>
            <a:endParaRPr lang="cs-CZ" dirty="0"/>
          </a:p>
        </p:txBody>
      </p:sp>
      <p:sp>
        <p:nvSpPr>
          <p:cNvPr id="7" name="Obdélník 6"/>
          <p:cNvSpPr/>
          <p:nvPr/>
        </p:nvSpPr>
        <p:spPr>
          <a:xfrm>
            <a:off x="576358" y="2276872"/>
            <a:ext cx="8388130" cy="4278094"/>
          </a:xfrm>
          <a:prstGeom prst="rect">
            <a:avLst/>
          </a:prstGeom>
        </p:spPr>
        <p:txBody>
          <a:bodyPr wrap="square">
            <a:spAutoFit/>
          </a:bodyPr>
          <a:lstStyle/>
          <a:p>
            <a:r>
              <a:rPr lang="cs-CZ" sz="1600" b="1" dirty="0"/>
              <a:t>V softwaru </a:t>
            </a:r>
            <a:r>
              <a:rPr lang="cs-CZ" sz="1600" b="1" dirty="0" smtClean="0"/>
              <a:t>R:</a:t>
            </a:r>
          </a:p>
          <a:p>
            <a:r>
              <a:rPr lang="en-US" sz="1600" dirty="0"/>
              <a:t>data &lt;- </a:t>
            </a:r>
            <a:r>
              <a:rPr lang="en-US" sz="1600" dirty="0" err="1"/>
              <a:t>data.frame</a:t>
            </a:r>
            <a:r>
              <a:rPr lang="en-US" sz="1600" dirty="0"/>
              <a:t>(</a:t>
            </a:r>
            <a:r>
              <a:rPr lang="en-US" sz="1600" dirty="0" err="1"/>
              <a:t>pohl</a:t>
            </a:r>
            <a:r>
              <a:rPr lang="en-US" sz="1600" dirty="0"/>
              <a:t>=c(1,1,1,2,2,2),</a:t>
            </a:r>
            <a:r>
              <a:rPr lang="en-US" sz="1600" dirty="0" err="1"/>
              <a:t>lek</a:t>
            </a:r>
            <a:r>
              <a:rPr lang="en-US" sz="1600" dirty="0"/>
              <a:t>=c(1,2,3,1,2,3),</a:t>
            </a:r>
            <a:r>
              <a:rPr lang="en-US" sz="1600" dirty="0" err="1"/>
              <a:t>pocet</a:t>
            </a:r>
            <a:r>
              <a:rPr lang="en-US" sz="1600" dirty="0"/>
              <a:t>=c(1,1,6,3,4,9))</a:t>
            </a:r>
          </a:p>
          <a:p>
            <a:r>
              <a:rPr lang="en-US" sz="1600" dirty="0"/>
              <a:t>data</a:t>
            </a:r>
          </a:p>
          <a:p>
            <a:endParaRPr lang="en-US" sz="1600" dirty="0"/>
          </a:p>
          <a:p>
            <a:r>
              <a:rPr lang="en-US" sz="1600" dirty="0" err="1"/>
              <a:t>model_bez_interakce</a:t>
            </a:r>
            <a:r>
              <a:rPr lang="en-US" sz="1600" dirty="0"/>
              <a:t> &lt;- </a:t>
            </a:r>
            <a:r>
              <a:rPr lang="en-US" sz="1600" dirty="0" err="1"/>
              <a:t>aov</a:t>
            </a:r>
            <a:r>
              <a:rPr lang="en-US" sz="1600" dirty="0"/>
              <a:t>(</a:t>
            </a:r>
            <a:r>
              <a:rPr lang="en-US" sz="1600" dirty="0" err="1"/>
              <a:t>data$pocet</a:t>
            </a:r>
            <a:r>
              <a:rPr lang="en-US" sz="1600" dirty="0"/>
              <a:t> ~ (</a:t>
            </a:r>
            <a:r>
              <a:rPr lang="en-US" sz="1600" dirty="0" err="1"/>
              <a:t>as.factor</a:t>
            </a:r>
            <a:r>
              <a:rPr lang="en-US" sz="1600" dirty="0"/>
              <a:t>(</a:t>
            </a:r>
            <a:r>
              <a:rPr lang="en-US" sz="1600" dirty="0" err="1"/>
              <a:t>data$pohl</a:t>
            </a:r>
            <a:r>
              <a:rPr lang="en-US" sz="1600" dirty="0"/>
              <a:t>)+</a:t>
            </a:r>
            <a:r>
              <a:rPr lang="en-US" sz="1600" dirty="0" err="1"/>
              <a:t>as.factor</a:t>
            </a:r>
            <a:r>
              <a:rPr lang="en-US" sz="1600" dirty="0"/>
              <a:t>(</a:t>
            </a:r>
            <a:r>
              <a:rPr lang="en-US" sz="1600" dirty="0" err="1"/>
              <a:t>data$lek</a:t>
            </a:r>
            <a:r>
              <a:rPr lang="en-US" sz="1600" dirty="0"/>
              <a:t>)))</a:t>
            </a:r>
          </a:p>
          <a:p>
            <a:r>
              <a:rPr lang="en-US" sz="1600" dirty="0"/>
              <a:t>summary(</a:t>
            </a:r>
            <a:r>
              <a:rPr lang="en-US" sz="1600" dirty="0" err="1"/>
              <a:t>model_bez_interakce</a:t>
            </a:r>
            <a:r>
              <a:rPr lang="en-US" sz="1600" dirty="0"/>
              <a:t>)</a:t>
            </a:r>
          </a:p>
          <a:p>
            <a:r>
              <a:rPr lang="en-US" sz="1600" dirty="0" err="1"/>
              <a:t>TukeyHSD</a:t>
            </a:r>
            <a:r>
              <a:rPr lang="en-US" sz="1600" dirty="0"/>
              <a:t>(</a:t>
            </a:r>
            <a:r>
              <a:rPr lang="en-US" sz="1600" dirty="0" err="1"/>
              <a:t>model_bez_interakce</a:t>
            </a:r>
            <a:r>
              <a:rPr lang="en-US" sz="1600" dirty="0"/>
              <a:t>) # post-hoc test</a:t>
            </a:r>
          </a:p>
          <a:p>
            <a:endParaRPr lang="en-US" sz="1600" dirty="0"/>
          </a:p>
          <a:p>
            <a:r>
              <a:rPr lang="en-US" sz="1600" dirty="0"/>
              <a:t># 2. </a:t>
            </a:r>
            <a:r>
              <a:rPr lang="en-US" sz="1600" dirty="0" err="1"/>
              <a:t>zpusob</a:t>
            </a:r>
            <a:r>
              <a:rPr lang="en-US" sz="1600" dirty="0"/>
              <a:t>: </a:t>
            </a:r>
            <a:r>
              <a:rPr lang="en-US" sz="1600" dirty="0" err="1"/>
              <a:t>anova</a:t>
            </a:r>
            <a:r>
              <a:rPr lang="en-US" sz="1600" dirty="0"/>
              <a:t>(lm(</a:t>
            </a:r>
            <a:r>
              <a:rPr lang="en-US" sz="1600" dirty="0" err="1"/>
              <a:t>data$pocet</a:t>
            </a:r>
            <a:r>
              <a:rPr lang="en-US" sz="1600" dirty="0"/>
              <a:t> ~ (</a:t>
            </a:r>
            <a:r>
              <a:rPr lang="en-US" sz="1600" dirty="0" err="1"/>
              <a:t>as.factor</a:t>
            </a:r>
            <a:r>
              <a:rPr lang="en-US" sz="1600" dirty="0"/>
              <a:t>(</a:t>
            </a:r>
            <a:r>
              <a:rPr lang="en-US" sz="1600" dirty="0" err="1"/>
              <a:t>data$pohl</a:t>
            </a:r>
            <a:r>
              <a:rPr lang="en-US" sz="1600" dirty="0"/>
              <a:t>)+</a:t>
            </a:r>
            <a:r>
              <a:rPr lang="en-US" sz="1600" dirty="0" err="1"/>
              <a:t>as.factor</a:t>
            </a:r>
            <a:r>
              <a:rPr lang="en-US" sz="1600" dirty="0"/>
              <a:t>(</a:t>
            </a:r>
            <a:r>
              <a:rPr lang="en-US" sz="1600" dirty="0" err="1"/>
              <a:t>data$lek</a:t>
            </a:r>
            <a:r>
              <a:rPr lang="en-US" sz="1600" dirty="0"/>
              <a:t>))))</a:t>
            </a:r>
          </a:p>
          <a:p>
            <a:endParaRPr lang="en-US" sz="1600" dirty="0"/>
          </a:p>
          <a:p>
            <a:r>
              <a:rPr lang="en-US" sz="1600" dirty="0" err="1"/>
              <a:t>model_s_interakci</a:t>
            </a:r>
            <a:r>
              <a:rPr lang="en-US" sz="1600" dirty="0"/>
              <a:t> &lt;- </a:t>
            </a:r>
            <a:r>
              <a:rPr lang="en-US" sz="1600" dirty="0" err="1"/>
              <a:t>aov</a:t>
            </a:r>
            <a:r>
              <a:rPr lang="en-US" sz="1600" dirty="0"/>
              <a:t>(</a:t>
            </a:r>
            <a:r>
              <a:rPr lang="en-US" sz="1600" dirty="0" err="1"/>
              <a:t>data$pocet</a:t>
            </a:r>
            <a:r>
              <a:rPr lang="en-US" sz="1600" dirty="0"/>
              <a:t> ~ (</a:t>
            </a:r>
            <a:r>
              <a:rPr lang="en-US" sz="1600" dirty="0" err="1"/>
              <a:t>as.factor</a:t>
            </a:r>
            <a:r>
              <a:rPr lang="en-US" sz="1600" dirty="0"/>
              <a:t>(</a:t>
            </a:r>
            <a:r>
              <a:rPr lang="en-US" sz="1600" dirty="0" err="1"/>
              <a:t>data$pohl</a:t>
            </a:r>
            <a:r>
              <a:rPr lang="en-US" sz="1600" dirty="0"/>
              <a:t>)*</a:t>
            </a:r>
            <a:r>
              <a:rPr lang="en-US" sz="1600" dirty="0" err="1"/>
              <a:t>as.factor</a:t>
            </a:r>
            <a:r>
              <a:rPr lang="en-US" sz="1600" dirty="0"/>
              <a:t>(</a:t>
            </a:r>
            <a:r>
              <a:rPr lang="en-US" sz="1600" dirty="0" err="1"/>
              <a:t>data$lek</a:t>
            </a:r>
            <a:r>
              <a:rPr lang="en-US" sz="1600" dirty="0"/>
              <a:t>)))</a:t>
            </a:r>
          </a:p>
          <a:p>
            <a:r>
              <a:rPr lang="en-US" sz="1600" dirty="0"/>
              <a:t>summary(</a:t>
            </a:r>
            <a:r>
              <a:rPr lang="en-US" sz="1600" dirty="0" err="1"/>
              <a:t>model_s_interakci</a:t>
            </a:r>
            <a:r>
              <a:rPr lang="en-US" sz="1600" dirty="0" smtClean="0"/>
              <a:t>)</a:t>
            </a:r>
            <a:endParaRPr lang="cs-CZ" sz="1600" dirty="0" smtClean="0"/>
          </a:p>
          <a:p>
            <a:endParaRPr lang="cs-CZ" sz="1600" dirty="0"/>
          </a:p>
          <a:p>
            <a:r>
              <a:rPr lang="en-US" sz="1600" dirty="0"/>
              <a:t>boxplot(</a:t>
            </a:r>
            <a:r>
              <a:rPr lang="en-US" sz="1600" dirty="0" err="1"/>
              <a:t>data$pocet</a:t>
            </a:r>
            <a:r>
              <a:rPr lang="en-US" sz="1600" dirty="0"/>
              <a:t> ~(</a:t>
            </a:r>
            <a:r>
              <a:rPr lang="en-US" sz="1600" dirty="0" err="1"/>
              <a:t>as.factor</a:t>
            </a:r>
            <a:r>
              <a:rPr lang="en-US" sz="1600" dirty="0"/>
              <a:t>(</a:t>
            </a:r>
            <a:r>
              <a:rPr lang="en-US" sz="1600" dirty="0" err="1"/>
              <a:t>data$pohl</a:t>
            </a:r>
            <a:r>
              <a:rPr lang="en-US" sz="1600" dirty="0"/>
              <a:t>)*</a:t>
            </a:r>
            <a:r>
              <a:rPr lang="en-US" sz="1600" dirty="0" err="1"/>
              <a:t>as.factor</a:t>
            </a:r>
            <a:r>
              <a:rPr lang="en-US" sz="1600" dirty="0"/>
              <a:t>(</a:t>
            </a:r>
            <a:r>
              <a:rPr lang="en-US" sz="1600" dirty="0" err="1"/>
              <a:t>data$lek</a:t>
            </a:r>
            <a:r>
              <a:rPr lang="en-US" sz="1600" dirty="0" smtClean="0"/>
              <a:t>)))</a:t>
            </a:r>
          </a:p>
          <a:p>
            <a:endParaRPr lang="en-US" sz="1600" dirty="0"/>
          </a:p>
          <a:p>
            <a:r>
              <a:rPr lang="en-US" sz="1600" dirty="0"/>
              <a:t>library("car</a:t>
            </a:r>
            <a:r>
              <a:rPr lang="en-US" sz="1600" dirty="0" smtClean="0"/>
              <a:t>") # </a:t>
            </a:r>
            <a:r>
              <a:rPr lang="en-US" sz="1600" dirty="0" err="1" smtClean="0"/>
              <a:t>instalace</a:t>
            </a:r>
            <a:r>
              <a:rPr lang="en-US" sz="1600" dirty="0" smtClean="0"/>
              <a:t> </a:t>
            </a:r>
            <a:r>
              <a:rPr lang="en-US" sz="1600" dirty="0" err="1" smtClean="0"/>
              <a:t>baliku</a:t>
            </a:r>
            <a:r>
              <a:rPr lang="en-US" sz="1600" dirty="0" smtClean="0"/>
              <a:t> car </a:t>
            </a:r>
            <a:r>
              <a:rPr lang="en-US" sz="1600" dirty="0" err="1" smtClean="0"/>
              <a:t>pomoci</a:t>
            </a:r>
            <a:r>
              <a:rPr lang="en-US" sz="1600" dirty="0"/>
              <a:t>: </a:t>
            </a:r>
            <a:r>
              <a:rPr lang="en-US" sz="1600" dirty="0" err="1"/>
              <a:t>install.packages</a:t>
            </a:r>
            <a:r>
              <a:rPr lang="en-US" sz="1600" dirty="0"/>
              <a:t>("car")</a:t>
            </a:r>
          </a:p>
          <a:p>
            <a:r>
              <a:rPr lang="en-US" sz="1600" dirty="0" err="1"/>
              <a:t>leveneTest</a:t>
            </a:r>
            <a:r>
              <a:rPr lang="en-US" sz="1600" dirty="0"/>
              <a:t>(</a:t>
            </a:r>
            <a:r>
              <a:rPr lang="en-US" sz="1600" dirty="0" err="1"/>
              <a:t>data$pocet</a:t>
            </a:r>
            <a:r>
              <a:rPr lang="en-US" sz="1600" dirty="0"/>
              <a:t> ~ (</a:t>
            </a:r>
            <a:r>
              <a:rPr lang="en-US" sz="1600" dirty="0" err="1"/>
              <a:t>as.factor</a:t>
            </a:r>
            <a:r>
              <a:rPr lang="en-US" sz="1600" dirty="0"/>
              <a:t>(</a:t>
            </a:r>
            <a:r>
              <a:rPr lang="en-US" sz="1600" dirty="0" err="1"/>
              <a:t>data$pohl</a:t>
            </a:r>
            <a:r>
              <a:rPr lang="en-US" sz="1600" dirty="0"/>
              <a:t>)*</a:t>
            </a:r>
            <a:r>
              <a:rPr lang="en-US" sz="1600" dirty="0" err="1"/>
              <a:t>as.factor</a:t>
            </a:r>
            <a:r>
              <a:rPr lang="en-US" sz="1600" dirty="0"/>
              <a:t>(</a:t>
            </a:r>
            <a:r>
              <a:rPr lang="en-US" sz="1600" dirty="0" err="1"/>
              <a:t>data$lek</a:t>
            </a:r>
            <a:r>
              <a:rPr lang="en-US" sz="1600" dirty="0"/>
              <a:t>)),center=mean)</a:t>
            </a:r>
          </a:p>
        </p:txBody>
      </p:sp>
      <p:sp>
        <p:nvSpPr>
          <p:cNvPr id="8" name="Zástupný symbol pro obsah 2"/>
          <p:cNvSpPr>
            <a:spLocks noGrp="1"/>
          </p:cNvSpPr>
          <p:nvPr>
            <p:ph idx="1"/>
          </p:nvPr>
        </p:nvSpPr>
        <p:spPr>
          <a:xfrm>
            <a:off x="576358" y="1196752"/>
            <a:ext cx="8388130" cy="864096"/>
          </a:xfrm>
        </p:spPr>
        <p:txBody>
          <a:bodyPr>
            <a:normAutofit/>
          </a:bodyPr>
          <a:lstStyle/>
          <a:p>
            <a:pPr marL="0" indent="0">
              <a:buNone/>
            </a:pPr>
            <a:r>
              <a:rPr lang="cs-CZ" dirty="0"/>
              <a:t>Zjistěte, zda má vliv pohlaví a typ léku na počet nežádoucích účinků u pacientů </a:t>
            </a:r>
            <a:br>
              <a:rPr lang="cs-CZ" dirty="0"/>
            </a:br>
            <a:r>
              <a:rPr lang="cs-CZ" dirty="0" smtClean="0"/>
              <a:t>se schizofrenií.</a:t>
            </a:r>
          </a:p>
          <a:p>
            <a:pPr marL="0" indent="0">
              <a:buNone/>
            </a:pPr>
            <a:endParaRPr lang="cs-CZ" dirty="0"/>
          </a:p>
        </p:txBody>
      </p:sp>
    </p:spTree>
    <p:extLst>
      <p:ext uri="{BB962C8B-B14F-4D97-AF65-F5344CB8AC3E}">
        <p14:creationId xmlns:p14="http://schemas.microsoft.com/office/powerpoint/2010/main" val="1085539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42</a:t>
            </a:fld>
            <a:endParaRPr lang="cs-CZ" dirty="0"/>
          </a:p>
        </p:txBody>
      </p:sp>
      <p:sp>
        <p:nvSpPr>
          <p:cNvPr id="5" name="Zástupný symbol pro obsah 2"/>
          <p:cNvSpPr>
            <a:spLocks noGrp="1"/>
          </p:cNvSpPr>
          <p:nvPr>
            <p:ph idx="1"/>
          </p:nvPr>
        </p:nvSpPr>
        <p:spPr>
          <a:xfrm>
            <a:off x="576358" y="1196753"/>
            <a:ext cx="8100098" cy="1152128"/>
          </a:xfrm>
        </p:spPr>
        <p:txBody>
          <a:bodyPr/>
          <a:lstStyle/>
          <a:p>
            <a:pPr marL="0" indent="0">
              <a:buNone/>
            </a:pPr>
            <a:r>
              <a:rPr lang="cs-CZ" dirty="0" smtClean="0"/>
              <a:t>Zjistěte, zda má vliv pohlaví a typ onemocnění na objem hipokampu.</a:t>
            </a:r>
          </a:p>
          <a:p>
            <a:pPr marL="0" indent="0">
              <a:buNone/>
            </a:pPr>
            <a:endParaRPr lang="cs-CZ" dirty="0"/>
          </a:p>
          <a:p>
            <a:pPr marL="0" indent="0">
              <a:buNone/>
            </a:pPr>
            <a:r>
              <a:rPr lang="cs-CZ" dirty="0" smtClean="0"/>
              <a:t>Ukázka datového souboru:</a:t>
            </a:r>
            <a:endParaRPr lang="en-US" dirty="0"/>
          </a:p>
        </p:txBody>
      </p:sp>
      <p:graphicFrame>
        <p:nvGraphicFramePr>
          <p:cNvPr id="8" name="Tabulka 7"/>
          <p:cNvGraphicFramePr>
            <a:graphicFrameLocks noGrp="1"/>
          </p:cNvGraphicFramePr>
          <p:nvPr>
            <p:extLst>
              <p:ext uri="{D42A27DB-BD31-4B8C-83A1-F6EECF244321}">
                <p14:modId xmlns:p14="http://schemas.microsoft.com/office/powerpoint/2010/main" val="1154103101"/>
              </p:ext>
            </p:extLst>
          </p:nvPr>
        </p:nvGraphicFramePr>
        <p:xfrm>
          <a:off x="755576" y="2492896"/>
          <a:ext cx="5256584" cy="2664300"/>
        </p:xfrm>
        <a:graphic>
          <a:graphicData uri="http://schemas.openxmlformats.org/drawingml/2006/table">
            <a:tbl>
              <a:tblPr/>
              <a:tblGrid>
                <a:gridCol w="485756">
                  <a:extLst>
                    <a:ext uri="{9D8B030D-6E8A-4147-A177-3AD203B41FA5}">
                      <a16:colId xmlns:a16="http://schemas.microsoft.com/office/drawing/2014/main" val="20000"/>
                    </a:ext>
                  </a:extLst>
                </a:gridCol>
                <a:gridCol w="1110302">
                  <a:extLst>
                    <a:ext uri="{9D8B030D-6E8A-4147-A177-3AD203B41FA5}">
                      <a16:colId xmlns:a16="http://schemas.microsoft.com/office/drawing/2014/main" val="20001"/>
                    </a:ext>
                  </a:extLst>
                </a:gridCol>
                <a:gridCol w="1127650">
                  <a:extLst>
                    <a:ext uri="{9D8B030D-6E8A-4147-A177-3AD203B41FA5}">
                      <a16:colId xmlns:a16="http://schemas.microsoft.com/office/drawing/2014/main" val="20002"/>
                    </a:ext>
                  </a:extLst>
                </a:gridCol>
                <a:gridCol w="2532876">
                  <a:extLst>
                    <a:ext uri="{9D8B030D-6E8A-4147-A177-3AD203B41FA5}">
                      <a16:colId xmlns:a16="http://schemas.microsoft.com/office/drawing/2014/main" val="20003"/>
                    </a:ext>
                  </a:extLst>
                </a:gridCol>
              </a:tblGrid>
              <a:tr h="266430">
                <a:tc>
                  <a:txBody>
                    <a:bodyPr/>
                    <a:lstStyle/>
                    <a:p>
                      <a:pPr algn="ctr" fontAlgn="b"/>
                      <a:r>
                        <a:rPr lang="en-US" sz="1400" b="1" i="0" u="none" strike="noStrike" dirty="0">
                          <a:solidFill>
                            <a:srgbClr val="000000"/>
                          </a:solidFill>
                          <a:effectLst/>
                          <a:latin typeface="+mn-lt"/>
                        </a:rPr>
                        <a:t>ID</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Group_3kat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err="1">
                          <a:solidFill>
                            <a:srgbClr val="000000"/>
                          </a:solidFill>
                          <a:effectLst/>
                          <a:latin typeface="+mn-lt"/>
                        </a:rPr>
                        <a:t>Gender_rek</a:t>
                      </a:r>
                      <a:endParaRPr lang="en-US" sz="14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err="1">
                          <a:solidFill>
                            <a:srgbClr val="000000"/>
                          </a:solidFill>
                          <a:effectLst/>
                          <a:latin typeface="+mn-lt"/>
                        </a:rPr>
                        <a:t>Hippocampus_volume</a:t>
                      </a:r>
                      <a:r>
                        <a:rPr lang="en-US" sz="1400" b="1" i="0" u="none" strike="noStrike" dirty="0">
                          <a:solidFill>
                            <a:srgbClr val="000000"/>
                          </a:solidFill>
                          <a:effectLst/>
                          <a:latin typeface="+mn-lt"/>
                        </a:rPr>
                        <a:t> (mm3)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6430">
                <a:tc>
                  <a:txBody>
                    <a:bodyPr/>
                    <a:lstStyle/>
                    <a:p>
                      <a:pPr algn="ctr" fontAlgn="b"/>
                      <a:r>
                        <a:rPr lang="en-US" sz="1400" b="0" i="0" u="none" strike="noStrike">
                          <a:solidFill>
                            <a:srgbClr val="000000"/>
                          </a:solidFill>
                          <a:effectLst/>
                          <a:latin typeface="+mn-lt"/>
                        </a:rPr>
                        <a:t>101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mn-lt"/>
                        </a:rPr>
                        <a:t>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mn-lt"/>
                        </a:rPr>
                        <a:t>M</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mn-lt"/>
                        </a:rPr>
                        <a:t>6996.1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266430">
                <a:tc>
                  <a:txBody>
                    <a:bodyPr/>
                    <a:lstStyle/>
                    <a:p>
                      <a:pPr algn="ctr" fontAlgn="b"/>
                      <a:r>
                        <a:rPr lang="en-US" sz="1400" b="0" i="0" u="none" strike="noStrike">
                          <a:solidFill>
                            <a:srgbClr val="000000"/>
                          </a:solidFill>
                          <a:effectLst/>
                          <a:latin typeface="+mn-lt"/>
                        </a:rPr>
                        <a:t>102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1</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F</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7187.3</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66430">
                <a:tc>
                  <a:txBody>
                    <a:bodyPr/>
                    <a:lstStyle/>
                    <a:p>
                      <a:pPr algn="ctr" fontAlgn="b"/>
                      <a:r>
                        <a:rPr lang="en-US" sz="1400" b="0" i="0" u="none" strike="noStrike">
                          <a:solidFill>
                            <a:srgbClr val="000000"/>
                          </a:solidFill>
                          <a:effectLst/>
                          <a:latin typeface="+mn-lt"/>
                        </a:rPr>
                        <a:t>103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1</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M</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7030.2</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66430">
                <a:tc>
                  <a:txBody>
                    <a:bodyPr/>
                    <a:lstStyle/>
                    <a:p>
                      <a:pPr algn="ctr" fontAlgn="b"/>
                      <a:r>
                        <a:rPr lang="en-US" sz="1400" b="0" i="0" u="none" strike="noStrike">
                          <a:solidFill>
                            <a:srgbClr val="000000"/>
                          </a:solidFill>
                          <a:effectLst/>
                          <a:latin typeface="+mn-lt"/>
                        </a:rPr>
                        <a:t>331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2</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M</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6891.6</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66430">
                <a:tc>
                  <a:txBody>
                    <a:bodyPr/>
                    <a:lstStyle/>
                    <a:p>
                      <a:pPr algn="ctr" fontAlgn="b"/>
                      <a:r>
                        <a:rPr lang="en-US" sz="1400" b="0" i="0" u="none" strike="noStrike">
                          <a:solidFill>
                            <a:srgbClr val="000000"/>
                          </a:solidFill>
                          <a:effectLst/>
                          <a:latin typeface="+mn-lt"/>
                        </a:rPr>
                        <a:t>332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2</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M</a:t>
                      </a:r>
                    </a:p>
                  </a:txBody>
                  <a:tcPr marL="9525" marR="9525" marT="9525"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mn-lt"/>
                        </a:rPr>
                        <a:t>6332.9</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66430">
                <a:tc>
                  <a:txBody>
                    <a:bodyPr/>
                    <a:lstStyle/>
                    <a:p>
                      <a:pPr algn="ctr" fontAlgn="b"/>
                      <a:r>
                        <a:rPr lang="en-US" sz="1400" b="0" i="0" u="none" strike="noStrike">
                          <a:solidFill>
                            <a:srgbClr val="000000"/>
                          </a:solidFill>
                          <a:effectLst/>
                          <a:latin typeface="+mn-lt"/>
                        </a:rPr>
                        <a:t>334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2</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F</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6303.7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66430">
                <a:tc>
                  <a:txBody>
                    <a:bodyPr/>
                    <a:lstStyle/>
                    <a:p>
                      <a:pPr algn="ctr" fontAlgn="b"/>
                      <a:r>
                        <a:rPr lang="en-US" sz="1400" b="0" i="0" u="none" strike="noStrike">
                          <a:solidFill>
                            <a:srgbClr val="000000"/>
                          </a:solidFill>
                          <a:effectLst/>
                          <a:latin typeface="+mn-lt"/>
                        </a:rPr>
                        <a:t>737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3</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M</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6170.8</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66430">
                <a:tc>
                  <a:txBody>
                    <a:bodyPr/>
                    <a:lstStyle/>
                    <a:p>
                      <a:pPr algn="ctr" fontAlgn="b"/>
                      <a:r>
                        <a:rPr lang="en-US" sz="1400" b="0" i="0" u="none" strike="noStrike">
                          <a:solidFill>
                            <a:srgbClr val="000000"/>
                          </a:solidFill>
                          <a:effectLst/>
                          <a:latin typeface="+mn-lt"/>
                        </a:rPr>
                        <a:t>739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mn-lt"/>
                        </a:rPr>
                        <a:t>3</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F</a:t>
                      </a:r>
                    </a:p>
                  </a:txBody>
                  <a:tcPr marL="9525" marR="9525" marT="9525" marB="0" anchor="ctr">
                    <a:lnL>
                      <a:noFill/>
                    </a:lnL>
                    <a:lnR>
                      <a:noFill/>
                    </a:lnR>
                    <a:lnT>
                      <a:noFill/>
                    </a:lnT>
                    <a:lnB>
                      <a:noFill/>
                    </a:lnB>
                  </a:tcPr>
                </a:tc>
                <a:tc>
                  <a:txBody>
                    <a:bodyPr/>
                    <a:lstStyle/>
                    <a:p>
                      <a:pPr algn="ctr" fontAlgn="b"/>
                      <a:r>
                        <a:rPr lang="en-US" sz="1400" b="0" i="0" u="none" strike="noStrike">
                          <a:solidFill>
                            <a:srgbClr val="000000"/>
                          </a:solidFill>
                          <a:effectLst/>
                          <a:latin typeface="+mn-lt"/>
                        </a:rPr>
                        <a:t>5984.1</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66430">
                <a:tc>
                  <a:txBody>
                    <a:bodyPr/>
                    <a:lstStyle/>
                    <a:p>
                      <a:pPr algn="ctr" fontAlgn="b"/>
                      <a:r>
                        <a:rPr lang="en-US" sz="1400" b="0" i="0" u="none" strike="noStrike">
                          <a:solidFill>
                            <a:srgbClr val="000000"/>
                          </a:solidFill>
                          <a:effectLst/>
                          <a:latin typeface="+mn-lt"/>
                        </a:rPr>
                        <a:t>740</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F</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6052.4</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TextovéPole 8"/>
          <p:cNvSpPr txBox="1"/>
          <p:nvPr/>
        </p:nvSpPr>
        <p:spPr>
          <a:xfrm>
            <a:off x="709326" y="5445224"/>
            <a:ext cx="3312368" cy="1077218"/>
          </a:xfrm>
          <a:prstGeom prst="rect">
            <a:avLst/>
          </a:prstGeom>
          <a:noFill/>
        </p:spPr>
        <p:txBody>
          <a:bodyPr wrap="square" rtlCol="0">
            <a:spAutoFit/>
          </a:bodyPr>
          <a:lstStyle/>
          <a:p>
            <a:r>
              <a:rPr lang="cs-CZ" sz="1600" dirty="0" smtClean="0"/>
              <a:t>Legenda k proměnné Group_3kat:</a:t>
            </a:r>
          </a:p>
          <a:p>
            <a:r>
              <a:rPr lang="cs-CZ" sz="1600" dirty="0" smtClean="0"/>
              <a:t>1...</a:t>
            </a:r>
            <a:r>
              <a:rPr lang="cs-CZ" sz="1600" dirty="0" err="1" smtClean="0"/>
              <a:t>CN</a:t>
            </a:r>
            <a:r>
              <a:rPr lang="cs-CZ" sz="1600" dirty="0" smtClean="0"/>
              <a:t> (kontroly)</a:t>
            </a:r>
          </a:p>
          <a:p>
            <a:r>
              <a:rPr lang="cs-CZ" sz="1600" dirty="0" smtClean="0"/>
              <a:t>2...</a:t>
            </a:r>
            <a:r>
              <a:rPr lang="cs-CZ" sz="1600" dirty="0" err="1" smtClean="0"/>
              <a:t>MCI</a:t>
            </a:r>
            <a:r>
              <a:rPr lang="cs-CZ" sz="1600" dirty="0" smtClean="0"/>
              <a:t> (mírná kognitivní porucha)</a:t>
            </a:r>
          </a:p>
          <a:p>
            <a:r>
              <a:rPr lang="cs-CZ" sz="1600" dirty="0" smtClean="0"/>
              <a:t>3...AD (Alzheimerova choroba)</a:t>
            </a:r>
            <a:endParaRPr lang="en-US" sz="1600" dirty="0"/>
          </a:p>
        </p:txBody>
      </p:sp>
    </p:spTree>
    <p:extLst>
      <p:ext uri="{BB962C8B-B14F-4D97-AF65-F5344CB8AC3E}">
        <p14:creationId xmlns:p14="http://schemas.microsoft.com/office/powerpoint/2010/main" val="2729652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 – popisná sumarizace dat</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43</a:t>
            </a:fld>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2172438724"/>
              </p:ext>
            </p:extLst>
          </p:nvPr>
        </p:nvGraphicFramePr>
        <p:xfrm>
          <a:off x="683568" y="1412776"/>
          <a:ext cx="7128792" cy="4392483"/>
        </p:xfrm>
        <a:graphic>
          <a:graphicData uri="http://schemas.openxmlformats.org/drawingml/2006/table">
            <a:tbl>
              <a:tblPr/>
              <a:tblGrid>
                <a:gridCol w="844326">
                  <a:extLst>
                    <a:ext uri="{9D8B030D-6E8A-4147-A177-3AD203B41FA5}">
                      <a16:colId xmlns:a16="http://schemas.microsoft.com/office/drawing/2014/main" val="20000"/>
                    </a:ext>
                  </a:extLst>
                </a:gridCol>
                <a:gridCol w="844326">
                  <a:extLst>
                    <a:ext uri="{9D8B030D-6E8A-4147-A177-3AD203B41FA5}">
                      <a16:colId xmlns:a16="http://schemas.microsoft.com/office/drawing/2014/main" val="20001"/>
                    </a:ext>
                  </a:extLst>
                </a:gridCol>
                <a:gridCol w="906690">
                  <a:extLst>
                    <a:ext uri="{9D8B030D-6E8A-4147-A177-3AD203B41FA5}">
                      <a16:colId xmlns:a16="http://schemas.microsoft.com/office/drawing/2014/main" val="20002"/>
                    </a:ext>
                  </a:extLst>
                </a:gridCol>
                <a:gridCol w="906690">
                  <a:extLst>
                    <a:ext uri="{9D8B030D-6E8A-4147-A177-3AD203B41FA5}">
                      <a16:colId xmlns:a16="http://schemas.microsoft.com/office/drawing/2014/main" val="20003"/>
                    </a:ext>
                  </a:extLst>
                </a:gridCol>
                <a:gridCol w="906690">
                  <a:extLst>
                    <a:ext uri="{9D8B030D-6E8A-4147-A177-3AD203B41FA5}">
                      <a16:colId xmlns:a16="http://schemas.microsoft.com/office/drawing/2014/main" val="20004"/>
                    </a:ext>
                  </a:extLst>
                </a:gridCol>
                <a:gridCol w="906690">
                  <a:extLst>
                    <a:ext uri="{9D8B030D-6E8A-4147-A177-3AD203B41FA5}">
                      <a16:colId xmlns:a16="http://schemas.microsoft.com/office/drawing/2014/main" val="20005"/>
                    </a:ext>
                  </a:extLst>
                </a:gridCol>
                <a:gridCol w="906690">
                  <a:extLst>
                    <a:ext uri="{9D8B030D-6E8A-4147-A177-3AD203B41FA5}">
                      <a16:colId xmlns:a16="http://schemas.microsoft.com/office/drawing/2014/main" val="20006"/>
                    </a:ext>
                  </a:extLst>
                </a:gridCol>
                <a:gridCol w="906690">
                  <a:extLst>
                    <a:ext uri="{9D8B030D-6E8A-4147-A177-3AD203B41FA5}">
                      <a16:colId xmlns:a16="http://schemas.microsoft.com/office/drawing/2014/main" val="20007"/>
                    </a:ext>
                  </a:extLst>
                </a:gridCol>
              </a:tblGrid>
              <a:tr h="400227">
                <a:tc>
                  <a:txBody>
                    <a:bodyPr/>
                    <a:lstStyle/>
                    <a:p>
                      <a:pPr algn="l" fontAlgn="ctr"/>
                      <a:r>
                        <a:rPr lang="cs-CZ" sz="1600" b="0" i="0" u="none" strike="noStrike" noProof="0" dirty="0" smtClean="0">
                          <a:solidFill>
                            <a:srgbClr val="000000"/>
                          </a:solidFill>
                          <a:effectLst/>
                          <a:latin typeface="+mn-lt"/>
                        </a:rPr>
                        <a:t>Skupina</a:t>
                      </a:r>
                      <a:endParaRPr lang="cs-CZ" sz="1600" b="0" i="0" u="none" strike="noStrike" noProof="0" dirty="0">
                        <a:solidFill>
                          <a:srgbClr val="000000"/>
                        </a:solidFill>
                        <a:effectLst/>
                        <a:latin typeface="+mn-lt"/>
                      </a:endParaRP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noProof="0" dirty="0" smtClean="0">
                          <a:solidFill>
                            <a:srgbClr val="000000"/>
                          </a:solidFill>
                          <a:effectLst/>
                          <a:latin typeface="+mn-lt"/>
                        </a:rPr>
                        <a:t>Pohlaví</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N</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Průměr</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err="1" smtClean="0">
                          <a:solidFill>
                            <a:srgbClr val="000000"/>
                          </a:solidFill>
                          <a:effectLst/>
                          <a:latin typeface="+mn-lt"/>
                        </a:rPr>
                        <a:t>SD</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Medián</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Minimum</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Maximum</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2688">
                <a:tc rowSpan="3">
                  <a:txBody>
                    <a:bodyPr/>
                    <a:lstStyle/>
                    <a:p>
                      <a:pPr algn="l" fontAlgn="ctr"/>
                      <a:r>
                        <a:rPr lang="cs-CZ" sz="1600" b="0" i="0" u="none" strike="noStrike" noProof="0" dirty="0" err="1" smtClean="0">
                          <a:solidFill>
                            <a:srgbClr val="000000"/>
                          </a:solidFill>
                          <a:effectLst/>
                          <a:latin typeface="+mn-lt"/>
                        </a:rPr>
                        <a:t>CN</a:t>
                      </a:r>
                      <a:endParaRPr lang="cs-CZ" sz="1600" b="0" i="0" u="none" strike="noStrike" noProof="0" dirty="0">
                        <a:solidFill>
                          <a:srgbClr val="000000"/>
                        </a:solidFill>
                        <a:effectLst/>
                        <a:latin typeface="+mn-lt"/>
                      </a:endParaRP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noProof="0" dirty="0" smtClean="0">
                          <a:solidFill>
                            <a:srgbClr val="000000"/>
                          </a:solidFill>
                          <a:effectLst/>
                          <a:latin typeface="+mn-lt"/>
                        </a:rPr>
                        <a:t>F</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110</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7018.3</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190.1</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7036.1</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6509.6</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7430.1</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120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7087.3</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176.0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7081.1</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6674.4</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7486.6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Celkem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230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7054.3</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185.7</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7048.6</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6509.6</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7486.6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2688">
                <a:tc rowSpan="3">
                  <a:txBody>
                    <a:bodyPr/>
                    <a:lstStyle/>
                    <a:p>
                      <a:pPr algn="l" fontAlgn="ctr"/>
                      <a:r>
                        <a:rPr lang="cs-CZ" sz="1600" b="0" i="0" u="none" strike="noStrike" noProof="0" dirty="0" err="1" smtClean="0">
                          <a:solidFill>
                            <a:srgbClr val="000000"/>
                          </a:solidFill>
                          <a:effectLst/>
                          <a:latin typeface="+mn-lt"/>
                        </a:rPr>
                        <a:t>MCI</a:t>
                      </a:r>
                      <a:endParaRPr lang="cs-CZ" sz="1600" b="0" i="0" u="none" strike="noStrike" noProof="0" dirty="0">
                        <a:solidFill>
                          <a:srgbClr val="000000"/>
                        </a:solidFill>
                        <a:effectLst/>
                        <a:latin typeface="+mn-lt"/>
                      </a:endParaRP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noProof="0" dirty="0" smtClean="0">
                          <a:solidFill>
                            <a:srgbClr val="000000"/>
                          </a:solidFill>
                          <a:effectLst/>
                          <a:latin typeface="+mn-lt"/>
                        </a:rPr>
                        <a:t>F</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146</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6476.7</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171.8</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6460.4</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6155.1</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6984.8</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260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6595.2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164.1</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6589.5</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6159.1</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7125.6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Celkem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406</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6552.6</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176.2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6555.0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6155.1</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7125.6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2688">
                <a:tc rowSpan="3">
                  <a:txBody>
                    <a:bodyPr/>
                    <a:lstStyle/>
                    <a:p>
                      <a:pPr algn="l" fontAlgn="ctr"/>
                      <a:r>
                        <a:rPr lang="cs-CZ" sz="1600" b="0" i="0" u="none" strike="noStrike" noProof="0" dirty="0" smtClean="0">
                          <a:solidFill>
                            <a:srgbClr val="000000"/>
                          </a:solidFill>
                          <a:effectLst/>
                          <a:latin typeface="+mn-lt"/>
                        </a:rPr>
                        <a:t>AD</a:t>
                      </a:r>
                      <a:endParaRPr lang="cs-CZ" sz="1600" b="0" i="0" u="none" strike="noStrike" noProof="0" dirty="0">
                        <a:solidFill>
                          <a:srgbClr val="000000"/>
                        </a:solidFill>
                        <a:effectLst/>
                        <a:latin typeface="+mn-lt"/>
                      </a:endParaRP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noProof="0" dirty="0" smtClean="0">
                          <a:solidFill>
                            <a:srgbClr val="000000"/>
                          </a:solidFill>
                          <a:effectLst/>
                          <a:latin typeface="+mn-lt"/>
                        </a:rPr>
                        <a:t>F</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95</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6215.0</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178.8</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6237.8</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5805.2</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6619.0</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102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6293.0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174.8</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6250.8</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5844.3</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6756.9</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Celkem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197</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6255.4</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180.6</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6248.0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5805.2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6756.9</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2688">
                <a:tc rowSpan="3">
                  <a:txBody>
                    <a:bodyPr/>
                    <a:lstStyle/>
                    <a:p>
                      <a:pPr algn="l" fontAlgn="ctr"/>
                      <a:r>
                        <a:rPr lang="cs-CZ" sz="1600" b="0" i="0" u="none" strike="noStrike" noProof="0" dirty="0" smtClean="0">
                          <a:solidFill>
                            <a:srgbClr val="000000"/>
                          </a:solidFill>
                          <a:effectLst/>
                          <a:latin typeface="+mn-lt"/>
                        </a:rPr>
                        <a:t>Celkem</a:t>
                      </a:r>
                      <a:endParaRPr lang="cs-CZ" sz="1600" b="0" i="0" u="none" strike="noStrike" noProof="0" dirty="0">
                        <a:solidFill>
                          <a:srgbClr val="000000"/>
                        </a:solidFill>
                        <a:effectLst/>
                        <a:latin typeface="+mn-lt"/>
                      </a:endParaRP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600" b="0" i="0" u="none" strike="noStrike" noProof="0" dirty="0" smtClean="0">
                          <a:solidFill>
                            <a:srgbClr val="000000"/>
                          </a:solidFill>
                          <a:effectLst/>
                          <a:latin typeface="+mn-lt"/>
                        </a:rPr>
                        <a:t>F</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351</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6575.6</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364.8</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6498.2</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5805.2</a:t>
                      </a:r>
                      <a:endParaRPr lang="cs-CZ" sz="1600" b="0" i="0" u="none" strike="noStrike" noProof="0"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600" b="0" i="0" u="none" strike="noStrike" noProof="0" dirty="0" smtClean="0">
                          <a:solidFill>
                            <a:srgbClr val="000000"/>
                          </a:solidFill>
                          <a:effectLst/>
                          <a:latin typeface="+mn-lt"/>
                        </a:rPr>
                        <a:t>7430.1</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482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6653.8</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323.9</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6610.0</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5844.3</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a:noFill/>
                    </a:lnB>
                  </a:tcPr>
                </a:tc>
                <a:tc>
                  <a:txBody>
                    <a:bodyPr/>
                    <a:lstStyle/>
                    <a:p>
                      <a:pPr algn="ctr" fontAlgn="ctr"/>
                      <a:r>
                        <a:rPr lang="cs-CZ" sz="1600" b="0" i="0" u="none" strike="noStrike" noProof="0" dirty="0" smtClean="0">
                          <a:solidFill>
                            <a:srgbClr val="000000"/>
                          </a:solidFill>
                          <a:effectLst/>
                          <a:latin typeface="+mn-lt"/>
                        </a:rPr>
                        <a:t>7486.6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332688">
                <a:tc vMerge="1">
                  <a:txBody>
                    <a:bodyPr/>
                    <a:lstStyle/>
                    <a:p>
                      <a:endParaRPr lang="en-US"/>
                    </a:p>
                  </a:txBody>
                  <a:tcPr/>
                </a:tc>
                <a:tc>
                  <a:txBody>
                    <a:bodyPr/>
                    <a:lstStyle/>
                    <a:p>
                      <a:pPr algn="l" fontAlgn="ctr"/>
                      <a:r>
                        <a:rPr lang="cs-CZ" sz="1600" b="0" i="0" u="none" strike="noStrike" noProof="0" dirty="0" smtClean="0">
                          <a:solidFill>
                            <a:srgbClr val="000000"/>
                          </a:solidFill>
                          <a:effectLst/>
                          <a:latin typeface="+mn-lt"/>
                        </a:rPr>
                        <a:t>Celkem</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833</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6620.9</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343.7</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6580.9</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5805.2</a:t>
                      </a:r>
                      <a:endParaRPr lang="cs-CZ" sz="1600" b="0" i="0" u="none" strike="noStrike" noProof="0" dirty="0">
                        <a:solidFill>
                          <a:srgbClr val="000000"/>
                        </a:solidFill>
                        <a:effectLst/>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600" b="0" i="0" u="none" strike="noStrike" noProof="0" dirty="0" smtClean="0">
                          <a:solidFill>
                            <a:srgbClr val="000000"/>
                          </a:solidFill>
                          <a:effectLst/>
                          <a:latin typeface="+mn-lt"/>
                        </a:rPr>
                        <a:t>7486.6</a:t>
                      </a:r>
                      <a:endParaRPr lang="cs-CZ" sz="1600" b="0" i="0" u="none" strike="noStrike" noProof="0"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492202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a:t>
            </a:r>
            <a:r>
              <a:rPr lang="cs-CZ" dirty="0" smtClean="0"/>
              <a:t>3 </a:t>
            </a:r>
            <a:r>
              <a:rPr lang="cs-CZ" dirty="0"/>
              <a:t>– </a:t>
            </a:r>
            <a:r>
              <a:rPr lang="cs-CZ" dirty="0" smtClean="0"/>
              <a:t>krabicový graf</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44</a:t>
            </a:fld>
            <a:endParaRPr lang="cs-CZ"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07" y="1364704"/>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Přímá spojnice 6"/>
          <p:cNvCxnSpPr/>
          <p:nvPr/>
        </p:nvCxnSpPr>
        <p:spPr>
          <a:xfrm>
            <a:off x="2555776" y="2420888"/>
            <a:ext cx="1108843" cy="936104"/>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3664619" y="3356992"/>
            <a:ext cx="1048691" cy="6204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2123728" y="2492896"/>
            <a:ext cx="1080120" cy="108012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3248261" y="3573016"/>
            <a:ext cx="1080120" cy="41795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724128" y="2636912"/>
            <a:ext cx="3024336" cy="2154436"/>
          </a:xfrm>
          <a:prstGeom prst="rect">
            <a:avLst/>
          </a:prstGeom>
          <a:noFill/>
        </p:spPr>
        <p:txBody>
          <a:bodyPr wrap="square" rtlCol="0">
            <a:spAutoFit/>
          </a:bodyPr>
          <a:lstStyle/>
          <a:p>
            <a:r>
              <a:rPr lang="en-US" sz="2000" dirty="0" smtClean="0">
                <a:solidFill>
                  <a:srgbClr val="0070C0"/>
                </a:solidFill>
                <a:latin typeface="Calibri"/>
              </a:rPr>
              <a:t>→</a:t>
            </a:r>
            <a:r>
              <a:rPr lang="cs-CZ" sz="2000" dirty="0" smtClean="0">
                <a:solidFill>
                  <a:srgbClr val="0070C0"/>
                </a:solidFill>
                <a:latin typeface="Calibri"/>
              </a:rPr>
              <a:t> interakci sice očekávat nebudeme, přesto si ale model s interakcí raději spočítáme </a:t>
            </a:r>
          </a:p>
          <a:p>
            <a:endParaRPr lang="cs-CZ" sz="1100" dirty="0" smtClean="0">
              <a:solidFill>
                <a:srgbClr val="0070C0"/>
              </a:solidFill>
              <a:latin typeface="Calibri"/>
            </a:endParaRPr>
          </a:p>
          <a:p>
            <a:r>
              <a:rPr lang="cs-CZ" sz="2000" dirty="0" smtClean="0">
                <a:solidFill>
                  <a:srgbClr val="0070C0"/>
                </a:solidFill>
                <a:latin typeface="Calibri"/>
              </a:rPr>
              <a:t>(nejdřív ale musíme ověřit předpoklady)</a:t>
            </a:r>
            <a:endParaRPr lang="en-US" sz="2000" dirty="0">
              <a:solidFill>
                <a:srgbClr val="0070C0"/>
              </a:solidFill>
            </a:endParaRPr>
          </a:p>
        </p:txBody>
      </p:sp>
    </p:spTree>
    <p:extLst>
      <p:ext uri="{BB962C8B-B14F-4D97-AF65-F5344CB8AC3E}">
        <p14:creationId xmlns:p14="http://schemas.microsoft.com/office/powerpoint/2010/main" val="217075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 – ověření normality</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45</a:t>
            </a:fld>
            <a:endParaRPr lang="cs-CZ"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32" y="1052736"/>
            <a:ext cx="6945804" cy="5565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222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 – homogenita rozptylů a nezávislost</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46</a:t>
            </a:fld>
            <a:endParaRPr lang="cs-CZ" dirty="0"/>
          </a:p>
        </p:txBody>
      </p:sp>
      <p:pic>
        <p:nvPicPr>
          <p:cNvPr id="5" name="Obrázek 4"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1" y="1294518"/>
            <a:ext cx="4104456" cy="2691884"/>
          </a:xfrm>
          <a:prstGeom prst="rect">
            <a:avLst/>
          </a:prstGeom>
        </p:spPr>
      </p:pic>
      <p:sp>
        <p:nvSpPr>
          <p:cNvPr id="6" name="TextovéPole 5"/>
          <p:cNvSpPr txBox="1"/>
          <p:nvPr/>
        </p:nvSpPr>
        <p:spPr>
          <a:xfrm>
            <a:off x="611560" y="4933617"/>
            <a:ext cx="7776864" cy="1015663"/>
          </a:xfrm>
          <a:prstGeom prst="rect">
            <a:avLst/>
          </a:prstGeom>
          <a:noFill/>
        </p:spPr>
        <p:txBody>
          <a:bodyPr wrap="square" rtlCol="0">
            <a:spAutoFit/>
          </a:bodyPr>
          <a:lstStyle/>
          <a:p>
            <a:r>
              <a:rPr lang="cs-CZ" sz="2000" b="1" dirty="0" smtClean="0"/>
              <a:t>Nezávislost: </a:t>
            </a:r>
          </a:p>
          <a:p>
            <a:r>
              <a:rPr lang="cs-CZ" sz="2000" dirty="0">
                <a:solidFill>
                  <a:srgbClr val="0070C0"/>
                </a:solidFill>
              </a:rPr>
              <a:t>P</a:t>
            </a:r>
            <a:r>
              <a:rPr lang="cs-CZ" sz="2000" dirty="0" smtClean="0">
                <a:solidFill>
                  <a:srgbClr val="0070C0"/>
                </a:solidFill>
              </a:rPr>
              <a:t>rotože žádný subjekt nebyl současně  ve více skupinách, nezávislost </a:t>
            </a:r>
            <a:r>
              <a:rPr lang="cs-CZ" sz="2000" dirty="0">
                <a:solidFill>
                  <a:srgbClr val="0070C0"/>
                </a:solidFill>
              </a:rPr>
              <a:t>můžeme </a:t>
            </a:r>
            <a:r>
              <a:rPr lang="cs-CZ" sz="2000" dirty="0" smtClean="0">
                <a:solidFill>
                  <a:srgbClr val="0070C0"/>
                </a:solidFill>
              </a:rPr>
              <a:t>předpokládat.</a:t>
            </a:r>
            <a:endParaRPr lang="en-US" sz="2000" dirty="0">
              <a:solidFill>
                <a:srgbClr val="0070C0"/>
              </a:solidFill>
            </a:endParaRPr>
          </a:p>
        </p:txBody>
      </p:sp>
      <p:sp>
        <p:nvSpPr>
          <p:cNvPr id="8" name="TextovéPole 7"/>
          <p:cNvSpPr txBox="1"/>
          <p:nvPr/>
        </p:nvSpPr>
        <p:spPr>
          <a:xfrm>
            <a:off x="611560" y="3939236"/>
            <a:ext cx="7776864" cy="400110"/>
          </a:xfrm>
          <a:prstGeom prst="rect">
            <a:avLst/>
          </a:prstGeom>
          <a:noFill/>
        </p:spPr>
        <p:txBody>
          <a:bodyPr wrap="square" rtlCol="0">
            <a:spAutoFit/>
          </a:bodyPr>
          <a:lstStyle/>
          <a:p>
            <a:r>
              <a:rPr lang="cs-CZ" sz="2000" dirty="0" smtClean="0">
                <a:solidFill>
                  <a:srgbClr val="0070C0"/>
                </a:solidFill>
              </a:rPr>
              <a:t>p=0,440 </a:t>
            </a:r>
            <a:r>
              <a:rPr lang="en-US" sz="2000" dirty="0" smtClean="0">
                <a:solidFill>
                  <a:srgbClr val="0070C0"/>
                </a:solidFill>
              </a:rPr>
              <a:t>&gt;</a:t>
            </a:r>
            <a:r>
              <a:rPr lang="cs-CZ" sz="2000" dirty="0" smtClean="0">
                <a:solidFill>
                  <a:srgbClr val="0070C0"/>
                </a:solidFill>
              </a:rPr>
              <a:t> 0,05 </a:t>
            </a:r>
            <a:r>
              <a:rPr lang="cs-CZ" sz="2000" dirty="0" smtClean="0">
                <a:solidFill>
                  <a:srgbClr val="0070C0"/>
                </a:solidFill>
                <a:latin typeface="Calibri"/>
              </a:rPr>
              <a:t>→</a:t>
            </a:r>
            <a:r>
              <a:rPr lang="en-US" sz="2000" dirty="0" smtClean="0">
                <a:solidFill>
                  <a:srgbClr val="0070C0"/>
                </a:solidFill>
                <a:latin typeface="Calibri"/>
              </a:rPr>
              <a:t> </a:t>
            </a:r>
            <a:r>
              <a:rPr lang="cs-CZ" sz="2000" dirty="0" smtClean="0">
                <a:solidFill>
                  <a:srgbClr val="0070C0"/>
                </a:solidFill>
                <a:latin typeface="Calibri"/>
              </a:rPr>
              <a:t>nezamítáme homogenitu rozptylů</a:t>
            </a:r>
            <a:endParaRPr lang="en-US" sz="2000" dirty="0">
              <a:solidFill>
                <a:srgbClr val="0070C0"/>
              </a:solidFill>
            </a:endParaRPr>
          </a:p>
        </p:txBody>
      </p:sp>
      <p:sp>
        <p:nvSpPr>
          <p:cNvPr id="9" name="TextovéPole 8"/>
          <p:cNvSpPr txBox="1"/>
          <p:nvPr/>
        </p:nvSpPr>
        <p:spPr>
          <a:xfrm>
            <a:off x="611560" y="1124744"/>
            <a:ext cx="7776864" cy="400110"/>
          </a:xfrm>
          <a:prstGeom prst="rect">
            <a:avLst/>
          </a:prstGeom>
          <a:noFill/>
        </p:spPr>
        <p:txBody>
          <a:bodyPr wrap="square" rtlCol="0">
            <a:spAutoFit/>
          </a:bodyPr>
          <a:lstStyle/>
          <a:p>
            <a:r>
              <a:rPr lang="cs-CZ" sz="2000" b="1" dirty="0" smtClean="0"/>
              <a:t>Homogenita rozptylů:</a:t>
            </a:r>
          </a:p>
        </p:txBody>
      </p:sp>
    </p:spTree>
    <p:extLst>
      <p:ext uri="{BB962C8B-B14F-4D97-AF65-F5344CB8AC3E}">
        <p14:creationId xmlns:p14="http://schemas.microsoft.com/office/powerpoint/2010/main" val="2550593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 – model s interakcí</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47</a:t>
            </a:fld>
            <a:endParaRPr lang="cs-CZ" dirty="0"/>
          </a:p>
        </p:txBody>
      </p:sp>
      <p:pic>
        <p:nvPicPr>
          <p:cNvPr id="5" name="Obrázek 4"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46" y="1032406"/>
            <a:ext cx="8605142" cy="3404705"/>
          </a:xfrm>
          <a:prstGeom prst="rect">
            <a:avLst/>
          </a:prstGeom>
        </p:spPr>
      </p:pic>
      <p:sp>
        <p:nvSpPr>
          <p:cNvPr id="6" name="TextovéPole 5"/>
          <p:cNvSpPr txBox="1"/>
          <p:nvPr/>
        </p:nvSpPr>
        <p:spPr>
          <a:xfrm>
            <a:off x="683568" y="4613066"/>
            <a:ext cx="8064896" cy="400110"/>
          </a:xfrm>
          <a:prstGeom prst="rect">
            <a:avLst/>
          </a:prstGeom>
          <a:noFill/>
        </p:spPr>
        <p:txBody>
          <a:bodyPr wrap="square" rtlCol="0">
            <a:spAutoFit/>
          </a:bodyPr>
          <a:lstStyle/>
          <a:p>
            <a:r>
              <a:rPr lang="en-US" sz="2000" dirty="0" smtClean="0">
                <a:solidFill>
                  <a:srgbClr val="0070C0"/>
                </a:solidFill>
                <a:latin typeface="Calibri"/>
              </a:rPr>
              <a:t>→</a:t>
            </a:r>
            <a:r>
              <a:rPr lang="cs-CZ" sz="2000" dirty="0" smtClean="0">
                <a:solidFill>
                  <a:srgbClr val="0070C0"/>
                </a:solidFill>
                <a:latin typeface="Calibri"/>
              </a:rPr>
              <a:t> není statisticky významná interakce, proto spočítáme model bez interakce</a:t>
            </a:r>
            <a:endParaRPr lang="en-US" sz="2000" dirty="0">
              <a:solidFill>
                <a:srgbClr val="0070C0"/>
              </a:solidFill>
            </a:endParaRPr>
          </a:p>
        </p:txBody>
      </p:sp>
    </p:spTree>
    <p:extLst>
      <p:ext uri="{BB962C8B-B14F-4D97-AF65-F5344CB8AC3E}">
        <p14:creationId xmlns:p14="http://schemas.microsoft.com/office/powerpoint/2010/main" val="32899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 3 – model bez interakce</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48</a:t>
            </a:fld>
            <a:endParaRPr lang="cs-CZ" dirty="0"/>
          </a:p>
        </p:txBody>
      </p:sp>
      <p:sp>
        <p:nvSpPr>
          <p:cNvPr id="6" name="TextovéPole 5"/>
          <p:cNvSpPr txBox="1"/>
          <p:nvPr/>
        </p:nvSpPr>
        <p:spPr>
          <a:xfrm>
            <a:off x="683568" y="4449306"/>
            <a:ext cx="8460432" cy="400110"/>
          </a:xfrm>
          <a:prstGeom prst="rect">
            <a:avLst/>
          </a:prstGeom>
          <a:noFill/>
        </p:spPr>
        <p:txBody>
          <a:bodyPr wrap="square" rtlCol="0">
            <a:spAutoFit/>
          </a:bodyPr>
          <a:lstStyle/>
          <a:p>
            <a:r>
              <a:rPr lang="en-US" sz="2000" dirty="0" smtClean="0">
                <a:solidFill>
                  <a:srgbClr val="0070C0"/>
                </a:solidFill>
                <a:latin typeface="Calibri"/>
              </a:rPr>
              <a:t>→</a:t>
            </a:r>
            <a:r>
              <a:rPr lang="cs-CZ" sz="2000" dirty="0" smtClean="0">
                <a:solidFill>
                  <a:srgbClr val="0070C0"/>
                </a:solidFill>
                <a:latin typeface="Calibri"/>
              </a:rPr>
              <a:t> statisticky významný vliv pohlaví i typu onemocnění na objem hipokampu</a:t>
            </a:r>
            <a:endParaRPr lang="en-US" sz="2000" dirty="0">
              <a:solidFill>
                <a:srgbClr val="0070C0"/>
              </a:solidFill>
            </a:endParaRPr>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52735"/>
            <a:ext cx="7303862" cy="2952329"/>
          </a:xfrm>
          <a:prstGeom prst="rect">
            <a:avLst/>
          </a:prstGeom>
        </p:spPr>
      </p:pic>
      <p:sp>
        <p:nvSpPr>
          <p:cNvPr id="8" name="TextovéPole 7"/>
          <p:cNvSpPr txBox="1"/>
          <p:nvPr/>
        </p:nvSpPr>
        <p:spPr>
          <a:xfrm>
            <a:off x="683568" y="4881354"/>
            <a:ext cx="8460432" cy="707886"/>
          </a:xfrm>
          <a:prstGeom prst="rect">
            <a:avLst/>
          </a:prstGeom>
          <a:noFill/>
        </p:spPr>
        <p:txBody>
          <a:bodyPr wrap="square" rtlCol="0">
            <a:spAutoFit/>
          </a:bodyPr>
          <a:lstStyle/>
          <a:p>
            <a:r>
              <a:rPr lang="en-US" sz="2000" dirty="0" smtClean="0">
                <a:solidFill>
                  <a:srgbClr val="0070C0"/>
                </a:solidFill>
                <a:latin typeface="Calibri"/>
              </a:rPr>
              <a:t>→</a:t>
            </a:r>
            <a:r>
              <a:rPr lang="cs-CZ" sz="2000" dirty="0" smtClean="0">
                <a:solidFill>
                  <a:srgbClr val="0070C0"/>
                </a:solidFill>
                <a:latin typeface="Calibri"/>
              </a:rPr>
              <a:t> protože  typ onemocnění má více než 2 kategorie, musíme provést post-hoc test, abychom zjistili, mezi kterými kategoriemi je statisticky významný rozdíl</a:t>
            </a:r>
            <a:endParaRPr lang="en-US" sz="2000" dirty="0">
              <a:solidFill>
                <a:srgbClr val="0070C0"/>
              </a:solidFill>
            </a:endParaRPr>
          </a:p>
        </p:txBody>
      </p:sp>
    </p:spTree>
    <p:extLst>
      <p:ext uri="{BB962C8B-B14F-4D97-AF65-F5344CB8AC3E}">
        <p14:creationId xmlns:p14="http://schemas.microsoft.com/office/powerpoint/2010/main" val="39833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765"/>
          <a:stretch/>
        </p:blipFill>
        <p:spPr bwMode="auto">
          <a:xfrm>
            <a:off x="5335623" y="1135427"/>
            <a:ext cx="3740658" cy="332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bdélník 13"/>
          <p:cNvSpPr/>
          <p:nvPr/>
        </p:nvSpPr>
        <p:spPr>
          <a:xfrm>
            <a:off x="6084168" y="4077072"/>
            <a:ext cx="2391504" cy="392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p:txBody>
          <a:bodyPr/>
          <a:lstStyle/>
          <a:p>
            <a:r>
              <a:rPr lang="cs-CZ" dirty="0"/>
              <a:t>Úkol </a:t>
            </a:r>
            <a:r>
              <a:rPr lang="cs-CZ" dirty="0" smtClean="0"/>
              <a:t>3 – interpretace </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49</a:t>
            </a:fld>
            <a:endParaRPr lang="cs-CZ" dirty="0"/>
          </a:p>
        </p:txBody>
      </p:sp>
      <p:sp>
        <p:nvSpPr>
          <p:cNvPr id="6" name="TextovéPole 5"/>
          <p:cNvSpPr txBox="1"/>
          <p:nvPr/>
        </p:nvSpPr>
        <p:spPr>
          <a:xfrm>
            <a:off x="539552" y="4509120"/>
            <a:ext cx="8460432" cy="707886"/>
          </a:xfrm>
          <a:prstGeom prst="rect">
            <a:avLst/>
          </a:prstGeom>
          <a:noFill/>
        </p:spPr>
        <p:txBody>
          <a:bodyPr wrap="square" rtlCol="0">
            <a:spAutoFit/>
          </a:bodyPr>
          <a:lstStyle/>
          <a:p>
            <a:pPr marL="342900" indent="-342900">
              <a:buFont typeface="Verdana" panose="020B0604030504040204" pitchFamily="34" charset="0"/>
              <a:buChar char="-"/>
            </a:pPr>
            <a:r>
              <a:rPr lang="cs-CZ" sz="2000" dirty="0" smtClean="0">
                <a:solidFill>
                  <a:srgbClr val="0070C0"/>
                </a:solidFill>
                <a:latin typeface="Calibri"/>
              </a:rPr>
              <a:t>statisticky významný vliv pohlaví i typu onemocnění na objem hipokampu, přičemž mezi pohlavím a typem onemocnění nenastává interakce</a:t>
            </a:r>
            <a:endParaRPr lang="en-US" sz="2000" dirty="0">
              <a:solidFill>
                <a:srgbClr val="0070C0"/>
              </a:solidFill>
            </a:endParaRPr>
          </a:p>
        </p:txBody>
      </p:sp>
      <p:sp>
        <p:nvSpPr>
          <p:cNvPr id="7" name="TextovéPole 6"/>
          <p:cNvSpPr txBox="1"/>
          <p:nvPr/>
        </p:nvSpPr>
        <p:spPr>
          <a:xfrm>
            <a:off x="539552" y="5235296"/>
            <a:ext cx="8460432" cy="400110"/>
          </a:xfrm>
          <a:prstGeom prst="rect">
            <a:avLst/>
          </a:prstGeom>
          <a:noFill/>
        </p:spPr>
        <p:txBody>
          <a:bodyPr wrap="square" rtlCol="0">
            <a:spAutoFit/>
          </a:bodyPr>
          <a:lstStyle/>
          <a:p>
            <a:pPr marL="342900" indent="-342900">
              <a:buFont typeface="Verdana" panose="020B0604030504040204" pitchFamily="34" charset="0"/>
              <a:buChar char="-"/>
            </a:pPr>
            <a:r>
              <a:rPr lang="cs-CZ" sz="2000" dirty="0" smtClean="0">
                <a:solidFill>
                  <a:srgbClr val="0070C0"/>
                </a:solidFill>
                <a:latin typeface="Calibri"/>
              </a:rPr>
              <a:t>u </a:t>
            </a:r>
            <a:r>
              <a:rPr lang="cs-CZ" sz="2000" dirty="0">
                <a:solidFill>
                  <a:srgbClr val="0070C0"/>
                </a:solidFill>
                <a:latin typeface="Calibri"/>
              </a:rPr>
              <a:t>mužů</a:t>
            </a:r>
            <a:r>
              <a:rPr lang="cs-CZ" sz="2000" dirty="0" smtClean="0">
                <a:solidFill>
                  <a:srgbClr val="0070C0"/>
                </a:solidFill>
                <a:latin typeface="Calibri"/>
              </a:rPr>
              <a:t> statisticky významně vyšší objem hipokampu než u žen</a:t>
            </a:r>
            <a:endParaRPr lang="en-US" sz="2000" dirty="0">
              <a:solidFill>
                <a:srgbClr val="0070C0"/>
              </a:solidFill>
            </a:endParaRPr>
          </a:p>
        </p:txBody>
      </p:sp>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38" y="1126165"/>
            <a:ext cx="4853510" cy="1798779"/>
          </a:xfrm>
          <a:prstGeom prst="rect">
            <a:avLst/>
          </a:prstGeom>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69" r="18726"/>
          <a:stretch/>
        </p:blipFill>
        <p:spPr bwMode="auto">
          <a:xfrm>
            <a:off x="8475672" y="1545245"/>
            <a:ext cx="444409" cy="48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ovéPole 9"/>
          <p:cNvSpPr txBox="1"/>
          <p:nvPr/>
        </p:nvSpPr>
        <p:spPr>
          <a:xfrm>
            <a:off x="6418450" y="4064193"/>
            <a:ext cx="252000" cy="216000"/>
          </a:xfrm>
          <a:prstGeom prst="rect">
            <a:avLst/>
          </a:prstGeom>
          <a:solidFill>
            <a:schemeClr val="bg1"/>
          </a:solidFill>
        </p:spPr>
        <p:txBody>
          <a:bodyPr wrap="square" lIns="0" tIns="0" rIns="36000" bIns="0" rtlCol="0">
            <a:spAutoFit/>
          </a:bodyPr>
          <a:lstStyle/>
          <a:p>
            <a:r>
              <a:rPr lang="cs-CZ" sz="1400" dirty="0" err="1" smtClean="0"/>
              <a:t>CN</a:t>
            </a:r>
            <a:endParaRPr lang="en-US" sz="1400" dirty="0"/>
          </a:p>
        </p:txBody>
      </p:sp>
      <p:sp>
        <p:nvSpPr>
          <p:cNvPr id="11" name="TextovéPole 10"/>
          <p:cNvSpPr txBox="1"/>
          <p:nvPr/>
        </p:nvSpPr>
        <p:spPr>
          <a:xfrm>
            <a:off x="7128312" y="4064193"/>
            <a:ext cx="360000" cy="216000"/>
          </a:xfrm>
          <a:prstGeom prst="rect">
            <a:avLst/>
          </a:prstGeom>
          <a:solidFill>
            <a:schemeClr val="bg1"/>
          </a:solidFill>
        </p:spPr>
        <p:txBody>
          <a:bodyPr wrap="square" lIns="0" tIns="0" rIns="36000" bIns="0" rtlCol="0">
            <a:spAutoFit/>
          </a:bodyPr>
          <a:lstStyle/>
          <a:p>
            <a:r>
              <a:rPr lang="cs-CZ" sz="1400" dirty="0" err="1" smtClean="0"/>
              <a:t>MCI</a:t>
            </a:r>
            <a:endParaRPr lang="en-US" sz="1400" dirty="0"/>
          </a:p>
        </p:txBody>
      </p:sp>
      <p:sp>
        <p:nvSpPr>
          <p:cNvPr id="12" name="TextovéPole 11"/>
          <p:cNvSpPr txBox="1"/>
          <p:nvPr/>
        </p:nvSpPr>
        <p:spPr>
          <a:xfrm>
            <a:off x="7884368" y="4064193"/>
            <a:ext cx="252000" cy="216000"/>
          </a:xfrm>
          <a:prstGeom prst="rect">
            <a:avLst/>
          </a:prstGeom>
          <a:solidFill>
            <a:schemeClr val="bg1"/>
          </a:solidFill>
        </p:spPr>
        <p:txBody>
          <a:bodyPr wrap="square" lIns="0" tIns="0" rIns="36000" bIns="0" rtlCol="0">
            <a:spAutoFit/>
          </a:bodyPr>
          <a:lstStyle/>
          <a:p>
            <a:r>
              <a:rPr lang="cs-CZ" sz="1400" dirty="0" smtClean="0"/>
              <a:t>AD</a:t>
            </a:r>
            <a:endParaRPr lang="en-US" sz="1400" dirty="0"/>
          </a:p>
        </p:txBody>
      </p:sp>
      <p:sp>
        <p:nvSpPr>
          <p:cNvPr id="13" name="TextovéPole 12"/>
          <p:cNvSpPr txBox="1"/>
          <p:nvPr/>
        </p:nvSpPr>
        <p:spPr>
          <a:xfrm>
            <a:off x="539552" y="5653697"/>
            <a:ext cx="8460432" cy="1015663"/>
          </a:xfrm>
          <a:prstGeom prst="rect">
            <a:avLst/>
          </a:prstGeom>
          <a:noFill/>
        </p:spPr>
        <p:txBody>
          <a:bodyPr wrap="square" rtlCol="0">
            <a:spAutoFit/>
          </a:bodyPr>
          <a:lstStyle/>
          <a:p>
            <a:pPr marL="342900" indent="-342900">
              <a:buFont typeface="Verdana" panose="020B0604030504040204" pitchFamily="34" charset="0"/>
              <a:buChar char="-"/>
            </a:pPr>
            <a:r>
              <a:rPr lang="cs-CZ" sz="2000" dirty="0" smtClean="0">
                <a:solidFill>
                  <a:srgbClr val="0070C0"/>
                </a:solidFill>
                <a:latin typeface="Calibri"/>
              </a:rPr>
              <a:t>statisticky významný rozdíl v objemu hipokampu u všech 3 skupin subjektů podle typu onemocnění, přičemž u pacientů s AD je objem nejmenší a u </a:t>
            </a:r>
            <a:r>
              <a:rPr lang="cs-CZ" sz="2000" dirty="0" err="1" smtClean="0">
                <a:solidFill>
                  <a:srgbClr val="0070C0"/>
                </a:solidFill>
                <a:latin typeface="Calibri"/>
              </a:rPr>
              <a:t>CN</a:t>
            </a:r>
            <a:r>
              <a:rPr lang="cs-CZ" sz="2000" dirty="0" smtClean="0">
                <a:solidFill>
                  <a:srgbClr val="0070C0"/>
                </a:solidFill>
                <a:latin typeface="Calibri"/>
              </a:rPr>
              <a:t> největší</a:t>
            </a:r>
            <a:endParaRPr lang="en-US" sz="2000" dirty="0">
              <a:solidFill>
                <a:srgbClr val="0070C0"/>
              </a:solidFill>
            </a:endParaRPr>
          </a:p>
        </p:txBody>
      </p:sp>
    </p:spTree>
    <p:extLst>
      <p:ext uri="{BB962C8B-B14F-4D97-AF65-F5344CB8AC3E}">
        <p14:creationId xmlns:p14="http://schemas.microsoft.com/office/powerpoint/2010/main" val="389244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Vícerozměrná data</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5</a:t>
            </a:fld>
            <a:endParaRPr lang="cs-CZ" dirty="0"/>
          </a:p>
        </p:txBody>
      </p:sp>
      <p:graphicFrame>
        <p:nvGraphicFramePr>
          <p:cNvPr id="6" name="Group 93"/>
          <p:cNvGraphicFramePr>
            <a:graphicFrameLocks noGrp="1"/>
          </p:cNvGraphicFramePr>
          <p:nvPr>
            <p:extLst>
              <p:ext uri="{D42A27DB-BD31-4B8C-83A1-F6EECF244321}">
                <p14:modId xmlns:p14="http://schemas.microsoft.com/office/powerpoint/2010/main" val="4059742546"/>
              </p:ext>
            </p:extLst>
          </p:nvPr>
        </p:nvGraphicFramePr>
        <p:xfrm>
          <a:off x="1835150" y="1924912"/>
          <a:ext cx="6032501" cy="3566160"/>
        </p:xfrm>
        <a:graphic>
          <a:graphicData uri="http://schemas.openxmlformats.org/drawingml/2006/table">
            <a:tbl>
              <a:tblPr/>
              <a:tblGrid>
                <a:gridCol w="432594">
                  <a:extLst>
                    <a:ext uri="{9D8B030D-6E8A-4147-A177-3AD203B41FA5}">
                      <a16:colId xmlns:a16="http://schemas.microsoft.com/office/drawing/2014/main" val="20000"/>
                    </a:ext>
                  </a:extLst>
                </a:gridCol>
                <a:gridCol w="993710">
                  <a:extLst>
                    <a:ext uri="{9D8B030D-6E8A-4147-A177-3AD203B41FA5}">
                      <a16:colId xmlns:a16="http://schemas.microsoft.com/office/drawing/2014/main" val="20001"/>
                    </a:ext>
                  </a:extLst>
                </a:gridCol>
                <a:gridCol w="87849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gridCol w="415331">
                  <a:extLst>
                    <a:ext uri="{9D8B030D-6E8A-4147-A177-3AD203B41FA5}">
                      <a16:colId xmlns:a16="http://schemas.microsoft.com/office/drawing/2014/main" val="20006"/>
                    </a:ext>
                  </a:extLst>
                </a:gridCol>
              </a:tblGrid>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cs typeface="Arial" charset="0"/>
                        </a:rPr>
                        <a:t>ID</a:t>
                      </a:r>
                      <a:endParaRPr kumimoji="0" lang="cs-CZ"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Pohlaví</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Věk</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Váha</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err="1" smtClean="0">
                          <a:ln>
                            <a:noFill/>
                          </a:ln>
                          <a:solidFill>
                            <a:schemeClr val="tx1"/>
                          </a:solidFill>
                          <a:effectLst/>
                          <a:latin typeface="Arial" charset="0"/>
                        </a:rPr>
                        <a:t>MMSE</a:t>
                      </a:r>
                      <a:r>
                        <a:rPr kumimoji="0" lang="cs-CZ" sz="1800" b="0" i="0" u="none" strike="noStrike" cap="none" normalizeH="0" baseline="0" dirty="0" smtClean="0">
                          <a:ln>
                            <a:noFill/>
                          </a:ln>
                          <a:solidFill>
                            <a:schemeClr val="tx1"/>
                          </a:solidFill>
                          <a:effectLst/>
                          <a:latin typeface="Arial" charset="0"/>
                        </a:rPr>
                        <a:t> skóre</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Objem</a:t>
                      </a:r>
                    </a:p>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hipokampu</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cs typeface="Times New Roman" pitchFamily="18" charset="0"/>
                        </a:rPr>
                        <a:t>muž</a:t>
                      </a:r>
                      <a:endParaRPr kumimoji="0" lang="cs-CZ"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84</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85,5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29</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7030</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žena</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25</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62,0</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28</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6984</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5"/>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6"/>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7"/>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7" name="Text Box 7"/>
          <p:cNvSpPr txBox="1">
            <a:spLocks noChangeArrowheads="1"/>
          </p:cNvSpPr>
          <p:nvPr/>
        </p:nvSpPr>
        <p:spPr bwMode="auto">
          <a:xfrm>
            <a:off x="2267744" y="1268760"/>
            <a:ext cx="561662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sz="2400" dirty="0" smtClean="0">
                <a:latin typeface="+mn-lt"/>
              </a:rPr>
              <a:t>PROMĚNNÉ</a:t>
            </a:r>
            <a:r>
              <a:rPr lang="en-US" sz="2400" dirty="0" smtClean="0">
                <a:latin typeface="+mn-lt"/>
              </a:rPr>
              <a:t> </a:t>
            </a:r>
            <a:endParaRPr lang="cs-CZ" sz="2400" dirty="0">
              <a:latin typeface="+mn-lt"/>
            </a:endParaRPr>
          </a:p>
        </p:txBody>
      </p:sp>
      <p:sp>
        <p:nvSpPr>
          <p:cNvPr id="8" name="Text Box 7"/>
          <p:cNvSpPr txBox="1">
            <a:spLocks noChangeArrowheads="1"/>
          </p:cNvSpPr>
          <p:nvPr/>
        </p:nvSpPr>
        <p:spPr bwMode="auto">
          <a:xfrm rot="16200000">
            <a:off x="-114832" y="3487396"/>
            <a:ext cx="286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sz="2400" dirty="0" smtClean="0">
                <a:latin typeface="+mn-lt"/>
              </a:rPr>
              <a:t>OBJEKTY (SUBJEKTY)</a:t>
            </a:r>
            <a:r>
              <a:rPr lang="en-US" sz="2400" dirty="0" smtClean="0">
                <a:latin typeface="+mn-lt"/>
              </a:rPr>
              <a:t> </a:t>
            </a:r>
            <a:endParaRPr lang="cs-CZ" sz="2400" dirty="0">
              <a:latin typeface="+mn-lt"/>
            </a:endParaRPr>
          </a:p>
        </p:txBody>
      </p:sp>
      <p:sp>
        <p:nvSpPr>
          <p:cNvPr id="11" name="Zástupný symbol pro obsah 2"/>
          <p:cNvSpPr>
            <a:spLocks noGrp="1"/>
          </p:cNvSpPr>
          <p:nvPr>
            <p:ph idx="1"/>
          </p:nvPr>
        </p:nvSpPr>
        <p:spPr>
          <a:xfrm>
            <a:off x="457200" y="5661249"/>
            <a:ext cx="8229600" cy="936103"/>
          </a:xfrm>
        </p:spPr>
        <p:txBody>
          <a:bodyPr>
            <a:normAutofit fontScale="92500" lnSpcReduction="10000"/>
          </a:bodyPr>
          <a:lstStyle/>
          <a:p>
            <a:pPr marL="0" indent="0">
              <a:buNone/>
            </a:pPr>
            <a:r>
              <a:rPr lang="cs-CZ" dirty="0" smtClean="0"/>
              <a:t>Poznámka: proměnné označovány i jako znaky, pozorování, diskriminátory, příznakové proměnné či příznaky</a:t>
            </a:r>
          </a:p>
          <a:p>
            <a:pPr marL="0" indent="0">
              <a:buNone/>
            </a:pPr>
            <a:r>
              <a:rPr lang="cs-CZ" dirty="0" smtClean="0"/>
              <a:t>Anglicky označení pouze jedním termínem: </a:t>
            </a:r>
            <a:r>
              <a:rPr lang="cs-CZ" dirty="0" err="1" smtClean="0"/>
              <a:t>feature</a:t>
            </a:r>
            <a:endParaRPr lang="cs-CZ" dirty="0" smtClean="0"/>
          </a:p>
        </p:txBody>
      </p:sp>
    </p:spTree>
    <p:extLst>
      <p:ext uri="{BB962C8B-B14F-4D97-AF65-F5344CB8AC3E}">
        <p14:creationId xmlns:p14="http://schemas.microsoft.com/office/powerpoint/2010/main" val="11091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Upozornění I</a:t>
            </a:r>
            <a:endParaRPr lang="cs-CZ" dirty="0"/>
          </a:p>
        </p:txBody>
      </p:sp>
      <p:sp>
        <p:nvSpPr>
          <p:cNvPr id="3" name="Zástupný symbol pro obsah 2"/>
          <p:cNvSpPr>
            <a:spLocks noGrp="1"/>
          </p:cNvSpPr>
          <p:nvPr>
            <p:ph idx="1"/>
          </p:nvPr>
        </p:nvSpPr>
        <p:spPr>
          <a:xfrm>
            <a:off x="457200" y="1196753"/>
            <a:ext cx="8229600" cy="720080"/>
          </a:xfrm>
        </p:spPr>
        <p:txBody>
          <a:bodyPr/>
          <a:lstStyle/>
          <a:p>
            <a:pPr marL="0" indent="0">
              <a:buNone/>
            </a:pPr>
            <a:r>
              <a:rPr lang="cs-CZ" b="1" dirty="0" smtClean="0"/>
              <a:t>Pozor, </a:t>
            </a:r>
            <a:r>
              <a:rPr lang="cs-CZ" b="1" dirty="0"/>
              <a:t>pokud mediány ukazují úplně jiný „trend“ než průměry!</a:t>
            </a:r>
            <a:endParaRPr lang="en-US" b="1"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50</a:t>
            </a:fld>
            <a:endParaRPr lang="cs-CZ" dirty="0"/>
          </a:p>
        </p:txBody>
      </p:sp>
      <p:pic>
        <p:nvPicPr>
          <p:cNvPr id="5" name="Obrázek 4"/>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700808"/>
            <a:ext cx="4248472" cy="3456384"/>
          </a:xfrm>
          <a:prstGeom prst="rect">
            <a:avLst/>
          </a:prstGeom>
          <a:noFill/>
          <a:ln>
            <a:noFill/>
          </a:ln>
        </p:spPr>
      </p:pic>
      <p:grpSp>
        <p:nvGrpSpPr>
          <p:cNvPr id="6" name="Skupina 5"/>
          <p:cNvGrpSpPr/>
          <p:nvPr/>
        </p:nvGrpSpPr>
        <p:grpSpPr>
          <a:xfrm>
            <a:off x="323528" y="1700808"/>
            <a:ext cx="4248472" cy="3456384"/>
            <a:chOff x="323528" y="2060848"/>
            <a:chExt cx="4248472" cy="3456384"/>
          </a:xfrm>
        </p:grpSpPr>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4248472" cy="3456384"/>
            </a:xfrm>
            <a:prstGeom prst="rect">
              <a:avLst/>
            </a:prstGeom>
            <a:noFill/>
            <a:ln>
              <a:noFill/>
            </a:ln>
          </p:spPr>
        </p:pic>
        <p:cxnSp>
          <p:nvCxnSpPr>
            <p:cNvPr id="8" name="Přímá spojnice 7"/>
            <p:cNvCxnSpPr/>
            <p:nvPr/>
          </p:nvCxnSpPr>
          <p:spPr>
            <a:xfrm flipV="1">
              <a:off x="1619672" y="3573016"/>
              <a:ext cx="1224136" cy="7200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843808" y="3573016"/>
              <a:ext cx="1224136"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187624" y="4005064"/>
              <a:ext cx="1152128" cy="288032"/>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2447764" y="4077072"/>
              <a:ext cx="1209079" cy="216024"/>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2" name="Přímá spojnice se šipkou 11"/>
          <p:cNvCxnSpPr/>
          <p:nvPr/>
        </p:nvCxnSpPr>
        <p:spPr>
          <a:xfrm>
            <a:off x="2867872" y="2049000"/>
            <a:ext cx="0"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924200" y="2204864"/>
            <a:ext cx="0"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611560" y="5301208"/>
            <a:ext cx="7848872" cy="1354217"/>
          </a:xfrm>
          <a:prstGeom prst="rect">
            <a:avLst/>
          </a:prstGeom>
          <a:noFill/>
        </p:spPr>
        <p:txBody>
          <a:bodyPr wrap="square" rtlCol="0">
            <a:spAutoFit/>
          </a:bodyPr>
          <a:lstStyle/>
          <a:p>
            <a:pPr marL="285750" indent="-285750">
              <a:buFont typeface="Arial" panose="020B0604020202020204" pitchFamily="34" charset="0"/>
              <a:buChar char="•"/>
            </a:pPr>
            <a:r>
              <a:rPr lang="cs-CZ" dirty="0" smtClean="0"/>
              <a:t>znamená to, že tam zřejmě není splněn předpoklad normality</a:t>
            </a:r>
          </a:p>
          <a:p>
            <a:pPr marL="285750" indent="-285750">
              <a:buFont typeface="Arial" panose="020B0604020202020204" pitchFamily="34" charset="0"/>
              <a:buChar char="•"/>
            </a:pPr>
            <a:r>
              <a:rPr lang="cs-CZ" dirty="0" smtClean="0"/>
              <a:t>pokud rozdíl není statisticky významný, není zpravidla potřeba to řešit</a:t>
            </a:r>
          </a:p>
          <a:p>
            <a:pPr marL="285750" indent="-285750">
              <a:buFont typeface="Arial" panose="020B0604020202020204" pitchFamily="34" charset="0"/>
              <a:buChar char="•"/>
            </a:pPr>
            <a:r>
              <a:rPr lang="cs-CZ" dirty="0"/>
              <a:t>pokud by ten rozdíl </a:t>
            </a:r>
            <a:r>
              <a:rPr lang="cs-CZ" dirty="0" smtClean="0"/>
              <a:t>vyšel </a:t>
            </a:r>
            <a:r>
              <a:rPr lang="cs-CZ" dirty="0"/>
              <a:t>statisticky </a:t>
            </a:r>
            <a:r>
              <a:rPr lang="cs-CZ" dirty="0" smtClean="0"/>
              <a:t>významně, je to problém!</a:t>
            </a:r>
          </a:p>
          <a:p>
            <a:pPr marL="285750" indent="-285750">
              <a:buFont typeface="Arial" panose="020B0604020202020204" pitchFamily="34" charset="0"/>
              <a:buChar char="•"/>
            </a:pPr>
            <a:endParaRPr lang="cs-CZ" sz="800" dirty="0" smtClean="0"/>
          </a:p>
          <a:p>
            <a:pPr marL="285750" indent="-285750">
              <a:buFont typeface="Arial" panose="020B0604020202020204" pitchFamily="34" charset="0"/>
              <a:buChar char="•"/>
            </a:pPr>
            <a:r>
              <a:rPr lang="cs-CZ" dirty="0" smtClean="0"/>
              <a:t>poznámka: je dobré mít měřítko na ose y stejné u obou grafů</a:t>
            </a:r>
            <a:endParaRPr lang="en-US" dirty="0"/>
          </a:p>
        </p:txBody>
      </p:sp>
    </p:spTree>
    <p:extLst>
      <p:ext uri="{BB962C8B-B14F-4D97-AF65-F5344CB8AC3E}">
        <p14:creationId xmlns:p14="http://schemas.microsoft.com/office/powerpoint/2010/main" val="30454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Upozornění II</a:t>
            </a:r>
            <a:endParaRPr lang="en-US" dirty="0"/>
          </a:p>
        </p:txBody>
      </p:sp>
      <p:sp>
        <p:nvSpPr>
          <p:cNvPr id="3" name="Zástupný symbol pro obsah 2"/>
          <p:cNvSpPr>
            <a:spLocks noGrp="1"/>
          </p:cNvSpPr>
          <p:nvPr>
            <p:ph idx="1"/>
          </p:nvPr>
        </p:nvSpPr>
        <p:spPr>
          <a:xfrm>
            <a:off x="457200" y="1124744"/>
            <a:ext cx="8229600" cy="4929411"/>
          </a:xfrm>
        </p:spPr>
        <p:txBody>
          <a:bodyPr/>
          <a:lstStyle/>
          <a:p>
            <a:pPr marL="0" indent="0">
              <a:buNone/>
            </a:pPr>
            <a:r>
              <a:rPr lang="cs-CZ" b="1" dirty="0" smtClean="0"/>
              <a:t>Pozor na interpretaci!</a:t>
            </a:r>
          </a:p>
          <a:p>
            <a:pPr marL="0" indent="0">
              <a:buNone/>
            </a:pPr>
            <a:r>
              <a:rPr lang="cs-CZ" dirty="0" smtClean="0"/>
              <a:t>Na první pohled z grafu </a:t>
            </a:r>
            <a:r>
              <a:rPr lang="cs-CZ" dirty="0"/>
              <a:t>vypadá, že tam </a:t>
            </a:r>
            <a:r>
              <a:rPr lang="cs-CZ" dirty="0" smtClean="0"/>
              <a:t>je vliv </a:t>
            </a:r>
            <a:r>
              <a:rPr lang="cs-CZ" dirty="0"/>
              <a:t>kraje i </a:t>
            </a:r>
            <a:r>
              <a:rPr lang="cs-CZ" dirty="0" smtClean="0"/>
              <a:t>nezaměstnanosti, že </a:t>
            </a:r>
            <a:r>
              <a:rPr lang="cs-CZ" dirty="0"/>
              <a:t>to nevychází statisticky významně může </a:t>
            </a:r>
            <a:r>
              <a:rPr lang="cs-CZ" dirty="0" smtClean="0"/>
              <a:t>být:</a:t>
            </a:r>
          </a:p>
          <a:p>
            <a:pPr lvl="1"/>
            <a:r>
              <a:rPr lang="cs-CZ" dirty="0" smtClean="0"/>
              <a:t>malým počtem subjektů ve skupině</a:t>
            </a:r>
          </a:p>
          <a:p>
            <a:pPr lvl="1"/>
            <a:r>
              <a:rPr lang="cs-CZ" dirty="0" smtClean="0"/>
              <a:t>ale </a:t>
            </a:r>
            <a:r>
              <a:rPr lang="cs-CZ" dirty="0"/>
              <a:t>i </a:t>
            </a:r>
            <a:r>
              <a:rPr lang="cs-CZ" dirty="0" smtClean="0"/>
              <a:t>velikostí efektu! (tady efekty malé, průměry </a:t>
            </a:r>
            <a:r>
              <a:rPr lang="cs-CZ" dirty="0"/>
              <a:t>ve všech čtyřech skupinách se podle posledního grafu pohybují </a:t>
            </a:r>
            <a:r>
              <a:rPr lang="cs-CZ" dirty="0" smtClean="0"/>
              <a:t>jen od cca 41,4 </a:t>
            </a:r>
            <a:r>
              <a:rPr lang="cs-CZ" dirty="0"/>
              <a:t>do </a:t>
            </a:r>
            <a:r>
              <a:rPr lang="cs-CZ" dirty="0" smtClean="0"/>
              <a:t>42</a:t>
            </a:r>
            <a:r>
              <a:rPr lang="cs-CZ" dirty="0"/>
              <a:t>!</a:t>
            </a:r>
            <a:r>
              <a:rPr lang="cs-CZ" dirty="0" smtClean="0"/>
              <a:t>)</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solidFill>
                  <a:prstClr val="black">
                    <a:tint val="75000"/>
                  </a:prstClr>
                </a:solidFill>
              </a:rPr>
              <a:pPr/>
              <a:t>51</a:t>
            </a:fld>
            <a:endParaRPr lang="cs-CZ" dirty="0">
              <a:solidFill>
                <a:prstClr val="black">
                  <a:tint val="75000"/>
                </a:prstClr>
              </a:solidFill>
            </a:endParaRPr>
          </a:p>
        </p:txBody>
      </p:sp>
      <p:pic>
        <p:nvPicPr>
          <p:cNvPr id="5" name="Obrázek 4"/>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140968"/>
            <a:ext cx="5040560" cy="3672408"/>
          </a:xfrm>
          <a:prstGeom prst="rect">
            <a:avLst/>
          </a:prstGeom>
          <a:noFill/>
          <a:ln>
            <a:noFill/>
          </a:ln>
        </p:spPr>
      </p:pic>
    </p:spTree>
    <p:extLst>
      <p:ext uri="{BB962C8B-B14F-4D97-AF65-F5344CB8AC3E}">
        <p14:creationId xmlns:p14="http://schemas.microsoft.com/office/powerpoint/2010/main" val="27192598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pPr marL="457200" indent="-457200"/>
            <a:r>
              <a:rPr lang="cs-CZ" dirty="0"/>
              <a:t>Transformace a jiné úpravy vícerozměrných dat</a:t>
            </a:r>
            <a:endParaRPr lang="en-US" dirty="0"/>
          </a:p>
        </p:txBody>
      </p:sp>
      <p:sp>
        <p:nvSpPr>
          <p:cNvPr id="2" name="Zástupný symbol pro číslo snímku 1"/>
          <p:cNvSpPr>
            <a:spLocks noGrp="1"/>
          </p:cNvSpPr>
          <p:nvPr>
            <p:ph type="sldNum" sz="quarter" idx="12"/>
          </p:nvPr>
        </p:nvSpPr>
        <p:spPr/>
        <p:txBody>
          <a:bodyPr/>
          <a:lstStyle/>
          <a:p>
            <a:fld id="{2E6427A6-24A6-4246-A352-D268563853F6}" type="slidenum">
              <a:rPr lang="cs-CZ" smtClean="0"/>
              <a:t>52</a:t>
            </a:fld>
            <a:endParaRPr lang="cs-CZ"/>
          </a:p>
        </p:txBody>
      </p:sp>
    </p:spTree>
    <p:extLst>
      <p:ext uri="{BB962C8B-B14F-4D97-AF65-F5344CB8AC3E}">
        <p14:creationId xmlns:p14="http://schemas.microsoft.com/office/powerpoint/2010/main" val="1506684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transformací </a:t>
            </a:r>
            <a:r>
              <a:rPr lang="en-US" dirty="0" smtClean="0"/>
              <a:t>a </a:t>
            </a:r>
            <a:r>
              <a:rPr lang="cs-CZ" dirty="0" smtClean="0"/>
              <a:t>jiných úprav </a:t>
            </a:r>
            <a:r>
              <a:rPr lang="cs-CZ" dirty="0" err="1" smtClean="0"/>
              <a:t>vícerozm</a:t>
            </a:r>
            <a:r>
              <a:rPr lang="cs-CZ" dirty="0" smtClean="0"/>
              <a:t>. dat</a:t>
            </a:r>
            <a:endParaRPr lang="en-US" dirty="0"/>
          </a:p>
        </p:txBody>
      </p:sp>
      <p:sp>
        <p:nvSpPr>
          <p:cNvPr id="3" name="Zástupný symbol pro obsah 2"/>
          <p:cNvSpPr>
            <a:spLocks noGrp="1"/>
          </p:cNvSpPr>
          <p:nvPr>
            <p:ph idx="1"/>
          </p:nvPr>
        </p:nvSpPr>
        <p:spPr/>
        <p:txBody>
          <a:bodyPr/>
          <a:lstStyle/>
          <a:p>
            <a:r>
              <a:rPr lang="cs-CZ" dirty="0" smtClean="0"/>
              <a:t>normalizace dat (= převod na normální rozdělení)</a:t>
            </a:r>
          </a:p>
          <a:p>
            <a:r>
              <a:rPr lang="cs-CZ" dirty="0" smtClean="0"/>
              <a:t>standardizace dat</a:t>
            </a:r>
          </a:p>
          <a:p>
            <a:r>
              <a:rPr lang="cs-CZ" dirty="0" smtClean="0"/>
              <a:t>min-</a:t>
            </a:r>
            <a:r>
              <a:rPr lang="cs-CZ" dirty="0" err="1" smtClean="0"/>
              <a:t>max</a:t>
            </a:r>
            <a:r>
              <a:rPr lang="cs-CZ" dirty="0" smtClean="0"/>
              <a:t> normalizace</a:t>
            </a:r>
          </a:p>
          <a:p>
            <a:r>
              <a:rPr lang="cs-CZ" dirty="0" smtClean="0"/>
              <a:t>centrování dat</a:t>
            </a:r>
          </a:p>
          <a:p>
            <a:r>
              <a:rPr lang="cs-CZ" dirty="0" smtClean="0"/>
              <a:t>odstranění vlivu </a:t>
            </a:r>
            <a:r>
              <a:rPr lang="cs-CZ" dirty="0" err="1" smtClean="0"/>
              <a:t>kovariát</a:t>
            </a:r>
            <a:r>
              <a:rPr lang="cs-CZ" dirty="0" smtClean="0"/>
              <a:t> na jiné proměnné</a:t>
            </a:r>
            <a:endParaRPr lang="en-US"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53</a:t>
            </a:fld>
            <a:endParaRPr lang="cs-CZ" dirty="0"/>
          </a:p>
        </p:txBody>
      </p:sp>
    </p:spTree>
    <p:extLst>
      <p:ext uri="{BB962C8B-B14F-4D97-AF65-F5344CB8AC3E}">
        <p14:creationId xmlns:p14="http://schemas.microsoft.com/office/powerpoint/2010/main" val="37525191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Normalizace dat</a:t>
            </a:r>
            <a:endParaRPr lang="cs-CZ" dirty="0"/>
          </a:p>
        </p:txBody>
      </p:sp>
      <p:sp>
        <p:nvSpPr>
          <p:cNvPr id="3" name="Zástupný symbol pro obsah 2"/>
          <p:cNvSpPr>
            <a:spLocks noGrp="1"/>
          </p:cNvSpPr>
          <p:nvPr>
            <p:ph idx="1"/>
          </p:nvPr>
        </p:nvSpPr>
        <p:spPr>
          <a:xfrm>
            <a:off x="457200" y="1052736"/>
            <a:ext cx="8229600" cy="5544616"/>
          </a:xfrm>
        </p:spPr>
        <p:txBody>
          <a:bodyPr>
            <a:noAutofit/>
          </a:bodyPr>
          <a:lstStyle/>
          <a:p>
            <a:r>
              <a:rPr lang="cs-CZ" dirty="0"/>
              <a:t>p</a:t>
            </a:r>
            <a:r>
              <a:rPr lang="cs-CZ" dirty="0" smtClean="0"/>
              <a:t>řevod na normální rozdělení (normalita je předpokladem řady statistických testů).</a:t>
            </a:r>
          </a:p>
          <a:p>
            <a:r>
              <a:rPr lang="cs-CZ" dirty="0" smtClean="0"/>
              <a:t>např. </a:t>
            </a:r>
            <a:r>
              <a:rPr lang="cs-CZ" b="1" dirty="0" smtClean="0"/>
              <a:t>logaritmická transformace</a:t>
            </a:r>
            <a:r>
              <a:rPr lang="cs-CZ" dirty="0" smtClean="0"/>
              <a:t>: X = </a:t>
            </a:r>
            <a:r>
              <a:rPr lang="cs-CZ" dirty="0" err="1" smtClean="0"/>
              <a:t>ln</a:t>
            </a:r>
            <a:r>
              <a:rPr lang="cs-CZ" dirty="0" smtClean="0"/>
              <a:t>(Y) nebo </a:t>
            </a:r>
            <a:r>
              <a:rPr lang="cs-CZ" dirty="0"/>
              <a:t>X = </a:t>
            </a:r>
            <a:r>
              <a:rPr lang="cs-CZ" dirty="0" err="1" smtClean="0"/>
              <a:t>ln</a:t>
            </a:r>
            <a:r>
              <a:rPr lang="cs-CZ" dirty="0" smtClean="0"/>
              <a:t>(Y+1), pokud data obsahují hodnotu 0 </a:t>
            </a:r>
          </a:p>
          <a:p>
            <a:endParaRPr lang="cs-CZ" dirty="0"/>
          </a:p>
          <a:p>
            <a:endParaRPr lang="cs-CZ" dirty="0" smtClean="0"/>
          </a:p>
          <a:p>
            <a:endParaRPr lang="cs-CZ" dirty="0"/>
          </a:p>
          <a:p>
            <a:endParaRPr lang="cs-CZ" dirty="0" smtClean="0"/>
          </a:p>
          <a:p>
            <a:endParaRPr lang="cs-CZ" dirty="0"/>
          </a:p>
          <a:p>
            <a:endParaRPr lang="cs-CZ" dirty="0" smtClean="0"/>
          </a:p>
          <a:p>
            <a:endParaRPr lang="cs-CZ" sz="1200" dirty="0"/>
          </a:p>
          <a:p>
            <a:r>
              <a:rPr lang="cs-CZ" dirty="0"/>
              <a:t>d</a:t>
            </a:r>
            <a:r>
              <a:rPr lang="cs-CZ" dirty="0" smtClean="0"/>
              <a:t>alší příklady:</a:t>
            </a:r>
          </a:p>
          <a:p>
            <a:pPr lvl="1"/>
            <a:r>
              <a:rPr lang="cs-CZ" sz="2000" b="1" dirty="0" smtClean="0"/>
              <a:t>odmocninová </a:t>
            </a:r>
            <a:r>
              <a:rPr lang="cs-CZ" sz="2000" b="1" dirty="0" err="1" smtClean="0"/>
              <a:t>transf</a:t>
            </a:r>
            <a:r>
              <a:rPr lang="cs-CZ" sz="2000" b="1" dirty="0" smtClean="0"/>
              <a:t>. </a:t>
            </a:r>
            <a:r>
              <a:rPr lang="cs-CZ" sz="2000" dirty="0" smtClean="0"/>
              <a:t>(pro proměnné s </a:t>
            </a:r>
            <a:r>
              <a:rPr lang="cs-CZ" sz="2000" dirty="0" err="1" smtClean="0"/>
              <a:t>Poissonovým</a:t>
            </a:r>
            <a:r>
              <a:rPr lang="cs-CZ" sz="2000" dirty="0" smtClean="0"/>
              <a:t> rozložením nebo obecně data typu počet jedinců, buněk apod.:               nebo</a:t>
            </a:r>
          </a:p>
          <a:p>
            <a:pPr lvl="1"/>
            <a:r>
              <a:rPr lang="cs-CZ" sz="2000" b="1" dirty="0" err="1" smtClean="0"/>
              <a:t>arcsin</a:t>
            </a:r>
            <a:r>
              <a:rPr lang="cs-CZ" sz="2000" b="1" dirty="0" smtClean="0"/>
              <a:t> </a:t>
            </a:r>
            <a:r>
              <a:rPr lang="cs-CZ" sz="2000" b="1" dirty="0" err="1" smtClean="0"/>
              <a:t>transfomace</a:t>
            </a:r>
            <a:r>
              <a:rPr lang="cs-CZ" sz="2000" b="1" dirty="0" smtClean="0"/>
              <a:t> </a:t>
            </a:r>
            <a:r>
              <a:rPr lang="cs-CZ" sz="2000" dirty="0" smtClean="0"/>
              <a:t>(pro proměnné s binomickým rozložením)</a:t>
            </a:r>
          </a:p>
          <a:p>
            <a:pPr lvl="1"/>
            <a:r>
              <a:rPr lang="cs-CZ" sz="2000" b="1" dirty="0" smtClean="0"/>
              <a:t>Box-</a:t>
            </a:r>
            <a:r>
              <a:rPr lang="cs-CZ" sz="2000" b="1" dirty="0" err="1" smtClean="0"/>
              <a:t>Coxova</a:t>
            </a:r>
            <a:r>
              <a:rPr lang="cs-CZ" sz="2000" b="1" dirty="0" smtClean="0"/>
              <a:t> </a:t>
            </a:r>
            <a:r>
              <a:rPr lang="cs-CZ" sz="2000" b="1" dirty="0" err="1" smtClean="0"/>
              <a:t>tranformace</a:t>
            </a:r>
            <a:endParaRPr lang="cs-CZ" sz="2000" b="1" dirty="0"/>
          </a:p>
        </p:txBody>
      </p:sp>
      <p:grpSp>
        <p:nvGrpSpPr>
          <p:cNvPr id="4" name="Group 3"/>
          <p:cNvGrpSpPr>
            <a:grpSpLocks/>
          </p:cNvGrpSpPr>
          <p:nvPr/>
        </p:nvGrpSpPr>
        <p:grpSpPr bwMode="auto">
          <a:xfrm>
            <a:off x="1104900" y="2913154"/>
            <a:ext cx="2514600" cy="1428750"/>
            <a:chOff x="64" y="136"/>
            <a:chExt cx="255" cy="204"/>
          </a:xfrm>
        </p:grpSpPr>
        <p:sp>
          <p:nvSpPr>
            <p:cNvPr id="5" name="Line 4"/>
            <p:cNvSpPr>
              <a:spLocks noChangeShapeType="1"/>
            </p:cNvSpPr>
            <p:nvPr/>
          </p:nvSpPr>
          <p:spPr bwMode="auto">
            <a:xfrm>
              <a:off x="64" y="136"/>
              <a:ext cx="0" cy="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 name="Line 5"/>
            <p:cNvSpPr>
              <a:spLocks noChangeShapeType="1"/>
            </p:cNvSpPr>
            <p:nvPr/>
          </p:nvSpPr>
          <p:spPr bwMode="auto">
            <a:xfrm>
              <a:off x="64" y="340"/>
              <a:ext cx="25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7" name="Freeform 6"/>
          <p:cNvSpPr>
            <a:spLocks/>
          </p:cNvSpPr>
          <p:nvPr/>
        </p:nvSpPr>
        <p:spPr bwMode="auto">
          <a:xfrm>
            <a:off x="1160463" y="3021104"/>
            <a:ext cx="2374900" cy="1304925"/>
          </a:xfrm>
          <a:custGeom>
            <a:avLst/>
            <a:gdLst>
              <a:gd name="T0" fmla="*/ 0 w 1496"/>
              <a:gd name="T1" fmla="*/ 822 h 822"/>
              <a:gd name="T2" fmla="*/ 37 w 1496"/>
              <a:gd name="T3" fmla="*/ 502 h 822"/>
              <a:gd name="T4" fmla="*/ 77 w 1496"/>
              <a:gd name="T5" fmla="*/ 203 h 822"/>
              <a:gd name="T6" fmla="*/ 129 w 1496"/>
              <a:gd name="T7" fmla="*/ 22 h 822"/>
              <a:gd name="T8" fmla="*/ 229 w 1496"/>
              <a:gd name="T9" fmla="*/ 70 h 822"/>
              <a:gd name="T10" fmla="*/ 367 w 1496"/>
              <a:gd name="T11" fmla="*/ 442 h 822"/>
              <a:gd name="T12" fmla="*/ 565 w 1496"/>
              <a:gd name="T13" fmla="*/ 652 h 822"/>
              <a:gd name="T14" fmla="*/ 793 w 1496"/>
              <a:gd name="T15" fmla="*/ 724 h 822"/>
              <a:gd name="T16" fmla="*/ 1496 w 1496"/>
              <a:gd name="T17" fmla="*/ 822 h 8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6"/>
              <a:gd name="T28" fmla="*/ 0 h 822"/>
              <a:gd name="T29" fmla="*/ 1496 w 1496"/>
              <a:gd name="T30" fmla="*/ 822 h 8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6" h="822">
                <a:moveTo>
                  <a:pt x="0" y="822"/>
                </a:moveTo>
                <a:cubicBezTo>
                  <a:pt x="5" y="770"/>
                  <a:pt x="24" y="605"/>
                  <a:pt x="37" y="502"/>
                </a:cubicBezTo>
                <a:cubicBezTo>
                  <a:pt x="50" y="399"/>
                  <a:pt x="62" y="283"/>
                  <a:pt x="77" y="203"/>
                </a:cubicBezTo>
                <a:cubicBezTo>
                  <a:pt x="92" y="123"/>
                  <a:pt x="104" y="44"/>
                  <a:pt x="129" y="22"/>
                </a:cubicBezTo>
                <a:cubicBezTo>
                  <a:pt x="154" y="0"/>
                  <a:pt x="189" y="0"/>
                  <a:pt x="229" y="70"/>
                </a:cubicBezTo>
                <a:cubicBezTo>
                  <a:pt x="269" y="140"/>
                  <a:pt x="313" y="346"/>
                  <a:pt x="367" y="442"/>
                </a:cubicBezTo>
                <a:cubicBezTo>
                  <a:pt x="421" y="538"/>
                  <a:pt x="493" y="604"/>
                  <a:pt x="565" y="652"/>
                </a:cubicBezTo>
                <a:cubicBezTo>
                  <a:pt x="637" y="700"/>
                  <a:pt x="638" y="696"/>
                  <a:pt x="793" y="724"/>
                </a:cubicBezTo>
                <a:cubicBezTo>
                  <a:pt x="948" y="752"/>
                  <a:pt x="1350" y="802"/>
                  <a:pt x="1496" y="822"/>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 name="Text Box 7"/>
          <p:cNvSpPr txBox="1">
            <a:spLocks noChangeArrowheads="1"/>
          </p:cNvSpPr>
          <p:nvPr/>
        </p:nvSpPr>
        <p:spPr bwMode="auto">
          <a:xfrm>
            <a:off x="634148" y="2764495"/>
            <a:ext cx="7239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itchFamily="34" charset="0"/>
                <a:cs typeface="Arial" pitchFamily="34" charset="0"/>
              </a:defRPr>
            </a:lvl1pPr>
            <a:lvl2pPr marL="742950" indent="-285750" eaLnBrk="0" hangingPunct="0">
              <a:defRPr b="1" i="1">
                <a:solidFill>
                  <a:schemeClr val="tx1"/>
                </a:solidFill>
                <a:latin typeface="Arial" pitchFamily="34" charset="0"/>
                <a:cs typeface="Arial" pitchFamily="34" charset="0"/>
              </a:defRPr>
            </a:lvl2pPr>
            <a:lvl3pPr marL="1143000" indent="-228600" eaLnBrk="0" hangingPunct="0">
              <a:defRPr b="1" i="1">
                <a:solidFill>
                  <a:schemeClr val="tx1"/>
                </a:solidFill>
                <a:latin typeface="Arial" pitchFamily="34" charset="0"/>
                <a:cs typeface="Arial" pitchFamily="34" charset="0"/>
              </a:defRPr>
            </a:lvl3pPr>
            <a:lvl4pPr marL="1600200" indent="-228600" eaLnBrk="0" hangingPunct="0">
              <a:defRPr b="1" i="1">
                <a:solidFill>
                  <a:schemeClr val="tx1"/>
                </a:solidFill>
                <a:latin typeface="Arial" pitchFamily="34" charset="0"/>
                <a:cs typeface="Arial" pitchFamily="34" charset="0"/>
              </a:defRPr>
            </a:lvl4pPr>
            <a:lvl5pPr marL="2057400" indent="-228600" eaLnBrk="0" hangingPunct="0">
              <a:defRPr b="1"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cs typeface="Arial" pitchFamily="34" charset="0"/>
              </a:defRPr>
            </a:lvl9pPr>
          </a:lstStyle>
          <a:p>
            <a:r>
              <a:rPr lang="cs-CZ" sz="1600" b="0" i="0" dirty="0" smtClean="0">
                <a:latin typeface="+mn-lt"/>
              </a:rPr>
              <a:t>f(y)</a:t>
            </a:r>
            <a:endParaRPr lang="cs-CZ" sz="1600" b="0" i="0" dirty="0">
              <a:latin typeface="+mn-lt"/>
            </a:endParaRPr>
          </a:p>
        </p:txBody>
      </p:sp>
      <p:sp>
        <p:nvSpPr>
          <p:cNvPr id="9" name="Text Box 9"/>
          <p:cNvSpPr txBox="1">
            <a:spLocks noChangeArrowheads="1"/>
          </p:cNvSpPr>
          <p:nvPr/>
        </p:nvSpPr>
        <p:spPr bwMode="auto">
          <a:xfrm>
            <a:off x="3463429" y="4330990"/>
            <a:ext cx="2571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itchFamily="34" charset="0"/>
                <a:cs typeface="Arial" pitchFamily="34" charset="0"/>
              </a:defRPr>
            </a:lvl1pPr>
            <a:lvl2pPr marL="742950" indent="-285750" eaLnBrk="0" hangingPunct="0">
              <a:defRPr b="1" i="1">
                <a:solidFill>
                  <a:schemeClr val="tx1"/>
                </a:solidFill>
                <a:latin typeface="Arial" pitchFamily="34" charset="0"/>
                <a:cs typeface="Arial" pitchFamily="34" charset="0"/>
              </a:defRPr>
            </a:lvl2pPr>
            <a:lvl3pPr marL="1143000" indent="-228600" eaLnBrk="0" hangingPunct="0">
              <a:defRPr b="1" i="1">
                <a:solidFill>
                  <a:schemeClr val="tx1"/>
                </a:solidFill>
                <a:latin typeface="Arial" pitchFamily="34" charset="0"/>
                <a:cs typeface="Arial" pitchFamily="34" charset="0"/>
              </a:defRPr>
            </a:lvl3pPr>
            <a:lvl4pPr marL="1600200" indent="-228600" eaLnBrk="0" hangingPunct="0">
              <a:defRPr b="1" i="1">
                <a:solidFill>
                  <a:schemeClr val="tx1"/>
                </a:solidFill>
                <a:latin typeface="Arial" pitchFamily="34" charset="0"/>
                <a:cs typeface="Arial" pitchFamily="34" charset="0"/>
              </a:defRPr>
            </a:lvl4pPr>
            <a:lvl5pPr marL="2057400" indent="-228600" eaLnBrk="0" hangingPunct="0">
              <a:defRPr b="1"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cs typeface="Arial" pitchFamily="34" charset="0"/>
              </a:defRPr>
            </a:lvl9pPr>
          </a:lstStyle>
          <a:p>
            <a:r>
              <a:rPr lang="cs-CZ" sz="1600" b="0" i="0" dirty="0" smtClean="0"/>
              <a:t>y</a:t>
            </a:r>
            <a:endParaRPr lang="cs-CZ" sz="1600" b="0" i="0" dirty="0"/>
          </a:p>
        </p:txBody>
      </p:sp>
      <p:sp>
        <p:nvSpPr>
          <p:cNvPr id="10" name="Text Box 17"/>
          <p:cNvSpPr txBox="1">
            <a:spLocks noChangeArrowheads="1"/>
          </p:cNvSpPr>
          <p:nvPr/>
        </p:nvSpPr>
        <p:spPr bwMode="auto">
          <a:xfrm>
            <a:off x="4777850" y="2764495"/>
            <a:ext cx="7143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itchFamily="34" charset="0"/>
                <a:cs typeface="Arial" pitchFamily="34" charset="0"/>
              </a:defRPr>
            </a:lvl1pPr>
            <a:lvl2pPr marL="742950" indent="-285750" eaLnBrk="0" hangingPunct="0">
              <a:defRPr b="1" i="1">
                <a:solidFill>
                  <a:schemeClr val="tx1"/>
                </a:solidFill>
                <a:latin typeface="Arial" pitchFamily="34" charset="0"/>
                <a:cs typeface="Arial" pitchFamily="34" charset="0"/>
              </a:defRPr>
            </a:lvl2pPr>
            <a:lvl3pPr marL="1143000" indent="-228600" eaLnBrk="0" hangingPunct="0">
              <a:defRPr b="1" i="1">
                <a:solidFill>
                  <a:schemeClr val="tx1"/>
                </a:solidFill>
                <a:latin typeface="Arial" pitchFamily="34" charset="0"/>
                <a:cs typeface="Arial" pitchFamily="34" charset="0"/>
              </a:defRPr>
            </a:lvl3pPr>
            <a:lvl4pPr marL="1600200" indent="-228600" eaLnBrk="0" hangingPunct="0">
              <a:defRPr b="1" i="1">
                <a:solidFill>
                  <a:schemeClr val="tx1"/>
                </a:solidFill>
                <a:latin typeface="Arial" pitchFamily="34" charset="0"/>
                <a:cs typeface="Arial" pitchFamily="34" charset="0"/>
              </a:defRPr>
            </a:lvl4pPr>
            <a:lvl5pPr marL="2057400" indent="-228600" eaLnBrk="0" hangingPunct="0">
              <a:defRPr b="1"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cs typeface="Arial" pitchFamily="34" charset="0"/>
              </a:defRPr>
            </a:lvl9pPr>
          </a:lstStyle>
          <a:p>
            <a:r>
              <a:rPr lang="cs-CZ" sz="1600" b="0" i="0" dirty="0">
                <a:latin typeface="+mn-lt"/>
              </a:rPr>
              <a:t>f(x)</a:t>
            </a:r>
          </a:p>
        </p:txBody>
      </p:sp>
      <p:sp>
        <p:nvSpPr>
          <p:cNvPr id="11" name="Text Box 19"/>
          <p:cNvSpPr txBox="1">
            <a:spLocks noChangeArrowheads="1"/>
          </p:cNvSpPr>
          <p:nvPr/>
        </p:nvSpPr>
        <p:spPr bwMode="auto">
          <a:xfrm>
            <a:off x="7543800" y="4360954"/>
            <a:ext cx="10096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itchFamily="34" charset="0"/>
                <a:cs typeface="Arial" pitchFamily="34" charset="0"/>
              </a:defRPr>
            </a:lvl1pPr>
            <a:lvl2pPr marL="742950" indent="-285750" eaLnBrk="0" hangingPunct="0">
              <a:defRPr b="1" i="1">
                <a:solidFill>
                  <a:schemeClr val="tx1"/>
                </a:solidFill>
                <a:latin typeface="Arial" pitchFamily="34" charset="0"/>
                <a:cs typeface="Arial" pitchFamily="34" charset="0"/>
              </a:defRPr>
            </a:lvl2pPr>
            <a:lvl3pPr marL="1143000" indent="-228600" eaLnBrk="0" hangingPunct="0">
              <a:defRPr b="1" i="1">
                <a:solidFill>
                  <a:schemeClr val="tx1"/>
                </a:solidFill>
                <a:latin typeface="Arial" pitchFamily="34" charset="0"/>
                <a:cs typeface="Arial" pitchFamily="34" charset="0"/>
              </a:defRPr>
            </a:lvl3pPr>
            <a:lvl4pPr marL="1600200" indent="-228600" eaLnBrk="0" hangingPunct="0">
              <a:defRPr b="1" i="1">
                <a:solidFill>
                  <a:schemeClr val="tx1"/>
                </a:solidFill>
                <a:latin typeface="Arial" pitchFamily="34" charset="0"/>
                <a:cs typeface="Arial" pitchFamily="34" charset="0"/>
              </a:defRPr>
            </a:lvl4pPr>
            <a:lvl5pPr marL="2057400" indent="-228600" eaLnBrk="0" hangingPunct="0">
              <a:defRPr b="1"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cs typeface="Arial" pitchFamily="34" charset="0"/>
              </a:defRPr>
            </a:lvl9pPr>
          </a:lstStyle>
          <a:p>
            <a:r>
              <a:rPr lang="cs-CZ" sz="1600" b="0" i="0" dirty="0" err="1">
                <a:latin typeface="+mn-lt"/>
              </a:rPr>
              <a:t>ln</a:t>
            </a:r>
            <a:r>
              <a:rPr lang="cs-CZ" sz="1600" b="0" i="0" dirty="0">
                <a:latin typeface="+mn-lt"/>
              </a:rPr>
              <a:t> </a:t>
            </a:r>
            <a:r>
              <a:rPr lang="cs-CZ" sz="1600" b="0" i="0" dirty="0" smtClean="0">
                <a:latin typeface="+mn-lt"/>
              </a:rPr>
              <a:t>(y)</a:t>
            </a:r>
            <a:endParaRPr lang="cs-CZ" sz="1600" b="0" i="0" dirty="0">
              <a:latin typeface="+mn-lt"/>
            </a:endParaRPr>
          </a:p>
        </p:txBody>
      </p:sp>
      <p:sp>
        <p:nvSpPr>
          <p:cNvPr id="12" name="Rectangle 27"/>
          <p:cNvSpPr>
            <a:spLocks noChangeArrowheads="1"/>
          </p:cNvSpPr>
          <p:nvPr/>
        </p:nvSpPr>
        <p:spPr bwMode="auto">
          <a:xfrm>
            <a:off x="3275856" y="3489010"/>
            <a:ext cx="1828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cs-CZ" b="1" dirty="0" smtClean="0"/>
              <a:t>X</a:t>
            </a:r>
            <a:r>
              <a:rPr lang="cs-CZ" b="1" i="0" dirty="0" smtClean="0"/>
              <a:t> </a:t>
            </a:r>
            <a:r>
              <a:rPr lang="cs-CZ" b="1" i="0" dirty="0"/>
              <a:t>= </a:t>
            </a:r>
            <a:r>
              <a:rPr lang="cs-CZ" b="1" dirty="0" err="1" smtClean="0"/>
              <a:t>l</a:t>
            </a:r>
            <a:r>
              <a:rPr lang="cs-CZ" b="1" i="0" dirty="0" err="1" smtClean="0"/>
              <a:t>n</a:t>
            </a:r>
            <a:r>
              <a:rPr lang="cs-CZ" b="1" dirty="0" smtClean="0"/>
              <a:t>(Y)</a:t>
            </a:r>
            <a:endParaRPr lang="cs-CZ" b="1" i="0" dirty="0"/>
          </a:p>
        </p:txBody>
      </p:sp>
      <p:grpSp>
        <p:nvGrpSpPr>
          <p:cNvPr id="13" name="Skupina 12"/>
          <p:cNvGrpSpPr/>
          <p:nvPr/>
        </p:nvGrpSpPr>
        <p:grpSpPr>
          <a:xfrm>
            <a:off x="5257800" y="2913154"/>
            <a:ext cx="2514600" cy="1428750"/>
            <a:chOff x="5257800" y="2281411"/>
            <a:chExt cx="2514600" cy="1428750"/>
          </a:xfrm>
        </p:grpSpPr>
        <p:sp>
          <p:nvSpPr>
            <p:cNvPr id="14" name="Line 29"/>
            <p:cNvSpPr>
              <a:spLocks noChangeShapeType="1"/>
            </p:cNvSpPr>
            <p:nvPr/>
          </p:nvSpPr>
          <p:spPr bwMode="auto">
            <a:xfrm>
              <a:off x="5257800" y="2281411"/>
              <a:ext cx="0" cy="1428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 name="Line 30"/>
            <p:cNvSpPr>
              <a:spLocks noChangeShapeType="1"/>
            </p:cNvSpPr>
            <p:nvPr/>
          </p:nvSpPr>
          <p:spPr bwMode="auto">
            <a:xfrm>
              <a:off x="5257800" y="3710161"/>
              <a:ext cx="2514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 name="Line 31"/>
            <p:cNvSpPr>
              <a:spLocks noChangeShapeType="1"/>
            </p:cNvSpPr>
            <p:nvPr/>
          </p:nvSpPr>
          <p:spPr bwMode="auto">
            <a:xfrm flipV="1">
              <a:off x="5314950" y="3622849"/>
              <a:ext cx="161925"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7" name="Freeform 32"/>
            <p:cNvSpPr>
              <a:spLocks/>
            </p:cNvSpPr>
            <p:nvPr/>
          </p:nvSpPr>
          <p:spPr bwMode="auto">
            <a:xfrm>
              <a:off x="5476875" y="3591099"/>
              <a:ext cx="171450" cy="31750"/>
            </a:xfrm>
            <a:custGeom>
              <a:avLst/>
              <a:gdLst>
                <a:gd name="T0" fmla="*/ 0 w 108"/>
                <a:gd name="T1" fmla="*/ 20 h 20"/>
                <a:gd name="T2" fmla="*/ 54 w 108"/>
                <a:gd name="T3" fmla="*/ 14 h 20"/>
                <a:gd name="T4" fmla="*/ 108 w 108"/>
                <a:gd name="T5" fmla="*/ 0 h 20"/>
                <a:gd name="T6" fmla="*/ 0 60000 65536"/>
                <a:gd name="T7" fmla="*/ 0 60000 65536"/>
                <a:gd name="T8" fmla="*/ 0 60000 65536"/>
                <a:gd name="T9" fmla="*/ 0 w 108"/>
                <a:gd name="T10" fmla="*/ 0 h 20"/>
                <a:gd name="T11" fmla="*/ 108 w 108"/>
                <a:gd name="T12" fmla="*/ 20 h 20"/>
              </a:gdLst>
              <a:ahLst/>
              <a:cxnLst>
                <a:cxn ang="T6">
                  <a:pos x="T0" y="T1"/>
                </a:cxn>
                <a:cxn ang="T7">
                  <a:pos x="T2" y="T3"/>
                </a:cxn>
                <a:cxn ang="T8">
                  <a:pos x="T4" y="T5"/>
                </a:cxn>
              </a:cxnLst>
              <a:rect l="T9" t="T10" r="T11" b="T12"/>
              <a:pathLst>
                <a:path w="108" h="20">
                  <a:moveTo>
                    <a:pt x="0" y="20"/>
                  </a:moveTo>
                  <a:lnTo>
                    <a:pt x="54" y="14"/>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 name="Freeform 33"/>
            <p:cNvSpPr>
              <a:spLocks/>
            </p:cNvSpPr>
            <p:nvPr/>
          </p:nvSpPr>
          <p:spPr bwMode="auto">
            <a:xfrm>
              <a:off x="5648325" y="3514899"/>
              <a:ext cx="161925" cy="76200"/>
            </a:xfrm>
            <a:custGeom>
              <a:avLst/>
              <a:gdLst>
                <a:gd name="T0" fmla="*/ 0 w 102"/>
                <a:gd name="T1" fmla="*/ 48 h 48"/>
                <a:gd name="T2" fmla="*/ 54 w 102"/>
                <a:gd name="T3" fmla="*/ 28 h 48"/>
                <a:gd name="T4" fmla="*/ 102 w 102"/>
                <a:gd name="T5" fmla="*/ 0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54" y="28"/>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 name="Freeform 34"/>
            <p:cNvSpPr>
              <a:spLocks/>
            </p:cNvSpPr>
            <p:nvPr/>
          </p:nvSpPr>
          <p:spPr bwMode="auto">
            <a:xfrm>
              <a:off x="5810250" y="3364086"/>
              <a:ext cx="161925" cy="150813"/>
            </a:xfrm>
            <a:custGeom>
              <a:avLst/>
              <a:gdLst>
                <a:gd name="T0" fmla="*/ 0 w 102"/>
                <a:gd name="T1" fmla="*/ 95 h 95"/>
                <a:gd name="T2" fmla="*/ 48 w 102"/>
                <a:gd name="T3" fmla="*/ 54 h 95"/>
                <a:gd name="T4" fmla="*/ 102 w 102"/>
                <a:gd name="T5" fmla="*/ 0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95"/>
                  </a:moveTo>
                  <a:lnTo>
                    <a:pt x="48" y="54"/>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 name="Freeform 35"/>
            <p:cNvSpPr>
              <a:spLocks/>
            </p:cNvSpPr>
            <p:nvPr/>
          </p:nvSpPr>
          <p:spPr bwMode="auto">
            <a:xfrm>
              <a:off x="5972175" y="3114849"/>
              <a:ext cx="161925" cy="249237"/>
            </a:xfrm>
            <a:custGeom>
              <a:avLst/>
              <a:gdLst>
                <a:gd name="T0" fmla="*/ 0 w 102"/>
                <a:gd name="T1" fmla="*/ 157 h 157"/>
                <a:gd name="T2" fmla="*/ 48 w 102"/>
                <a:gd name="T3" fmla="*/ 89 h 157"/>
                <a:gd name="T4" fmla="*/ 102 w 102"/>
                <a:gd name="T5" fmla="*/ 0 h 157"/>
                <a:gd name="T6" fmla="*/ 0 60000 65536"/>
                <a:gd name="T7" fmla="*/ 0 60000 65536"/>
                <a:gd name="T8" fmla="*/ 0 60000 65536"/>
                <a:gd name="T9" fmla="*/ 0 w 102"/>
                <a:gd name="T10" fmla="*/ 0 h 157"/>
                <a:gd name="T11" fmla="*/ 102 w 102"/>
                <a:gd name="T12" fmla="*/ 157 h 157"/>
              </a:gdLst>
              <a:ahLst/>
              <a:cxnLst>
                <a:cxn ang="T6">
                  <a:pos x="T0" y="T1"/>
                </a:cxn>
                <a:cxn ang="T7">
                  <a:pos x="T2" y="T3"/>
                </a:cxn>
                <a:cxn ang="T8">
                  <a:pos x="T4" y="T5"/>
                </a:cxn>
              </a:cxnLst>
              <a:rect l="T9" t="T10" r="T11" b="T12"/>
              <a:pathLst>
                <a:path w="102" h="157">
                  <a:moveTo>
                    <a:pt x="0" y="157"/>
                  </a:moveTo>
                  <a:lnTo>
                    <a:pt x="48" y="89"/>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 name="Freeform 36"/>
            <p:cNvSpPr>
              <a:spLocks/>
            </p:cNvSpPr>
            <p:nvPr/>
          </p:nvSpPr>
          <p:spPr bwMode="auto">
            <a:xfrm>
              <a:off x="6134100" y="2768774"/>
              <a:ext cx="171450" cy="346075"/>
            </a:xfrm>
            <a:custGeom>
              <a:avLst/>
              <a:gdLst>
                <a:gd name="T0" fmla="*/ 0 w 108"/>
                <a:gd name="T1" fmla="*/ 218 h 218"/>
                <a:gd name="T2" fmla="*/ 24 w 108"/>
                <a:gd name="T3" fmla="*/ 164 h 218"/>
                <a:gd name="T4" fmla="*/ 54 w 108"/>
                <a:gd name="T5" fmla="*/ 103 h 218"/>
                <a:gd name="T6" fmla="*/ 84 w 108"/>
                <a:gd name="T7" fmla="*/ 48 h 218"/>
                <a:gd name="T8" fmla="*/ 96 w 108"/>
                <a:gd name="T9" fmla="*/ 21 h 218"/>
                <a:gd name="T10" fmla="*/ 108 w 108"/>
                <a:gd name="T11" fmla="*/ 0 h 218"/>
                <a:gd name="T12" fmla="*/ 0 60000 65536"/>
                <a:gd name="T13" fmla="*/ 0 60000 65536"/>
                <a:gd name="T14" fmla="*/ 0 60000 65536"/>
                <a:gd name="T15" fmla="*/ 0 60000 65536"/>
                <a:gd name="T16" fmla="*/ 0 60000 65536"/>
                <a:gd name="T17" fmla="*/ 0 60000 65536"/>
                <a:gd name="T18" fmla="*/ 0 w 108"/>
                <a:gd name="T19" fmla="*/ 0 h 218"/>
                <a:gd name="T20" fmla="*/ 108 w 108"/>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8" h="218">
                  <a:moveTo>
                    <a:pt x="0" y="218"/>
                  </a:moveTo>
                  <a:lnTo>
                    <a:pt x="24" y="164"/>
                  </a:lnTo>
                  <a:lnTo>
                    <a:pt x="54" y="103"/>
                  </a:lnTo>
                  <a:lnTo>
                    <a:pt x="84" y="48"/>
                  </a:lnTo>
                  <a:lnTo>
                    <a:pt x="96" y="21"/>
                  </a:lnTo>
                  <a:lnTo>
                    <a:pt x="108"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 name="Freeform 37"/>
            <p:cNvSpPr>
              <a:spLocks/>
            </p:cNvSpPr>
            <p:nvPr/>
          </p:nvSpPr>
          <p:spPr bwMode="auto">
            <a:xfrm>
              <a:off x="6305550" y="2671936"/>
              <a:ext cx="161925" cy="96838"/>
            </a:xfrm>
            <a:custGeom>
              <a:avLst/>
              <a:gdLst>
                <a:gd name="T0" fmla="*/ 0 w 102"/>
                <a:gd name="T1" fmla="*/ 61 h 61"/>
                <a:gd name="T2" fmla="*/ 24 w 102"/>
                <a:gd name="T3" fmla="*/ 34 h 61"/>
                <a:gd name="T4" fmla="*/ 54 w 102"/>
                <a:gd name="T5" fmla="*/ 14 h 61"/>
                <a:gd name="T6" fmla="*/ 78 w 102"/>
                <a:gd name="T7" fmla="*/ 0 h 61"/>
                <a:gd name="T8" fmla="*/ 102 w 102"/>
                <a:gd name="T9" fmla="*/ 0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61"/>
                  </a:moveTo>
                  <a:lnTo>
                    <a:pt x="24" y="34"/>
                  </a:lnTo>
                  <a:lnTo>
                    <a:pt x="54" y="14"/>
                  </a:lnTo>
                  <a:lnTo>
                    <a:pt x="78" y="0"/>
                  </a:lnTo>
                  <a:lnTo>
                    <a:pt x="102"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 name="Freeform 38"/>
            <p:cNvSpPr>
              <a:spLocks/>
            </p:cNvSpPr>
            <p:nvPr/>
          </p:nvSpPr>
          <p:spPr bwMode="auto">
            <a:xfrm>
              <a:off x="6467475" y="2671936"/>
              <a:ext cx="161925" cy="96838"/>
            </a:xfrm>
            <a:custGeom>
              <a:avLst/>
              <a:gdLst>
                <a:gd name="T0" fmla="*/ 0 w 102"/>
                <a:gd name="T1" fmla="*/ 0 h 61"/>
                <a:gd name="T2" fmla="*/ 24 w 102"/>
                <a:gd name="T3" fmla="*/ 0 h 61"/>
                <a:gd name="T4" fmla="*/ 48 w 102"/>
                <a:gd name="T5" fmla="*/ 14 h 61"/>
                <a:gd name="T6" fmla="*/ 78 w 102"/>
                <a:gd name="T7" fmla="*/ 34 h 61"/>
                <a:gd name="T8" fmla="*/ 102 w 102"/>
                <a:gd name="T9" fmla="*/ 61 h 61"/>
                <a:gd name="T10" fmla="*/ 0 60000 65536"/>
                <a:gd name="T11" fmla="*/ 0 60000 65536"/>
                <a:gd name="T12" fmla="*/ 0 60000 65536"/>
                <a:gd name="T13" fmla="*/ 0 60000 65536"/>
                <a:gd name="T14" fmla="*/ 0 60000 65536"/>
                <a:gd name="T15" fmla="*/ 0 w 102"/>
                <a:gd name="T16" fmla="*/ 0 h 61"/>
                <a:gd name="T17" fmla="*/ 102 w 102"/>
                <a:gd name="T18" fmla="*/ 61 h 61"/>
              </a:gdLst>
              <a:ahLst/>
              <a:cxnLst>
                <a:cxn ang="T10">
                  <a:pos x="T0" y="T1"/>
                </a:cxn>
                <a:cxn ang="T11">
                  <a:pos x="T2" y="T3"/>
                </a:cxn>
                <a:cxn ang="T12">
                  <a:pos x="T4" y="T5"/>
                </a:cxn>
                <a:cxn ang="T13">
                  <a:pos x="T6" y="T7"/>
                </a:cxn>
                <a:cxn ang="T14">
                  <a:pos x="T8" y="T9"/>
                </a:cxn>
              </a:cxnLst>
              <a:rect l="T15" t="T16" r="T17" b="T18"/>
              <a:pathLst>
                <a:path w="102" h="61">
                  <a:moveTo>
                    <a:pt x="0" y="0"/>
                  </a:moveTo>
                  <a:lnTo>
                    <a:pt x="24" y="0"/>
                  </a:lnTo>
                  <a:lnTo>
                    <a:pt x="48" y="14"/>
                  </a:lnTo>
                  <a:lnTo>
                    <a:pt x="78" y="34"/>
                  </a:lnTo>
                  <a:lnTo>
                    <a:pt x="102" y="6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 name="Freeform 39"/>
            <p:cNvSpPr>
              <a:spLocks/>
            </p:cNvSpPr>
            <p:nvPr/>
          </p:nvSpPr>
          <p:spPr bwMode="auto">
            <a:xfrm>
              <a:off x="6629400" y="2768774"/>
              <a:ext cx="161925" cy="346075"/>
            </a:xfrm>
            <a:custGeom>
              <a:avLst/>
              <a:gdLst>
                <a:gd name="T0" fmla="*/ 0 w 102"/>
                <a:gd name="T1" fmla="*/ 0 h 218"/>
                <a:gd name="T2" fmla="*/ 12 w 102"/>
                <a:gd name="T3" fmla="*/ 21 h 218"/>
                <a:gd name="T4" fmla="*/ 24 w 102"/>
                <a:gd name="T5" fmla="*/ 48 h 218"/>
                <a:gd name="T6" fmla="*/ 48 w 102"/>
                <a:gd name="T7" fmla="*/ 103 h 218"/>
                <a:gd name="T8" fmla="*/ 78 w 102"/>
                <a:gd name="T9" fmla="*/ 164 h 218"/>
                <a:gd name="T10" fmla="*/ 102 w 102"/>
                <a:gd name="T11" fmla="*/ 218 h 218"/>
                <a:gd name="T12" fmla="*/ 0 60000 65536"/>
                <a:gd name="T13" fmla="*/ 0 60000 65536"/>
                <a:gd name="T14" fmla="*/ 0 60000 65536"/>
                <a:gd name="T15" fmla="*/ 0 60000 65536"/>
                <a:gd name="T16" fmla="*/ 0 60000 65536"/>
                <a:gd name="T17" fmla="*/ 0 60000 65536"/>
                <a:gd name="T18" fmla="*/ 0 w 102"/>
                <a:gd name="T19" fmla="*/ 0 h 218"/>
                <a:gd name="T20" fmla="*/ 102 w 10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02" h="218">
                  <a:moveTo>
                    <a:pt x="0" y="0"/>
                  </a:moveTo>
                  <a:lnTo>
                    <a:pt x="12" y="21"/>
                  </a:lnTo>
                  <a:lnTo>
                    <a:pt x="24" y="48"/>
                  </a:lnTo>
                  <a:lnTo>
                    <a:pt x="48" y="103"/>
                  </a:lnTo>
                  <a:lnTo>
                    <a:pt x="78" y="164"/>
                  </a:lnTo>
                  <a:lnTo>
                    <a:pt x="102" y="2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 name="Freeform 40"/>
            <p:cNvSpPr>
              <a:spLocks/>
            </p:cNvSpPr>
            <p:nvPr/>
          </p:nvSpPr>
          <p:spPr bwMode="auto">
            <a:xfrm>
              <a:off x="6791325" y="3114849"/>
              <a:ext cx="171450" cy="249237"/>
            </a:xfrm>
            <a:custGeom>
              <a:avLst/>
              <a:gdLst>
                <a:gd name="T0" fmla="*/ 0 w 108"/>
                <a:gd name="T1" fmla="*/ 0 h 157"/>
                <a:gd name="T2" fmla="*/ 54 w 108"/>
                <a:gd name="T3" fmla="*/ 89 h 157"/>
                <a:gd name="T4" fmla="*/ 108 w 108"/>
                <a:gd name="T5" fmla="*/ 157 h 157"/>
                <a:gd name="T6" fmla="*/ 0 60000 65536"/>
                <a:gd name="T7" fmla="*/ 0 60000 65536"/>
                <a:gd name="T8" fmla="*/ 0 60000 65536"/>
                <a:gd name="T9" fmla="*/ 0 w 108"/>
                <a:gd name="T10" fmla="*/ 0 h 157"/>
                <a:gd name="T11" fmla="*/ 108 w 108"/>
                <a:gd name="T12" fmla="*/ 157 h 157"/>
              </a:gdLst>
              <a:ahLst/>
              <a:cxnLst>
                <a:cxn ang="T6">
                  <a:pos x="T0" y="T1"/>
                </a:cxn>
                <a:cxn ang="T7">
                  <a:pos x="T2" y="T3"/>
                </a:cxn>
                <a:cxn ang="T8">
                  <a:pos x="T4" y="T5"/>
                </a:cxn>
              </a:cxnLst>
              <a:rect l="T9" t="T10" r="T11" b="T12"/>
              <a:pathLst>
                <a:path w="108" h="157">
                  <a:moveTo>
                    <a:pt x="0" y="0"/>
                  </a:moveTo>
                  <a:lnTo>
                    <a:pt x="54" y="89"/>
                  </a:lnTo>
                  <a:lnTo>
                    <a:pt x="108" y="15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 name="Freeform 41"/>
            <p:cNvSpPr>
              <a:spLocks/>
            </p:cNvSpPr>
            <p:nvPr/>
          </p:nvSpPr>
          <p:spPr bwMode="auto">
            <a:xfrm>
              <a:off x="6962775" y="3364086"/>
              <a:ext cx="161925" cy="150813"/>
            </a:xfrm>
            <a:custGeom>
              <a:avLst/>
              <a:gdLst>
                <a:gd name="T0" fmla="*/ 0 w 102"/>
                <a:gd name="T1" fmla="*/ 0 h 95"/>
                <a:gd name="T2" fmla="*/ 54 w 102"/>
                <a:gd name="T3" fmla="*/ 54 h 95"/>
                <a:gd name="T4" fmla="*/ 102 w 102"/>
                <a:gd name="T5" fmla="*/ 95 h 95"/>
                <a:gd name="T6" fmla="*/ 0 60000 65536"/>
                <a:gd name="T7" fmla="*/ 0 60000 65536"/>
                <a:gd name="T8" fmla="*/ 0 60000 65536"/>
                <a:gd name="T9" fmla="*/ 0 w 102"/>
                <a:gd name="T10" fmla="*/ 0 h 95"/>
                <a:gd name="T11" fmla="*/ 102 w 102"/>
                <a:gd name="T12" fmla="*/ 95 h 95"/>
              </a:gdLst>
              <a:ahLst/>
              <a:cxnLst>
                <a:cxn ang="T6">
                  <a:pos x="T0" y="T1"/>
                </a:cxn>
                <a:cxn ang="T7">
                  <a:pos x="T2" y="T3"/>
                </a:cxn>
                <a:cxn ang="T8">
                  <a:pos x="T4" y="T5"/>
                </a:cxn>
              </a:cxnLst>
              <a:rect l="T9" t="T10" r="T11" b="T12"/>
              <a:pathLst>
                <a:path w="102" h="95">
                  <a:moveTo>
                    <a:pt x="0" y="0"/>
                  </a:moveTo>
                  <a:lnTo>
                    <a:pt x="54" y="54"/>
                  </a:lnTo>
                  <a:lnTo>
                    <a:pt x="102" y="95"/>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 name="Freeform 42"/>
            <p:cNvSpPr>
              <a:spLocks/>
            </p:cNvSpPr>
            <p:nvPr/>
          </p:nvSpPr>
          <p:spPr bwMode="auto">
            <a:xfrm>
              <a:off x="7124700" y="3514899"/>
              <a:ext cx="161925" cy="76200"/>
            </a:xfrm>
            <a:custGeom>
              <a:avLst/>
              <a:gdLst>
                <a:gd name="T0" fmla="*/ 0 w 102"/>
                <a:gd name="T1" fmla="*/ 0 h 48"/>
                <a:gd name="T2" fmla="*/ 48 w 102"/>
                <a:gd name="T3" fmla="*/ 28 h 48"/>
                <a:gd name="T4" fmla="*/ 102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0"/>
                  </a:moveTo>
                  <a:lnTo>
                    <a:pt x="48" y="28"/>
                  </a:lnTo>
                  <a:lnTo>
                    <a:pt x="102" y="4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8" name="Freeform 43"/>
            <p:cNvSpPr>
              <a:spLocks/>
            </p:cNvSpPr>
            <p:nvPr/>
          </p:nvSpPr>
          <p:spPr bwMode="auto">
            <a:xfrm>
              <a:off x="7286625" y="3591099"/>
              <a:ext cx="161925" cy="31750"/>
            </a:xfrm>
            <a:custGeom>
              <a:avLst/>
              <a:gdLst>
                <a:gd name="T0" fmla="*/ 0 w 102"/>
                <a:gd name="T1" fmla="*/ 0 h 20"/>
                <a:gd name="T2" fmla="*/ 48 w 102"/>
                <a:gd name="T3" fmla="*/ 14 h 20"/>
                <a:gd name="T4" fmla="*/ 102 w 102"/>
                <a:gd name="T5" fmla="*/ 20 h 20"/>
                <a:gd name="T6" fmla="*/ 0 60000 65536"/>
                <a:gd name="T7" fmla="*/ 0 60000 65536"/>
                <a:gd name="T8" fmla="*/ 0 60000 65536"/>
                <a:gd name="T9" fmla="*/ 0 w 102"/>
                <a:gd name="T10" fmla="*/ 0 h 20"/>
                <a:gd name="T11" fmla="*/ 102 w 102"/>
                <a:gd name="T12" fmla="*/ 20 h 20"/>
              </a:gdLst>
              <a:ahLst/>
              <a:cxnLst>
                <a:cxn ang="T6">
                  <a:pos x="T0" y="T1"/>
                </a:cxn>
                <a:cxn ang="T7">
                  <a:pos x="T2" y="T3"/>
                </a:cxn>
                <a:cxn ang="T8">
                  <a:pos x="T4" y="T5"/>
                </a:cxn>
              </a:cxnLst>
              <a:rect l="T9" t="T10" r="T11" b="T12"/>
              <a:pathLst>
                <a:path w="102" h="20">
                  <a:moveTo>
                    <a:pt x="0" y="0"/>
                  </a:moveTo>
                  <a:lnTo>
                    <a:pt x="48" y="14"/>
                  </a:lnTo>
                  <a:lnTo>
                    <a:pt x="102" y="2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 name="Line 44"/>
            <p:cNvSpPr>
              <a:spLocks noChangeShapeType="1"/>
            </p:cNvSpPr>
            <p:nvPr/>
          </p:nvSpPr>
          <p:spPr bwMode="auto">
            <a:xfrm>
              <a:off x="7448550" y="3622849"/>
              <a:ext cx="171450" cy="333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30" name="Line 45"/>
          <p:cNvSpPr>
            <a:spLocks noChangeShapeType="1"/>
          </p:cNvSpPr>
          <p:nvPr/>
        </p:nvSpPr>
        <p:spPr bwMode="auto">
          <a:xfrm flipV="1">
            <a:off x="3505200" y="3903754"/>
            <a:ext cx="1447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1" name="TextovéPole 30"/>
          <p:cNvSpPr txBox="1"/>
          <p:nvPr/>
        </p:nvSpPr>
        <p:spPr>
          <a:xfrm>
            <a:off x="976586" y="2492896"/>
            <a:ext cx="2659310" cy="369332"/>
          </a:xfrm>
          <a:prstGeom prst="rect">
            <a:avLst/>
          </a:prstGeom>
          <a:noFill/>
        </p:spPr>
        <p:txBody>
          <a:bodyPr wrap="square" rtlCol="0">
            <a:spAutoFit/>
          </a:bodyPr>
          <a:lstStyle/>
          <a:p>
            <a:pPr algn="ctr"/>
            <a:r>
              <a:rPr lang="cs-CZ" dirty="0" smtClean="0"/>
              <a:t>Asymetrické rozdělení</a:t>
            </a:r>
            <a:endParaRPr lang="cs-CZ" dirty="0"/>
          </a:p>
        </p:txBody>
      </p:sp>
      <p:sp>
        <p:nvSpPr>
          <p:cNvPr id="32" name="TextovéPole 31"/>
          <p:cNvSpPr txBox="1"/>
          <p:nvPr/>
        </p:nvSpPr>
        <p:spPr>
          <a:xfrm>
            <a:off x="5148064" y="2492896"/>
            <a:ext cx="2659310" cy="369332"/>
          </a:xfrm>
          <a:prstGeom prst="rect">
            <a:avLst/>
          </a:prstGeom>
          <a:noFill/>
        </p:spPr>
        <p:txBody>
          <a:bodyPr wrap="square" rtlCol="0">
            <a:spAutoFit/>
          </a:bodyPr>
          <a:lstStyle/>
          <a:p>
            <a:pPr algn="ctr"/>
            <a:r>
              <a:rPr lang="cs-CZ" dirty="0"/>
              <a:t>N</a:t>
            </a:r>
            <a:r>
              <a:rPr lang="cs-CZ" dirty="0" smtClean="0"/>
              <a:t>ormální rozdělení</a:t>
            </a:r>
            <a:endParaRPr lang="cs-CZ" dirty="0"/>
          </a:p>
        </p:txBody>
      </p:sp>
      <p:sp>
        <p:nvSpPr>
          <p:cNvPr id="33" name="Rectangle 31"/>
          <p:cNvSpPr>
            <a:spLocks noChangeArrowheads="1"/>
          </p:cNvSpPr>
          <p:nvPr/>
        </p:nvSpPr>
        <p:spPr bwMode="auto">
          <a:xfrm>
            <a:off x="1228323" y="3958538"/>
            <a:ext cx="636393" cy="246221"/>
          </a:xfrm>
          <a:prstGeom prst="rect">
            <a:avLst/>
          </a:prstGeom>
          <a:noFill/>
          <a:ln w="9525">
            <a:noFill/>
            <a:miter lim="800000"/>
            <a:headEnd/>
            <a:tailEnd/>
          </a:ln>
        </p:spPr>
        <p:txBody>
          <a:bodyPr wrap="none" lIns="0" tIns="0" rIns="0" bIns="0">
            <a:spAutoFit/>
          </a:bodyPr>
          <a:lstStyle/>
          <a:p>
            <a:pPr algn="ctr"/>
            <a:r>
              <a:rPr lang="cs-CZ" sz="1600" dirty="0">
                <a:solidFill>
                  <a:srgbClr val="339933"/>
                </a:solidFill>
              </a:rPr>
              <a:t>Medián</a:t>
            </a:r>
          </a:p>
        </p:txBody>
      </p:sp>
      <p:sp>
        <p:nvSpPr>
          <p:cNvPr id="34" name="Rectangle 35"/>
          <p:cNvSpPr>
            <a:spLocks noChangeArrowheads="1"/>
          </p:cNvSpPr>
          <p:nvPr/>
        </p:nvSpPr>
        <p:spPr bwMode="auto">
          <a:xfrm>
            <a:off x="2195736" y="3886530"/>
            <a:ext cx="623569" cy="246221"/>
          </a:xfrm>
          <a:prstGeom prst="rect">
            <a:avLst/>
          </a:prstGeom>
          <a:noFill/>
          <a:ln w="9525">
            <a:noFill/>
            <a:miter lim="800000"/>
            <a:headEnd/>
            <a:tailEnd/>
          </a:ln>
        </p:spPr>
        <p:txBody>
          <a:bodyPr wrap="none" lIns="0" tIns="0" rIns="0" bIns="0">
            <a:spAutoFit/>
          </a:bodyPr>
          <a:lstStyle/>
          <a:p>
            <a:pPr algn="ctr"/>
            <a:r>
              <a:rPr lang="cs-CZ" sz="1600" dirty="0">
                <a:solidFill>
                  <a:srgbClr val="C00000"/>
                </a:solidFill>
              </a:rPr>
              <a:t>Průměr</a:t>
            </a:r>
          </a:p>
        </p:txBody>
      </p:sp>
      <p:sp>
        <p:nvSpPr>
          <p:cNvPr id="35" name="Line 36"/>
          <p:cNvSpPr>
            <a:spLocks noChangeShapeType="1"/>
          </p:cNvSpPr>
          <p:nvPr/>
        </p:nvSpPr>
        <p:spPr bwMode="auto">
          <a:xfrm>
            <a:off x="1394633" y="4287309"/>
            <a:ext cx="115887" cy="111125"/>
          </a:xfrm>
          <a:prstGeom prst="line">
            <a:avLst/>
          </a:prstGeom>
          <a:noFill/>
          <a:ln w="25400">
            <a:solidFill>
              <a:srgbClr val="339933"/>
            </a:solidFill>
            <a:round/>
            <a:headEnd/>
            <a:tailEnd/>
          </a:ln>
        </p:spPr>
        <p:txBody>
          <a:bodyPr/>
          <a:lstStyle/>
          <a:p>
            <a:endParaRPr lang="cs-CZ">
              <a:solidFill>
                <a:srgbClr val="33CC33"/>
              </a:solidFill>
            </a:endParaRPr>
          </a:p>
        </p:txBody>
      </p:sp>
      <p:sp>
        <p:nvSpPr>
          <p:cNvPr id="36" name="Line 37"/>
          <p:cNvSpPr>
            <a:spLocks noChangeShapeType="1"/>
          </p:cNvSpPr>
          <p:nvPr/>
        </p:nvSpPr>
        <p:spPr bwMode="auto">
          <a:xfrm flipH="1">
            <a:off x="1402570" y="4288896"/>
            <a:ext cx="106363" cy="106363"/>
          </a:xfrm>
          <a:prstGeom prst="line">
            <a:avLst/>
          </a:prstGeom>
          <a:noFill/>
          <a:ln w="25400">
            <a:solidFill>
              <a:srgbClr val="339933"/>
            </a:solidFill>
            <a:round/>
            <a:headEnd/>
            <a:tailEnd/>
          </a:ln>
        </p:spPr>
        <p:txBody>
          <a:bodyPr/>
          <a:lstStyle/>
          <a:p>
            <a:endParaRPr lang="cs-CZ">
              <a:solidFill>
                <a:srgbClr val="33CC33"/>
              </a:solidFill>
            </a:endParaRPr>
          </a:p>
        </p:txBody>
      </p:sp>
      <p:sp>
        <p:nvSpPr>
          <p:cNvPr id="37" name="Line 38"/>
          <p:cNvSpPr>
            <a:spLocks noChangeShapeType="1"/>
          </p:cNvSpPr>
          <p:nvPr/>
        </p:nvSpPr>
        <p:spPr bwMode="auto">
          <a:xfrm>
            <a:off x="2220133" y="4287309"/>
            <a:ext cx="115887" cy="111125"/>
          </a:xfrm>
          <a:prstGeom prst="line">
            <a:avLst/>
          </a:prstGeom>
          <a:noFill/>
          <a:ln w="25400">
            <a:solidFill>
              <a:srgbClr val="C00000"/>
            </a:solidFill>
            <a:round/>
            <a:headEnd/>
            <a:tailEnd/>
          </a:ln>
        </p:spPr>
        <p:txBody>
          <a:bodyPr/>
          <a:lstStyle/>
          <a:p>
            <a:endParaRPr lang="cs-CZ"/>
          </a:p>
        </p:txBody>
      </p:sp>
      <p:sp>
        <p:nvSpPr>
          <p:cNvPr id="38" name="Line 39"/>
          <p:cNvSpPr>
            <a:spLocks noChangeShapeType="1"/>
          </p:cNvSpPr>
          <p:nvPr/>
        </p:nvSpPr>
        <p:spPr bwMode="auto">
          <a:xfrm flipH="1">
            <a:off x="2228070" y="4288896"/>
            <a:ext cx="106363" cy="106363"/>
          </a:xfrm>
          <a:prstGeom prst="line">
            <a:avLst/>
          </a:prstGeom>
          <a:noFill/>
          <a:ln w="25400">
            <a:solidFill>
              <a:srgbClr val="C00000"/>
            </a:solidFill>
            <a:round/>
            <a:headEnd/>
            <a:tailEnd/>
          </a:ln>
        </p:spPr>
        <p:txBody>
          <a:bodyPr/>
          <a:lstStyle/>
          <a:p>
            <a:endParaRPr lang="cs-CZ"/>
          </a:p>
        </p:txBody>
      </p:sp>
      <p:sp>
        <p:nvSpPr>
          <p:cNvPr id="39" name="Rectangle 31"/>
          <p:cNvSpPr>
            <a:spLocks noChangeArrowheads="1"/>
          </p:cNvSpPr>
          <p:nvPr/>
        </p:nvSpPr>
        <p:spPr bwMode="auto">
          <a:xfrm>
            <a:off x="5779510" y="4461311"/>
            <a:ext cx="636393" cy="246221"/>
          </a:xfrm>
          <a:prstGeom prst="rect">
            <a:avLst/>
          </a:prstGeom>
          <a:noFill/>
          <a:ln w="9525">
            <a:noFill/>
            <a:miter lim="800000"/>
            <a:headEnd/>
            <a:tailEnd/>
          </a:ln>
        </p:spPr>
        <p:txBody>
          <a:bodyPr wrap="none" lIns="0" tIns="0" rIns="0" bIns="0">
            <a:spAutoFit/>
          </a:bodyPr>
          <a:lstStyle/>
          <a:p>
            <a:pPr algn="ctr"/>
            <a:r>
              <a:rPr lang="cs-CZ" sz="1600" dirty="0">
                <a:solidFill>
                  <a:srgbClr val="339933"/>
                </a:solidFill>
              </a:rPr>
              <a:t>Medián</a:t>
            </a:r>
          </a:p>
        </p:txBody>
      </p:sp>
      <p:sp>
        <p:nvSpPr>
          <p:cNvPr id="40" name="Rectangle 35"/>
          <p:cNvSpPr>
            <a:spLocks noChangeArrowheads="1"/>
          </p:cNvSpPr>
          <p:nvPr/>
        </p:nvSpPr>
        <p:spPr bwMode="auto">
          <a:xfrm>
            <a:off x="6489092" y="4461311"/>
            <a:ext cx="623569" cy="246221"/>
          </a:xfrm>
          <a:prstGeom prst="rect">
            <a:avLst/>
          </a:prstGeom>
          <a:noFill/>
          <a:ln w="9525">
            <a:noFill/>
            <a:miter lim="800000"/>
            <a:headEnd/>
            <a:tailEnd/>
          </a:ln>
        </p:spPr>
        <p:txBody>
          <a:bodyPr wrap="none" lIns="0" tIns="0" rIns="0" bIns="0">
            <a:spAutoFit/>
          </a:bodyPr>
          <a:lstStyle/>
          <a:p>
            <a:pPr algn="ctr"/>
            <a:r>
              <a:rPr lang="cs-CZ" sz="1600" dirty="0">
                <a:solidFill>
                  <a:srgbClr val="C00000"/>
                </a:solidFill>
              </a:rPr>
              <a:t>Průměr</a:t>
            </a:r>
          </a:p>
        </p:txBody>
      </p:sp>
      <p:sp>
        <p:nvSpPr>
          <p:cNvPr id="41" name="Line 36"/>
          <p:cNvSpPr>
            <a:spLocks noChangeShapeType="1"/>
          </p:cNvSpPr>
          <p:nvPr/>
        </p:nvSpPr>
        <p:spPr bwMode="auto">
          <a:xfrm>
            <a:off x="6388352" y="4283267"/>
            <a:ext cx="115887" cy="111125"/>
          </a:xfrm>
          <a:prstGeom prst="line">
            <a:avLst/>
          </a:prstGeom>
          <a:noFill/>
          <a:ln w="25400">
            <a:solidFill>
              <a:srgbClr val="339933"/>
            </a:solidFill>
            <a:round/>
            <a:headEnd/>
            <a:tailEnd/>
          </a:ln>
        </p:spPr>
        <p:txBody>
          <a:bodyPr/>
          <a:lstStyle/>
          <a:p>
            <a:endParaRPr lang="cs-CZ">
              <a:solidFill>
                <a:srgbClr val="33CC33"/>
              </a:solidFill>
            </a:endParaRPr>
          </a:p>
        </p:txBody>
      </p:sp>
      <p:sp>
        <p:nvSpPr>
          <p:cNvPr id="42" name="Line 37"/>
          <p:cNvSpPr>
            <a:spLocks noChangeShapeType="1"/>
          </p:cNvSpPr>
          <p:nvPr/>
        </p:nvSpPr>
        <p:spPr bwMode="auto">
          <a:xfrm flipH="1">
            <a:off x="6396289" y="4284854"/>
            <a:ext cx="106363" cy="106363"/>
          </a:xfrm>
          <a:prstGeom prst="line">
            <a:avLst/>
          </a:prstGeom>
          <a:noFill/>
          <a:ln w="25400">
            <a:solidFill>
              <a:srgbClr val="339933"/>
            </a:solidFill>
            <a:round/>
            <a:headEnd/>
            <a:tailEnd/>
          </a:ln>
        </p:spPr>
        <p:txBody>
          <a:bodyPr/>
          <a:lstStyle/>
          <a:p>
            <a:endParaRPr lang="cs-CZ">
              <a:solidFill>
                <a:srgbClr val="33CC33"/>
              </a:solidFill>
            </a:endParaRPr>
          </a:p>
        </p:txBody>
      </p:sp>
      <p:sp>
        <p:nvSpPr>
          <p:cNvPr id="43" name="Line 38"/>
          <p:cNvSpPr>
            <a:spLocks noChangeShapeType="1"/>
          </p:cNvSpPr>
          <p:nvPr/>
        </p:nvSpPr>
        <p:spPr bwMode="auto">
          <a:xfrm>
            <a:off x="6413181" y="4279925"/>
            <a:ext cx="115887" cy="111125"/>
          </a:xfrm>
          <a:prstGeom prst="line">
            <a:avLst/>
          </a:prstGeom>
          <a:noFill/>
          <a:ln w="25400">
            <a:solidFill>
              <a:srgbClr val="C00000"/>
            </a:solidFill>
            <a:round/>
            <a:headEnd/>
            <a:tailEnd/>
          </a:ln>
        </p:spPr>
        <p:txBody>
          <a:bodyPr/>
          <a:lstStyle/>
          <a:p>
            <a:endParaRPr lang="cs-CZ"/>
          </a:p>
        </p:txBody>
      </p:sp>
      <p:sp>
        <p:nvSpPr>
          <p:cNvPr id="44" name="Line 39"/>
          <p:cNvSpPr>
            <a:spLocks noChangeShapeType="1"/>
          </p:cNvSpPr>
          <p:nvPr/>
        </p:nvSpPr>
        <p:spPr bwMode="auto">
          <a:xfrm flipH="1">
            <a:off x="6421118" y="4281512"/>
            <a:ext cx="106363" cy="106363"/>
          </a:xfrm>
          <a:prstGeom prst="line">
            <a:avLst/>
          </a:prstGeom>
          <a:noFill/>
          <a:ln w="25400">
            <a:solidFill>
              <a:srgbClr val="C00000"/>
            </a:solidFill>
            <a:round/>
            <a:headEnd/>
            <a:tailEnd/>
          </a:ln>
        </p:spPr>
        <p:txBody>
          <a:bodyPr/>
          <a:lstStyle/>
          <a:p>
            <a:endParaRPr lang="cs-CZ"/>
          </a:p>
        </p:txBody>
      </p:sp>
      <p:sp>
        <p:nvSpPr>
          <p:cNvPr id="45" name="Rectangle 31"/>
          <p:cNvSpPr>
            <a:spLocks noChangeArrowheads="1"/>
          </p:cNvSpPr>
          <p:nvPr/>
        </p:nvSpPr>
        <p:spPr bwMode="auto">
          <a:xfrm>
            <a:off x="1249655" y="4461311"/>
            <a:ext cx="1738169" cy="246221"/>
          </a:xfrm>
          <a:prstGeom prst="rect">
            <a:avLst/>
          </a:prstGeom>
          <a:noFill/>
          <a:ln w="9525">
            <a:noFill/>
            <a:miter lim="800000"/>
            <a:headEnd/>
            <a:tailEnd/>
          </a:ln>
        </p:spPr>
        <p:txBody>
          <a:bodyPr wrap="none" lIns="0" tIns="0" rIns="0" bIns="0">
            <a:spAutoFit/>
          </a:bodyPr>
          <a:lstStyle/>
          <a:p>
            <a:pPr algn="ctr"/>
            <a:r>
              <a:rPr lang="cs-CZ" sz="1600" dirty="0" smtClean="0">
                <a:solidFill>
                  <a:srgbClr val="0000FF"/>
                </a:solidFill>
              </a:rPr>
              <a:t>Geometrický průměr</a:t>
            </a:r>
            <a:endParaRPr lang="cs-CZ" sz="1600" dirty="0">
              <a:solidFill>
                <a:srgbClr val="0000FF"/>
              </a:solidFill>
            </a:endParaRPr>
          </a:p>
        </p:txBody>
      </p:sp>
      <p:sp>
        <p:nvSpPr>
          <p:cNvPr id="46" name="Line 36"/>
          <p:cNvSpPr>
            <a:spLocks noChangeShapeType="1"/>
          </p:cNvSpPr>
          <p:nvPr/>
        </p:nvSpPr>
        <p:spPr bwMode="auto">
          <a:xfrm>
            <a:off x="1432220" y="4286291"/>
            <a:ext cx="115887" cy="111125"/>
          </a:xfrm>
          <a:prstGeom prst="line">
            <a:avLst/>
          </a:prstGeom>
          <a:noFill/>
          <a:ln w="25400">
            <a:solidFill>
              <a:srgbClr val="0000FF"/>
            </a:solidFill>
            <a:round/>
            <a:headEnd/>
            <a:tailEnd/>
          </a:ln>
        </p:spPr>
        <p:txBody>
          <a:bodyPr/>
          <a:lstStyle/>
          <a:p>
            <a:endParaRPr lang="cs-CZ">
              <a:solidFill>
                <a:srgbClr val="33CC33"/>
              </a:solidFill>
            </a:endParaRPr>
          </a:p>
        </p:txBody>
      </p:sp>
      <p:sp>
        <p:nvSpPr>
          <p:cNvPr id="47" name="Line 37"/>
          <p:cNvSpPr>
            <a:spLocks noChangeShapeType="1"/>
          </p:cNvSpPr>
          <p:nvPr/>
        </p:nvSpPr>
        <p:spPr bwMode="auto">
          <a:xfrm flipH="1">
            <a:off x="1440157" y="4287878"/>
            <a:ext cx="106363" cy="106363"/>
          </a:xfrm>
          <a:prstGeom prst="line">
            <a:avLst/>
          </a:prstGeom>
          <a:noFill/>
          <a:ln w="25400">
            <a:solidFill>
              <a:srgbClr val="0000FF"/>
            </a:solidFill>
            <a:round/>
            <a:headEnd/>
            <a:tailEnd/>
          </a:ln>
        </p:spPr>
        <p:txBody>
          <a:bodyPr/>
          <a:lstStyle/>
          <a:p>
            <a:endParaRPr lang="cs-CZ">
              <a:solidFill>
                <a:srgbClr val="33CC33"/>
              </a:solidFill>
            </a:endParaRPr>
          </a:p>
        </p:txBody>
      </p:sp>
      <p:graphicFrame>
        <p:nvGraphicFramePr>
          <p:cNvPr id="48" name="Objekt 47"/>
          <p:cNvGraphicFramePr>
            <a:graphicFrameLocks noChangeAspect="1"/>
          </p:cNvGraphicFramePr>
          <p:nvPr>
            <p:extLst>
              <p:ext uri="{D42A27DB-BD31-4B8C-83A1-F6EECF244321}">
                <p14:modId xmlns:p14="http://schemas.microsoft.com/office/powerpoint/2010/main" val="1681479862"/>
              </p:ext>
            </p:extLst>
          </p:nvPr>
        </p:nvGraphicFramePr>
        <p:xfrm>
          <a:off x="6032886" y="5497406"/>
          <a:ext cx="876300" cy="350838"/>
        </p:xfrm>
        <a:graphic>
          <a:graphicData uri="http://schemas.openxmlformats.org/presentationml/2006/ole">
            <mc:AlternateContent xmlns:mc="http://schemas.openxmlformats.org/markup-compatibility/2006">
              <mc:Choice xmlns:v="urn:schemas-microsoft-com:vml" Requires="v">
                <p:oleObj spid="_x0000_s10522" name="Rovnice" r:id="rId4" imgW="583920" imgH="215640" progId="Equation.3">
                  <p:embed/>
                </p:oleObj>
              </mc:Choice>
              <mc:Fallback>
                <p:oleObj name="Rovnice" r:id="rId4" imgW="583920" imgH="215640" progId="Equation.3">
                  <p:embed/>
                  <p:pic>
                    <p:nvPicPr>
                      <p:cNvPr id="0" name=""/>
                      <p:cNvPicPr>
                        <a:picLocks noChangeAspect="1" noChangeArrowheads="1"/>
                      </p:cNvPicPr>
                      <p:nvPr/>
                    </p:nvPicPr>
                    <p:blipFill>
                      <a:blip r:embed="rId5"/>
                      <a:srcRect/>
                      <a:stretch>
                        <a:fillRect/>
                      </a:stretch>
                    </p:blipFill>
                    <p:spPr bwMode="auto">
                      <a:xfrm>
                        <a:off x="6032886" y="5497406"/>
                        <a:ext cx="876300" cy="350838"/>
                      </a:xfrm>
                      <a:prstGeom prst="rect">
                        <a:avLst/>
                      </a:prstGeom>
                      <a:noFill/>
                      <a:ln w="9525">
                        <a:noFill/>
                        <a:miter lim="800000"/>
                        <a:headEnd/>
                        <a:tailEnd/>
                      </a:ln>
                    </p:spPr>
                  </p:pic>
                </p:oleObj>
              </mc:Fallback>
            </mc:AlternateContent>
          </a:graphicData>
        </a:graphic>
      </p:graphicFrame>
      <p:graphicFrame>
        <p:nvGraphicFramePr>
          <p:cNvPr id="49" name="Objekt 48"/>
          <p:cNvGraphicFramePr>
            <a:graphicFrameLocks noChangeAspect="1"/>
          </p:cNvGraphicFramePr>
          <p:nvPr>
            <p:extLst>
              <p:ext uri="{D42A27DB-BD31-4B8C-83A1-F6EECF244321}">
                <p14:modId xmlns:p14="http://schemas.microsoft.com/office/powerpoint/2010/main" val="404305795"/>
              </p:ext>
            </p:extLst>
          </p:nvPr>
        </p:nvGraphicFramePr>
        <p:xfrm>
          <a:off x="7404298" y="5488766"/>
          <a:ext cx="1200150" cy="350837"/>
        </p:xfrm>
        <a:graphic>
          <a:graphicData uri="http://schemas.openxmlformats.org/presentationml/2006/ole">
            <mc:AlternateContent xmlns:mc="http://schemas.openxmlformats.org/markup-compatibility/2006">
              <mc:Choice xmlns:v="urn:schemas-microsoft-com:vml" Requires="v">
                <p:oleObj spid="_x0000_s10523" name="Rovnice" r:id="rId6" imgW="799920" imgH="215640" progId="Equation.3">
                  <p:embed/>
                </p:oleObj>
              </mc:Choice>
              <mc:Fallback>
                <p:oleObj name="Rovnice" r:id="rId6" imgW="799920" imgH="215640" progId="Equation.3">
                  <p:embed/>
                  <p:pic>
                    <p:nvPicPr>
                      <p:cNvPr id="0" name=""/>
                      <p:cNvPicPr>
                        <a:picLocks noChangeAspect="1" noChangeArrowheads="1"/>
                      </p:cNvPicPr>
                      <p:nvPr/>
                    </p:nvPicPr>
                    <p:blipFill>
                      <a:blip r:embed="rId7"/>
                      <a:srcRect/>
                      <a:stretch>
                        <a:fillRect/>
                      </a:stretch>
                    </p:blipFill>
                    <p:spPr bwMode="auto">
                      <a:xfrm>
                        <a:off x="7404298" y="5488766"/>
                        <a:ext cx="12001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Zástupný symbol pro číslo snímku 49"/>
          <p:cNvSpPr>
            <a:spLocks noGrp="1"/>
          </p:cNvSpPr>
          <p:nvPr>
            <p:ph type="sldNum" sz="quarter" idx="12"/>
          </p:nvPr>
        </p:nvSpPr>
        <p:spPr/>
        <p:txBody>
          <a:bodyPr/>
          <a:lstStyle/>
          <a:p>
            <a:fld id="{2E6427A6-24A6-4246-A352-D268563853F6}" type="slidenum">
              <a:rPr lang="cs-CZ" smtClean="0"/>
              <a:t>54</a:t>
            </a:fld>
            <a:endParaRPr lang="cs-CZ"/>
          </a:p>
        </p:txBody>
      </p:sp>
    </p:spTree>
    <p:extLst>
      <p:ext uri="{BB962C8B-B14F-4D97-AF65-F5344CB8AC3E}">
        <p14:creationId xmlns:p14="http://schemas.microsoft.com/office/powerpoint/2010/main" val="49602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Standardizace dat</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052736"/>
                <a:ext cx="8229600" cy="1944216"/>
              </a:xfrm>
            </p:spPr>
            <p:txBody>
              <a:bodyPr>
                <a:noAutofit/>
              </a:bodyPr>
              <a:lstStyle/>
              <a:p>
                <a:r>
                  <a:rPr lang="cs-CZ" dirty="0" smtClean="0"/>
                  <a:t>důvod</a:t>
                </a:r>
                <a:r>
                  <a:rPr lang="cs-CZ" dirty="0"/>
                  <a:t>: </a:t>
                </a:r>
                <a:r>
                  <a:rPr lang="cs-CZ" dirty="0" smtClean="0"/>
                  <a:t>převod proměnných na stejné měřítko</a:t>
                </a:r>
                <a:endParaRPr lang="cs-CZ" dirty="0"/>
              </a:p>
              <a:p>
                <a:r>
                  <a:rPr lang="cs-CZ" dirty="0"/>
                  <a:t>s</a:t>
                </a:r>
                <a:r>
                  <a:rPr lang="cs-CZ" dirty="0" smtClean="0"/>
                  <a:t>tandardizace:  </a:t>
                </a:r>
                <a14:m>
                  <m:oMath xmlns:m="http://schemas.openxmlformats.org/officeDocument/2006/math">
                    <m:sSub>
                      <m:sSubPr>
                        <m:ctrlPr>
                          <a:rPr lang="cs-CZ" b="0" i="1" smtClean="0">
                            <a:latin typeface="Cambria Math" panose="02040503050406030204" pitchFamily="18" charset="0"/>
                          </a:rPr>
                        </m:ctrlPr>
                      </m:sSubPr>
                      <m:e>
                        <m:r>
                          <a:rPr lang="cs-CZ" b="0" i="1" smtClean="0">
                            <a:latin typeface="Cambria Math"/>
                          </a:rPr>
                          <m:t>𝑧</m:t>
                        </m:r>
                      </m:e>
                      <m:sub>
                        <m:r>
                          <a:rPr lang="cs-CZ" b="0" i="1" smtClean="0">
                            <a:latin typeface="Cambria Math"/>
                          </a:rPr>
                          <m:t>𝑖</m:t>
                        </m:r>
                      </m:sub>
                    </m:sSub>
                    <m:r>
                      <a:rPr lang="cs-CZ" b="0" i="0" smtClean="0">
                        <a:latin typeface="Cambria Math"/>
                      </a:rPr>
                      <m:t>=</m:t>
                    </m:r>
                    <m:f>
                      <m:fPr>
                        <m:ctrlPr>
                          <a:rPr lang="cs-CZ" i="1">
                            <a:latin typeface="Cambria Math" panose="02040503050406030204" pitchFamily="18" charset="0"/>
                          </a:rPr>
                        </m:ctrlPr>
                      </m:fPr>
                      <m:num>
                        <m:sSub>
                          <m:sSubPr>
                            <m:ctrlPr>
                              <a:rPr lang="cs-CZ" i="1" smtClean="0">
                                <a:latin typeface="Cambria Math" panose="02040503050406030204" pitchFamily="18" charset="0"/>
                              </a:rPr>
                            </m:ctrlPr>
                          </m:sSubPr>
                          <m:e>
                            <m:r>
                              <a:rPr lang="cs-CZ" b="0" i="1" smtClean="0">
                                <a:latin typeface="Cambria Math"/>
                              </a:rPr>
                              <m:t>𝑥</m:t>
                            </m:r>
                          </m:e>
                          <m:sub>
                            <m:r>
                              <a:rPr lang="cs-CZ" b="0" i="1" smtClean="0">
                                <a:latin typeface="Cambria Math"/>
                              </a:rPr>
                              <m:t>𝑖</m:t>
                            </m:r>
                          </m:sub>
                        </m:sSub>
                        <m:r>
                          <a:rPr lang="cs-CZ" i="1">
                            <a:latin typeface="Cambria Math"/>
                          </a:rPr>
                          <m:t>−</m:t>
                        </m:r>
                        <m:acc>
                          <m:accPr>
                            <m:chr m:val="̅"/>
                            <m:ctrlPr>
                              <a:rPr lang="cs-CZ" b="0" i="1" smtClean="0">
                                <a:latin typeface="Cambria Math" panose="02040503050406030204" pitchFamily="18" charset="0"/>
                              </a:rPr>
                            </m:ctrlPr>
                          </m:accPr>
                          <m:e>
                            <m:r>
                              <a:rPr lang="cs-CZ" b="0" i="1" smtClean="0">
                                <a:latin typeface="Cambria Math"/>
                              </a:rPr>
                              <m:t>𝑥</m:t>
                            </m:r>
                          </m:e>
                        </m:acc>
                      </m:num>
                      <m:den>
                        <m:r>
                          <a:rPr lang="cs-CZ" b="0" i="1" smtClean="0">
                            <a:latin typeface="Cambria Math"/>
                          </a:rPr>
                          <m:t>𝑠</m:t>
                        </m:r>
                      </m:den>
                    </m:f>
                  </m:oMath>
                </a14:m>
                <a:r>
                  <a:rPr lang="cs-CZ" dirty="0" smtClean="0"/>
                  <a:t> (tzn. odečtení průměru od jednotlivých hodnot a podělení směrodatnou odchylkou)</a:t>
                </a:r>
              </a:p>
              <a:p>
                <a:r>
                  <a:rPr lang="cs-CZ" dirty="0" smtClean="0"/>
                  <a:t>proměnné budou mít rozsah </a:t>
                </a:r>
                <a:r>
                  <a:rPr lang="cs-CZ" dirty="0"/>
                  <a:t>přibližně </a:t>
                </a:r>
                <a:r>
                  <a:rPr lang="cs-CZ" dirty="0" smtClean="0"/>
                  <a:t>od -3 do 3</a:t>
                </a:r>
              </a:p>
              <a:p>
                <a:r>
                  <a:rPr lang="cs-CZ" dirty="0" smtClean="0"/>
                  <a:t>získáme tím současně i tzv. z-skóre (které vyjadřuje, o kolik směrodatných odchylek se i-</a:t>
                </a:r>
                <a:r>
                  <a:rPr lang="cs-CZ" dirty="0" err="1" smtClean="0"/>
                  <a:t>tá</a:t>
                </a:r>
                <a:r>
                  <a:rPr lang="cs-CZ" dirty="0" smtClean="0"/>
                  <a:t> hodnota odchýlila od průměru)</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052736"/>
                <a:ext cx="8229600" cy="1944216"/>
              </a:xfrm>
              <a:blipFill rotWithShape="1">
                <a:blip r:embed="rId3"/>
                <a:stretch>
                  <a:fillRect l="-593" t="-1567" r="-741" b="-21944"/>
                </a:stretch>
              </a:blipFill>
            </p:spPr>
            <p:txBody>
              <a:bodyPr/>
              <a:lstStyle/>
              <a:p>
                <a:r>
                  <a:rPr lang="en-US">
                    <a:noFill/>
                  </a:rPr>
                  <a:t> </a:t>
                </a:r>
              </a:p>
            </p:txBody>
          </p:sp>
        </mc:Fallback>
      </mc:AlternateContent>
      <p:sp>
        <p:nvSpPr>
          <p:cNvPr id="6" name="Zástupný symbol pro číslo snímku 5"/>
          <p:cNvSpPr>
            <a:spLocks noGrp="1"/>
          </p:cNvSpPr>
          <p:nvPr>
            <p:ph type="sldNum" sz="quarter" idx="12"/>
          </p:nvPr>
        </p:nvSpPr>
        <p:spPr/>
        <p:txBody>
          <a:bodyPr/>
          <a:lstStyle/>
          <a:p>
            <a:fld id="{2E6427A6-24A6-4246-A352-D268563853F6}" type="slidenum">
              <a:rPr lang="cs-CZ" smtClean="0"/>
              <a:t>55</a:t>
            </a:fld>
            <a:endParaRPr lang="cs-CZ"/>
          </a:p>
        </p:txBody>
      </p:sp>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08" y="3861048"/>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861048"/>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Šipka doprava 8"/>
          <p:cNvSpPr/>
          <p:nvPr/>
        </p:nvSpPr>
        <p:spPr>
          <a:xfrm>
            <a:off x="4355976" y="4725144"/>
            <a:ext cx="288032" cy="216024"/>
          </a:xfrm>
          <a:prstGeom prst="right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ástupný symbol pro obsah 2"/>
          <p:cNvSpPr txBox="1">
            <a:spLocks/>
          </p:cNvSpPr>
          <p:nvPr/>
        </p:nvSpPr>
        <p:spPr>
          <a:xfrm>
            <a:off x="457200" y="3227490"/>
            <a:ext cx="8229600" cy="792088"/>
          </a:xfrm>
          <a:prstGeom prst="rect">
            <a:avLst/>
          </a:prstGeom>
        </p:spPr>
        <p:txBody>
          <a:bodyPr vert="horz" lIns="91440" tIns="45720" rIns="91440" bIns="45720" rtlCol="0">
            <a:no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solidFill>
                  <a:srgbClr val="FF0000"/>
                </a:solidFill>
              </a:rPr>
              <a:t>pozor: standardizace je nevhodná v případě, když proměnné nemají normální rozdělení a když se v datech vyskytují odlehlé hodnoty!!! </a:t>
            </a:r>
          </a:p>
        </p:txBody>
      </p:sp>
    </p:spTree>
    <p:extLst>
      <p:ext uri="{BB962C8B-B14F-4D97-AF65-F5344CB8AC3E}">
        <p14:creationId xmlns:p14="http://schemas.microsoft.com/office/powerpoint/2010/main" val="124265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Min-</a:t>
            </a:r>
            <a:r>
              <a:rPr lang="cs-CZ" dirty="0" err="1" smtClean="0"/>
              <a:t>max</a:t>
            </a:r>
            <a:r>
              <a:rPr lang="cs-CZ" dirty="0" smtClean="0"/>
              <a:t> normalizace</a:t>
            </a:r>
            <a:endParaRPr lang="en-US"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smtClean="0"/>
                  <a:t>důvod: převod proměnných na stejné měřítko</a:t>
                </a:r>
              </a:p>
              <a:p>
                <a:r>
                  <a:rPr lang="cs-CZ" dirty="0" smtClean="0"/>
                  <a:t>oproti standardizaci vhodná i na proměnné nemající normální rozdělení či obsahující odlehlé hodnoty</a:t>
                </a:r>
              </a:p>
              <a:p>
                <a:r>
                  <a:rPr lang="cs-CZ" dirty="0" smtClean="0"/>
                  <a:t>min-</a:t>
                </a:r>
                <a:r>
                  <a:rPr lang="cs-CZ" dirty="0" err="1" smtClean="0"/>
                  <a:t>max</a:t>
                </a:r>
                <a:r>
                  <a:rPr lang="cs-CZ" dirty="0" smtClean="0"/>
                  <a:t> normalizace:  </a:t>
                </a:r>
                <a14:m>
                  <m:oMath xmlns:m="http://schemas.openxmlformats.org/officeDocument/2006/math">
                    <m:sSub>
                      <m:sSubPr>
                        <m:ctrlPr>
                          <a:rPr lang="cs-CZ" i="1">
                            <a:latin typeface="Cambria Math" panose="02040503050406030204" pitchFamily="18" charset="0"/>
                          </a:rPr>
                        </m:ctrlPr>
                      </m:sSubPr>
                      <m:e>
                        <m:r>
                          <a:rPr lang="cs-CZ" b="0" i="1" smtClean="0">
                            <a:latin typeface="Cambria Math"/>
                          </a:rPr>
                          <m:t>𝑦</m:t>
                        </m:r>
                      </m:e>
                      <m:sub>
                        <m:r>
                          <a:rPr lang="cs-CZ" i="1">
                            <a:latin typeface="Cambria Math"/>
                          </a:rPr>
                          <m:t>𝑖</m:t>
                        </m:r>
                      </m:sub>
                    </m:sSub>
                    <m:r>
                      <a:rPr lang="cs-CZ" i="1" smtClean="0">
                        <a:latin typeface="Cambria Math"/>
                      </a:rPr>
                      <m:t>=</m:t>
                    </m:r>
                    <m:f>
                      <m:fPr>
                        <m:ctrlPr>
                          <a:rPr lang="cs-CZ" i="1" smtClean="0">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a:rPr>
                              <m:t>𝑥</m:t>
                            </m:r>
                          </m:e>
                          <m:sub>
                            <m:r>
                              <a:rPr lang="cs-CZ" i="1">
                                <a:latin typeface="Cambria Math"/>
                              </a:rPr>
                              <m:t>𝑖</m:t>
                            </m:r>
                          </m:sub>
                        </m:sSub>
                        <m:r>
                          <a:rPr lang="cs-CZ" i="1">
                            <a:latin typeface="Cambria Math"/>
                          </a:rPr>
                          <m:t>−</m:t>
                        </m:r>
                        <m:func>
                          <m:funcPr>
                            <m:ctrlPr>
                              <a:rPr lang="cs-CZ" b="0" i="1" smtClean="0">
                                <a:latin typeface="Cambria Math" panose="02040503050406030204" pitchFamily="18" charset="0"/>
                              </a:rPr>
                            </m:ctrlPr>
                          </m:funcPr>
                          <m:fName>
                            <m:r>
                              <m:rPr>
                                <m:sty m:val="p"/>
                              </m:rPr>
                              <a:rPr lang="cs-CZ" b="0" i="0" smtClean="0">
                                <a:latin typeface="Cambria Math"/>
                              </a:rPr>
                              <m:t>min</m:t>
                            </m:r>
                          </m:fName>
                          <m:e>
                            <m:d>
                              <m:dPr>
                                <m:ctrlPr>
                                  <a:rPr lang="cs-CZ" b="0" i="1" smtClean="0">
                                    <a:latin typeface="Cambria Math" panose="02040503050406030204" pitchFamily="18" charset="0"/>
                                  </a:rPr>
                                </m:ctrlPr>
                              </m:dPr>
                              <m:e>
                                <m:r>
                                  <a:rPr lang="cs-CZ" b="0" i="1" smtClean="0">
                                    <a:latin typeface="Cambria Math"/>
                                  </a:rPr>
                                  <m:t>𝑥</m:t>
                                </m:r>
                              </m:e>
                            </m:d>
                          </m:e>
                        </m:func>
                      </m:num>
                      <m:den>
                        <m:func>
                          <m:funcPr>
                            <m:ctrlPr>
                              <a:rPr lang="cs-CZ" b="0" i="1" smtClean="0">
                                <a:latin typeface="Cambria Math" panose="02040503050406030204" pitchFamily="18" charset="0"/>
                              </a:rPr>
                            </m:ctrlPr>
                          </m:funcPr>
                          <m:fName>
                            <m:r>
                              <m:rPr>
                                <m:sty m:val="p"/>
                              </m:rPr>
                              <a:rPr lang="cs-CZ" b="0" i="0" smtClean="0">
                                <a:latin typeface="Cambria Math"/>
                              </a:rPr>
                              <m:t>max</m:t>
                            </m:r>
                          </m:fName>
                          <m:e>
                            <m:d>
                              <m:dPr>
                                <m:ctrlPr>
                                  <a:rPr lang="cs-CZ" b="0" i="1" smtClean="0">
                                    <a:latin typeface="Cambria Math" panose="02040503050406030204" pitchFamily="18" charset="0"/>
                                  </a:rPr>
                                </m:ctrlPr>
                              </m:dPr>
                              <m:e>
                                <m:r>
                                  <a:rPr lang="cs-CZ" b="0" i="1" smtClean="0">
                                    <a:latin typeface="Cambria Math"/>
                                  </a:rPr>
                                  <m:t>𝑥</m:t>
                                </m:r>
                              </m:e>
                            </m:d>
                          </m:e>
                        </m:func>
                        <m:r>
                          <a:rPr lang="cs-CZ" b="0" i="1" smtClean="0">
                            <a:latin typeface="Cambria Math"/>
                          </a:rPr>
                          <m:t>−</m:t>
                        </m:r>
                        <m:func>
                          <m:funcPr>
                            <m:ctrlPr>
                              <a:rPr lang="cs-CZ" b="0" i="1" smtClean="0">
                                <a:latin typeface="Cambria Math" panose="02040503050406030204" pitchFamily="18" charset="0"/>
                              </a:rPr>
                            </m:ctrlPr>
                          </m:funcPr>
                          <m:fName>
                            <m:r>
                              <m:rPr>
                                <m:sty m:val="p"/>
                              </m:rPr>
                              <a:rPr lang="cs-CZ" b="0" i="0" smtClean="0">
                                <a:latin typeface="Cambria Math"/>
                              </a:rPr>
                              <m:t>min</m:t>
                            </m:r>
                          </m:fName>
                          <m:e>
                            <m:d>
                              <m:dPr>
                                <m:ctrlPr>
                                  <a:rPr lang="cs-CZ" b="0" i="1" smtClean="0">
                                    <a:latin typeface="Cambria Math" panose="02040503050406030204" pitchFamily="18" charset="0"/>
                                  </a:rPr>
                                </m:ctrlPr>
                              </m:dPr>
                              <m:e>
                                <m:r>
                                  <a:rPr lang="cs-CZ" b="0" i="1" smtClean="0">
                                    <a:latin typeface="Cambria Math"/>
                                  </a:rPr>
                                  <m:t>𝑥</m:t>
                                </m:r>
                              </m:e>
                            </m:d>
                          </m:e>
                        </m:func>
                      </m:den>
                    </m:f>
                  </m:oMath>
                </a14:m>
                <a:endParaRPr lang="cs-CZ" dirty="0" smtClean="0"/>
              </a:p>
              <a:p>
                <a:r>
                  <a:rPr lang="cs-CZ" dirty="0" smtClean="0"/>
                  <a:t>rozsah hodnot proměnných po min-</a:t>
                </a:r>
                <a:r>
                  <a:rPr lang="cs-CZ" dirty="0" err="1" smtClean="0"/>
                  <a:t>max</a:t>
                </a:r>
                <a:r>
                  <a:rPr lang="cs-CZ" dirty="0" smtClean="0"/>
                  <a:t> normalizaci je od 0 do 1 </a:t>
                </a:r>
                <a:endParaRPr lang="en-US"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l="-593" t="-618" r="-741"/>
                </a:stretch>
              </a:blipFill>
            </p:spPr>
            <p:txBody>
              <a:bodyPr/>
              <a:lstStyle/>
              <a:p>
                <a:r>
                  <a:rPr lang="en-US">
                    <a:noFill/>
                  </a:rPr>
                  <a:t> </a:t>
                </a:r>
              </a:p>
            </p:txBody>
          </p:sp>
        </mc:Fallback>
      </mc:AlternateContent>
      <p:sp>
        <p:nvSpPr>
          <p:cNvPr id="4" name="Zástupný symbol pro číslo snímku 3"/>
          <p:cNvSpPr>
            <a:spLocks noGrp="1"/>
          </p:cNvSpPr>
          <p:nvPr>
            <p:ph type="sldNum" sz="quarter" idx="12"/>
          </p:nvPr>
        </p:nvSpPr>
        <p:spPr/>
        <p:txBody>
          <a:bodyPr/>
          <a:lstStyle/>
          <a:p>
            <a:fld id="{2E6427A6-24A6-4246-A352-D268563853F6}" type="slidenum">
              <a:rPr lang="cs-CZ" smtClean="0"/>
              <a:t>56</a:t>
            </a:fld>
            <a:endParaRPr lang="cs-CZ"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08" y="356612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p:cNvSpPr/>
          <p:nvPr/>
        </p:nvSpPr>
        <p:spPr>
          <a:xfrm>
            <a:off x="4355976" y="4430216"/>
            <a:ext cx="288032" cy="216024"/>
          </a:xfrm>
          <a:prstGeom prst="right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856" y="356612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98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Centrování dat</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196753"/>
                <a:ext cx="8229600" cy="1872208"/>
              </a:xfrm>
            </p:spPr>
            <p:txBody>
              <a:bodyPr/>
              <a:lstStyle/>
              <a:p>
                <a:r>
                  <a:rPr lang="cs-CZ" dirty="0"/>
                  <a:t>o</a:t>
                </a:r>
                <a:r>
                  <a:rPr lang="cs-CZ" dirty="0" smtClean="0"/>
                  <a:t>dečtení průměru od dat – získáme novou proměnnou, která bude mít průměr roven nule</a:t>
                </a:r>
                <a:endParaRPr lang="cs-CZ" dirty="0"/>
              </a:p>
              <a:p>
                <a:r>
                  <a:rPr lang="cs-CZ" dirty="0"/>
                  <a:t>d</a:t>
                </a:r>
                <a:r>
                  <a:rPr lang="cs-CZ" dirty="0" smtClean="0"/>
                  <a:t>ůvod: centrování je důležitou podmínkou některých pokročilých statistických metod (např. klasifikačních)</a:t>
                </a:r>
              </a:p>
              <a:p>
                <a:r>
                  <a:rPr lang="cs-CZ" dirty="0"/>
                  <a:t>c</a:t>
                </a:r>
                <a:r>
                  <a:rPr lang="cs-CZ" dirty="0" smtClean="0"/>
                  <a:t>entrování: </a:t>
                </a:r>
                <a14:m>
                  <m:oMath xmlns:m="http://schemas.openxmlformats.org/officeDocument/2006/math">
                    <m:sSub>
                      <m:sSubPr>
                        <m:ctrlPr>
                          <a:rPr lang="cs-CZ" i="1">
                            <a:latin typeface="Cambria Math" panose="02040503050406030204" pitchFamily="18" charset="0"/>
                          </a:rPr>
                        </m:ctrlPr>
                      </m:sSubPr>
                      <m:e>
                        <m:r>
                          <a:rPr lang="cs-CZ" i="1">
                            <a:latin typeface="Cambria Math"/>
                          </a:rPr>
                          <m:t>𝑧</m:t>
                        </m:r>
                      </m:e>
                      <m:sub>
                        <m:r>
                          <a:rPr lang="cs-CZ" i="1">
                            <a:latin typeface="Cambria Math"/>
                          </a:rPr>
                          <m:t>𝑖</m:t>
                        </m:r>
                      </m:sub>
                    </m:sSub>
                    <m:r>
                      <a:rPr lang="cs-CZ">
                        <a:latin typeface="Cambria Math"/>
                      </a:rPr>
                      <m:t>=</m:t>
                    </m:r>
                    <m:sSub>
                      <m:sSubPr>
                        <m:ctrlPr>
                          <a:rPr lang="cs-CZ" i="1">
                            <a:latin typeface="Cambria Math" panose="02040503050406030204" pitchFamily="18" charset="0"/>
                          </a:rPr>
                        </m:ctrlPr>
                      </m:sSubPr>
                      <m:e>
                        <m:r>
                          <a:rPr lang="cs-CZ" i="1">
                            <a:latin typeface="Cambria Math"/>
                          </a:rPr>
                          <m:t>𝑥</m:t>
                        </m:r>
                      </m:e>
                      <m:sub>
                        <m:r>
                          <a:rPr lang="cs-CZ" i="1">
                            <a:latin typeface="Cambria Math"/>
                          </a:rPr>
                          <m:t>𝑖</m:t>
                        </m:r>
                      </m:sub>
                    </m:sSub>
                    <m:r>
                      <a:rPr lang="cs-CZ" i="1">
                        <a:latin typeface="Cambria Math"/>
                      </a:rPr>
                      <m:t>−</m:t>
                    </m:r>
                    <m:acc>
                      <m:accPr>
                        <m:chr m:val="̅"/>
                        <m:ctrlPr>
                          <a:rPr lang="cs-CZ" i="1">
                            <a:latin typeface="Cambria Math" panose="02040503050406030204" pitchFamily="18" charset="0"/>
                          </a:rPr>
                        </m:ctrlPr>
                      </m:accPr>
                      <m:e>
                        <m:r>
                          <a:rPr lang="cs-CZ" i="1">
                            <a:latin typeface="Cambria Math"/>
                          </a:rPr>
                          <m:t>𝑥</m:t>
                        </m:r>
                      </m:e>
                    </m:acc>
                  </m:oMath>
                </a14:m>
                <a:endParaRPr lang="en-US"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196753"/>
                <a:ext cx="8229600" cy="1872208"/>
              </a:xfrm>
              <a:blipFill rotWithShape="1">
                <a:blip r:embed="rId3"/>
                <a:stretch>
                  <a:fillRect l="-593" t="-1629" r="-741"/>
                </a:stretch>
              </a:blipFill>
            </p:spPr>
            <p:txBody>
              <a:bodyPr/>
              <a:lstStyle/>
              <a:p>
                <a:r>
                  <a:rPr lang="en-US">
                    <a:noFill/>
                  </a:rPr>
                  <a:t> </a:t>
                </a:r>
              </a:p>
            </p:txBody>
          </p:sp>
        </mc:Fallback>
      </mc:AlternateContent>
      <p:sp>
        <p:nvSpPr>
          <p:cNvPr id="4" name="Zástupný symbol pro číslo snímku 3"/>
          <p:cNvSpPr>
            <a:spLocks noGrp="1"/>
          </p:cNvSpPr>
          <p:nvPr>
            <p:ph type="sldNum" sz="quarter" idx="12"/>
          </p:nvPr>
        </p:nvSpPr>
        <p:spPr/>
        <p:txBody>
          <a:bodyPr/>
          <a:lstStyle/>
          <a:p>
            <a:fld id="{2E6427A6-24A6-4246-A352-D268563853F6}" type="slidenum">
              <a:rPr lang="cs-CZ" smtClean="0"/>
              <a:t>57</a:t>
            </a:fld>
            <a:endParaRPr lang="cs-CZ"/>
          </a:p>
        </p:txBody>
      </p:sp>
      <p:pic>
        <p:nvPicPr>
          <p:cNvPr id="7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08" y="356612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Šipka doprava 72"/>
          <p:cNvSpPr/>
          <p:nvPr/>
        </p:nvSpPr>
        <p:spPr>
          <a:xfrm>
            <a:off x="4355976" y="4430216"/>
            <a:ext cx="288032" cy="216024"/>
          </a:xfrm>
          <a:prstGeom prst="right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56612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3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7"/>
            <a:ext cx="8229600" cy="1718900"/>
          </a:xfrm>
        </p:spPr>
        <p:txBody>
          <a:bodyPr>
            <a:normAutofit/>
          </a:bodyPr>
          <a:lstStyle/>
          <a:p>
            <a:pPr>
              <a:buFont typeface="+mj-lt"/>
              <a:buAutoNum type="arabicPeriod"/>
            </a:pPr>
            <a:r>
              <a:rPr lang="cs-CZ" sz="1600" dirty="0"/>
              <a:t>V prvním kroku definujeme regresní model vztahu </a:t>
            </a:r>
            <a:r>
              <a:rPr lang="cs-CZ" sz="1600" dirty="0" err="1" smtClean="0"/>
              <a:t>kovariáty</a:t>
            </a:r>
            <a:r>
              <a:rPr lang="cs-CZ" sz="1600" dirty="0" smtClean="0"/>
              <a:t> (např. věku) </a:t>
            </a:r>
            <a:r>
              <a:rPr lang="cs-CZ" sz="1600" dirty="0"/>
              <a:t>a </a:t>
            </a:r>
            <a:r>
              <a:rPr lang="cs-CZ" sz="1600" dirty="0" smtClean="0"/>
              <a:t>dané proměnné</a:t>
            </a:r>
          </a:p>
          <a:p>
            <a:pPr>
              <a:buFont typeface="+mj-lt"/>
              <a:buAutoNum type="arabicPeriod"/>
            </a:pPr>
            <a:r>
              <a:rPr lang="cs-CZ" sz="1600" dirty="0" smtClean="0"/>
              <a:t>Pro </a:t>
            </a:r>
            <a:r>
              <a:rPr lang="cs-CZ" sz="1600" dirty="0"/>
              <a:t>každého pacienta je vypočteno jeho reziduum od regresní přímky</a:t>
            </a:r>
          </a:p>
          <a:p>
            <a:pPr>
              <a:buFont typeface="+mj-lt"/>
              <a:buAutoNum type="arabicPeriod"/>
            </a:pPr>
            <a:r>
              <a:rPr lang="cs-CZ" sz="1600" dirty="0"/>
              <a:t>Reziduum (představující hodnotu parametru po odečtení vlivu věku, jeho průměr je 0) je přičteno k průměrné hodnotě parametru</a:t>
            </a:r>
          </a:p>
          <a:p>
            <a:pPr>
              <a:buFont typeface="+mj-lt"/>
              <a:buAutoNum type="arabicPeriod"/>
            </a:pPr>
            <a:r>
              <a:rPr lang="cs-CZ" sz="1600" dirty="0"/>
              <a:t>Výsledná adjustovaná hodnota má odečten vliv věku, ale zároveň není změněna číselná hodnota parametru</a:t>
            </a:r>
          </a:p>
          <a:p>
            <a:endParaRPr lang="cs-CZ" sz="1600" dirty="0"/>
          </a:p>
        </p:txBody>
      </p:sp>
      <p:sp>
        <p:nvSpPr>
          <p:cNvPr id="4" name="Slide Number Placeholder 3"/>
          <p:cNvSpPr>
            <a:spLocks noGrp="1"/>
          </p:cNvSpPr>
          <p:nvPr>
            <p:ph type="sldNum" sz="quarter" idx="12"/>
          </p:nvPr>
        </p:nvSpPr>
        <p:spPr/>
        <p:txBody>
          <a:bodyPr/>
          <a:lstStyle/>
          <a:p>
            <a:fld id="{26682521-B0D5-4576-BDAA-7011366E7E21}" type="slidenum">
              <a:rPr lang="cs-CZ" smtClean="0"/>
              <a:pPr/>
              <a:t>58</a:t>
            </a:fld>
            <a:endParaRPr lang="cs-CZ"/>
          </a:p>
        </p:txBody>
      </p:sp>
      <p:cxnSp>
        <p:nvCxnSpPr>
          <p:cNvPr id="5" name="Straight Arrow Connector 4"/>
          <p:cNvCxnSpPr/>
          <p:nvPr/>
        </p:nvCxnSpPr>
        <p:spPr>
          <a:xfrm rot="16200000" flipV="1">
            <a:off x="6625022" y="1497960"/>
            <a:ext cx="216024"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6769038" y="1519994"/>
            <a:ext cx="216024"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55976" y="2060848"/>
            <a:ext cx="72008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original_ln.png"/>
          <p:cNvPicPr>
            <a:picLocks noChangeAspect="1"/>
          </p:cNvPicPr>
          <p:nvPr/>
        </p:nvPicPr>
        <p:blipFill rotWithShape="1">
          <a:blip r:embed="rId2" cstate="print"/>
          <a:srcRect l="5017" t="34992" r="35930" b="5153"/>
          <a:stretch/>
        </p:blipFill>
        <p:spPr>
          <a:xfrm>
            <a:off x="487183" y="3726911"/>
            <a:ext cx="2742433" cy="2775489"/>
          </a:xfrm>
          <a:prstGeom prst="rect">
            <a:avLst/>
          </a:prstGeom>
        </p:spPr>
      </p:pic>
      <p:pic>
        <p:nvPicPr>
          <p:cNvPr id="9" name="Picture 8" descr="adjusted.png"/>
          <p:cNvPicPr>
            <a:picLocks noChangeAspect="1"/>
          </p:cNvPicPr>
          <p:nvPr/>
        </p:nvPicPr>
        <p:blipFill rotWithShape="1">
          <a:blip r:embed="rId3" cstate="print"/>
          <a:srcRect t="41420" r="34379" b="5153"/>
          <a:stretch/>
        </p:blipFill>
        <p:spPr>
          <a:xfrm>
            <a:off x="4690262" y="4024998"/>
            <a:ext cx="3047437" cy="2477402"/>
          </a:xfrm>
          <a:prstGeom prst="rect">
            <a:avLst/>
          </a:prstGeom>
        </p:spPr>
      </p:pic>
      <p:cxnSp>
        <p:nvCxnSpPr>
          <p:cNvPr id="11" name="Straight Arrow Connector 10"/>
          <p:cNvCxnSpPr/>
          <p:nvPr/>
        </p:nvCxnSpPr>
        <p:spPr>
          <a:xfrm rot="16200000" flipV="1">
            <a:off x="2368071" y="4954345"/>
            <a:ext cx="216024"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497457" y="5135284"/>
            <a:ext cx="216024"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original_ln.png"/>
          <p:cNvPicPr>
            <a:picLocks noChangeAspect="1"/>
          </p:cNvPicPr>
          <p:nvPr/>
        </p:nvPicPr>
        <p:blipFill rotWithShape="1">
          <a:blip r:embed="rId2" cstate="print"/>
          <a:srcRect t="7741" r="35531" b="71432"/>
          <a:stretch/>
        </p:blipFill>
        <p:spPr>
          <a:xfrm>
            <a:off x="235663" y="3120571"/>
            <a:ext cx="2993953" cy="965793"/>
          </a:xfrm>
          <a:prstGeom prst="rect">
            <a:avLst/>
          </a:prstGeom>
        </p:spPr>
      </p:pic>
      <p:pic>
        <p:nvPicPr>
          <p:cNvPr id="14" name="Picture 13" descr="adjusted.png"/>
          <p:cNvPicPr>
            <a:picLocks noChangeAspect="1"/>
          </p:cNvPicPr>
          <p:nvPr/>
        </p:nvPicPr>
        <p:blipFill rotWithShape="1">
          <a:blip r:embed="rId3" cstate="print"/>
          <a:srcRect t="7741" r="34379" b="72755"/>
          <a:stretch/>
        </p:blipFill>
        <p:spPr>
          <a:xfrm>
            <a:off x="4690262" y="3120571"/>
            <a:ext cx="3047437" cy="904427"/>
          </a:xfrm>
          <a:prstGeom prst="rect">
            <a:avLst/>
          </a:prstGeom>
        </p:spPr>
      </p:pic>
      <p:sp>
        <p:nvSpPr>
          <p:cNvPr id="15" name="TextBox 14"/>
          <p:cNvSpPr txBox="1"/>
          <p:nvPr/>
        </p:nvSpPr>
        <p:spPr>
          <a:xfrm>
            <a:off x="1063247" y="2771636"/>
            <a:ext cx="1444563" cy="369332"/>
          </a:xfrm>
          <a:prstGeom prst="rect">
            <a:avLst/>
          </a:prstGeom>
          <a:noFill/>
        </p:spPr>
        <p:txBody>
          <a:bodyPr wrap="none" rtlCol="0">
            <a:spAutoFit/>
          </a:bodyPr>
          <a:lstStyle/>
          <a:p>
            <a:r>
              <a:rPr lang="cs-CZ" b="1" i="1" dirty="0" smtClean="0"/>
              <a:t>Původní data</a:t>
            </a:r>
            <a:endParaRPr lang="cs-CZ" b="1" i="1" dirty="0"/>
          </a:p>
        </p:txBody>
      </p:sp>
      <p:sp>
        <p:nvSpPr>
          <p:cNvPr id="16" name="TextBox 15"/>
          <p:cNvSpPr txBox="1"/>
          <p:nvPr/>
        </p:nvSpPr>
        <p:spPr>
          <a:xfrm>
            <a:off x="5482350" y="2771636"/>
            <a:ext cx="1884875" cy="369332"/>
          </a:xfrm>
          <a:prstGeom prst="rect">
            <a:avLst/>
          </a:prstGeom>
          <a:noFill/>
        </p:spPr>
        <p:txBody>
          <a:bodyPr wrap="none" rtlCol="0">
            <a:spAutoFit/>
          </a:bodyPr>
          <a:lstStyle/>
          <a:p>
            <a:r>
              <a:rPr lang="cs-CZ" b="1" i="1" dirty="0" smtClean="0"/>
              <a:t>Adjustovaná data</a:t>
            </a:r>
            <a:endParaRPr lang="cs-CZ" b="1" i="1" dirty="0"/>
          </a:p>
        </p:txBody>
      </p:sp>
      <p:sp>
        <p:nvSpPr>
          <p:cNvPr id="17" name="Nadpis 16"/>
          <p:cNvSpPr>
            <a:spLocks noGrp="1"/>
          </p:cNvSpPr>
          <p:nvPr>
            <p:ph type="title"/>
          </p:nvPr>
        </p:nvSpPr>
        <p:spPr>
          <a:xfrm>
            <a:off x="519136" y="274638"/>
            <a:ext cx="8229328" cy="706090"/>
          </a:xfrm>
        </p:spPr>
        <p:txBody>
          <a:bodyPr>
            <a:noAutofit/>
          </a:bodyPr>
          <a:lstStyle/>
          <a:p>
            <a:r>
              <a:rPr lang="cs-CZ" sz="2400" dirty="0" smtClean="0"/>
              <a:t>Odstranění vlivu </a:t>
            </a:r>
            <a:r>
              <a:rPr lang="cs-CZ" sz="2400" dirty="0" err="1" smtClean="0"/>
              <a:t>kovariát</a:t>
            </a:r>
            <a:r>
              <a:rPr lang="cs-CZ" sz="2400" dirty="0" smtClean="0"/>
              <a:t> (tzv. adjustace)</a:t>
            </a:r>
            <a:endParaRPr lang="en-US" sz="2400" dirty="0"/>
          </a:p>
        </p:txBody>
      </p:sp>
      <p:sp>
        <p:nvSpPr>
          <p:cNvPr id="18" name="TextovéPole 17"/>
          <p:cNvSpPr txBox="1"/>
          <p:nvPr/>
        </p:nvSpPr>
        <p:spPr>
          <a:xfrm>
            <a:off x="3107937" y="3357554"/>
            <a:ext cx="648072" cy="279797"/>
          </a:xfrm>
          <a:prstGeom prst="rect">
            <a:avLst/>
          </a:prstGeom>
          <a:noFill/>
        </p:spPr>
        <p:txBody>
          <a:bodyPr wrap="square" rtlCol="0">
            <a:spAutoFit/>
          </a:bodyPr>
          <a:lstStyle/>
          <a:p>
            <a:r>
              <a:rPr lang="cs-CZ" sz="1400" dirty="0" smtClean="0"/>
              <a:t>Věk</a:t>
            </a:r>
            <a:endParaRPr lang="en-US" sz="1400" dirty="0"/>
          </a:p>
        </p:txBody>
      </p:sp>
      <p:sp>
        <p:nvSpPr>
          <p:cNvPr id="19" name="TextovéPole 18"/>
          <p:cNvSpPr txBox="1"/>
          <p:nvPr/>
        </p:nvSpPr>
        <p:spPr>
          <a:xfrm>
            <a:off x="7570582" y="3357554"/>
            <a:ext cx="648072" cy="279797"/>
          </a:xfrm>
          <a:prstGeom prst="rect">
            <a:avLst/>
          </a:prstGeom>
          <a:noFill/>
        </p:spPr>
        <p:txBody>
          <a:bodyPr wrap="square" rtlCol="0">
            <a:spAutoFit/>
          </a:bodyPr>
          <a:lstStyle/>
          <a:p>
            <a:r>
              <a:rPr lang="cs-CZ" sz="1400" dirty="0" smtClean="0"/>
              <a:t>Věk</a:t>
            </a:r>
            <a:endParaRPr lang="en-US" sz="1400" dirty="0"/>
          </a:p>
        </p:txBody>
      </p:sp>
      <p:sp>
        <p:nvSpPr>
          <p:cNvPr id="20" name="TextovéPole 19"/>
          <p:cNvSpPr txBox="1"/>
          <p:nvPr/>
        </p:nvSpPr>
        <p:spPr>
          <a:xfrm>
            <a:off x="1696805" y="6352862"/>
            <a:ext cx="648072" cy="307777"/>
          </a:xfrm>
          <a:prstGeom prst="rect">
            <a:avLst/>
          </a:prstGeom>
          <a:noFill/>
        </p:spPr>
        <p:txBody>
          <a:bodyPr wrap="square" rtlCol="0">
            <a:spAutoFit/>
          </a:bodyPr>
          <a:lstStyle/>
          <a:p>
            <a:pPr algn="ctr"/>
            <a:r>
              <a:rPr lang="cs-CZ" sz="1400" dirty="0" smtClean="0"/>
              <a:t>Věk</a:t>
            </a:r>
            <a:endParaRPr lang="en-US" sz="1400" dirty="0"/>
          </a:p>
        </p:txBody>
      </p:sp>
      <p:sp>
        <p:nvSpPr>
          <p:cNvPr id="21" name="TextovéPole 20"/>
          <p:cNvSpPr txBox="1"/>
          <p:nvPr/>
        </p:nvSpPr>
        <p:spPr>
          <a:xfrm>
            <a:off x="6144374" y="6352861"/>
            <a:ext cx="648072" cy="307777"/>
          </a:xfrm>
          <a:prstGeom prst="rect">
            <a:avLst/>
          </a:prstGeom>
          <a:noFill/>
        </p:spPr>
        <p:txBody>
          <a:bodyPr wrap="square" rtlCol="0">
            <a:spAutoFit/>
          </a:bodyPr>
          <a:lstStyle/>
          <a:p>
            <a:pPr algn="ctr"/>
            <a:r>
              <a:rPr lang="cs-CZ" sz="1400" dirty="0" smtClean="0"/>
              <a:t>Věk</a:t>
            </a:r>
            <a:endParaRPr lang="en-US" sz="1400" dirty="0"/>
          </a:p>
        </p:txBody>
      </p:sp>
      <p:pic>
        <p:nvPicPr>
          <p:cNvPr id="24" name="Picture 7" descr="original_ln.png"/>
          <p:cNvPicPr>
            <a:picLocks noChangeAspect="1"/>
          </p:cNvPicPr>
          <p:nvPr/>
        </p:nvPicPr>
        <p:blipFill rotWithShape="1">
          <a:blip r:embed="rId2" cstate="print"/>
          <a:srcRect l="69352" t="42637" b="5153"/>
          <a:stretch/>
        </p:blipFill>
        <p:spPr>
          <a:xfrm>
            <a:off x="3136965" y="4086364"/>
            <a:ext cx="1423312" cy="2420967"/>
          </a:xfrm>
          <a:prstGeom prst="rect">
            <a:avLst/>
          </a:prstGeom>
        </p:spPr>
      </p:pic>
      <p:pic>
        <p:nvPicPr>
          <p:cNvPr id="28" name="Picture 8" descr="adjusted.png"/>
          <p:cNvPicPr>
            <a:picLocks noChangeAspect="1"/>
          </p:cNvPicPr>
          <p:nvPr/>
        </p:nvPicPr>
        <p:blipFill rotWithShape="1">
          <a:blip r:embed="rId3" cstate="print"/>
          <a:srcRect l="70999" t="41420" b="5153"/>
          <a:stretch/>
        </p:blipFill>
        <p:spPr>
          <a:xfrm>
            <a:off x="7671618" y="4024998"/>
            <a:ext cx="1346813" cy="2477402"/>
          </a:xfrm>
          <a:prstGeom prst="rect">
            <a:avLst/>
          </a:prstGeom>
        </p:spPr>
      </p:pic>
      <p:sp>
        <p:nvSpPr>
          <p:cNvPr id="25" name="TextovéPole 24"/>
          <p:cNvSpPr txBox="1"/>
          <p:nvPr/>
        </p:nvSpPr>
        <p:spPr>
          <a:xfrm>
            <a:off x="3079471" y="3802293"/>
            <a:ext cx="1636545" cy="231237"/>
          </a:xfrm>
          <a:prstGeom prst="rect">
            <a:avLst/>
          </a:prstGeom>
          <a:noFill/>
        </p:spPr>
        <p:txBody>
          <a:bodyPr wrap="square" rtlCol="0">
            <a:spAutoFit/>
          </a:bodyPr>
          <a:lstStyle/>
          <a:p>
            <a:pPr algn="ctr"/>
            <a:r>
              <a:rPr lang="cs-CZ" sz="1400" dirty="0" smtClean="0"/>
              <a:t>Objem amygdaly</a:t>
            </a:r>
            <a:endParaRPr lang="en-US" sz="1400" dirty="0"/>
          </a:p>
        </p:txBody>
      </p:sp>
      <p:sp>
        <p:nvSpPr>
          <p:cNvPr id="27" name="TextovéPole 26"/>
          <p:cNvSpPr txBox="1"/>
          <p:nvPr/>
        </p:nvSpPr>
        <p:spPr>
          <a:xfrm>
            <a:off x="7618355" y="3802293"/>
            <a:ext cx="1487768" cy="231237"/>
          </a:xfrm>
          <a:prstGeom prst="rect">
            <a:avLst/>
          </a:prstGeom>
          <a:noFill/>
        </p:spPr>
        <p:txBody>
          <a:bodyPr wrap="square" rtlCol="0">
            <a:spAutoFit/>
          </a:bodyPr>
          <a:lstStyle/>
          <a:p>
            <a:pPr algn="ctr"/>
            <a:r>
              <a:rPr lang="cs-CZ" sz="1400" dirty="0" smtClean="0"/>
              <a:t>Objem amygdaly</a:t>
            </a:r>
            <a:endParaRPr lang="en-US" sz="1400" dirty="0"/>
          </a:p>
        </p:txBody>
      </p:sp>
      <p:cxnSp>
        <p:nvCxnSpPr>
          <p:cNvPr id="10" name="Straight Connector 9"/>
          <p:cNvCxnSpPr/>
          <p:nvPr/>
        </p:nvCxnSpPr>
        <p:spPr>
          <a:xfrm>
            <a:off x="323528" y="5137978"/>
            <a:ext cx="867645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rot="16200000">
            <a:off x="-477424" y="5072883"/>
            <a:ext cx="1636545" cy="231237"/>
          </a:xfrm>
          <a:prstGeom prst="rect">
            <a:avLst/>
          </a:prstGeom>
          <a:solidFill>
            <a:schemeClr val="bg1"/>
          </a:solidFill>
        </p:spPr>
        <p:txBody>
          <a:bodyPr wrap="square" rtlCol="0">
            <a:spAutoFit/>
          </a:bodyPr>
          <a:lstStyle/>
          <a:p>
            <a:pPr algn="ctr"/>
            <a:r>
              <a:rPr lang="cs-CZ" sz="1400" dirty="0" smtClean="0"/>
              <a:t>Objem amygdaly</a:t>
            </a:r>
            <a:endParaRPr lang="en-US" sz="1400" dirty="0"/>
          </a:p>
        </p:txBody>
      </p:sp>
      <p:sp>
        <p:nvSpPr>
          <p:cNvPr id="23" name="TextovéPole 22"/>
          <p:cNvSpPr txBox="1"/>
          <p:nvPr/>
        </p:nvSpPr>
        <p:spPr>
          <a:xfrm rot="16200000">
            <a:off x="3972463" y="5072884"/>
            <a:ext cx="1636545" cy="231237"/>
          </a:xfrm>
          <a:prstGeom prst="rect">
            <a:avLst/>
          </a:prstGeom>
          <a:solidFill>
            <a:schemeClr val="bg1"/>
          </a:solidFill>
        </p:spPr>
        <p:txBody>
          <a:bodyPr wrap="square" rtlCol="0">
            <a:spAutoFit/>
          </a:bodyPr>
          <a:lstStyle/>
          <a:p>
            <a:pPr algn="ctr"/>
            <a:r>
              <a:rPr lang="cs-CZ" sz="1400" dirty="0" smtClean="0"/>
              <a:t>Objem amygdaly</a:t>
            </a:r>
            <a:endParaRPr lang="en-US" sz="1400" dirty="0"/>
          </a:p>
        </p:txBody>
      </p:sp>
    </p:spTree>
    <p:extLst>
      <p:ext uri="{BB962C8B-B14F-4D97-AF65-F5344CB8AC3E}">
        <p14:creationId xmlns:p14="http://schemas.microsoft.com/office/powerpoint/2010/main" val="33183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7" grpId="0"/>
      <p:bldP spid="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775593"/>
            <a:ext cx="7772400" cy="1470025"/>
          </a:xfrm>
        </p:spPr>
        <p:txBody>
          <a:bodyPr>
            <a:normAutofit/>
          </a:bodyPr>
          <a:lstStyle/>
          <a:p>
            <a:r>
              <a:rPr lang="cs-CZ" sz="3600" dirty="0" smtClean="0"/>
              <a:t>Poděkování</a:t>
            </a:r>
            <a:endParaRPr lang="cs-CZ" sz="3600" dirty="0"/>
          </a:p>
        </p:txBody>
      </p:sp>
      <p:sp>
        <p:nvSpPr>
          <p:cNvPr id="25" name="Obdélník 24"/>
          <p:cNvSpPr/>
          <p:nvPr/>
        </p:nvSpPr>
        <p:spPr>
          <a:xfrm>
            <a:off x="1347309" y="2276872"/>
            <a:ext cx="6449383" cy="1728192"/>
          </a:xfrm>
          <a:prstGeom prst="rect">
            <a:avLst/>
          </a:prstGeom>
        </p:spPr>
        <p:txBody>
          <a:bodyPr wrap="square">
            <a:noAutofit/>
          </a:bodyPr>
          <a:lstStyle/>
          <a:p>
            <a:pPr algn="ctr"/>
            <a:r>
              <a:rPr lang="cs-CZ" sz="2000" dirty="0" smtClean="0"/>
              <a:t>Příprava výukových materiálů předmětu </a:t>
            </a:r>
            <a:br>
              <a:rPr lang="cs-CZ" sz="2000" dirty="0" smtClean="0"/>
            </a:br>
            <a:r>
              <a:rPr lang="cs-CZ" sz="2000" dirty="0" smtClean="0"/>
              <a:t>„</a:t>
            </a:r>
            <a:r>
              <a:rPr lang="it-IT" sz="2000" dirty="0" smtClean="0"/>
              <a:t>DSAN0</a:t>
            </a:r>
            <a:r>
              <a:rPr lang="cs-CZ" sz="2000" dirty="0"/>
              <a:t>2</a:t>
            </a:r>
            <a:r>
              <a:rPr lang="it-IT" sz="2000" dirty="0"/>
              <a:t> Pokročilé metody analýzy dat v </a:t>
            </a:r>
            <a:r>
              <a:rPr lang="it-IT" sz="2000" dirty="0" smtClean="0"/>
              <a:t>neurovědách</a:t>
            </a:r>
            <a:r>
              <a:rPr lang="cs-CZ" sz="2000" dirty="0" smtClean="0"/>
              <a:t>“ </a:t>
            </a:r>
            <a:br>
              <a:rPr lang="cs-CZ" sz="2000" dirty="0" smtClean="0"/>
            </a:br>
            <a:r>
              <a:rPr lang="en-US" sz="2000" dirty="0" err="1" smtClean="0"/>
              <a:t>byla</a:t>
            </a:r>
            <a:r>
              <a:rPr lang="cs-CZ" sz="2000" dirty="0" smtClean="0"/>
              <a:t> finančně podporována prostředky projektu </a:t>
            </a:r>
            <a:r>
              <a:rPr lang="cs-CZ" sz="2000" dirty="0" err="1" smtClean="0"/>
              <a:t>FRMU</a:t>
            </a:r>
            <a:r>
              <a:rPr lang="cs-CZ" sz="2000" dirty="0" smtClean="0"/>
              <a:t> </a:t>
            </a:r>
            <a:br>
              <a:rPr lang="cs-CZ" sz="2000" dirty="0" smtClean="0"/>
            </a:br>
            <a:r>
              <a:rPr lang="cs-CZ" sz="2000" dirty="0" smtClean="0"/>
              <a:t>č. </a:t>
            </a:r>
            <a:r>
              <a:rPr lang="cs-CZ" sz="2000" dirty="0" err="1"/>
              <a:t>MUNI</a:t>
            </a:r>
            <a:r>
              <a:rPr lang="cs-CZ" sz="2000" dirty="0"/>
              <a:t>/FR/0260/2014 „Pokročilé metody analýzy dat </a:t>
            </a:r>
            <a:r>
              <a:rPr lang="cs-CZ" sz="2000" dirty="0" smtClean="0"/>
              <a:t/>
            </a:r>
            <a:br>
              <a:rPr lang="cs-CZ" sz="2000" dirty="0" smtClean="0"/>
            </a:br>
            <a:r>
              <a:rPr lang="cs-CZ" sz="2000" dirty="0" smtClean="0"/>
              <a:t>v </a:t>
            </a:r>
            <a:r>
              <a:rPr lang="cs-CZ" sz="2000" dirty="0"/>
              <a:t>neurovědách jako nový předmět na </a:t>
            </a:r>
            <a:r>
              <a:rPr lang="cs-CZ" sz="2000" dirty="0" err="1"/>
              <a:t>LF</a:t>
            </a:r>
            <a:r>
              <a:rPr lang="cs-CZ" sz="2000" dirty="0"/>
              <a:t> </a:t>
            </a:r>
            <a:r>
              <a:rPr lang="cs-CZ" sz="2000" dirty="0" smtClean="0"/>
              <a:t>MU“</a:t>
            </a:r>
            <a:endParaRPr lang="cs-CZ" sz="2000" dirty="0"/>
          </a:p>
        </p:txBody>
      </p:sp>
      <p:sp>
        <p:nvSpPr>
          <p:cNvPr id="5" name="AutoShape 2" descr="data:image/jpeg;base64,/9j/4AAQSkZJRgABAQAAAQABAAD/2wCEAAkGBhMPDxUQDxQVFA8QDw8PFBQPGRQVEBAUFBUWGBUQFRIXGyYfGBkjGhUSHy8gJCcqLSwsFR4xNTE2NScrOCoBCQoKDgwOGg8PGislHyI1NTUvLyopKiwpLiopKi8pKSksKSkvKSwpKSwtLykpKiwsLCwuKTUpLCwpKSkpLCwsLP/AABEIAF4BQAMBIgACEQEDEQH/xAAcAAEAAQUBAQAAAAAAAAAAAAAABgECBAUHAwj/xABCEAABAwMBAgsEBggHAQAAAAABAAIDBAUREgYhBxMUFyIxQVFUkdIyU2GSFRZxgZPRI0JSZKGj4vAzQ2Jyc7GyNf/EABsBAQADAQEBAQAAAAAAAAAAAAABAwQFAgYH/8QANBEAAgEDAwAHBwEJAAAAAAAAAAECAwQRBRJRExQhMUGRoUJSYXGBkvAVBiIyQ4Ki0eHx/9oADAMBAAIRAxEAPwDuCtJVxXIeEKQi4vAJHQh6iR+qrqFLpZbTPcVuhhuxkldxukrZpAJHACRwAB3Adix/pab3j/7+5aq2H9BH/wAbVEK1541+8/4knaf2irrqtG2isxyNMsZ6jOSU9uO3nv8AI6J9LT+8f/f3J9LT+8f/AH9y5rqPefMpqPefM/msvXs/yvzyOs9Ainh3K/P6jpX0tP7x/wDf3LNs1xldOxr3uLTnIPV1Fco1HvPmUDz3nzKiV42sdF+eRMdChFp9ZX59T6DDlcFwiy1JFVCXOIaKiEkucQ0APGSSTjC7MNoabxEP4kfqVdNyksuLRVeUIW8lFTUs8f8AWbJFrvrFTeIh/Ej9SzIKhsjQ9jg5jt4c0gtP2Edasaa7zGpJ9x6oiKD0EREAREQBERAEREAREQBERAEREAREQBERAEREAREQBERAEREB58aO8LlG31HI+4Pcxj3N0Rb2Me5u5veBhdDAVwXyVr+1U4S3dGvP/RNxZqrHbkhFtpXiGMFjhiNo3tdkfwUTrbbKZXkRSYMjzujk/aP+ldlCuCvr69K6wnBL6mrTH+nyk49ufocUFsm91L+HJ6VX6Lm91L+HJ6V2wBegXZoftDNRUdi7Picm409Vqsqm7GXnzOH/AEXN7mX8OT0p9Fze5l/Dk9K7kFcFuhrspewvMo/S173ocM+ipvcy/hyelU+ipvcy/hyeld2AVVojq8n7B5emL3jhP0TN7mX8OT0rr+xkZbb4GuBa4RkEOBBHSd1g7wtwFUBea1460UsYL7e0VCTknkuCqqBVWfJtCIikBERAEREAREQBERAEREAREQBFrb3tDBQsElVII2ve2NuQ5znvd1MaxoLnH4ALYRvyM94zvyD5HeEBciIgCIsG7XmKkYJKh/FxmRketwcWNc84bqcAQwZ3anYHxQGciwLbe4al0jYHh5gk4qQtDtDX4yWCTGlxHbpJx2rPQBERAEREBpwoDwt7W1Ntip3Uj2sMssjHF7WPGA0Ee0N3Wp81c54aLDPWRUzaaF82ieQvEY1aWlrRk/xX5ho6g7iHSYx8fkbKmcdhsbLeJ4nST1V0pKqmggllkjpGxcY0DqflhJxnd8S4LUWfaO83GlkuNO6mihjdIYqYx6zUCLJIMhOQT7OQW507sKZTbD0fEzQwwxw8phkgc+Foa7S77MZAOk4+Cg+zzrlaqGS28hkmlzLyeeEsNN+mzvkcerDi47/vwF9NRqUqm6UEs5X8SS7PH4FTTR6XnhUmksTa+k0xVIqmU0rcCRrDgkgax1EaD8M4XjVcKVSbJLICI7pRVEVPOHMYR0nubxmgt0jOlwwOotPeFh3bg4qabZ1tJHG6WrkrWVMrIenp6JaAMdYDWsye8le3C/wczSTcrt8b3mpzHUxQgkuc3pNmwOsEtGfi1veujTVvlRWO9+nh8jw8m22v2rr23ajoKOdkQq6WF5dJEyQB7jJl28Zxhg3LNtG2dZRXRlru5jl5SA6nqYG6MklwDHsG7BLSOoEHryDu1O2NrqmXugrYqSeeKmpYNfENydTTLlmTuz0gsuhsFXdrzFcqundSUtEA2KOYjj5nNc4gkD2Rl2T2dQGc7tEFHYu7GPrk8ky4QLvJR2uoqachs0UQcwkBwBL2jOk7juJXLqrb2701tp7o6rppGVEmnk7omNed7xgluCR0d+kgjIXTeEm3yVFoqoYGOklfEGtYwZc462HAH2ArknNpV0dNb7lR07nV0Ts1FM9pc4vbI4xycX2DSADv3dEjerqGNpDJ7tfwg1Laijt9vY1tbXxskfylriaRsjcjLdw1t/SE5z7HUc7vOn2wrrZcoKC7PinhrSOKqYmGJzHk6eLLBuI1aB1f5gOT1DF2ssVVLWUd9oaeR0sDAJ6SbDKgNaSMNa7cXaXyDd3AjOUns1Xe7vS1U9LJSUNAQ4CoLRPLIHB+5o36dTYx3YB7yFeiCzb273W1QuqZLjBofK5sMTaZpe8kktj1YwMNG9x7vszr7ltjeqO1Utynew8bU5kZxUZBp5GtdCX6W9AnTIPaH+Izt6sK60lbWXnllwt1XNS0znNp4IWgxuDH9Eu1nBa72jgdLcOpdFudO692qohlp5qV7w5sbaoN162Br45QBndq3d/WvQMHazbaV8tuprbIA+5SNmLtLXuZS4BL9LgdOQTvLcdA9xWvdthcLpcqiitb4YKaiID6iWMyPe8EsMelxxguD8Yb/lHfv36nge2RrBV8puMckfIqRlLTNmbjc9z3Etz3AuHZ7YWdR2essd1q6iGlkq6CvdrxTFpnjk1OeMtJzgF8o+OW9u5SDc7Bbcz1NTUW24NY2voxjXFkMna04Mmnqad8bt3WH9QxhajZLaq4/T77XW1DJo4oHuJjiZHqdoY4EEDI9pU2TsNbT1FbfaumdyioaOJpI3AzcW57ctdj9cMazAPaDnCpsVYquov9Rd56d9LAWGNrKjdK8uaxoIA7AGZJ6t+BnegNDslt3crgJC+6UdKY5AxramOBrpNQ62g4zg4Hb1rt7InGMNc7p6A0vaAOljBeAQR15OCFwXYOxSUIl5fZaiqe+Vr43cUw8WGg5GXHvwV32nk1MDiC0uaHFrutpIzpPxHUgOb8HXCBNIa2mur28qoHPkcQ0Rgws3PPYNzgN5A3SN+7Ww7T3eosUt0ikDZeUySxxiFhHJG9EgNLCSQdTs5O5vX1rV8Jew9aLpJPbo5HR3Cn4qd0TSWs1kMk1EdhADu3tXYbDZ2UdLFSx+xBEyIdmrSBlxx2k5J+1AczpOE6pujqCltrgyplaZK55axwgYzovAD24yd7xgdrB2lY1RwlVdXc6ikirKW3Q0r5Ymuq2tcZjG8tc4vf0QeiTjI3OA39a2PA5spLR1dwfNTuha+WNsBe3SHR8ZOS1n+nAh8mrX7WWp1RJUctsks1TqnENTRODRLHrcIXSFp3ODWxg7nHHZvwgN/tDt1VWm0Ces4iWufLxMJi1cRO3rE5DT+wCSAQMkYwtbeNprzaIYq+udBPTyva2anZHxb6UydJrWyD2iDlm/V/HI1EXBLWS7PNppN1ZHVOqooXuGmNjmhjodWSAT0n/Aux3lZ+1Drne6WK3Ghkp362Pqp5ywQZj3Exd4Lsu3dgA6jkAbG/8IUsd6oIYZmC3VVLFUvL2swWP446zI4ZaNLWnrGMLP2Zv9ddqt1TC7k9njLo48sY6atLcgytL2nSzPb8AOvOI1thwduqLxb4OIlkt0NDBSSSDOlrWcaBqeOp2NB+8LZ8HlFXWisktk0UsttL3Op6hrNTWFxyNbgei0jORjc74EoCPjb59HV1TL21k1fb2SOoZCwMDnOw0BjWtx0wY36iNwDu5b2s29rrbbKY1IbPdrhJ+iic1rWRtOkNyIw3J6Ue7I3ydeAreE/ZSaqvFumip3SwsfE2d7W5YGNnacPPcGl5+8racLex9RXNpqiga19VRT8Y1jiAHBxY7cHdEkOYw7yN2UBkWamvcFRAauanqaeRxjnbHGGPgGkkSNcNOrpANO79bq7Ro+DThOdUCr+k6qBjopWthEphhJGJM4G7VvDVILTtbcKuaBht0tLHrzVSVJbpazS7S2IZBd0g3JxuHZvyIhwV8HYxWG50QLjM0w8qjBJbiTOjPx0/wQEl4Gdram50c0tY8PfHUCNpa1rMN4tjsYaBneStVwsbdyQVUVrjMEMVVEDPUVTTJGI3lzSzR1Yw05Jz7QxjGVl8BNhqKKinZVQvhe6qD2tlGkkcUwagO7IPksjhBp3y1DW1FrNwoeLZofAWipgly8vAAIcWECLPUPtzhAeWyxq6KhqQyeino4KSplp5aBrAI5mtLjEWtJaRnU7tOc5PYtJs9wr1T7UwkCpu1XVS09NE1rW7mtaeOe1oA0Nyd/8AHAOMLYrYWqifcZ2U81LSTUVVBDTSu1SyucxwYHNz2dLBP7eBneVqLPwW1kVtZXQRSw3ekqnyNjcMOmiGkjDHHeR0sD9YEg53ICdbS7ZV1oo6aGR8dXd6yYNaCwNhaDpBa1senVhzmNBJGS4nq3Lwue1lzscsDrpJDVUdS8RPkij4p9M4byRp9oYJdvG/izjHb57XWKsu1LR18MDornQShzqeoHFtc4Fj3Fmo4LdbGkb94JBOQvHaehrtopKanfRS0dHDKJqh9SWBzi7olsQ6zhvGfMM4wMgbdm2VUdqDbtY5HyfjAwNZnPEB+deNXtb+tdHC49eKGrpNp3XCOiqKimbTsjBp251EwBm5xONxXS9nL4+ric+WmmpXNkLAypAD3DSDrGD1byPuKAo1XAKNu4QaBpINSzIJBwHkZBx1huD9oVRwi27xLPKT0L8so2NwvYfkza5IkwCuDVGRwjW7xLPKT0Ko4R7d4lnlJ6F06VpXXsPyPDkiTgK4NUYHCTbvFM8pPQrhwlW7xTPKX0LpUrer7r8jw2iUaVcGqLjhLtvimeUvoVecy2+KZ5S+hdKnSnweGyU4VdIUW5zbb4pnyy+hXDhOtvimfLL6FthCXB5JRpVQ1RbnOtvimfLL6FXnPtvimfLL6FpSZBKNIVwaorzn23xTPll9Crzn23xTPll9CsSIJTpQtUW50Lb4pnlL6E50Lb4pnlL6F6BKdKaVFudC2+KZ5S+hOdC2+KZ8svoQEo0DuVyivOhbfFM8pfQnOhbfFM8pfQgJSWquFFedC2+KZ8svoTnQtvimfLL6EBKdKaVFudC2+KZ5S+hOdC2+KZ5S+hASnSmkKLc6Ft8Uz5ZfQnOhbfFM8pfQgJTpTSFFudC2+KZ5S+hOdC2+KZ5S+hASnSmFFudC2+KZ5S+hOdC2+KZ5S+hASkNQNUW50Lb4pnlL6E50Lb4pnlL6EBKQ1C1RbnQtvimeUvoTnQtvimfLL6EBKdKaVFudC2+KZ8svoTnQtvimeUvoQEpDUDVFudC2+KZ5S+hOdC2+KZ5S+hASnSE0qLc6Ft8Uzyl9Cc6Ft8Uzyl9CA3gonftf9qL3zbJlHOYHse5zQwlzSADqGe0qarkHCJ/9GT/ZD/5WCz0GzlPa0/uf+TPeXNSnT3RJlTbUtexrwx4Dmh2CRkZWsl4So2OLTFIdLnN9pu/Bx3rX2v8AwI/+Nn/S0NVs/M6RzgG4c97h0h1Ekhe7vRaNJLoYvzbNmj3FGtKXW5JLHZ4EsHChF7mX5m/mrhwpRe5l+Zn5qGfVufub8w/JPq3N3N+Yfksa0+ou6LPocaV76+4mnOnF7mX5mfmq86sXuZfmZ+ahX1bm7m/MF6U2ydRI4MYGajnGXgdW/rwrVa1o+yxs0p9m9fcTii4TIpZWRCKQGSRkYJLcAuIGTv8AipqGrldq2ArI6iKR7GBrJonuw8E4a4E4GN+4LqwWmjB4/eOVfwoQmugeV88lNKYVyLRtOeW4VcKqKQUwmFVFILcLGkrA04wdyylq6r2yuFrd5WtKMZ0X2t47s+BbTipPDMnl47j5qvLh3HzWCqr5Za7fvx/tRd0cTN5cO4+actHcfNYaqrVrd8/H0RHRxMzlo7j5pywdxWIisWs3vPoiOjiZfLB3FV5WO4rEVVatXvOfRDZEyuVjuKcqHcVihVVi1a759ERsiZPKvgfNV5T8CsZVVi1S6fj6EbImRyn4FOUfArHCqrFqVzz6DZEyOUfApyj4FeCK1ahcc+hGxHvx/wACq8f8CvBVViv7jn0I2o9uO+1OOXkisV7X59BtR68aq8avJFYryt+IjajJXH+ET/6Mn+yH/wArr5UP2i4P+WVLp+O0amsbp0ZxpGOvUF9La1I06mZHPvKcqlPbHvyQ2j2gjZGxhD8tYGnAGN33r2+s0Xc/yH5rdc037z/L/qTmm/ef5f8AUuh1ihycvqtxwaX6zRdz/Ifmn1mi7n+Q/Nbrmm/ef5f9Sc037z/L/qUdYt+SerXHB42F/LnObDuMbWuPGYAwSQMYz3KS2vZ+SKZr3Fuluc4JzvBHcrNlNjuQPe/jeM4xjW406caXE56z3qTrDWr5bUH2G+3tsRTmu0oAqhVRZDoBERAEREAREQFFaWDuV6Ly4p94LOLHcnFjuV6KOjhwiclnFjuTQO5XonRx4XkQWaB3KugdyuROjjwgW6B3JoHcrkTZHhAt0DuTSO5XImyPALdA7k0hXImyPALdITSFcinZHgFugJoCuRNkeAW6QmlXIm1cAt0hNKuRNq4BTCYVUTa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59</a:t>
            </a:fld>
            <a:endParaRPr lang="cs-CZ"/>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609" y="4326482"/>
            <a:ext cx="1478782" cy="1478782"/>
          </a:xfrm>
          <a:prstGeom prst="rect">
            <a:avLst/>
          </a:prstGeom>
        </p:spPr>
      </p:pic>
    </p:spTree>
    <p:extLst>
      <p:ext uri="{BB962C8B-B14F-4D97-AF65-F5344CB8AC3E}">
        <p14:creationId xmlns:p14="http://schemas.microsoft.com/office/powerpoint/2010/main" val="3697839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136" y="188640"/>
            <a:ext cx="8167663" cy="706090"/>
          </a:xfrm>
        </p:spPr>
        <p:txBody>
          <a:bodyPr>
            <a:normAutofit/>
          </a:bodyPr>
          <a:lstStyle/>
          <a:p>
            <a:pPr>
              <a:lnSpc>
                <a:spcPct val="90000"/>
              </a:lnSpc>
            </a:pPr>
            <a:r>
              <a:rPr lang="cs-CZ" dirty="0" smtClean="0"/>
              <a:t>Maticový zápis datového souboru</a:t>
            </a:r>
            <a:endParaRPr lang="cs-CZ" dirty="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6</a:t>
            </a:fld>
            <a:endParaRPr lang="cs-CZ" dirty="0"/>
          </a:p>
        </p:txBody>
      </p:sp>
      <p:graphicFrame>
        <p:nvGraphicFramePr>
          <p:cNvPr id="57" name="Group 93"/>
          <p:cNvGraphicFramePr>
            <a:graphicFrameLocks noGrp="1"/>
          </p:cNvGraphicFramePr>
          <p:nvPr>
            <p:extLst>
              <p:ext uri="{D42A27DB-BD31-4B8C-83A1-F6EECF244321}">
                <p14:modId xmlns:p14="http://schemas.microsoft.com/office/powerpoint/2010/main" val="4138581437"/>
              </p:ext>
            </p:extLst>
          </p:nvPr>
        </p:nvGraphicFramePr>
        <p:xfrm>
          <a:off x="1835150" y="1590839"/>
          <a:ext cx="6032501" cy="1584960"/>
        </p:xfrm>
        <a:graphic>
          <a:graphicData uri="http://schemas.openxmlformats.org/drawingml/2006/table">
            <a:tbl>
              <a:tblPr/>
              <a:tblGrid>
                <a:gridCol w="432594">
                  <a:extLst>
                    <a:ext uri="{9D8B030D-6E8A-4147-A177-3AD203B41FA5}">
                      <a16:colId xmlns:a16="http://schemas.microsoft.com/office/drawing/2014/main" val="20000"/>
                    </a:ext>
                  </a:extLst>
                </a:gridCol>
                <a:gridCol w="993710">
                  <a:extLst>
                    <a:ext uri="{9D8B030D-6E8A-4147-A177-3AD203B41FA5}">
                      <a16:colId xmlns:a16="http://schemas.microsoft.com/office/drawing/2014/main" val="20001"/>
                    </a:ext>
                  </a:extLst>
                </a:gridCol>
                <a:gridCol w="87849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440160">
                  <a:extLst>
                    <a:ext uri="{9D8B030D-6E8A-4147-A177-3AD203B41FA5}">
                      <a16:colId xmlns:a16="http://schemas.microsoft.com/office/drawing/2014/main" val="20005"/>
                    </a:ext>
                  </a:extLst>
                </a:gridCol>
                <a:gridCol w="343323">
                  <a:extLst>
                    <a:ext uri="{9D8B030D-6E8A-4147-A177-3AD203B41FA5}">
                      <a16:colId xmlns:a16="http://schemas.microsoft.com/office/drawing/2014/main" val="20006"/>
                    </a:ext>
                  </a:extLst>
                </a:gridCol>
              </a:tblGrid>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Arial" charset="0"/>
                        </a:rPr>
                        <a:t>ID</a:t>
                      </a:r>
                      <a:endParaRPr kumimoji="0" lang="cs-CZ"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Pohlaví</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Věk</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Váha</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err="1" smtClean="0">
                          <a:ln>
                            <a:noFill/>
                          </a:ln>
                          <a:solidFill>
                            <a:schemeClr val="tx1"/>
                          </a:solidFill>
                          <a:effectLst/>
                          <a:latin typeface="Arial" charset="0"/>
                        </a:rPr>
                        <a:t>MMSE</a:t>
                      </a:r>
                      <a:r>
                        <a:rPr kumimoji="0" lang="cs-CZ" sz="1600" b="0" i="0" u="none" strike="noStrike" cap="none" normalizeH="0" baseline="0" dirty="0" smtClean="0">
                          <a:ln>
                            <a:noFill/>
                          </a:ln>
                          <a:solidFill>
                            <a:schemeClr val="tx1"/>
                          </a:solidFill>
                          <a:effectLst/>
                          <a:latin typeface="Arial" charset="0"/>
                        </a:rPr>
                        <a:t> skóre</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Objem</a:t>
                      </a:r>
                    </a:p>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hipokampu</a:t>
                      </a:r>
                    </a:p>
                  </a:txBody>
                  <a:tcPr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Times New Roman" pitchFamily="18" charset="0"/>
                        </a:rPr>
                        <a:t>muž</a:t>
                      </a:r>
                      <a:endParaRPr kumimoji="0" lang="cs-CZ"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84</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85,5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29</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7030</a:t>
                      </a:r>
                    </a:p>
                  </a:txBody>
                  <a:tcPr anchor="b"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žena</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25</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62,0</a:t>
                      </a:r>
                    </a:p>
                  </a:txBody>
                  <a:tcPr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28</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6984</a:t>
                      </a:r>
                    </a:p>
                  </a:txBody>
                  <a:tcPr anchor="b"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cs-CZ" sz="1600" b="0" i="0" u="none" strike="noStrike" cap="none" normalizeH="0" baseline="0" dirty="0" smtClean="0">
                          <a:ln>
                            <a:noFill/>
                          </a:ln>
                          <a:solidFill>
                            <a:schemeClr val="tx1"/>
                          </a:solidFill>
                          <a:effectLst/>
                          <a:latin typeface="Arial"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58" name="Text Box 7"/>
          <p:cNvSpPr txBox="1">
            <a:spLocks noChangeArrowheads="1"/>
          </p:cNvSpPr>
          <p:nvPr/>
        </p:nvSpPr>
        <p:spPr bwMode="auto">
          <a:xfrm>
            <a:off x="2267744" y="1125559"/>
            <a:ext cx="5616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sz="2000" dirty="0" smtClean="0">
                <a:latin typeface="+mn-lt"/>
              </a:rPr>
              <a:t>PROMĚNNÉ</a:t>
            </a:r>
            <a:r>
              <a:rPr lang="en-US" sz="2000" dirty="0" smtClean="0">
                <a:latin typeface="+mn-lt"/>
              </a:rPr>
              <a:t> </a:t>
            </a:r>
            <a:endParaRPr lang="cs-CZ" sz="2000" dirty="0">
              <a:latin typeface="+mn-lt"/>
            </a:endParaRPr>
          </a:p>
        </p:txBody>
      </p:sp>
      <p:sp>
        <p:nvSpPr>
          <p:cNvPr id="59" name="Text Box 7"/>
          <p:cNvSpPr txBox="1">
            <a:spLocks noChangeArrowheads="1"/>
          </p:cNvSpPr>
          <p:nvPr/>
        </p:nvSpPr>
        <p:spPr bwMode="auto">
          <a:xfrm rot="16200000">
            <a:off x="526964" y="2141486"/>
            <a:ext cx="15791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59263" eaLnBrk="0" hangingPunct="0">
              <a:defRPr>
                <a:solidFill>
                  <a:schemeClr val="tx1"/>
                </a:solidFill>
                <a:latin typeface="Verdana" pitchFamily="34" charset="0"/>
              </a:defRPr>
            </a:lvl1pPr>
            <a:lvl2pPr marL="742950" indent="-285750" defTabSz="4259263" eaLnBrk="0" hangingPunct="0">
              <a:defRPr>
                <a:solidFill>
                  <a:schemeClr val="tx1"/>
                </a:solidFill>
                <a:latin typeface="Verdana" pitchFamily="34" charset="0"/>
              </a:defRPr>
            </a:lvl2pPr>
            <a:lvl3pPr marL="1143000" indent="-228600" defTabSz="4259263" eaLnBrk="0" hangingPunct="0">
              <a:defRPr>
                <a:solidFill>
                  <a:schemeClr val="tx1"/>
                </a:solidFill>
                <a:latin typeface="Verdana" pitchFamily="34" charset="0"/>
              </a:defRPr>
            </a:lvl3pPr>
            <a:lvl4pPr marL="1600200" indent="-228600" defTabSz="4259263" eaLnBrk="0" hangingPunct="0">
              <a:defRPr>
                <a:solidFill>
                  <a:schemeClr val="tx1"/>
                </a:solidFill>
                <a:latin typeface="Verdana" pitchFamily="34" charset="0"/>
              </a:defRPr>
            </a:lvl4pPr>
            <a:lvl5pPr marL="2057400" indent="-228600" defTabSz="4259263" eaLnBrk="0" hangingPunct="0">
              <a:defRPr>
                <a:solidFill>
                  <a:schemeClr val="tx1"/>
                </a:solidFill>
                <a:latin typeface="Verdana" pitchFamily="34" charset="0"/>
              </a:defRPr>
            </a:lvl5pPr>
            <a:lvl6pPr marL="2514600" indent="-228600" algn="ctr" defTabSz="4259263" eaLnBrk="0" fontAlgn="base" hangingPunct="0">
              <a:spcBef>
                <a:spcPct val="0"/>
              </a:spcBef>
              <a:spcAft>
                <a:spcPct val="0"/>
              </a:spcAft>
              <a:defRPr>
                <a:solidFill>
                  <a:schemeClr val="tx1"/>
                </a:solidFill>
                <a:latin typeface="Verdana" pitchFamily="34" charset="0"/>
              </a:defRPr>
            </a:lvl6pPr>
            <a:lvl7pPr marL="2971800" indent="-228600" algn="ctr" defTabSz="4259263" eaLnBrk="0" fontAlgn="base" hangingPunct="0">
              <a:spcBef>
                <a:spcPct val="0"/>
              </a:spcBef>
              <a:spcAft>
                <a:spcPct val="0"/>
              </a:spcAft>
              <a:defRPr>
                <a:solidFill>
                  <a:schemeClr val="tx1"/>
                </a:solidFill>
                <a:latin typeface="Verdana" pitchFamily="34" charset="0"/>
              </a:defRPr>
            </a:lvl7pPr>
            <a:lvl8pPr marL="3429000" indent="-228600" algn="ctr" defTabSz="4259263" eaLnBrk="0" fontAlgn="base" hangingPunct="0">
              <a:spcBef>
                <a:spcPct val="0"/>
              </a:spcBef>
              <a:spcAft>
                <a:spcPct val="0"/>
              </a:spcAft>
              <a:defRPr>
                <a:solidFill>
                  <a:schemeClr val="tx1"/>
                </a:solidFill>
                <a:latin typeface="Verdana" pitchFamily="34" charset="0"/>
              </a:defRPr>
            </a:lvl8pPr>
            <a:lvl9pPr marL="3886200" indent="-228600" algn="ctr" defTabSz="4259263" eaLnBrk="0" fontAlgn="base" hangingPunct="0">
              <a:spcBef>
                <a:spcPct val="0"/>
              </a:spcBef>
              <a:spcAft>
                <a:spcPct val="0"/>
              </a:spcAft>
              <a:defRPr>
                <a:solidFill>
                  <a:schemeClr val="tx1"/>
                </a:solidFill>
                <a:latin typeface="Verdana" pitchFamily="34" charset="0"/>
              </a:defRPr>
            </a:lvl9pPr>
          </a:lstStyle>
          <a:p>
            <a:pPr algn="ctr" eaLnBrk="1" hangingPunct="1"/>
            <a:r>
              <a:rPr lang="cs-CZ" sz="2000" dirty="0" smtClean="0">
                <a:latin typeface="+mn-lt"/>
              </a:rPr>
              <a:t>OBJEKTY </a:t>
            </a:r>
            <a:br>
              <a:rPr lang="cs-CZ" sz="2000" dirty="0" smtClean="0">
                <a:latin typeface="+mn-lt"/>
              </a:rPr>
            </a:br>
            <a:r>
              <a:rPr lang="cs-CZ" sz="2000" dirty="0" smtClean="0">
                <a:latin typeface="+mn-lt"/>
              </a:rPr>
              <a:t>(SUBJEKTY)</a:t>
            </a:r>
            <a:r>
              <a:rPr lang="en-US" sz="2000" dirty="0" smtClean="0">
                <a:latin typeface="+mn-lt"/>
              </a:rPr>
              <a:t> </a:t>
            </a:r>
            <a:endParaRPr lang="cs-CZ" sz="2000" dirty="0">
              <a:latin typeface="+mn-lt"/>
            </a:endParaRPr>
          </a:p>
        </p:txBody>
      </p:sp>
      <p:sp>
        <p:nvSpPr>
          <p:cNvPr id="23" name="Šipka dolů 22"/>
          <p:cNvSpPr/>
          <p:nvPr/>
        </p:nvSpPr>
        <p:spPr>
          <a:xfrm>
            <a:off x="4572000" y="3356992"/>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kt 24"/>
          <p:cNvGraphicFramePr>
            <a:graphicFrameLocks noChangeAspect="1"/>
          </p:cNvGraphicFramePr>
          <p:nvPr>
            <p:extLst>
              <p:ext uri="{D42A27DB-BD31-4B8C-83A1-F6EECF244321}">
                <p14:modId xmlns:p14="http://schemas.microsoft.com/office/powerpoint/2010/main" val="4109333679"/>
              </p:ext>
            </p:extLst>
          </p:nvPr>
        </p:nvGraphicFramePr>
        <p:xfrm>
          <a:off x="3146387" y="3789040"/>
          <a:ext cx="2793765" cy="1656184"/>
        </p:xfrm>
        <a:graphic>
          <a:graphicData uri="http://schemas.openxmlformats.org/presentationml/2006/ole">
            <mc:AlternateContent xmlns:mc="http://schemas.openxmlformats.org/markup-compatibility/2006">
              <mc:Choice xmlns:v="urn:schemas-microsoft-com:vml" Requires="v">
                <p:oleObj spid="_x0000_s11383" name="Rovnice" r:id="rId4" imgW="1587500" imgH="939800" progId="Equation.3">
                  <p:embed/>
                </p:oleObj>
              </mc:Choice>
              <mc:Fallback>
                <p:oleObj name="Rovnice" r:id="rId4" imgW="1587500" imgH="939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387" y="3789040"/>
                        <a:ext cx="2793765" cy="1656184"/>
                      </a:xfrm>
                      <a:prstGeom prst="rect">
                        <a:avLst/>
                      </a:prstGeom>
                      <a:noFill/>
                    </p:spPr>
                  </p:pic>
                </p:oleObj>
              </mc:Fallback>
            </mc:AlternateContent>
          </a:graphicData>
        </a:graphic>
      </p:graphicFrame>
      <p:sp>
        <p:nvSpPr>
          <p:cNvPr id="26" name="TextovéPole 25"/>
          <p:cNvSpPr txBox="1"/>
          <p:nvPr/>
        </p:nvSpPr>
        <p:spPr>
          <a:xfrm>
            <a:off x="6192688" y="4005064"/>
            <a:ext cx="2843808" cy="1200329"/>
          </a:xfrm>
          <a:prstGeom prst="rect">
            <a:avLst/>
          </a:prstGeom>
          <a:noFill/>
        </p:spPr>
        <p:txBody>
          <a:bodyPr wrap="square" rtlCol="0">
            <a:spAutoFit/>
          </a:bodyPr>
          <a:lstStyle/>
          <a:p>
            <a:r>
              <a:rPr lang="cs-CZ" dirty="0" smtClean="0"/>
              <a:t>maticový zápis datového souboru </a:t>
            </a:r>
            <a:r>
              <a:rPr lang="cs-CZ" i="1" dirty="0" smtClean="0"/>
              <a:t>n</a:t>
            </a:r>
            <a:r>
              <a:rPr lang="cs-CZ" dirty="0" smtClean="0"/>
              <a:t> objektů (subjektů), které jsou popsané </a:t>
            </a:r>
            <a:r>
              <a:rPr lang="cs-CZ" i="1" dirty="0" smtClean="0"/>
              <a:t>p</a:t>
            </a:r>
            <a:r>
              <a:rPr lang="cs-CZ" dirty="0" smtClean="0"/>
              <a:t> proměnnými</a:t>
            </a:r>
          </a:p>
        </p:txBody>
      </p:sp>
      <p:sp>
        <p:nvSpPr>
          <p:cNvPr id="27" name="TextovéPole 26"/>
          <p:cNvSpPr txBox="1"/>
          <p:nvPr/>
        </p:nvSpPr>
        <p:spPr>
          <a:xfrm>
            <a:off x="899592" y="5733255"/>
            <a:ext cx="7344816" cy="646331"/>
          </a:xfrm>
          <a:prstGeom prst="rect">
            <a:avLst/>
          </a:prstGeom>
          <a:noFill/>
        </p:spPr>
        <p:txBody>
          <a:bodyPr wrap="square" rtlCol="0">
            <a:spAutoFit/>
          </a:bodyPr>
          <a:lstStyle/>
          <a:p>
            <a:pPr algn="ctr"/>
            <a:r>
              <a:rPr lang="cs-CZ" dirty="0" smtClean="0"/>
              <a:t>jeden prvek matice </a:t>
            </a:r>
            <a:r>
              <a:rPr lang="cs-CZ" i="1" dirty="0" err="1"/>
              <a:t>x</a:t>
            </a:r>
            <a:r>
              <a:rPr lang="cs-CZ" i="1" baseline="-25000" dirty="0" err="1"/>
              <a:t>ij</a:t>
            </a:r>
            <a:r>
              <a:rPr lang="cs-CZ" dirty="0"/>
              <a:t> je hodnota </a:t>
            </a:r>
            <a:r>
              <a:rPr lang="cs-CZ" i="1" dirty="0"/>
              <a:t>j</a:t>
            </a:r>
            <a:r>
              <a:rPr lang="cs-CZ" dirty="0"/>
              <a:t>-té proměnné u </a:t>
            </a:r>
            <a:r>
              <a:rPr lang="cs-CZ" i="1" dirty="0"/>
              <a:t>i</a:t>
            </a:r>
            <a:r>
              <a:rPr lang="cs-CZ" dirty="0"/>
              <a:t>‑</a:t>
            </a:r>
            <a:r>
              <a:rPr lang="cs-CZ" dirty="0" err="1"/>
              <a:t>tého</a:t>
            </a:r>
            <a:r>
              <a:rPr lang="cs-CZ" dirty="0"/>
              <a:t> </a:t>
            </a:r>
            <a:r>
              <a:rPr lang="cs-CZ" dirty="0" smtClean="0"/>
              <a:t>objektu </a:t>
            </a:r>
          </a:p>
          <a:p>
            <a:pPr algn="ctr"/>
            <a:r>
              <a:rPr lang="cs-CZ" dirty="0" smtClean="0"/>
              <a:t>(subjektu), </a:t>
            </a:r>
            <a:r>
              <a:rPr lang="cs-CZ" dirty="0"/>
              <a:t>přičemž  </a:t>
            </a:r>
            <a:r>
              <a:rPr lang="cs-CZ" i="1" dirty="0"/>
              <a:t>j</a:t>
            </a:r>
            <a:r>
              <a:rPr lang="cs-CZ" dirty="0"/>
              <a:t> = 1, ..., </a:t>
            </a:r>
            <a:r>
              <a:rPr lang="cs-CZ" i="1" dirty="0"/>
              <a:t>p </a:t>
            </a:r>
            <a:r>
              <a:rPr lang="cs-CZ" dirty="0"/>
              <a:t>a </a:t>
            </a:r>
            <a:r>
              <a:rPr lang="cs-CZ" i="1" dirty="0"/>
              <a:t>i</a:t>
            </a:r>
            <a:r>
              <a:rPr lang="cs-CZ" dirty="0"/>
              <a:t> = 1, ..., </a:t>
            </a:r>
            <a:r>
              <a:rPr lang="cs-CZ" i="1" dirty="0"/>
              <a:t>n</a:t>
            </a:r>
            <a:endParaRPr lang="en-US" dirty="0"/>
          </a:p>
        </p:txBody>
      </p:sp>
    </p:spTree>
    <p:extLst>
      <p:ext uri="{BB962C8B-B14F-4D97-AF65-F5344CB8AC3E}">
        <p14:creationId xmlns:p14="http://schemas.microsoft.com/office/powerpoint/2010/main" val="133622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Vícerozměrný průměr a kovarianční matice</a:t>
            </a:r>
            <a:endParaRPr lang="cs-CZ" dirty="0"/>
          </a:p>
        </p:txBody>
      </p:sp>
      <p:sp>
        <p:nvSpPr>
          <p:cNvPr id="3" name="Zástupný symbol pro obsah 2"/>
          <p:cNvSpPr>
            <a:spLocks noGrp="1"/>
          </p:cNvSpPr>
          <p:nvPr>
            <p:ph idx="1"/>
          </p:nvPr>
        </p:nvSpPr>
        <p:spPr/>
        <p:txBody>
          <a:bodyPr/>
          <a:lstStyle/>
          <a:p>
            <a:r>
              <a:rPr lang="cs-CZ" dirty="0" smtClean="0"/>
              <a:t>vícerozměrný průměr (např. pro datový soubor se 2 proměnnými):</a:t>
            </a:r>
          </a:p>
          <a:p>
            <a:endParaRPr lang="cs-CZ" sz="2000" dirty="0"/>
          </a:p>
          <a:p>
            <a:endParaRPr lang="cs-CZ" dirty="0" smtClean="0"/>
          </a:p>
          <a:p>
            <a:endParaRPr lang="cs-CZ" sz="2000" dirty="0"/>
          </a:p>
          <a:p>
            <a:endParaRPr lang="cs-CZ" dirty="0" smtClean="0"/>
          </a:p>
          <a:p>
            <a:r>
              <a:rPr lang="cs-CZ" dirty="0" smtClean="0"/>
              <a:t>výběrová kovarianční matice </a:t>
            </a:r>
            <a:r>
              <a:rPr lang="cs-CZ" dirty="0"/>
              <a:t>(např. pro datový soubor se 2 proměnnými)</a:t>
            </a:r>
            <a:r>
              <a:rPr lang="cs-CZ" dirty="0" smtClean="0"/>
              <a:t>:</a:t>
            </a:r>
            <a:endParaRPr lang="cs-CZ" sz="2000" dirty="0" smtClean="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7</a:t>
            </a:fld>
            <a:endParaRPr lang="cs-CZ" dirty="0"/>
          </a:p>
        </p:txBody>
      </p:sp>
      <mc:AlternateContent xmlns:mc="http://schemas.openxmlformats.org/markup-compatibility/2006" xmlns:a14="http://schemas.microsoft.com/office/drawing/2010/main">
        <mc:Choice Requires="a14">
          <p:sp>
            <p:nvSpPr>
              <p:cNvPr id="6" name="Obdélník 5"/>
              <p:cNvSpPr/>
              <p:nvPr/>
            </p:nvSpPr>
            <p:spPr>
              <a:xfrm>
                <a:off x="2249504" y="1700808"/>
                <a:ext cx="3101811" cy="648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cs-CZ" b="1" i="1">
                              <a:latin typeface="Cambria Math"/>
                            </a:rPr>
                            <m:t>𝐱</m:t>
                          </m:r>
                        </m:e>
                      </m:acc>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cs-CZ" i="1">
                                        <a:latin typeface="Cambria Math"/>
                                      </a:rPr>
                                      <m:t>1</m:t>
                                    </m:r>
                                  </m:num>
                                  <m:den>
                                    <m:r>
                                      <a:rPr lang="cs-CZ" i="1">
                                        <a:latin typeface="Cambria Math"/>
                                      </a:rPr>
                                      <m:t>𝑛</m:t>
                                    </m:r>
                                  </m:den>
                                </m:f>
                                <m:nary>
                                  <m:naryPr>
                                    <m:chr m:val="∑"/>
                                    <m:limLoc m:val="subSup"/>
                                    <m:ctrlPr>
                                      <a:rPr lang="en-US" i="1">
                                        <a:latin typeface="Cambria Math" panose="02040503050406030204" pitchFamily="18" charset="0"/>
                                      </a:rPr>
                                    </m:ctrlPr>
                                  </m:naryPr>
                                  <m:sub>
                                    <m:r>
                                      <a:rPr lang="cs-CZ" i="1">
                                        <a:latin typeface="Cambria Math"/>
                                      </a:rPr>
                                      <m:t>𝑖</m:t>
                                    </m:r>
                                    <m:r>
                                      <a:rPr lang="cs-CZ" i="1">
                                        <a:latin typeface="Cambria Math"/>
                                      </a:rPr>
                                      <m:t>=1</m:t>
                                    </m:r>
                                  </m:sub>
                                  <m:sup>
                                    <m:r>
                                      <a:rPr lang="cs-CZ" i="1">
                                        <a:latin typeface="Cambria Math"/>
                                      </a:rPr>
                                      <m:t>𝑛</m:t>
                                    </m:r>
                                  </m:sup>
                                  <m:e>
                                    <m:sSub>
                                      <m:sSubPr>
                                        <m:ctrlPr>
                                          <a:rPr lang="en-US"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1</m:t>
                                        </m:r>
                                      </m:sub>
                                    </m:sSub>
                                  </m:e>
                                </m:nary>
                              </m:e>
                              <m:e>
                                <m:f>
                                  <m:fPr>
                                    <m:ctrlPr>
                                      <a:rPr lang="en-US" i="1">
                                        <a:latin typeface="Cambria Math" panose="02040503050406030204" pitchFamily="18" charset="0"/>
                                      </a:rPr>
                                    </m:ctrlPr>
                                  </m:fPr>
                                  <m:num>
                                    <m:r>
                                      <a:rPr lang="cs-CZ" i="1">
                                        <a:latin typeface="Cambria Math"/>
                                      </a:rPr>
                                      <m:t>1</m:t>
                                    </m:r>
                                  </m:num>
                                  <m:den>
                                    <m:r>
                                      <a:rPr lang="cs-CZ" i="1">
                                        <a:latin typeface="Cambria Math"/>
                                      </a:rPr>
                                      <m:t>𝑛</m:t>
                                    </m:r>
                                  </m:den>
                                </m:f>
                                <m:nary>
                                  <m:naryPr>
                                    <m:chr m:val="∑"/>
                                    <m:limLoc m:val="subSup"/>
                                    <m:ctrlPr>
                                      <a:rPr lang="en-US" i="1">
                                        <a:latin typeface="Cambria Math" panose="02040503050406030204" pitchFamily="18" charset="0"/>
                                      </a:rPr>
                                    </m:ctrlPr>
                                  </m:naryPr>
                                  <m:sub>
                                    <m:r>
                                      <a:rPr lang="cs-CZ" i="1">
                                        <a:latin typeface="Cambria Math"/>
                                      </a:rPr>
                                      <m:t>𝑖</m:t>
                                    </m:r>
                                    <m:r>
                                      <a:rPr lang="cs-CZ" i="1">
                                        <a:latin typeface="Cambria Math"/>
                                      </a:rPr>
                                      <m:t>=1</m:t>
                                    </m:r>
                                  </m:sub>
                                  <m:sup>
                                    <m:r>
                                      <a:rPr lang="cs-CZ" i="1">
                                        <a:latin typeface="Cambria Math"/>
                                      </a:rPr>
                                      <m:t>𝑛</m:t>
                                    </m:r>
                                  </m:sup>
                                  <m:e>
                                    <m:sSub>
                                      <m:sSubPr>
                                        <m:ctrlPr>
                                          <a:rPr lang="en-US"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2</m:t>
                                        </m:r>
                                      </m:sub>
                                    </m:sSub>
                                  </m:e>
                                </m:nary>
                              </m:e>
                            </m:mr>
                          </m:m>
                        </m:e>
                      </m:d>
                    </m:oMath>
                  </m:oMathPara>
                </a14:m>
                <a:endParaRPr lang="en-US" dirty="0"/>
              </a:p>
            </p:txBody>
          </p:sp>
        </mc:Choice>
        <mc:Fallback xmlns="">
          <p:sp>
            <p:nvSpPr>
              <p:cNvPr id="6" name="Obdélník 5"/>
              <p:cNvSpPr>
                <a:spLocks noRot="1" noChangeAspect="1" noMove="1" noResize="1" noEditPoints="1" noAdjustHandles="1" noChangeArrowheads="1" noChangeShapeType="1" noTextEdit="1"/>
              </p:cNvSpPr>
              <p:nvPr/>
            </p:nvSpPr>
            <p:spPr>
              <a:xfrm>
                <a:off x="2249504" y="1700808"/>
                <a:ext cx="3101811" cy="64838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délník 6"/>
              <p:cNvSpPr/>
              <p:nvPr/>
            </p:nvSpPr>
            <p:spPr>
              <a:xfrm>
                <a:off x="2249504" y="3595531"/>
                <a:ext cx="4571251" cy="553549"/>
              </a:xfrm>
              <a:prstGeom prst="rect">
                <a:avLst/>
              </a:prstGeom>
            </p:spPr>
            <p:txBody>
              <a:bodyPr wrap="none">
                <a:spAutoFit/>
              </a:bodyPr>
              <a:lstStyle/>
              <a:p>
                <a14:m>
                  <m:oMath xmlns:m="http://schemas.openxmlformats.org/officeDocument/2006/math">
                    <m:r>
                      <a:rPr lang="cs-CZ" b="1" i="1" smtClean="0">
                        <a:latin typeface="Cambria Math"/>
                      </a:rPr>
                      <m:t>𝐒</m:t>
                    </m:r>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11</m:t>
                                  </m:r>
                                </m:sub>
                              </m:sSub>
                            </m:e>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12</m:t>
                                  </m:r>
                                </m:sub>
                              </m:sSub>
                            </m:e>
                          </m:mr>
                          <m:mr>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21</m:t>
                                  </m:r>
                                </m:sub>
                              </m:sSub>
                            </m:e>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22</m:t>
                                  </m:r>
                                </m:sub>
                              </m:sSub>
                            </m:e>
                          </m:mr>
                        </m:m>
                      </m:e>
                    </m:d>
                  </m:oMath>
                </a14:m>
                <a:r>
                  <a:rPr lang="cs-CZ" dirty="0" smtClean="0"/>
                  <a:t>, kde </a:t>
                </a:r>
                <a14:m>
                  <m:oMath xmlns:m="http://schemas.openxmlformats.org/officeDocument/2006/math">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11</m:t>
                        </m:r>
                      </m:sub>
                    </m:sSub>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𝑛</m:t>
                        </m:r>
                        <m:r>
                          <a:rPr lang="cs-CZ" i="1">
                            <a:latin typeface="Cambria Math"/>
                          </a:rPr>
                          <m:t>−1</m:t>
                        </m:r>
                      </m:den>
                    </m:f>
                    <m:nary>
                      <m:naryPr>
                        <m:chr m:val="∑"/>
                        <m:ctrlPr>
                          <a:rPr lang="cs-CZ" i="1" smtClean="0">
                            <a:latin typeface="Cambria Math" panose="02040503050406030204" pitchFamily="18" charset="0"/>
                          </a:rPr>
                        </m:ctrlPr>
                      </m:naryPr>
                      <m:sub>
                        <m:r>
                          <m:rPr>
                            <m:brk m:alnAt="23"/>
                          </m:rPr>
                          <a:rPr lang="cs-CZ" b="0" i="1" smtClean="0">
                            <a:latin typeface="Cambria Math"/>
                          </a:rPr>
                          <m:t>𝑖</m:t>
                        </m:r>
                        <m:r>
                          <a:rPr lang="en-US" b="0" i="1" smtClean="0">
                            <a:latin typeface="Cambria Math"/>
                          </a:rPr>
                          <m:t>=1</m:t>
                        </m:r>
                      </m:sub>
                      <m:sup>
                        <m:r>
                          <a:rPr lang="cs-CZ" b="0" i="1" smtClean="0">
                            <a:latin typeface="Cambria Math"/>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cs-CZ">
                                        <a:latin typeface="Cambria Math"/>
                                      </a:rPr>
                                      <m:t>x</m:t>
                                    </m:r>
                                  </m:e>
                                  <m:sub>
                                    <m:r>
                                      <a:rPr lang="en-US" b="0" i="1" smtClean="0">
                                        <a:latin typeface="Cambria Math"/>
                                      </a:rPr>
                                      <m:t>𝑖</m:t>
                                    </m:r>
                                    <m:r>
                                      <a:rPr lang="cs-CZ" i="1">
                                        <a:latin typeface="Cambria Math"/>
                                      </a:rPr>
                                      <m:t>1</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cs-CZ">
                                            <a:latin typeface="Cambria Math"/>
                                          </a:rPr>
                                          <m:t>x</m:t>
                                        </m:r>
                                      </m:e>
                                    </m:acc>
                                  </m:e>
                                  <m:sub>
                                    <m:r>
                                      <a:rPr lang="cs-CZ" i="1">
                                        <a:latin typeface="Cambria Math"/>
                                      </a:rPr>
                                      <m:t>1</m:t>
                                    </m:r>
                                  </m:sub>
                                </m:sSub>
                              </m:e>
                            </m:d>
                          </m:e>
                          <m:sup>
                            <m:r>
                              <a:rPr lang="cs-CZ" i="1">
                                <a:latin typeface="Cambria Math"/>
                              </a:rPr>
                              <m:t>2</m:t>
                            </m:r>
                          </m:sup>
                        </m:sSup>
                      </m:e>
                    </m:nary>
                  </m:oMath>
                </a14:m>
                <a:endParaRPr lang="en-US" dirty="0"/>
              </a:p>
            </p:txBody>
          </p:sp>
        </mc:Choice>
        <mc:Fallback xmlns="">
          <p:sp>
            <p:nvSpPr>
              <p:cNvPr id="7" name="Obdélník 6"/>
              <p:cNvSpPr>
                <a:spLocks noRot="1" noChangeAspect="1" noMove="1" noResize="1" noEditPoints="1" noAdjustHandles="1" noChangeArrowheads="1" noChangeShapeType="1" noTextEdit="1"/>
              </p:cNvSpPr>
              <p:nvPr/>
            </p:nvSpPr>
            <p:spPr>
              <a:xfrm>
                <a:off x="2249504" y="3595531"/>
                <a:ext cx="4571251" cy="553549"/>
              </a:xfrm>
              <a:prstGeom prst="rect">
                <a:avLst/>
              </a:prstGeom>
              <a:blipFill rotWithShape="1">
                <a:blip r:embed="rId4"/>
                <a:stretch>
                  <a:fillRect b="-1099"/>
                </a:stretch>
              </a:blipFill>
            </p:spPr>
            <p:txBody>
              <a:bodyPr/>
              <a:lstStyle/>
              <a:p>
                <a:r>
                  <a:rPr lang="en-US">
                    <a:noFill/>
                  </a:rPr>
                  <a:t> </a:t>
                </a:r>
              </a:p>
            </p:txBody>
          </p:sp>
        </mc:Fallback>
      </mc:AlternateContent>
    </p:spTree>
    <p:extLst>
      <p:ext uri="{BB962C8B-B14F-4D97-AF65-F5344CB8AC3E}">
        <p14:creationId xmlns:p14="http://schemas.microsoft.com/office/powerpoint/2010/main" val="920367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419872" y="6597352"/>
            <a:ext cx="4381103" cy="164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19136" y="188640"/>
            <a:ext cx="8167663" cy="706090"/>
          </a:xfrm>
        </p:spPr>
        <p:txBody>
          <a:bodyPr>
            <a:normAutofit/>
          </a:bodyPr>
          <a:lstStyle/>
          <a:p>
            <a:pPr>
              <a:lnSpc>
                <a:spcPct val="90000"/>
              </a:lnSpc>
            </a:pPr>
            <a:r>
              <a:rPr lang="cs-CZ" dirty="0" smtClean="0"/>
              <a:t>Vícerozměrný průměr a kovarianční matice</a:t>
            </a:r>
            <a:endParaRPr lang="cs-CZ" dirty="0"/>
          </a:p>
        </p:txBody>
      </p:sp>
      <p:sp>
        <p:nvSpPr>
          <p:cNvPr id="3" name="Zástupný symbol pro obsah 2"/>
          <p:cNvSpPr>
            <a:spLocks noGrp="1"/>
          </p:cNvSpPr>
          <p:nvPr>
            <p:ph idx="1"/>
          </p:nvPr>
        </p:nvSpPr>
        <p:spPr>
          <a:xfrm>
            <a:off x="590872" y="3227490"/>
            <a:ext cx="8229600" cy="432359"/>
          </a:xfrm>
        </p:spPr>
        <p:txBody>
          <a:bodyPr/>
          <a:lstStyle/>
          <a:p>
            <a:pPr marL="0" indent="0">
              <a:buNone/>
            </a:pPr>
            <a:r>
              <a:rPr lang="cs-CZ" dirty="0" smtClean="0"/>
              <a:t>Vícerozměrný průměr</a:t>
            </a:r>
            <a:r>
              <a:rPr lang="en-US" dirty="0"/>
              <a:t>:</a:t>
            </a:r>
            <a:endParaRPr lang="cs-CZ" sz="2000" dirty="0" smtClean="0"/>
          </a:p>
        </p:txBody>
      </p:sp>
      <p:sp>
        <p:nvSpPr>
          <p:cNvPr id="4" name="Zástupný symbol pro číslo snímku 3"/>
          <p:cNvSpPr>
            <a:spLocks noGrp="1"/>
          </p:cNvSpPr>
          <p:nvPr>
            <p:ph type="sldNum" sz="quarter" idx="12"/>
          </p:nvPr>
        </p:nvSpPr>
        <p:spPr/>
        <p:txBody>
          <a:bodyPr/>
          <a:lstStyle/>
          <a:p>
            <a:fld id="{2E6427A6-24A6-4246-A352-D268563853F6}" type="slidenum">
              <a:rPr lang="cs-CZ" smtClean="0"/>
              <a:t>8</a:t>
            </a:fld>
            <a:endParaRPr lang="cs-CZ" dirty="0"/>
          </a:p>
        </p:txBody>
      </p:sp>
      <mc:AlternateContent xmlns:mc="http://schemas.openxmlformats.org/markup-compatibility/2006" xmlns:a14="http://schemas.microsoft.com/office/drawing/2010/main">
        <mc:Choice Requires="a14">
          <p:sp>
            <p:nvSpPr>
              <p:cNvPr id="6" name="Obdélník 5"/>
              <p:cNvSpPr/>
              <p:nvPr/>
            </p:nvSpPr>
            <p:spPr>
              <a:xfrm>
                <a:off x="590872" y="3572449"/>
                <a:ext cx="7796558" cy="6486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cs-CZ" b="1" i="1">
                              <a:latin typeface="Cambria Math"/>
                            </a:rPr>
                            <m:t>𝐱</m:t>
                          </m:r>
                        </m:e>
                      </m:acc>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cs-CZ" i="1">
                                        <a:latin typeface="Cambria Math"/>
                                      </a:rPr>
                                      <m:t>1</m:t>
                                    </m:r>
                                  </m:num>
                                  <m:den>
                                    <m:r>
                                      <a:rPr lang="cs-CZ" i="1">
                                        <a:latin typeface="Cambria Math"/>
                                      </a:rPr>
                                      <m:t>𝑛</m:t>
                                    </m:r>
                                  </m:den>
                                </m:f>
                                <m:nary>
                                  <m:naryPr>
                                    <m:chr m:val="∑"/>
                                    <m:limLoc m:val="subSup"/>
                                    <m:ctrlPr>
                                      <a:rPr lang="en-US" i="1">
                                        <a:latin typeface="Cambria Math" panose="02040503050406030204" pitchFamily="18" charset="0"/>
                                      </a:rPr>
                                    </m:ctrlPr>
                                  </m:naryPr>
                                  <m:sub>
                                    <m:r>
                                      <a:rPr lang="cs-CZ" i="1">
                                        <a:latin typeface="Cambria Math"/>
                                      </a:rPr>
                                      <m:t>𝑖</m:t>
                                    </m:r>
                                    <m:r>
                                      <a:rPr lang="cs-CZ" i="1">
                                        <a:latin typeface="Cambria Math"/>
                                      </a:rPr>
                                      <m:t>=1</m:t>
                                    </m:r>
                                  </m:sub>
                                  <m:sup>
                                    <m:r>
                                      <a:rPr lang="cs-CZ" i="1">
                                        <a:latin typeface="Cambria Math"/>
                                      </a:rPr>
                                      <m:t>𝑛</m:t>
                                    </m:r>
                                  </m:sup>
                                  <m:e>
                                    <m:sSub>
                                      <m:sSubPr>
                                        <m:ctrlPr>
                                          <a:rPr lang="en-US"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1</m:t>
                                        </m:r>
                                      </m:sub>
                                    </m:sSub>
                                  </m:e>
                                </m:nary>
                              </m:e>
                              <m:e>
                                <m:f>
                                  <m:fPr>
                                    <m:ctrlPr>
                                      <a:rPr lang="en-US" i="1">
                                        <a:latin typeface="Cambria Math" panose="02040503050406030204" pitchFamily="18" charset="0"/>
                                      </a:rPr>
                                    </m:ctrlPr>
                                  </m:fPr>
                                  <m:num>
                                    <m:r>
                                      <a:rPr lang="cs-CZ" i="1">
                                        <a:latin typeface="Cambria Math"/>
                                      </a:rPr>
                                      <m:t>1</m:t>
                                    </m:r>
                                  </m:num>
                                  <m:den>
                                    <m:r>
                                      <a:rPr lang="cs-CZ" i="1">
                                        <a:latin typeface="Cambria Math"/>
                                      </a:rPr>
                                      <m:t>𝑛</m:t>
                                    </m:r>
                                  </m:den>
                                </m:f>
                                <m:nary>
                                  <m:naryPr>
                                    <m:chr m:val="∑"/>
                                    <m:limLoc m:val="subSup"/>
                                    <m:ctrlPr>
                                      <a:rPr lang="en-US" i="1">
                                        <a:latin typeface="Cambria Math" panose="02040503050406030204" pitchFamily="18" charset="0"/>
                                      </a:rPr>
                                    </m:ctrlPr>
                                  </m:naryPr>
                                  <m:sub>
                                    <m:r>
                                      <a:rPr lang="cs-CZ" i="1">
                                        <a:latin typeface="Cambria Math"/>
                                      </a:rPr>
                                      <m:t>𝑖</m:t>
                                    </m:r>
                                    <m:r>
                                      <a:rPr lang="cs-CZ" i="1">
                                        <a:latin typeface="Cambria Math"/>
                                      </a:rPr>
                                      <m:t>=1</m:t>
                                    </m:r>
                                  </m:sub>
                                  <m:sup>
                                    <m:r>
                                      <a:rPr lang="cs-CZ" i="1">
                                        <a:latin typeface="Cambria Math"/>
                                      </a:rPr>
                                      <m:t>𝑛</m:t>
                                    </m:r>
                                  </m:sup>
                                  <m:e>
                                    <m:sSub>
                                      <m:sSubPr>
                                        <m:ctrlPr>
                                          <a:rPr lang="en-US" i="1">
                                            <a:latin typeface="Cambria Math" panose="02040503050406030204" pitchFamily="18" charset="0"/>
                                          </a:rPr>
                                        </m:ctrlPr>
                                      </m:sSubPr>
                                      <m:e>
                                        <m:r>
                                          <m:rPr>
                                            <m:sty m:val="p"/>
                                          </m:rPr>
                                          <a:rPr lang="cs-CZ">
                                            <a:latin typeface="Cambria Math"/>
                                          </a:rPr>
                                          <m:t>x</m:t>
                                        </m:r>
                                      </m:e>
                                      <m:sub>
                                        <m:r>
                                          <a:rPr lang="cs-CZ" i="1">
                                            <a:latin typeface="Cambria Math"/>
                                          </a:rPr>
                                          <m:t>𝑖</m:t>
                                        </m:r>
                                        <m:r>
                                          <a:rPr lang="cs-CZ" i="1">
                                            <a:latin typeface="Cambria Math"/>
                                          </a:rPr>
                                          <m:t>2</m:t>
                                        </m:r>
                                      </m:sub>
                                    </m:sSub>
                                  </m:e>
                                </m:nary>
                              </m:e>
                            </m:mr>
                          </m:m>
                        </m:e>
                      </m:d>
                      <m:r>
                        <a:rPr lang="en-US" b="0" i="1" smtClean="0">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cs-CZ" i="1">
                                        <a:latin typeface="Cambria Math"/>
                                      </a:rPr>
                                      <m:t>1</m:t>
                                    </m:r>
                                  </m:num>
                                  <m:den>
                                    <m:r>
                                      <a:rPr lang="cs-CZ" i="1">
                                        <a:latin typeface="Cambria Math"/>
                                      </a:rPr>
                                      <m:t>3</m:t>
                                    </m:r>
                                  </m:den>
                                </m:f>
                                <m:d>
                                  <m:dPr>
                                    <m:ctrlPr>
                                      <a:rPr lang="en-US" i="1">
                                        <a:latin typeface="Cambria Math" panose="02040503050406030204" pitchFamily="18" charset="0"/>
                                      </a:rPr>
                                    </m:ctrlPr>
                                  </m:dPr>
                                  <m:e>
                                    <m:r>
                                      <a:rPr lang="cs-CZ" i="1" smtClean="0">
                                        <a:solidFill>
                                          <a:srgbClr val="0000FF"/>
                                        </a:solidFill>
                                        <a:latin typeface="Cambria Math"/>
                                      </a:rPr>
                                      <m:t>2+4+3</m:t>
                                    </m:r>
                                  </m:e>
                                </m:d>
                              </m:e>
                              <m:e>
                                <m:f>
                                  <m:fPr>
                                    <m:ctrlPr>
                                      <a:rPr lang="en-US" i="1">
                                        <a:latin typeface="Cambria Math" panose="02040503050406030204" pitchFamily="18" charset="0"/>
                                      </a:rPr>
                                    </m:ctrlPr>
                                  </m:fPr>
                                  <m:num>
                                    <m:r>
                                      <a:rPr lang="cs-CZ" i="1">
                                        <a:latin typeface="Cambria Math"/>
                                      </a:rPr>
                                      <m:t>1</m:t>
                                    </m:r>
                                  </m:num>
                                  <m:den>
                                    <m:r>
                                      <a:rPr lang="cs-CZ" i="1">
                                        <a:latin typeface="Cambria Math"/>
                                      </a:rPr>
                                      <m:t>3</m:t>
                                    </m:r>
                                  </m:den>
                                </m:f>
                                <m:d>
                                  <m:dPr>
                                    <m:ctrlPr>
                                      <a:rPr lang="en-US" i="1">
                                        <a:latin typeface="Cambria Math" panose="02040503050406030204" pitchFamily="18" charset="0"/>
                                      </a:rPr>
                                    </m:ctrlPr>
                                  </m:dPr>
                                  <m:e>
                                    <m:r>
                                      <a:rPr lang="cs-CZ" i="1" smtClean="0">
                                        <a:solidFill>
                                          <a:srgbClr val="FF0000"/>
                                        </a:solidFill>
                                        <a:latin typeface="Cambria Math"/>
                                      </a:rPr>
                                      <m:t>12+10+8</m:t>
                                    </m:r>
                                  </m:e>
                                </m:d>
                              </m:e>
                            </m:mr>
                          </m:m>
                        </m:e>
                      </m:d>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smtClean="0">
                                  <a:solidFill>
                                    <a:srgbClr val="00B050"/>
                                  </a:solidFill>
                                  <a:latin typeface="Cambria Math" panose="02040503050406030204" pitchFamily="18" charset="0"/>
                                </a:rPr>
                              </m:ctrlPr>
                            </m:mPr>
                            <m:mr>
                              <m:e>
                                <m:r>
                                  <a:rPr lang="cs-CZ" i="1">
                                    <a:solidFill>
                                      <a:srgbClr val="00B050"/>
                                    </a:solidFill>
                                    <a:latin typeface="Cambria Math"/>
                                  </a:rPr>
                                  <m:t>3</m:t>
                                </m:r>
                              </m:e>
                              <m:e>
                                <m:r>
                                  <a:rPr lang="cs-CZ" i="1">
                                    <a:solidFill>
                                      <a:srgbClr val="00B050"/>
                                    </a:solidFill>
                                    <a:latin typeface="Cambria Math"/>
                                  </a:rPr>
                                  <m:t>10</m:t>
                                </m:r>
                              </m:e>
                            </m:mr>
                          </m:m>
                        </m:e>
                      </m:d>
                    </m:oMath>
                  </m:oMathPara>
                </a14:m>
                <a:endParaRPr lang="en-US" dirty="0"/>
              </a:p>
            </p:txBody>
          </p:sp>
        </mc:Choice>
        <mc:Fallback xmlns="">
          <p:sp>
            <p:nvSpPr>
              <p:cNvPr id="6" name="Obdélník 5"/>
              <p:cNvSpPr>
                <a:spLocks noRot="1" noChangeAspect="1" noMove="1" noResize="1" noEditPoints="1" noAdjustHandles="1" noChangeArrowheads="1" noChangeShapeType="1" noTextEdit="1"/>
              </p:cNvSpPr>
              <p:nvPr/>
            </p:nvSpPr>
            <p:spPr>
              <a:xfrm>
                <a:off x="590872" y="3572449"/>
                <a:ext cx="7796558" cy="64863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délník 6"/>
              <p:cNvSpPr/>
              <p:nvPr/>
            </p:nvSpPr>
            <p:spPr>
              <a:xfrm>
                <a:off x="640588" y="4797152"/>
                <a:ext cx="8504123" cy="506870"/>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11</m:t>
                        </m:r>
                      </m:sub>
                    </m:sSub>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𝑛</m:t>
                        </m:r>
                        <m:r>
                          <a:rPr lang="cs-CZ" i="1">
                            <a:latin typeface="Cambria Math"/>
                          </a:rPr>
                          <m:t>−1</m:t>
                        </m:r>
                      </m:den>
                    </m:f>
                    <m:nary>
                      <m:naryPr>
                        <m:chr m:val="∑"/>
                        <m:ctrlPr>
                          <a:rPr lang="cs-CZ" i="1" smtClean="0">
                            <a:latin typeface="Cambria Math" panose="02040503050406030204" pitchFamily="18" charset="0"/>
                          </a:rPr>
                        </m:ctrlPr>
                      </m:naryPr>
                      <m:sub>
                        <m:r>
                          <m:rPr>
                            <m:brk m:alnAt="23"/>
                          </m:rPr>
                          <a:rPr lang="cs-CZ" b="0" i="1" smtClean="0">
                            <a:latin typeface="Cambria Math"/>
                          </a:rPr>
                          <m:t>𝑖</m:t>
                        </m:r>
                        <m:r>
                          <a:rPr lang="en-US" b="0" i="1" smtClean="0">
                            <a:latin typeface="Cambria Math"/>
                          </a:rPr>
                          <m:t>=1</m:t>
                        </m:r>
                      </m:sub>
                      <m:sup>
                        <m:r>
                          <a:rPr lang="cs-CZ" b="0" i="1" smtClean="0">
                            <a:latin typeface="Cambria Math"/>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cs-CZ">
                                        <a:latin typeface="Cambria Math"/>
                                      </a:rPr>
                                      <m:t>x</m:t>
                                    </m:r>
                                  </m:e>
                                  <m:sub>
                                    <m:r>
                                      <a:rPr lang="en-US" b="0" i="1" smtClean="0">
                                        <a:latin typeface="Cambria Math"/>
                                      </a:rPr>
                                      <m:t>𝑖</m:t>
                                    </m:r>
                                    <m:r>
                                      <a:rPr lang="cs-CZ" i="1">
                                        <a:latin typeface="Cambria Math"/>
                                      </a:rPr>
                                      <m:t>1</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cs-CZ">
                                            <a:latin typeface="Cambria Math"/>
                                          </a:rPr>
                                          <m:t>x</m:t>
                                        </m:r>
                                      </m:e>
                                    </m:acc>
                                  </m:e>
                                  <m:sub>
                                    <m:r>
                                      <a:rPr lang="cs-CZ" i="1">
                                        <a:latin typeface="Cambria Math"/>
                                      </a:rPr>
                                      <m:t>1</m:t>
                                    </m:r>
                                  </m:sub>
                                </m:sSub>
                              </m:e>
                            </m:d>
                          </m:e>
                          <m:sup>
                            <m:r>
                              <a:rPr lang="cs-CZ" i="1">
                                <a:latin typeface="Cambria Math"/>
                              </a:rPr>
                              <m:t>2</m:t>
                            </m:r>
                          </m:sup>
                        </m:sSup>
                      </m:e>
                    </m:nary>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3−1</m:t>
                        </m:r>
                      </m:den>
                    </m:f>
                    <m:d>
                      <m:dPr>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i="1" smtClean="0">
                                    <a:solidFill>
                                      <a:srgbClr val="0000FF"/>
                                    </a:solidFill>
                                    <a:latin typeface="Cambria Math"/>
                                  </a:rPr>
                                  <m:t>2</m:t>
                                </m:r>
                                <m:r>
                                  <a:rPr lang="cs-CZ" i="1">
                                    <a:latin typeface="Cambria Math"/>
                                  </a:rPr>
                                  <m:t>−</m:t>
                                </m:r>
                                <m:r>
                                  <a:rPr lang="cs-CZ" i="1" smtClean="0">
                                    <a:solidFill>
                                      <a:srgbClr val="00B050"/>
                                    </a:solidFill>
                                    <a:latin typeface="Cambria Math"/>
                                  </a:rPr>
                                  <m:t>3</m:t>
                                </m:r>
                              </m:e>
                            </m:d>
                          </m:e>
                          <m:sup>
                            <m:r>
                              <a:rPr lang="cs-CZ" i="1">
                                <a:latin typeface="Cambria Math"/>
                              </a:rPr>
                              <m:t>2</m:t>
                            </m:r>
                          </m:sup>
                        </m:sSup>
                        <m:r>
                          <a:rPr lang="cs-CZ"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i="1" smtClean="0">
                                    <a:solidFill>
                                      <a:srgbClr val="0000FF"/>
                                    </a:solidFill>
                                    <a:latin typeface="Cambria Math"/>
                                  </a:rPr>
                                  <m:t>4</m:t>
                                </m:r>
                                <m:r>
                                  <a:rPr lang="cs-CZ" i="1">
                                    <a:latin typeface="Cambria Math"/>
                                  </a:rPr>
                                  <m:t>−</m:t>
                                </m:r>
                                <m:r>
                                  <a:rPr lang="cs-CZ" i="1" smtClean="0">
                                    <a:solidFill>
                                      <a:srgbClr val="00B050"/>
                                    </a:solidFill>
                                    <a:latin typeface="Cambria Math"/>
                                  </a:rPr>
                                  <m:t>3</m:t>
                                </m:r>
                              </m:e>
                            </m:d>
                          </m:e>
                          <m:sup>
                            <m:r>
                              <a:rPr lang="cs-CZ" i="1">
                                <a:latin typeface="Cambria Math"/>
                              </a:rPr>
                              <m:t>2</m:t>
                            </m:r>
                          </m:sup>
                        </m:sSup>
                        <m:r>
                          <a:rPr lang="cs-CZ"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i="1" smtClean="0">
                                    <a:solidFill>
                                      <a:srgbClr val="0000FF"/>
                                    </a:solidFill>
                                    <a:latin typeface="Cambria Math"/>
                                  </a:rPr>
                                  <m:t>3</m:t>
                                </m:r>
                                <m:r>
                                  <a:rPr lang="cs-CZ" i="1">
                                    <a:latin typeface="Cambria Math"/>
                                  </a:rPr>
                                  <m:t>−</m:t>
                                </m:r>
                                <m:r>
                                  <a:rPr lang="cs-CZ" i="1" smtClean="0">
                                    <a:solidFill>
                                      <a:srgbClr val="00B050"/>
                                    </a:solidFill>
                                    <a:latin typeface="Cambria Math"/>
                                  </a:rPr>
                                  <m:t>3</m:t>
                                </m:r>
                              </m:e>
                            </m:d>
                          </m:e>
                          <m:sup>
                            <m:r>
                              <a:rPr lang="cs-CZ" i="1">
                                <a:latin typeface="Cambria Math"/>
                              </a:rPr>
                              <m:t>2</m:t>
                            </m:r>
                          </m:sup>
                        </m:sSup>
                      </m:e>
                    </m:d>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2</m:t>
                        </m:r>
                      </m:den>
                    </m:f>
                    <m:d>
                      <m:dPr>
                        <m:ctrlPr>
                          <a:rPr lang="en-US" i="1">
                            <a:latin typeface="Cambria Math" panose="02040503050406030204" pitchFamily="18" charset="0"/>
                          </a:rPr>
                        </m:ctrlPr>
                      </m:dPr>
                      <m:e>
                        <m:r>
                          <a:rPr lang="cs-CZ" i="1">
                            <a:latin typeface="Cambria Math"/>
                          </a:rPr>
                          <m:t>1+1+0</m:t>
                        </m:r>
                      </m:e>
                    </m:d>
                    <m:r>
                      <a:rPr lang="cs-CZ" i="1">
                        <a:latin typeface="Cambria Math"/>
                      </a:rPr>
                      <m:t>=</m:t>
                    </m:r>
                  </m:oMath>
                </a14:m>
                <a:r>
                  <a:rPr lang="cs-CZ" dirty="0" smtClean="0"/>
                  <a:t> </a:t>
                </a:r>
                <a:r>
                  <a:rPr lang="cs-CZ" dirty="0"/>
                  <a:t>1</a:t>
                </a:r>
                <a:endParaRPr lang="en-US" dirty="0"/>
              </a:p>
            </p:txBody>
          </p:sp>
        </mc:Choice>
        <mc:Fallback xmlns="">
          <p:sp>
            <p:nvSpPr>
              <p:cNvPr id="7" name="Obdélník 6"/>
              <p:cNvSpPr>
                <a:spLocks noRot="1" noChangeAspect="1" noMove="1" noResize="1" noEditPoints="1" noAdjustHandles="1" noChangeArrowheads="1" noChangeShapeType="1" noTextEdit="1"/>
              </p:cNvSpPr>
              <p:nvPr/>
            </p:nvSpPr>
            <p:spPr>
              <a:xfrm>
                <a:off x="640588" y="4797152"/>
                <a:ext cx="8504123" cy="506870"/>
              </a:xfrm>
              <a:prstGeom prst="rect">
                <a:avLst/>
              </a:prstGeom>
              <a:blipFill rotWithShape="1">
                <a:blip r:embed="rId4"/>
                <a:stretch>
                  <a:fillRect t="-75904" r="-358" b="-120482"/>
                </a:stretch>
              </a:blipFill>
            </p:spPr>
            <p:txBody>
              <a:bodyPr/>
              <a:lstStyle/>
              <a:p>
                <a:r>
                  <a:rPr lang="en-US">
                    <a:noFill/>
                  </a:rPr>
                  <a:t> </a:t>
                </a:r>
              </a:p>
            </p:txBody>
          </p:sp>
        </mc:Fallback>
      </mc:AlternateContent>
      <p:graphicFrame>
        <p:nvGraphicFramePr>
          <p:cNvPr id="8" name="Group 93"/>
          <p:cNvGraphicFramePr>
            <a:graphicFrameLocks noGrp="1"/>
          </p:cNvGraphicFramePr>
          <p:nvPr>
            <p:extLst>
              <p:ext uri="{D42A27DB-BD31-4B8C-83A1-F6EECF244321}">
                <p14:modId xmlns:p14="http://schemas.microsoft.com/office/powerpoint/2010/main" val="2366358201"/>
              </p:ext>
            </p:extLst>
          </p:nvPr>
        </p:nvGraphicFramePr>
        <p:xfrm>
          <a:off x="646697" y="1234951"/>
          <a:ext cx="3888432" cy="1615713"/>
        </p:xfrm>
        <a:graphic>
          <a:graphicData uri="http://schemas.openxmlformats.org/drawingml/2006/table">
            <a:tbl>
              <a:tblPr/>
              <a:tblGrid>
                <a:gridCol w="469738">
                  <a:extLst>
                    <a:ext uri="{9D8B030D-6E8A-4147-A177-3AD203B41FA5}">
                      <a16:colId xmlns:a16="http://schemas.microsoft.com/office/drawing/2014/main" val="20000"/>
                    </a:ext>
                  </a:extLst>
                </a:gridCol>
                <a:gridCol w="133046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60987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Arial" charset="0"/>
                        </a:rPr>
                        <a:t>ID</a:t>
                      </a:r>
                      <a:endParaRPr kumimoji="0" lang="cs-CZ"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Objem hipokampu</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Objem </a:t>
                      </a:r>
                      <a:br>
                        <a:rPr kumimoji="0" lang="cs-CZ" sz="1600" b="0" i="0" u="none" strike="noStrike" cap="none" normalizeH="0" baseline="0" dirty="0" smtClean="0">
                          <a:ln>
                            <a:noFill/>
                          </a:ln>
                          <a:solidFill>
                            <a:schemeClr val="tx1"/>
                          </a:solidFill>
                          <a:effectLst/>
                          <a:latin typeface="Arial" charset="0"/>
                        </a:rPr>
                      </a:br>
                      <a:r>
                        <a:rPr kumimoji="0" lang="cs-CZ" sz="1600" b="0" i="0" u="none" strike="noStrike" cap="none" normalizeH="0" baseline="0" dirty="0" smtClean="0">
                          <a:ln>
                            <a:noFill/>
                          </a:ln>
                          <a:solidFill>
                            <a:schemeClr val="tx1"/>
                          </a:solidFill>
                          <a:effectLst/>
                          <a:latin typeface="Arial" charset="0"/>
                        </a:rPr>
                        <a:t>mozkových komor</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Times New Roman" pitchFamily="18" charset="0"/>
                        </a:rPr>
                        <a:t>2</a:t>
                      </a:r>
                      <a:endParaRPr kumimoji="0" lang="cs-CZ"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12</a:t>
                      </a: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10</a:t>
                      </a: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3</a:t>
                      </a: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8</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pSp>
        <p:nvGrpSpPr>
          <p:cNvPr id="66" name="Skupina 65"/>
          <p:cNvGrpSpPr/>
          <p:nvPr/>
        </p:nvGrpSpPr>
        <p:grpSpPr>
          <a:xfrm>
            <a:off x="5401334" y="1097901"/>
            <a:ext cx="3140098" cy="2354182"/>
            <a:chOff x="5401334" y="1097901"/>
            <a:chExt cx="3140098" cy="2354182"/>
          </a:xfrm>
        </p:grpSpPr>
        <p:sp>
          <p:nvSpPr>
            <p:cNvPr id="10" name="Line 100"/>
            <p:cNvSpPr>
              <a:spLocks noChangeShapeType="1"/>
            </p:cNvSpPr>
            <p:nvPr/>
          </p:nvSpPr>
          <p:spPr bwMode="auto">
            <a:xfrm>
              <a:off x="5895976" y="2956247"/>
              <a:ext cx="25908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1" name="Line 102"/>
            <p:cNvSpPr>
              <a:spLocks noChangeShapeType="1"/>
            </p:cNvSpPr>
            <p:nvPr/>
          </p:nvSpPr>
          <p:spPr bwMode="auto">
            <a:xfrm flipV="1">
              <a:off x="5895975" y="1246108"/>
              <a:ext cx="0" cy="17093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2" name="Line 105"/>
            <p:cNvSpPr>
              <a:spLocks noChangeShapeType="1"/>
            </p:cNvSpPr>
            <p:nvPr/>
          </p:nvSpPr>
          <p:spPr bwMode="auto">
            <a:xfrm flipV="1">
              <a:off x="5895975" y="2918147"/>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3" name="Line 106"/>
            <p:cNvSpPr>
              <a:spLocks noChangeShapeType="1"/>
            </p:cNvSpPr>
            <p:nvPr/>
          </p:nvSpPr>
          <p:spPr bwMode="auto">
            <a:xfrm>
              <a:off x="5895975" y="1246108"/>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4" name="Rectangle 107"/>
            <p:cNvSpPr>
              <a:spLocks noChangeArrowheads="1"/>
            </p:cNvSpPr>
            <p:nvPr/>
          </p:nvSpPr>
          <p:spPr bwMode="auto">
            <a:xfrm>
              <a:off x="5880100" y="29848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1</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108"/>
            <p:cNvSpPr>
              <a:spLocks noChangeShapeType="1"/>
            </p:cNvSpPr>
            <p:nvPr/>
          </p:nvSpPr>
          <p:spPr bwMode="auto">
            <a:xfrm flipV="1">
              <a:off x="6543675" y="2918147"/>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6" name="Rectangle 110"/>
            <p:cNvSpPr>
              <a:spLocks noChangeArrowheads="1"/>
            </p:cNvSpPr>
            <p:nvPr/>
          </p:nvSpPr>
          <p:spPr bwMode="auto">
            <a:xfrm>
              <a:off x="6527800" y="29848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Helvetica" charset="-18"/>
                  <a:cs typeface="Arial" pitchFamily="34" charset="0"/>
                </a:rPr>
                <a:t>2</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Line 111"/>
            <p:cNvSpPr>
              <a:spLocks noChangeShapeType="1"/>
            </p:cNvSpPr>
            <p:nvPr/>
          </p:nvSpPr>
          <p:spPr bwMode="auto">
            <a:xfrm flipV="1">
              <a:off x="7191375" y="2918147"/>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18" name="Rectangle 113"/>
            <p:cNvSpPr>
              <a:spLocks noChangeArrowheads="1"/>
            </p:cNvSpPr>
            <p:nvPr/>
          </p:nvSpPr>
          <p:spPr bwMode="auto">
            <a:xfrm>
              <a:off x="7175500" y="29848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3</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19" name="Line 114"/>
            <p:cNvSpPr>
              <a:spLocks noChangeShapeType="1"/>
            </p:cNvSpPr>
            <p:nvPr/>
          </p:nvSpPr>
          <p:spPr bwMode="auto">
            <a:xfrm flipV="1">
              <a:off x="7839075" y="2918147"/>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20" name="Rectangle 116"/>
            <p:cNvSpPr>
              <a:spLocks noChangeArrowheads="1"/>
            </p:cNvSpPr>
            <p:nvPr/>
          </p:nvSpPr>
          <p:spPr bwMode="auto">
            <a:xfrm>
              <a:off x="7823200" y="29848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4</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21" name="Line 117"/>
            <p:cNvSpPr>
              <a:spLocks noChangeShapeType="1"/>
            </p:cNvSpPr>
            <p:nvPr/>
          </p:nvSpPr>
          <p:spPr bwMode="auto">
            <a:xfrm flipV="1">
              <a:off x="8486775" y="2918147"/>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22" name="Rectangle 119"/>
            <p:cNvSpPr>
              <a:spLocks noChangeArrowheads="1"/>
            </p:cNvSpPr>
            <p:nvPr/>
          </p:nvSpPr>
          <p:spPr bwMode="auto">
            <a:xfrm>
              <a:off x="8470900" y="29848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5</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134"/>
            <p:cNvSpPr>
              <a:spLocks noChangeArrowheads="1"/>
            </p:cNvSpPr>
            <p:nvPr/>
          </p:nvSpPr>
          <p:spPr bwMode="auto">
            <a:xfrm>
              <a:off x="5791200" y="289393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7</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34" name="Line 135"/>
            <p:cNvSpPr>
              <a:spLocks noChangeShapeType="1"/>
            </p:cNvSpPr>
            <p:nvPr/>
          </p:nvSpPr>
          <p:spPr bwMode="auto">
            <a:xfrm>
              <a:off x="5895975" y="2684383"/>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5" name="Rectangle 137"/>
            <p:cNvSpPr>
              <a:spLocks noChangeArrowheads="1"/>
            </p:cNvSpPr>
            <p:nvPr/>
          </p:nvSpPr>
          <p:spPr bwMode="auto">
            <a:xfrm>
              <a:off x="5791200" y="260818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8</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36" name="Line 138"/>
            <p:cNvSpPr>
              <a:spLocks noChangeShapeType="1"/>
            </p:cNvSpPr>
            <p:nvPr/>
          </p:nvSpPr>
          <p:spPr bwMode="auto">
            <a:xfrm>
              <a:off x="5895975" y="238910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7" name="Rectangle 140"/>
            <p:cNvSpPr>
              <a:spLocks noChangeArrowheads="1"/>
            </p:cNvSpPr>
            <p:nvPr/>
          </p:nvSpPr>
          <p:spPr bwMode="auto">
            <a:xfrm>
              <a:off x="5791200" y="231290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9</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38" name="Line 141"/>
            <p:cNvSpPr>
              <a:spLocks noChangeShapeType="1"/>
            </p:cNvSpPr>
            <p:nvPr/>
          </p:nvSpPr>
          <p:spPr bwMode="auto">
            <a:xfrm>
              <a:off x="5895975" y="210335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39" name="Rectangle 143"/>
            <p:cNvSpPr>
              <a:spLocks noChangeArrowheads="1"/>
            </p:cNvSpPr>
            <p:nvPr/>
          </p:nvSpPr>
          <p:spPr bwMode="auto">
            <a:xfrm>
              <a:off x="5724525" y="202715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Helvetica" charset="-18"/>
                  <a:cs typeface="Arial" pitchFamily="34" charset="0"/>
                </a:rPr>
                <a:t>10</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Line 144"/>
            <p:cNvSpPr>
              <a:spLocks noChangeShapeType="1"/>
            </p:cNvSpPr>
            <p:nvPr/>
          </p:nvSpPr>
          <p:spPr bwMode="auto">
            <a:xfrm>
              <a:off x="5895975" y="181760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1" name="Rectangle 146"/>
            <p:cNvSpPr>
              <a:spLocks noChangeArrowheads="1"/>
            </p:cNvSpPr>
            <p:nvPr/>
          </p:nvSpPr>
          <p:spPr bwMode="auto">
            <a:xfrm>
              <a:off x="5724525" y="174140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11</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42" name="Line 147"/>
            <p:cNvSpPr>
              <a:spLocks noChangeShapeType="1"/>
            </p:cNvSpPr>
            <p:nvPr/>
          </p:nvSpPr>
          <p:spPr bwMode="auto">
            <a:xfrm>
              <a:off x="5895975" y="153185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3" name="Rectangle 149"/>
            <p:cNvSpPr>
              <a:spLocks noChangeArrowheads="1"/>
            </p:cNvSpPr>
            <p:nvPr/>
          </p:nvSpPr>
          <p:spPr bwMode="auto">
            <a:xfrm>
              <a:off x="5724525" y="145565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12</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44" name="Line 150"/>
            <p:cNvSpPr>
              <a:spLocks noChangeShapeType="1"/>
            </p:cNvSpPr>
            <p:nvPr/>
          </p:nvSpPr>
          <p:spPr bwMode="auto">
            <a:xfrm>
              <a:off x="5895975" y="124610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p>
          </p:txBody>
        </p:sp>
        <p:sp>
          <p:nvSpPr>
            <p:cNvPr id="45" name="Rectangle 152"/>
            <p:cNvSpPr>
              <a:spLocks noChangeArrowheads="1"/>
            </p:cNvSpPr>
            <p:nvPr/>
          </p:nvSpPr>
          <p:spPr bwMode="auto">
            <a:xfrm>
              <a:off x="5724525" y="116990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Helvetica" charset="-18"/>
                  <a:cs typeface="Arial" pitchFamily="34" charset="0"/>
                </a:rPr>
                <a:t>13</a:t>
              </a:r>
              <a:endParaRPr kumimoji="0" lang="en-US" altLang="en-US" b="0" i="0" u="none" strike="noStrike" cap="none" normalizeH="0" baseline="0" smtClean="0">
                <a:ln>
                  <a:noFill/>
                </a:ln>
                <a:solidFill>
                  <a:schemeClr val="tx1"/>
                </a:solidFill>
                <a:effectLst/>
                <a:latin typeface="Arial" pitchFamily="34" charset="0"/>
                <a:cs typeface="Arial" pitchFamily="34" charset="0"/>
              </a:endParaRPr>
            </a:p>
          </p:txBody>
        </p:sp>
        <p:sp>
          <p:nvSpPr>
            <p:cNvPr id="46" name="Oval 157"/>
            <p:cNvSpPr>
              <a:spLocks noChangeArrowheads="1"/>
            </p:cNvSpPr>
            <p:nvPr/>
          </p:nvSpPr>
          <p:spPr bwMode="auto">
            <a:xfrm>
              <a:off x="6505575" y="1493758"/>
              <a:ext cx="85725" cy="85725"/>
            </a:xfrm>
            <a:prstGeom prst="ellipse">
              <a:avLst/>
            </a:pr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sz="2400"/>
            </a:p>
          </p:txBody>
        </p:sp>
        <p:sp>
          <p:nvSpPr>
            <p:cNvPr id="47" name="Oval 158"/>
            <p:cNvSpPr>
              <a:spLocks noChangeArrowheads="1"/>
            </p:cNvSpPr>
            <p:nvPr/>
          </p:nvSpPr>
          <p:spPr bwMode="auto">
            <a:xfrm>
              <a:off x="7800975" y="2065258"/>
              <a:ext cx="85725" cy="85725"/>
            </a:xfrm>
            <a:prstGeom prst="ellipse">
              <a:avLst/>
            </a:pr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sz="2400"/>
            </a:p>
          </p:txBody>
        </p:sp>
        <p:sp>
          <p:nvSpPr>
            <p:cNvPr id="48" name="Oval 159"/>
            <p:cNvSpPr>
              <a:spLocks noChangeArrowheads="1"/>
            </p:cNvSpPr>
            <p:nvPr/>
          </p:nvSpPr>
          <p:spPr bwMode="auto">
            <a:xfrm>
              <a:off x="7153275" y="2646283"/>
              <a:ext cx="85725" cy="85725"/>
            </a:xfrm>
            <a:prstGeom prst="ellipse">
              <a:avLst/>
            </a:pr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sz="2400"/>
            </a:p>
          </p:txBody>
        </p:sp>
        <p:sp>
          <p:nvSpPr>
            <p:cNvPr id="61" name="TextovéPole 60"/>
            <p:cNvSpPr txBox="1"/>
            <p:nvPr/>
          </p:nvSpPr>
          <p:spPr>
            <a:xfrm>
              <a:off x="6436588" y="3175084"/>
              <a:ext cx="1527810" cy="276999"/>
            </a:xfrm>
            <a:prstGeom prst="rect">
              <a:avLst/>
            </a:prstGeom>
            <a:noFill/>
          </p:spPr>
          <p:txBody>
            <a:bodyPr wrap="square" rtlCol="0">
              <a:spAutoFit/>
            </a:bodyPr>
            <a:lstStyle/>
            <a:p>
              <a:pPr algn="ctr"/>
              <a:r>
                <a:rPr lang="cs-CZ" sz="1200" dirty="0" smtClean="0"/>
                <a:t>Objem hipokampu</a:t>
              </a:r>
              <a:endParaRPr lang="cs-CZ" sz="1200" dirty="0"/>
            </a:p>
          </p:txBody>
        </p:sp>
        <p:sp>
          <p:nvSpPr>
            <p:cNvPr id="62" name="TextovéPole 61"/>
            <p:cNvSpPr txBox="1"/>
            <p:nvPr/>
          </p:nvSpPr>
          <p:spPr>
            <a:xfrm rot="16200000">
              <a:off x="4531594" y="1967641"/>
              <a:ext cx="2031868" cy="292388"/>
            </a:xfrm>
            <a:prstGeom prst="rect">
              <a:avLst/>
            </a:prstGeom>
            <a:noFill/>
          </p:spPr>
          <p:txBody>
            <a:bodyPr wrap="square" rtlCol="0">
              <a:spAutoFit/>
            </a:bodyPr>
            <a:lstStyle/>
            <a:p>
              <a:pPr algn="ctr"/>
              <a:r>
                <a:rPr lang="cs-CZ" sz="1300" dirty="0" smtClean="0"/>
                <a:t>Objem mozkových komor</a:t>
              </a:r>
              <a:endParaRPr lang="cs-CZ" sz="1300" dirty="0"/>
            </a:p>
          </p:txBody>
        </p:sp>
      </p:grpSp>
      <p:sp>
        <p:nvSpPr>
          <p:cNvPr id="63" name="Pěticípá hvězda 62"/>
          <p:cNvSpPr/>
          <p:nvPr/>
        </p:nvSpPr>
        <p:spPr>
          <a:xfrm>
            <a:off x="7137821" y="2051351"/>
            <a:ext cx="108000" cy="900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Zástupný symbol pro obsah 2"/>
          <p:cNvSpPr txBox="1">
            <a:spLocks/>
          </p:cNvSpPr>
          <p:nvPr/>
        </p:nvSpPr>
        <p:spPr>
          <a:xfrm>
            <a:off x="590872" y="4365104"/>
            <a:ext cx="8229600" cy="432048"/>
          </a:xfrm>
          <a:prstGeom prst="rect">
            <a:avLst/>
          </a:prstGeom>
        </p:spPr>
        <p:txBody>
          <a:bodyPr vert="horz" lIns="91440" tIns="45720" rIns="91440" bIns="45720" rtlCol="0">
            <a:normAutofit/>
          </a:bodyPr>
          <a:lstStyle>
            <a:lvl1pPr marL="342900" indent="-342900" algn="just"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1pPr>
            <a:lvl2pPr marL="742950" indent="-285750" algn="just"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100000"/>
              </a:lnSpc>
              <a:spcBef>
                <a:spcPct val="20000"/>
              </a:spcBef>
              <a:buFont typeface="Calibri"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a:t>K</a:t>
            </a:r>
            <a:r>
              <a:rPr lang="cs-CZ" dirty="0" smtClean="0"/>
              <a:t>ovarianční matice</a:t>
            </a:r>
            <a:r>
              <a:rPr lang="en-US" dirty="0"/>
              <a:t>:</a:t>
            </a:r>
            <a:endParaRPr lang="cs-CZ" dirty="0" smtClean="0"/>
          </a:p>
        </p:txBody>
      </p:sp>
      <mc:AlternateContent xmlns:mc="http://schemas.openxmlformats.org/markup-compatibility/2006" xmlns:a14="http://schemas.microsoft.com/office/drawing/2010/main">
        <mc:Choice Requires="a14">
          <p:sp>
            <p:nvSpPr>
              <p:cNvPr id="50" name="Obdélník 49"/>
              <p:cNvSpPr/>
              <p:nvPr/>
            </p:nvSpPr>
            <p:spPr>
              <a:xfrm>
                <a:off x="7165150" y="5920814"/>
                <a:ext cx="1871346" cy="552459"/>
              </a:xfrm>
              <a:prstGeom prst="rect">
                <a:avLst/>
              </a:prstGeom>
            </p:spPr>
            <p:txBody>
              <a:bodyPr wrap="none">
                <a:spAutoFit/>
              </a:bodyPr>
              <a:lstStyle/>
              <a:p>
                <a:r>
                  <a:rPr lang="cs-CZ" b="1" dirty="0" smtClean="0">
                    <a:latin typeface="Calibri"/>
                  </a:rPr>
                  <a:t>→ </a:t>
                </a:r>
                <a14:m>
                  <m:oMath xmlns:m="http://schemas.openxmlformats.org/officeDocument/2006/math">
                    <m:r>
                      <a:rPr lang="cs-CZ" b="1" i="1" smtClean="0">
                        <a:latin typeface="Cambria Math"/>
                      </a:rPr>
                      <m:t>𝐒</m:t>
                    </m:r>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cs-CZ" b="0" i="1" smtClean="0">
                                  <a:latin typeface="Cambria Math"/>
                                </a:rPr>
                                <m:t>1</m:t>
                              </m:r>
                            </m:e>
                            <m:e>
                              <m:r>
                                <a:rPr lang="cs-CZ" b="0" i="1" smtClean="0">
                                  <a:latin typeface="Cambria Math"/>
                                </a:rPr>
                                <m:t>−1</m:t>
                              </m:r>
                            </m:e>
                          </m:mr>
                          <m:mr>
                            <m:e>
                              <m:r>
                                <a:rPr lang="cs-CZ" b="0" i="1" smtClean="0">
                                  <a:latin typeface="Cambria Math"/>
                                </a:rPr>
                                <m:t>−1</m:t>
                              </m:r>
                            </m:e>
                            <m:e>
                              <m:r>
                                <a:rPr lang="cs-CZ" b="0" i="1" smtClean="0">
                                  <a:latin typeface="Cambria Math"/>
                                </a:rPr>
                                <m:t>4</m:t>
                              </m:r>
                            </m:e>
                          </m:mr>
                        </m:m>
                      </m:e>
                    </m:d>
                  </m:oMath>
                </a14:m>
                <a:endParaRPr lang="en-US" dirty="0"/>
              </a:p>
            </p:txBody>
          </p:sp>
        </mc:Choice>
        <mc:Fallback xmlns="">
          <p:sp>
            <p:nvSpPr>
              <p:cNvPr id="50" name="Obdélník 49"/>
              <p:cNvSpPr>
                <a:spLocks noRot="1" noChangeAspect="1" noMove="1" noResize="1" noEditPoints="1" noAdjustHandles="1" noChangeArrowheads="1" noChangeShapeType="1" noTextEdit="1"/>
              </p:cNvSpPr>
              <p:nvPr/>
            </p:nvSpPr>
            <p:spPr>
              <a:xfrm>
                <a:off x="7165150" y="5920814"/>
                <a:ext cx="1871346" cy="552459"/>
              </a:xfrm>
              <a:prstGeom prst="rect">
                <a:avLst/>
              </a:prstGeom>
              <a:blipFill rotWithShape="1">
                <a:blip r:embed="rId5"/>
                <a:stretch>
                  <a:fillRect l="-2606" b="-1099"/>
                </a:stretch>
              </a:blipFill>
            </p:spPr>
            <p:txBody>
              <a:bodyPr/>
              <a:lstStyle/>
              <a:p>
                <a:r>
                  <a:rPr lang="en-US">
                    <a:noFill/>
                  </a:rPr>
                  <a:t> </a:t>
                </a:r>
              </a:p>
            </p:txBody>
          </p:sp>
        </mc:Fallback>
      </mc:AlternateContent>
      <p:graphicFrame>
        <p:nvGraphicFramePr>
          <p:cNvPr id="53" name="Group 93"/>
          <p:cNvGraphicFramePr>
            <a:graphicFrameLocks noGrp="1"/>
          </p:cNvGraphicFramePr>
          <p:nvPr>
            <p:extLst>
              <p:ext uri="{D42A27DB-BD31-4B8C-83A1-F6EECF244321}">
                <p14:modId xmlns:p14="http://schemas.microsoft.com/office/powerpoint/2010/main" val="1935679913"/>
              </p:ext>
            </p:extLst>
          </p:nvPr>
        </p:nvGraphicFramePr>
        <p:xfrm>
          <a:off x="646697" y="1234951"/>
          <a:ext cx="3888432" cy="1615713"/>
        </p:xfrm>
        <a:graphic>
          <a:graphicData uri="http://schemas.openxmlformats.org/drawingml/2006/table">
            <a:tbl>
              <a:tblPr/>
              <a:tblGrid>
                <a:gridCol w="469738">
                  <a:extLst>
                    <a:ext uri="{9D8B030D-6E8A-4147-A177-3AD203B41FA5}">
                      <a16:colId xmlns:a16="http://schemas.microsoft.com/office/drawing/2014/main" val="20000"/>
                    </a:ext>
                  </a:extLst>
                </a:gridCol>
                <a:gridCol w="133046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60987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cs typeface="Arial" charset="0"/>
                        </a:rPr>
                        <a:t>ID</a:t>
                      </a:r>
                      <a:endParaRPr kumimoji="0" lang="cs-CZ"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Objem hipokampu</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Objem </a:t>
                      </a:r>
                      <a:br>
                        <a:rPr kumimoji="0" lang="cs-CZ" sz="1600" b="0" i="0" u="none" strike="noStrike" cap="none" normalizeH="0" baseline="0" dirty="0" smtClean="0">
                          <a:ln>
                            <a:noFill/>
                          </a:ln>
                          <a:solidFill>
                            <a:schemeClr val="tx1"/>
                          </a:solidFill>
                          <a:effectLst/>
                          <a:latin typeface="Arial" charset="0"/>
                        </a:rPr>
                      </a:br>
                      <a:r>
                        <a:rPr kumimoji="0" lang="cs-CZ" sz="1600" b="0" i="0" u="none" strike="noStrike" cap="none" normalizeH="0" baseline="0" dirty="0" smtClean="0">
                          <a:ln>
                            <a:noFill/>
                          </a:ln>
                          <a:solidFill>
                            <a:schemeClr val="tx1"/>
                          </a:solidFill>
                          <a:effectLst/>
                          <a:latin typeface="Arial" charset="0"/>
                        </a:rPr>
                        <a:t>mozkových komor</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0000FF"/>
                          </a:solidFill>
                          <a:effectLst/>
                          <a:latin typeface="Arial" charset="0"/>
                          <a:cs typeface="Times New Roman" pitchFamily="18" charset="0"/>
                        </a:rPr>
                        <a:t>2</a:t>
                      </a:r>
                      <a:endParaRPr kumimoji="0" lang="cs-CZ" sz="1600" b="0" i="0" u="none" strike="noStrike" cap="none" normalizeH="0" baseline="0" dirty="0" smtClean="0">
                        <a:ln>
                          <a:noFill/>
                        </a:ln>
                        <a:solidFill>
                          <a:srgbClr val="0000FF"/>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FF0000"/>
                          </a:solidFill>
                          <a:effectLst/>
                          <a:latin typeface="Arial" charset="0"/>
                        </a:rPr>
                        <a:t>12</a:t>
                      </a: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0000FF"/>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FF0000"/>
                          </a:solidFill>
                          <a:effectLst/>
                          <a:latin typeface="Arial" charset="0"/>
                        </a:rPr>
                        <a:t>10</a:t>
                      </a: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698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smtClean="0">
                          <a:ln>
                            <a:noFill/>
                          </a:ln>
                          <a:solidFill>
                            <a:schemeClr val="tx1"/>
                          </a:solidFill>
                          <a:effectLst/>
                          <a:latin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0000FF"/>
                          </a:solidFill>
                          <a:effectLst/>
                          <a:latin typeface="Arial" charset="0"/>
                        </a:rPr>
                        <a:t>3</a:t>
                      </a: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FF0000"/>
                          </a:solidFill>
                          <a:effectLst/>
                          <a:latin typeface="Arial" charset="0"/>
                        </a:rPr>
                        <a:t>8</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54" name="Obdélník 53"/>
              <p:cNvSpPr/>
              <p:nvPr/>
            </p:nvSpPr>
            <p:spPr>
              <a:xfrm>
                <a:off x="640588" y="5373216"/>
                <a:ext cx="7651518" cy="506870"/>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m:rPr>
                            <m:sty m:val="p"/>
                          </m:rPr>
                          <a:rPr lang="cs-CZ">
                            <a:latin typeface="Cambria Math"/>
                          </a:rPr>
                          <m:t>s</m:t>
                        </m:r>
                      </m:e>
                      <m:sub>
                        <m:r>
                          <a:rPr lang="cs-CZ" b="0" i="1" smtClean="0">
                            <a:latin typeface="Cambria Math"/>
                          </a:rPr>
                          <m:t>22</m:t>
                        </m:r>
                      </m:sub>
                    </m:sSub>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𝑛</m:t>
                        </m:r>
                        <m:r>
                          <a:rPr lang="cs-CZ" i="1">
                            <a:latin typeface="Cambria Math"/>
                          </a:rPr>
                          <m:t>−1</m:t>
                        </m:r>
                      </m:den>
                    </m:f>
                    <m:nary>
                      <m:naryPr>
                        <m:chr m:val="∑"/>
                        <m:ctrlPr>
                          <a:rPr lang="cs-CZ" i="1" smtClean="0">
                            <a:latin typeface="Cambria Math" panose="02040503050406030204" pitchFamily="18" charset="0"/>
                          </a:rPr>
                        </m:ctrlPr>
                      </m:naryPr>
                      <m:sub>
                        <m:r>
                          <m:rPr>
                            <m:brk m:alnAt="23"/>
                          </m:rPr>
                          <a:rPr lang="cs-CZ" b="0" i="1" smtClean="0">
                            <a:latin typeface="Cambria Math"/>
                          </a:rPr>
                          <m:t>𝑖</m:t>
                        </m:r>
                        <m:r>
                          <a:rPr lang="en-US" b="0" i="1" smtClean="0">
                            <a:latin typeface="Cambria Math"/>
                          </a:rPr>
                          <m:t>=1</m:t>
                        </m:r>
                      </m:sub>
                      <m:sup>
                        <m:r>
                          <a:rPr lang="cs-CZ" b="0" i="1" smtClean="0">
                            <a:latin typeface="Cambria Math"/>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cs-CZ">
                                        <a:latin typeface="Cambria Math"/>
                                      </a:rPr>
                                      <m:t>x</m:t>
                                    </m:r>
                                  </m:e>
                                  <m:sub>
                                    <m:r>
                                      <a:rPr lang="en-US" b="0" i="1" smtClean="0">
                                        <a:latin typeface="Cambria Math"/>
                                      </a:rPr>
                                      <m:t>𝑖</m:t>
                                    </m:r>
                                    <m:r>
                                      <a:rPr lang="cs-CZ" b="0" i="1" smtClean="0">
                                        <a:latin typeface="Cambria Math"/>
                                      </a:rPr>
                                      <m:t>2</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cs-CZ">
                                            <a:latin typeface="Cambria Math"/>
                                          </a:rPr>
                                          <m:t>x</m:t>
                                        </m:r>
                                      </m:e>
                                    </m:acc>
                                  </m:e>
                                  <m:sub>
                                    <m:r>
                                      <a:rPr lang="cs-CZ" b="0" i="1" smtClean="0">
                                        <a:latin typeface="Cambria Math"/>
                                      </a:rPr>
                                      <m:t>2</m:t>
                                    </m:r>
                                  </m:sub>
                                </m:sSub>
                              </m:e>
                            </m:d>
                          </m:e>
                          <m:sup>
                            <m:r>
                              <a:rPr lang="cs-CZ" i="1">
                                <a:latin typeface="Cambria Math"/>
                              </a:rPr>
                              <m:t>2</m:t>
                            </m:r>
                          </m:sup>
                        </m:sSup>
                      </m:e>
                    </m:nary>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3−1</m:t>
                        </m:r>
                      </m:den>
                    </m:f>
                    <m:d>
                      <m:dPr>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b="0" i="1" smtClean="0">
                                    <a:solidFill>
                                      <a:srgbClr val="FF0000"/>
                                    </a:solidFill>
                                    <a:latin typeface="Cambria Math"/>
                                  </a:rPr>
                                  <m:t>1</m:t>
                                </m:r>
                                <m:r>
                                  <a:rPr lang="cs-CZ" i="1" smtClean="0">
                                    <a:solidFill>
                                      <a:srgbClr val="FF0000"/>
                                    </a:solidFill>
                                    <a:latin typeface="Cambria Math"/>
                                  </a:rPr>
                                  <m:t>2</m:t>
                                </m:r>
                                <m:r>
                                  <a:rPr lang="cs-CZ" i="1">
                                    <a:latin typeface="Cambria Math"/>
                                  </a:rPr>
                                  <m:t>−</m:t>
                                </m:r>
                                <m:r>
                                  <a:rPr lang="cs-CZ" b="0" i="1" smtClean="0">
                                    <a:solidFill>
                                      <a:srgbClr val="00B050"/>
                                    </a:solidFill>
                                    <a:latin typeface="Cambria Math"/>
                                  </a:rPr>
                                  <m:t>10</m:t>
                                </m:r>
                              </m:e>
                            </m:d>
                          </m:e>
                          <m:sup>
                            <m:r>
                              <a:rPr lang="cs-CZ" i="1">
                                <a:latin typeface="Cambria Math"/>
                              </a:rPr>
                              <m:t>2</m:t>
                            </m:r>
                          </m:sup>
                        </m:sSup>
                        <m:r>
                          <a:rPr lang="cs-CZ"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b="0" i="1" smtClean="0">
                                    <a:solidFill>
                                      <a:srgbClr val="FF0000"/>
                                    </a:solidFill>
                                    <a:latin typeface="Cambria Math"/>
                                  </a:rPr>
                                  <m:t>10</m:t>
                                </m:r>
                                <m:r>
                                  <a:rPr lang="cs-CZ" i="1">
                                    <a:latin typeface="Cambria Math"/>
                                  </a:rPr>
                                  <m:t>−</m:t>
                                </m:r>
                                <m:r>
                                  <a:rPr lang="cs-CZ" b="0" i="1" smtClean="0">
                                    <a:solidFill>
                                      <a:srgbClr val="00B050"/>
                                    </a:solidFill>
                                    <a:latin typeface="Cambria Math"/>
                                  </a:rPr>
                                  <m:t>10</m:t>
                                </m:r>
                              </m:e>
                            </m:d>
                          </m:e>
                          <m:sup>
                            <m:r>
                              <a:rPr lang="cs-CZ" i="1">
                                <a:latin typeface="Cambria Math"/>
                              </a:rPr>
                              <m:t>2</m:t>
                            </m:r>
                          </m:sup>
                        </m:sSup>
                        <m:r>
                          <a:rPr lang="cs-CZ"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cs-CZ" b="0" i="1" smtClean="0">
                                    <a:solidFill>
                                      <a:srgbClr val="FF0000"/>
                                    </a:solidFill>
                                    <a:latin typeface="Cambria Math"/>
                                  </a:rPr>
                                  <m:t>8</m:t>
                                </m:r>
                                <m:r>
                                  <a:rPr lang="cs-CZ" i="1">
                                    <a:latin typeface="Cambria Math"/>
                                  </a:rPr>
                                  <m:t>−</m:t>
                                </m:r>
                                <m:r>
                                  <a:rPr lang="cs-CZ" b="0" i="1" smtClean="0">
                                    <a:solidFill>
                                      <a:srgbClr val="00B050"/>
                                    </a:solidFill>
                                    <a:latin typeface="Cambria Math"/>
                                  </a:rPr>
                                  <m:t>10</m:t>
                                </m:r>
                              </m:e>
                            </m:d>
                          </m:e>
                          <m:sup>
                            <m:r>
                              <a:rPr lang="cs-CZ" i="1">
                                <a:latin typeface="Cambria Math"/>
                              </a:rPr>
                              <m:t>2</m:t>
                            </m:r>
                          </m:sup>
                        </m:sSup>
                      </m:e>
                    </m:d>
                    <m:r>
                      <a:rPr lang="cs-CZ" i="1">
                        <a:latin typeface="Cambria Math"/>
                      </a:rPr>
                      <m:t>=</m:t>
                    </m:r>
                    <m:r>
                      <a:rPr lang="cs-CZ" b="0" i="1" smtClean="0">
                        <a:latin typeface="Cambria Math"/>
                      </a:rPr>
                      <m:t> </m:t>
                    </m:r>
                  </m:oMath>
                </a14:m>
                <a:r>
                  <a:rPr lang="cs-CZ" dirty="0" smtClean="0"/>
                  <a:t>4</a:t>
                </a:r>
                <a:endParaRPr lang="en-US" dirty="0"/>
              </a:p>
            </p:txBody>
          </p:sp>
        </mc:Choice>
        <mc:Fallback xmlns="">
          <p:sp>
            <p:nvSpPr>
              <p:cNvPr id="54" name="Obdélník 53"/>
              <p:cNvSpPr>
                <a:spLocks noRot="1" noChangeAspect="1" noMove="1" noResize="1" noEditPoints="1" noAdjustHandles="1" noChangeArrowheads="1" noChangeShapeType="1" noTextEdit="1"/>
              </p:cNvSpPr>
              <p:nvPr/>
            </p:nvSpPr>
            <p:spPr>
              <a:xfrm>
                <a:off x="640588" y="5373216"/>
                <a:ext cx="7651518" cy="506870"/>
              </a:xfrm>
              <a:prstGeom prst="rect">
                <a:avLst/>
              </a:prstGeom>
              <a:blipFill rotWithShape="1">
                <a:blip r:embed="rId6"/>
                <a:stretch>
                  <a:fillRect t="-75000" b="-1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bdélník 54"/>
              <p:cNvSpPr/>
              <p:nvPr/>
            </p:nvSpPr>
            <p:spPr>
              <a:xfrm>
                <a:off x="640588" y="5877272"/>
                <a:ext cx="6739724" cy="885050"/>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2</m:t>
                            </m:r>
                            <m:r>
                              <a:rPr lang="cs-CZ" b="0" i="1" smtClean="0">
                                <a:latin typeface="Cambria Math"/>
                              </a:rPr>
                              <m:t>1</m:t>
                            </m:r>
                          </m:sub>
                        </m:sSub>
                        <m:r>
                          <a:rPr lang="cs-CZ" i="1">
                            <a:latin typeface="Cambria Math"/>
                          </a:rPr>
                          <m:t>=</m:t>
                        </m:r>
                        <m:r>
                          <m:rPr>
                            <m:sty m:val="p"/>
                          </m:rPr>
                          <a:rPr lang="cs-CZ">
                            <a:latin typeface="Cambria Math"/>
                          </a:rPr>
                          <m:t>s</m:t>
                        </m:r>
                      </m:e>
                      <m:sub>
                        <m:r>
                          <a:rPr lang="cs-CZ" i="1">
                            <a:latin typeface="Cambria Math"/>
                          </a:rPr>
                          <m:t>1</m:t>
                        </m:r>
                        <m:r>
                          <a:rPr lang="cs-CZ" b="0" i="1" smtClean="0">
                            <a:latin typeface="Cambria Math"/>
                          </a:rPr>
                          <m:t>2</m:t>
                        </m:r>
                      </m:sub>
                    </m:sSub>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𝑛</m:t>
                        </m:r>
                        <m:r>
                          <a:rPr lang="cs-CZ" i="1">
                            <a:latin typeface="Cambria Math"/>
                          </a:rPr>
                          <m:t>−1</m:t>
                        </m:r>
                      </m:den>
                    </m:f>
                    <m:nary>
                      <m:naryPr>
                        <m:chr m:val="∑"/>
                        <m:ctrlPr>
                          <a:rPr lang="cs-CZ" i="1" smtClean="0">
                            <a:latin typeface="Cambria Math" panose="02040503050406030204" pitchFamily="18" charset="0"/>
                          </a:rPr>
                        </m:ctrlPr>
                      </m:naryPr>
                      <m:sub>
                        <m:r>
                          <m:rPr>
                            <m:brk m:alnAt="23"/>
                          </m:rPr>
                          <a:rPr lang="cs-CZ" b="0" i="1" smtClean="0">
                            <a:latin typeface="Cambria Math"/>
                          </a:rPr>
                          <m:t>𝑖</m:t>
                        </m:r>
                        <m:r>
                          <a:rPr lang="en-US" b="0" i="1" smtClean="0">
                            <a:latin typeface="Cambria Math"/>
                          </a:rPr>
                          <m:t>=1</m:t>
                        </m:r>
                      </m:sub>
                      <m:sup>
                        <m:r>
                          <a:rPr lang="cs-CZ" b="0" i="1" smtClean="0">
                            <a:latin typeface="Cambria Math"/>
                          </a:rPr>
                          <m:t>𝑛</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cs-CZ">
                                    <a:latin typeface="Cambria Math"/>
                                  </a:rPr>
                                  <m:t>x</m:t>
                                </m:r>
                              </m:e>
                              <m:sub>
                                <m:r>
                                  <a:rPr lang="en-US" b="0" i="1" smtClean="0">
                                    <a:latin typeface="Cambria Math"/>
                                  </a:rPr>
                                  <m:t>𝑖</m:t>
                                </m:r>
                                <m:r>
                                  <a:rPr lang="cs-CZ" i="1">
                                    <a:latin typeface="Cambria Math"/>
                                  </a:rPr>
                                  <m:t>1</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cs-CZ">
                                        <a:latin typeface="Cambria Math"/>
                                      </a:rPr>
                                      <m:t>x</m:t>
                                    </m:r>
                                  </m:e>
                                </m:acc>
                              </m:e>
                              <m:sub>
                                <m:r>
                                  <a:rPr lang="cs-CZ" i="1">
                                    <a:latin typeface="Cambria Math"/>
                                  </a:rPr>
                                  <m:t>1</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cs-CZ">
                                    <a:latin typeface="Cambria Math"/>
                                  </a:rPr>
                                  <m:t>x</m:t>
                                </m:r>
                              </m:e>
                              <m:sub>
                                <m:r>
                                  <a:rPr lang="en-US" i="1">
                                    <a:latin typeface="Cambria Math"/>
                                  </a:rPr>
                                  <m:t>𝑖</m:t>
                                </m:r>
                                <m:r>
                                  <a:rPr lang="cs-CZ" i="1">
                                    <a:latin typeface="Cambria Math"/>
                                  </a:rPr>
                                  <m:t>2</m:t>
                                </m:r>
                              </m:sub>
                            </m:sSub>
                            <m:r>
                              <a:rPr lang="cs-CZ"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cs-CZ">
                                        <a:latin typeface="Cambria Math"/>
                                      </a:rPr>
                                      <m:t>x</m:t>
                                    </m:r>
                                  </m:e>
                                </m:acc>
                              </m:e>
                              <m:sub>
                                <m:r>
                                  <a:rPr lang="cs-CZ" i="1">
                                    <a:latin typeface="Cambria Math"/>
                                  </a:rPr>
                                  <m:t>2</m:t>
                                </m:r>
                              </m:sub>
                            </m:sSub>
                          </m:e>
                        </m:d>
                      </m:e>
                    </m:nary>
                    <m:r>
                      <a:rPr lang="cs-CZ" i="1">
                        <a:latin typeface="Cambria Math"/>
                      </a:rPr>
                      <m:t>=</m:t>
                    </m:r>
                    <m:f>
                      <m:fPr>
                        <m:ctrlPr>
                          <a:rPr lang="en-US" i="1">
                            <a:latin typeface="Cambria Math" panose="02040503050406030204" pitchFamily="18" charset="0"/>
                          </a:rPr>
                        </m:ctrlPr>
                      </m:fPr>
                      <m:num>
                        <m:r>
                          <a:rPr lang="cs-CZ" i="1">
                            <a:latin typeface="Cambria Math"/>
                          </a:rPr>
                          <m:t>1</m:t>
                        </m:r>
                      </m:num>
                      <m:den>
                        <m:r>
                          <a:rPr lang="cs-CZ" i="1">
                            <a:latin typeface="Cambria Math"/>
                          </a:rPr>
                          <m:t>3−1</m:t>
                        </m:r>
                      </m:den>
                    </m:f>
                    <m:d>
                      <m:dPr>
                        <m:ctrlPr>
                          <a:rPr lang="en-US" i="1">
                            <a:latin typeface="Cambria Math" panose="02040503050406030204" pitchFamily="18" charset="0"/>
                          </a:rPr>
                        </m:ctrlPr>
                      </m:dPr>
                      <m:e>
                        <m:d>
                          <m:dPr>
                            <m:ctrlPr>
                              <a:rPr lang="en-US" i="1">
                                <a:latin typeface="Cambria Math" panose="02040503050406030204" pitchFamily="18" charset="0"/>
                              </a:rPr>
                            </m:ctrlPr>
                          </m:dPr>
                          <m:e>
                            <m:r>
                              <a:rPr lang="cs-CZ" i="1" smtClean="0">
                                <a:solidFill>
                                  <a:srgbClr val="0000FF"/>
                                </a:solidFill>
                                <a:latin typeface="Cambria Math"/>
                              </a:rPr>
                              <m:t>2</m:t>
                            </m:r>
                            <m:r>
                              <a:rPr lang="cs-CZ" i="1">
                                <a:latin typeface="Cambria Math"/>
                              </a:rPr>
                              <m:t>−</m:t>
                            </m:r>
                            <m:r>
                              <a:rPr lang="cs-CZ" i="1" smtClean="0">
                                <a:solidFill>
                                  <a:srgbClr val="00B050"/>
                                </a:solidFill>
                                <a:latin typeface="Cambria Math"/>
                              </a:rPr>
                              <m:t>3</m:t>
                            </m:r>
                          </m:e>
                        </m:d>
                        <m:d>
                          <m:dPr>
                            <m:ctrlPr>
                              <a:rPr lang="en-US" i="1">
                                <a:latin typeface="Cambria Math" panose="02040503050406030204" pitchFamily="18" charset="0"/>
                              </a:rPr>
                            </m:ctrlPr>
                          </m:dPr>
                          <m:e>
                            <m:r>
                              <a:rPr lang="cs-CZ" i="1">
                                <a:solidFill>
                                  <a:srgbClr val="FF0000"/>
                                </a:solidFill>
                                <a:latin typeface="Cambria Math"/>
                              </a:rPr>
                              <m:t>12</m:t>
                            </m:r>
                            <m:r>
                              <a:rPr lang="cs-CZ" i="1">
                                <a:latin typeface="Cambria Math"/>
                              </a:rPr>
                              <m:t>−</m:t>
                            </m:r>
                            <m:r>
                              <a:rPr lang="cs-CZ" b="0" i="1" smtClean="0">
                                <a:solidFill>
                                  <a:srgbClr val="00B050"/>
                                </a:solidFill>
                                <a:latin typeface="Cambria Math"/>
                              </a:rPr>
                              <m:t>10</m:t>
                            </m:r>
                          </m:e>
                        </m:d>
                        <m:r>
                          <a:rPr lang="cs-CZ" i="1" smtClean="0">
                            <a:latin typeface="Cambria Math"/>
                          </a:rPr>
                          <m:t>+</m:t>
                        </m:r>
                        <m:d>
                          <m:dPr>
                            <m:ctrlPr>
                              <a:rPr lang="en-US" i="1">
                                <a:latin typeface="Cambria Math" panose="02040503050406030204" pitchFamily="18" charset="0"/>
                              </a:rPr>
                            </m:ctrlPr>
                          </m:dPr>
                          <m:e>
                            <m:r>
                              <a:rPr lang="cs-CZ" i="1" smtClean="0">
                                <a:solidFill>
                                  <a:srgbClr val="0000FF"/>
                                </a:solidFill>
                                <a:latin typeface="Cambria Math"/>
                              </a:rPr>
                              <m:t>4</m:t>
                            </m:r>
                            <m:r>
                              <a:rPr lang="cs-CZ" i="1">
                                <a:latin typeface="Cambria Math"/>
                              </a:rPr>
                              <m:t>−</m:t>
                            </m:r>
                            <m:r>
                              <a:rPr lang="cs-CZ" i="1" smtClean="0">
                                <a:solidFill>
                                  <a:srgbClr val="00B050"/>
                                </a:solidFill>
                                <a:latin typeface="Cambria Math"/>
                              </a:rPr>
                              <m:t>3</m:t>
                            </m:r>
                          </m:e>
                        </m:d>
                        <m:d>
                          <m:dPr>
                            <m:ctrlPr>
                              <a:rPr lang="en-US" i="1">
                                <a:latin typeface="Cambria Math" panose="02040503050406030204" pitchFamily="18" charset="0"/>
                              </a:rPr>
                            </m:ctrlPr>
                          </m:dPr>
                          <m:e>
                            <m:r>
                              <a:rPr lang="cs-CZ" i="1">
                                <a:solidFill>
                                  <a:srgbClr val="FF0000"/>
                                </a:solidFill>
                                <a:latin typeface="Cambria Math"/>
                              </a:rPr>
                              <m:t>10</m:t>
                            </m:r>
                            <m:r>
                              <a:rPr lang="cs-CZ" i="1">
                                <a:latin typeface="Cambria Math"/>
                              </a:rPr>
                              <m:t>−</m:t>
                            </m:r>
                            <m:r>
                              <a:rPr lang="cs-CZ" b="0" i="1" smtClean="0">
                                <a:solidFill>
                                  <a:srgbClr val="00B050"/>
                                </a:solidFill>
                                <a:latin typeface="Cambria Math"/>
                              </a:rPr>
                              <m:t>10</m:t>
                            </m:r>
                          </m:e>
                        </m:d>
                        <m:r>
                          <a:rPr lang="cs-CZ" i="1">
                            <a:latin typeface="Cambria Math"/>
                          </a:rPr>
                          <m:t>+</m:t>
                        </m:r>
                        <m:d>
                          <m:dPr>
                            <m:ctrlPr>
                              <a:rPr lang="en-US" i="1">
                                <a:latin typeface="Cambria Math" panose="02040503050406030204" pitchFamily="18" charset="0"/>
                              </a:rPr>
                            </m:ctrlPr>
                          </m:dPr>
                          <m:e>
                            <m:r>
                              <a:rPr lang="cs-CZ" i="1" smtClean="0">
                                <a:solidFill>
                                  <a:srgbClr val="0000FF"/>
                                </a:solidFill>
                                <a:latin typeface="Cambria Math"/>
                              </a:rPr>
                              <m:t>3</m:t>
                            </m:r>
                            <m:r>
                              <a:rPr lang="cs-CZ" i="1">
                                <a:latin typeface="Cambria Math"/>
                              </a:rPr>
                              <m:t>−</m:t>
                            </m:r>
                            <m:r>
                              <a:rPr lang="cs-CZ" i="1" smtClean="0">
                                <a:solidFill>
                                  <a:srgbClr val="00B050"/>
                                </a:solidFill>
                                <a:latin typeface="Cambria Math"/>
                              </a:rPr>
                              <m:t>3</m:t>
                            </m:r>
                          </m:e>
                        </m:d>
                        <m:d>
                          <m:dPr>
                            <m:ctrlPr>
                              <a:rPr lang="en-US" i="1">
                                <a:latin typeface="Cambria Math" panose="02040503050406030204" pitchFamily="18" charset="0"/>
                              </a:rPr>
                            </m:ctrlPr>
                          </m:dPr>
                          <m:e>
                            <m:r>
                              <a:rPr lang="cs-CZ" b="0" i="1" smtClean="0">
                                <a:solidFill>
                                  <a:srgbClr val="FF0000"/>
                                </a:solidFill>
                                <a:latin typeface="Cambria Math"/>
                              </a:rPr>
                              <m:t>8</m:t>
                            </m:r>
                            <m:r>
                              <a:rPr lang="cs-CZ" i="1">
                                <a:latin typeface="Cambria Math"/>
                              </a:rPr>
                              <m:t>−</m:t>
                            </m:r>
                            <m:r>
                              <a:rPr lang="cs-CZ" b="0" i="1" smtClean="0">
                                <a:solidFill>
                                  <a:srgbClr val="00B050"/>
                                </a:solidFill>
                                <a:latin typeface="Cambria Math"/>
                              </a:rPr>
                              <m:t>10</m:t>
                            </m:r>
                          </m:e>
                        </m:d>
                      </m:e>
                    </m:d>
                    <m:r>
                      <a:rPr lang="cs-CZ" i="1">
                        <a:latin typeface="Cambria Math"/>
                      </a:rPr>
                      <m:t>=</m:t>
                    </m:r>
                  </m:oMath>
                </a14:m>
                <a:r>
                  <a:rPr lang="cs-CZ" dirty="0" smtClean="0"/>
                  <a:t> -</a:t>
                </a:r>
                <a:r>
                  <a:rPr lang="cs-CZ" dirty="0"/>
                  <a:t>1</a:t>
                </a:r>
                <a:endParaRPr lang="en-US" dirty="0"/>
              </a:p>
            </p:txBody>
          </p:sp>
        </mc:Choice>
        <mc:Fallback xmlns="">
          <p:sp>
            <p:nvSpPr>
              <p:cNvPr id="55" name="Obdélník 54"/>
              <p:cNvSpPr>
                <a:spLocks noRot="1" noChangeAspect="1" noMove="1" noResize="1" noEditPoints="1" noAdjustHandles="1" noChangeArrowheads="1" noChangeShapeType="1" noTextEdit="1"/>
              </p:cNvSpPr>
              <p:nvPr/>
            </p:nvSpPr>
            <p:spPr>
              <a:xfrm>
                <a:off x="640588" y="5877272"/>
                <a:ext cx="6739724" cy="885050"/>
              </a:xfrm>
              <a:prstGeom prst="rect">
                <a:avLst/>
              </a:prstGeom>
              <a:blipFill rotWithShape="1">
                <a:blip r:embed="rId7"/>
                <a:stretch>
                  <a:fillRect t="-43448" r="-181" b="-2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bdélník 55"/>
              <p:cNvSpPr/>
              <p:nvPr/>
            </p:nvSpPr>
            <p:spPr>
              <a:xfrm>
                <a:off x="2843808" y="4301097"/>
                <a:ext cx="2124621" cy="553549"/>
              </a:xfrm>
              <a:prstGeom prst="rect">
                <a:avLst/>
              </a:prstGeom>
            </p:spPr>
            <p:txBody>
              <a:bodyPr wrap="none">
                <a:spAutoFit/>
              </a:bodyPr>
              <a:lstStyle/>
              <a:p>
                <a14:m>
                  <m:oMath xmlns:m="http://schemas.openxmlformats.org/officeDocument/2006/math">
                    <m:r>
                      <a:rPr lang="cs-CZ" b="1" i="1" smtClean="0">
                        <a:latin typeface="Cambria Math"/>
                      </a:rPr>
                      <m:t>𝐒</m:t>
                    </m:r>
                    <m:r>
                      <a:rPr lang="cs-CZ"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11</m:t>
                                  </m:r>
                                </m:sub>
                              </m:sSub>
                            </m:e>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12</m:t>
                                  </m:r>
                                </m:sub>
                              </m:sSub>
                            </m:e>
                          </m:mr>
                          <m:mr>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21</m:t>
                                  </m:r>
                                </m:sub>
                              </m:sSub>
                            </m:e>
                            <m:e>
                              <m:sSub>
                                <m:sSubPr>
                                  <m:ctrlPr>
                                    <a:rPr lang="en-US" i="1">
                                      <a:latin typeface="Cambria Math" panose="02040503050406030204" pitchFamily="18" charset="0"/>
                                    </a:rPr>
                                  </m:ctrlPr>
                                </m:sSubPr>
                                <m:e>
                                  <m:r>
                                    <m:rPr>
                                      <m:sty m:val="p"/>
                                    </m:rPr>
                                    <a:rPr lang="cs-CZ">
                                      <a:latin typeface="Cambria Math"/>
                                    </a:rPr>
                                    <m:t>s</m:t>
                                  </m:r>
                                </m:e>
                                <m:sub>
                                  <m:r>
                                    <a:rPr lang="cs-CZ" i="1">
                                      <a:latin typeface="Cambria Math"/>
                                    </a:rPr>
                                    <m:t>22</m:t>
                                  </m:r>
                                </m:sub>
                              </m:sSub>
                            </m:e>
                          </m:mr>
                        </m:m>
                      </m:e>
                    </m:d>
                  </m:oMath>
                </a14:m>
                <a:r>
                  <a:rPr lang="cs-CZ" dirty="0" smtClean="0"/>
                  <a:t>, kde:</a:t>
                </a:r>
                <a:endParaRPr lang="en-US" dirty="0"/>
              </a:p>
            </p:txBody>
          </p:sp>
        </mc:Choice>
        <mc:Fallback xmlns="">
          <p:sp>
            <p:nvSpPr>
              <p:cNvPr id="56" name="Obdélník 55"/>
              <p:cNvSpPr>
                <a:spLocks noRot="1" noChangeAspect="1" noMove="1" noResize="1" noEditPoints="1" noAdjustHandles="1" noChangeArrowheads="1" noChangeShapeType="1" noTextEdit="1"/>
              </p:cNvSpPr>
              <p:nvPr/>
            </p:nvSpPr>
            <p:spPr>
              <a:xfrm>
                <a:off x="2843808" y="4301097"/>
                <a:ext cx="2124621" cy="553549"/>
              </a:xfrm>
              <a:prstGeom prst="rect">
                <a:avLst/>
              </a:prstGeom>
              <a:blipFill rotWithShape="1">
                <a:blip r:embed="rId8"/>
                <a:stretch>
                  <a:fillRect r="-1724" b="-2222"/>
                </a:stretch>
              </a:blipFill>
            </p:spPr>
            <p:txBody>
              <a:bodyPr/>
              <a:lstStyle/>
              <a:p>
                <a:r>
                  <a:rPr lang="en-US">
                    <a:noFill/>
                  </a:rPr>
                  <a:t> </a:t>
                </a:r>
              </a:p>
            </p:txBody>
          </p:sp>
        </mc:Fallback>
      </mc:AlternateContent>
    </p:spTree>
    <p:extLst>
      <p:ext uri="{BB962C8B-B14F-4D97-AF65-F5344CB8AC3E}">
        <p14:creationId xmlns:p14="http://schemas.microsoft.com/office/powerpoint/2010/main" val="3479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63" grpId="0" animBg="1"/>
      <p:bldP spid="49" grpId="0"/>
      <p:bldP spid="50"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pPr marL="457200" indent="-457200"/>
            <a:r>
              <a:rPr lang="cs-CZ" dirty="0"/>
              <a:t>Vícerozměrné normální rozdělení</a:t>
            </a:r>
            <a:endParaRPr lang="en-US" dirty="0"/>
          </a:p>
        </p:txBody>
      </p:sp>
      <p:sp>
        <p:nvSpPr>
          <p:cNvPr id="2" name="Zástupný symbol pro číslo snímku 1"/>
          <p:cNvSpPr>
            <a:spLocks noGrp="1"/>
          </p:cNvSpPr>
          <p:nvPr>
            <p:ph type="sldNum" sz="quarter" idx="12"/>
          </p:nvPr>
        </p:nvSpPr>
        <p:spPr/>
        <p:txBody>
          <a:bodyPr/>
          <a:lstStyle/>
          <a:p>
            <a:fld id="{2E6427A6-24A6-4246-A352-D268563853F6}" type="slidenum">
              <a:rPr lang="cs-CZ" smtClean="0"/>
              <a:t>9</a:t>
            </a:fld>
            <a:endParaRPr lang="cs-CZ"/>
          </a:p>
        </p:txBody>
      </p:sp>
    </p:spTree>
    <p:extLst>
      <p:ext uri="{BB962C8B-B14F-4D97-AF65-F5344CB8AC3E}">
        <p14:creationId xmlns:p14="http://schemas.microsoft.com/office/powerpoint/2010/main" val="1193858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27406</TotalTime>
  <Words>4147</Words>
  <Application>Microsoft Office PowerPoint</Application>
  <PresentationFormat>Předvádění na obrazovce (4:3)</PresentationFormat>
  <Paragraphs>1208</Paragraphs>
  <Slides>59</Slides>
  <Notes>38</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59</vt:i4>
      </vt:variant>
    </vt:vector>
  </HeadingPairs>
  <TitlesOfParts>
    <vt:vector size="69" baseType="lpstr">
      <vt:lpstr>Arial</vt:lpstr>
      <vt:lpstr>Calibri</vt:lpstr>
      <vt:lpstr>Cambria Math</vt:lpstr>
      <vt:lpstr>Helvetica</vt:lpstr>
      <vt:lpstr>Times New Roman</vt:lpstr>
      <vt:lpstr>Verdana</vt:lpstr>
      <vt:lpstr>Motiv systému Office</vt:lpstr>
      <vt:lpstr>Rovnice</vt:lpstr>
      <vt:lpstr>Graph</vt:lpstr>
      <vt:lpstr>Graf</vt:lpstr>
      <vt:lpstr>Pokročilé metody analýzy dat  v neurovědách</vt:lpstr>
      <vt:lpstr>Blok 2</vt:lpstr>
      <vt:lpstr>Osnova</vt:lpstr>
      <vt:lpstr>Vícerozměrné charakteristiky</vt:lpstr>
      <vt:lpstr>Vícerozměrná data</vt:lpstr>
      <vt:lpstr>Maticový zápis datového souboru</vt:lpstr>
      <vt:lpstr>Vícerozměrný průměr a kovarianční matice</vt:lpstr>
      <vt:lpstr>Vícerozměrný průměr a kovarianční matice</vt:lpstr>
      <vt:lpstr>Vícerozměrné normální rozdělení</vt:lpstr>
      <vt:lpstr>Motivace </vt:lpstr>
      <vt:lpstr>Hustota u nekorelovaných a korelovaných proměnných</vt:lpstr>
      <vt:lpstr>Vícerozměrné normální rozdělení</vt:lpstr>
      <vt:lpstr>Je normalita v jednorozměrném prostoru jedinou podmínkou vícerozměrné normality?  </vt:lpstr>
      <vt:lpstr>Je normalita v jednorozměrném prostoru jedinou podmínkou vícerozměrné normality?  </vt:lpstr>
      <vt:lpstr>Je normalita v jednorozměrném prostoru jedinou podmínkou vícerozměrné normality?  </vt:lpstr>
      <vt:lpstr>Ověření dvourozměrné normality</vt:lpstr>
      <vt:lpstr>Ověření dvourozměrné normality</vt:lpstr>
      <vt:lpstr>Vícerozměrný t-test</vt:lpstr>
      <vt:lpstr>Jednorozměrný dvouvýběrový t-test</vt:lpstr>
      <vt:lpstr>Vícerozměrný t-test</vt:lpstr>
      <vt:lpstr>Vícerozměrný t-test</vt:lpstr>
      <vt:lpstr>Úkol 1</vt:lpstr>
      <vt:lpstr>Úkol 1 - řešení</vt:lpstr>
      <vt:lpstr>Úkol 1 – řešení v software R</vt:lpstr>
      <vt:lpstr>Analýza rozptylu  pro vícerozměrná data</vt:lpstr>
      <vt:lpstr>Analýza rozptylu (ANOVA) jednoduchého třídění</vt:lpstr>
      <vt:lpstr>Analýza rozptylu (ANOVA) – princip</vt:lpstr>
      <vt:lpstr>Analýza rozptylu jako lineární model</vt:lpstr>
      <vt:lpstr>Analýza rozptylu pro vícerozměrná data</vt:lpstr>
      <vt:lpstr>Analýza rozptylu pro vícerozměrná data - příklady</vt:lpstr>
      <vt:lpstr>Analýza rozptylu dvojného třídění</vt:lpstr>
      <vt:lpstr>Analýza rozptylu dvojného třídění s interakcí</vt:lpstr>
      <vt:lpstr>Hlavní efekty a interakce</vt:lpstr>
      <vt:lpstr>Analýza rozptylu pro vícerozměrná data - postup</vt:lpstr>
      <vt:lpstr>Úkol 2</vt:lpstr>
      <vt:lpstr>Úkol 2 – řešení</vt:lpstr>
      <vt:lpstr>Úkol 2 – řešení</vt:lpstr>
      <vt:lpstr>Úkol 2 – řešení</vt:lpstr>
      <vt:lpstr>Úkol 2 – řešení v softwaru STATISTICA</vt:lpstr>
      <vt:lpstr>Úkol 2 – řešení v softwaru SPSS</vt:lpstr>
      <vt:lpstr>Úkol 2 – řešení v softwaru R</vt:lpstr>
      <vt:lpstr>Úkol 3</vt:lpstr>
      <vt:lpstr>Úkol 3 – popisná sumarizace dat</vt:lpstr>
      <vt:lpstr>Úkol 3 – krabicový graf</vt:lpstr>
      <vt:lpstr>Úkol 3 – ověření normality</vt:lpstr>
      <vt:lpstr>Úkol 3 – homogenita rozptylů a nezávislost</vt:lpstr>
      <vt:lpstr>Úkol 3 – model s interakcí</vt:lpstr>
      <vt:lpstr>Úkol 3 – model bez interakce</vt:lpstr>
      <vt:lpstr>Úkol 3 – interpretace </vt:lpstr>
      <vt:lpstr>Upozornění I</vt:lpstr>
      <vt:lpstr>Upozornění II</vt:lpstr>
      <vt:lpstr>Transformace a jiné úpravy vícerozměrných dat</vt:lpstr>
      <vt:lpstr>Typy transformací a jiných úprav vícerozm. dat</vt:lpstr>
      <vt:lpstr>Normalizace dat</vt:lpstr>
      <vt:lpstr>Standardizace dat</vt:lpstr>
      <vt:lpstr>Min-max normalizace</vt:lpstr>
      <vt:lpstr>Centrování dat</vt:lpstr>
      <vt:lpstr>Odstranění vlivu kovariát (tzv. adjustace)</vt:lpstr>
      <vt:lpstr>Poděkování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janousova</dc:creator>
  <cp:lastModifiedBy>Koritakova</cp:lastModifiedBy>
  <cp:revision>1384</cp:revision>
  <cp:lastPrinted>2012-04-18T13:31:11Z</cp:lastPrinted>
  <dcterms:created xsi:type="dcterms:W3CDTF">2012-03-28T14:10:39Z</dcterms:created>
  <dcterms:modified xsi:type="dcterms:W3CDTF">2017-03-08T11:08:24Z</dcterms:modified>
</cp:coreProperties>
</file>