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434" r:id="rId3"/>
    <p:sldId id="435" r:id="rId4"/>
    <p:sldId id="397" r:id="rId5"/>
    <p:sldId id="442" r:id="rId6"/>
    <p:sldId id="445" r:id="rId7"/>
    <p:sldId id="446" r:id="rId8"/>
    <p:sldId id="447" r:id="rId9"/>
    <p:sldId id="441" r:id="rId10"/>
    <p:sldId id="448" r:id="rId11"/>
    <p:sldId id="457" r:id="rId12"/>
    <p:sldId id="458" r:id="rId13"/>
    <p:sldId id="459" r:id="rId14"/>
    <p:sldId id="460" r:id="rId15"/>
    <p:sldId id="491" r:id="rId16"/>
    <p:sldId id="461" r:id="rId17"/>
    <p:sldId id="462" r:id="rId18"/>
    <p:sldId id="463" r:id="rId19"/>
    <p:sldId id="464" r:id="rId20"/>
    <p:sldId id="465" r:id="rId21"/>
    <p:sldId id="468" r:id="rId22"/>
    <p:sldId id="467" r:id="rId23"/>
    <p:sldId id="471" r:id="rId24"/>
    <p:sldId id="449" r:id="rId25"/>
    <p:sldId id="476" r:id="rId26"/>
    <p:sldId id="477" r:id="rId27"/>
    <p:sldId id="450" r:id="rId28"/>
    <p:sldId id="451" r:id="rId29"/>
    <p:sldId id="473" r:id="rId30"/>
    <p:sldId id="474" r:id="rId31"/>
    <p:sldId id="475" r:id="rId32"/>
    <p:sldId id="452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96" r:id="rId45"/>
    <p:sldId id="453" r:id="rId46"/>
    <p:sldId id="454" r:id="rId47"/>
    <p:sldId id="472" r:id="rId48"/>
    <p:sldId id="455" r:id="rId49"/>
    <p:sldId id="490" r:id="rId50"/>
    <p:sldId id="456" r:id="rId51"/>
    <p:sldId id="492" r:id="rId52"/>
    <p:sldId id="495" r:id="rId53"/>
    <p:sldId id="493" r:id="rId54"/>
    <p:sldId id="494" r:id="rId55"/>
    <p:sldId id="429" r:id="rId56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24100"/>
    <a:srgbClr val="800000"/>
    <a:srgbClr val="898989"/>
    <a:srgbClr val="F0A22E"/>
    <a:srgbClr val="663300"/>
    <a:srgbClr val="0000FF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0" autoAdjust="0"/>
    <p:restoredTop sz="85023" autoAdjust="0"/>
  </p:normalViewPr>
  <p:slideViewPr>
    <p:cSldViewPr>
      <p:cViewPr varScale="1">
        <p:scale>
          <a:sx n="78" d="100"/>
          <a:sy n="78" d="100"/>
        </p:scale>
        <p:origin x="10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28.02.2017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28.02.2017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err="1" smtClean="0"/>
              <a:t>možná</a:t>
            </a:r>
            <a:r>
              <a:rPr lang="en-US" dirty="0" smtClean="0"/>
              <a:t> do </a:t>
            </a:r>
            <a:r>
              <a:rPr lang="en-US" dirty="0" err="1" smtClean="0"/>
              <a:t>budoucna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zkusit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spočítat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skalární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součin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ukázat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příklad</a:t>
            </a:r>
            <a:r>
              <a:rPr lang="en-US" baseline="0" dirty="0" smtClean="0"/>
              <a:t>)</a:t>
            </a: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má suma být od 1 do n nebo spíš do p?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43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vyřazujeme</a:t>
            </a:r>
            <a:r>
              <a:rPr lang="en-US" dirty="0" smtClean="0"/>
              <a:t> </a:t>
            </a:r>
            <a:r>
              <a:rPr lang="en-US" dirty="0" err="1" smtClean="0"/>
              <a:t>dvojité</a:t>
            </a:r>
            <a:r>
              <a:rPr lang="en-US" dirty="0" smtClean="0"/>
              <a:t> </a:t>
            </a:r>
            <a:r>
              <a:rPr lang="en-US" dirty="0" err="1" smtClean="0"/>
              <a:t>nuly</a:t>
            </a:r>
            <a:r>
              <a:rPr lang="en-US" dirty="0" smtClean="0"/>
              <a:t> proto, aby se </a:t>
            </a:r>
            <a:r>
              <a:rPr lang="en-US" dirty="0" err="1" smtClean="0"/>
              <a:t>nám</a:t>
            </a:r>
            <a:r>
              <a:rPr lang="en-US" dirty="0" smtClean="0"/>
              <a:t> </a:t>
            </a:r>
            <a:r>
              <a:rPr lang="en-US" dirty="0" err="1" smtClean="0"/>
              <a:t>nestalo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řekneme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Antarktida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ČR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jsou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podobné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protože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nežije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žirafa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krododýl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atd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kolik</a:t>
            </a:r>
            <a:r>
              <a:rPr lang="cs-CZ" baseline="0" dirty="0" smtClean="0"/>
              <a:t> bude </a:t>
            </a:r>
            <a:r>
              <a:rPr lang="cs-CZ" baseline="0" dirty="0" err="1" smtClean="0"/>
              <a:t>Tanimotova</a:t>
            </a:r>
            <a:r>
              <a:rPr lang="cs-CZ" baseline="0" dirty="0" smtClean="0"/>
              <a:t> podobnost </a:t>
            </a:r>
            <a:r>
              <a:rPr lang="cs-CZ" altLang="en-US" sz="2000" dirty="0" err="1" smtClean="0">
                <a:cs typeface="Arial" charset="0"/>
              </a:rPr>
              <a:t>s</a:t>
            </a:r>
            <a:r>
              <a:rPr lang="cs-CZ" altLang="en-US" sz="2000" baseline="-25000" dirty="0" err="1" smtClean="0">
                <a:cs typeface="Arial" charset="0"/>
              </a:rPr>
              <a:t>TQ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smtClean="0">
                <a:cs typeface="Arial" charset="0"/>
              </a:rPr>
              <a:t>)?</a:t>
            </a:r>
          </a:p>
          <a:p>
            <a:r>
              <a:rPr lang="cs-CZ" sz="2000" dirty="0" smtClean="0">
                <a:cs typeface="Arial" charset="0"/>
              </a:rPr>
              <a:t>a jaká asi bude podobnost </a:t>
            </a:r>
            <a:r>
              <a:rPr lang="cs-CZ" altLang="en-US" sz="2000" dirty="0" err="1" smtClean="0">
                <a:cs typeface="Arial" charset="0"/>
              </a:rPr>
              <a:t>s</a:t>
            </a:r>
            <a:r>
              <a:rPr lang="cs-CZ" altLang="en-US" sz="2000" baseline="-25000" dirty="0" err="1" smtClean="0">
                <a:cs typeface="Arial" charset="0"/>
              </a:rPr>
              <a:t>TQ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z</a:t>
            </a:r>
            <a:r>
              <a:rPr lang="cs-CZ" altLang="en-US" sz="2000" dirty="0" smtClean="0">
                <a:cs typeface="Arial" charset="0"/>
              </a:rPr>
              <a:t>)?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tohle</a:t>
            </a:r>
            <a:r>
              <a:rPr lang="en-US" dirty="0" smtClean="0"/>
              <a:t> do </a:t>
            </a:r>
            <a:r>
              <a:rPr lang="en-US" dirty="0" err="1" smtClean="0"/>
              <a:t>budoucna</a:t>
            </a:r>
            <a:r>
              <a:rPr lang="en-US" dirty="0" smtClean="0"/>
              <a:t> </a:t>
            </a:r>
            <a:r>
              <a:rPr lang="en-US" dirty="0" err="1" smtClean="0"/>
              <a:t>upravit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DC a </a:t>
            </a:r>
            <a:r>
              <a:rPr lang="cs-CZ" dirty="0" err="1" smtClean="0"/>
              <a:t>RT</a:t>
            </a:r>
            <a:r>
              <a:rPr lang="cs-CZ" dirty="0" smtClean="0"/>
              <a:t> zvyšují význam shod v datech - </a:t>
            </a:r>
            <a:r>
              <a:rPr lang="cs-CZ" dirty="0" err="1" smtClean="0">
                <a:cs typeface="Arial" charset="0"/>
              </a:rPr>
              <a:t>Diceův</a:t>
            </a:r>
            <a:r>
              <a:rPr lang="cs-CZ" dirty="0" smtClean="0">
                <a:cs typeface="Arial" charset="0"/>
              </a:rPr>
              <a:t> koeficient zvýšením váhy počtu pozitivních shod v čitateli i jmenovateli, v druhém případě zvýšením váhy počtu neshod ve jmenovateli</a:t>
            </a:r>
            <a:endParaRPr lang="en-US" dirty="0" smtClean="0"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cs typeface="Arial" charset="0"/>
              </a:rPr>
              <a:t>ta </a:t>
            </a:r>
            <a:r>
              <a:rPr lang="en-US" dirty="0" err="1" smtClean="0">
                <a:cs typeface="Arial" charset="0"/>
              </a:rPr>
              <a:t>poznámka</a:t>
            </a:r>
            <a:r>
              <a:rPr lang="en-US" dirty="0" smtClean="0">
                <a:cs typeface="Arial" charset="0"/>
              </a:rPr>
              <a:t> u </a:t>
            </a:r>
            <a:r>
              <a:rPr lang="en-US" dirty="0" err="1" smtClean="0">
                <a:cs typeface="Arial" charset="0"/>
              </a:rPr>
              <a:t>Diceova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koeficientu</a:t>
            </a:r>
            <a:r>
              <a:rPr lang="en-US" baseline="0" dirty="0" smtClean="0">
                <a:cs typeface="Arial" charset="0"/>
              </a:rPr>
              <a:t> je </a:t>
            </a:r>
            <a:r>
              <a:rPr lang="en-US" baseline="0" dirty="0" err="1" smtClean="0">
                <a:cs typeface="Arial" charset="0"/>
              </a:rPr>
              <a:t>divná</a:t>
            </a:r>
            <a:r>
              <a:rPr lang="en-US" baseline="0" dirty="0" smtClean="0">
                <a:cs typeface="Arial" charset="0"/>
              </a:rPr>
              <a:t>, </a:t>
            </a:r>
            <a:r>
              <a:rPr lang="en-US" baseline="0" dirty="0" err="1" smtClean="0">
                <a:cs typeface="Arial" charset="0"/>
              </a:rPr>
              <a:t>protože</a:t>
            </a:r>
            <a:r>
              <a:rPr lang="en-US" baseline="0" dirty="0" smtClean="0">
                <a:cs typeface="Arial" charset="0"/>
              </a:rPr>
              <a:t> to by </a:t>
            </a:r>
            <a:r>
              <a:rPr lang="en-US" baseline="0" dirty="0" err="1" smtClean="0">
                <a:cs typeface="Arial" charset="0"/>
              </a:rPr>
              <a:t>právě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znamenalo</a:t>
            </a:r>
            <a:r>
              <a:rPr lang="en-US" baseline="0" dirty="0" smtClean="0">
                <a:cs typeface="Arial" charset="0"/>
              </a:rPr>
              <a:t>, </a:t>
            </a:r>
            <a:r>
              <a:rPr lang="en-US" baseline="0" dirty="0" err="1" smtClean="0">
                <a:cs typeface="Arial" charset="0"/>
              </a:rPr>
              <a:t>že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ČR</a:t>
            </a:r>
            <a:r>
              <a:rPr lang="en-US" baseline="0" dirty="0" smtClean="0">
                <a:cs typeface="Arial" charset="0"/>
              </a:rPr>
              <a:t> a </a:t>
            </a:r>
            <a:r>
              <a:rPr lang="en-US" baseline="0" dirty="0" err="1" smtClean="0">
                <a:cs typeface="Arial" charset="0"/>
              </a:rPr>
              <a:t>Antarktida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jsou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si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hodně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podobné</a:t>
            </a:r>
            <a:r>
              <a:rPr lang="en-US" baseline="0" dirty="0" smtClean="0">
                <a:cs typeface="Arial" charset="0"/>
              </a:rPr>
              <a:t> – </a:t>
            </a:r>
            <a:r>
              <a:rPr lang="en-US" baseline="0" dirty="0" err="1" smtClean="0">
                <a:cs typeface="Arial" charset="0"/>
              </a:rPr>
              <a:t>já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bych</a:t>
            </a:r>
            <a:r>
              <a:rPr lang="en-US" baseline="0" dirty="0" smtClean="0">
                <a:cs typeface="Arial" charset="0"/>
              </a:rPr>
              <a:t> to </a:t>
            </a:r>
            <a:r>
              <a:rPr lang="en-US" baseline="0" dirty="0" err="1" smtClean="0">
                <a:cs typeface="Arial" charset="0"/>
              </a:rPr>
              <a:t>spíš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nastavila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na</a:t>
            </a:r>
            <a:r>
              <a:rPr lang="en-US" baseline="0" dirty="0" smtClean="0">
                <a:cs typeface="Arial" charset="0"/>
              </a:rPr>
              <a:t> 0 </a:t>
            </a:r>
            <a:r>
              <a:rPr lang="en-US" baseline="0" dirty="0" err="1" smtClean="0">
                <a:cs typeface="Arial" charset="0"/>
              </a:rPr>
              <a:t>nebo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na</a:t>
            </a:r>
            <a:r>
              <a:rPr lang="en-US" baseline="0" dirty="0" smtClean="0">
                <a:cs typeface="Arial" charset="0"/>
              </a:rPr>
              <a:t> “</a:t>
            </a:r>
            <a:r>
              <a:rPr lang="en-US" baseline="0" dirty="0" err="1" smtClean="0">
                <a:cs typeface="Arial" charset="0"/>
              </a:rPr>
              <a:t>nehodnotitelné</a:t>
            </a:r>
            <a:r>
              <a:rPr lang="en-US" baseline="0" dirty="0" smtClean="0">
                <a:cs typeface="Arial" charset="0"/>
              </a:rPr>
              <a:t>”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 budoucna ukázat lépe (nějaký</a:t>
            </a:r>
            <a:r>
              <a:rPr lang="cs-CZ" baseline="0" dirty="0" smtClean="0"/>
              <a:t> obrázek nebo aspoň </a:t>
            </a:r>
            <a:r>
              <a:rPr lang="cs-CZ" baseline="0" smtClean="0"/>
              <a:t>barevné odlišení)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2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 smtClean="0"/>
              <a:t>Odhadnete, jaký geometrický</a:t>
            </a:r>
            <a:r>
              <a:rPr lang="cs-CZ" baseline="0" noProof="0" dirty="0" smtClean="0"/>
              <a:t> útvar budou tvořit body, které mají stejnou Euklidovu vzdálenost od testovacího subjektu?</a:t>
            </a:r>
            <a:endParaRPr lang="cs-CZ" noProof="0" dirty="0" smtClean="0"/>
          </a:p>
          <a:p>
            <a:endParaRPr lang="cs-CZ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Matlabu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funkce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pdist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v</a:t>
            </a:r>
            <a:r>
              <a:rPr lang="cs-CZ" baseline="0" dirty="0" err="1" smtClean="0"/>
              <a:t>ýpočet</a:t>
            </a:r>
            <a:r>
              <a:rPr lang="cs-CZ" baseline="0" dirty="0" smtClean="0"/>
              <a:t> vzdáleností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01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využití v případě, že chceme, aby rozdíl mezi např. </a:t>
            </a:r>
            <a:r>
              <a:rPr lang="cs-CZ" smtClean="0"/>
              <a:t>2</a:t>
            </a:r>
            <a:r>
              <a:rPr lang="cs-CZ" baseline="0" smtClean="0"/>
              <a:t> a 3 kg byl větší než mezi 62 a 63 kg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76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příklad s </a:t>
            </a:r>
            <a:r>
              <a:rPr lang="cs-CZ" dirty="0" err="1" smtClean="0"/>
              <a:t>Mahalanobisovou</a:t>
            </a:r>
            <a:r>
              <a:rPr lang="cs-CZ" dirty="0" smtClean="0"/>
              <a:t> metrikou – na papíře?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85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např. 0 – živočišný</a:t>
            </a:r>
            <a:r>
              <a:rPr lang="cs-CZ" baseline="0" dirty="0" smtClean="0"/>
              <a:t> druh se nikdy nevyskytoval; 1 – živočišný druh se občas vyskytuje; 2 – živočišný druh se vyskytuje stále (např. v lokalitě x se nikdy nevyskytoval slon, občas se tam vyskytuje žirafa, pravidelně se tam vyskytuje zebra atd.)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k je počet kategorií dané proměnné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má</a:t>
            </a:r>
            <a:r>
              <a:rPr lang="cs-CZ" baseline="0" dirty="0" smtClean="0"/>
              <a:t> tam opravdu být </a:t>
            </a:r>
            <a:r>
              <a:rPr lang="cs-CZ" baseline="0" dirty="0" err="1" smtClean="0"/>
              <a:t>x</a:t>
            </a:r>
            <a:r>
              <a:rPr lang="cs-CZ" baseline="-25000" dirty="0" err="1" smtClean="0"/>
              <a:t>in</a:t>
            </a:r>
            <a:r>
              <a:rPr lang="cs-CZ" baseline="0" dirty="0" smtClean="0"/>
              <a:t> a ne </a:t>
            </a:r>
            <a:r>
              <a:rPr lang="cs-CZ" baseline="0" dirty="0" err="1" smtClean="0"/>
              <a:t>x</a:t>
            </a:r>
            <a:r>
              <a:rPr lang="cs-CZ" baseline="-25000" dirty="0" err="1" smtClean="0"/>
              <a:t>ip</a:t>
            </a:r>
            <a:r>
              <a:rPr lang="cs-CZ" baseline="0" dirty="0" smtClean="0"/>
              <a:t> 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Koriťáková, </a:t>
            </a:r>
            <a:r>
              <a:rPr lang="nl-NL" dirty="0" smtClean="0"/>
              <a:t>Dušek: Analýza dat pro neurovědy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8/Manhattan_distance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0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0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4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7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</a:t>
            </a:r>
            <a:r>
              <a:rPr lang="cs-CZ" dirty="0" smtClean="0"/>
              <a:t>Koriťáková, Ph.D.</a:t>
            </a:r>
            <a:endParaRPr lang="cs-CZ" dirty="0" smtClean="0"/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2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Nejpoužívanější metriky </a:t>
            </a:r>
            <a:r>
              <a:rPr lang="cs-CZ" dirty="0"/>
              <a:t>pro určení vzdálenosti mezi dvěma </a:t>
            </a:r>
            <a:r>
              <a:rPr lang="cs-CZ" dirty="0" smtClean="0"/>
              <a:t>obrazy s </a:t>
            </a:r>
            <a:r>
              <a:rPr lang="cs-CZ" dirty="0"/>
              <a:t>kvantitativními proměnnými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Euklidova metrika</a:t>
            </a:r>
          </a:p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</a:p>
          <a:p>
            <a:r>
              <a:rPr lang="cs-CZ" dirty="0" err="1" smtClean="0"/>
              <a:t>Minkovského</a:t>
            </a:r>
            <a:r>
              <a:rPr lang="cs-CZ" dirty="0" smtClean="0"/>
              <a:t> metrika</a:t>
            </a:r>
          </a:p>
          <a:p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</a:p>
          <a:p>
            <a:r>
              <a:rPr lang="cs-CZ" dirty="0" err="1" smtClean="0"/>
              <a:t>Mahalanobisova</a:t>
            </a:r>
            <a:r>
              <a:rPr lang="cs-CZ" dirty="0" smtClean="0"/>
              <a:t> metrika</a:t>
            </a:r>
          </a:p>
          <a:p>
            <a:r>
              <a:rPr lang="cs-CZ" dirty="0" smtClean="0"/>
              <a:t>Canberrská metrika</a:t>
            </a:r>
          </a:p>
        </p:txBody>
      </p:sp>
    </p:spTree>
    <p:extLst>
      <p:ext uri="{BB962C8B-B14F-4D97-AF65-F5344CB8AC3E}">
        <p14:creationId xmlns:p14="http://schemas.microsoft.com/office/powerpoint/2010/main" val="37820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1728772"/>
              </a:xfrm>
            </p:spPr>
            <p:txBody>
              <a:bodyPr/>
              <a:lstStyle/>
              <a:p>
                <a:r>
                  <a:rPr lang="cs-CZ" dirty="0" smtClean="0"/>
                  <a:t>zřejmě nejpoužívanější metrika s velmi názornou geometrickou interpretací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cs-CZ" sz="1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cs-CZ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cs-CZ" sz="1800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1728772"/>
              </a:xfrm>
              <a:blipFill rotWithShape="1">
                <a:blip r:embed="rId3"/>
                <a:stretch>
                  <a:fillRect l="-593" t="-17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Euklidova metrika</a:t>
            </a:r>
            <a:endParaRPr lang="cs-CZ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6572944" y="3211764"/>
            <a:ext cx="1599456" cy="647492"/>
            <a:chOff x="6228184" y="3728065"/>
            <a:chExt cx="1599456" cy="647492"/>
          </a:xfrm>
        </p:grpSpPr>
        <p:sp>
          <p:nvSpPr>
            <p:cNvPr id="113" name="Oval 69"/>
            <p:cNvSpPr>
              <a:spLocks noChangeArrowheads="1"/>
            </p:cNvSpPr>
            <p:nvPr/>
          </p:nvSpPr>
          <p:spPr bwMode="auto">
            <a:xfrm>
              <a:off x="6228977" y="38365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4" name="Oval 73"/>
            <p:cNvSpPr>
              <a:spLocks noChangeArrowheads="1"/>
            </p:cNvSpPr>
            <p:nvPr/>
          </p:nvSpPr>
          <p:spPr bwMode="auto">
            <a:xfrm>
              <a:off x="6228977" y="401838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5" name="Oval 82"/>
            <p:cNvSpPr>
              <a:spLocks noChangeArrowheads="1"/>
            </p:cNvSpPr>
            <p:nvPr/>
          </p:nvSpPr>
          <p:spPr bwMode="auto">
            <a:xfrm>
              <a:off x="6228184" y="4200219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6323578" y="3728065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6323578" y="3913312"/>
              <a:ext cx="150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6323578" y="4098558"/>
              <a:ext cx="1504062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grpSp>
        <p:nvGrpSpPr>
          <p:cNvPr id="130" name="Skupina 129"/>
          <p:cNvGrpSpPr/>
          <p:nvPr/>
        </p:nvGrpSpPr>
        <p:grpSpPr>
          <a:xfrm>
            <a:off x="784088" y="2852936"/>
            <a:ext cx="2441387" cy="3727198"/>
            <a:chOff x="784088" y="2925524"/>
            <a:chExt cx="2441387" cy="3727198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1314450" y="2982674"/>
              <a:ext cx="0" cy="32289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1314450" y="298267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285875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V="1">
              <a:off x="1666875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1638300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V="1">
              <a:off x="2019300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990725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V="1">
              <a:off x="2381250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352675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V="1">
              <a:off x="2733675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2705100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 flipV="1">
              <a:off x="3095625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3067050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1209675" y="61354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1314450" y="58496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1209675" y="57734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1314450" y="54972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" name="Rectangle 42"/>
            <p:cNvSpPr>
              <a:spLocks noChangeArrowheads="1"/>
            </p:cNvSpPr>
            <p:nvPr/>
          </p:nvSpPr>
          <p:spPr bwMode="auto">
            <a:xfrm>
              <a:off x="1209675" y="54210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>
              <a:off x="1314450" y="514484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1209675" y="50686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>
              <a:off x="1314450" y="47828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1209675" y="47066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49"/>
            <p:cNvSpPr>
              <a:spLocks noChangeShapeType="1"/>
            </p:cNvSpPr>
            <p:nvPr/>
          </p:nvSpPr>
          <p:spPr bwMode="auto">
            <a:xfrm>
              <a:off x="1314450" y="44304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209675" y="43542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1314450" y="40685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" name="Rectangle 54"/>
            <p:cNvSpPr>
              <a:spLocks noChangeArrowheads="1"/>
            </p:cNvSpPr>
            <p:nvPr/>
          </p:nvSpPr>
          <p:spPr bwMode="auto">
            <a:xfrm>
              <a:off x="1143000" y="39923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>
              <a:off x="1314450" y="37160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1143000" y="3639899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>
              <a:off x="1314450" y="33636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1143000" y="328747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61"/>
            <p:cNvSpPr>
              <a:spLocks noChangeShapeType="1"/>
            </p:cNvSpPr>
            <p:nvPr/>
          </p:nvSpPr>
          <p:spPr bwMode="auto">
            <a:xfrm>
              <a:off x="1314450" y="30017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1143000" y="29255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65"/>
            <p:cNvSpPr>
              <a:spLocks noChangeShapeType="1"/>
            </p:cNvSpPr>
            <p:nvPr/>
          </p:nvSpPr>
          <p:spPr bwMode="auto">
            <a:xfrm>
              <a:off x="1314450" y="621164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" name="Oval 68"/>
            <p:cNvSpPr>
              <a:spLocks noChangeArrowheads="1"/>
            </p:cNvSpPr>
            <p:nvPr/>
          </p:nvSpPr>
          <p:spPr bwMode="auto">
            <a:xfrm>
              <a:off x="1628775" y="3325574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" name="Oval 69"/>
            <p:cNvSpPr>
              <a:spLocks noChangeArrowheads="1"/>
            </p:cNvSpPr>
            <p:nvPr/>
          </p:nvSpPr>
          <p:spPr bwMode="auto">
            <a:xfrm>
              <a:off x="2343150" y="4030424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" name="Oval 70"/>
            <p:cNvSpPr>
              <a:spLocks noChangeArrowheads="1"/>
            </p:cNvSpPr>
            <p:nvPr/>
          </p:nvSpPr>
          <p:spPr bwMode="auto">
            <a:xfrm>
              <a:off x="1981200" y="474479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" name="Oval 71"/>
            <p:cNvSpPr>
              <a:spLocks noChangeArrowheads="1"/>
            </p:cNvSpPr>
            <p:nvPr/>
          </p:nvSpPr>
          <p:spPr bwMode="auto">
            <a:xfrm>
              <a:off x="2695575" y="5106749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" name="Oval 72"/>
            <p:cNvSpPr>
              <a:spLocks noChangeArrowheads="1"/>
            </p:cNvSpPr>
            <p:nvPr/>
          </p:nvSpPr>
          <p:spPr bwMode="auto">
            <a:xfrm>
              <a:off x="1981200" y="4392374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" name="Oval 73"/>
            <p:cNvSpPr>
              <a:spLocks noChangeArrowheads="1"/>
            </p:cNvSpPr>
            <p:nvPr/>
          </p:nvSpPr>
          <p:spPr bwMode="auto">
            <a:xfrm>
              <a:off x="2343150" y="5811599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" name="Oval 74"/>
            <p:cNvSpPr>
              <a:spLocks noChangeArrowheads="1"/>
            </p:cNvSpPr>
            <p:nvPr/>
          </p:nvSpPr>
          <p:spPr bwMode="auto">
            <a:xfrm>
              <a:off x="2162175" y="4392374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cxnSp>
          <p:nvCxnSpPr>
            <p:cNvPr id="93" name="Přímá spojnice 92"/>
            <p:cNvCxnSpPr/>
            <p:nvPr/>
          </p:nvCxnSpPr>
          <p:spPr>
            <a:xfrm flipH="1">
              <a:off x="2205037" y="4068524"/>
              <a:ext cx="184152" cy="37571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bdélník 93"/>
            <p:cNvSpPr/>
            <p:nvPr/>
          </p:nvSpPr>
          <p:spPr>
            <a:xfrm>
              <a:off x="2391866" y="4070490"/>
              <a:ext cx="360362" cy="36036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bdélník 94"/>
            <p:cNvSpPr/>
            <p:nvPr/>
          </p:nvSpPr>
          <p:spPr>
            <a:xfrm>
              <a:off x="2217737" y="4436381"/>
              <a:ext cx="174625" cy="17462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ovéPole 126"/>
            <p:cNvSpPr txBox="1"/>
            <p:nvPr/>
          </p:nvSpPr>
          <p:spPr>
            <a:xfrm rot="16200000">
              <a:off x="-288544" y="4561372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28" name="TextovéPole 127"/>
            <p:cNvSpPr txBox="1"/>
            <p:nvPr/>
          </p:nvSpPr>
          <p:spPr>
            <a:xfrm>
              <a:off x="122279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131" name="Skupina 130"/>
          <p:cNvGrpSpPr/>
          <p:nvPr/>
        </p:nvGrpSpPr>
        <p:grpSpPr>
          <a:xfrm>
            <a:off x="3629568" y="2852936"/>
            <a:ext cx="2444213" cy="3727198"/>
            <a:chOff x="3443622" y="2925524"/>
            <a:chExt cx="2444213" cy="3727198"/>
          </a:xfrm>
        </p:grpSpPr>
        <p:sp>
          <p:nvSpPr>
            <p:cNvPr id="48" name="Line 80"/>
            <p:cNvSpPr>
              <a:spLocks noChangeShapeType="1"/>
            </p:cNvSpPr>
            <p:nvPr/>
          </p:nvSpPr>
          <p:spPr bwMode="auto">
            <a:xfrm flipV="1">
              <a:off x="3991781" y="2982673"/>
              <a:ext cx="0" cy="32289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" name="Line 84"/>
            <p:cNvSpPr>
              <a:spLocks noChangeShapeType="1"/>
            </p:cNvSpPr>
            <p:nvPr/>
          </p:nvSpPr>
          <p:spPr bwMode="auto">
            <a:xfrm>
              <a:off x="3991781" y="298267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0" name="Rectangle 85"/>
            <p:cNvSpPr>
              <a:spLocks noChangeArrowheads="1"/>
            </p:cNvSpPr>
            <p:nvPr/>
          </p:nvSpPr>
          <p:spPr bwMode="auto">
            <a:xfrm>
              <a:off x="3963206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86"/>
            <p:cNvSpPr>
              <a:spLocks noChangeShapeType="1"/>
            </p:cNvSpPr>
            <p:nvPr/>
          </p:nvSpPr>
          <p:spPr bwMode="auto">
            <a:xfrm flipV="1">
              <a:off x="4344206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" name="Rectangle 88"/>
            <p:cNvSpPr>
              <a:spLocks noChangeArrowheads="1"/>
            </p:cNvSpPr>
            <p:nvPr/>
          </p:nvSpPr>
          <p:spPr bwMode="auto">
            <a:xfrm>
              <a:off x="4315631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89"/>
            <p:cNvSpPr>
              <a:spLocks noChangeShapeType="1"/>
            </p:cNvSpPr>
            <p:nvPr/>
          </p:nvSpPr>
          <p:spPr bwMode="auto">
            <a:xfrm flipV="1">
              <a:off x="4706156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4" name="Rectangle 91"/>
            <p:cNvSpPr>
              <a:spLocks noChangeArrowheads="1"/>
            </p:cNvSpPr>
            <p:nvPr/>
          </p:nvSpPr>
          <p:spPr bwMode="auto">
            <a:xfrm>
              <a:off x="4677581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92"/>
            <p:cNvSpPr>
              <a:spLocks noChangeShapeType="1"/>
            </p:cNvSpPr>
            <p:nvPr/>
          </p:nvSpPr>
          <p:spPr bwMode="auto">
            <a:xfrm flipV="1">
              <a:off x="5058581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6" name="Rectangle 94"/>
            <p:cNvSpPr>
              <a:spLocks noChangeArrowheads="1"/>
            </p:cNvSpPr>
            <p:nvPr/>
          </p:nvSpPr>
          <p:spPr bwMode="auto">
            <a:xfrm>
              <a:off x="5030006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95"/>
            <p:cNvSpPr>
              <a:spLocks noChangeShapeType="1"/>
            </p:cNvSpPr>
            <p:nvPr/>
          </p:nvSpPr>
          <p:spPr bwMode="auto">
            <a:xfrm flipV="1">
              <a:off x="5420531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" name="Rectangle 97"/>
            <p:cNvSpPr>
              <a:spLocks noChangeArrowheads="1"/>
            </p:cNvSpPr>
            <p:nvPr/>
          </p:nvSpPr>
          <p:spPr bwMode="auto">
            <a:xfrm>
              <a:off x="5391956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98"/>
            <p:cNvSpPr>
              <a:spLocks noChangeShapeType="1"/>
            </p:cNvSpPr>
            <p:nvPr/>
          </p:nvSpPr>
          <p:spPr bwMode="auto">
            <a:xfrm flipV="1">
              <a:off x="5772956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0" name="Rectangle 100"/>
            <p:cNvSpPr>
              <a:spLocks noChangeArrowheads="1"/>
            </p:cNvSpPr>
            <p:nvPr/>
          </p:nvSpPr>
          <p:spPr bwMode="auto">
            <a:xfrm>
              <a:off x="5744381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103"/>
            <p:cNvSpPr>
              <a:spLocks noChangeArrowheads="1"/>
            </p:cNvSpPr>
            <p:nvPr/>
          </p:nvSpPr>
          <p:spPr bwMode="auto">
            <a:xfrm>
              <a:off x="3887006" y="61354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104"/>
            <p:cNvSpPr>
              <a:spLocks noChangeShapeType="1"/>
            </p:cNvSpPr>
            <p:nvPr/>
          </p:nvSpPr>
          <p:spPr bwMode="auto">
            <a:xfrm>
              <a:off x="3991781" y="58592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3" name="Rectangle 106"/>
            <p:cNvSpPr>
              <a:spLocks noChangeArrowheads="1"/>
            </p:cNvSpPr>
            <p:nvPr/>
          </p:nvSpPr>
          <p:spPr bwMode="auto">
            <a:xfrm>
              <a:off x="3887006" y="578302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107"/>
            <p:cNvSpPr>
              <a:spLocks noChangeShapeType="1"/>
            </p:cNvSpPr>
            <p:nvPr/>
          </p:nvSpPr>
          <p:spPr bwMode="auto">
            <a:xfrm>
              <a:off x="3991781" y="54972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auto">
            <a:xfrm>
              <a:off x="3887006" y="54210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110"/>
            <p:cNvSpPr>
              <a:spLocks noChangeShapeType="1"/>
            </p:cNvSpPr>
            <p:nvPr/>
          </p:nvSpPr>
          <p:spPr bwMode="auto">
            <a:xfrm>
              <a:off x="3991781" y="514484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auto">
            <a:xfrm>
              <a:off x="3887006" y="50686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113"/>
            <p:cNvSpPr>
              <a:spLocks noChangeShapeType="1"/>
            </p:cNvSpPr>
            <p:nvPr/>
          </p:nvSpPr>
          <p:spPr bwMode="auto">
            <a:xfrm>
              <a:off x="3991781" y="47828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" name="Rectangle 115"/>
            <p:cNvSpPr>
              <a:spLocks noChangeArrowheads="1"/>
            </p:cNvSpPr>
            <p:nvPr/>
          </p:nvSpPr>
          <p:spPr bwMode="auto">
            <a:xfrm>
              <a:off x="3887006" y="47066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Line 116"/>
            <p:cNvSpPr>
              <a:spLocks noChangeShapeType="1"/>
            </p:cNvSpPr>
            <p:nvPr/>
          </p:nvSpPr>
          <p:spPr bwMode="auto">
            <a:xfrm>
              <a:off x="3991781" y="44304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" name="Rectangle 118"/>
            <p:cNvSpPr>
              <a:spLocks noChangeArrowheads="1"/>
            </p:cNvSpPr>
            <p:nvPr/>
          </p:nvSpPr>
          <p:spPr bwMode="auto">
            <a:xfrm>
              <a:off x="3887006" y="43542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Line 119"/>
            <p:cNvSpPr>
              <a:spLocks noChangeShapeType="1"/>
            </p:cNvSpPr>
            <p:nvPr/>
          </p:nvSpPr>
          <p:spPr bwMode="auto">
            <a:xfrm>
              <a:off x="3991781" y="40685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" name="Rectangle 121"/>
            <p:cNvSpPr>
              <a:spLocks noChangeArrowheads="1"/>
            </p:cNvSpPr>
            <p:nvPr/>
          </p:nvSpPr>
          <p:spPr bwMode="auto">
            <a:xfrm>
              <a:off x="3820331" y="39923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122"/>
            <p:cNvSpPr>
              <a:spLocks noChangeShapeType="1"/>
            </p:cNvSpPr>
            <p:nvPr/>
          </p:nvSpPr>
          <p:spPr bwMode="auto">
            <a:xfrm>
              <a:off x="3991781" y="37160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" name="Rectangle 124"/>
            <p:cNvSpPr>
              <a:spLocks noChangeArrowheads="1"/>
            </p:cNvSpPr>
            <p:nvPr/>
          </p:nvSpPr>
          <p:spPr bwMode="auto">
            <a:xfrm>
              <a:off x="3820331" y="3639899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125"/>
            <p:cNvSpPr>
              <a:spLocks noChangeShapeType="1"/>
            </p:cNvSpPr>
            <p:nvPr/>
          </p:nvSpPr>
          <p:spPr bwMode="auto">
            <a:xfrm>
              <a:off x="3991781" y="335414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" name="Rectangle 127"/>
            <p:cNvSpPr>
              <a:spLocks noChangeArrowheads="1"/>
            </p:cNvSpPr>
            <p:nvPr/>
          </p:nvSpPr>
          <p:spPr bwMode="auto">
            <a:xfrm>
              <a:off x="3820331" y="3277949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Line 128"/>
            <p:cNvSpPr>
              <a:spLocks noChangeShapeType="1"/>
            </p:cNvSpPr>
            <p:nvPr/>
          </p:nvSpPr>
          <p:spPr bwMode="auto">
            <a:xfrm>
              <a:off x="3991781" y="30017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" name="Rectangle 130"/>
            <p:cNvSpPr>
              <a:spLocks noChangeArrowheads="1"/>
            </p:cNvSpPr>
            <p:nvPr/>
          </p:nvSpPr>
          <p:spPr bwMode="auto">
            <a:xfrm>
              <a:off x="3820331" y="29255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32"/>
            <p:cNvSpPr>
              <a:spLocks noChangeShapeType="1"/>
            </p:cNvSpPr>
            <p:nvPr/>
          </p:nvSpPr>
          <p:spPr bwMode="auto">
            <a:xfrm>
              <a:off x="3991781" y="621164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" name="Oval 135"/>
            <p:cNvSpPr>
              <a:spLocks noChangeArrowheads="1"/>
            </p:cNvSpPr>
            <p:nvPr/>
          </p:nvSpPr>
          <p:spPr bwMode="auto">
            <a:xfrm>
              <a:off x="4306106" y="331604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" name="Oval 136"/>
            <p:cNvSpPr>
              <a:spLocks noChangeArrowheads="1"/>
            </p:cNvSpPr>
            <p:nvPr/>
          </p:nvSpPr>
          <p:spPr bwMode="auto">
            <a:xfrm>
              <a:off x="5020481" y="4030424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" name="Oval 137"/>
            <p:cNvSpPr>
              <a:spLocks noChangeArrowheads="1"/>
            </p:cNvSpPr>
            <p:nvPr/>
          </p:nvSpPr>
          <p:spPr bwMode="auto">
            <a:xfrm>
              <a:off x="4668056" y="474479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" name="Oval 138"/>
            <p:cNvSpPr>
              <a:spLocks noChangeArrowheads="1"/>
            </p:cNvSpPr>
            <p:nvPr/>
          </p:nvSpPr>
          <p:spPr bwMode="auto">
            <a:xfrm>
              <a:off x="5382431" y="5106749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" name="Oval 139"/>
            <p:cNvSpPr>
              <a:spLocks noChangeArrowheads="1"/>
            </p:cNvSpPr>
            <p:nvPr/>
          </p:nvSpPr>
          <p:spPr bwMode="auto">
            <a:xfrm>
              <a:off x="4668056" y="4392374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" name="Oval 140"/>
            <p:cNvSpPr>
              <a:spLocks noChangeArrowheads="1"/>
            </p:cNvSpPr>
            <p:nvPr/>
          </p:nvSpPr>
          <p:spPr bwMode="auto">
            <a:xfrm>
              <a:off x="5020481" y="5821124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" name="Oval 141"/>
            <p:cNvSpPr>
              <a:spLocks noChangeArrowheads="1"/>
            </p:cNvSpPr>
            <p:nvPr/>
          </p:nvSpPr>
          <p:spPr bwMode="auto">
            <a:xfrm>
              <a:off x="4849031" y="4392374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" name="Freeform 142"/>
            <p:cNvSpPr>
              <a:spLocks/>
            </p:cNvSpPr>
            <p:nvPr/>
          </p:nvSpPr>
          <p:spPr bwMode="auto">
            <a:xfrm>
              <a:off x="4706156" y="4249499"/>
              <a:ext cx="352425" cy="352425"/>
            </a:xfrm>
            <a:custGeom>
              <a:avLst/>
              <a:gdLst>
                <a:gd name="T0" fmla="*/ 222 w 222"/>
                <a:gd name="T1" fmla="*/ 84 h 222"/>
                <a:gd name="T2" fmla="*/ 216 w 222"/>
                <a:gd name="T3" fmla="*/ 72 h 222"/>
                <a:gd name="T4" fmla="*/ 210 w 222"/>
                <a:gd name="T5" fmla="*/ 60 h 222"/>
                <a:gd name="T6" fmla="*/ 204 w 222"/>
                <a:gd name="T7" fmla="*/ 48 h 222"/>
                <a:gd name="T8" fmla="*/ 192 w 222"/>
                <a:gd name="T9" fmla="*/ 36 h 222"/>
                <a:gd name="T10" fmla="*/ 180 w 222"/>
                <a:gd name="T11" fmla="*/ 24 h 222"/>
                <a:gd name="T12" fmla="*/ 168 w 222"/>
                <a:gd name="T13" fmla="*/ 12 h 222"/>
                <a:gd name="T14" fmla="*/ 150 w 222"/>
                <a:gd name="T15" fmla="*/ 6 h 222"/>
                <a:gd name="T16" fmla="*/ 138 w 222"/>
                <a:gd name="T17" fmla="*/ 6 h 222"/>
                <a:gd name="T18" fmla="*/ 126 w 222"/>
                <a:gd name="T19" fmla="*/ 0 h 222"/>
                <a:gd name="T20" fmla="*/ 114 w 222"/>
                <a:gd name="T21" fmla="*/ 0 h 222"/>
                <a:gd name="T22" fmla="*/ 96 w 222"/>
                <a:gd name="T23" fmla="*/ 0 h 222"/>
                <a:gd name="T24" fmla="*/ 84 w 222"/>
                <a:gd name="T25" fmla="*/ 6 h 222"/>
                <a:gd name="T26" fmla="*/ 72 w 222"/>
                <a:gd name="T27" fmla="*/ 6 h 222"/>
                <a:gd name="T28" fmla="*/ 54 w 222"/>
                <a:gd name="T29" fmla="*/ 12 h 222"/>
                <a:gd name="T30" fmla="*/ 42 w 222"/>
                <a:gd name="T31" fmla="*/ 24 h 222"/>
                <a:gd name="T32" fmla="*/ 30 w 222"/>
                <a:gd name="T33" fmla="*/ 36 h 222"/>
                <a:gd name="T34" fmla="*/ 18 w 222"/>
                <a:gd name="T35" fmla="*/ 48 h 222"/>
                <a:gd name="T36" fmla="*/ 12 w 222"/>
                <a:gd name="T37" fmla="*/ 60 h 222"/>
                <a:gd name="T38" fmla="*/ 6 w 222"/>
                <a:gd name="T39" fmla="*/ 72 h 222"/>
                <a:gd name="T40" fmla="*/ 0 w 222"/>
                <a:gd name="T41" fmla="*/ 84 h 222"/>
                <a:gd name="T42" fmla="*/ 6 w 222"/>
                <a:gd name="T43" fmla="*/ 150 h 222"/>
                <a:gd name="T44" fmla="*/ 12 w 222"/>
                <a:gd name="T45" fmla="*/ 162 h 222"/>
                <a:gd name="T46" fmla="*/ 18 w 222"/>
                <a:gd name="T47" fmla="*/ 174 h 222"/>
                <a:gd name="T48" fmla="*/ 24 w 222"/>
                <a:gd name="T49" fmla="*/ 186 h 222"/>
                <a:gd name="T50" fmla="*/ 36 w 222"/>
                <a:gd name="T51" fmla="*/ 192 h 222"/>
                <a:gd name="T52" fmla="*/ 42 w 222"/>
                <a:gd name="T53" fmla="*/ 204 h 222"/>
                <a:gd name="T54" fmla="*/ 54 w 222"/>
                <a:gd name="T55" fmla="*/ 210 h 222"/>
                <a:gd name="T56" fmla="*/ 72 w 222"/>
                <a:gd name="T57" fmla="*/ 216 h 222"/>
                <a:gd name="T58" fmla="*/ 84 w 222"/>
                <a:gd name="T59" fmla="*/ 222 h 222"/>
                <a:gd name="T60" fmla="*/ 96 w 222"/>
                <a:gd name="T61" fmla="*/ 222 h 222"/>
                <a:gd name="T62" fmla="*/ 114 w 222"/>
                <a:gd name="T63" fmla="*/ 222 h 222"/>
                <a:gd name="T64" fmla="*/ 126 w 222"/>
                <a:gd name="T65" fmla="*/ 222 h 222"/>
                <a:gd name="T66" fmla="*/ 138 w 222"/>
                <a:gd name="T67" fmla="*/ 222 h 222"/>
                <a:gd name="T68" fmla="*/ 150 w 222"/>
                <a:gd name="T69" fmla="*/ 216 h 222"/>
                <a:gd name="T70" fmla="*/ 168 w 222"/>
                <a:gd name="T71" fmla="*/ 210 h 222"/>
                <a:gd name="T72" fmla="*/ 180 w 222"/>
                <a:gd name="T73" fmla="*/ 204 h 222"/>
                <a:gd name="T74" fmla="*/ 186 w 222"/>
                <a:gd name="T75" fmla="*/ 192 h 222"/>
                <a:gd name="T76" fmla="*/ 198 w 222"/>
                <a:gd name="T77" fmla="*/ 186 h 222"/>
                <a:gd name="T78" fmla="*/ 204 w 222"/>
                <a:gd name="T79" fmla="*/ 174 h 222"/>
                <a:gd name="T80" fmla="*/ 210 w 222"/>
                <a:gd name="T81" fmla="*/ 162 h 222"/>
                <a:gd name="T82" fmla="*/ 216 w 222"/>
                <a:gd name="T83" fmla="*/ 150 h 222"/>
                <a:gd name="T84" fmla="*/ 222 w 222"/>
                <a:gd name="T85" fmla="*/ 1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2" h="222">
                  <a:moveTo>
                    <a:pt x="222" y="114"/>
                  </a:moveTo>
                  <a:lnTo>
                    <a:pt x="222" y="84"/>
                  </a:lnTo>
                  <a:lnTo>
                    <a:pt x="216" y="78"/>
                  </a:lnTo>
                  <a:lnTo>
                    <a:pt x="216" y="72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04" y="54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92" y="36"/>
                  </a:lnTo>
                  <a:lnTo>
                    <a:pt x="186" y="30"/>
                  </a:lnTo>
                  <a:lnTo>
                    <a:pt x="180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138"/>
                  </a:lnTo>
                  <a:lnTo>
                    <a:pt x="6" y="150"/>
                  </a:lnTo>
                  <a:lnTo>
                    <a:pt x="6" y="156"/>
                  </a:lnTo>
                  <a:lnTo>
                    <a:pt x="12" y="162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18" y="180"/>
                  </a:lnTo>
                  <a:lnTo>
                    <a:pt x="24" y="186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10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8" y="222"/>
                  </a:lnTo>
                  <a:lnTo>
                    <a:pt x="84" y="222"/>
                  </a:lnTo>
                  <a:lnTo>
                    <a:pt x="90" y="222"/>
                  </a:lnTo>
                  <a:lnTo>
                    <a:pt x="96" y="222"/>
                  </a:lnTo>
                  <a:lnTo>
                    <a:pt x="102" y="222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26" y="222"/>
                  </a:lnTo>
                  <a:lnTo>
                    <a:pt x="132" y="222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16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10"/>
                  </a:lnTo>
                  <a:lnTo>
                    <a:pt x="180" y="204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198" y="186"/>
                  </a:lnTo>
                  <a:lnTo>
                    <a:pt x="204" y="180"/>
                  </a:lnTo>
                  <a:lnTo>
                    <a:pt x="204" y="174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16" y="156"/>
                  </a:lnTo>
                  <a:lnTo>
                    <a:pt x="216" y="150"/>
                  </a:lnTo>
                  <a:lnTo>
                    <a:pt x="222" y="138"/>
                  </a:lnTo>
                  <a:lnTo>
                    <a:pt x="222" y="1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6" name="TextovéPole 125"/>
            <p:cNvSpPr txBox="1"/>
            <p:nvPr/>
          </p:nvSpPr>
          <p:spPr>
            <a:xfrm rot="16200000">
              <a:off x="2370990" y="443021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29" name="TextovéPole 128"/>
            <p:cNvSpPr txBox="1"/>
            <p:nvPr/>
          </p:nvSpPr>
          <p:spPr>
            <a:xfrm>
              <a:off x="388515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824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1584176"/>
              </a:xfrm>
            </p:spPr>
            <p:txBody>
              <a:bodyPr/>
              <a:lstStyle/>
              <a:p>
                <a:r>
                  <a:rPr lang="cs-CZ" dirty="0" smtClean="0"/>
                  <a:t>zřejmě nejpoužívanější metrika s velmi názornou geometrickou interpretací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cs-CZ" sz="1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cs-CZ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1584176"/>
              </a:xfrm>
              <a:blipFill rotWithShape="1">
                <a:blip r:embed="rId2"/>
                <a:stretch>
                  <a:fillRect l="-593" t="-1923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Euklidova metrika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9969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geometrickým místem bodů s toutéž Euklidovou vzdáleností od daného bodu je povrch </a:t>
            </a:r>
            <a:r>
              <a:rPr lang="cs-CZ" dirty="0" err="1" smtClean="0"/>
              <a:t>hyperkoule</a:t>
            </a:r>
            <a:r>
              <a:rPr lang="cs-CZ" dirty="0" smtClean="0"/>
              <a:t> (ve dvourozměrném prostoru kružnice)</a:t>
            </a: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3933057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dává větší důraz na větší rozdíly mezi souřadnicemi </a:t>
            </a:r>
          </a:p>
          <a:p>
            <a:pPr marL="0" indent="0">
              <a:buFont typeface="Arial" pitchFamily="34" charset="0"/>
              <a:buNone/>
            </a:pPr>
            <a:r>
              <a:rPr lang="cs-CZ" dirty="0" smtClean="0"/>
              <a:t>		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žádoucí nebo nežádoucí?</a:t>
            </a:r>
          </a:p>
        </p:txBody>
      </p:sp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486916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občas se používá čtverec euklidovské vzdálenosti, protože se lépe počítá než euklidovská vzdálenost (není to ale pravá metrika vzdálenosti)</a:t>
            </a:r>
          </a:p>
        </p:txBody>
      </p:sp>
    </p:spTree>
    <p:extLst>
      <p:ext uri="{BB962C8B-B14F-4D97-AF65-F5344CB8AC3E}">
        <p14:creationId xmlns:p14="http://schemas.microsoft.com/office/powerpoint/2010/main" val="25128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v AJ názvy: Manhattan distance, city-</a:t>
                </a:r>
                <a:r>
                  <a:rPr lang="cs-CZ" dirty="0" err="1" smtClean="0"/>
                  <a:t>block</a:t>
                </a:r>
                <a:r>
                  <a:rPr lang="cs-CZ" dirty="0" smtClean="0"/>
                  <a:t> distance, taxi driver distance</a:t>
                </a:r>
              </a:p>
              <a:p>
                <a:pPr marL="0" indent="0">
                  <a:buNone/>
                </a:pPr>
                <a:endParaRPr lang="cs-CZ" sz="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sz="1800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  <a:blipFill rotWithShape="1">
                <a:blip r:embed="rId2"/>
                <a:stretch>
                  <a:fillRect l="-593" t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p:pic>
        <p:nvPicPr>
          <p:cNvPr id="5" name="Picture 8" descr="Bild:Manhattan distanc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492896"/>
            <a:ext cx="22145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08796"/>
            <a:ext cx="2714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501317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nižší výpočetní nároky než Euklidova metrika </a:t>
            </a:r>
            <a:r>
              <a:rPr lang="cs-CZ" dirty="0" smtClean="0">
                <a:latin typeface="Calibri"/>
              </a:rPr>
              <a:t>→ použití v úlohách </a:t>
            </a:r>
            <a:br>
              <a:rPr lang="cs-CZ" dirty="0" smtClean="0">
                <a:latin typeface="Calibri"/>
              </a:rPr>
            </a:br>
            <a:r>
              <a:rPr lang="cs-CZ" dirty="0" smtClean="0">
                <a:latin typeface="Calibri"/>
              </a:rPr>
              <a:t>s vysokou výpočetní náročností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076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/>
          <a:lstStyle/>
          <a:p>
            <a:r>
              <a:rPr lang="cs-CZ" dirty="0" smtClean="0"/>
              <a:t>srovnání </a:t>
            </a:r>
            <a:r>
              <a:rPr lang="cs-CZ" dirty="0" err="1" smtClean="0">
                <a:solidFill>
                  <a:srgbClr val="92D050"/>
                </a:solidFill>
              </a:rPr>
              <a:t>Hammingovy</a:t>
            </a:r>
            <a:r>
              <a:rPr lang="cs-CZ" dirty="0" smtClean="0">
                <a:solidFill>
                  <a:srgbClr val="92D050"/>
                </a:solidFill>
              </a:rPr>
              <a:t> (manhattanské) metriky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00B0F0"/>
                </a:solidFill>
              </a:rPr>
              <a:t>Euklidovy metriky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31920" r="6919" b="10961"/>
          <a:stretch>
            <a:fillRect/>
          </a:stretch>
        </p:blipFill>
        <p:spPr bwMode="auto">
          <a:xfrm>
            <a:off x="144016" y="1715252"/>
            <a:ext cx="8820472" cy="43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5"/>
          <p:cNvSpPr/>
          <p:nvPr/>
        </p:nvSpPr>
        <p:spPr>
          <a:xfrm>
            <a:off x="3153544" y="4307540"/>
            <a:ext cx="266328" cy="266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2" name="Oval 6"/>
          <p:cNvSpPr/>
          <p:nvPr/>
        </p:nvSpPr>
        <p:spPr>
          <a:xfrm>
            <a:off x="5364088" y="4523564"/>
            <a:ext cx="266328" cy="266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7"/>
          <p:cNvSpPr txBox="1"/>
          <p:nvPr/>
        </p:nvSpPr>
        <p:spPr>
          <a:xfrm>
            <a:off x="2915816" y="466758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A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5220072" y="481159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B</a:t>
            </a:r>
            <a:endParaRPr lang="cs-CZ" sz="4000" b="1" dirty="0">
              <a:solidFill>
                <a:srgbClr val="FFFF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91516"/>
            <a:ext cx="1520544" cy="155602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16" name="Straight Connector 13"/>
          <p:cNvCxnSpPr>
            <a:stCxn id="12" idx="2"/>
            <a:endCxn id="11" idx="6"/>
          </p:cNvCxnSpPr>
          <p:nvPr/>
        </p:nvCxnSpPr>
        <p:spPr>
          <a:xfrm rot="10800000">
            <a:off x="3419872" y="4440704"/>
            <a:ext cx="1944216" cy="2160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/>
          <p:cNvGrpSpPr/>
          <p:nvPr/>
        </p:nvGrpSpPr>
        <p:grpSpPr>
          <a:xfrm>
            <a:off x="3286708" y="3573016"/>
            <a:ext cx="2116384" cy="989551"/>
            <a:chOff x="3286708" y="3573016"/>
            <a:chExt cx="2116384" cy="989551"/>
          </a:xfrm>
        </p:grpSpPr>
        <p:cxnSp>
          <p:nvCxnSpPr>
            <p:cNvPr id="18" name="Straight Connector 16"/>
            <p:cNvCxnSpPr>
              <a:stCxn id="12" idx="1"/>
            </p:cNvCxnSpPr>
            <p:nvPr/>
          </p:nvCxnSpPr>
          <p:spPr>
            <a:xfrm rot="16200000" flipV="1">
              <a:off x="4062669" y="3222144"/>
              <a:ext cx="944379" cy="173646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>
              <a:endCxn id="11" idx="0"/>
            </p:cNvCxnSpPr>
            <p:nvPr/>
          </p:nvCxnSpPr>
          <p:spPr>
            <a:xfrm flipH="1">
              <a:off x="3286708" y="3573016"/>
              <a:ext cx="379917" cy="734524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51356"/>
            <a:ext cx="1999109" cy="1332739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0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6619"/>
                <a:ext cx="8229600" cy="72008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sz="1800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105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6619"/>
                <a:ext cx="8229600" cy="7200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Skupina 195"/>
          <p:cNvGrpSpPr/>
          <p:nvPr/>
        </p:nvGrpSpPr>
        <p:grpSpPr>
          <a:xfrm>
            <a:off x="6572944" y="2285662"/>
            <a:ext cx="1599456" cy="647492"/>
            <a:chOff x="6228184" y="3728065"/>
            <a:chExt cx="1599456" cy="647492"/>
          </a:xfrm>
        </p:grpSpPr>
        <p:sp>
          <p:nvSpPr>
            <p:cNvPr id="197" name="Oval 69"/>
            <p:cNvSpPr>
              <a:spLocks noChangeArrowheads="1"/>
            </p:cNvSpPr>
            <p:nvPr/>
          </p:nvSpPr>
          <p:spPr bwMode="auto">
            <a:xfrm>
              <a:off x="6228977" y="38365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8" name="Oval 73"/>
            <p:cNvSpPr>
              <a:spLocks noChangeArrowheads="1"/>
            </p:cNvSpPr>
            <p:nvPr/>
          </p:nvSpPr>
          <p:spPr bwMode="auto">
            <a:xfrm>
              <a:off x="6228977" y="401838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9" name="Oval 82"/>
            <p:cNvSpPr>
              <a:spLocks noChangeArrowheads="1"/>
            </p:cNvSpPr>
            <p:nvPr/>
          </p:nvSpPr>
          <p:spPr bwMode="auto">
            <a:xfrm>
              <a:off x="6228184" y="4200219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0" name="TextovéPole 199"/>
            <p:cNvSpPr txBox="1"/>
            <p:nvPr/>
          </p:nvSpPr>
          <p:spPr>
            <a:xfrm>
              <a:off x="6323578" y="3728065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201" name="TextovéPole 200"/>
            <p:cNvSpPr txBox="1"/>
            <p:nvPr/>
          </p:nvSpPr>
          <p:spPr>
            <a:xfrm>
              <a:off x="6323578" y="3913312"/>
              <a:ext cx="150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202" name="TextovéPole 201"/>
            <p:cNvSpPr txBox="1"/>
            <p:nvPr/>
          </p:nvSpPr>
          <p:spPr>
            <a:xfrm>
              <a:off x="6323578" y="4098558"/>
              <a:ext cx="1504062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grpSp>
        <p:nvGrpSpPr>
          <p:cNvPr id="203" name="Skupina 202"/>
          <p:cNvGrpSpPr/>
          <p:nvPr/>
        </p:nvGrpSpPr>
        <p:grpSpPr>
          <a:xfrm>
            <a:off x="784088" y="1988840"/>
            <a:ext cx="2441387" cy="3737780"/>
            <a:chOff x="784088" y="2914942"/>
            <a:chExt cx="2441387" cy="3737780"/>
          </a:xfrm>
        </p:grpSpPr>
        <p:sp>
          <p:nvSpPr>
            <p:cNvPr id="204" name="Line 149"/>
            <p:cNvSpPr>
              <a:spLocks noChangeShapeType="1"/>
            </p:cNvSpPr>
            <p:nvPr/>
          </p:nvSpPr>
          <p:spPr bwMode="auto">
            <a:xfrm>
              <a:off x="1317625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5" name="Line 151"/>
            <p:cNvSpPr>
              <a:spLocks noChangeShapeType="1"/>
            </p:cNvSpPr>
            <p:nvPr/>
          </p:nvSpPr>
          <p:spPr bwMode="auto">
            <a:xfrm flipV="1">
              <a:off x="1317625" y="2972092"/>
              <a:ext cx="0" cy="3238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6" name="Line 155"/>
            <p:cNvSpPr>
              <a:spLocks noChangeShapeType="1"/>
            </p:cNvSpPr>
            <p:nvPr/>
          </p:nvSpPr>
          <p:spPr bwMode="auto">
            <a:xfrm>
              <a:off x="1317625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7" name="Rectangle 156"/>
            <p:cNvSpPr>
              <a:spLocks noChangeArrowheads="1"/>
            </p:cNvSpPr>
            <p:nvPr/>
          </p:nvSpPr>
          <p:spPr bwMode="auto">
            <a:xfrm>
              <a:off x="12890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Line 157"/>
            <p:cNvSpPr>
              <a:spLocks noChangeShapeType="1"/>
            </p:cNvSpPr>
            <p:nvPr/>
          </p:nvSpPr>
          <p:spPr bwMode="auto">
            <a:xfrm flipV="1">
              <a:off x="16700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9" name="Rectangle 159"/>
            <p:cNvSpPr>
              <a:spLocks noChangeArrowheads="1"/>
            </p:cNvSpPr>
            <p:nvPr/>
          </p:nvSpPr>
          <p:spPr bwMode="auto">
            <a:xfrm>
              <a:off x="16414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Line 160"/>
            <p:cNvSpPr>
              <a:spLocks noChangeShapeType="1"/>
            </p:cNvSpPr>
            <p:nvPr/>
          </p:nvSpPr>
          <p:spPr bwMode="auto">
            <a:xfrm flipV="1">
              <a:off x="202247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1" name="Rectangle 162"/>
            <p:cNvSpPr>
              <a:spLocks noChangeArrowheads="1"/>
            </p:cNvSpPr>
            <p:nvPr/>
          </p:nvSpPr>
          <p:spPr bwMode="auto">
            <a:xfrm>
              <a:off x="199390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Line 163"/>
            <p:cNvSpPr>
              <a:spLocks noChangeShapeType="1"/>
            </p:cNvSpPr>
            <p:nvPr/>
          </p:nvSpPr>
          <p:spPr bwMode="auto">
            <a:xfrm flipV="1">
              <a:off x="238442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3" name="Rectangle 165"/>
            <p:cNvSpPr>
              <a:spLocks noChangeArrowheads="1"/>
            </p:cNvSpPr>
            <p:nvPr/>
          </p:nvSpPr>
          <p:spPr bwMode="auto">
            <a:xfrm>
              <a:off x="23558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Line 166"/>
            <p:cNvSpPr>
              <a:spLocks noChangeShapeType="1"/>
            </p:cNvSpPr>
            <p:nvPr/>
          </p:nvSpPr>
          <p:spPr bwMode="auto">
            <a:xfrm flipV="1">
              <a:off x="27368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5" name="Rectangle 168"/>
            <p:cNvSpPr>
              <a:spLocks noChangeArrowheads="1"/>
            </p:cNvSpPr>
            <p:nvPr/>
          </p:nvSpPr>
          <p:spPr bwMode="auto">
            <a:xfrm>
              <a:off x="27082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Line 169"/>
            <p:cNvSpPr>
              <a:spLocks noChangeShapeType="1"/>
            </p:cNvSpPr>
            <p:nvPr/>
          </p:nvSpPr>
          <p:spPr bwMode="auto">
            <a:xfrm flipV="1">
              <a:off x="309880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7" name="Rectangle 171"/>
            <p:cNvSpPr>
              <a:spLocks noChangeArrowheads="1"/>
            </p:cNvSpPr>
            <p:nvPr/>
          </p:nvSpPr>
          <p:spPr bwMode="auto">
            <a:xfrm>
              <a:off x="307022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 174"/>
            <p:cNvSpPr>
              <a:spLocks noChangeArrowheads="1"/>
            </p:cNvSpPr>
            <p:nvPr/>
          </p:nvSpPr>
          <p:spPr bwMode="auto">
            <a:xfrm>
              <a:off x="1212850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Line 175"/>
            <p:cNvSpPr>
              <a:spLocks noChangeShapeType="1"/>
            </p:cNvSpPr>
            <p:nvPr/>
          </p:nvSpPr>
          <p:spPr bwMode="auto">
            <a:xfrm>
              <a:off x="1317625" y="58391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0" name="Rectangle 177"/>
            <p:cNvSpPr>
              <a:spLocks noChangeArrowheads="1"/>
            </p:cNvSpPr>
            <p:nvPr/>
          </p:nvSpPr>
          <p:spPr bwMode="auto">
            <a:xfrm>
              <a:off x="1212850" y="57629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Line 178"/>
            <p:cNvSpPr>
              <a:spLocks noChangeShapeType="1"/>
            </p:cNvSpPr>
            <p:nvPr/>
          </p:nvSpPr>
          <p:spPr bwMode="auto">
            <a:xfrm>
              <a:off x="1317625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2" name="Rectangle 180"/>
            <p:cNvSpPr>
              <a:spLocks noChangeArrowheads="1"/>
            </p:cNvSpPr>
            <p:nvPr/>
          </p:nvSpPr>
          <p:spPr bwMode="auto">
            <a:xfrm>
              <a:off x="1212850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Line 181"/>
            <p:cNvSpPr>
              <a:spLocks noChangeShapeType="1"/>
            </p:cNvSpPr>
            <p:nvPr/>
          </p:nvSpPr>
          <p:spPr bwMode="auto">
            <a:xfrm>
              <a:off x="1317625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4" name="Rectangle 183"/>
            <p:cNvSpPr>
              <a:spLocks noChangeArrowheads="1"/>
            </p:cNvSpPr>
            <p:nvPr/>
          </p:nvSpPr>
          <p:spPr bwMode="auto">
            <a:xfrm>
              <a:off x="1212850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Line 184"/>
            <p:cNvSpPr>
              <a:spLocks noChangeShapeType="1"/>
            </p:cNvSpPr>
            <p:nvPr/>
          </p:nvSpPr>
          <p:spPr bwMode="auto">
            <a:xfrm>
              <a:off x="1317625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6" name="Rectangle 186"/>
            <p:cNvSpPr>
              <a:spLocks noChangeArrowheads="1"/>
            </p:cNvSpPr>
            <p:nvPr/>
          </p:nvSpPr>
          <p:spPr bwMode="auto">
            <a:xfrm>
              <a:off x="1212850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Line 187"/>
            <p:cNvSpPr>
              <a:spLocks noChangeShapeType="1"/>
            </p:cNvSpPr>
            <p:nvPr/>
          </p:nvSpPr>
          <p:spPr bwMode="auto">
            <a:xfrm>
              <a:off x="1317625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8" name="Rectangle 189"/>
            <p:cNvSpPr>
              <a:spLocks noChangeArrowheads="1"/>
            </p:cNvSpPr>
            <p:nvPr/>
          </p:nvSpPr>
          <p:spPr bwMode="auto">
            <a:xfrm>
              <a:off x="1212850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Line 190"/>
            <p:cNvSpPr>
              <a:spLocks noChangeShapeType="1"/>
            </p:cNvSpPr>
            <p:nvPr/>
          </p:nvSpPr>
          <p:spPr bwMode="auto">
            <a:xfrm>
              <a:off x="1317625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0" name="Rectangle 192"/>
            <p:cNvSpPr>
              <a:spLocks noChangeArrowheads="1"/>
            </p:cNvSpPr>
            <p:nvPr/>
          </p:nvSpPr>
          <p:spPr bwMode="auto">
            <a:xfrm>
              <a:off x="1146175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Line 193"/>
            <p:cNvSpPr>
              <a:spLocks noChangeShapeType="1"/>
            </p:cNvSpPr>
            <p:nvPr/>
          </p:nvSpPr>
          <p:spPr bwMode="auto">
            <a:xfrm>
              <a:off x="1317625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2" name="Rectangle 195"/>
            <p:cNvSpPr>
              <a:spLocks noChangeArrowheads="1"/>
            </p:cNvSpPr>
            <p:nvPr/>
          </p:nvSpPr>
          <p:spPr bwMode="auto">
            <a:xfrm>
              <a:off x="1146175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Line 196"/>
            <p:cNvSpPr>
              <a:spLocks noChangeShapeType="1"/>
            </p:cNvSpPr>
            <p:nvPr/>
          </p:nvSpPr>
          <p:spPr bwMode="auto">
            <a:xfrm>
              <a:off x="1317625" y="33530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4" name="Rectangle 198"/>
            <p:cNvSpPr>
              <a:spLocks noChangeArrowheads="1"/>
            </p:cNvSpPr>
            <p:nvPr/>
          </p:nvSpPr>
          <p:spPr bwMode="auto">
            <a:xfrm>
              <a:off x="1146175" y="327689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Line 199"/>
            <p:cNvSpPr>
              <a:spLocks noChangeShapeType="1"/>
            </p:cNvSpPr>
            <p:nvPr/>
          </p:nvSpPr>
          <p:spPr bwMode="auto">
            <a:xfrm>
              <a:off x="1317625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6" name="Rectangle 201"/>
            <p:cNvSpPr>
              <a:spLocks noChangeArrowheads="1"/>
            </p:cNvSpPr>
            <p:nvPr/>
          </p:nvSpPr>
          <p:spPr bwMode="auto">
            <a:xfrm>
              <a:off x="1146175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Oval 206"/>
            <p:cNvSpPr>
              <a:spLocks noChangeArrowheads="1"/>
            </p:cNvSpPr>
            <p:nvPr/>
          </p:nvSpPr>
          <p:spPr bwMode="auto">
            <a:xfrm>
              <a:off x="1631950" y="331499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8" name="Oval 207"/>
            <p:cNvSpPr>
              <a:spLocks noChangeArrowheads="1"/>
            </p:cNvSpPr>
            <p:nvPr/>
          </p:nvSpPr>
          <p:spPr bwMode="auto">
            <a:xfrm>
              <a:off x="2346325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9" name="Oval 208"/>
            <p:cNvSpPr>
              <a:spLocks noChangeArrowheads="1"/>
            </p:cNvSpPr>
            <p:nvPr/>
          </p:nvSpPr>
          <p:spPr bwMode="auto">
            <a:xfrm>
              <a:off x="1984375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0" name="Oval 209"/>
            <p:cNvSpPr>
              <a:spLocks noChangeArrowheads="1"/>
            </p:cNvSpPr>
            <p:nvPr/>
          </p:nvSpPr>
          <p:spPr bwMode="auto">
            <a:xfrm>
              <a:off x="2698750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1" name="Oval 210"/>
            <p:cNvSpPr>
              <a:spLocks noChangeArrowheads="1"/>
            </p:cNvSpPr>
            <p:nvPr/>
          </p:nvSpPr>
          <p:spPr bwMode="auto">
            <a:xfrm>
              <a:off x="1984375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2" name="Oval 211"/>
            <p:cNvSpPr>
              <a:spLocks noChangeArrowheads="1"/>
            </p:cNvSpPr>
            <p:nvPr/>
          </p:nvSpPr>
          <p:spPr bwMode="auto">
            <a:xfrm>
              <a:off x="2346325" y="580101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3" name="Oval 212"/>
            <p:cNvSpPr>
              <a:spLocks noChangeArrowheads="1"/>
            </p:cNvSpPr>
            <p:nvPr/>
          </p:nvSpPr>
          <p:spPr bwMode="auto">
            <a:xfrm>
              <a:off x="2165350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cxnSp>
          <p:nvCxnSpPr>
            <p:cNvPr id="244" name="Přímá spojnice 243"/>
            <p:cNvCxnSpPr/>
            <p:nvPr/>
          </p:nvCxnSpPr>
          <p:spPr>
            <a:xfrm>
              <a:off x="2391866" y="4073817"/>
              <a:ext cx="0" cy="36000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Přímá spojnice 244"/>
            <p:cNvCxnSpPr/>
            <p:nvPr/>
          </p:nvCxnSpPr>
          <p:spPr>
            <a:xfrm flipH="1">
              <a:off x="2212359" y="4424655"/>
              <a:ext cx="172066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ovéPole 245"/>
            <p:cNvSpPr txBox="1"/>
            <p:nvPr/>
          </p:nvSpPr>
          <p:spPr>
            <a:xfrm rot="16200000">
              <a:off x="-288544" y="4561372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247" name="TextovéPole 246"/>
            <p:cNvSpPr txBox="1"/>
            <p:nvPr/>
          </p:nvSpPr>
          <p:spPr>
            <a:xfrm>
              <a:off x="122279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248" name="Skupina 247"/>
          <p:cNvGrpSpPr/>
          <p:nvPr/>
        </p:nvGrpSpPr>
        <p:grpSpPr>
          <a:xfrm>
            <a:off x="3629568" y="1988840"/>
            <a:ext cx="2444213" cy="3737780"/>
            <a:chOff x="3629568" y="2914942"/>
            <a:chExt cx="2444213" cy="3737780"/>
          </a:xfrm>
        </p:grpSpPr>
        <p:sp>
          <p:nvSpPr>
            <p:cNvPr id="249" name="Line 216"/>
            <p:cNvSpPr>
              <a:spLocks noChangeShapeType="1"/>
            </p:cNvSpPr>
            <p:nvPr/>
          </p:nvSpPr>
          <p:spPr bwMode="auto">
            <a:xfrm>
              <a:off x="4178102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0" name="Line 222"/>
            <p:cNvSpPr>
              <a:spLocks noChangeShapeType="1"/>
            </p:cNvSpPr>
            <p:nvPr/>
          </p:nvSpPr>
          <p:spPr bwMode="auto">
            <a:xfrm>
              <a:off x="4178102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1" name="Rectangle 223"/>
            <p:cNvSpPr>
              <a:spLocks noChangeArrowheads="1"/>
            </p:cNvSpPr>
            <p:nvPr/>
          </p:nvSpPr>
          <p:spPr bwMode="auto">
            <a:xfrm>
              <a:off x="41495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Line 224"/>
            <p:cNvSpPr>
              <a:spLocks noChangeShapeType="1"/>
            </p:cNvSpPr>
            <p:nvPr/>
          </p:nvSpPr>
          <p:spPr bwMode="auto">
            <a:xfrm flipV="1">
              <a:off x="453052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3" name="Rectangle 226"/>
            <p:cNvSpPr>
              <a:spLocks noChangeArrowheads="1"/>
            </p:cNvSpPr>
            <p:nvPr/>
          </p:nvSpPr>
          <p:spPr bwMode="auto">
            <a:xfrm>
              <a:off x="450195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Line 227"/>
            <p:cNvSpPr>
              <a:spLocks noChangeShapeType="1"/>
            </p:cNvSpPr>
            <p:nvPr/>
          </p:nvSpPr>
          <p:spPr bwMode="auto">
            <a:xfrm flipV="1">
              <a:off x="48924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5" name="Rectangle 229"/>
            <p:cNvSpPr>
              <a:spLocks noChangeArrowheads="1"/>
            </p:cNvSpPr>
            <p:nvPr/>
          </p:nvSpPr>
          <p:spPr bwMode="auto">
            <a:xfrm>
              <a:off x="48639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Line 230"/>
            <p:cNvSpPr>
              <a:spLocks noChangeShapeType="1"/>
            </p:cNvSpPr>
            <p:nvPr/>
          </p:nvSpPr>
          <p:spPr bwMode="auto">
            <a:xfrm flipV="1">
              <a:off x="524490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7" name="Rectangle 232"/>
            <p:cNvSpPr>
              <a:spLocks noChangeArrowheads="1"/>
            </p:cNvSpPr>
            <p:nvPr/>
          </p:nvSpPr>
          <p:spPr bwMode="auto">
            <a:xfrm>
              <a:off x="52163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Line 233"/>
            <p:cNvSpPr>
              <a:spLocks noChangeShapeType="1"/>
            </p:cNvSpPr>
            <p:nvPr/>
          </p:nvSpPr>
          <p:spPr bwMode="auto">
            <a:xfrm flipV="1">
              <a:off x="560685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9" name="Rectangle 235"/>
            <p:cNvSpPr>
              <a:spLocks noChangeArrowheads="1"/>
            </p:cNvSpPr>
            <p:nvPr/>
          </p:nvSpPr>
          <p:spPr bwMode="auto">
            <a:xfrm>
              <a:off x="557827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Line 236"/>
            <p:cNvSpPr>
              <a:spLocks noChangeShapeType="1"/>
            </p:cNvSpPr>
            <p:nvPr/>
          </p:nvSpPr>
          <p:spPr bwMode="auto">
            <a:xfrm flipV="1">
              <a:off x="59592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1" name="Rectangle 238"/>
            <p:cNvSpPr>
              <a:spLocks noChangeArrowheads="1"/>
            </p:cNvSpPr>
            <p:nvPr/>
          </p:nvSpPr>
          <p:spPr bwMode="auto">
            <a:xfrm>
              <a:off x="59307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Rectangle 241"/>
            <p:cNvSpPr>
              <a:spLocks noChangeArrowheads="1"/>
            </p:cNvSpPr>
            <p:nvPr/>
          </p:nvSpPr>
          <p:spPr bwMode="auto">
            <a:xfrm>
              <a:off x="4073327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Line 242"/>
            <p:cNvSpPr>
              <a:spLocks noChangeShapeType="1"/>
            </p:cNvSpPr>
            <p:nvPr/>
          </p:nvSpPr>
          <p:spPr bwMode="auto">
            <a:xfrm>
              <a:off x="4178102" y="58486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4" name="Rectangle 244"/>
            <p:cNvSpPr>
              <a:spLocks noChangeArrowheads="1"/>
            </p:cNvSpPr>
            <p:nvPr/>
          </p:nvSpPr>
          <p:spPr bwMode="auto">
            <a:xfrm>
              <a:off x="4073327" y="577244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Line 245"/>
            <p:cNvSpPr>
              <a:spLocks noChangeShapeType="1"/>
            </p:cNvSpPr>
            <p:nvPr/>
          </p:nvSpPr>
          <p:spPr bwMode="auto">
            <a:xfrm>
              <a:off x="4178102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6" name="Rectangle 247"/>
            <p:cNvSpPr>
              <a:spLocks noChangeArrowheads="1"/>
            </p:cNvSpPr>
            <p:nvPr/>
          </p:nvSpPr>
          <p:spPr bwMode="auto">
            <a:xfrm>
              <a:off x="4073327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Line 248"/>
            <p:cNvSpPr>
              <a:spLocks noChangeShapeType="1"/>
            </p:cNvSpPr>
            <p:nvPr/>
          </p:nvSpPr>
          <p:spPr bwMode="auto">
            <a:xfrm>
              <a:off x="4178102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8" name="Rectangle 250"/>
            <p:cNvSpPr>
              <a:spLocks noChangeArrowheads="1"/>
            </p:cNvSpPr>
            <p:nvPr/>
          </p:nvSpPr>
          <p:spPr bwMode="auto">
            <a:xfrm>
              <a:off x="4073327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Line 251"/>
            <p:cNvSpPr>
              <a:spLocks noChangeShapeType="1"/>
            </p:cNvSpPr>
            <p:nvPr/>
          </p:nvSpPr>
          <p:spPr bwMode="auto">
            <a:xfrm>
              <a:off x="4178102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0" name="Rectangle 253"/>
            <p:cNvSpPr>
              <a:spLocks noChangeArrowheads="1"/>
            </p:cNvSpPr>
            <p:nvPr/>
          </p:nvSpPr>
          <p:spPr bwMode="auto">
            <a:xfrm>
              <a:off x="4073327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Line 254"/>
            <p:cNvSpPr>
              <a:spLocks noChangeShapeType="1"/>
            </p:cNvSpPr>
            <p:nvPr/>
          </p:nvSpPr>
          <p:spPr bwMode="auto">
            <a:xfrm>
              <a:off x="4178102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2" name="Rectangle 256"/>
            <p:cNvSpPr>
              <a:spLocks noChangeArrowheads="1"/>
            </p:cNvSpPr>
            <p:nvPr/>
          </p:nvSpPr>
          <p:spPr bwMode="auto">
            <a:xfrm>
              <a:off x="4073327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Line 257"/>
            <p:cNvSpPr>
              <a:spLocks noChangeShapeType="1"/>
            </p:cNvSpPr>
            <p:nvPr/>
          </p:nvSpPr>
          <p:spPr bwMode="auto">
            <a:xfrm>
              <a:off x="4178102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4" name="Rectangle 259"/>
            <p:cNvSpPr>
              <a:spLocks noChangeArrowheads="1"/>
            </p:cNvSpPr>
            <p:nvPr/>
          </p:nvSpPr>
          <p:spPr bwMode="auto">
            <a:xfrm>
              <a:off x="4006652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Line 260"/>
            <p:cNvSpPr>
              <a:spLocks noChangeShapeType="1"/>
            </p:cNvSpPr>
            <p:nvPr/>
          </p:nvSpPr>
          <p:spPr bwMode="auto">
            <a:xfrm>
              <a:off x="4178102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6" name="Rectangle 262"/>
            <p:cNvSpPr>
              <a:spLocks noChangeArrowheads="1"/>
            </p:cNvSpPr>
            <p:nvPr/>
          </p:nvSpPr>
          <p:spPr bwMode="auto">
            <a:xfrm>
              <a:off x="4006652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Line 263"/>
            <p:cNvSpPr>
              <a:spLocks noChangeShapeType="1"/>
            </p:cNvSpPr>
            <p:nvPr/>
          </p:nvSpPr>
          <p:spPr bwMode="auto">
            <a:xfrm>
              <a:off x="4178102" y="33435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8" name="Rectangle 265"/>
            <p:cNvSpPr>
              <a:spLocks noChangeArrowheads="1"/>
            </p:cNvSpPr>
            <p:nvPr/>
          </p:nvSpPr>
          <p:spPr bwMode="auto">
            <a:xfrm>
              <a:off x="4006652" y="326736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Line 266"/>
            <p:cNvSpPr>
              <a:spLocks noChangeShapeType="1"/>
            </p:cNvSpPr>
            <p:nvPr/>
          </p:nvSpPr>
          <p:spPr bwMode="auto">
            <a:xfrm>
              <a:off x="4178102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0" name="Rectangle 268"/>
            <p:cNvSpPr>
              <a:spLocks noChangeArrowheads="1"/>
            </p:cNvSpPr>
            <p:nvPr/>
          </p:nvSpPr>
          <p:spPr bwMode="auto">
            <a:xfrm>
              <a:off x="4006652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Line 272"/>
            <p:cNvSpPr>
              <a:spLocks noChangeShapeType="1"/>
            </p:cNvSpPr>
            <p:nvPr/>
          </p:nvSpPr>
          <p:spPr bwMode="auto">
            <a:xfrm flipV="1">
              <a:off x="4178102" y="2972092"/>
              <a:ext cx="0" cy="3232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2" name="Oval 273"/>
            <p:cNvSpPr>
              <a:spLocks noChangeArrowheads="1"/>
            </p:cNvSpPr>
            <p:nvPr/>
          </p:nvSpPr>
          <p:spPr bwMode="auto">
            <a:xfrm>
              <a:off x="4492427" y="330546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3" name="Oval 274"/>
            <p:cNvSpPr>
              <a:spLocks noChangeArrowheads="1"/>
            </p:cNvSpPr>
            <p:nvPr/>
          </p:nvSpPr>
          <p:spPr bwMode="auto">
            <a:xfrm>
              <a:off x="5206802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4" name="Oval 275"/>
            <p:cNvSpPr>
              <a:spLocks noChangeArrowheads="1"/>
            </p:cNvSpPr>
            <p:nvPr/>
          </p:nvSpPr>
          <p:spPr bwMode="auto">
            <a:xfrm>
              <a:off x="4854377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5" name="Oval 276"/>
            <p:cNvSpPr>
              <a:spLocks noChangeArrowheads="1"/>
            </p:cNvSpPr>
            <p:nvPr/>
          </p:nvSpPr>
          <p:spPr bwMode="auto">
            <a:xfrm>
              <a:off x="5568752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6" name="Oval 277"/>
            <p:cNvSpPr>
              <a:spLocks noChangeArrowheads="1"/>
            </p:cNvSpPr>
            <p:nvPr/>
          </p:nvSpPr>
          <p:spPr bwMode="auto">
            <a:xfrm>
              <a:off x="4854377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7" name="Oval 278"/>
            <p:cNvSpPr>
              <a:spLocks noChangeArrowheads="1"/>
            </p:cNvSpPr>
            <p:nvPr/>
          </p:nvSpPr>
          <p:spPr bwMode="auto">
            <a:xfrm>
              <a:off x="5206802" y="581054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8" name="Oval 279"/>
            <p:cNvSpPr>
              <a:spLocks noChangeArrowheads="1"/>
            </p:cNvSpPr>
            <p:nvPr/>
          </p:nvSpPr>
          <p:spPr bwMode="auto">
            <a:xfrm>
              <a:off x="5035352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9" name="Line 280"/>
            <p:cNvSpPr>
              <a:spLocks noChangeShapeType="1"/>
            </p:cNvSpPr>
            <p:nvPr/>
          </p:nvSpPr>
          <p:spPr bwMode="auto">
            <a:xfrm>
              <a:off x="4892477" y="4419892"/>
              <a:ext cx="180975" cy="171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0" name="Line 281"/>
            <p:cNvSpPr>
              <a:spLocks noChangeShapeType="1"/>
            </p:cNvSpPr>
            <p:nvPr/>
          </p:nvSpPr>
          <p:spPr bwMode="auto">
            <a:xfrm flipV="1">
              <a:off x="4892477" y="4238917"/>
              <a:ext cx="180975" cy="1809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1" name="Line 282"/>
            <p:cNvSpPr>
              <a:spLocks noChangeShapeType="1"/>
            </p:cNvSpPr>
            <p:nvPr/>
          </p:nvSpPr>
          <p:spPr bwMode="auto">
            <a:xfrm flipV="1">
              <a:off x="5073452" y="4419892"/>
              <a:ext cx="171450" cy="171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2" name="Line 283"/>
            <p:cNvSpPr>
              <a:spLocks noChangeShapeType="1"/>
            </p:cNvSpPr>
            <p:nvPr/>
          </p:nvSpPr>
          <p:spPr bwMode="auto">
            <a:xfrm>
              <a:off x="5073452" y="4238917"/>
              <a:ext cx="171450" cy="1809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3" name="TextovéPole 292"/>
            <p:cNvSpPr txBox="1"/>
            <p:nvPr/>
          </p:nvSpPr>
          <p:spPr>
            <a:xfrm rot="16200000">
              <a:off x="2556936" y="443021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294" name="TextovéPole 293"/>
            <p:cNvSpPr txBox="1"/>
            <p:nvPr/>
          </p:nvSpPr>
          <p:spPr>
            <a:xfrm>
              <a:off x="4071097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sp>
        <p:nvSpPr>
          <p:cNvPr id="295" name="Zástupný symbol pro obsah 5"/>
          <p:cNvSpPr txBox="1">
            <a:spLocks/>
          </p:cNvSpPr>
          <p:nvPr/>
        </p:nvSpPr>
        <p:spPr>
          <a:xfrm>
            <a:off x="444860" y="5900512"/>
            <a:ext cx="8229600" cy="684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geometrickým místem bodů s </a:t>
            </a:r>
            <a:r>
              <a:rPr lang="cs-CZ" dirty="0"/>
              <a:t>toutéž </a:t>
            </a:r>
            <a:r>
              <a:rPr lang="cs-CZ" dirty="0" smtClean="0"/>
              <a:t>manhattanskou vzdáleností </a:t>
            </a:r>
            <a:r>
              <a:rPr lang="cs-CZ" dirty="0"/>
              <a:t>od daného bodu je </a:t>
            </a:r>
            <a:r>
              <a:rPr lang="cs-CZ" dirty="0" err="1" smtClean="0"/>
              <a:t>hyperkrychle</a:t>
            </a:r>
            <a:r>
              <a:rPr lang="cs-CZ" dirty="0" smtClean="0"/>
              <a:t> (ve dvourozměrném prostoru čtverec)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288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363272" cy="1008112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zobecněním Euklidovy a </a:t>
                </a:r>
                <a:r>
                  <a:rPr lang="cs-CZ" dirty="0" err="1" smtClean="0"/>
                  <a:t>Hammingovy</a:t>
                </a:r>
                <a:r>
                  <a:rPr lang="cs-CZ" dirty="0" smtClean="0"/>
                  <a:t> (manhattanské) metriky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sz="1800">
                                                  <a:latin typeface="Cambria Math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8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18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sz="1800">
                                                  <a:latin typeface="Cambria Math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8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8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363272" cy="1008112"/>
              </a:xfrm>
              <a:blipFill rotWithShape="1">
                <a:blip r:embed="rId2"/>
                <a:stretch>
                  <a:fillRect l="-583" t="-30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Minkovského</a:t>
            </a:r>
            <a:r>
              <a:rPr lang="cs-CZ" dirty="0" smtClean="0"/>
              <a:t> metrika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5"/>
              <p:cNvSpPr txBox="1">
                <a:spLocks/>
              </p:cNvSpPr>
              <p:nvPr/>
            </p:nvSpPr>
            <p:spPr>
              <a:xfrm>
                <a:off x="457200" y="2420888"/>
                <a:ext cx="8219256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Euklidova metrika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cs-CZ" dirty="0" smtClean="0"/>
                  <a:t>, </a:t>
                </a:r>
                <a:r>
                  <a:rPr lang="cs-CZ" dirty="0" err="1" smtClean="0"/>
                  <a:t>Hammingova</a:t>
                </a:r>
                <a:r>
                  <a:rPr lang="cs-CZ" dirty="0" smtClean="0"/>
                  <a:t> (manhattanská) metrika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>
                        <a:latin typeface="Cambria Math"/>
                      </a:rPr>
                      <m:t>=1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8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20888"/>
                <a:ext cx="8219256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593" t="-3846" r="-7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5"/>
              <p:cNvSpPr txBox="1">
                <a:spLocks/>
              </p:cNvSpPr>
              <p:nvPr/>
            </p:nvSpPr>
            <p:spPr>
              <a:xfrm>
                <a:off x="457200" y="3248980"/>
                <a:ext cx="8219256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volba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</m:oMath>
                </a14:m>
                <a:r>
                  <a:rPr lang="cs-CZ" dirty="0" smtClean="0"/>
                  <a:t> závisí na tom, jak moc chceme </a:t>
                </a:r>
                <a:r>
                  <a:rPr lang="cs-CZ" dirty="0" err="1" smtClean="0"/>
                  <a:t>váhovat</a:t>
                </a:r>
                <a:r>
                  <a:rPr lang="cs-CZ" dirty="0" smtClean="0"/>
                  <a:t> velké rozdíly mezi proměnnými (čím větší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</m:oMath>
                </a14:m>
                <a:r>
                  <a:rPr lang="cs-CZ" dirty="0" smtClean="0"/>
                  <a:t>, tím větší váha na velké rozdíly mezi proměnnými)</a:t>
                </a:r>
              </a:p>
            </p:txBody>
          </p:sp>
        </mc:Choice>
        <mc:Fallback xmlns="">
          <p:sp>
            <p:nvSpPr>
              <p:cNvPr id="10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48980"/>
                <a:ext cx="8219256" cy="1008112"/>
              </a:xfrm>
              <a:prstGeom prst="rect">
                <a:avLst/>
              </a:prstGeom>
              <a:blipFill rotWithShape="1">
                <a:blip r:embed="rId4"/>
                <a:stretch>
                  <a:fillRect l="-593" t="-3030" r="-742"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5"/>
              <p:cNvSpPr txBox="1">
                <a:spLocks/>
              </p:cNvSpPr>
              <p:nvPr/>
            </p:nvSpPr>
            <p:spPr>
              <a:xfrm>
                <a:off x="457200" y="4365104"/>
                <a:ext cx="8363272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 smtClean="0"/>
                  <a:t> metrika konverguje k </a:t>
                </a:r>
                <a:r>
                  <a:rPr lang="cs-CZ" b="1" dirty="0" err="1" smtClean="0"/>
                  <a:t>Čebyševově</a:t>
                </a:r>
                <a:r>
                  <a:rPr lang="cs-CZ" b="1" dirty="0" smtClean="0"/>
                  <a:t> metrice</a:t>
                </a:r>
              </a:p>
              <a:p>
                <a:endParaRPr lang="cs-CZ" sz="1000" b="1" dirty="0" smtClean="0"/>
              </a:p>
              <a:p>
                <a:pPr marL="0" indent="0" algn="ctr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b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∀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cs-CZ" b="1" dirty="0"/>
              </a:p>
              <a:p>
                <a:endParaRPr lang="cs-CZ" b="1" dirty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11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65104"/>
                <a:ext cx="8363272" cy="1080120"/>
              </a:xfrm>
              <a:prstGeom prst="rect">
                <a:avLst/>
              </a:prstGeom>
              <a:blipFill rotWithShape="1">
                <a:blip r:embed="rId5"/>
                <a:stretch>
                  <a:fillRect l="-583" t="-28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1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7260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odvozena z </a:t>
                </a:r>
                <a:r>
                  <a:rPr lang="cs-CZ" dirty="0" err="1" smtClean="0"/>
                  <a:t>Minkovského</a:t>
                </a:r>
                <a:r>
                  <a:rPr lang="cs-CZ" dirty="0" smtClean="0"/>
                  <a:t> metriky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endParaRPr lang="cs-CZ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cs-CZ" sz="1800" dirty="0" smtClean="0"/>
              </a:p>
              <a:p>
                <a:endParaRPr lang="cs-CZ" sz="1000" dirty="0" smtClean="0"/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72608"/>
              </a:xfrm>
              <a:blipFill rotWithShape="1">
                <a:blip r:embed="rId2"/>
                <a:stretch>
                  <a:fillRect l="-593" t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6572944" y="3005742"/>
            <a:ext cx="1599456" cy="647492"/>
            <a:chOff x="6228184" y="3728065"/>
            <a:chExt cx="1599456" cy="647492"/>
          </a:xfrm>
        </p:grpSpPr>
        <p:sp>
          <p:nvSpPr>
            <p:cNvPr id="8" name="Oval 69"/>
            <p:cNvSpPr>
              <a:spLocks noChangeArrowheads="1"/>
            </p:cNvSpPr>
            <p:nvPr/>
          </p:nvSpPr>
          <p:spPr bwMode="auto">
            <a:xfrm>
              <a:off x="6228977" y="38365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" name="Oval 73"/>
            <p:cNvSpPr>
              <a:spLocks noChangeArrowheads="1"/>
            </p:cNvSpPr>
            <p:nvPr/>
          </p:nvSpPr>
          <p:spPr bwMode="auto">
            <a:xfrm>
              <a:off x="6228977" y="401838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6228184" y="4200219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323578" y="3728065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23578" y="3913312"/>
              <a:ext cx="150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323578" y="4098558"/>
              <a:ext cx="1504062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84088" y="2708920"/>
            <a:ext cx="2441387" cy="3737780"/>
            <a:chOff x="784088" y="2914942"/>
            <a:chExt cx="2441387" cy="3737780"/>
          </a:xfrm>
        </p:grpSpPr>
        <p:sp>
          <p:nvSpPr>
            <p:cNvPr id="15" name="Line 149"/>
            <p:cNvSpPr>
              <a:spLocks noChangeShapeType="1"/>
            </p:cNvSpPr>
            <p:nvPr/>
          </p:nvSpPr>
          <p:spPr bwMode="auto">
            <a:xfrm>
              <a:off x="1317625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Line 151"/>
            <p:cNvSpPr>
              <a:spLocks noChangeShapeType="1"/>
            </p:cNvSpPr>
            <p:nvPr/>
          </p:nvSpPr>
          <p:spPr bwMode="auto">
            <a:xfrm flipV="1">
              <a:off x="1317625" y="2972092"/>
              <a:ext cx="0" cy="3238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" name="Line 155"/>
            <p:cNvSpPr>
              <a:spLocks noChangeShapeType="1"/>
            </p:cNvSpPr>
            <p:nvPr/>
          </p:nvSpPr>
          <p:spPr bwMode="auto">
            <a:xfrm>
              <a:off x="1317625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" name="Rectangle 156"/>
            <p:cNvSpPr>
              <a:spLocks noChangeArrowheads="1"/>
            </p:cNvSpPr>
            <p:nvPr/>
          </p:nvSpPr>
          <p:spPr bwMode="auto">
            <a:xfrm>
              <a:off x="12890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57"/>
            <p:cNvSpPr>
              <a:spLocks noChangeShapeType="1"/>
            </p:cNvSpPr>
            <p:nvPr/>
          </p:nvSpPr>
          <p:spPr bwMode="auto">
            <a:xfrm flipV="1">
              <a:off x="16700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" name="Rectangle 159"/>
            <p:cNvSpPr>
              <a:spLocks noChangeArrowheads="1"/>
            </p:cNvSpPr>
            <p:nvPr/>
          </p:nvSpPr>
          <p:spPr bwMode="auto">
            <a:xfrm>
              <a:off x="16414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60"/>
            <p:cNvSpPr>
              <a:spLocks noChangeShapeType="1"/>
            </p:cNvSpPr>
            <p:nvPr/>
          </p:nvSpPr>
          <p:spPr bwMode="auto">
            <a:xfrm flipV="1">
              <a:off x="202247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" name="Rectangle 162"/>
            <p:cNvSpPr>
              <a:spLocks noChangeArrowheads="1"/>
            </p:cNvSpPr>
            <p:nvPr/>
          </p:nvSpPr>
          <p:spPr bwMode="auto">
            <a:xfrm>
              <a:off x="199390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63"/>
            <p:cNvSpPr>
              <a:spLocks noChangeShapeType="1"/>
            </p:cNvSpPr>
            <p:nvPr/>
          </p:nvSpPr>
          <p:spPr bwMode="auto">
            <a:xfrm flipV="1">
              <a:off x="238442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" name="Rectangle 165"/>
            <p:cNvSpPr>
              <a:spLocks noChangeArrowheads="1"/>
            </p:cNvSpPr>
            <p:nvPr/>
          </p:nvSpPr>
          <p:spPr bwMode="auto">
            <a:xfrm>
              <a:off x="23558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66"/>
            <p:cNvSpPr>
              <a:spLocks noChangeShapeType="1"/>
            </p:cNvSpPr>
            <p:nvPr/>
          </p:nvSpPr>
          <p:spPr bwMode="auto">
            <a:xfrm flipV="1">
              <a:off x="27368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" name="Rectangle 168"/>
            <p:cNvSpPr>
              <a:spLocks noChangeArrowheads="1"/>
            </p:cNvSpPr>
            <p:nvPr/>
          </p:nvSpPr>
          <p:spPr bwMode="auto">
            <a:xfrm>
              <a:off x="27082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69"/>
            <p:cNvSpPr>
              <a:spLocks noChangeShapeType="1"/>
            </p:cNvSpPr>
            <p:nvPr/>
          </p:nvSpPr>
          <p:spPr bwMode="auto">
            <a:xfrm flipV="1">
              <a:off x="309880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" name="Rectangle 171"/>
            <p:cNvSpPr>
              <a:spLocks noChangeArrowheads="1"/>
            </p:cNvSpPr>
            <p:nvPr/>
          </p:nvSpPr>
          <p:spPr bwMode="auto">
            <a:xfrm>
              <a:off x="307022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74"/>
            <p:cNvSpPr>
              <a:spLocks noChangeArrowheads="1"/>
            </p:cNvSpPr>
            <p:nvPr/>
          </p:nvSpPr>
          <p:spPr bwMode="auto">
            <a:xfrm>
              <a:off x="1212850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175"/>
            <p:cNvSpPr>
              <a:spLocks noChangeShapeType="1"/>
            </p:cNvSpPr>
            <p:nvPr/>
          </p:nvSpPr>
          <p:spPr bwMode="auto">
            <a:xfrm>
              <a:off x="1317625" y="58391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" name="Rectangle 177"/>
            <p:cNvSpPr>
              <a:spLocks noChangeArrowheads="1"/>
            </p:cNvSpPr>
            <p:nvPr/>
          </p:nvSpPr>
          <p:spPr bwMode="auto">
            <a:xfrm>
              <a:off x="1212850" y="57629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178"/>
            <p:cNvSpPr>
              <a:spLocks noChangeShapeType="1"/>
            </p:cNvSpPr>
            <p:nvPr/>
          </p:nvSpPr>
          <p:spPr bwMode="auto">
            <a:xfrm>
              <a:off x="1317625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" name="Rectangle 180"/>
            <p:cNvSpPr>
              <a:spLocks noChangeArrowheads="1"/>
            </p:cNvSpPr>
            <p:nvPr/>
          </p:nvSpPr>
          <p:spPr bwMode="auto">
            <a:xfrm>
              <a:off x="1212850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81"/>
            <p:cNvSpPr>
              <a:spLocks noChangeShapeType="1"/>
            </p:cNvSpPr>
            <p:nvPr/>
          </p:nvSpPr>
          <p:spPr bwMode="auto">
            <a:xfrm>
              <a:off x="1317625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" name="Rectangle 183"/>
            <p:cNvSpPr>
              <a:spLocks noChangeArrowheads="1"/>
            </p:cNvSpPr>
            <p:nvPr/>
          </p:nvSpPr>
          <p:spPr bwMode="auto">
            <a:xfrm>
              <a:off x="1212850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184"/>
            <p:cNvSpPr>
              <a:spLocks noChangeShapeType="1"/>
            </p:cNvSpPr>
            <p:nvPr/>
          </p:nvSpPr>
          <p:spPr bwMode="auto">
            <a:xfrm>
              <a:off x="1317625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" name="Rectangle 186"/>
            <p:cNvSpPr>
              <a:spLocks noChangeArrowheads="1"/>
            </p:cNvSpPr>
            <p:nvPr/>
          </p:nvSpPr>
          <p:spPr bwMode="auto">
            <a:xfrm>
              <a:off x="1212850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187"/>
            <p:cNvSpPr>
              <a:spLocks noChangeShapeType="1"/>
            </p:cNvSpPr>
            <p:nvPr/>
          </p:nvSpPr>
          <p:spPr bwMode="auto">
            <a:xfrm>
              <a:off x="1317625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" name="Rectangle 189"/>
            <p:cNvSpPr>
              <a:spLocks noChangeArrowheads="1"/>
            </p:cNvSpPr>
            <p:nvPr/>
          </p:nvSpPr>
          <p:spPr bwMode="auto">
            <a:xfrm>
              <a:off x="1212850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90"/>
            <p:cNvSpPr>
              <a:spLocks noChangeShapeType="1"/>
            </p:cNvSpPr>
            <p:nvPr/>
          </p:nvSpPr>
          <p:spPr bwMode="auto">
            <a:xfrm>
              <a:off x="1317625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" name="Rectangle 192"/>
            <p:cNvSpPr>
              <a:spLocks noChangeArrowheads="1"/>
            </p:cNvSpPr>
            <p:nvPr/>
          </p:nvSpPr>
          <p:spPr bwMode="auto">
            <a:xfrm>
              <a:off x="1146175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93"/>
            <p:cNvSpPr>
              <a:spLocks noChangeShapeType="1"/>
            </p:cNvSpPr>
            <p:nvPr/>
          </p:nvSpPr>
          <p:spPr bwMode="auto">
            <a:xfrm>
              <a:off x="1317625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" name="Rectangle 195"/>
            <p:cNvSpPr>
              <a:spLocks noChangeArrowheads="1"/>
            </p:cNvSpPr>
            <p:nvPr/>
          </p:nvSpPr>
          <p:spPr bwMode="auto">
            <a:xfrm>
              <a:off x="1146175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96"/>
            <p:cNvSpPr>
              <a:spLocks noChangeShapeType="1"/>
            </p:cNvSpPr>
            <p:nvPr/>
          </p:nvSpPr>
          <p:spPr bwMode="auto">
            <a:xfrm>
              <a:off x="1317625" y="33530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" name="Rectangle 198"/>
            <p:cNvSpPr>
              <a:spLocks noChangeArrowheads="1"/>
            </p:cNvSpPr>
            <p:nvPr/>
          </p:nvSpPr>
          <p:spPr bwMode="auto">
            <a:xfrm>
              <a:off x="1146175" y="327689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99"/>
            <p:cNvSpPr>
              <a:spLocks noChangeShapeType="1"/>
            </p:cNvSpPr>
            <p:nvPr/>
          </p:nvSpPr>
          <p:spPr bwMode="auto">
            <a:xfrm>
              <a:off x="1317625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" name="Rectangle 201"/>
            <p:cNvSpPr>
              <a:spLocks noChangeArrowheads="1"/>
            </p:cNvSpPr>
            <p:nvPr/>
          </p:nvSpPr>
          <p:spPr bwMode="auto">
            <a:xfrm>
              <a:off x="1146175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206"/>
            <p:cNvSpPr>
              <a:spLocks noChangeArrowheads="1"/>
            </p:cNvSpPr>
            <p:nvPr/>
          </p:nvSpPr>
          <p:spPr bwMode="auto">
            <a:xfrm>
              <a:off x="1631950" y="331499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" name="Oval 207"/>
            <p:cNvSpPr>
              <a:spLocks noChangeArrowheads="1"/>
            </p:cNvSpPr>
            <p:nvPr/>
          </p:nvSpPr>
          <p:spPr bwMode="auto">
            <a:xfrm>
              <a:off x="2346325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0" name="Oval 208"/>
            <p:cNvSpPr>
              <a:spLocks noChangeArrowheads="1"/>
            </p:cNvSpPr>
            <p:nvPr/>
          </p:nvSpPr>
          <p:spPr bwMode="auto">
            <a:xfrm>
              <a:off x="1984375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1" name="Oval 209"/>
            <p:cNvSpPr>
              <a:spLocks noChangeArrowheads="1"/>
            </p:cNvSpPr>
            <p:nvPr/>
          </p:nvSpPr>
          <p:spPr bwMode="auto">
            <a:xfrm>
              <a:off x="2698750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" name="Oval 210"/>
            <p:cNvSpPr>
              <a:spLocks noChangeArrowheads="1"/>
            </p:cNvSpPr>
            <p:nvPr/>
          </p:nvSpPr>
          <p:spPr bwMode="auto">
            <a:xfrm>
              <a:off x="1984375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3" name="Oval 211"/>
            <p:cNvSpPr>
              <a:spLocks noChangeArrowheads="1"/>
            </p:cNvSpPr>
            <p:nvPr/>
          </p:nvSpPr>
          <p:spPr bwMode="auto">
            <a:xfrm>
              <a:off x="2346325" y="580101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4" name="Oval 212"/>
            <p:cNvSpPr>
              <a:spLocks noChangeArrowheads="1"/>
            </p:cNvSpPr>
            <p:nvPr/>
          </p:nvSpPr>
          <p:spPr bwMode="auto">
            <a:xfrm>
              <a:off x="2165350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cxnSp>
          <p:nvCxnSpPr>
            <p:cNvPr id="55" name="Přímá spojnice 54"/>
            <p:cNvCxnSpPr/>
            <p:nvPr/>
          </p:nvCxnSpPr>
          <p:spPr>
            <a:xfrm>
              <a:off x="2391866" y="4073817"/>
              <a:ext cx="0" cy="36000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>
              <a:off x="2212359" y="4424655"/>
              <a:ext cx="17206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 rot="16200000">
              <a:off x="-288544" y="4561372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122279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107" name="Skupina 106"/>
          <p:cNvGrpSpPr/>
          <p:nvPr/>
        </p:nvGrpSpPr>
        <p:grpSpPr>
          <a:xfrm>
            <a:off x="3629568" y="2708920"/>
            <a:ext cx="2444213" cy="3737780"/>
            <a:chOff x="3629568" y="2914942"/>
            <a:chExt cx="2444213" cy="3737780"/>
          </a:xfrm>
        </p:grpSpPr>
        <p:sp>
          <p:nvSpPr>
            <p:cNvPr id="60" name="Line 216"/>
            <p:cNvSpPr>
              <a:spLocks noChangeShapeType="1"/>
            </p:cNvSpPr>
            <p:nvPr/>
          </p:nvSpPr>
          <p:spPr bwMode="auto">
            <a:xfrm>
              <a:off x="4178102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1" name="Line 222"/>
            <p:cNvSpPr>
              <a:spLocks noChangeShapeType="1"/>
            </p:cNvSpPr>
            <p:nvPr/>
          </p:nvSpPr>
          <p:spPr bwMode="auto">
            <a:xfrm>
              <a:off x="4178102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2" name="Rectangle 223"/>
            <p:cNvSpPr>
              <a:spLocks noChangeArrowheads="1"/>
            </p:cNvSpPr>
            <p:nvPr/>
          </p:nvSpPr>
          <p:spPr bwMode="auto">
            <a:xfrm>
              <a:off x="41495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224"/>
            <p:cNvSpPr>
              <a:spLocks noChangeShapeType="1"/>
            </p:cNvSpPr>
            <p:nvPr/>
          </p:nvSpPr>
          <p:spPr bwMode="auto">
            <a:xfrm flipV="1">
              <a:off x="453052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4" name="Rectangle 226"/>
            <p:cNvSpPr>
              <a:spLocks noChangeArrowheads="1"/>
            </p:cNvSpPr>
            <p:nvPr/>
          </p:nvSpPr>
          <p:spPr bwMode="auto">
            <a:xfrm>
              <a:off x="450195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227"/>
            <p:cNvSpPr>
              <a:spLocks noChangeShapeType="1"/>
            </p:cNvSpPr>
            <p:nvPr/>
          </p:nvSpPr>
          <p:spPr bwMode="auto">
            <a:xfrm flipV="1">
              <a:off x="48924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6" name="Rectangle 229"/>
            <p:cNvSpPr>
              <a:spLocks noChangeArrowheads="1"/>
            </p:cNvSpPr>
            <p:nvPr/>
          </p:nvSpPr>
          <p:spPr bwMode="auto">
            <a:xfrm>
              <a:off x="48639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Line 230"/>
            <p:cNvSpPr>
              <a:spLocks noChangeShapeType="1"/>
            </p:cNvSpPr>
            <p:nvPr/>
          </p:nvSpPr>
          <p:spPr bwMode="auto">
            <a:xfrm flipV="1">
              <a:off x="524490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8" name="Rectangle 232"/>
            <p:cNvSpPr>
              <a:spLocks noChangeArrowheads="1"/>
            </p:cNvSpPr>
            <p:nvPr/>
          </p:nvSpPr>
          <p:spPr bwMode="auto">
            <a:xfrm>
              <a:off x="52163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Line 233"/>
            <p:cNvSpPr>
              <a:spLocks noChangeShapeType="1"/>
            </p:cNvSpPr>
            <p:nvPr/>
          </p:nvSpPr>
          <p:spPr bwMode="auto">
            <a:xfrm flipV="1">
              <a:off x="560685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" name="Rectangle 235"/>
            <p:cNvSpPr>
              <a:spLocks noChangeArrowheads="1"/>
            </p:cNvSpPr>
            <p:nvPr/>
          </p:nvSpPr>
          <p:spPr bwMode="auto">
            <a:xfrm>
              <a:off x="557827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Line 236"/>
            <p:cNvSpPr>
              <a:spLocks noChangeShapeType="1"/>
            </p:cNvSpPr>
            <p:nvPr/>
          </p:nvSpPr>
          <p:spPr bwMode="auto">
            <a:xfrm flipV="1">
              <a:off x="59592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" name="Rectangle 238"/>
            <p:cNvSpPr>
              <a:spLocks noChangeArrowheads="1"/>
            </p:cNvSpPr>
            <p:nvPr/>
          </p:nvSpPr>
          <p:spPr bwMode="auto">
            <a:xfrm>
              <a:off x="59307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241"/>
            <p:cNvSpPr>
              <a:spLocks noChangeArrowheads="1"/>
            </p:cNvSpPr>
            <p:nvPr/>
          </p:nvSpPr>
          <p:spPr bwMode="auto">
            <a:xfrm>
              <a:off x="4073327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242"/>
            <p:cNvSpPr>
              <a:spLocks noChangeShapeType="1"/>
            </p:cNvSpPr>
            <p:nvPr/>
          </p:nvSpPr>
          <p:spPr bwMode="auto">
            <a:xfrm>
              <a:off x="4178102" y="58486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073327" y="577244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245"/>
            <p:cNvSpPr>
              <a:spLocks noChangeShapeType="1"/>
            </p:cNvSpPr>
            <p:nvPr/>
          </p:nvSpPr>
          <p:spPr bwMode="auto">
            <a:xfrm>
              <a:off x="4178102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" name="Rectangle 247"/>
            <p:cNvSpPr>
              <a:spLocks noChangeArrowheads="1"/>
            </p:cNvSpPr>
            <p:nvPr/>
          </p:nvSpPr>
          <p:spPr bwMode="auto">
            <a:xfrm>
              <a:off x="4073327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Line 248"/>
            <p:cNvSpPr>
              <a:spLocks noChangeShapeType="1"/>
            </p:cNvSpPr>
            <p:nvPr/>
          </p:nvSpPr>
          <p:spPr bwMode="auto">
            <a:xfrm>
              <a:off x="4178102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" name="Rectangle 250"/>
            <p:cNvSpPr>
              <a:spLocks noChangeArrowheads="1"/>
            </p:cNvSpPr>
            <p:nvPr/>
          </p:nvSpPr>
          <p:spPr bwMode="auto">
            <a:xfrm>
              <a:off x="4073327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251"/>
            <p:cNvSpPr>
              <a:spLocks noChangeShapeType="1"/>
            </p:cNvSpPr>
            <p:nvPr/>
          </p:nvSpPr>
          <p:spPr bwMode="auto">
            <a:xfrm>
              <a:off x="4178102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" name="Rectangle 253"/>
            <p:cNvSpPr>
              <a:spLocks noChangeArrowheads="1"/>
            </p:cNvSpPr>
            <p:nvPr/>
          </p:nvSpPr>
          <p:spPr bwMode="auto">
            <a:xfrm>
              <a:off x="4073327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Line 254"/>
            <p:cNvSpPr>
              <a:spLocks noChangeShapeType="1"/>
            </p:cNvSpPr>
            <p:nvPr/>
          </p:nvSpPr>
          <p:spPr bwMode="auto">
            <a:xfrm>
              <a:off x="4178102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" name="Rectangle 256"/>
            <p:cNvSpPr>
              <a:spLocks noChangeArrowheads="1"/>
            </p:cNvSpPr>
            <p:nvPr/>
          </p:nvSpPr>
          <p:spPr bwMode="auto">
            <a:xfrm>
              <a:off x="4073327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Line 257"/>
            <p:cNvSpPr>
              <a:spLocks noChangeShapeType="1"/>
            </p:cNvSpPr>
            <p:nvPr/>
          </p:nvSpPr>
          <p:spPr bwMode="auto">
            <a:xfrm>
              <a:off x="4178102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" name="Rectangle 259"/>
            <p:cNvSpPr>
              <a:spLocks noChangeArrowheads="1"/>
            </p:cNvSpPr>
            <p:nvPr/>
          </p:nvSpPr>
          <p:spPr bwMode="auto">
            <a:xfrm>
              <a:off x="4006652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260"/>
            <p:cNvSpPr>
              <a:spLocks noChangeShapeType="1"/>
            </p:cNvSpPr>
            <p:nvPr/>
          </p:nvSpPr>
          <p:spPr bwMode="auto">
            <a:xfrm>
              <a:off x="4178102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" name="Rectangle 262"/>
            <p:cNvSpPr>
              <a:spLocks noChangeArrowheads="1"/>
            </p:cNvSpPr>
            <p:nvPr/>
          </p:nvSpPr>
          <p:spPr bwMode="auto">
            <a:xfrm>
              <a:off x="4006652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263"/>
            <p:cNvSpPr>
              <a:spLocks noChangeShapeType="1"/>
            </p:cNvSpPr>
            <p:nvPr/>
          </p:nvSpPr>
          <p:spPr bwMode="auto">
            <a:xfrm>
              <a:off x="4178102" y="33435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" name="Rectangle 265"/>
            <p:cNvSpPr>
              <a:spLocks noChangeArrowheads="1"/>
            </p:cNvSpPr>
            <p:nvPr/>
          </p:nvSpPr>
          <p:spPr bwMode="auto">
            <a:xfrm>
              <a:off x="4006652" y="326736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Line 266"/>
            <p:cNvSpPr>
              <a:spLocks noChangeShapeType="1"/>
            </p:cNvSpPr>
            <p:nvPr/>
          </p:nvSpPr>
          <p:spPr bwMode="auto">
            <a:xfrm>
              <a:off x="4178102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" name="Rectangle 268"/>
            <p:cNvSpPr>
              <a:spLocks noChangeArrowheads="1"/>
            </p:cNvSpPr>
            <p:nvPr/>
          </p:nvSpPr>
          <p:spPr bwMode="auto">
            <a:xfrm>
              <a:off x="4006652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272"/>
            <p:cNvSpPr>
              <a:spLocks noChangeShapeType="1"/>
            </p:cNvSpPr>
            <p:nvPr/>
          </p:nvSpPr>
          <p:spPr bwMode="auto">
            <a:xfrm flipV="1">
              <a:off x="4178102" y="2972092"/>
              <a:ext cx="0" cy="3232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" name="Oval 273"/>
            <p:cNvSpPr>
              <a:spLocks noChangeArrowheads="1"/>
            </p:cNvSpPr>
            <p:nvPr/>
          </p:nvSpPr>
          <p:spPr bwMode="auto">
            <a:xfrm>
              <a:off x="4492427" y="330546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" name="Oval 274"/>
            <p:cNvSpPr>
              <a:spLocks noChangeArrowheads="1"/>
            </p:cNvSpPr>
            <p:nvPr/>
          </p:nvSpPr>
          <p:spPr bwMode="auto">
            <a:xfrm>
              <a:off x="5206802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" name="Oval 275"/>
            <p:cNvSpPr>
              <a:spLocks noChangeArrowheads="1"/>
            </p:cNvSpPr>
            <p:nvPr/>
          </p:nvSpPr>
          <p:spPr bwMode="auto">
            <a:xfrm>
              <a:off x="4854377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" name="Oval 276"/>
            <p:cNvSpPr>
              <a:spLocks noChangeArrowheads="1"/>
            </p:cNvSpPr>
            <p:nvPr/>
          </p:nvSpPr>
          <p:spPr bwMode="auto">
            <a:xfrm>
              <a:off x="5568752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" name="Oval 277"/>
            <p:cNvSpPr>
              <a:spLocks noChangeArrowheads="1"/>
            </p:cNvSpPr>
            <p:nvPr/>
          </p:nvSpPr>
          <p:spPr bwMode="auto">
            <a:xfrm>
              <a:off x="4854377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" name="Oval 278"/>
            <p:cNvSpPr>
              <a:spLocks noChangeArrowheads="1"/>
            </p:cNvSpPr>
            <p:nvPr/>
          </p:nvSpPr>
          <p:spPr bwMode="auto">
            <a:xfrm>
              <a:off x="5206802" y="581054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" name="Oval 279"/>
            <p:cNvSpPr>
              <a:spLocks noChangeArrowheads="1"/>
            </p:cNvSpPr>
            <p:nvPr/>
          </p:nvSpPr>
          <p:spPr bwMode="auto">
            <a:xfrm>
              <a:off x="5035352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" name="TextovéPole 103"/>
            <p:cNvSpPr txBox="1"/>
            <p:nvPr/>
          </p:nvSpPr>
          <p:spPr>
            <a:xfrm rot="16200000">
              <a:off x="2556936" y="443021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05" name="TextovéPole 104"/>
            <p:cNvSpPr txBox="1"/>
            <p:nvPr/>
          </p:nvSpPr>
          <p:spPr>
            <a:xfrm>
              <a:off x="4071097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  <p:sp>
          <p:nvSpPr>
            <p:cNvPr id="106" name="Obdélník 105"/>
            <p:cNvSpPr/>
            <p:nvPr/>
          </p:nvSpPr>
          <p:spPr>
            <a:xfrm>
              <a:off x="4908330" y="4232963"/>
              <a:ext cx="360000" cy="3600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91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08112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odvozena z </a:t>
                </a:r>
                <a:r>
                  <a:rPr lang="cs-CZ" dirty="0" err="1" smtClean="0"/>
                  <a:t>Minkovského</a:t>
                </a:r>
                <a:r>
                  <a:rPr lang="cs-CZ" dirty="0" smtClean="0"/>
                  <a:t> metriky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endParaRPr lang="cs-CZ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08112"/>
              </a:xfrm>
              <a:blipFill rotWithShape="1">
                <a:blip r:embed="rId2"/>
                <a:stretch>
                  <a:fillRect l="-593" t="-30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414336"/>
            <a:ext cx="8229600" cy="72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používá se ve výpočetně kriticky náročných případech, kdy je pracnost výpočtu pomocí Euklidovy metriky nepřijatelná</a:t>
            </a: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3242956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geometrickým místem bodů s toutéž </a:t>
            </a:r>
            <a:r>
              <a:rPr lang="cs-CZ" dirty="0" err="1" smtClean="0"/>
              <a:t>Čebyševovou</a:t>
            </a:r>
            <a:r>
              <a:rPr lang="cs-CZ" dirty="0" smtClean="0"/>
              <a:t> vzdáleností od daného bodu je </a:t>
            </a:r>
            <a:r>
              <a:rPr lang="cs-CZ" dirty="0" err="1" smtClean="0"/>
              <a:t>hyperkrychle</a:t>
            </a:r>
            <a:r>
              <a:rPr lang="cs-CZ" dirty="0" smtClean="0"/>
              <a:t> (ve dvourozměrném prostoru čtverec), ale jinak orientovaná než v případě </a:t>
            </a:r>
            <a:r>
              <a:rPr lang="cs-CZ" dirty="0" err="1" smtClean="0"/>
              <a:t>Hammingovy</a:t>
            </a:r>
            <a:r>
              <a:rPr lang="cs-CZ" dirty="0" smtClean="0"/>
              <a:t> (manhattanské) vzdálenosti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339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en-US" dirty="0"/>
              <a:t>3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Podobnosti a vzdálenosti ve vícerozměrném prostoru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Srovnání metrik</a:t>
            </a:r>
            <a:endParaRPr lang="cs-CZ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1540"/>
            <a:ext cx="5191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915816" y="5457998"/>
            <a:ext cx="4208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ρ</a:t>
            </a:r>
            <a:r>
              <a:rPr lang="cs-CZ" baseline="-25000" dirty="0" smtClean="0">
                <a:cs typeface="Arial" charset="0"/>
                <a:sym typeface="Symbol"/>
              </a:rPr>
              <a:t>C</a:t>
            </a:r>
            <a:r>
              <a:rPr lang="cs-CZ" dirty="0" smtClean="0">
                <a:cs typeface="Arial" charset="0"/>
                <a:sym typeface="Symbol"/>
              </a:rPr>
              <a:t> ... </a:t>
            </a:r>
            <a:r>
              <a:rPr lang="cs-CZ" dirty="0" err="1" smtClean="0">
                <a:cs typeface="Arial" charset="0"/>
                <a:sym typeface="Symbol"/>
              </a:rPr>
              <a:t>Čebyševova</a:t>
            </a:r>
            <a:r>
              <a:rPr lang="cs-CZ" dirty="0" smtClean="0">
                <a:cs typeface="Arial" charset="0"/>
                <a:sym typeface="Symbol"/>
              </a:rPr>
              <a:t> metrika</a:t>
            </a:r>
          </a:p>
          <a:p>
            <a:r>
              <a:rPr lang="el-GR" dirty="0" smtClean="0"/>
              <a:t>ρ</a:t>
            </a:r>
            <a:r>
              <a:rPr lang="cs-CZ" baseline="-25000" dirty="0" smtClean="0">
                <a:cs typeface="Arial" charset="0"/>
                <a:sym typeface="Symbol"/>
              </a:rPr>
              <a:t>E</a:t>
            </a:r>
            <a:r>
              <a:rPr lang="cs-CZ" dirty="0" smtClean="0">
                <a:cs typeface="Arial" charset="0"/>
                <a:sym typeface="Symbol"/>
              </a:rPr>
              <a:t> </a:t>
            </a:r>
            <a:r>
              <a:rPr lang="cs-CZ" dirty="0">
                <a:cs typeface="Arial" charset="0"/>
                <a:sym typeface="Symbol"/>
              </a:rPr>
              <a:t>... </a:t>
            </a:r>
            <a:r>
              <a:rPr lang="cs-CZ" dirty="0" smtClean="0">
                <a:cs typeface="Arial" charset="0"/>
                <a:sym typeface="Symbol"/>
              </a:rPr>
              <a:t>Euklidova </a:t>
            </a:r>
            <a:r>
              <a:rPr lang="cs-CZ" dirty="0">
                <a:cs typeface="Arial" charset="0"/>
                <a:sym typeface="Symbol"/>
              </a:rPr>
              <a:t>metrika</a:t>
            </a:r>
          </a:p>
          <a:p>
            <a:r>
              <a:rPr lang="el-GR" dirty="0" smtClean="0"/>
              <a:t>ρ</a:t>
            </a:r>
            <a:r>
              <a:rPr lang="cs-CZ" baseline="-25000" dirty="0" smtClean="0">
                <a:cs typeface="Arial" charset="0"/>
                <a:sym typeface="Symbol"/>
              </a:rPr>
              <a:t>H</a:t>
            </a:r>
            <a:r>
              <a:rPr lang="cs-CZ" dirty="0" smtClean="0">
                <a:cs typeface="Arial" charset="0"/>
                <a:sym typeface="Symbol"/>
              </a:rPr>
              <a:t> </a:t>
            </a:r>
            <a:r>
              <a:rPr lang="cs-CZ" dirty="0">
                <a:cs typeface="Arial" charset="0"/>
                <a:sym typeface="Symbol"/>
              </a:rPr>
              <a:t>... </a:t>
            </a:r>
            <a:r>
              <a:rPr lang="cs-CZ" dirty="0" err="1" smtClean="0">
                <a:cs typeface="Arial" charset="0"/>
                <a:sym typeface="Symbol"/>
              </a:rPr>
              <a:t>Hammingova</a:t>
            </a:r>
            <a:r>
              <a:rPr lang="cs-CZ" dirty="0" smtClean="0">
                <a:cs typeface="Arial" charset="0"/>
                <a:sym typeface="Symbol"/>
              </a:rPr>
              <a:t> (manhattanská) metrika</a:t>
            </a:r>
            <a:endParaRPr lang="cs-CZ" dirty="0">
              <a:cs typeface="Arial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807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relativizovaná varianta </a:t>
                </a:r>
                <a:r>
                  <a:rPr lang="cs-CZ" dirty="0" err="1" smtClean="0"/>
                  <a:t>Hammingovy</a:t>
                </a:r>
                <a:r>
                  <a:rPr lang="cs-CZ" dirty="0" smtClean="0"/>
                  <a:t> (manhattanské) metriky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𝐶𝐴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  <a:blipFill rotWithShape="1">
                <a:blip r:embed="rId3"/>
                <a:stretch>
                  <a:fillRect l="-593" t="-2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Canberrská metrika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49289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je vhodná pro proměnné s nezápornými hodnotami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5"/>
              <p:cNvSpPr txBox="1">
                <a:spLocks/>
              </p:cNvSpPr>
              <p:nvPr/>
            </p:nvSpPr>
            <p:spPr>
              <a:xfrm>
                <a:off x="457200" y="2949614"/>
                <a:ext cx="8229600" cy="22075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pokud se vyskytují nulové hodnoty:</a:t>
                </a:r>
              </a:p>
              <a:p>
                <a:pPr lvl="1"/>
                <a:r>
                  <a:rPr lang="cs-CZ" dirty="0" smtClean="0"/>
                  <a:t>pokud jsou obě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cs-CZ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nulové, potom předpokládáme, že hodnota zlomku je nulová</a:t>
                </a:r>
              </a:p>
              <a:p>
                <a:pPr lvl="1"/>
                <a:r>
                  <a:rPr lang="cs-CZ" dirty="0" smtClean="0"/>
                  <a:t>je-li jenom jedna hodnota nulová, pak je zlomek roven 1 bez ohledu na velikost druhé hodnoty</a:t>
                </a:r>
              </a:p>
              <a:p>
                <a:pPr lvl="1"/>
                <a:r>
                  <a:rPr lang="cs-CZ" dirty="0" smtClean="0"/>
                  <a:t>někdy se nulové hodnoty nahrazují malým kladným číslem (menším než nejmenší naměřené hodnoty)</a:t>
                </a:r>
              </a:p>
            </p:txBody>
          </p:sp>
        </mc:Choice>
        <mc:Fallback xmlns="">
          <p:sp>
            <p:nvSpPr>
              <p:cNvPr id="9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49614"/>
                <a:ext cx="8229600" cy="2207578"/>
              </a:xfrm>
              <a:prstGeom prst="rect">
                <a:avLst/>
              </a:prstGeom>
              <a:blipFill rotWithShape="1">
                <a:blip r:embed="rId4"/>
                <a:stretch>
                  <a:fillRect l="-593" t="-1381" r="-593" b="-44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523244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prstClr val="black"/>
                </a:solidFill>
              </a:rPr>
              <a:t>velice citlivá na malé změny souřadnic, pokud se oba obrazy </a:t>
            </a:r>
            <a:r>
              <a:rPr lang="cs-CZ" smtClean="0">
                <a:solidFill>
                  <a:prstClr val="black"/>
                </a:solidFill>
              </a:rPr>
              <a:t>nacházejí </a:t>
            </a:r>
            <a:br>
              <a:rPr lang="cs-CZ" smtClean="0">
                <a:solidFill>
                  <a:prstClr val="black"/>
                </a:solidFill>
              </a:rPr>
            </a:br>
            <a:r>
              <a:rPr lang="cs-CZ" smtClean="0">
                <a:solidFill>
                  <a:prstClr val="black"/>
                </a:solidFill>
              </a:rPr>
              <a:t>v </a:t>
            </a:r>
            <a:r>
              <a:rPr lang="cs-CZ" dirty="0" smtClean="0">
                <a:solidFill>
                  <a:prstClr val="black"/>
                </a:solidFill>
              </a:rPr>
              <a:t>blízkosti počátku souřadnicové soustavy; naopak méně citlivá na změny hodnot proměnných, pokud jsou tyto hodnoty velké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17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82716"/>
            <a:ext cx="8244000" cy="1368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je nesmyslné vytvářet součet rozdílů veličin s různým fyzikálním rozměrem, a tudíž často s velmi rozdílným rozsahem</a:t>
            </a:r>
          </a:p>
          <a:p>
            <a:r>
              <a:rPr lang="cs-CZ" dirty="0" smtClean="0"/>
              <a:t>při začlenění korelovaných veličin se zvyšuje jejich vliv na výslednou hodnotu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Nevýhody metrik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246892"/>
            <a:ext cx="82192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řešení: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5"/>
              <p:cNvSpPr txBox="1">
                <a:spLocks/>
              </p:cNvSpPr>
              <p:nvPr/>
            </p:nvSpPr>
            <p:spPr>
              <a:xfrm>
                <a:off x="457200" y="2534924"/>
                <a:ext cx="8219256" cy="18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/>
                </a:pPr>
                <a:r>
                  <a:rPr lang="cs-CZ" sz="2000" dirty="0" smtClean="0"/>
                  <a:t>transformace proměnných:</a:t>
                </a:r>
              </a:p>
              <a:p>
                <a:pPr marL="1257300" lvl="2" indent="-457200"/>
                <a:r>
                  <a:rPr lang="cs-CZ" sz="1800" dirty="0" smtClean="0"/>
                  <a:t>vztažení k nějakému vyrovnávacímu faktoru (střední hodnotě, směrodatné odchylce, rozpětí </a:t>
                </a:r>
                <a:r>
                  <a:rPr lang="cs-CZ" sz="1800" dirty="0">
                    <a:sym typeface="Symbol"/>
                  </a:rPr>
                  <a:t></a:t>
                </a:r>
                <a:r>
                  <a:rPr lang="cs-CZ" sz="1800" baseline="-25000" dirty="0"/>
                  <a:t>i</a:t>
                </a:r>
                <a:r>
                  <a:rPr lang="cs-CZ" sz="1800" dirty="0"/>
                  <a:t> = </a:t>
                </a:r>
                <a:r>
                  <a:rPr lang="cs-CZ" sz="1800" dirty="0" err="1"/>
                  <a:t>max</a:t>
                </a:r>
                <a:r>
                  <a:rPr lang="cs-CZ" sz="1800" baseline="-25000" dirty="0" err="1"/>
                  <a:t>j</a:t>
                </a:r>
                <a:r>
                  <a:rPr lang="cs-CZ" sz="1800" baseline="-25000" dirty="0"/>
                  <a:t> </a:t>
                </a:r>
                <a:r>
                  <a:rPr lang="cs-CZ" sz="1800" dirty="0" err="1"/>
                  <a:t>x</a:t>
                </a:r>
                <a:r>
                  <a:rPr lang="cs-CZ" sz="1800" baseline="-25000" dirty="0" err="1"/>
                  <a:t>ij</a:t>
                </a:r>
                <a:r>
                  <a:rPr lang="cs-CZ" sz="1800" dirty="0"/>
                  <a:t> - </a:t>
                </a:r>
                <a:r>
                  <a:rPr lang="cs-CZ" sz="1800" dirty="0" err="1"/>
                  <a:t>min</a:t>
                </a:r>
                <a:r>
                  <a:rPr lang="cs-CZ" sz="1800" baseline="-25000" dirty="0" err="1"/>
                  <a:t>j</a:t>
                </a:r>
                <a:r>
                  <a:rPr lang="cs-CZ" sz="1800" baseline="-25000" dirty="0"/>
                  <a:t> </a:t>
                </a:r>
                <a:r>
                  <a:rPr lang="cs-CZ" sz="1800" dirty="0" err="1" smtClean="0"/>
                  <a:t>x</a:t>
                </a:r>
                <a:r>
                  <a:rPr lang="cs-CZ" sz="1800" baseline="-25000" dirty="0" err="1" smtClean="0"/>
                  <a:t>ij</a:t>
                </a:r>
                <a:r>
                  <a:rPr lang="cs-CZ" sz="1800" dirty="0" smtClean="0"/>
                  <a:t>) či pomocí standardizace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800" smtClean="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cs-CZ" sz="180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cs-CZ" sz="18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sz="180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cs-CZ" sz="180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latin typeface="Cambria Math"/>
                                  </a:rP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i="1" smtClean="0">
                        <a:latin typeface="Cambria Math"/>
                      </a:rPr>
                      <m:t>;</m:t>
                    </m:r>
                    <m:r>
                      <a:rPr lang="cs-CZ" sz="1800" i="1" smtClean="0">
                        <a:latin typeface="Cambria Math"/>
                      </a:rPr>
                      <m:t> </m:t>
                    </m:r>
                    <m:r>
                      <a:rPr lang="cs-CZ" sz="1800" i="1" smtClean="0"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latin typeface="Cambria Math"/>
                      </a:rPr>
                      <m:t>=1,…,</m:t>
                    </m:r>
                    <m:r>
                      <a:rPr lang="en-US" sz="1800" i="1" smtClean="0">
                        <a:latin typeface="Cambria Math"/>
                      </a:rPr>
                      <m:t>𝑛</m:t>
                    </m:r>
                    <m:r>
                      <a:rPr lang="en-US" sz="1800" i="1" smtClean="0">
                        <a:latin typeface="Cambria Math"/>
                      </a:rPr>
                      <m:t>;</m:t>
                    </m:r>
                    <m:r>
                      <a:rPr lang="en-US" sz="1800" i="1" smtClean="0">
                        <a:latin typeface="Cambria Math"/>
                      </a:rPr>
                      <m:t>𝑗</m:t>
                    </m:r>
                    <m:r>
                      <a:rPr lang="en-US" sz="1800" i="1" smtClean="0">
                        <a:latin typeface="Cambria Math"/>
                      </a:rPr>
                      <m:t>=1,…,</m:t>
                    </m:r>
                    <m:r>
                      <a:rPr lang="en-US" sz="180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; </a:t>
                </a:r>
                <a:r>
                  <a:rPr lang="cs-CZ" sz="1800" dirty="0" smtClean="0"/>
                  <a:t>kde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</m:t>
                    </m:r>
                  </m:oMath>
                </a14:m>
                <a:r>
                  <a:rPr lang="cs-CZ" sz="1800" dirty="0" smtClean="0"/>
                  <a:t> je počet subjektů 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1800" dirty="0" smtClean="0"/>
                  <a:t>je počet proměnných</a:t>
                </a:r>
              </a:p>
            </p:txBody>
          </p:sp>
        </mc:Choice>
        <mc:Fallback xmlns="">
          <p:sp>
            <p:nvSpPr>
              <p:cNvPr id="9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34924"/>
                <a:ext cx="8219256" cy="1800200"/>
              </a:xfrm>
              <a:prstGeom prst="rect">
                <a:avLst/>
              </a:prstGeom>
              <a:blipFill rotWithShape="1">
                <a:blip r:embed="rId3"/>
                <a:stretch>
                  <a:fillRect t="-2034" r="-593" b="-27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5"/>
              <p:cNvSpPr txBox="1">
                <a:spLocks/>
              </p:cNvSpPr>
              <p:nvPr/>
            </p:nvSpPr>
            <p:spPr>
              <a:xfrm>
                <a:off x="457200" y="4236102"/>
                <a:ext cx="8219256" cy="1035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 startAt="2"/>
                </a:pPr>
                <a:r>
                  <a:rPr lang="cs-CZ" sz="2000" dirty="0" err="1" smtClean="0"/>
                  <a:t>váhování</a:t>
                </a:r>
                <a:r>
                  <a:rPr lang="cs-CZ" sz="2000" dirty="0"/>
                  <a:t>:</a:t>
                </a:r>
                <a:endParaRPr lang="cs-CZ" sz="2000" dirty="0" smtClean="0"/>
              </a:p>
              <a:p>
                <a:pPr marL="1257300" lvl="2" indent="-457200" algn="l"/>
                <a:r>
                  <a:rPr lang="cs-CZ" sz="1800" dirty="0" smtClean="0"/>
                  <a:t>např. </a:t>
                </a:r>
                <a:r>
                  <a:rPr lang="cs-CZ" sz="1800" b="1" dirty="0" err="1" smtClean="0"/>
                  <a:t>Minkovského</a:t>
                </a:r>
                <a:r>
                  <a:rPr lang="cs-CZ" sz="1800" b="1" dirty="0" smtClean="0"/>
                  <a:t> </a:t>
                </a:r>
                <a:r>
                  <a:rPr lang="cs-CZ" sz="1800" b="1" dirty="0" err="1" smtClean="0"/>
                  <a:t>váhovaná</a:t>
                </a:r>
                <a:r>
                  <a:rPr lang="cs-CZ" sz="1800" b="1" dirty="0" smtClean="0"/>
                  <a:t> metrika</a:t>
                </a:r>
                <a:r>
                  <a:rPr lang="cs-CZ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800" i="1" smtClean="0">
                            <a:latin typeface="Cambria Math"/>
                          </a:rPr>
                          <m:t>𝑊</m:t>
                        </m:r>
                        <m:r>
                          <a:rPr lang="cs-CZ" sz="1800" i="1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b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1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cs-CZ" sz="180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800">
                                                <a:latin typeface="Cambria Math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cs-CZ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800">
                                                <a:latin typeface="Cambria Math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10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36102"/>
                <a:ext cx="8219256" cy="1035126"/>
              </a:xfrm>
              <a:prstGeom prst="rect">
                <a:avLst/>
              </a:prstGeom>
              <a:blipFill rotWithShape="1">
                <a:blip r:embed="rId4"/>
                <a:stretch>
                  <a:fillRect t="-3529" b="-652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5"/>
              <p:cNvSpPr txBox="1">
                <a:spLocks/>
              </p:cNvSpPr>
              <p:nvPr/>
            </p:nvSpPr>
            <p:spPr>
              <a:xfrm>
                <a:off x="457200" y="5286218"/>
                <a:ext cx="8219256" cy="14949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 startAt="3"/>
                </a:pPr>
                <a:r>
                  <a:rPr lang="cs-CZ" sz="2000" dirty="0" smtClean="0"/>
                  <a:t>začlenění kovarianční matice do výpočtu:</a:t>
                </a:r>
              </a:p>
              <a:p>
                <a:pPr marL="1257300" lvl="2" indent="-457200"/>
                <a:r>
                  <a:rPr lang="cs-CZ" sz="1800" dirty="0" smtClean="0"/>
                  <a:t>začleněním inverze kovarianční matice získáváme </a:t>
                </a:r>
                <a:r>
                  <a:rPr lang="cs-CZ" sz="1800" b="1" dirty="0" err="1" smtClean="0"/>
                  <a:t>Mahalanobisovu</a:t>
                </a:r>
                <a:r>
                  <a:rPr lang="cs-CZ" sz="1800" b="1" dirty="0" smtClean="0"/>
                  <a:t> metriku </a:t>
                </a:r>
                <a:r>
                  <a:rPr lang="cs-CZ" sz="1800" dirty="0" smtClean="0"/>
                  <a:t>(což je Euklidova metrika </a:t>
                </a:r>
                <a:r>
                  <a:rPr lang="cs-CZ" sz="1800" dirty="0" err="1" smtClean="0"/>
                  <a:t>váhovaná</a:t>
                </a:r>
                <a:r>
                  <a:rPr lang="cs-CZ" sz="1800" dirty="0" smtClean="0"/>
                  <a:t> inverzí kovarianční matice):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800" i="1" smtClean="0">
                            <a:latin typeface="Cambria Math"/>
                          </a:rPr>
                          <m:t>𝑀</m:t>
                        </m:r>
                        <m:r>
                          <a:rPr lang="cs-CZ" sz="1800" i="1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b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8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1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800" b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sz="180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cs-CZ" sz="1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sz="1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1800" b="1" smtClean="0">
                                <a:latin typeface="Cambria Math"/>
                                <a:ea typeface="Cambria Math"/>
                              </a:rPr>
                              <m:t>𝐒</m:t>
                            </m:r>
                          </m:e>
                          <m:sup>
                            <m:r>
                              <a:rPr lang="cs-CZ" sz="180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cs-CZ" sz="1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800" b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rad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11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86218"/>
                <a:ext cx="8219256" cy="1494979"/>
              </a:xfrm>
              <a:prstGeom prst="rect">
                <a:avLst/>
              </a:prstGeom>
              <a:blipFill rotWithShape="1">
                <a:blip r:embed="rId5"/>
                <a:stretch>
                  <a:fillRect t="-2449" r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8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Nelineární metrika</a:t>
            </a:r>
            <a:endParaRPr lang="cs-CZ" dirty="0"/>
          </a:p>
        </p:txBody>
      </p:sp>
      <p:pic>
        <p:nvPicPr>
          <p:cNvPr id="9" name="Obrázek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182712"/>
            <a:ext cx="4454934" cy="9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kde </a:t>
            </a:r>
            <a:r>
              <a:rPr lang="cs-CZ" altLang="en-US" dirty="0">
                <a:cs typeface="Arial" charset="0"/>
              </a:rPr>
              <a:t>D je prahová hodnota a H je nějaká </a:t>
            </a:r>
            <a:r>
              <a:rPr lang="cs-CZ" altLang="en-US" dirty="0" smtClean="0">
                <a:cs typeface="Arial" charset="0"/>
              </a:rPr>
              <a:t>konstanta</a:t>
            </a:r>
          </a:p>
          <a:p>
            <a:r>
              <a:rPr lang="cs-CZ" dirty="0" smtClean="0">
                <a:cs typeface="Arial" charset="0"/>
              </a:rPr>
              <a:t>obě hodnoty se zpravidla volí na základě expertní analýzy řešeného problému</a:t>
            </a:r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357301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cs typeface="Arial" charset="0"/>
              </a:rPr>
              <a:t>ve vztahu může figurovat jakákoliv metrika vzdálenosti, nejen Euklidova metrika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68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17940" y="3032621"/>
            <a:ext cx="4027456" cy="934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88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11560" y="1268760"/>
            <a:ext cx="7972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altLang="en-US" sz="2000" dirty="0" smtClean="0">
                <a:cs typeface="Arial" charset="0"/>
              </a:rPr>
              <a:t>Předpokládejme</a:t>
            </a:r>
            <a:r>
              <a:rPr lang="cs-CZ" altLang="en-US" sz="2000" dirty="0">
                <a:cs typeface="Arial" charset="0"/>
              </a:rPr>
              <a:t>, že množina F obsahuje symboly {0, 1, 2}, tj. </a:t>
            </a:r>
            <a:r>
              <a:rPr lang="cs-CZ" altLang="en-US" sz="2000" i="1" dirty="0" smtClean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 = 3 a vektory </a:t>
            </a:r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 a </a:t>
            </a:r>
            <a:r>
              <a:rPr lang="cs-CZ" altLang="en-US" sz="2000" b="1" dirty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jsou následující 6-prvkové vektory (tj. </a:t>
            </a:r>
            <a:r>
              <a:rPr lang="cs-CZ" altLang="en-US" sz="2000" i="1" dirty="0">
                <a:cs typeface="Arial" charset="0"/>
              </a:rPr>
              <a:t>p</a:t>
            </a:r>
            <a:r>
              <a:rPr lang="cs-CZ" altLang="en-US" sz="2000" dirty="0">
                <a:cs typeface="Arial" charset="0"/>
              </a:rPr>
              <a:t> = </a:t>
            </a:r>
            <a:r>
              <a:rPr lang="cs-CZ" altLang="en-US" sz="2000" dirty="0" smtClean="0">
                <a:cs typeface="Arial" charset="0"/>
              </a:rPr>
              <a:t>6): </a:t>
            </a:r>
            <a:endParaRPr lang="en-US" altLang="en-US" sz="2000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11560" y="1979016"/>
            <a:ext cx="2283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(0, 1, 2, 1, 2,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r>
              <a:rPr lang="cs-CZ" altLang="en-US" sz="2000" dirty="0" smtClean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(1, 0,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11" name="Obdélník 10"/>
          <p:cNvSpPr/>
          <p:nvPr/>
        </p:nvSpPr>
        <p:spPr>
          <a:xfrm>
            <a:off x="611560" y="3388930"/>
            <a:ext cx="3302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>
                <a:cs typeface="Arial" charset="0"/>
              </a:rPr>
              <a:t>K</a:t>
            </a:r>
            <a:r>
              <a:rPr lang="cs-CZ" altLang="en-US" sz="2000" dirty="0" smtClean="0">
                <a:cs typeface="Arial" charset="0"/>
              </a:rPr>
              <a:t>ontingenční </a:t>
            </a:r>
            <a:r>
              <a:rPr lang="cs-CZ" altLang="en-US" sz="2000" dirty="0">
                <a:cs typeface="Arial" charset="0"/>
              </a:rPr>
              <a:t>matice </a:t>
            </a:r>
            <a:r>
              <a:rPr lang="cs-CZ" altLang="en-US" sz="2000" b="1" dirty="0">
                <a:cs typeface="Arial" charset="0"/>
              </a:rPr>
              <a:t>A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 </a:t>
            </a:r>
            <a:r>
              <a:rPr lang="cs-CZ" altLang="en-US" sz="2000" dirty="0" smtClean="0">
                <a:cs typeface="Arial" charset="0"/>
              </a:rPr>
              <a:t>je:</a:t>
            </a:r>
            <a:endParaRPr lang="en-US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508982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altLang="en-US" sz="2000" dirty="0" smtClean="0">
                <a:cs typeface="Arial" charset="0"/>
              </a:rPr>
              <a:t>Součet </a:t>
            </a:r>
            <a:r>
              <a:rPr lang="cs-CZ" altLang="en-US" sz="2000" dirty="0">
                <a:cs typeface="Arial" charset="0"/>
              </a:rPr>
              <a:t>hodnot všech prvků matice</a:t>
            </a:r>
            <a:r>
              <a:rPr lang="cs-CZ" altLang="en-US" sz="2000" b="1" dirty="0">
                <a:cs typeface="Arial" charset="0"/>
              </a:rPr>
              <a:t> A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je roven délce </a:t>
            </a:r>
            <a:r>
              <a:rPr lang="cs-CZ" altLang="en-US" sz="2000" i="1" dirty="0" smtClean="0">
                <a:cs typeface="Arial" charset="0"/>
              </a:rPr>
              <a:t>p</a:t>
            </a:r>
            <a:r>
              <a:rPr lang="cs-CZ" altLang="en-US" sz="2000" dirty="0" smtClean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obou vektorů, tj. v našem </a:t>
            </a:r>
            <a:r>
              <a:rPr lang="cs-CZ" altLang="en-US" sz="2000" dirty="0" smtClean="0">
                <a:cs typeface="Arial" charset="0"/>
              </a:rPr>
              <a:t>případě: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37465"/>
              </p:ext>
            </p:extLst>
          </p:nvPr>
        </p:nvGraphicFramePr>
        <p:xfrm>
          <a:off x="4644008" y="3754557"/>
          <a:ext cx="2160240" cy="118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6" name="Rovnice" r:id="rId4" imgW="1282680" imgH="711000" progId="Equation.3">
                  <p:embed/>
                </p:oleObj>
              </mc:Choice>
              <mc:Fallback>
                <p:oleObj name="Rovnice" r:id="rId4" imgW="12826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754557"/>
                        <a:ext cx="2160240" cy="1186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24679"/>
              </p:ext>
            </p:extLst>
          </p:nvPr>
        </p:nvGraphicFramePr>
        <p:xfrm>
          <a:off x="5228837" y="5653697"/>
          <a:ext cx="1359387" cy="79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7" name="Rovnice" r:id="rId6" imgW="799920" imgH="444240" progId="Equation.3">
                  <p:embed/>
                </p:oleObj>
              </mc:Choice>
              <mc:Fallback>
                <p:oleObj name="Rovnice" r:id="rId6" imgW="799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837" y="5653697"/>
                        <a:ext cx="1359387" cy="799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délník 14"/>
          <p:cNvSpPr/>
          <p:nvPr/>
        </p:nvSpPr>
        <p:spPr>
          <a:xfrm>
            <a:off x="635624" y="2708920"/>
            <a:ext cx="3873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Spočtěte vzdálenost obou vektorů.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89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metrika vzdálenosti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39552" y="2469957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definována počtem pozic, v nichž se oba vektory liší</a:t>
            </a:r>
            <a:endParaRPr lang="en-US" sz="2000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35149"/>
              </p:ext>
            </p:extLst>
          </p:nvPr>
        </p:nvGraphicFramePr>
        <p:xfrm>
          <a:off x="2843808" y="1196753"/>
          <a:ext cx="2448272" cy="107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9" name="Rovnice" r:id="rId4" imgW="1295280" imgH="545760" progId="Equation.3">
                  <p:embed/>
                </p:oleObj>
              </mc:Choice>
              <mc:Fallback>
                <p:oleObj name="Rovnice" r:id="rId4" imgW="12952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196753"/>
                        <a:ext cx="2448272" cy="1074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délník 16"/>
          <p:cNvSpPr/>
          <p:nvPr/>
        </p:nvSpPr>
        <p:spPr>
          <a:xfrm>
            <a:off x="539552" y="2956882"/>
            <a:ext cx="853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tzn. je </a:t>
            </a:r>
            <a:r>
              <a:rPr lang="cs-CZ" altLang="en-US" sz="2000" dirty="0">
                <a:cs typeface="Arial" charset="0"/>
              </a:rPr>
              <a:t>dána součtem všech prvků matice </a:t>
            </a:r>
            <a:r>
              <a:rPr lang="cs-CZ" altLang="en-US" sz="2000" b="1" dirty="0">
                <a:cs typeface="Arial" charset="0"/>
              </a:rPr>
              <a:t>A</a:t>
            </a:r>
            <a:r>
              <a:rPr lang="cs-CZ" altLang="en-US" sz="2000" dirty="0">
                <a:cs typeface="Arial" charset="0"/>
              </a:rPr>
              <a:t>, které leží mimo hlavní diagonálu.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(0,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(1, 0,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99592" y="38116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Příklad:</a:t>
            </a:r>
            <a:endParaRPr lang="en-US" b="1" dirty="0"/>
          </a:p>
        </p:txBody>
      </p:sp>
      <p:sp>
        <p:nvSpPr>
          <p:cNvPr id="20" name="Obdélník 19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0,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21" name="Obdélník 20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22" name="Obdélník 21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23" name="Obdélník 22"/>
          <p:cNvSpPr/>
          <p:nvPr/>
        </p:nvSpPr>
        <p:spPr>
          <a:xfrm>
            <a:off x="1331640" y="6125234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99592" y="53639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liší se ve 3 souřadnicích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2019489" y="581802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2019489" y="506197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délník 33"/>
          <p:cNvSpPr/>
          <p:nvPr/>
        </p:nvSpPr>
        <p:spPr>
          <a:xfrm>
            <a:off x="5940152" y="6124694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508104" y="53633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cs-CZ" dirty="0" smtClean="0">
                <a:solidFill>
                  <a:srgbClr val="FF0000"/>
                </a:solidFill>
              </a:rPr>
              <a:t>prvky mimo diagonálu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6628001" y="581748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6628001" y="506143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4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Metriky pro určení podobnosti mezi dvěma objekty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5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32621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26057"/>
            <a:ext cx="4027456" cy="1088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54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Skalární součin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695595"/>
              </p:ext>
            </p:extLst>
          </p:nvPr>
        </p:nvGraphicFramePr>
        <p:xfrm>
          <a:off x="2916575" y="1124744"/>
          <a:ext cx="36766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2" name="Rovnice" r:id="rId4" imgW="1790640" imgH="431640" progId="Equation.3">
                  <p:embed/>
                </p:oleObj>
              </mc:Choice>
              <mc:Fallback>
                <p:oleObj name="Rovnice" r:id="rId4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575" y="1124744"/>
                        <a:ext cx="36766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2"/>
          <p:cNvSpPr/>
          <p:nvPr/>
        </p:nvSpPr>
        <p:spPr>
          <a:xfrm>
            <a:off x="539552" y="2123564"/>
            <a:ext cx="8373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Většinou pro </a:t>
            </a:r>
            <a:r>
              <a:rPr lang="cs-CZ" altLang="en-US" sz="2000" dirty="0">
                <a:cs typeface="Arial" charset="0"/>
              </a:rPr>
              <a:t>vektory </a:t>
            </a:r>
            <a:r>
              <a:rPr lang="en-US" altLang="en-US" sz="2000" b="1" dirty="0">
                <a:solidFill>
                  <a:srgbClr val="339933"/>
                </a:solidFill>
                <a:cs typeface="Arial" charset="0"/>
              </a:rPr>
              <a:t>x</a:t>
            </a:r>
            <a:r>
              <a:rPr lang="en-US" altLang="en-US" sz="2000" baseline="-25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en-US" altLang="en-US" sz="2000" dirty="0">
                <a:cs typeface="Arial" charset="0"/>
              </a:rPr>
              <a:t> a </a:t>
            </a:r>
            <a:r>
              <a:rPr lang="en-US" altLang="en-US" sz="2000" b="1" dirty="0">
                <a:solidFill>
                  <a:srgbClr val="0000FF"/>
                </a:solidFill>
                <a:cs typeface="Arial" charset="0"/>
              </a:rPr>
              <a:t>x</a:t>
            </a:r>
            <a:r>
              <a:rPr lang="en-US" altLang="en-US" sz="2000" baseline="-25000" dirty="0">
                <a:solidFill>
                  <a:srgbClr val="0000FF"/>
                </a:solidFill>
                <a:cs typeface="Arial" charset="0"/>
              </a:rPr>
              <a:t>2 </a:t>
            </a:r>
            <a:r>
              <a:rPr lang="en-US" altLang="en-US" sz="2000" dirty="0">
                <a:cs typeface="Arial" charset="0"/>
              </a:rPr>
              <a:t>o </a:t>
            </a:r>
            <a:r>
              <a:rPr lang="cs-CZ" altLang="en-US" sz="2000" dirty="0">
                <a:cs typeface="Arial" charset="0"/>
              </a:rPr>
              <a:t>stejné </a:t>
            </a:r>
            <a:r>
              <a:rPr lang="cs-CZ" altLang="en-US" sz="2000" dirty="0" smtClean="0">
                <a:cs typeface="Arial" charset="0"/>
              </a:rPr>
              <a:t>délce (např</a:t>
            </a:r>
            <a:r>
              <a:rPr lang="cs-CZ" altLang="en-US" sz="2000" dirty="0">
                <a:cs typeface="Arial" charset="0"/>
              </a:rPr>
              <a:t>. </a:t>
            </a:r>
            <a:r>
              <a:rPr lang="cs-CZ" altLang="en-US" sz="2000" i="1" dirty="0" smtClean="0">
                <a:cs typeface="Arial" charset="0"/>
              </a:rPr>
              <a:t>a</a:t>
            </a:r>
            <a:r>
              <a:rPr lang="cs-CZ" altLang="en-US" sz="2000" dirty="0" smtClean="0">
                <a:cs typeface="Arial" charset="0"/>
              </a:rPr>
              <a:t>)</a:t>
            </a:r>
            <a:r>
              <a:rPr lang="en-US" altLang="en-US" sz="2000" i="1" dirty="0" smtClean="0">
                <a:cs typeface="Arial" charset="0"/>
              </a:rPr>
              <a:t>; </a:t>
            </a:r>
            <a:r>
              <a:rPr lang="cs-CZ" altLang="en-US" sz="2000" dirty="0" smtClean="0">
                <a:cs typeface="Arial" charset="0"/>
              </a:rPr>
              <a:t>záleží na úhlu, který svírají:</a:t>
            </a:r>
            <a:endParaRPr lang="en-US" sz="2000" dirty="0"/>
          </a:p>
        </p:txBody>
      </p:sp>
      <p:cxnSp>
        <p:nvCxnSpPr>
          <p:cNvPr id="61" name="Přímá spojnice 60"/>
          <p:cNvCxnSpPr/>
          <p:nvPr/>
        </p:nvCxnSpPr>
        <p:spPr>
          <a:xfrm>
            <a:off x="1601720" y="3192987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601720" y="321749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1547664" y="39237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0°</a:t>
            </a:r>
            <a:endParaRPr lang="en-US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4067944" y="39237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90°</a:t>
            </a:r>
            <a:endParaRPr lang="en-US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6493196" y="3923764"/>
            <a:ext cx="10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180°</a:t>
            </a:r>
            <a:endParaRPr lang="en-US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1547664" y="4211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ss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cs-CZ" i="1" dirty="0" smtClean="0"/>
              <a:t>a</a:t>
            </a:r>
            <a:r>
              <a:rPr lang="cs-CZ" baseline="30000" dirty="0" smtClean="0"/>
              <a:t>2</a:t>
            </a:r>
            <a:endParaRPr lang="en-US" baseline="30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36840" y="4211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ss</a:t>
            </a:r>
            <a:r>
              <a:rPr lang="en-US" i="1" baseline="-25000" dirty="0" smtClean="0"/>
              <a:t> </a:t>
            </a:r>
            <a:r>
              <a:rPr lang="en-US" dirty="0" smtClean="0"/>
              <a:t>= -</a:t>
            </a:r>
            <a:r>
              <a:rPr lang="cs-CZ" i="1" dirty="0" smtClean="0"/>
              <a:t>a</a:t>
            </a:r>
            <a:r>
              <a:rPr lang="cs-CZ" baseline="30000" dirty="0" smtClean="0"/>
              <a:t>2</a:t>
            </a:r>
            <a:endParaRPr lang="en-US" baseline="30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4067944" y="4211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ss</a:t>
            </a:r>
            <a:r>
              <a:rPr lang="en-US" i="1" baseline="-25000" dirty="0" smtClean="0"/>
              <a:t> </a:t>
            </a:r>
            <a:r>
              <a:rPr lang="en-US" dirty="0" smtClean="0"/>
              <a:t>= 0</a:t>
            </a:r>
            <a:endParaRPr lang="en-US" baseline="30000" dirty="0"/>
          </a:p>
        </p:txBody>
      </p:sp>
      <p:grpSp>
        <p:nvGrpSpPr>
          <p:cNvPr id="77" name="Skupina 76"/>
          <p:cNvGrpSpPr/>
          <p:nvPr/>
        </p:nvGrpSpPr>
        <p:grpSpPr>
          <a:xfrm>
            <a:off x="4090717" y="2879748"/>
            <a:ext cx="900000" cy="900000"/>
            <a:chOff x="4090717" y="3105064"/>
            <a:chExt cx="900000" cy="900000"/>
          </a:xfrm>
        </p:grpSpPr>
        <p:cxnSp>
          <p:nvCxnSpPr>
            <p:cNvPr id="70" name="Přímá spojnice 69"/>
            <p:cNvCxnSpPr/>
            <p:nvPr/>
          </p:nvCxnSpPr>
          <p:spPr>
            <a:xfrm rot="16200000">
              <a:off x="3640717" y="3555064"/>
              <a:ext cx="900000" cy="0"/>
            </a:xfrm>
            <a:prstGeom prst="line">
              <a:avLst/>
            </a:prstGeom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/>
            <p:cNvCxnSpPr/>
            <p:nvPr/>
          </p:nvCxnSpPr>
          <p:spPr>
            <a:xfrm>
              <a:off x="4090717" y="3994367"/>
              <a:ext cx="90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Přímá spojnice 71"/>
          <p:cNvCxnSpPr/>
          <p:nvPr/>
        </p:nvCxnSpPr>
        <p:spPr>
          <a:xfrm>
            <a:off x="6084168" y="3217495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6976456" y="321749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bdélník 84"/>
          <p:cNvSpPr/>
          <p:nvPr/>
        </p:nvSpPr>
        <p:spPr>
          <a:xfrm>
            <a:off x="223148" y="4859868"/>
            <a:ext cx="877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cs typeface="Arial" charset="0"/>
              </a:rPr>
              <a:t>skalární součin invariantní vůči rotaci – absolutní orientace nepodstatná, důležitý pouze úhel</a:t>
            </a:r>
            <a:endParaRPr lang="en-US" dirty="0"/>
          </a:p>
        </p:txBody>
      </p:sp>
      <p:sp>
        <p:nvSpPr>
          <p:cNvPr id="86" name="Obdélník 85"/>
          <p:cNvSpPr/>
          <p:nvPr/>
        </p:nvSpPr>
        <p:spPr>
          <a:xfrm>
            <a:off x="540094" y="5210616"/>
            <a:ext cx="8138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cs typeface="Arial" charset="0"/>
              </a:rPr>
              <a:t>skalární součin není invariantní vůči lineární transformaci (tzn. závisí na délce vektorů)</a:t>
            </a:r>
            <a:endParaRPr lang="en-US" dirty="0"/>
          </a:p>
        </p:txBody>
      </p:sp>
      <p:sp>
        <p:nvSpPr>
          <p:cNvPr id="87" name="Obdélník 86"/>
          <p:cNvSpPr/>
          <p:nvPr/>
        </p:nvSpPr>
        <p:spPr>
          <a:xfrm>
            <a:off x="2976278" y="5651956"/>
            <a:ext cx="3266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/>
              <a:t>odvození metriky vzdálenosti:</a:t>
            </a:r>
            <a:endParaRPr lang="en-US" sz="2000" dirty="0"/>
          </a:p>
        </p:txBody>
      </p:sp>
      <p:graphicFrame>
        <p:nvGraphicFramePr>
          <p:cNvPr id="88" name="Objek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974172"/>
              </p:ext>
            </p:extLst>
          </p:nvPr>
        </p:nvGraphicFramePr>
        <p:xfrm>
          <a:off x="3036888" y="6021288"/>
          <a:ext cx="3327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3" name="Rovnice" r:id="rId6" imgW="1739880" imgH="241200" progId="Equation.3">
                  <p:embed/>
                </p:oleObj>
              </mc:Choice>
              <mc:Fallback>
                <p:oleObj name="Rovnice" r:id="rId6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6021288"/>
                        <a:ext cx="3327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9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3" grpId="0"/>
      <p:bldP spid="64" grpId="0"/>
      <p:bldP spid="65" grpId="0"/>
      <p:bldP spid="66" grpId="0"/>
      <p:bldP spid="68" grpId="0"/>
      <p:bldP spid="69" grpId="0"/>
      <p:bldP spid="85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Úvod do metrik podobností a vzdáleností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Metriky </a:t>
            </a:r>
            <a:r>
              <a:rPr lang="cs-CZ" dirty="0"/>
              <a:t>pro určení </a:t>
            </a:r>
            <a:r>
              <a:rPr lang="cs-CZ" dirty="0" smtClean="0"/>
              <a:t>vzdálenosti mezi dvěma objekty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Metriky pro určení podobnosti mezi dvěma objekty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Metriky pro určení vzdálenosti mezi dvěma skupinami objektů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Asociační matice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Metrika kosinové podobnosti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605143"/>
              </p:ext>
            </p:extLst>
          </p:nvPr>
        </p:nvGraphicFramePr>
        <p:xfrm>
          <a:off x="3011488" y="1341438"/>
          <a:ext cx="26273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6" name="Rovnice" r:id="rId3" imgW="1346040" imgH="469800" progId="Equation.3">
                  <p:embed/>
                </p:oleObj>
              </mc:Choice>
              <mc:Fallback>
                <p:oleObj name="Rovnice" r:id="rId3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1341438"/>
                        <a:ext cx="26273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539552" y="2551837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kde       je norma (délka) vektoru 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baseline="-25000" dirty="0" err="1" smtClean="0">
                <a:cs typeface="Arial" charset="0"/>
              </a:rPr>
              <a:t>i</a:t>
            </a:r>
            <a:endParaRPr lang="cs-CZ" altLang="en-US" sz="2000" dirty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= skalární součin vektorů o jednotkové délce</a:t>
            </a:r>
          </a:p>
          <a:p>
            <a:pPr algn="ctr">
              <a:buFont typeface="Wingdings" pitchFamily="2" charset="2"/>
              <a:buNone/>
            </a:pPr>
            <a:endParaRPr lang="cs-CZ" altLang="en-US" sz="14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vhodná </a:t>
            </a:r>
            <a:r>
              <a:rPr lang="cs-CZ" altLang="en-US" sz="2000" dirty="0">
                <a:cs typeface="Arial" charset="0"/>
              </a:rPr>
              <a:t>v případě, pokud je informativní pouze relativní hodnota </a:t>
            </a:r>
            <a:r>
              <a:rPr lang="cs-CZ" altLang="en-US" sz="2000" dirty="0" smtClean="0">
                <a:cs typeface="Arial" charset="0"/>
              </a:rPr>
              <a:t>příznaků</a:t>
            </a:r>
            <a:endParaRPr lang="cs-CZ" altLang="en-US" sz="2000" dirty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endParaRPr lang="cs-CZ" altLang="en-US" sz="12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hodnoty </a:t>
            </a:r>
            <a:r>
              <a:rPr lang="cs-CZ" altLang="en-US" sz="2000" dirty="0">
                <a:cs typeface="Arial" charset="0"/>
                <a:sym typeface="Symbol" pitchFamily="18" charset="2"/>
              </a:rPr>
              <a:t></a:t>
            </a:r>
            <a:r>
              <a:rPr lang="cs-CZ" altLang="en-US" sz="2000" baseline="-25000" dirty="0">
                <a:cs typeface="Arial" charset="0"/>
              </a:rPr>
              <a:t>cos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baseline="-25000" dirty="0"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baseline="-25000" dirty="0"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) jsou rovny kosinu úhlu mezi oběma vektory</a:t>
            </a:r>
            <a:endParaRPr lang="en-US" sz="20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216627"/>
              </p:ext>
            </p:extLst>
          </p:nvPr>
        </p:nvGraphicFramePr>
        <p:xfrm>
          <a:off x="3070949" y="2578446"/>
          <a:ext cx="303491" cy="30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7" name="Rovnice" r:id="rId5" imgW="241200" imgH="253800" progId="Equation.3">
                  <p:embed/>
                </p:oleObj>
              </mc:Choice>
              <mc:Fallback>
                <p:oleObj name="Rovnice" r:id="rId5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949" y="2578446"/>
                        <a:ext cx="303491" cy="305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>
            <a:off x="1601720" y="4894367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601720" y="491887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547664" y="56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0°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67944" y="56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90°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93196" y="5625144"/>
            <a:ext cx="10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180°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547664" y="59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cos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cs-CZ" dirty="0" smtClean="0"/>
              <a:t>1</a:t>
            </a:r>
            <a:endParaRPr lang="en-US" baseline="30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36840" y="59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cos</a:t>
            </a:r>
            <a:r>
              <a:rPr lang="en-US" i="1" baseline="-25000" dirty="0" smtClean="0"/>
              <a:t> </a:t>
            </a:r>
            <a:r>
              <a:rPr lang="en-US" dirty="0" smtClean="0"/>
              <a:t>= -</a:t>
            </a:r>
            <a:r>
              <a:rPr lang="cs-CZ" dirty="0" smtClean="0"/>
              <a:t>1</a:t>
            </a:r>
            <a:endParaRPr lang="en-US" baseline="30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67944" y="59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cos</a:t>
            </a:r>
            <a:r>
              <a:rPr lang="en-US" i="1" baseline="-25000" dirty="0" smtClean="0"/>
              <a:t> </a:t>
            </a:r>
            <a:r>
              <a:rPr lang="en-US" dirty="0" smtClean="0"/>
              <a:t>= 0</a:t>
            </a:r>
            <a:endParaRPr lang="en-US" baseline="30000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4090717" y="4581128"/>
            <a:ext cx="900000" cy="900000"/>
            <a:chOff x="4090717" y="3105064"/>
            <a:chExt cx="900000" cy="900000"/>
          </a:xfrm>
        </p:grpSpPr>
        <p:cxnSp>
          <p:nvCxnSpPr>
            <p:cNvPr id="18" name="Přímá spojnice 17"/>
            <p:cNvCxnSpPr/>
            <p:nvPr/>
          </p:nvCxnSpPr>
          <p:spPr>
            <a:xfrm rot="16200000">
              <a:off x="3640717" y="3555064"/>
              <a:ext cx="900000" cy="0"/>
            </a:xfrm>
            <a:prstGeom prst="line">
              <a:avLst/>
            </a:prstGeom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4090717" y="3994367"/>
              <a:ext cx="90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Přímá spojnice 19"/>
          <p:cNvCxnSpPr/>
          <p:nvPr/>
        </p:nvCxnSpPr>
        <p:spPr>
          <a:xfrm>
            <a:off x="6084168" y="4918875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6976456" y="491887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6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Pearsonův</a:t>
            </a:r>
            <a:r>
              <a:rPr lang="cs-CZ" dirty="0" smtClean="0"/>
              <a:t> korelační koeficient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672938"/>
              </p:ext>
            </p:extLst>
          </p:nvPr>
        </p:nvGraphicFramePr>
        <p:xfrm>
          <a:off x="5626100" y="1844675"/>
          <a:ext cx="26257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2" name="Rovnice" r:id="rId4" imgW="1346040" imgH="469800" progId="Equation.3">
                  <p:embed/>
                </p:oleObj>
              </mc:Choice>
              <mc:Fallback>
                <p:oleObj name="Rovnice" r:id="rId4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1844675"/>
                        <a:ext cx="26257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5402263" y="1340768"/>
            <a:ext cx="3300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Metrika kosinové podobnosti</a:t>
            </a:r>
            <a:endParaRPr lang="en-US" sz="2000" b="1" dirty="0"/>
          </a:p>
        </p:txBody>
      </p:sp>
      <p:sp>
        <p:nvSpPr>
          <p:cNvPr id="23" name="Obdélník 22"/>
          <p:cNvSpPr/>
          <p:nvPr/>
        </p:nvSpPr>
        <p:spPr>
          <a:xfrm>
            <a:off x="1115616" y="1340768"/>
            <a:ext cx="343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/>
              <a:t>Pearsonův</a:t>
            </a:r>
            <a:r>
              <a:rPr lang="cs-CZ" sz="2000" b="1" dirty="0"/>
              <a:t> korelační koeficient</a:t>
            </a:r>
            <a:endParaRPr lang="en-US" sz="2000" b="1" dirty="0"/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022806"/>
              </p:ext>
            </p:extLst>
          </p:nvPr>
        </p:nvGraphicFramePr>
        <p:xfrm>
          <a:off x="1187450" y="1844675"/>
          <a:ext cx="2889847" cy="93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3" name="Rovnice" r:id="rId6" imgW="1473120" imgH="469800" progId="Equation.3">
                  <p:embed/>
                </p:oleObj>
              </mc:Choice>
              <mc:Fallback>
                <p:oleObj name="Rovnice" r:id="rId6" imgW="1473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844675"/>
                        <a:ext cx="2889847" cy="936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339403" y="3212976"/>
                <a:ext cx="4809009" cy="1553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altLang="en-US" sz="2000" dirty="0" smtClean="0">
                    <a:cs typeface="Arial" charset="0"/>
                  </a:rPr>
                  <a:t>kde</a:t>
                </a:r>
                <a:r>
                  <a:rPr lang="cs-CZ" altLang="en-US" sz="2000" b="1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sz="20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cs-CZ" altLang="en-US" sz="2000" b="1" i="1">
                            <a:latin typeface="Cambria Math"/>
                            <a:cs typeface="Arial" charset="0"/>
                          </a:rPr>
                          <m:t>𝐱</m:t>
                        </m:r>
                      </m:e>
                      <m:sub>
                        <m:r>
                          <a:rPr lang="cs-CZ" altLang="en-US" sz="2000" b="0" i="1" smtClean="0">
                            <a:latin typeface="Cambria Math"/>
                            <a:cs typeface="Arial" charset="0"/>
                          </a:rPr>
                          <m:t>𝑑</m:t>
                        </m:r>
                        <m:r>
                          <a:rPr lang="cs-CZ" altLang="en-US" sz="2000" i="1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cs-CZ" altLang="en-US" sz="2000" b="0" i="1" smtClean="0">
                        <a:latin typeface="Cambria Math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cs-CZ" alt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en-US" sz="20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en-US" sz="2000">
                                    <a:latin typeface="Cambria Math"/>
                                    <a:cs typeface="Arial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en-US" sz="2000" b="0" i="1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altLang="en-US" sz="2000" b="0" i="1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altLang="en-US" sz="2000" b="0" i="0" smtClean="0">
                                        <a:latin typeface="Cambria Math"/>
                                        <a:cs typeface="Arial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en-US" sz="2000">
                                    <a:latin typeface="Cambria Math"/>
                                    <a:cs typeface="Arial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altLang="en-US" sz="2000" i="1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altLang="en-US" sz="2000" i="1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altLang="en-US" sz="2000">
                                        <a:latin typeface="Cambria Math"/>
                                        <a:cs typeface="Arial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en-US" sz="2000">
                                    <a:latin typeface="Cambria Math"/>
                                    <a:cs typeface="Arial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cs-CZ" altLang="en-US" sz="2000" i="1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altLang="en-US" sz="2000" i="1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altLang="en-US" sz="2000">
                                        <a:latin typeface="Cambria Math"/>
                                        <a:cs typeface="Arial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altLang="en-US" sz="2000" b="0" i="1" smtClean="0">
                            <a:latin typeface="Cambria Math"/>
                            <a:cs typeface="Arial" charset="0"/>
                          </a:rPr>
                          <m:t>𝑇</m:t>
                        </m:r>
                      </m:sup>
                    </m:sSup>
                  </m:oMath>
                </a14:m>
                <a:endParaRPr lang="cs-CZ" sz="2000" dirty="0" smtClean="0"/>
              </a:p>
              <a:p>
                <a:pPr algn="ctr"/>
                <a:endParaRPr lang="cs-CZ" sz="14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sz="2000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cs-CZ" altLang="en-US" sz="2000" b="1" i="1">
                            <a:latin typeface="Cambria Math"/>
                            <a:cs typeface="Arial" charset="0"/>
                          </a:rPr>
                          <m:t>𝐱</m:t>
                        </m:r>
                      </m:e>
                      <m:sub>
                        <m:r>
                          <a:rPr lang="cs-CZ" altLang="en-US" sz="2000" i="1">
                            <a:latin typeface="Cambria Math"/>
                            <a:cs typeface="Arial" charset="0"/>
                          </a:rPr>
                          <m:t>𝑑𝑖</m:t>
                        </m:r>
                      </m:sub>
                    </m:sSub>
                  </m:oMath>
                </a14:m>
                <a:r>
                  <a:rPr lang="cs-CZ" sz="2000" dirty="0" smtClean="0"/>
                  <a:t> jsou tzv. </a:t>
                </a:r>
                <a:r>
                  <a:rPr lang="cs-CZ" sz="2000" dirty="0" smtClean="0">
                    <a:solidFill>
                      <a:srgbClr val="824100"/>
                    </a:solidFill>
                  </a:rPr>
                  <a:t>diferenční vektory</a:t>
                </a:r>
              </a:p>
              <a:p>
                <a:pPr algn="ctr"/>
                <a:endParaRPr lang="cs-CZ" sz="1400" dirty="0" smtClean="0"/>
              </a:p>
              <a:p>
                <a:pPr algn="ctr"/>
                <a:r>
                  <a:rPr lang="cs-CZ" sz="2000" dirty="0" smtClean="0"/>
                  <a:t>také nabývá hodnot z intervalu </a:t>
                </a:r>
                <a:r>
                  <a:rPr lang="cs-CZ" altLang="en-US" sz="2000" dirty="0">
                    <a:cs typeface="Arial" charset="0"/>
                    <a:sym typeface="Symbol" pitchFamily="18" charset="2"/>
                  </a:rPr>
                  <a:t></a:t>
                </a:r>
                <a:r>
                  <a:rPr lang="cs-CZ" altLang="en-US" sz="2000" dirty="0">
                    <a:cs typeface="Arial" charset="0"/>
                  </a:rPr>
                  <a:t>-1;1</a:t>
                </a:r>
                <a:r>
                  <a:rPr lang="cs-CZ" altLang="en-US" sz="2000" dirty="0">
                    <a:cs typeface="Arial" charset="0"/>
                    <a:sym typeface="Symbol" pitchFamily="18" charset="2"/>
                  </a:rPr>
                  <a:t>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03" y="3212976"/>
                <a:ext cx="4809009" cy="1553310"/>
              </a:xfrm>
              <a:prstGeom prst="rect">
                <a:avLst/>
              </a:prstGeom>
              <a:blipFill rotWithShape="1">
                <a:blip r:embed="rId8"/>
                <a:stretch>
                  <a:fillRect b="-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/>
          <p:cNvSpPr/>
          <p:nvPr/>
        </p:nvSpPr>
        <p:spPr>
          <a:xfrm>
            <a:off x="1110671" y="4941168"/>
            <a:ext cx="3266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/>
              <a:t>odvození metriky vzdálenosti:</a:t>
            </a:r>
            <a:endParaRPr lang="en-US" sz="2000" dirty="0"/>
          </a:p>
        </p:txBody>
      </p: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00296"/>
              </p:ext>
            </p:extLst>
          </p:nvPr>
        </p:nvGraphicFramePr>
        <p:xfrm>
          <a:off x="1360613" y="5580063"/>
          <a:ext cx="2923355" cy="68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4" name="Rovnice" r:id="rId9" imgW="1752480" imgH="393480" progId="Equation.3">
                  <p:embed/>
                </p:oleObj>
              </mc:Choice>
              <mc:Fallback>
                <p:oleObj name="Rovnice" r:id="rId9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613" y="5580063"/>
                        <a:ext cx="2923355" cy="684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bdélník 27"/>
          <p:cNvSpPr/>
          <p:nvPr/>
        </p:nvSpPr>
        <p:spPr>
          <a:xfrm>
            <a:off x="4580440" y="5550331"/>
            <a:ext cx="445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 smtClean="0">
                <a:latin typeface="Calibri"/>
              </a:rPr>
              <a:t>→ </a:t>
            </a:r>
            <a:r>
              <a:rPr lang="cs-CZ" sz="1600" dirty="0" smtClean="0"/>
              <a:t>hodnoty se (díky </a:t>
            </a:r>
            <a:r>
              <a:rPr lang="cs-CZ" sz="1600" dirty="0"/>
              <a:t>dělení </a:t>
            </a:r>
            <a:r>
              <a:rPr lang="cs-CZ" sz="1600" dirty="0" smtClean="0"/>
              <a:t>dvěma) </a:t>
            </a:r>
            <a:r>
              <a:rPr lang="cs-CZ" sz="1600" dirty="0"/>
              <a:t>vyskytují </a:t>
            </a:r>
            <a:endParaRPr lang="cs-CZ" sz="1600" dirty="0" smtClean="0"/>
          </a:p>
          <a:p>
            <a:pPr>
              <a:defRPr/>
            </a:pPr>
            <a:r>
              <a:rPr lang="cs-CZ" sz="1600" dirty="0"/>
              <a:t> </a:t>
            </a:r>
            <a:r>
              <a:rPr lang="cs-CZ" sz="1600" dirty="0" smtClean="0"/>
              <a:t>    v</a:t>
            </a:r>
            <a:r>
              <a:rPr lang="cs-CZ" sz="1600" dirty="0"/>
              <a:t> intervalu </a:t>
            </a:r>
            <a:r>
              <a:rPr lang="cs-CZ" sz="1600" dirty="0">
                <a:sym typeface="Symbol"/>
              </a:rPr>
              <a:t></a:t>
            </a:r>
            <a:r>
              <a:rPr lang="cs-CZ" sz="1600" dirty="0"/>
              <a:t>0;1</a:t>
            </a:r>
            <a:r>
              <a:rPr lang="cs-CZ" sz="1600" dirty="0" smtClean="0">
                <a:sym typeface="Symbol"/>
              </a:rPr>
              <a:t></a:t>
            </a:r>
            <a:r>
              <a:rPr lang="cs-CZ" sz="1600" dirty="0" smtClean="0"/>
              <a:t> </a:t>
            </a:r>
            <a:endParaRPr lang="cs-CZ" sz="1600" dirty="0"/>
          </a:p>
          <a:p>
            <a:pPr>
              <a:defRPr/>
            </a:pPr>
            <a:r>
              <a:rPr lang="cs-CZ" sz="1600" dirty="0" smtClean="0">
                <a:latin typeface="Calibri"/>
              </a:rPr>
              <a:t>→ </a:t>
            </a:r>
            <a:r>
              <a:rPr lang="cs-CZ" sz="1600" dirty="0" smtClean="0"/>
              <a:t>používá se </a:t>
            </a:r>
            <a:r>
              <a:rPr lang="cs-CZ" sz="1600" dirty="0"/>
              <a:t>např. při analýze dat genové </a:t>
            </a:r>
            <a:r>
              <a:rPr lang="cs-CZ" sz="1600" dirty="0" smtClean="0"/>
              <a:t>exprese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744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27970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19627"/>
            <a:ext cx="4027456" cy="1088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7940" y="5350193"/>
            <a:ext cx="4027456" cy="1258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10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Autofit/>
          </a:bodyPr>
          <a:lstStyle/>
          <a:p>
            <a:r>
              <a:rPr lang="cs-CZ" sz="2600" dirty="0"/>
              <a:t>Metriky pro určení podobnosti 2 </a:t>
            </a:r>
            <a:r>
              <a:rPr lang="cs-CZ" sz="2600" dirty="0" smtClean="0"/>
              <a:t>objektů s </a:t>
            </a:r>
            <a:r>
              <a:rPr lang="cs-CZ" sz="2600" dirty="0"/>
              <a:t>kvalitativními </a:t>
            </a:r>
            <a:r>
              <a:rPr lang="cs-CZ" sz="2600" dirty="0" smtClean="0"/>
              <a:t>prom.</a:t>
            </a: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1300118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altLang="en-US" sz="2000" dirty="0">
                <a:cs typeface="Arial" charset="0"/>
              </a:rPr>
              <a:t>případy obecné 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2000" dirty="0">
                <a:cs typeface="Arial" charset="0"/>
              </a:rPr>
              <a:t>případy s dichotomickými příznaky, pro které je definována celá řady tzv. </a:t>
            </a:r>
            <a:r>
              <a:rPr lang="cs-CZ" altLang="en-US" sz="2000" b="1" i="1" dirty="0">
                <a:cs typeface="Arial" charset="0"/>
              </a:rPr>
              <a:t>asociačních koeficientů</a:t>
            </a:r>
            <a:r>
              <a:rPr lang="cs-CZ" altLang="en-US" sz="2000" dirty="0">
                <a:cs typeface="Arial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	(Asociační koeficienty až na výjimky nabývají hodnot z intervalu </a:t>
            </a:r>
            <a:r>
              <a:rPr lang="cs-CZ" altLang="en-US" sz="2000" dirty="0">
                <a:cs typeface="Arial" charset="0"/>
                <a:sym typeface="Symbol" pitchFamily="18" charset="2"/>
              </a:rPr>
              <a:t></a:t>
            </a:r>
            <a:r>
              <a:rPr lang="cs-CZ" altLang="en-US" sz="2000" dirty="0">
                <a:cs typeface="Arial" charset="0"/>
              </a:rPr>
              <a:t>0, 1</a:t>
            </a:r>
            <a:r>
              <a:rPr lang="cs-CZ" altLang="en-US" sz="2000" dirty="0">
                <a:cs typeface="Arial" charset="0"/>
                <a:sym typeface="Symbol" pitchFamily="18" charset="2"/>
              </a:rPr>
              <a:t></a:t>
            </a:r>
            <a:r>
              <a:rPr lang="cs-CZ" altLang="en-US" sz="2000" dirty="0" smtClean="0">
                <a:cs typeface="Arial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	</a:t>
            </a:r>
            <a:r>
              <a:rPr lang="cs-CZ" altLang="en-US" sz="2000" dirty="0" smtClean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hodnoty 1 v případě shody vektorů, 0 pro případ nepodobnosti.)</a:t>
            </a:r>
          </a:p>
        </p:txBody>
      </p:sp>
    </p:spTree>
    <p:extLst>
      <p:ext uri="{BB962C8B-B14F-4D97-AF65-F5344CB8AC3E}">
        <p14:creationId xmlns:p14="http://schemas.microsoft.com/office/powerpoint/2010/main" val="16699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/>
          <p:cNvSpPr/>
          <p:nvPr/>
        </p:nvSpPr>
        <p:spPr>
          <a:xfrm>
            <a:off x="950039" y="2830374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Obecné metriky – </a:t>
            </a:r>
            <a:r>
              <a:rPr lang="cs-CZ" dirty="0" err="1" smtClean="0"/>
              <a:t>Hammingova</a:t>
            </a:r>
            <a:r>
              <a:rPr lang="cs-CZ" dirty="0" smtClean="0"/>
              <a:t> metrika podobnosti</a:t>
            </a:r>
            <a:endParaRPr lang="en-US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760142"/>
              </p:ext>
            </p:extLst>
          </p:nvPr>
        </p:nvGraphicFramePr>
        <p:xfrm>
          <a:off x="804863" y="1484313"/>
          <a:ext cx="36957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3" name="Rovnice" r:id="rId5" imgW="1574640" imgH="241200" progId="Equation.3">
                  <p:embed/>
                </p:oleObj>
              </mc:Choice>
              <mc:Fallback>
                <p:oleObj name="Rovnice" r:id="rId5" imgW="1574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1484313"/>
                        <a:ext cx="36957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99592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Příklad: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1331640" y="4680070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398572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liší se ve 3 souřadnicích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019489" y="4369518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019489" y="364556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5940152" y="4679530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508104" y="398518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cs-CZ" dirty="0" smtClean="0">
                <a:solidFill>
                  <a:srgbClr val="FF0000"/>
                </a:solidFill>
              </a:rPr>
              <a:t>prvky mimo diagonálu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6628001" y="4368978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6628001" y="364502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007225" y="6099538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 smtClean="0">
                <a:cs typeface="Arial" charset="0"/>
              </a:rPr>
              <a:t>s</a:t>
            </a:r>
            <a:r>
              <a:rPr lang="cs-CZ" altLang="en-US" sz="2000" i="1" baseline="-25000" dirty="0" err="1" smtClean="0">
                <a:cs typeface="Arial" charset="0"/>
              </a:rPr>
              <a:t>HQ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 smtClean="0">
                <a:cs typeface="Arial" charset="0"/>
              </a:rPr>
              <a:t>6 – </a:t>
            </a:r>
            <a:r>
              <a:rPr lang="cs-CZ" altLang="en-US" sz="2000" dirty="0" smtClean="0">
                <a:solidFill>
                  <a:srgbClr val="FF0000"/>
                </a:solidFill>
                <a:cs typeface="Arial" charset="0"/>
              </a:rPr>
              <a:t>3 </a:t>
            </a:r>
            <a:r>
              <a:rPr lang="cs-CZ" altLang="en-US" sz="2000" dirty="0" smtClean="0">
                <a:cs typeface="Arial" charset="0"/>
              </a:rPr>
              <a:t>=</a:t>
            </a:r>
            <a:r>
              <a:rPr lang="cs-CZ" altLang="en-US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 smtClean="0">
                <a:solidFill>
                  <a:srgbClr val="339933"/>
                </a:solidFill>
                <a:cs typeface="Arial" charset="0"/>
              </a:rPr>
              <a:t>3</a:t>
            </a:r>
            <a:endParaRPr lang="en-US" sz="2000" dirty="0">
              <a:solidFill>
                <a:srgbClr val="339933"/>
              </a:solidFill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2043239" y="578898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5615737" y="6098998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 smtClean="0">
                <a:cs typeface="Arial" charset="0"/>
              </a:rPr>
              <a:t>s</a:t>
            </a:r>
            <a:r>
              <a:rPr lang="cs-CZ" altLang="en-US" sz="2000" i="1" baseline="-25000" dirty="0" err="1" smtClean="0">
                <a:cs typeface="Arial" charset="0"/>
              </a:rPr>
              <a:t>HQ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6 –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 </a:t>
            </a:r>
            <a:r>
              <a:rPr lang="cs-CZ" altLang="en-US" sz="2000" dirty="0">
                <a:cs typeface="Arial" charset="0"/>
              </a:rPr>
              <a:t>=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3</a:t>
            </a:r>
            <a:endParaRPr lang="en-US" sz="2000" dirty="0">
              <a:solidFill>
                <a:srgbClr val="339933"/>
              </a:solidFill>
            </a:endParaRP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6651751" y="578844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950039" y="2830374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 smtClean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 smtClean="0">
                <a:cs typeface="Arial" charset="0"/>
              </a:rPr>
              <a:t>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339933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339933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899592" y="540519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339933"/>
                </a:solidFill>
              </a:rPr>
              <a:t>shoda ve 3 souřadnicích</a:t>
            </a:r>
            <a:endParaRPr lang="en-US" dirty="0">
              <a:solidFill>
                <a:srgbClr val="339933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932040" y="540465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339933"/>
                </a:solidFill>
              </a:rPr>
              <a:t>součet prvků na diagonále roven 3</a:t>
            </a:r>
            <a:endParaRPr lang="cs-CZ" dirty="0">
              <a:solidFill>
                <a:srgbClr val="339933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2016095" y="5094641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6624607" y="5094101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metriky – </a:t>
            </a:r>
            <a:r>
              <a:rPr lang="cs-CZ" dirty="0" err="1" smtClean="0"/>
              <a:t>Tanimotova</a:t>
            </a:r>
            <a:r>
              <a:rPr lang="cs-CZ" dirty="0" smtClean="0"/>
              <a:t> metrika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32048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en-US" dirty="0">
                <a:cs typeface="Arial" charset="0"/>
              </a:rPr>
              <a:t>Pro výpočet </a:t>
            </a:r>
            <a:r>
              <a:rPr lang="cs-CZ" altLang="en-US" dirty="0" err="1">
                <a:cs typeface="Arial" charset="0"/>
              </a:rPr>
              <a:t>Tanimotovy</a:t>
            </a:r>
            <a:r>
              <a:rPr lang="cs-CZ" altLang="en-US" dirty="0">
                <a:cs typeface="Arial" charset="0"/>
              </a:rPr>
              <a:t> podobnosti dvou vektorů s kvalitativními příznaky jsou použity všechny páry složek srovnávaných vektorů, kromě těch, jejichž hodnoty jsou obě nulové.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33609"/>
              </p:ext>
            </p:extLst>
          </p:nvPr>
        </p:nvGraphicFramePr>
        <p:xfrm>
          <a:off x="426120" y="3055169"/>
          <a:ext cx="16256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99" name="Rovnice" r:id="rId4" imgW="863280" imgH="444240" progId="Equation.3">
                  <p:embed/>
                </p:oleObj>
              </mc:Choice>
              <mc:Fallback>
                <p:oleObj name="Rovnice" r:id="rId4" imgW="863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20" y="3055169"/>
                        <a:ext cx="16256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13321"/>
              </p:ext>
            </p:extLst>
          </p:nvPr>
        </p:nvGraphicFramePr>
        <p:xfrm>
          <a:off x="2757363" y="3069456"/>
          <a:ext cx="1598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00" name="Rovnice" r:id="rId6" imgW="863280" imgH="444240" progId="Equation.3">
                  <p:embed/>
                </p:oleObj>
              </mc:Choice>
              <mc:Fallback>
                <p:oleObj name="Rovnice" r:id="rId6" imgW="863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363" y="3069456"/>
                        <a:ext cx="15986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22317"/>
              </p:ext>
            </p:extLst>
          </p:nvPr>
        </p:nvGraphicFramePr>
        <p:xfrm>
          <a:off x="1476375" y="1023938"/>
          <a:ext cx="6445250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01" name="Rovnice" r:id="rId8" imgW="2908080" imgH="863280" progId="Equation.3">
                  <p:embed/>
                </p:oleObj>
              </mc:Choice>
              <mc:Fallback>
                <p:oleObj name="Rovnice" r:id="rId8" imgW="29080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023938"/>
                        <a:ext cx="6445250" cy="192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64013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6540724" y="3657656"/>
            <a:ext cx="1631676" cy="25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bdélník 32"/>
          <p:cNvSpPr/>
          <p:nvPr/>
        </p:nvSpPr>
        <p:spPr>
          <a:xfrm>
            <a:off x="2711667" y="3005037"/>
            <a:ext cx="1631676" cy="1000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délník 33"/>
          <p:cNvSpPr/>
          <p:nvPr/>
        </p:nvSpPr>
        <p:spPr>
          <a:xfrm>
            <a:off x="6084168" y="2205410"/>
            <a:ext cx="33553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bdélník 34"/>
          <p:cNvSpPr/>
          <p:nvPr/>
        </p:nvSpPr>
        <p:spPr>
          <a:xfrm rot="5400000">
            <a:off x="6102260" y="3783931"/>
            <a:ext cx="1620000" cy="28083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bdélník 35"/>
          <p:cNvSpPr/>
          <p:nvPr/>
        </p:nvSpPr>
        <p:spPr>
          <a:xfrm>
            <a:off x="431071" y="3005037"/>
            <a:ext cx="1631676" cy="100002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délník 36"/>
          <p:cNvSpPr/>
          <p:nvPr/>
        </p:nvSpPr>
        <p:spPr>
          <a:xfrm>
            <a:off x="5460604" y="2205410"/>
            <a:ext cx="335532" cy="50405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délník 31"/>
          <p:cNvSpPr/>
          <p:nvPr/>
        </p:nvSpPr>
        <p:spPr>
          <a:xfrm rot="18578847">
            <a:off x="7024085" y="4188410"/>
            <a:ext cx="576064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bdélník 38"/>
          <p:cNvSpPr/>
          <p:nvPr/>
        </p:nvSpPr>
        <p:spPr>
          <a:xfrm>
            <a:off x="6084168" y="1053282"/>
            <a:ext cx="1027980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délník 39"/>
          <p:cNvSpPr/>
          <p:nvPr/>
        </p:nvSpPr>
        <p:spPr>
          <a:xfrm rot="5400000">
            <a:off x="6552392" y="4316440"/>
            <a:ext cx="1404000" cy="169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délník 40"/>
          <p:cNvSpPr/>
          <p:nvPr/>
        </p:nvSpPr>
        <p:spPr>
          <a:xfrm>
            <a:off x="6631204" y="1998998"/>
            <a:ext cx="1325172" cy="936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ovéPole 37"/>
          <p:cNvSpPr txBox="1"/>
          <p:nvPr/>
        </p:nvSpPr>
        <p:spPr>
          <a:xfrm>
            <a:off x="4860032" y="372890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4860032" y="455699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4860032" y="538509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x=2</a:t>
            </a:r>
            <a:endParaRPr lang="en-US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688503" y="3244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6558536" y="3244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y=1</a:t>
            </a:r>
            <a:endParaRPr lang="en-US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7428570" y="3244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metriky – </a:t>
            </a:r>
            <a:r>
              <a:rPr lang="cs-CZ" dirty="0" err="1" smtClean="0"/>
              <a:t>Tanimotova</a:t>
            </a:r>
            <a:r>
              <a:rPr lang="cs-CZ" dirty="0" smtClean="0"/>
              <a:t> metrika</a:t>
            </a:r>
            <a:r>
              <a:rPr lang="en-US" dirty="0" smtClean="0"/>
              <a:t> – </a:t>
            </a:r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539552" y="112474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cs typeface="Arial" charset="0"/>
              </a:rPr>
              <a:t>Určete hodnoty </a:t>
            </a:r>
            <a:r>
              <a:rPr lang="cs-CZ" altLang="en-US" sz="2000" dirty="0" err="1">
                <a:cs typeface="Arial" charset="0"/>
              </a:rPr>
              <a:t>Tanimotových</a:t>
            </a:r>
            <a:r>
              <a:rPr lang="cs-CZ" altLang="en-US" sz="2000" dirty="0">
                <a:cs typeface="Arial" charset="0"/>
              </a:rPr>
              <a:t> podobností </a:t>
            </a:r>
            <a:r>
              <a:rPr lang="cs-CZ" altLang="en-US" sz="2000" i="1" dirty="0" err="1">
                <a:cs typeface="Arial" charset="0"/>
              </a:rPr>
              <a:t>s</a:t>
            </a:r>
            <a:r>
              <a:rPr lang="cs-CZ" altLang="en-US" sz="2000" i="1" baseline="-25000" dirty="0" err="1">
                <a:cs typeface="Arial" charset="0"/>
              </a:rPr>
              <a:t>TQ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), </a:t>
            </a:r>
            <a:r>
              <a:rPr lang="cs-CZ" altLang="en-US" sz="2000" i="1" dirty="0" err="1">
                <a:cs typeface="Arial" charset="0"/>
              </a:rPr>
              <a:t>s</a:t>
            </a:r>
            <a:r>
              <a:rPr lang="cs-CZ" altLang="en-US" sz="2000" i="1" baseline="-25000" dirty="0" err="1">
                <a:cs typeface="Arial" charset="0"/>
              </a:rPr>
              <a:t>TQ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a </a:t>
            </a:r>
            <a:r>
              <a:rPr lang="cs-CZ" altLang="en-US" sz="2000" i="1" dirty="0" err="1">
                <a:cs typeface="Arial" charset="0"/>
              </a:rPr>
              <a:t>s</a:t>
            </a:r>
            <a:r>
              <a:rPr lang="cs-CZ" altLang="en-US" sz="2000" i="1" baseline="-25000" dirty="0" err="1">
                <a:cs typeface="Arial" charset="0"/>
              </a:rPr>
              <a:t>TQ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z</a:t>
            </a:r>
            <a:r>
              <a:rPr lang="cs-CZ" altLang="en-US" sz="2000" dirty="0">
                <a:cs typeface="Arial" charset="0"/>
              </a:rPr>
              <a:t>), </a:t>
            </a:r>
            <a:r>
              <a:rPr lang="cs-CZ" altLang="en-US" sz="2000" dirty="0" smtClean="0">
                <a:cs typeface="Arial" charset="0"/>
              </a:rPr>
              <a:t>když:</a:t>
            </a:r>
            <a:endParaRPr lang="en-US" altLang="en-US" sz="2000" dirty="0">
              <a:cs typeface="Arial" charset="0"/>
            </a:endParaRPr>
          </a:p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(0,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a </a:t>
            </a:r>
            <a:endParaRPr lang="en-US" altLang="en-US" sz="2000" dirty="0">
              <a:cs typeface="Arial" charset="0"/>
            </a:endParaRPr>
          </a:p>
          <a:p>
            <a:r>
              <a:rPr lang="cs-CZ" altLang="en-US" sz="2000" b="1" dirty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(1, 0, 2, 1, 0,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a </a:t>
            </a:r>
            <a:endParaRPr lang="en-US" altLang="en-US" sz="2000" dirty="0">
              <a:cs typeface="Arial" charset="0"/>
            </a:endParaRPr>
          </a:p>
          <a:p>
            <a:r>
              <a:rPr lang="cs-CZ" altLang="en-US" sz="2000" b="1" dirty="0">
                <a:cs typeface="Arial" charset="0"/>
              </a:rPr>
              <a:t>z </a:t>
            </a:r>
            <a:r>
              <a:rPr lang="cs-CZ" altLang="en-US" sz="2000" dirty="0">
                <a:cs typeface="Arial" charset="0"/>
              </a:rPr>
              <a:t>= (2, 0, 0, 0, 0, 2)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. </a:t>
            </a:r>
          </a:p>
          <a:p>
            <a:r>
              <a:rPr lang="cs-CZ" altLang="en-US" sz="2000" dirty="0">
                <a:cs typeface="Arial" charset="0"/>
              </a:rPr>
              <a:t>Ze zadání je množina symbolů F = {0, 1, 2},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 = 3, </a:t>
            </a:r>
            <a:r>
              <a:rPr lang="cs-CZ" altLang="en-US" sz="2000" i="1" dirty="0">
                <a:cs typeface="Arial" charset="0"/>
              </a:rPr>
              <a:t>p</a:t>
            </a:r>
            <a:r>
              <a:rPr lang="cs-CZ" altLang="en-US" sz="2000" dirty="0">
                <a:cs typeface="Arial" charset="0"/>
              </a:rPr>
              <a:t> = 6.</a:t>
            </a:r>
          </a:p>
          <a:p>
            <a:endParaRPr lang="cs-CZ" altLang="en-US" sz="2000" dirty="0" smtClean="0">
              <a:cs typeface="Arial" charset="0"/>
            </a:endParaRPr>
          </a:p>
          <a:p>
            <a:r>
              <a:rPr lang="cs-CZ" altLang="en-US" sz="2000" dirty="0" smtClean="0">
                <a:cs typeface="Arial" charset="0"/>
              </a:rPr>
              <a:t>Kontingenční </a:t>
            </a:r>
            <a:r>
              <a:rPr lang="cs-CZ" altLang="en-US" sz="2000" dirty="0">
                <a:cs typeface="Arial" charset="0"/>
              </a:rPr>
              <a:t>tabulky </a:t>
            </a:r>
            <a:r>
              <a:rPr lang="cs-CZ" altLang="en-US" sz="2000" dirty="0" smtClean="0">
                <a:cs typeface="Arial" charset="0"/>
              </a:rPr>
              <a:t>jsou: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554316"/>
              </p:ext>
            </p:extLst>
          </p:nvPr>
        </p:nvGraphicFramePr>
        <p:xfrm>
          <a:off x="676257" y="3659188"/>
          <a:ext cx="223043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76" name="Rovnice" r:id="rId4" imgW="1269720" imgH="711000" progId="Equation.3">
                  <p:embed/>
                </p:oleObj>
              </mc:Choice>
              <mc:Fallback>
                <p:oleObj name="Rovnice" r:id="rId4" imgW="1269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57" y="3659188"/>
                        <a:ext cx="223043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3556"/>
              </p:ext>
            </p:extLst>
          </p:nvPr>
        </p:nvGraphicFramePr>
        <p:xfrm>
          <a:off x="6161732" y="3644900"/>
          <a:ext cx="2298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77" name="Rovnice" r:id="rId6" imgW="1269720" imgH="711000" progId="Equation.3">
                  <p:embed/>
                </p:oleObj>
              </mc:Choice>
              <mc:Fallback>
                <p:oleObj name="Rovnice" r:id="rId6" imgW="1269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732" y="3644900"/>
                        <a:ext cx="22987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143041"/>
              </p:ext>
            </p:extLst>
          </p:nvPr>
        </p:nvGraphicFramePr>
        <p:xfrm>
          <a:off x="676275" y="5535613"/>
          <a:ext cx="21732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78" name="Rovnice" r:id="rId8" imgW="1409400" imgH="393480" progId="Equation.3">
                  <p:embed/>
                </p:oleObj>
              </mc:Choice>
              <mc:Fallback>
                <p:oleObj name="Rovnice" r:id="rId8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5535613"/>
                        <a:ext cx="217328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47774"/>
              </p:ext>
            </p:extLst>
          </p:nvPr>
        </p:nvGraphicFramePr>
        <p:xfrm>
          <a:off x="3401188" y="5535613"/>
          <a:ext cx="22939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79" name="Rovnice" r:id="rId10" imgW="1549080" imgH="393480" progId="Equation.3">
                  <p:embed/>
                </p:oleObj>
              </mc:Choice>
              <mc:Fallback>
                <p:oleObj name="Rovnice" r:id="rId10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88" y="5535613"/>
                        <a:ext cx="22939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72568"/>
              </p:ext>
            </p:extLst>
          </p:nvPr>
        </p:nvGraphicFramePr>
        <p:xfrm>
          <a:off x="6195188" y="5535613"/>
          <a:ext cx="22193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80" name="Rovnice" r:id="rId12" imgW="1422360" imgH="393480" progId="Equation.3">
                  <p:embed/>
                </p:oleObj>
              </mc:Choice>
              <mc:Fallback>
                <p:oleObj name="Rovnice" r:id="rId12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188" y="5535613"/>
                        <a:ext cx="22193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bdélník 49"/>
          <p:cNvSpPr/>
          <p:nvPr/>
        </p:nvSpPr>
        <p:spPr>
          <a:xfrm>
            <a:off x="2339114" y="5889905"/>
            <a:ext cx="240472" cy="276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bdélník 50"/>
          <p:cNvSpPr/>
          <p:nvPr/>
        </p:nvSpPr>
        <p:spPr>
          <a:xfrm>
            <a:off x="2120159" y="3681407"/>
            <a:ext cx="795657" cy="1168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bdélník 51"/>
          <p:cNvSpPr/>
          <p:nvPr/>
        </p:nvSpPr>
        <p:spPr>
          <a:xfrm rot="5400000">
            <a:off x="1968601" y="3861812"/>
            <a:ext cx="741420" cy="115301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bdélník 52"/>
          <p:cNvSpPr/>
          <p:nvPr/>
        </p:nvSpPr>
        <p:spPr>
          <a:xfrm rot="18578847">
            <a:off x="2328281" y="3971940"/>
            <a:ext cx="359617" cy="94808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bdélník 53"/>
          <p:cNvSpPr/>
          <p:nvPr/>
        </p:nvSpPr>
        <p:spPr>
          <a:xfrm rot="5400000">
            <a:off x="2132328" y="4050049"/>
            <a:ext cx="772896" cy="7213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bdélník 54"/>
          <p:cNvSpPr/>
          <p:nvPr/>
        </p:nvSpPr>
        <p:spPr>
          <a:xfrm>
            <a:off x="1667930" y="5889905"/>
            <a:ext cx="240472" cy="27632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bdélník 55"/>
          <p:cNvSpPr/>
          <p:nvPr/>
        </p:nvSpPr>
        <p:spPr>
          <a:xfrm>
            <a:off x="1997585" y="5889905"/>
            <a:ext cx="240472" cy="276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bdélník 56"/>
          <p:cNvSpPr/>
          <p:nvPr/>
        </p:nvSpPr>
        <p:spPr>
          <a:xfrm>
            <a:off x="1978831" y="5529107"/>
            <a:ext cx="240472" cy="27632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33316"/>
              </p:ext>
            </p:extLst>
          </p:nvPr>
        </p:nvGraphicFramePr>
        <p:xfrm>
          <a:off x="3389784" y="3617039"/>
          <a:ext cx="2346219" cy="130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81" name="Rovnice" r:id="rId14" imgW="1282680" imgH="711000" progId="Equation.3">
                  <p:embed/>
                </p:oleObj>
              </mc:Choice>
              <mc:Fallback>
                <p:oleObj name="Rovnice" r:id="rId14" imgW="128268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89784" y="3617039"/>
                        <a:ext cx="2346219" cy="130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0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130011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definovány pomocí různých prvků kontingenční matice </a:t>
            </a:r>
            <a:r>
              <a:rPr lang="cs-CZ" altLang="en-US" sz="2000" b="1" dirty="0">
                <a:cs typeface="Arial" charset="0"/>
              </a:rPr>
              <a:t>A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 smtClean="0">
                <a:cs typeface="Arial" charset="0"/>
              </a:rPr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obecné metriky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39552" y="1988840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některé z nich používají pouze počet shodných pozic v obou vektorech (ovšem s nenulovými hodnotami):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9552" y="4613066"/>
            <a:ext cx="6170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některé z nich používají </a:t>
            </a:r>
            <a:r>
              <a:rPr lang="cs-CZ" altLang="en-US" sz="2000" dirty="0">
                <a:cs typeface="Arial" charset="0"/>
              </a:rPr>
              <a:t>i shodu s nulovými </a:t>
            </a:r>
            <a:r>
              <a:rPr lang="cs-CZ" altLang="en-US" sz="2000" dirty="0" smtClean="0">
                <a:cs typeface="Arial" charset="0"/>
              </a:rPr>
              <a:t>hodnotami:</a:t>
            </a:r>
            <a:endParaRPr lang="en-US" sz="20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515051"/>
              </p:ext>
            </p:extLst>
          </p:nvPr>
        </p:nvGraphicFramePr>
        <p:xfrm>
          <a:off x="1068388" y="2828925"/>
          <a:ext cx="19653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7" name="Rovnice" r:id="rId4" imgW="1002960" imgH="634680" progId="Equation.3">
                  <p:embed/>
                </p:oleObj>
              </mc:Choice>
              <mc:Fallback>
                <p:oleObj name="Rovnice" r:id="rId4" imgW="1002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828925"/>
                        <a:ext cx="1965325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95516"/>
              </p:ext>
            </p:extLst>
          </p:nvPr>
        </p:nvGraphicFramePr>
        <p:xfrm>
          <a:off x="4090988" y="2852738"/>
          <a:ext cx="2128837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8" name="Rovnice" r:id="rId6" imgW="1117440" imgH="647640" progId="Equation.3">
                  <p:embed/>
                </p:oleObj>
              </mc:Choice>
              <mc:Fallback>
                <p:oleObj name="Rovnice" r:id="rId6" imgW="11174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2852738"/>
                        <a:ext cx="2128837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024477"/>
              </p:ext>
            </p:extLst>
          </p:nvPr>
        </p:nvGraphicFramePr>
        <p:xfrm>
          <a:off x="1066800" y="5060950"/>
          <a:ext cx="18954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9" name="Rovnice" r:id="rId8" imgW="1015920" imgH="634680" progId="Equation.3">
                  <p:embed/>
                </p:oleObj>
              </mc:Choice>
              <mc:Fallback>
                <p:oleObj name="Rovnice" r:id="rId8" imgW="1015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60950"/>
                        <a:ext cx="189547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49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koeficienty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08627"/>
            <a:ext cx="6139771" cy="1439411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288" y="2852936"/>
            <a:ext cx="87487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cs-CZ" altLang="en-US" sz="2000" b="1" dirty="0" smtClean="0">
                <a:solidFill>
                  <a:srgbClr val="339933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- u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obou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objektů sledovaný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nastal (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obě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odpovídající si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proměnné mají </a:t>
            </a:r>
          </a:p>
          <a:p>
            <a:r>
              <a:rPr lang="cs-CZ" alt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    hodnotu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true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, resp.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1) – </a:t>
            </a:r>
            <a:r>
              <a:rPr lang="cs-CZ" altLang="en-US" sz="2000" b="1" i="1" dirty="0">
                <a:latin typeface="+mn-lt"/>
                <a:cs typeface="Arial" panose="020B0604020202020204" pitchFamily="34" charset="0"/>
              </a:rPr>
              <a:t>pozitivní </a:t>
            </a:r>
            <a:r>
              <a:rPr lang="cs-CZ" altLang="en-US" sz="2000" b="1" i="1" dirty="0" smtClean="0">
                <a:latin typeface="+mn-lt"/>
                <a:cs typeface="Arial" panose="020B0604020202020204" pitchFamily="34" charset="0"/>
              </a:rPr>
              <a:t>shoda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;</a:t>
            </a:r>
            <a:endParaRPr lang="cs-CZ" altLang="en-US" sz="2000" dirty="0">
              <a:latin typeface="+mn-lt"/>
              <a:cs typeface="Arial" panose="020B0604020202020204" pitchFamily="34" charset="0"/>
            </a:endParaRPr>
          </a:p>
          <a:p>
            <a:r>
              <a:rPr lang="cs-CZ" altLang="en-US" sz="2000" b="1" dirty="0" smtClean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B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- u 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i</a:t>
            </a:r>
            <a:r>
              <a:rPr lang="cs-CZ" altLang="en-US" sz="2000" baseline="-30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nastal (</a:t>
            </a:r>
            <a:r>
              <a:rPr lang="cs-CZ" altLang="en-US" sz="2000" dirty="0" err="1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latin typeface="+mn-lt"/>
                <a:cs typeface="Arial" panose="020B0604020202020204" pitchFamily="34" charset="0"/>
              </a:rPr>
              <a:t>ik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 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true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), zatímco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u 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j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nikoliv (</a:t>
            </a:r>
            <a:r>
              <a:rPr lang="cs-CZ" altLang="en-US" sz="2000" dirty="0" err="1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latin typeface="+mn-lt"/>
                <a:cs typeface="Arial" panose="020B0604020202020204" pitchFamily="34" charset="0"/>
              </a:rPr>
              <a:t>jk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 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false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resp.0); </a:t>
            </a:r>
            <a:endParaRPr lang="cs-CZ" altLang="en-US" sz="2000" dirty="0">
              <a:latin typeface="+mn-lt"/>
              <a:cs typeface="Arial" panose="020B0604020202020204" pitchFamily="34" charset="0"/>
            </a:endParaRPr>
          </a:p>
          <a:p>
            <a:r>
              <a:rPr lang="cs-CZ" altLang="en-US" sz="20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cs-CZ" altLang="en-US" sz="20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- u 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i</a:t>
            </a:r>
            <a:r>
              <a:rPr lang="cs-CZ" altLang="en-US" sz="2000" baseline="-30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nenastal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(</a:t>
            </a:r>
            <a:r>
              <a:rPr lang="cs-CZ" altLang="en-US" sz="2000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ik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false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), zatímco u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j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ano (</a:t>
            </a:r>
            <a:r>
              <a:rPr lang="cs-CZ" altLang="en-US" sz="2000" dirty="0" err="1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latin typeface="+mn-lt"/>
                <a:cs typeface="Arial" panose="020B0604020202020204" pitchFamily="34" charset="0"/>
              </a:rPr>
              <a:t>jk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 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true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); </a:t>
            </a:r>
          </a:p>
          <a:p>
            <a:r>
              <a:rPr lang="cs-CZ" altLang="en-US" sz="2000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- sledovaný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nenastal ani u jednoho z objektů (obě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odpovídající si </a:t>
            </a:r>
            <a:endParaRPr lang="cs-CZ" altLang="en-US" sz="2000" dirty="0" smtClean="0">
              <a:latin typeface="+mn-lt"/>
              <a:cs typeface="Arial" panose="020B0604020202020204" pitchFamily="34" charset="0"/>
            </a:endParaRPr>
          </a:p>
          <a:p>
            <a:r>
              <a:rPr lang="cs-CZ" alt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    proměnné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mají hodnotu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false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, resp. 0)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– </a:t>
            </a:r>
            <a:r>
              <a:rPr lang="cs-CZ" altLang="en-US" sz="2000" b="1" i="1" dirty="0">
                <a:latin typeface="+mn-lt"/>
                <a:cs typeface="Arial" panose="020B0604020202020204" pitchFamily="34" charset="0"/>
              </a:rPr>
              <a:t>negativní shoda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bdélník 1"/>
          <p:cNvSpPr/>
          <p:nvPr/>
        </p:nvSpPr>
        <p:spPr>
          <a:xfrm>
            <a:off x="6600099" y="2228614"/>
            <a:ext cx="324128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pPr algn="ctr"/>
            <a:r>
              <a:rPr lang="cs-CZ" altLang="en-US" b="1" dirty="0">
                <a:solidFill>
                  <a:srgbClr val="339933"/>
                </a:solidFill>
                <a:cs typeface="Arial" panose="020B0604020202020204" pitchFamily="34" charset="0"/>
              </a:rPr>
              <a:t>A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5076814" y="1910531"/>
            <a:ext cx="330540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altLang="en-US" b="1" dirty="0" smtClean="0">
                <a:solidFill>
                  <a:srgbClr val="008080"/>
                </a:solidFill>
                <a:cs typeface="Arial" panose="020B0604020202020204" pitchFamily="34" charset="0"/>
              </a:rPr>
              <a:t>D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76814" y="2227772"/>
            <a:ext cx="314510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altLang="en-US" b="1" dirty="0" smtClean="0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604107" y="1903763"/>
            <a:ext cx="306495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288" y="4894128"/>
            <a:ext cx="874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cs typeface="Arial" panose="020B0604020202020204" pitchFamily="34" charset="0"/>
              </a:rPr>
              <a:t>Při výpočtu podobnosti dvou objektů sledujeme, kolikrát pro všechny souřadnice obou vektorů </a:t>
            </a:r>
            <a:r>
              <a:rPr lang="cs-CZ" altLang="en-US" sz="2000" b="1" dirty="0" err="1"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cs typeface="Arial" panose="020B0604020202020204" pitchFamily="34" charset="0"/>
              </a:rPr>
              <a:t>j</a:t>
            </a:r>
            <a:r>
              <a:rPr lang="cs-CZ" altLang="en-US" sz="2000" dirty="0">
                <a:cs typeface="Arial" panose="020B0604020202020204" pitchFamily="34" charset="0"/>
              </a:rPr>
              <a:t> a </a:t>
            </a:r>
            <a:r>
              <a:rPr lang="cs-CZ" altLang="en-US" sz="2000" b="1" dirty="0" err="1"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cs typeface="Arial" panose="020B0604020202020204" pitchFamily="34" charset="0"/>
              </a:rPr>
              <a:t>j</a:t>
            </a:r>
            <a:r>
              <a:rPr lang="cs-CZ" altLang="en-US" sz="2000" dirty="0">
                <a:cs typeface="Arial" panose="020B0604020202020204" pitchFamily="34" charset="0"/>
              </a:rPr>
              <a:t> nastaly případy shody či neshody: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solidFill>
                  <a:srgbClr val="339933"/>
                </a:solidFill>
                <a:cs typeface="Arial" panose="020B0604020202020204" pitchFamily="34" charset="0"/>
              </a:rPr>
              <a:t>A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008080"/>
                </a:solidFill>
                <a:cs typeface="Arial" panose="020B0604020202020204" pitchFamily="34" charset="0"/>
              </a:rPr>
              <a:t>D</a:t>
            </a:r>
            <a:r>
              <a:rPr lang="cs-CZ" altLang="en-US" sz="2000" dirty="0">
                <a:cs typeface="Arial" panose="020B0604020202020204" pitchFamily="34" charset="0"/>
              </a:rPr>
              <a:t> určuje celkový počet shod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cs-CZ" altLang="en-US" sz="2000" dirty="0">
                <a:cs typeface="Arial" panose="020B0604020202020204" pitchFamily="34" charset="0"/>
              </a:rPr>
              <a:t> celkový počet neshod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solidFill>
                  <a:srgbClr val="339933"/>
                </a:solidFill>
                <a:cs typeface="Arial" panose="020B0604020202020204" pitchFamily="34" charset="0"/>
              </a:rPr>
              <a:t>A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008080"/>
                </a:solidFill>
                <a:cs typeface="Arial" panose="020B0604020202020204" pitchFamily="34" charset="0"/>
              </a:rPr>
              <a:t>D</a:t>
            </a:r>
            <a:r>
              <a:rPr lang="cs-CZ" altLang="en-US" sz="2000" dirty="0">
                <a:cs typeface="Arial" panose="020B0604020202020204" pitchFamily="34" charset="0"/>
              </a:rPr>
              <a:t> = </a:t>
            </a:r>
            <a:r>
              <a:rPr lang="cs-CZ" altLang="en-US" sz="2000" i="1" dirty="0">
                <a:cs typeface="Arial" panose="020B0604020202020204" pitchFamily="34" charset="0"/>
              </a:rPr>
              <a:t>p</a:t>
            </a:r>
            <a:r>
              <a:rPr lang="cs-CZ" altLang="en-US" sz="2000" dirty="0">
                <a:cs typeface="Arial" panose="020B0604020202020204" pitchFamily="34" charset="0"/>
              </a:rPr>
              <a:t> (tj. </a:t>
            </a:r>
            <a:r>
              <a:rPr lang="cs-CZ" altLang="en-US" sz="2000" dirty="0" err="1">
                <a:cs typeface="Arial" panose="020B0604020202020204" pitchFamily="34" charset="0"/>
              </a:rPr>
              <a:t>celk</a:t>
            </a:r>
            <a:r>
              <a:rPr lang="cs-CZ" altLang="en-US" sz="2000" dirty="0">
                <a:cs typeface="Arial" panose="020B0604020202020204" pitchFamily="34" charset="0"/>
              </a:rPr>
              <a:t>. počet souřadnic obou vektorů – 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>
                <a:cs typeface="Arial" panose="020B0604020202020204" pitchFamily="34" charset="0"/>
              </a:rPr>
              <a:t>tzn. počet proměnných)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52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Jaccardův</a:t>
            </a:r>
            <a:r>
              <a:rPr lang="cs-CZ" dirty="0" smtClean="0"/>
              <a:t> – </a:t>
            </a:r>
            <a:r>
              <a:rPr lang="cs-CZ" dirty="0" err="1" smtClean="0"/>
              <a:t>Tanimotův</a:t>
            </a:r>
            <a:r>
              <a:rPr lang="cs-CZ" dirty="0" smtClean="0"/>
              <a:t> asociační </a:t>
            </a:r>
            <a:r>
              <a:rPr lang="cs-CZ" dirty="0"/>
              <a:t>koeficient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330221"/>
            <a:ext cx="4679900" cy="1333500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/>
        </p:nvSpPr>
        <p:spPr bwMode="auto">
          <a:xfrm>
            <a:off x="467544" y="3356819"/>
            <a:ext cx="8535987" cy="6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což je díky zjednodušení i dichotomická varianta metriky podle vztahu: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40433"/>
              </p:ext>
            </p:extLst>
          </p:nvPr>
        </p:nvGraphicFramePr>
        <p:xfrm>
          <a:off x="582613" y="1567383"/>
          <a:ext cx="29908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0" name="Rovnice" r:id="rId5" imgW="1333440" imgH="393480" progId="Equation.3">
                  <p:embed/>
                </p:oleObj>
              </mc:Choice>
              <mc:Fallback>
                <p:oleObj name="Rovnice" r:id="rId5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567383"/>
                        <a:ext cx="299085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070878"/>
              </p:ext>
            </p:extLst>
          </p:nvPr>
        </p:nvGraphicFramePr>
        <p:xfrm>
          <a:off x="591120" y="4005064"/>
          <a:ext cx="4052888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1" name="Rovnice" r:id="rId7" imgW="1828800" imgH="838080" progId="Equation.3">
                  <p:embed/>
                </p:oleObj>
              </mc:Choice>
              <mc:Fallback>
                <p:oleObj name="Rovnice" r:id="rId7" imgW="18288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20" y="4005064"/>
                        <a:ext cx="4052888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467544" y="622802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en-US" dirty="0">
                <a:cs typeface="Arial" charset="0"/>
              </a:rPr>
              <a:t>Tento vztah se dominantně používá v ekologických studiích.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836821" y="1996971"/>
            <a:ext cx="1127048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/>
          <p:cNvSpPr/>
          <p:nvPr/>
        </p:nvSpPr>
        <p:spPr>
          <a:xfrm rot="5400000">
            <a:off x="7700874" y="1301911"/>
            <a:ext cx="271893" cy="225409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/>
          <p:cNvSpPr/>
          <p:nvPr/>
        </p:nvSpPr>
        <p:spPr>
          <a:xfrm rot="18578847">
            <a:off x="8277949" y="2197394"/>
            <a:ext cx="359617" cy="474042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 14"/>
          <p:cNvSpPr/>
          <p:nvPr/>
        </p:nvSpPr>
        <p:spPr>
          <a:xfrm rot="5400000">
            <a:off x="8242209" y="2124149"/>
            <a:ext cx="431090" cy="7213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élník 18"/>
          <p:cNvSpPr/>
          <p:nvPr/>
        </p:nvSpPr>
        <p:spPr>
          <a:xfrm>
            <a:off x="2771800" y="5170959"/>
            <a:ext cx="33553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/>
          <p:cNvSpPr/>
          <p:nvPr/>
        </p:nvSpPr>
        <p:spPr>
          <a:xfrm>
            <a:off x="2148236" y="5170959"/>
            <a:ext cx="335532" cy="50405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 20"/>
          <p:cNvSpPr/>
          <p:nvPr/>
        </p:nvSpPr>
        <p:spPr>
          <a:xfrm>
            <a:off x="2771800" y="4018831"/>
            <a:ext cx="1027980" cy="93610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élník 21"/>
          <p:cNvSpPr/>
          <p:nvPr/>
        </p:nvSpPr>
        <p:spPr>
          <a:xfrm>
            <a:off x="3318836" y="5002647"/>
            <a:ext cx="1325172" cy="936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Úvod do metrik podobností </a:t>
            </a:r>
            <a:br>
              <a:rPr lang="cs-CZ" dirty="0" smtClean="0"/>
            </a:br>
            <a:r>
              <a:rPr lang="cs-CZ" dirty="0" smtClean="0"/>
              <a:t>a vzdáleností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asociační koeficienty I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67" y="1231404"/>
            <a:ext cx="4679900" cy="1333500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51186"/>
              </p:ext>
            </p:extLst>
          </p:nvPr>
        </p:nvGraphicFramePr>
        <p:xfrm>
          <a:off x="592038" y="3503797"/>
          <a:ext cx="3187874" cy="82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6" name="Rovnice" r:id="rId5" imgW="1600200" imgH="393480" progId="Equation.3">
                  <p:embed/>
                </p:oleObj>
              </mc:Choice>
              <mc:Fallback>
                <p:oleObj name="Rovnice" r:id="rId5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38" y="3503797"/>
                        <a:ext cx="3187874" cy="824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ástupný symbol pro obsah 2"/>
          <p:cNvSpPr>
            <a:spLocks noGrp="1"/>
          </p:cNvSpPr>
          <p:nvPr/>
        </p:nvSpPr>
        <p:spPr bwMode="auto">
          <a:xfrm>
            <a:off x="4067944" y="3559684"/>
            <a:ext cx="3403898" cy="4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dichotomická varianta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metriky: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864474"/>
              </p:ext>
            </p:extLst>
          </p:nvPr>
        </p:nvGraphicFramePr>
        <p:xfrm>
          <a:off x="6494463" y="3248025"/>
          <a:ext cx="1954212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" name="Rovnice" r:id="rId7" imgW="1002960" imgH="634680" progId="Equation.3">
                  <p:embed/>
                </p:oleObj>
              </mc:Choice>
              <mc:Fallback>
                <p:oleObj name="Rovnice" r:id="rId7" imgW="1002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3248025"/>
                        <a:ext cx="1954212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/>
          <p:cNvSpPr/>
          <p:nvPr/>
        </p:nvSpPr>
        <p:spPr>
          <a:xfrm>
            <a:off x="467544" y="2928422"/>
            <a:ext cx="4172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Russelův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 smtClean="0"/>
              <a:t>Raoův</a:t>
            </a:r>
            <a:r>
              <a:rPr lang="cs-CZ" sz="2000" b="1" dirty="0" smtClean="0"/>
              <a:t>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sp>
        <p:nvSpPr>
          <p:cNvPr id="5" name="Obdélník 4"/>
          <p:cNvSpPr/>
          <p:nvPr/>
        </p:nvSpPr>
        <p:spPr>
          <a:xfrm>
            <a:off x="467544" y="4941168"/>
            <a:ext cx="4674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Sokalův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 smtClean="0"/>
              <a:t>Michenerův</a:t>
            </a:r>
            <a:r>
              <a:rPr lang="cs-CZ" sz="2000" b="1" dirty="0" smtClean="0"/>
              <a:t>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10822"/>
              </p:ext>
            </p:extLst>
          </p:nvPr>
        </p:nvGraphicFramePr>
        <p:xfrm>
          <a:off x="611560" y="5445224"/>
          <a:ext cx="3372704" cy="85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8" name="Rovnice" r:id="rId9" imgW="1625400" imgH="393480" progId="Equation.3">
                  <p:embed/>
                </p:oleObj>
              </mc:Choice>
              <mc:Fallback>
                <p:oleObj name="Rovnice" r:id="rId9" imgW="1625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445224"/>
                        <a:ext cx="3372704" cy="858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ástupný symbol pro obsah 2"/>
          <p:cNvSpPr>
            <a:spLocks noGrp="1"/>
          </p:cNvSpPr>
          <p:nvPr/>
        </p:nvSpPr>
        <p:spPr bwMode="auto">
          <a:xfrm>
            <a:off x="4067944" y="5589240"/>
            <a:ext cx="3403898" cy="4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dichotomická varianta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metriky: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5301"/>
              </p:ext>
            </p:extLst>
          </p:nvPr>
        </p:nvGraphicFramePr>
        <p:xfrm>
          <a:off x="6634163" y="5278438"/>
          <a:ext cx="18256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9" name="Rovnice" r:id="rId11" imgW="1015920" imgH="634680" progId="Equation.3">
                  <p:embed/>
                </p:oleObj>
              </mc:Choice>
              <mc:Fallback>
                <p:oleObj name="Rovnice" r:id="rId11" imgW="1015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5278438"/>
                        <a:ext cx="18256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3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5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asociační koeficienty II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67" y="1124744"/>
            <a:ext cx="4348518" cy="12390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39552" y="2413274"/>
            <a:ext cx="4931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Diceův</a:t>
            </a:r>
            <a:r>
              <a:rPr lang="cs-CZ" sz="2000" b="1" dirty="0" smtClean="0"/>
              <a:t> </a:t>
            </a:r>
            <a:r>
              <a:rPr lang="cs-CZ" sz="2000" b="1" dirty="0"/>
              <a:t>(</a:t>
            </a:r>
            <a:r>
              <a:rPr lang="cs-CZ" sz="2000" b="1" dirty="0" err="1"/>
              <a:t>Czekanowského</a:t>
            </a:r>
            <a:r>
              <a:rPr lang="cs-CZ" sz="2000" b="1" dirty="0"/>
              <a:t>) asociační koeficient</a:t>
            </a:r>
            <a:endParaRPr lang="en-US" sz="2000" b="1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022226"/>
              </p:ext>
            </p:extLst>
          </p:nvPr>
        </p:nvGraphicFramePr>
        <p:xfrm>
          <a:off x="603251" y="2793935"/>
          <a:ext cx="4953099" cy="7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9" name="Rovnice" r:id="rId5" imgW="2654280" imgH="419040" progId="Equation.3">
                  <p:embed/>
                </p:oleObj>
              </mc:Choice>
              <mc:Fallback>
                <p:oleObj name="Rovnice" r:id="rId5" imgW="2654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1" y="2793935"/>
                        <a:ext cx="4953099" cy="76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délník 13"/>
          <p:cNvSpPr/>
          <p:nvPr/>
        </p:nvSpPr>
        <p:spPr>
          <a:xfrm>
            <a:off x="5652120" y="2458244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>
                <a:cs typeface="Arial" charset="0"/>
              </a:rPr>
              <a:t>V případě </a:t>
            </a:r>
            <a:r>
              <a:rPr lang="cs-CZ" altLang="en-US" dirty="0" err="1">
                <a:cs typeface="Arial" charset="0"/>
              </a:rPr>
              <a:t>Jaccardova</a:t>
            </a:r>
            <a:r>
              <a:rPr lang="cs-CZ" altLang="en-US" dirty="0">
                <a:cs typeface="Arial" charset="0"/>
              </a:rPr>
              <a:t> a </a:t>
            </a:r>
            <a:r>
              <a:rPr lang="cs-CZ" altLang="en-US" dirty="0" err="1">
                <a:cs typeface="Arial" charset="0"/>
              </a:rPr>
              <a:t>Diceova</a:t>
            </a:r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koeficientu pokud nastane </a:t>
            </a:r>
            <a:r>
              <a:rPr lang="cs-CZ" altLang="en-US" dirty="0">
                <a:cs typeface="Arial" charset="0"/>
              </a:rPr>
              <a:t>úplná negativní </a:t>
            </a:r>
            <a:r>
              <a:rPr lang="cs-CZ" altLang="en-US" dirty="0" smtClean="0">
                <a:cs typeface="Arial" charset="0"/>
              </a:rPr>
              <a:t>shoda (tzn. A</a:t>
            </a:r>
            <a:r>
              <a:rPr lang="cs-CZ" altLang="en-US" dirty="0">
                <a:cs typeface="Arial" charset="0"/>
              </a:rPr>
              <a:t> = B = C =</a:t>
            </a:r>
            <a:r>
              <a:rPr lang="cs-CZ" altLang="en-US" dirty="0" smtClean="0">
                <a:cs typeface="Arial" charset="0"/>
              </a:rPr>
              <a:t>0), pak často: </a:t>
            </a:r>
            <a:r>
              <a:rPr lang="cs-CZ" altLang="en-US" i="1" dirty="0" err="1" smtClean="0">
                <a:cs typeface="Arial" charset="0"/>
                <a:sym typeface="Symbol" pitchFamily="18" charset="2"/>
              </a:rPr>
              <a:t>S</a:t>
            </a:r>
            <a:r>
              <a:rPr lang="cs-CZ" altLang="en-US" baseline="-25000" dirty="0" err="1" smtClean="0">
                <a:cs typeface="Arial" charset="0"/>
              </a:rPr>
              <a:t>JT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y</a:t>
            </a:r>
            <a:r>
              <a:rPr lang="cs-CZ" altLang="en-US" dirty="0">
                <a:cs typeface="Arial" charset="0"/>
              </a:rPr>
              <a:t>) = </a:t>
            </a:r>
            <a:r>
              <a:rPr lang="cs-CZ" altLang="en-US" i="1" dirty="0" err="1" smtClean="0">
                <a:cs typeface="Arial" charset="0"/>
                <a:sym typeface="Symbol" pitchFamily="18" charset="2"/>
              </a:rPr>
              <a:t>S</a:t>
            </a:r>
            <a:r>
              <a:rPr lang="cs-CZ" altLang="en-US" baseline="-25000" dirty="0" err="1" smtClean="0">
                <a:cs typeface="Arial" charset="0"/>
              </a:rPr>
              <a:t>DC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y</a:t>
            </a:r>
            <a:r>
              <a:rPr lang="cs-CZ" altLang="en-US" dirty="0">
                <a:cs typeface="Arial" charset="0"/>
              </a:rPr>
              <a:t>) = 1.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39552" y="3782184"/>
            <a:ext cx="4670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Rogersův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/>
              <a:t>T</a:t>
            </a:r>
            <a:r>
              <a:rPr lang="cs-CZ" sz="2000" b="1" dirty="0" err="1" smtClean="0"/>
              <a:t>animotův</a:t>
            </a:r>
            <a:r>
              <a:rPr lang="cs-CZ" sz="2000" b="1" dirty="0" smtClean="0"/>
              <a:t>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138101"/>
              </p:ext>
            </p:extLst>
          </p:nvPr>
        </p:nvGraphicFramePr>
        <p:xfrm>
          <a:off x="569913" y="4215012"/>
          <a:ext cx="64135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0" name="Rovnice" r:id="rId7" imgW="3568680" imgH="419040" progId="Equation.3">
                  <p:embed/>
                </p:oleObj>
              </mc:Choice>
              <mc:Fallback>
                <p:oleObj name="Rovnice" r:id="rId7" imgW="3568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215012"/>
                        <a:ext cx="64135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délník 16"/>
          <p:cNvSpPr/>
          <p:nvPr/>
        </p:nvSpPr>
        <p:spPr>
          <a:xfrm>
            <a:off x="539552" y="5221586"/>
            <a:ext cx="3342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Hamanův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479056"/>
              </p:ext>
            </p:extLst>
          </p:nvPr>
        </p:nvGraphicFramePr>
        <p:xfrm>
          <a:off x="603251" y="5701224"/>
          <a:ext cx="2942492" cy="71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1" name="Rovnice" r:id="rId9" imgW="1714320" imgH="393480" progId="Equation.3">
                  <p:embed/>
                </p:oleObj>
              </mc:Choice>
              <mc:Fallback>
                <p:oleObj name="Rovnice" r:id="rId9" imgW="1714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1" y="5701224"/>
                        <a:ext cx="2942492" cy="712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bdélník 18"/>
          <p:cNvSpPr/>
          <p:nvPr/>
        </p:nvSpPr>
        <p:spPr>
          <a:xfrm>
            <a:off x="3881876" y="5184418"/>
            <a:ext cx="51546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>
                <a:cs typeface="Arial" charset="0"/>
              </a:rPr>
              <a:t>nabývá na rozdíl od všech dříve uvedených koeficientů hodnot z intervalu </a:t>
            </a:r>
            <a:r>
              <a:rPr lang="cs-CZ" altLang="en-US" dirty="0">
                <a:cs typeface="Arial" charset="0"/>
                <a:sym typeface="Symbol" pitchFamily="18" charset="2"/>
              </a:rPr>
              <a:t></a:t>
            </a:r>
            <a:r>
              <a:rPr lang="cs-CZ" altLang="en-US" dirty="0">
                <a:cs typeface="Arial" charset="0"/>
              </a:rPr>
              <a:t>-1, 1</a:t>
            </a:r>
            <a:r>
              <a:rPr lang="cs-CZ" altLang="en-US" dirty="0">
                <a:cs typeface="Arial" charset="0"/>
                <a:sym typeface="Symbol" pitchFamily="18" charset="2"/>
              </a:rPr>
              <a:t></a:t>
            </a:r>
            <a:r>
              <a:rPr lang="cs-CZ" altLang="en-US" dirty="0">
                <a:cs typeface="Arial" charset="0"/>
              </a:rPr>
              <a:t>. Hodnoty -</a:t>
            </a:r>
            <a:r>
              <a:rPr lang="cs-CZ" altLang="en-US" dirty="0" smtClean="0">
                <a:cs typeface="Arial" charset="0"/>
              </a:rPr>
              <a:t>1, pokud </a:t>
            </a:r>
            <a:r>
              <a:rPr lang="cs-CZ" altLang="en-US" dirty="0">
                <a:cs typeface="Arial" charset="0"/>
              </a:rPr>
              <a:t>se příznaky pouze </a:t>
            </a:r>
            <a:r>
              <a:rPr lang="cs-CZ" altLang="en-US" dirty="0" smtClean="0">
                <a:cs typeface="Arial" charset="0"/>
              </a:rPr>
              <a:t>neshodují; hodnoty 0, </a:t>
            </a:r>
            <a:r>
              <a:rPr lang="cs-CZ" altLang="en-US" dirty="0">
                <a:cs typeface="Arial" charset="0"/>
              </a:rPr>
              <a:t>když je počet shod a neshod v </a:t>
            </a:r>
            <a:r>
              <a:rPr lang="cs-CZ" altLang="en-US" dirty="0" smtClean="0">
                <a:cs typeface="Arial" charset="0"/>
              </a:rPr>
              <a:t>rovnováze; +</a:t>
            </a:r>
            <a:r>
              <a:rPr lang="cs-CZ" altLang="en-US" dirty="0">
                <a:cs typeface="Arial" charset="0"/>
              </a:rPr>
              <a:t>1 v případě úplné shody všech příznaků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Asociační koeficienty – poznámka </a:t>
            </a:r>
            <a:endParaRPr lang="en-US" dirty="0"/>
          </a:p>
        </p:txBody>
      </p:sp>
      <p:pic>
        <p:nvPicPr>
          <p:cNvPr id="2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67" y="1231404"/>
            <a:ext cx="4679900" cy="13335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83568" y="270892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/>
              <a:t>Na základě četností A až D lze pro případ binárních příznaků vytvářet i zajímavé vztahy pro již dříve uvedené míry: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3633850"/>
            <a:ext cx="2271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 err="1"/>
              <a:t>Hammingova</a:t>
            </a:r>
            <a:r>
              <a:rPr lang="cs-CZ" b="1" dirty="0"/>
              <a:t> metrika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27584" y="4437112"/>
            <a:ext cx="190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/>
              <a:t>Euklidova metrika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27584" y="5301208"/>
            <a:ext cx="309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 err="1"/>
              <a:t>Pearsonův</a:t>
            </a:r>
            <a:r>
              <a:rPr lang="cs-CZ" b="1" dirty="0"/>
              <a:t> korelační koeficient</a:t>
            </a:r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57746"/>
              </p:ext>
            </p:extLst>
          </p:nvPr>
        </p:nvGraphicFramePr>
        <p:xfrm>
          <a:off x="3649663" y="3573016"/>
          <a:ext cx="2578521" cy="505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3" name="Rovnice" r:id="rId5" imgW="1117440" imgH="215640" progId="Equation.3">
                  <p:embed/>
                </p:oleObj>
              </mc:Choice>
              <mc:Fallback>
                <p:oleObj name="Rovnice" r:id="rId5" imgW="1117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3573016"/>
                        <a:ext cx="2578521" cy="505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251327"/>
              </p:ext>
            </p:extLst>
          </p:nvPr>
        </p:nvGraphicFramePr>
        <p:xfrm>
          <a:off x="3649663" y="4437112"/>
          <a:ext cx="2451075" cy="4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4" name="Rovnice" r:id="rId7" imgW="1231560" imgH="241200" progId="Equation.3">
                  <p:embed/>
                </p:oleObj>
              </mc:Choice>
              <mc:Fallback>
                <p:oleObj name="Rovnice" r:id="rId7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437112"/>
                        <a:ext cx="2451075" cy="4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928766"/>
              </p:ext>
            </p:extLst>
          </p:nvPr>
        </p:nvGraphicFramePr>
        <p:xfrm>
          <a:off x="1130300" y="5616575"/>
          <a:ext cx="5994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5" name="Rovnice" r:id="rId9" imgW="2933640" imgH="444240" progId="Equation.3">
                  <p:embed/>
                </p:oleObj>
              </mc:Choice>
              <mc:Fallback>
                <p:oleObj name="Rovnice" r:id="rId9" imgW="2933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616575"/>
                        <a:ext cx="5994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0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Výpočet vzdáleností z asociačních koeficientů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611560" y="126876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cs typeface="Arial" charset="0"/>
              </a:rPr>
              <a:t>Z asociačních koeficientů, které vyjadřují míru podobnosti, lze jednoduše odvodit i míry nepodobnosti (vzdálenosti) </a:t>
            </a:r>
            <a:r>
              <a:rPr lang="cs-CZ" altLang="en-US" sz="2000" dirty="0" smtClean="0">
                <a:cs typeface="Arial" charset="0"/>
              </a:rPr>
              <a:t>pomocí: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080"/>
              </p:ext>
            </p:extLst>
          </p:nvPr>
        </p:nvGraphicFramePr>
        <p:xfrm>
          <a:off x="2268538" y="2420938"/>
          <a:ext cx="34607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5" name="Rovnice" r:id="rId4" imgW="1460160" imgH="215640" progId="Equation.3">
                  <p:embed/>
                </p:oleObj>
              </mc:Choice>
              <mc:Fallback>
                <p:oleObj name="Rovnice" r:id="rId4" imgW="1460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420938"/>
                        <a:ext cx="346075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1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Výpočet vzdáleností </a:t>
            </a:r>
            <a:r>
              <a:rPr lang="en-US" dirty="0" smtClean="0"/>
              <a:t>v </a:t>
            </a:r>
            <a:r>
              <a:rPr lang="en-US" dirty="0" err="1" smtClean="0"/>
              <a:t>Matlabu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Funkce: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err="1" smtClean="0">
                <a:cs typeface="Arial" charset="0"/>
              </a:rPr>
              <a:t>pdist</a:t>
            </a:r>
            <a:r>
              <a:rPr lang="cs-CZ" altLang="en-US" sz="2000" dirty="0" smtClean="0">
                <a:cs typeface="Arial" charset="0"/>
              </a:rPr>
              <a:t> (vzdálenost mezi páry objektů matice X či páry proměnných matice X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r>
              <a:rPr lang="cs-CZ" altLang="en-US" sz="2000" dirty="0" smtClean="0">
                <a:cs typeface="Arial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pdist2 (vzdálenost mezi maticemi X a Y)</a:t>
            </a:r>
            <a:endParaRPr lang="cs-CZ" altLang="en-US" sz="2000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2268155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Výběr metrik vzdáleností u obou těchto funkcí: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euclidean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Euklidova 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squaredeuclidean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čtverec Euklidovy vzdálenosti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seuclidean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standardizovaná Euklidova 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cityblock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sz="2000" dirty="0" err="1"/>
              <a:t>Hammingova</a:t>
            </a:r>
            <a:r>
              <a:rPr lang="cs-CZ" sz="2000" dirty="0"/>
              <a:t> (manhattanská) </a:t>
            </a:r>
            <a:r>
              <a:rPr lang="cs-CZ" sz="2000" dirty="0" smtClean="0"/>
              <a:t>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minkowski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sz="2000" dirty="0" err="1"/>
              <a:t>Minkovského</a:t>
            </a:r>
            <a:r>
              <a:rPr lang="cs-CZ" sz="2000" dirty="0"/>
              <a:t> </a:t>
            </a:r>
            <a:r>
              <a:rPr lang="cs-CZ" sz="2000" dirty="0" smtClean="0"/>
              <a:t>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chebychev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sz="2000" dirty="0" err="1"/>
              <a:t>Čebyševova</a:t>
            </a:r>
            <a:r>
              <a:rPr lang="cs-CZ" sz="2000" dirty="0"/>
              <a:t> </a:t>
            </a:r>
            <a:r>
              <a:rPr lang="cs-CZ" sz="2000" dirty="0" smtClean="0"/>
              <a:t>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mahalanobis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sz="2000" dirty="0" err="1"/>
              <a:t>Mahalanobisova</a:t>
            </a:r>
            <a:r>
              <a:rPr lang="cs-CZ" sz="2000" dirty="0"/>
              <a:t> </a:t>
            </a:r>
            <a:r>
              <a:rPr lang="cs-CZ" sz="2000" dirty="0" smtClean="0"/>
              <a:t>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‘cosine’</a:t>
            </a:r>
            <a:r>
              <a:rPr lang="cs-CZ" altLang="en-US" sz="2000" dirty="0" smtClean="0">
                <a:cs typeface="Arial" charset="0"/>
              </a:rPr>
              <a:t> – 1 mínus kosinová podobnost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‘correlation’</a:t>
            </a:r>
            <a:r>
              <a:rPr lang="cs-CZ" altLang="en-US" sz="2000" dirty="0" smtClean="0">
                <a:cs typeface="Arial" charset="0"/>
              </a:rPr>
              <a:t> – 1 mínus </a:t>
            </a:r>
            <a:r>
              <a:rPr lang="cs-CZ" altLang="en-US" sz="2000" dirty="0" err="1" smtClean="0">
                <a:cs typeface="Arial" charset="0"/>
              </a:rPr>
              <a:t>Pearsonův</a:t>
            </a:r>
            <a:r>
              <a:rPr lang="cs-CZ" altLang="en-US" sz="2000" dirty="0" smtClean="0">
                <a:cs typeface="Arial" charset="0"/>
              </a:rPr>
              <a:t> korelační koeficient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‘spearman’</a:t>
            </a:r>
            <a:r>
              <a:rPr lang="cs-CZ" altLang="en-US" sz="2000" dirty="0" smtClean="0">
                <a:cs typeface="Arial" charset="0"/>
              </a:rPr>
              <a:t> – 1 mínus </a:t>
            </a:r>
            <a:r>
              <a:rPr lang="cs-CZ" altLang="en-US" sz="2000" dirty="0" err="1" smtClean="0">
                <a:cs typeface="Arial" charset="0"/>
              </a:rPr>
              <a:t>Spearmanův</a:t>
            </a:r>
            <a:r>
              <a:rPr lang="cs-CZ" altLang="en-US" sz="2000" dirty="0" smtClean="0">
                <a:cs typeface="Arial" charset="0"/>
              </a:rPr>
              <a:t> korelační koeficient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‘hamming’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altLang="en-US" sz="2000" dirty="0" err="1" smtClean="0">
                <a:cs typeface="Arial" charset="0"/>
              </a:rPr>
              <a:t>Hamminova</a:t>
            </a:r>
            <a:r>
              <a:rPr lang="cs-CZ" altLang="en-US" sz="2000" dirty="0" smtClean="0">
                <a:cs typeface="Arial" charset="0"/>
              </a:rPr>
              <a:t> vzdálenost (pro kvalitativní proměnné)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jaccard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1 mínus </a:t>
            </a:r>
            <a:r>
              <a:rPr lang="cs-CZ" altLang="en-US" sz="2000" dirty="0" err="1" smtClean="0">
                <a:cs typeface="Arial" charset="0"/>
              </a:rPr>
              <a:t>Jaccardův</a:t>
            </a:r>
            <a:r>
              <a:rPr lang="cs-CZ" altLang="en-US" sz="2000" dirty="0" smtClean="0">
                <a:cs typeface="Arial" charset="0"/>
              </a:rPr>
              <a:t> koeficient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lze případně nadefinovat i jinou metriku</a:t>
            </a:r>
            <a:endParaRPr lang="cs-CZ" alt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Metriky pro určení vzdálenosti mezi dvěma skupinami objektů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27970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19627"/>
            <a:ext cx="4027456" cy="1088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7940" y="5350193"/>
            <a:ext cx="4027456" cy="12581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  <p:sp>
        <p:nvSpPr>
          <p:cNvPr id="30" name="Obdélník 29"/>
          <p:cNvSpPr/>
          <p:nvPr/>
        </p:nvSpPr>
        <p:spPr>
          <a:xfrm>
            <a:off x="4945992" y="1580822"/>
            <a:ext cx="4027456" cy="1290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2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r>
              <a:rPr lang="cs-CZ" dirty="0" smtClean="0"/>
              <a:t>vzdálenost mezi skupinami dána: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Vzdálenost mezi skupinami objektů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314096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cs typeface="Arial" charset="0"/>
              </a:rPr>
              <a:t>jednotlivé </a:t>
            </a:r>
            <a:r>
              <a:rPr lang="cs-CZ" dirty="0">
                <a:cs typeface="Arial" charset="0"/>
              </a:rPr>
              <a:t>deterministické metriky pro určení vzdálenosti mezi </a:t>
            </a:r>
            <a:r>
              <a:rPr lang="cs-CZ" dirty="0" smtClean="0">
                <a:cs typeface="Arial" charset="0"/>
              </a:rPr>
              <a:t>dvěma </a:t>
            </a:r>
            <a:r>
              <a:rPr lang="cs-CZ" dirty="0">
                <a:cs typeface="Arial" charset="0"/>
              </a:rPr>
              <a:t>množinami </a:t>
            </a:r>
            <a:r>
              <a:rPr lang="cs-CZ" dirty="0" smtClean="0">
                <a:cs typeface="Arial" charset="0"/>
              </a:rPr>
              <a:t>objektů si probereme v rámci shlukové analýzy na příští přednášce</a:t>
            </a:r>
            <a:endParaRPr lang="cs-CZ" dirty="0">
              <a:cs typeface="Arial" charset="0"/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155679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000" dirty="0" smtClean="0"/>
              <a:t>„vzdáleností“ jednoho objektu s jedním či více objekty jedné skupiny (třídy) – použitelné při klasifikaci</a:t>
            </a:r>
          </a:p>
        </p:txBody>
      </p:sp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2219378"/>
            <a:ext cx="8229600" cy="72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000" dirty="0" smtClean="0"/>
              <a:t>„vzdáleností“ skupin (třídy, shluku) obrazů či „vzdáleností“ jednoho obrazu z každé skupiny – použitelné při shlukování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43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27970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19627"/>
            <a:ext cx="4027456" cy="1088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7940" y="5350193"/>
            <a:ext cx="4027456" cy="12581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  <p:sp>
        <p:nvSpPr>
          <p:cNvPr id="30" name="Obdélník 29"/>
          <p:cNvSpPr/>
          <p:nvPr/>
        </p:nvSpPr>
        <p:spPr>
          <a:xfrm>
            <a:off x="4945992" y="1580822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4945992" y="3043937"/>
            <a:ext cx="4027456" cy="1138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3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Metriky založené na </a:t>
            </a:r>
            <a:r>
              <a:rPr lang="cs-CZ" dirty="0" err="1" smtClean="0"/>
              <a:t>pstních</a:t>
            </a:r>
            <a:r>
              <a:rPr lang="cs-CZ" dirty="0" smtClean="0"/>
              <a:t> charakteristikách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49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9551" y="1124744"/>
            <a:ext cx="8295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Základní </a:t>
            </a:r>
            <a:r>
              <a:rPr lang="cs-CZ" dirty="0" smtClean="0"/>
              <a:t>myšlenkou je </a:t>
            </a:r>
            <a:r>
              <a:rPr lang="cs-CZ" dirty="0"/>
              <a:t>využití </a:t>
            </a:r>
            <a:r>
              <a:rPr lang="cs-CZ" dirty="0">
                <a:solidFill>
                  <a:srgbClr val="824100"/>
                </a:solidFill>
              </a:rPr>
              <a:t>pravděpodobnosti způsobené </a:t>
            </a:r>
            <a:r>
              <a:rPr lang="cs-CZ" dirty="0" smtClean="0">
                <a:solidFill>
                  <a:srgbClr val="824100"/>
                </a:solidFill>
              </a:rPr>
              <a:t>chyby při klasifikaci </a:t>
            </a:r>
            <a:r>
              <a:rPr lang="cs-CZ" dirty="0" smtClean="0"/>
              <a:t>(tzn. zařazení objektu do skupiny). </a:t>
            </a:r>
            <a:r>
              <a:rPr lang="cs-CZ" dirty="0"/>
              <a:t>Čím více se hustoty pravděpodobnosti výskytu obrazů </a:t>
            </a:r>
            <a:r>
              <a:rPr lang="cs-CZ" b="1" dirty="0"/>
              <a:t>x </a:t>
            </a:r>
            <a:r>
              <a:rPr lang="cs-CZ" dirty="0"/>
              <a:t>v jednotlivých množinách překrývají, tím je větší pravděpodobnost chyby.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39551" y="2132856"/>
            <a:ext cx="452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dirty="0" smtClean="0">
                <a:cs typeface="Arial" charset="0"/>
              </a:rPr>
              <a:t>Tzn. tyto </a:t>
            </a:r>
            <a:r>
              <a:rPr lang="cs-CZ" altLang="en-US" dirty="0">
                <a:cs typeface="Arial" charset="0"/>
              </a:rPr>
              <a:t>metriky splňují následující </a:t>
            </a:r>
            <a:r>
              <a:rPr lang="cs-CZ" altLang="en-US" dirty="0" smtClean="0">
                <a:cs typeface="Arial" charset="0"/>
              </a:rPr>
              <a:t>vlastnosti: 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539552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en-US" dirty="0" smtClean="0">
                <a:cs typeface="Arial" charset="0"/>
              </a:rPr>
              <a:t>3. </a:t>
            </a:r>
            <a:r>
              <a:rPr lang="cs-CZ" altLang="en-US" dirty="0" smtClean="0">
                <a:solidFill>
                  <a:srgbClr val="824100"/>
                </a:solidFill>
                <a:cs typeface="Arial" charset="0"/>
              </a:rPr>
              <a:t>J nabývá maxima</a:t>
            </a:r>
            <a:r>
              <a:rPr lang="cs-CZ" altLang="en-US" dirty="0" smtClean="0">
                <a:cs typeface="Arial" charset="0"/>
              </a:rPr>
              <a:t>, pokud jsou obě množiny disjunktní, tj. když </a:t>
            </a:r>
            <a:endParaRPr lang="cs-CZ" altLang="en-US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39552" y="26487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en-US" dirty="0">
                <a:cs typeface="Arial" charset="0"/>
              </a:rPr>
              <a:t>1</a:t>
            </a:r>
            <a:r>
              <a:rPr lang="cs-CZ" altLang="en-US" dirty="0">
                <a:solidFill>
                  <a:srgbClr val="824100"/>
                </a:solidFill>
                <a:cs typeface="Arial" charset="0"/>
              </a:rPr>
              <a:t>. J = 0</a:t>
            </a:r>
            <a:r>
              <a:rPr lang="cs-CZ" altLang="en-US" dirty="0">
                <a:cs typeface="Arial" charset="0"/>
              </a:rPr>
              <a:t>, pokud jsou hustoty pravděpodobnosti obou množin identické, tj. když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i="1" dirty="0" smtClean="0">
                <a:cs typeface="Arial" charset="0"/>
              </a:rPr>
              <a:t>p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dirty="0">
                <a:cs typeface="Arial" charset="0"/>
              </a:rPr>
              <a:t>|</a:t>
            </a:r>
            <a:r>
              <a:rPr lang="cs-CZ" altLang="en-US" dirty="0">
                <a:cs typeface="Arial" charset="0"/>
                <a:sym typeface="Symbol" pitchFamily="18" charset="2"/>
              </a:rPr>
              <a:t></a:t>
            </a:r>
            <a:r>
              <a:rPr lang="cs-CZ" altLang="en-US" baseline="-25000" dirty="0">
                <a:cs typeface="Arial" charset="0"/>
              </a:rPr>
              <a:t>1</a:t>
            </a:r>
            <a:r>
              <a:rPr lang="cs-CZ" altLang="en-US" dirty="0">
                <a:cs typeface="Arial" charset="0"/>
              </a:rPr>
              <a:t>) = </a:t>
            </a:r>
            <a:r>
              <a:rPr lang="cs-CZ" altLang="en-US" i="1" dirty="0">
                <a:cs typeface="Arial" charset="0"/>
              </a:rPr>
              <a:t>p</a:t>
            </a:r>
            <a:r>
              <a:rPr lang="cs-CZ" altLang="en-US" dirty="0">
                <a:cs typeface="Arial" charset="0"/>
              </a:rPr>
              <a:t>(</a:t>
            </a:r>
            <a:r>
              <a:rPr lang="cs-CZ" altLang="en-US" b="1" dirty="0">
                <a:cs typeface="Arial" charset="0"/>
              </a:rPr>
              <a:t>x</a:t>
            </a:r>
            <a:r>
              <a:rPr lang="cs-CZ" altLang="en-US" dirty="0">
                <a:cs typeface="Arial" charset="0"/>
              </a:rPr>
              <a:t>|</a:t>
            </a:r>
            <a:r>
              <a:rPr lang="cs-CZ" altLang="en-US" dirty="0">
                <a:cs typeface="Arial" charset="0"/>
                <a:sym typeface="Symbol" pitchFamily="18" charset="2"/>
              </a:rPr>
              <a:t></a:t>
            </a:r>
            <a:r>
              <a:rPr lang="cs-CZ" altLang="en-US" baseline="-25000" dirty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)</a:t>
            </a:r>
            <a:endParaRPr lang="cs-CZ" altLang="en-US" dirty="0">
              <a:cs typeface="Arial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9552" y="4005064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dirty="0">
                <a:cs typeface="Arial" charset="0"/>
              </a:rPr>
              <a:t>2. </a:t>
            </a:r>
            <a:r>
              <a:rPr lang="cs-CZ" altLang="en-US" dirty="0">
                <a:solidFill>
                  <a:srgbClr val="824100"/>
                </a:solidFill>
                <a:cs typeface="Arial" charset="0"/>
              </a:rPr>
              <a:t>J </a:t>
            </a:r>
            <a:r>
              <a:rPr lang="en-US" altLang="en-US" dirty="0">
                <a:solidFill>
                  <a:srgbClr val="824100"/>
                </a:solidFill>
                <a:cs typeface="Arial" charset="0"/>
              </a:rPr>
              <a:t>&gt;</a:t>
            </a:r>
            <a:r>
              <a:rPr lang="cs-CZ" altLang="en-US" dirty="0" smtClean="0">
                <a:solidFill>
                  <a:srgbClr val="824100"/>
                </a:solidFill>
                <a:cs typeface="Arial" charset="0"/>
              </a:rPr>
              <a:t> 0</a:t>
            </a:r>
            <a:endParaRPr lang="cs-CZ" altLang="en-US" dirty="0">
              <a:cs typeface="Arial" charset="0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491377"/>
              </p:ext>
            </p:extLst>
          </p:nvPr>
        </p:nvGraphicFramePr>
        <p:xfrm>
          <a:off x="2484438" y="5386388"/>
          <a:ext cx="22860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9" name="Rovnice" r:id="rId4" imgW="1536480" imgH="469800" progId="Equation.3">
                  <p:embed/>
                </p:oleObj>
              </mc:Choice>
              <mc:Fallback>
                <p:oleObj name="Rovnice" r:id="rId4" imgW="1536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386388"/>
                        <a:ext cx="22860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Skupina 18"/>
          <p:cNvGrpSpPr/>
          <p:nvPr/>
        </p:nvGrpSpPr>
        <p:grpSpPr>
          <a:xfrm>
            <a:off x="5098523" y="2550855"/>
            <a:ext cx="2137773" cy="1348407"/>
            <a:chOff x="5098523" y="2550855"/>
            <a:chExt cx="2137773" cy="1348407"/>
          </a:xfrm>
        </p:grpSpPr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22187" y="2583671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>
              <a:off x="5522186" y="3642468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5590862" y="2857830"/>
              <a:ext cx="744546" cy="729393"/>
              <a:chOff x="1929036" y="4313668"/>
              <a:chExt cx="2305050" cy="984250"/>
            </a:xfrm>
          </p:grpSpPr>
          <p:sp>
            <p:nvSpPr>
              <p:cNvPr id="88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1" name="Skupina 70"/>
            <p:cNvGrpSpPr/>
            <p:nvPr/>
          </p:nvGrpSpPr>
          <p:grpSpPr>
            <a:xfrm>
              <a:off x="5601579" y="2864601"/>
              <a:ext cx="744546" cy="729393"/>
              <a:chOff x="1929036" y="4313668"/>
              <a:chExt cx="2305050" cy="984250"/>
            </a:xfrm>
          </p:grpSpPr>
          <p:sp>
            <p:nvSpPr>
              <p:cNvPr id="74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2" name="TextovéPole 71"/>
            <p:cNvSpPr txBox="1"/>
            <p:nvPr/>
          </p:nvSpPr>
          <p:spPr>
            <a:xfrm>
              <a:off x="6896103" y="3622263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5098523" y="2550855"/>
              <a:ext cx="48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f(x</a:t>
              </a:r>
              <a:r>
                <a:rPr lang="cs-CZ" sz="1200" baseline="-25000" dirty="0" smtClean="0"/>
                <a:t>1</a:t>
              </a:r>
              <a:r>
                <a:rPr lang="cs-CZ" sz="1200" dirty="0" smtClean="0"/>
                <a:t>)</a:t>
              </a:r>
              <a:endParaRPr lang="en-US" sz="1200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7165074" y="2550855"/>
            <a:ext cx="1670245" cy="1348407"/>
            <a:chOff x="7165074" y="2550855"/>
            <a:chExt cx="1670245" cy="1348407"/>
          </a:xfrm>
        </p:grpSpPr>
        <p:sp>
          <p:nvSpPr>
            <p:cNvPr id="103" name="Line 29"/>
            <p:cNvSpPr>
              <a:spLocks noChangeShapeType="1"/>
            </p:cNvSpPr>
            <p:nvPr/>
          </p:nvSpPr>
          <p:spPr bwMode="auto">
            <a:xfrm>
              <a:off x="7465020" y="2574789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" name="Line 30"/>
            <p:cNvSpPr>
              <a:spLocks noChangeShapeType="1"/>
            </p:cNvSpPr>
            <p:nvPr/>
          </p:nvSpPr>
          <p:spPr bwMode="auto">
            <a:xfrm>
              <a:off x="7474787" y="3633586"/>
              <a:ext cx="12352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" name="Ovál 104"/>
            <p:cNvSpPr/>
            <p:nvPr/>
          </p:nvSpPr>
          <p:spPr>
            <a:xfrm rot="1306711">
              <a:off x="8080647" y="2794467"/>
              <a:ext cx="401619" cy="67187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ál 105"/>
            <p:cNvSpPr/>
            <p:nvPr/>
          </p:nvSpPr>
          <p:spPr>
            <a:xfrm rot="1306711">
              <a:off x="8124249" y="2867410"/>
              <a:ext cx="314414" cy="52598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ál 106"/>
            <p:cNvSpPr/>
            <p:nvPr/>
          </p:nvSpPr>
          <p:spPr>
            <a:xfrm rot="1306711">
              <a:off x="8181684" y="2934012"/>
              <a:ext cx="199545" cy="392782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ál 107"/>
            <p:cNvSpPr/>
            <p:nvPr/>
          </p:nvSpPr>
          <p:spPr>
            <a:xfrm rot="1306711">
              <a:off x="8227456" y="2986403"/>
              <a:ext cx="108000" cy="288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ovéPole 108"/>
            <p:cNvSpPr txBox="1"/>
            <p:nvPr/>
          </p:nvSpPr>
          <p:spPr>
            <a:xfrm>
              <a:off x="8495126" y="3622263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7165074" y="2550855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2</a:t>
              </a:r>
              <a:endParaRPr lang="en-US" sz="1200" baseline="-25000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098523" y="3791358"/>
            <a:ext cx="2137773" cy="1348407"/>
            <a:chOff x="5098523" y="3791358"/>
            <a:chExt cx="2137773" cy="1348407"/>
          </a:xfrm>
        </p:grpSpPr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5522187" y="3824174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5590862" y="4098333"/>
              <a:ext cx="744546" cy="729393"/>
              <a:chOff x="1929036" y="4313668"/>
              <a:chExt cx="2305050" cy="984250"/>
            </a:xfrm>
          </p:grpSpPr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1" name="Skupina 40"/>
            <p:cNvGrpSpPr/>
            <p:nvPr/>
          </p:nvGrpSpPr>
          <p:grpSpPr>
            <a:xfrm>
              <a:off x="5843678" y="4105104"/>
              <a:ext cx="744546" cy="729393"/>
              <a:chOff x="1929036" y="4313668"/>
              <a:chExt cx="2305050" cy="984250"/>
            </a:xfrm>
          </p:grpSpPr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1" name="TextovéPole 60"/>
            <p:cNvSpPr txBox="1"/>
            <p:nvPr/>
          </p:nvSpPr>
          <p:spPr>
            <a:xfrm>
              <a:off x="6896103" y="4862766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5098523" y="3791358"/>
              <a:ext cx="48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f(x</a:t>
              </a:r>
              <a:r>
                <a:rPr lang="cs-CZ" sz="1200" baseline="-25000" dirty="0" smtClean="0"/>
                <a:t>1</a:t>
              </a:r>
              <a:r>
                <a:rPr lang="cs-CZ" sz="1200" dirty="0" smtClean="0"/>
                <a:t>)</a:t>
              </a:r>
              <a:endParaRPr lang="en-US" sz="1200" dirty="0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5522186" y="4882971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5098523" y="5032921"/>
            <a:ext cx="2137773" cy="1336532"/>
            <a:chOff x="5098523" y="5032921"/>
            <a:chExt cx="2137773" cy="1336532"/>
          </a:xfrm>
        </p:grpSpPr>
        <p:sp>
          <p:nvSpPr>
            <p:cNvPr id="112" name="Line 29"/>
            <p:cNvSpPr>
              <a:spLocks noChangeShapeType="1"/>
            </p:cNvSpPr>
            <p:nvPr/>
          </p:nvSpPr>
          <p:spPr bwMode="auto">
            <a:xfrm>
              <a:off x="5522187" y="5065737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" name="Line 30"/>
            <p:cNvSpPr>
              <a:spLocks noChangeShapeType="1"/>
            </p:cNvSpPr>
            <p:nvPr/>
          </p:nvSpPr>
          <p:spPr bwMode="auto">
            <a:xfrm>
              <a:off x="5522186" y="6124534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4" name="Skupina 113"/>
            <p:cNvGrpSpPr/>
            <p:nvPr/>
          </p:nvGrpSpPr>
          <p:grpSpPr>
            <a:xfrm>
              <a:off x="5590862" y="5339896"/>
              <a:ext cx="744546" cy="729393"/>
              <a:chOff x="1929036" y="4313668"/>
              <a:chExt cx="2305050" cy="984250"/>
            </a:xfrm>
          </p:grpSpPr>
          <p:sp>
            <p:nvSpPr>
              <p:cNvPr id="132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5" name="Skupina 114"/>
            <p:cNvGrpSpPr/>
            <p:nvPr/>
          </p:nvGrpSpPr>
          <p:grpSpPr>
            <a:xfrm>
              <a:off x="6372200" y="5346667"/>
              <a:ext cx="744546" cy="729393"/>
              <a:chOff x="1929036" y="4313668"/>
              <a:chExt cx="2305050" cy="984250"/>
            </a:xfrm>
          </p:grpSpPr>
          <p:sp>
            <p:nvSpPr>
              <p:cNvPr id="118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6" name="TextovéPole 115"/>
            <p:cNvSpPr txBox="1"/>
            <p:nvPr/>
          </p:nvSpPr>
          <p:spPr>
            <a:xfrm>
              <a:off x="6896103" y="6092454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5098523" y="5032921"/>
              <a:ext cx="48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f(x</a:t>
              </a:r>
              <a:r>
                <a:rPr lang="cs-CZ" sz="1200" baseline="-25000" dirty="0" smtClean="0"/>
                <a:t>1</a:t>
              </a:r>
              <a:r>
                <a:rPr lang="cs-CZ" sz="1200" dirty="0" smtClean="0"/>
                <a:t>)</a:t>
              </a:r>
              <a:endParaRPr lang="en-US" sz="1200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7165074" y="3791358"/>
            <a:ext cx="1670245" cy="1348407"/>
            <a:chOff x="7165074" y="3791358"/>
            <a:chExt cx="1670245" cy="1348407"/>
          </a:xfrm>
        </p:grpSpPr>
        <p:sp>
          <p:nvSpPr>
            <p:cNvPr id="56" name="Line 29"/>
            <p:cNvSpPr>
              <a:spLocks noChangeShapeType="1"/>
            </p:cNvSpPr>
            <p:nvPr/>
          </p:nvSpPr>
          <p:spPr bwMode="auto">
            <a:xfrm>
              <a:off x="7465020" y="3815292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Line 30"/>
            <p:cNvSpPr>
              <a:spLocks noChangeShapeType="1"/>
            </p:cNvSpPr>
            <p:nvPr/>
          </p:nvSpPr>
          <p:spPr bwMode="auto">
            <a:xfrm>
              <a:off x="7474787" y="4874089"/>
              <a:ext cx="12352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8080647" y="4034970"/>
              <a:ext cx="401619" cy="671873"/>
              <a:chOff x="7914991" y="4034970"/>
              <a:chExt cx="401619" cy="671873"/>
            </a:xfrm>
          </p:grpSpPr>
          <p:sp>
            <p:nvSpPr>
              <p:cNvPr id="20" name="Ovál 19"/>
              <p:cNvSpPr/>
              <p:nvPr/>
            </p:nvSpPr>
            <p:spPr>
              <a:xfrm rot="1306711">
                <a:off x="7914991" y="4034970"/>
                <a:ext cx="401619" cy="671873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ál 57"/>
              <p:cNvSpPr/>
              <p:nvPr/>
            </p:nvSpPr>
            <p:spPr>
              <a:xfrm rot="1306711">
                <a:off x="7958593" y="4107913"/>
                <a:ext cx="314414" cy="52598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ál 58"/>
              <p:cNvSpPr/>
              <p:nvPr/>
            </p:nvSpPr>
            <p:spPr>
              <a:xfrm rot="1306711">
                <a:off x="8016028" y="4174515"/>
                <a:ext cx="199545" cy="39278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ál 59"/>
              <p:cNvSpPr/>
              <p:nvPr/>
            </p:nvSpPr>
            <p:spPr>
              <a:xfrm rot="1306711">
                <a:off x="8061800" y="4226906"/>
                <a:ext cx="108000" cy="28800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ovéPole 62"/>
            <p:cNvSpPr txBox="1"/>
            <p:nvPr/>
          </p:nvSpPr>
          <p:spPr>
            <a:xfrm>
              <a:off x="8495126" y="4862766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7165074" y="3791358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155" name="Ovál 154"/>
            <p:cNvSpPr/>
            <p:nvPr/>
          </p:nvSpPr>
          <p:spPr>
            <a:xfrm rot="1306711">
              <a:off x="7898138" y="3947200"/>
              <a:ext cx="401619" cy="6718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 rot="1306711">
              <a:off x="7941740" y="4020143"/>
              <a:ext cx="314414" cy="5259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 rot="1306711">
              <a:off x="7999175" y="4086745"/>
              <a:ext cx="199545" cy="3927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 rot="1306711">
              <a:off x="8044947" y="4139136"/>
              <a:ext cx="10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7165074" y="5032921"/>
            <a:ext cx="1670245" cy="1348407"/>
            <a:chOff x="7165074" y="5032921"/>
            <a:chExt cx="1670245" cy="1348407"/>
          </a:xfrm>
        </p:grpSpPr>
        <p:sp>
          <p:nvSpPr>
            <p:cNvPr id="147" name="Line 29"/>
            <p:cNvSpPr>
              <a:spLocks noChangeShapeType="1"/>
            </p:cNvSpPr>
            <p:nvPr/>
          </p:nvSpPr>
          <p:spPr bwMode="auto">
            <a:xfrm>
              <a:off x="7465020" y="5056855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Line 30"/>
            <p:cNvSpPr>
              <a:spLocks noChangeShapeType="1"/>
            </p:cNvSpPr>
            <p:nvPr/>
          </p:nvSpPr>
          <p:spPr bwMode="auto">
            <a:xfrm>
              <a:off x="7474787" y="6115652"/>
              <a:ext cx="12352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8080647" y="5276533"/>
              <a:ext cx="401619" cy="671873"/>
              <a:chOff x="8020514" y="5276533"/>
              <a:chExt cx="401619" cy="671873"/>
            </a:xfrm>
          </p:grpSpPr>
          <p:sp>
            <p:nvSpPr>
              <p:cNvPr id="149" name="Ovál 148"/>
              <p:cNvSpPr/>
              <p:nvPr/>
            </p:nvSpPr>
            <p:spPr>
              <a:xfrm rot="1306711">
                <a:off x="8020514" y="5276533"/>
                <a:ext cx="401619" cy="671873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ál 149"/>
              <p:cNvSpPr/>
              <p:nvPr/>
            </p:nvSpPr>
            <p:spPr>
              <a:xfrm rot="1306711">
                <a:off x="8064116" y="5349476"/>
                <a:ext cx="314414" cy="52598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ál 150"/>
              <p:cNvSpPr/>
              <p:nvPr/>
            </p:nvSpPr>
            <p:spPr>
              <a:xfrm rot="1306711">
                <a:off x="8121551" y="5416078"/>
                <a:ext cx="199545" cy="39278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ál 151"/>
              <p:cNvSpPr/>
              <p:nvPr/>
            </p:nvSpPr>
            <p:spPr>
              <a:xfrm rot="1306711">
                <a:off x="8167323" y="5468469"/>
                <a:ext cx="108000" cy="28800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TextovéPole 152"/>
            <p:cNvSpPr txBox="1"/>
            <p:nvPr/>
          </p:nvSpPr>
          <p:spPr>
            <a:xfrm>
              <a:off x="8495126" y="6104329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54" name="TextovéPole 153"/>
            <p:cNvSpPr txBox="1"/>
            <p:nvPr/>
          </p:nvSpPr>
          <p:spPr>
            <a:xfrm>
              <a:off x="7165074" y="5032921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159" name="Ovál 158"/>
            <p:cNvSpPr/>
            <p:nvPr/>
          </p:nvSpPr>
          <p:spPr>
            <a:xfrm rot="1306711">
              <a:off x="7636724" y="5131122"/>
              <a:ext cx="401619" cy="6718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 rot="1306711">
              <a:off x="7680326" y="5204065"/>
              <a:ext cx="314414" cy="5259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 rot="1306711">
              <a:off x="7737761" y="5270667"/>
              <a:ext cx="199545" cy="3927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 rot="1306711">
              <a:off x="7783533" y="5323058"/>
              <a:ext cx="10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90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jednotlivé objekty je možno znázornit pomocí bodu v </a:t>
            </a:r>
            <a:r>
              <a:rPr lang="cs-CZ" i="1" dirty="0" smtClean="0"/>
              <a:t>p</a:t>
            </a:r>
            <a:r>
              <a:rPr lang="cs-CZ" dirty="0" smtClean="0"/>
              <a:t>-rozměrném prostoru (</a:t>
            </a:r>
            <a:r>
              <a:rPr lang="cs-CZ" i="1" dirty="0" smtClean="0"/>
              <a:t>p</a:t>
            </a:r>
            <a:r>
              <a:rPr lang="cs-CZ" dirty="0" smtClean="0"/>
              <a:t> je počet proměnných)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203848" y="2006376"/>
                <a:ext cx="3001656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i="1">
                          <a:latin typeface="Cambria Math"/>
                        </a:rPr>
                        <m:t>,</m:t>
                      </m:r>
                      <m:r>
                        <a:rPr lang="cs-CZ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 </m:t>
                          </m:r>
                          <m:r>
                            <a:rPr lang="cs-CZ" b="1" i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006376"/>
                <a:ext cx="3001656" cy="830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/>
          <p:cNvGrpSpPr/>
          <p:nvPr/>
        </p:nvGrpSpPr>
        <p:grpSpPr>
          <a:xfrm>
            <a:off x="6228977" y="3594502"/>
            <a:ext cx="1598663" cy="590582"/>
            <a:chOff x="6228977" y="3594502"/>
            <a:chExt cx="1598663" cy="590582"/>
          </a:xfrm>
        </p:grpSpPr>
        <p:sp>
          <p:nvSpPr>
            <p:cNvPr id="8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001198" y="3343986"/>
            <a:ext cx="4090171" cy="3253366"/>
            <a:chOff x="2001198" y="3242482"/>
            <a:chExt cx="4090171" cy="3253366"/>
          </a:xfrm>
        </p:grpSpPr>
        <p:sp>
          <p:nvSpPr>
            <p:cNvPr id="15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59" name="TextovéPole 58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208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Asociační matice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3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2046856" y="3249710"/>
            <a:ext cx="972000" cy="20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437286"/>
              </p:ext>
            </p:extLst>
          </p:nvPr>
        </p:nvGraphicFramePr>
        <p:xfrm>
          <a:off x="2018507" y="1803770"/>
          <a:ext cx="954609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53655"/>
              </p:ext>
            </p:extLst>
          </p:nvPr>
        </p:nvGraphicFramePr>
        <p:xfrm>
          <a:off x="967656" y="3263776"/>
          <a:ext cx="1012056" cy="2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455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Q mode analýza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51</a:t>
            </a:fld>
            <a:endParaRPr lang="cs-CZ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5516563"/>
            <a:ext cx="3851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600" dirty="0"/>
              <a:t>Hodnoty </a:t>
            </a:r>
            <a:r>
              <a:rPr kumimoji="1" lang="cs-CZ" sz="1600" dirty="0" smtClean="0"/>
              <a:t>proměnných pro </a:t>
            </a:r>
            <a:r>
              <a:rPr kumimoji="1" lang="cs-CZ" sz="1600" dirty="0"/>
              <a:t>jednotlivé objekty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7088" y="1395413"/>
            <a:ext cx="2278062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chemeClr val="bg1"/>
                </a:solidFill>
              </a:rPr>
              <a:t>NxP</a:t>
            </a:r>
            <a:r>
              <a:rPr lang="cs-CZ" b="1" dirty="0">
                <a:solidFill>
                  <a:schemeClr val="bg1"/>
                </a:solidFill>
              </a:rPr>
              <a:t> MATICE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20071" y="1395413"/>
            <a:ext cx="3123263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</a:rPr>
              <a:t>ASOCIAČNÍ MATICE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339975" y="4797425"/>
            <a:ext cx="360363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3797077" y="3556794"/>
            <a:ext cx="612775" cy="1366837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394323" y="3068638"/>
            <a:ext cx="1609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metriky podobností/</a:t>
            </a:r>
          </a:p>
          <a:p>
            <a:pPr defTabSz="1095375" eaLnBrk="0" hangingPunct="0"/>
            <a:r>
              <a:rPr kumimoji="1" lang="cs-CZ" sz="1600" dirty="0"/>
              <a:t>vzdáleností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8728" y="5516563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cs-CZ" sz="1600" dirty="0" smtClean="0"/>
              <a:t>Vzdálenost, podobnost, korelace</a:t>
            </a:r>
            <a:r>
              <a:rPr kumimoji="1" lang="cs-CZ" sz="1600" dirty="0"/>
              <a:t>, </a:t>
            </a:r>
            <a:r>
              <a:rPr kumimoji="1" lang="cs-CZ" sz="1600" dirty="0" smtClean="0"/>
              <a:t>kovariance mezi objekty</a:t>
            </a:r>
            <a:endParaRPr kumimoji="1" lang="cs-CZ" sz="1600" dirty="0"/>
          </a:p>
        </p:txBody>
      </p:sp>
      <p:sp>
        <p:nvSpPr>
          <p:cNvPr id="20" name="Obdélník 19"/>
          <p:cNvSpPr/>
          <p:nvPr/>
        </p:nvSpPr>
        <p:spPr>
          <a:xfrm>
            <a:off x="6299272" y="3263776"/>
            <a:ext cx="2052000" cy="20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7720"/>
              </p:ext>
            </p:extLst>
          </p:nvPr>
        </p:nvGraphicFramePr>
        <p:xfrm>
          <a:off x="5220072" y="3277842"/>
          <a:ext cx="1012056" cy="2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455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092255" y="4797425"/>
            <a:ext cx="360362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11361"/>
              </p:ext>
            </p:extLst>
          </p:nvPr>
        </p:nvGraphicFramePr>
        <p:xfrm>
          <a:off x="6299272" y="1805136"/>
          <a:ext cx="2052000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1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 animBg="1"/>
      <p:bldP spid="14" grpId="0" animBg="1"/>
      <p:bldP spid="15" grpId="0"/>
      <p:bldP spid="16" grpId="0"/>
      <p:bldP spid="20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R mode analýza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52</a:t>
            </a:fld>
            <a:endParaRPr lang="cs-CZ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5516563"/>
            <a:ext cx="3851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600" dirty="0"/>
              <a:t>Hodnoty </a:t>
            </a:r>
            <a:r>
              <a:rPr kumimoji="1" lang="cs-CZ" sz="1600" dirty="0" smtClean="0"/>
              <a:t>proměnných pro </a:t>
            </a:r>
            <a:r>
              <a:rPr kumimoji="1" lang="cs-CZ" sz="1600" dirty="0"/>
              <a:t>jednotlivé objekty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7088" y="1395413"/>
            <a:ext cx="2278062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chemeClr val="bg1"/>
                </a:solidFill>
              </a:rPr>
              <a:t>NxP</a:t>
            </a:r>
            <a:r>
              <a:rPr lang="cs-CZ" b="1" dirty="0">
                <a:solidFill>
                  <a:schemeClr val="bg1"/>
                </a:solidFill>
              </a:rPr>
              <a:t> MATICE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20071" y="1395413"/>
            <a:ext cx="3123263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</a:rPr>
              <a:t>ASOCIAČNÍ MATICE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3797077" y="3556794"/>
            <a:ext cx="612775" cy="1366837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394323" y="3068638"/>
            <a:ext cx="1609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metriky podobností/</a:t>
            </a:r>
          </a:p>
          <a:p>
            <a:pPr defTabSz="1095375" eaLnBrk="0" hangingPunct="0"/>
            <a:r>
              <a:rPr kumimoji="1" lang="cs-CZ" sz="1600" dirty="0"/>
              <a:t>vzdáleností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6840657" y="3249710"/>
            <a:ext cx="972000" cy="97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28241"/>
              </p:ext>
            </p:extLst>
          </p:nvPr>
        </p:nvGraphicFramePr>
        <p:xfrm>
          <a:off x="6798777" y="1829170"/>
          <a:ext cx="954609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délník 16"/>
          <p:cNvSpPr/>
          <p:nvPr/>
        </p:nvSpPr>
        <p:spPr>
          <a:xfrm>
            <a:off x="2046856" y="3249710"/>
            <a:ext cx="972000" cy="20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0941"/>
              </p:ext>
            </p:extLst>
          </p:nvPr>
        </p:nvGraphicFramePr>
        <p:xfrm>
          <a:off x="2018507" y="1803770"/>
          <a:ext cx="954609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28903"/>
              </p:ext>
            </p:extLst>
          </p:nvPr>
        </p:nvGraphicFramePr>
        <p:xfrm>
          <a:off x="5436096" y="3263776"/>
          <a:ext cx="2062534" cy="94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176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092255" y="3933056"/>
            <a:ext cx="360362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677520" y="4652194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cs-CZ" sz="1600" dirty="0" smtClean="0"/>
              <a:t>Vzdálenost, podobnost, korelace</a:t>
            </a:r>
            <a:r>
              <a:rPr kumimoji="1" lang="cs-CZ" sz="1600" dirty="0"/>
              <a:t>, </a:t>
            </a:r>
            <a:r>
              <a:rPr kumimoji="1" lang="cs-CZ" sz="1600" dirty="0" smtClean="0"/>
              <a:t>kovariance mezi proměnnými</a:t>
            </a:r>
            <a:endParaRPr kumimoji="1" lang="cs-CZ" sz="1600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339975" y="4797425"/>
            <a:ext cx="360363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23524"/>
              </p:ext>
            </p:extLst>
          </p:nvPr>
        </p:nvGraphicFramePr>
        <p:xfrm>
          <a:off x="967656" y="3263776"/>
          <a:ext cx="1012056" cy="2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455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/>
      <p:bldP spid="2" grpId="0" animBg="1"/>
      <p:bldP spid="12" grpId="0" animBg="1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ukázka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 dirty="0"/>
          </a:p>
        </p:txBody>
      </p:sp>
      <p:pic>
        <p:nvPicPr>
          <p:cNvPr id="5" name="Picture 5" descr="evr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72" y="1124744"/>
            <a:ext cx="6089523" cy="4045354"/>
          </a:xfrm>
          <a:prstGeom prst="rect">
            <a:avLst/>
          </a:prstGeom>
        </p:spPr>
      </p:pic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37733"/>
              </p:ext>
            </p:extLst>
          </p:nvPr>
        </p:nvGraphicFramePr>
        <p:xfrm>
          <a:off x="3097088" y="3284984"/>
          <a:ext cx="5867400" cy="3137535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1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Vzdálenost v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Barcelona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Bělehrad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Berlín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Brusel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Bukurešť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Budapešť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Kodaň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Dublin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Hamburg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Istanbul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Kiev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Londýn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Madrid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Barcelona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Bělehrad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Berlín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Brusel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Bukurešť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Budapešť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Kodaň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Dublin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Hamburg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Istanbul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Kiev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Londýn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Madrid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TextBox 8"/>
          <p:cNvSpPr txBox="1"/>
          <p:nvPr/>
        </p:nvSpPr>
        <p:spPr>
          <a:xfrm>
            <a:off x="6481464" y="134076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Vzdálenost měst v mapě není ničím jiným než maticí vzdálenosti v 2D prostoru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7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224136"/>
          </a:xfrm>
        </p:spPr>
        <p:txBody>
          <a:bodyPr/>
          <a:lstStyle/>
          <a:p>
            <a:r>
              <a:rPr lang="cs-CZ" dirty="0"/>
              <a:t>Typická asociační matice je čtvercová matice</a:t>
            </a:r>
          </a:p>
          <a:p>
            <a:r>
              <a:rPr lang="cs-CZ" dirty="0"/>
              <a:t>Typická asociační matice je symetrická kolem diagonály</a:t>
            </a:r>
          </a:p>
          <a:p>
            <a:pPr lvl="1"/>
            <a:r>
              <a:rPr lang="cs-CZ" dirty="0"/>
              <a:t>Ve speciálních případech existují i asymetrické asociační </a:t>
            </a:r>
            <a:r>
              <a:rPr lang="cs-CZ" dirty="0" smtClean="0"/>
              <a:t>matice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477906"/>
            <a:ext cx="83529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Diagonála obsahuje:</a:t>
            </a:r>
          </a:p>
          <a:p>
            <a:pPr lvl="1"/>
            <a:r>
              <a:rPr lang="cs-CZ" dirty="0" smtClean="0"/>
              <a:t>0 (v případě vzdáleností) </a:t>
            </a:r>
          </a:p>
          <a:p>
            <a:pPr lvl="1"/>
            <a:r>
              <a:rPr lang="cs-CZ" dirty="0" smtClean="0"/>
              <a:t>identitu objektu se sebou samým (v případě podobnosti, obvykle 1 nebo 100</a:t>
            </a:r>
            <a:r>
              <a:rPr lang="en-US" dirty="0" smtClean="0"/>
              <a:t>%)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702042"/>
            <a:ext cx="8352928" cy="723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Asociační matice může být spočtena mezi objekty (Q mode analýza) nebo mezi proměnnými (R mode analýza)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4575655"/>
            <a:ext cx="8352928" cy="1058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Asociační matice mohou být jak vstupem do vícerozměrných analýz, tak vstupem pro klasické jednorozměrné statistické výpočty, kdy základní jednotkou  není jeden objekt, ale podobnost/vzdálenost dvojice objektů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9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/>
              <a:t> </a:t>
            </a:r>
            <a:r>
              <a:rPr lang="cs-CZ" sz="200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55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Metriky podobnosti vs. metriky vzdálenosti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" y="1196753"/>
            <a:ext cx="8291264" cy="864096"/>
          </a:xfrm>
        </p:spPr>
        <p:txBody>
          <a:bodyPr>
            <a:normAutofit/>
          </a:bodyPr>
          <a:lstStyle/>
          <a:p>
            <a:r>
              <a:rPr lang="cs-CZ" altLang="en-US" b="1" dirty="0" smtClean="0">
                <a:solidFill>
                  <a:srgbClr val="824100"/>
                </a:solidFill>
                <a:cs typeface="Arial" charset="0"/>
              </a:rPr>
              <a:t>Metriky vzdálenosti </a:t>
            </a:r>
            <a:r>
              <a:rPr lang="cs-CZ" altLang="en-US" dirty="0" smtClean="0">
                <a:cs typeface="Arial" charset="0"/>
              </a:rPr>
              <a:t>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 od 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 – označení: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,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)</a:t>
            </a:r>
          </a:p>
          <a:p>
            <a:r>
              <a:rPr lang="cs-CZ" altLang="en-US" dirty="0" smtClean="0">
                <a:cs typeface="Arial" charset="0"/>
              </a:rPr>
              <a:t>pozn.: vzdálenost objektu od sebe samého je 0 – tzn.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,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)=0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29208" y="2268656"/>
            <a:ext cx="829126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b="1" dirty="0" smtClean="0">
                <a:solidFill>
                  <a:srgbClr val="824100"/>
                </a:solidFill>
                <a:cs typeface="Arial" charset="0"/>
              </a:rPr>
              <a:t>Metriky podobnosti </a:t>
            </a:r>
            <a:r>
              <a:rPr lang="cs-CZ" altLang="en-US" dirty="0" smtClean="0">
                <a:cs typeface="Arial" charset="0"/>
              </a:rPr>
              <a:t>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 od 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 – označení: </a:t>
            </a: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,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)</a:t>
            </a:r>
          </a:p>
          <a:p>
            <a:r>
              <a:rPr lang="cs-CZ" altLang="en-US" dirty="0" smtClean="0">
                <a:cs typeface="Arial" charset="0"/>
              </a:rPr>
              <a:t>pozn.: podobnost objektu od sebe samého je maximální hodnota podobnosti pro danou metriku (zpravidla hodnota 1, ale neplatí to vždy)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29208" y="3700599"/>
            <a:ext cx="8291264" cy="24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dirty="0" smtClean="0">
                <a:cs typeface="Arial" charset="0"/>
              </a:rPr>
              <a:t>Metriky vzdálenosti mohou být různými transformacemi převedeny na metriky podobnosti (a obráceně), např.:</a:t>
            </a:r>
          </a:p>
          <a:p>
            <a:pPr>
              <a:buFont typeface="Wingdings" pitchFamily="2" charset="2"/>
              <a:buNone/>
            </a:pPr>
            <a:endParaRPr lang="cs-CZ" altLang="en-US" sz="1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 = 1/</a:t>
            </a:r>
            <a:r>
              <a:rPr lang="cs-CZ" altLang="en-US" i="1" dirty="0" smtClean="0">
                <a:cs typeface="Arial" charset="0"/>
              </a:rPr>
              <a:t> 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</a:t>
            </a:r>
            <a:endParaRPr lang="cs-CZ" altLang="en-US" baseline="-25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endParaRPr lang="cs-CZ" altLang="en-US" sz="1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 = 1/(1+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))</a:t>
            </a:r>
          </a:p>
          <a:p>
            <a:pPr algn="ctr">
              <a:buFont typeface="Wingdings" pitchFamily="2" charset="2"/>
              <a:buNone/>
            </a:pPr>
            <a:endParaRPr lang="cs-CZ" altLang="en-US" sz="1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 = c -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), c 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 </a:t>
            </a:r>
            <a:r>
              <a:rPr lang="cs-CZ" altLang="en-US" dirty="0" err="1" smtClean="0">
                <a:cs typeface="Arial" charset="0"/>
                <a:sym typeface="Symbol" pitchFamily="18" charset="2"/>
              </a:rPr>
              <a:t>max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), 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</a:t>
            </a:r>
            <a:r>
              <a:rPr lang="cs-CZ" altLang="en-US" dirty="0" err="1" smtClean="0">
                <a:cs typeface="Arial" charset="0"/>
                <a:sym typeface="Symbol" pitchFamily="18" charset="2"/>
              </a:rPr>
              <a:t>i,j</a:t>
            </a:r>
            <a:endParaRPr lang="cs-CZ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měr vzdálenosti (podobnosti)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r>
              <a:rPr lang="cs-CZ" dirty="0" smtClean="0"/>
              <a:t>podle </a:t>
            </a:r>
            <a:r>
              <a:rPr lang="cs-CZ" b="1" dirty="0" smtClean="0">
                <a:solidFill>
                  <a:srgbClr val="824100"/>
                </a:solidFill>
              </a:rPr>
              <a:t>typu proměnné </a:t>
            </a:r>
            <a:r>
              <a:rPr lang="cs-CZ" dirty="0" smtClean="0"/>
              <a:t>(kvalitativní proměnné, kvantitativní proměnné)</a:t>
            </a:r>
          </a:p>
          <a:p>
            <a:r>
              <a:rPr lang="cs-CZ" dirty="0" smtClean="0"/>
              <a:t>podle </a:t>
            </a:r>
            <a:r>
              <a:rPr lang="cs-CZ" b="1" dirty="0" smtClean="0">
                <a:solidFill>
                  <a:srgbClr val="824100"/>
                </a:solidFill>
              </a:rPr>
              <a:t>objektů</a:t>
            </a:r>
            <a:r>
              <a:rPr lang="cs-CZ" dirty="0" smtClean="0"/>
              <a:t>, jejichž vztah hodnotíme – obrazy (vektory), množiny obrazů (vektorů)</a:t>
            </a:r>
          </a:p>
          <a:p>
            <a:r>
              <a:rPr lang="cs-CZ" b="1" dirty="0" smtClean="0">
                <a:solidFill>
                  <a:srgbClr val="824100"/>
                </a:solidFill>
              </a:rPr>
              <a:t>deterministické </a:t>
            </a:r>
            <a:r>
              <a:rPr lang="cs-CZ" dirty="0" smtClean="0"/>
              <a:t>(nepravděpodobností) vs. </a:t>
            </a:r>
            <a:r>
              <a:rPr lang="cs-CZ" b="1" dirty="0" smtClean="0">
                <a:solidFill>
                  <a:srgbClr val="824100"/>
                </a:solidFill>
              </a:rPr>
              <a:t>pravděpodobností míry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852936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výběr konkrétní metriky závisí na:</a:t>
            </a:r>
          </a:p>
          <a:p>
            <a:pPr lvl="1"/>
            <a:r>
              <a:rPr lang="cs-CZ" dirty="0" smtClean="0"/>
              <a:t>výpočetních nárocích</a:t>
            </a:r>
          </a:p>
          <a:p>
            <a:pPr lvl="1"/>
            <a:r>
              <a:rPr lang="cs-CZ" dirty="0" smtClean="0"/>
              <a:t>charakteru rozložení dat</a:t>
            </a:r>
          </a:p>
          <a:p>
            <a:pPr lvl="1"/>
            <a:r>
              <a:rPr lang="cs-CZ" dirty="0" smtClean="0"/>
              <a:t>dosažení optimálních výsledků (klasifikační chyba, ztráta,...)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530120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chybný výběr metriky může vést k chybných závěrům analýzy (stejně jako </a:t>
            </a:r>
            <a:br>
              <a:rPr lang="cs-CZ" dirty="0" smtClean="0"/>
            </a:br>
            <a:r>
              <a:rPr lang="cs-CZ" dirty="0" smtClean="0"/>
              <a:t>v klasické statistické analýze výběr nevhodného testu)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4452472"/>
            <a:ext cx="8229600" cy="81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obecně bohužel není možné dopředu doporučit vhodnou metriku pro danou situaci </a:t>
            </a:r>
          </a:p>
        </p:txBody>
      </p:sp>
    </p:spTree>
    <p:extLst>
      <p:ext uri="{BB962C8B-B14F-4D97-AF65-F5344CB8AC3E}">
        <p14:creationId xmlns:p14="http://schemas.microsoft.com/office/powerpoint/2010/main" val="9697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9" name="Obdélník 8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678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Metriky pro určení vzdálenosti mezi dvěma objekty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2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22585</TotalTime>
  <Words>3504</Words>
  <Application>Microsoft Office PowerPoint</Application>
  <PresentationFormat>Předvádění na obrazovce (4:3)</PresentationFormat>
  <Paragraphs>900</Paragraphs>
  <Slides>55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3" baseType="lpstr">
      <vt:lpstr>Arial</vt:lpstr>
      <vt:lpstr>Calibri</vt:lpstr>
      <vt:lpstr>Cambria Math</vt:lpstr>
      <vt:lpstr>Helvetica</vt:lpstr>
      <vt:lpstr>Symbol</vt:lpstr>
      <vt:lpstr>Wingdings</vt:lpstr>
      <vt:lpstr>Motiv systému Office</vt:lpstr>
      <vt:lpstr>Rovnice</vt:lpstr>
      <vt:lpstr>Pokročilé metody analýzy dat  v neurovědách</vt:lpstr>
      <vt:lpstr>Blok 3</vt:lpstr>
      <vt:lpstr>Osnova</vt:lpstr>
      <vt:lpstr>Úvod do metrik podobností  a vzdáleností</vt:lpstr>
      <vt:lpstr>Poznámka</vt:lpstr>
      <vt:lpstr>Metriky podobnosti vs. metriky vzdálenosti</vt:lpstr>
      <vt:lpstr>Typy měr vzdálenosti (podobnosti)</vt:lpstr>
      <vt:lpstr>Typy metrik a konkrétní příklady</vt:lpstr>
      <vt:lpstr>Metriky pro určení vzdálenosti mezi dvěma objekty</vt:lpstr>
      <vt:lpstr>Typy metrik a konkrétní příklady</vt:lpstr>
      <vt:lpstr>Nejpoužívanější metriky pro určení vzdálenosti mezi dvěma obrazy s kvantitativními proměnnými</vt:lpstr>
      <vt:lpstr>Euklidova metrika</vt:lpstr>
      <vt:lpstr>Euklidova metrika</vt:lpstr>
      <vt:lpstr>Hammingova (manhattanská) metrika</vt:lpstr>
      <vt:lpstr>Hammingova (manhattanská) metrika</vt:lpstr>
      <vt:lpstr>Hammingova (manhattanská) metrika</vt:lpstr>
      <vt:lpstr>Minkovského metrika</vt:lpstr>
      <vt:lpstr>Čebyševova metrika</vt:lpstr>
      <vt:lpstr>Čebyševova metrika</vt:lpstr>
      <vt:lpstr>Srovnání metrik</vt:lpstr>
      <vt:lpstr>Canberrská metrika</vt:lpstr>
      <vt:lpstr>Nevýhody metrik</vt:lpstr>
      <vt:lpstr>Nelineární metrika</vt:lpstr>
      <vt:lpstr>Typy metrik a konkrétní příklady</vt:lpstr>
      <vt:lpstr>Příklad</vt:lpstr>
      <vt:lpstr>Hammingova metrika vzdálenosti</vt:lpstr>
      <vt:lpstr>Metriky pro určení podobnosti mezi dvěma objekty</vt:lpstr>
      <vt:lpstr>Typy metrik a konkrétní příklady</vt:lpstr>
      <vt:lpstr>Skalární součin</vt:lpstr>
      <vt:lpstr>Metrika kosinové podobnosti</vt:lpstr>
      <vt:lpstr>Pearsonův korelační koeficient</vt:lpstr>
      <vt:lpstr>Typy metrik a konkrétní příklady</vt:lpstr>
      <vt:lpstr>Metriky pro určení podobnosti 2 objektů s kvalitativními prom.</vt:lpstr>
      <vt:lpstr>Obecné metriky – Hammingova metrika podobnosti</vt:lpstr>
      <vt:lpstr>Obecné metriky – Tanimotova metrika</vt:lpstr>
      <vt:lpstr>Obecné metriky – Tanimotova metrika – příklad</vt:lpstr>
      <vt:lpstr>Další obecné metriky</vt:lpstr>
      <vt:lpstr>Asociační koeficienty</vt:lpstr>
      <vt:lpstr>Jaccardův – Tanimotův asociační koeficient</vt:lpstr>
      <vt:lpstr>Další asociační koeficienty I</vt:lpstr>
      <vt:lpstr>Další asociační koeficienty II</vt:lpstr>
      <vt:lpstr>Asociační koeficienty – poznámka </vt:lpstr>
      <vt:lpstr>Výpočet vzdáleností z asociačních koeficientů</vt:lpstr>
      <vt:lpstr>Výpočet vzdáleností v Matlabu</vt:lpstr>
      <vt:lpstr>Metriky pro určení vzdálenosti mezi dvěma skupinami objektů</vt:lpstr>
      <vt:lpstr>Typy metrik a konkrétní příklady</vt:lpstr>
      <vt:lpstr>Vzdálenost mezi skupinami objektů</vt:lpstr>
      <vt:lpstr>Typy metrik a konkrétní příklady</vt:lpstr>
      <vt:lpstr>Metriky založené na pstních charakteristikách </vt:lpstr>
      <vt:lpstr>Asociační matice</vt:lpstr>
      <vt:lpstr>Asociační matice – Q mode analýza</vt:lpstr>
      <vt:lpstr>Asociační matice – R mode analýza</vt:lpstr>
      <vt:lpstr>Asociační matice – ukázka </vt:lpstr>
      <vt:lpstr>Asociační matice – shrnutí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Koritakova</cp:lastModifiedBy>
  <cp:revision>1292</cp:revision>
  <cp:lastPrinted>2012-04-18T13:31:11Z</cp:lastPrinted>
  <dcterms:created xsi:type="dcterms:W3CDTF">2012-03-28T14:10:39Z</dcterms:created>
  <dcterms:modified xsi:type="dcterms:W3CDTF">2017-02-28T20:36:18Z</dcterms:modified>
</cp:coreProperties>
</file>