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6" r:id="rId2"/>
    <p:sldId id="434" r:id="rId3"/>
    <p:sldId id="435" r:id="rId4"/>
    <p:sldId id="397" r:id="rId5"/>
    <p:sldId id="440" r:id="rId6"/>
    <p:sldId id="451" r:id="rId7"/>
    <p:sldId id="450" r:id="rId8"/>
    <p:sldId id="452" r:id="rId9"/>
    <p:sldId id="441" r:id="rId10"/>
    <p:sldId id="443" r:id="rId11"/>
    <p:sldId id="444" r:id="rId12"/>
    <p:sldId id="436" r:id="rId13"/>
    <p:sldId id="445" r:id="rId14"/>
    <p:sldId id="447" r:id="rId15"/>
    <p:sldId id="453" r:id="rId16"/>
    <p:sldId id="454" r:id="rId17"/>
    <p:sldId id="491" r:id="rId18"/>
    <p:sldId id="446" r:id="rId19"/>
    <p:sldId id="457" r:id="rId20"/>
    <p:sldId id="459" r:id="rId21"/>
    <p:sldId id="476" r:id="rId22"/>
    <p:sldId id="477" r:id="rId23"/>
    <p:sldId id="437" r:id="rId24"/>
    <p:sldId id="460" r:id="rId25"/>
    <p:sldId id="478" r:id="rId26"/>
    <p:sldId id="479" r:id="rId27"/>
    <p:sldId id="466" r:id="rId28"/>
    <p:sldId id="480" r:id="rId29"/>
    <p:sldId id="481" r:id="rId30"/>
    <p:sldId id="484" r:id="rId31"/>
    <p:sldId id="485" r:id="rId32"/>
    <p:sldId id="486" r:id="rId33"/>
    <p:sldId id="468" r:id="rId34"/>
    <p:sldId id="473" r:id="rId35"/>
    <p:sldId id="482" r:id="rId36"/>
    <p:sldId id="497" r:id="rId37"/>
    <p:sldId id="475" r:id="rId38"/>
    <p:sldId id="498" r:id="rId39"/>
    <p:sldId id="492" r:id="rId40"/>
    <p:sldId id="493" r:id="rId41"/>
    <p:sldId id="494" r:id="rId42"/>
    <p:sldId id="495" r:id="rId43"/>
    <p:sldId id="496" r:id="rId44"/>
    <p:sldId id="438" r:id="rId45"/>
    <p:sldId id="499" r:id="rId46"/>
    <p:sldId id="487" r:id="rId47"/>
    <p:sldId id="488" r:id="rId48"/>
    <p:sldId id="489" r:id="rId49"/>
    <p:sldId id="490" r:id="rId50"/>
    <p:sldId id="429" r:id="rId51"/>
  </p:sldIdLst>
  <p:sldSz cx="9144000" cy="6858000" type="screen4x3"/>
  <p:notesSz cx="6797675" cy="99250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824100"/>
    <a:srgbClr val="800000"/>
    <a:srgbClr val="898989"/>
    <a:srgbClr val="F0A22E"/>
    <a:srgbClr val="663300"/>
    <a:srgbClr val="0000FF"/>
    <a:srgbClr val="A50021"/>
    <a:srgbClr val="339933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Styl Světlá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 Světlá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04" autoAdjust="0"/>
    <p:restoredTop sz="88104" autoAdjust="0"/>
  </p:normalViewPr>
  <p:slideViewPr>
    <p:cSldViewPr>
      <p:cViewPr varScale="1">
        <p:scale>
          <a:sx n="75" d="100"/>
          <a:sy n="75" d="100"/>
        </p:scale>
        <p:origin x="78" y="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1308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5714"/>
          </a:xfrm>
          <a:prstGeom prst="rect">
            <a:avLst/>
          </a:prstGeom>
        </p:spPr>
        <p:txBody>
          <a:bodyPr vert="horz" lIns="88212" tIns="44106" rIns="88212" bIns="44106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294" y="0"/>
            <a:ext cx="2945862" cy="495714"/>
          </a:xfrm>
          <a:prstGeom prst="rect">
            <a:avLst/>
          </a:prstGeom>
        </p:spPr>
        <p:txBody>
          <a:bodyPr vert="horz" lIns="88212" tIns="44106" rIns="88212" bIns="44106" rtlCol="0"/>
          <a:lstStyle>
            <a:lvl1pPr algn="r">
              <a:defRPr sz="1200"/>
            </a:lvl1pPr>
          </a:lstStyle>
          <a:p>
            <a:fld id="{3014343A-3176-4FE2-8018-ADCF018403D1}" type="datetimeFigureOut">
              <a:rPr lang="cs-CZ" smtClean="0"/>
              <a:t>28.02.2017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7797"/>
            <a:ext cx="2945862" cy="495714"/>
          </a:xfrm>
          <a:prstGeom prst="rect">
            <a:avLst/>
          </a:prstGeom>
        </p:spPr>
        <p:txBody>
          <a:bodyPr vert="horz" lIns="88212" tIns="44106" rIns="88212" bIns="44106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294" y="9427797"/>
            <a:ext cx="2945862" cy="495714"/>
          </a:xfrm>
          <a:prstGeom prst="rect">
            <a:avLst/>
          </a:prstGeom>
        </p:spPr>
        <p:txBody>
          <a:bodyPr vert="horz" lIns="88212" tIns="44106" rIns="88212" bIns="44106" rtlCol="0" anchor="b"/>
          <a:lstStyle>
            <a:lvl1pPr algn="r">
              <a:defRPr sz="1200"/>
            </a:lvl1pPr>
          </a:lstStyle>
          <a:p>
            <a:fld id="{B101A72C-99B5-46BB-BAF3-4E3B55100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539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253"/>
          </a:xfrm>
          <a:prstGeom prst="rect">
            <a:avLst/>
          </a:prstGeom>
        </p:spPr>
        <p:txBody>
          <a:bodyPr vert="horz" lIns="95552" tIns="47776" rIns="95552" bIns="47776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253"/>
          </a:xfrm>
          <a:prstGeom prst="rect">
            <a:avLst/>
          </a:prstGeom>
        </p:spPr>
        <p:txBody>
          <a:bodyPr vert="horz" lIns="95552" tIns="47776" rIns="95552" bIns="47776" rtlCol="0"/>
          <a:lstStyle>
            <a:lvl1pPr algn="r">
              <a:defRPr sz="1300"/>
            </a:lvl1pPr>
          </a:lstStyle>
          <a:p>
            <a:fld id="{5D0E8244-B60C-4AC0-9A32-90D49118D22D}" type="datetimeFigureOut">
              <a:rPr lang="cs-CZ" smtClean="0"/>
              <a:t>28.02.2017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62013" y="214313"/>
            <a:ext cx="5073650" cy="3805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2" tIns="47776" rIns="95552" bIns="47776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365098" y="4124564"/>
            <a:ext cx="6067479" cy="5516570"/>
          </a:xfrm>
          <a:prstGeom prst="rect">
            <a:avLst/>
          </a:prstGeom>
        </p:spPr>
        <p:txBody>
          <a:bodyPr vert="horz" lIns="95552" tIns="47776" rIns="95552" bIns="47776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7076"/>
            <a:ext cx="2945659" cy="496253"/>
          </a:xfrm>
          <a:prstGeom prst="rect">
            <a:avLst/>
          </a:prstGeom>
        </p:spPr>
        <p:txBody>
          <a:bodyPr vert="horz" lIns="95552" tIns="47776" rIns="95552" bIns="47776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7076"/>
            <a:ext cx="2945659" cy="496253"/>
          </a:xfrm>
          <a:prstGeom prst="rect">
            <a:avLst/>
          </a:prstGeom>
        </p:spPr>
        <p:txBody>
          <a:bodyPr vert="horz" lIns="95552" tIns="47776" rIns="95552" bIns="47776" rtlCol="0" anchor="b"/>
          <a:lstStyle>
            <a:lvl1pPr algn="r">
              <a:defRPr sz="1300"/>
            </a:lvl1pPr>
          </a:lstStyle>
          <a:p>
            <a:fld id="{0B3B9C39-6EF1-4BC3-BFC8-CDBBDA39E3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3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03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dirty="0" smtClean="0"/>
              <a:t>- centrování obrazů podle středních hodnot obrazů v jednotlivých třídách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80217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cs-CZ" baseline="0" dirty="0" smtClean="0"/>
              <a:t>p</a:t>
            </a:r>
            <a:r>
              <a:rPr lang="cs-CZ" dirty="0" smtClean="0"/>
              <a:t>roto se</a:t>
            </a:r>
            <a:r>
              <a:rPr lang="cs-CZ" baseline="0" dirty="0" smtClean="0"/>
              <a:t> někdy dělá to, že po vytvoření komponent se vyberou pomocí </a:t>
            </a:r>
            <a:r>
              <a:rPr lang="cs-CZ" baseline="0" dirty="0" err="1" smtClean="0"/>
              <a:t>dvouvýb</a:t>
            </a:r>
            <a:r>
              <a:rPr lang="cs-CZ" baseline="0" dirty="0" smtClean="0"/>
              <a:t>. t-testu ty komponenty, které dobře odlišují pacienty od kontrol. (tzn. je to </a:t>
            </a:r>
            <a:r>
              <a:rPr lang="cs-CZ" baseline="0" dirty="0" err="1" smtClean="0"/>
              <a:t>extrakc</a:t>
            </a:r>
            <a:r>
              <a:rPr lang="en-US" baseline="0" dirty="0" smtClean="0"/>
              <a:t>e + </a:t>
            </a:r>
            <a:r>
              <a:rPr lang="en-US" baseline="0" dirty="0" err="1" smtClean="0"/>
              <a:t>selekce</a:t>
            </a:r>
            <a:r>
              <a:rPr lang="cs-CZ" baseline="0" dirty="0" smtClean="0"/>
              <a:t>)</a:t>
            </a:r>
          </a:p>
          <a:p>
            <a:pPr marL="342900" indent="-342900">
              <a:buFontTx/>
              <a:buChar char="-"/>
            </a:pPr>
            <a:r>
              <a:rPr lang="cs-CZ" baseline="0" dirty="0" smtClean="0"/>
              <a:t>není vhodné vybírat prvních m komponent u klasifikace, protože pokud je diskriminující oblast malá (má málo </a:t>
            </a:r>
            <a:r>
              <a:rPr lang="cs-CZ" baseline="0" dirty="0" err="1" smtClean="0"/>
              <a:t>voxelů</a:t>
            </a:r>
            <a:r>
              <a:rPr lang="cs-CZ" baseline="0" dirty="0" smtClean="0"/>
              <a:t>), tak se mezi prvních m komponent nedostane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2407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24074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cs-CZ" dirty="0" smtClean="0"/>
              <a:t>nejdůležitější je nápověda – je potřeba</a:t>
            </a:r>
            <a:r>
              <a:rPr lang="cs-CZ" baseline="0" dirty="0" smtClean="0"/>
              <a:t> umět zvolit parametry funkce</a:t>
            </a:r>
          </a:p>
          <a:p>
            <a:pPr marL="342900" indent="-342900">
              <a:buFontTx/>
              <a:buChar char="-"/>
            </a:pPr>
            <a:r>
              <a:rPr lang="cs-CZ" baseline="0" dirty="0" smtClean="0"/>
              <a:t>teď funkce PCA přímo v </a:t>
            </a:r>
            <a:r>
              <a:rPr lang="cs-CZ" baseline="0" dirty="0" err="1" smtClean="0"/>
              <a:t>toolboxu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Statistics</a:t>
            </a:r>
            <a:endParaRPr lang="cs-CZ" baseline="0" dirty="0" smtClean="0"/>
          </a:p>
          <a:p>
            <a:pPr marL="342900" indent="-342900">
              <a:buFontTx/>
              <a:buChar char="-"/>
            </a:pPr>
            <a:r>
              <a:rPr lang="cs-CZ" baseline="0" dirty="0" smtClean="0"/>
              <a:t>defaultně pracuje na základě </a:t>
            </a:r>
            <a:r>
              <a:rPr lang="cs-CZ" baseline="0" dirty="0" err="1" smtClean="0"/>
              <a:t>SVD</a:t>
            </a:r>
            <a:r>
              <a:rPr lang="cs-CZ" baseline="0" dirty="0" smtClean="0"/>
              <a:t>, ne na výpočtu vlastních čísel a vlastních vektorů</a:t>
            </a:r>
          </a:p>
          <a:p>
            <a:pPr marL="342900" indent="-342900">
              <a:buFontTx/>
              <a:buChar char="-"/>
            </a:pPr>
            <a:r>
              <a:rPr lang="cs-CZ" baseline="0" dirty="0" smtClean="0"/>
              <a:t>matici vlastních vektorů bychom mohli použít pak pro redukci testovacích dat</a:t>
            </a:r>
          </a:p>
          <a:p>
            <a:pPr marL="342900" indent="-342900">
              <a:buFontTx/>
              <a:buChar char="-"/>
            </a:pPr>
            <a:r>
              <a:rPr lang="cs-CZ" baseline="0" dirty="0" smtClean="0"/>
              <a:t>nevím, jak bude funkce </a:t>
            </a:r>
            <a:r>
              <a:rPr lang="cs-CZ" baseline="0" dirty="0" err="1" smtClean="0"/>
              <a:t>pca</a:t>
            </a:r>
            <a:r>
              <a:rPr lang="cs-CZ" baseline="0" dirty="0" smtClean="0"/>
              <a:t> fungovat na matice, kde n</a:t>
            </a:r>
            <a:r>
              <a:rPr lang="en-US" baseline="0" dirty="0" smtClean="0"/>
              <a:t>&lt;&lt;</a:t>
            </a:r>
            <a:r>
              <a:rPr lang="cs-CZ" baseline="0" dirty="0" smtClean="0"/>
              <a:t>p</a:t>
            </a:r>
            <a:r>
              <a:rPr lang="en-US" baseline="0" dirty="0" smtClean="0"/>
              <a:t>, ale </a:t>
            </a:r>
            <a:r>
              <a:rPr lang="en-US" baseline="0" dirty="0" err="1" smtClean="0"/>
              <a:t>pokud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po</a:t>
            </a:r>
            <a:r>
              <a:rPr lang="cs-CZ" baseline="0" dirty="0" smtClean="0"/>
              <a:t>čítá pomocí </a:t>
            </a:r>
            <a:r>
              <a:rPr lang="cs-CZ" baseline="0" dirty="0" err="1" smtClean="0"/>
              <a:t>SVD</a:t>
            </a:r>
            <a:r>
              <a:rPr lang="cs-CZ" baseline="0" dirty="0" smtClean="0"/>
              <a:t> a nastaví se tam počet hl. komponent jako n-1, tak by to asi mohlo fungovat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13942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bylo</a:t>
            </a:r>
            <a:r>
              <a:rPr lang="en-US" dirty="0" smtClean="0"/>
              <a:t> by </a:t>
            </a:r>
            <a:r>
              <a:rPr lang="en-US" dirty="0" err="1" smtClean="0"/>
              <a:t>vhodn</a:t>
            </a:r>
            <a:r>
              <a:rPr lang="cs-CZ" dirty="0" smtClean="0"/>
              <a:t>é</a:t>
            </a:r>
            <a:r>
              <a:rPr lang="cs-CZ" baseline="0" dirty="0" smtClean="0"/>
              <a:t> přidat PCA i v </a:t>
            </a:r>
            <a:r>
              <a:rPr lang="cs-CZ" baseline="0" smtClean="0"/>
              <a:t>Rku</a:t>
            </a: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13662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cs-CZ" dirty="0" smtClean="0"/>
              <a:t>případně</a:t>
            </a:r>
            <a:r>
              <a:rPr lang="cs-CZ" baseline="0" dirty="0" smtClean="0"/>
              <a:t> možno vykreslit i </a:t>
            </a:r>
            <a:r>
              <a:rPr lang="cs-CZ" baseline="0" dirty="0" err="1" smtClean="0"/>
              <a:t>Scee</a:t>
            </a:r>
            <a:r>
              <a:rPr lang="cs-CZ" baseline="0" dirty="0" smtClean="0"/>
              <a:t> plot</a:t>
            </a:r>
          </a:p>
          <a:p>
            <a:pPr marL="342900" indent="-342900">
              <a:buFontTx/>
              <a:buChar char="-"/>
            </a:pPr>
            <a:r>
              <a:rPr lang="cs-CZ" baseline="0" dirty="0" smtClean="0"/>
              <a:t>když si vykreslíme korelační matici (na záložce </a:t>
            </a:r>
            <a:r>
              <a:rPr lang="cs-CZ" baseline="0" dirty="0" err="1" smtClean="0"/>
              <a:t>Desriptives</a:t>
            </a:r>
            <a:r>
              <a:rPr lang="cs-CZ" baseline="0" dirty="0" smtClean="0"/>
              <a:t>), vidíme, že proměnné jsou mezi sebou velmi málo korelované, takže nemůžeme data až tak moc redukovat, jinak bychom ztratili mnoho informace; je to patrné i z korelací s vlastními vektory – většinou jen jedna proměnná silně korelovaná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18572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44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cs-CZ" baseline="0" dirty="0" smtClean="0"/>
              <a:t>st</a:t>
            </a:r>
            <a:r>
              <a:rPr lang="en-US" baseline="0" dirty="0" err="1" smtClean="0"/>
              <a:t>álo</a:t>
            </a:r>
            <a:r>
              <a:rPr lang="en-US" baseline="0" dirty="0" smtClean="0"/>
              <a:t> by </a:t>
            </a:r>
            <a:r>
              <a:rPr lang="en-US" baseline="0" dirty="0" err="1" smtClean="0"/>
              <a:t>za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vyzkoušet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jestli</a:t>
            </a:r>
            <a:r>
              <a:rPr lang="en-US" baseline="0" dirty="0" smtClean="0"/>
              <a:t> FA bez </a:t>
            </a:r>
            <a:r>
              <a:rPr lang="en-US" baseline="0" dirty="0" err="1" smtClean="0"/>
              <a:t>rotace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úplně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stejné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výsledky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jako</a:t>
            </a:r>
            <a:r>
              <a:rPr lang="en-US" baseline="0" dirty="0" smtClean="0"/>
              <a:t> PCA (je ale </a:t>
            </a:r>
            <a:r>
              <a:rPr lang="en-US" baseline="0" dirty="0" err="1" smtClean="0"/>
              <a:t>potřeba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spočítat</a:t>
            </a:r>
            <a:r>
              <a:rPr lang="en-US" baseline="0" dirty="0" smtClean="0"/>
              <a:t> PCA s </a:t>
            </a:r>
            <a:r>
              <a:rPr lang="en-US" baseline="0" dirty="0" err="1" smtClean="0"/>
              <a:t>korelační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maticí</a:t>
            </a:r>
            <a:r>
              <a:rPr lang="en-US" baseline="0" dirty="0" smtClean="0"/>
              <a:t>)</a:t>
            </a:r>
          </a:p>
          <a:p>
            <a:pPr marL="342900" indent="-34290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108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4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Protože když naskládáme</a:t>
            </a:r>
            <a:r>
              <a:rPr lang="cs-CZ" baseline="0" dirty="0" smtClean="0"/>
              <a:t> 3D obrazy do datové tabulky, kde jednotlivé obrazy jsou řádky (3-D obraz bychom nařezali na proužky a poskládali za sebe), je datová matice obrovská.</a:t>
            </a:r>
          </a:p>
          <a:p>
            <a:pPr eaLnBrk="1" hangingPunct="1"/>
            <a:r>
              <a:rPr lang="cs-CZ" baseline="0" dirty="0" smtClean="0"/>
              <a:t>Je tudíž vhodné vybrat jen některé </a:t>
            </a:r>
            <a:r>
              <a:rPr lang="cs-CZ" baseline="0" dirty="0" err="1" smtClean="0"/>
              <a:t>voxely</a:t>
            </a:r>
            <a:r>
              <a:rPr lang="cs-CZ" baseline="0" dirty="0" smtClean="0"/>
              <a:t> a ty pak použít na klasifikaci, tedy na zařazení obrazů z testovací sady do skupiny kontrol (označeni jako 0) či pacientů (označeni jako 1). 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6474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4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toto</a:t>
            </a:r>
            <a:r>
              <a:rPr lang="cs-CZ" baseline="0" dirty="0" smtClean="0"/>
              <a:t> schéma upravit !!!!!</a:t>
            </a:r>
          </a:p>
          <a:p>
            <a:r>
              <a:rPr lang="cs-CZ" baseline="0" dirty="0" smtClean="0"/>
              <a:t>minimálně nahradit y za x a obráceně, ale ukázat to ideálně jako datovou matici </a:t>
            </a:r>
            <a:r>
              <a:rPr lang="cs-CZ" baseline="0" smtClean="0"/>
              <a:t>na vstupu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3345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dirty="0" smtClean="0"/>
              <a:t>- my se budeme nyní zabývat prvním kritériem – z tohoto kritéria vychází analýza hlavních komponent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5794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4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 smtClean="0"/>
              <a:t>3 parametry – tzn. tabulka se 3 sloupci – zobrazení ve 3-rozm. prostoru</a:t>
            </a:r>
          </a:p>
          <a:p>
            <a:r>
              <a:rPr lang="cs-CZ" altLang="cs-CZ" dirty="0" smtClean="0"/>
              <a:t>více parametrů (příznak. proměnných) – nedokážeme si to představit</a:t>
            </a:r>
          </a:p>
          <a:p>
            <a:r>
              <a:rPr lang="cs-CZ" altLang="cs-CZ" dirty="0" smtClean="0"/>
              <a:t>vytvoření nových proměnných</a:t>
            </a:r>
          </a:p>
          <a:p>
            <a:r>
              <a:rPr lang="cs-CZ" altLang="cs-CZ" dirty="0" smtClean="0"/>
              <a:t>pamatují si, co je vstupem do </a:t>
            </a:r>
            <a:r>
              <a:rPr lang="cs-CZ" altLang="cs-CZ" dirty="0" err="1" smtClean="0"/>
              <a:t>PCA</a:t>
            </a:r>
            <a:r>
              <a:rPr lang="cs-CZ" altLang="cs-CZ" dirty="0" smtClean="0"/>
              <a:t>? Není to matice původních hodnot, ale...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0307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cs-CZ" altLang="cs-CZ" dirty="0" smtClean="0"/>
              <a:t>v případě </a:t>
            </a:r>
            <a:r>
              <a:rPr lang="cs-CZ" altLang="cs-CZ" dirty="0" err="1" smtClean="0"/>
              <a:t>kovarianční</a:t>
            </a:r>
            <a:r>
              <a:rPr lang="cs-CZ" altLang="cs-CZ" dirty="0" smtClean="0"/>
              <a:t> matice a matice korelačních koeficientů je střední </a:t>
            </a:r>
            <a:r>
              <a:rPr lang="cs-CZ" altLang="cs-CZ" dirty="0" err="1" smtClean="0"/>
              <a:t>kvadr</a:t>
            </a:r>
            <a:r>
              <a:rPr lang="cs-CZ" altLang="cs-CZ" dirty="0" smtClean="0"/>
              <a:t>. odchylka minimální, pokud hlavní komponenty budou procházet ve směru největší variability </a:t>
            </a:r>
          </a:p>
          <a:p>
            <a:pPr marL="171450" indent="-171450">
              <a:buFontTx/>
              <a:buChar char="-"/>
            </a:pPr>
            <a:r>
              <a:rPr lang="cs-CZ" altLang="cs-CZ" dirty="0" smtClean="0"/>
              <a:t>vstupní matice různé, ale princip a způsob výpočtu </a:t>
            </a:r>
            <a:r>
              <a:rPr lang="cs-CZ" altLang="cs-CZ" dirty="0" err="1" smtClean="0"/>
              <a:t>Karhunenova-Loevova</a:t>
            </a:r>
            <a:r>
              <a:rPr lang="cs-CZ" altLang="cs-CZ" dirty="0" smtClean="0"/>
              <a:t> rozvoje zachován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6618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76872"/>
            <a:ext cx="7859216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860032" y="6514586"/>
            <a:ext cx="3111624" cy="332656"/>
          </a:xfrm>
          <a:prstGeom prst="rect">
            <a:avLst/>
          </a:prstGeom>
        </p:spPr>
        <p:txBody>
          <a:bodyPr/>
          <a:lstStyle/>
          <a:p>
            <a:r>
              <a:rPr lang="nl-NL" dirty="0" smtClean="0"/>
              <a:t>Koriťáková, </a:t>
            </a:r>
            <a:r>
              <a:rPr lang="nl-NL" dirty="0" smtClean="0"/>
              <a:t>Dušek: Analýza dat pro neurovědy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  <p:sp>
        <p:nvSpPr>
          <p:cNvPr id="7" name="AutoShape 62"/>
          <p:cNvSpPr>
            <a:spLocks noChangeArrowheads="1"/>
          </p:cNvSpPr>
          <p:nvPr userDrawn="1"/>
        </p:nvSpPr>
        <p:spPr bwMode="auto">
          <a:xfrm rot="10800000">
            <a:off x="0" y="6237288"/>
            <a:ext cx="9144000" cy="620712"/>
          </a:xfrm>
          <a:custGeom>
            <a:avLst/>
            <a:gdLst>
              <a:gd name="G0" fmla="+- 2745 0 0"/>
              <a:gd name="G1" fmla="+- 21600 0 2745"/>
              <a:gd name="G2" fmla="*/ 2745 1 2"/>
              <a:gd name="G3" fmla="+- 21600 0 G2"/>
              <a:gd name="G4" fmla="+/ 2745 21600 2"/>
              <a:gd name="G5" fmla="+/ G1 0 2"/>
              <a:gd name="G6" fmla="*/ 21600 21600 2745"/>
              <a:gd name="G7" fmla="*/ G6 1 2"/>
              <a:gd name="G8" fmla="+- 21600 0 G7"/>
              <a:gd name="G9" fmla="*/ 21600 1 2"/>
              <a:gd name="G10" fmla="+- 2745 0 G9"/>
              <a:gd name="G11" fmla="?: G10 G8 0"/>
              <a:gd name="G12" fmla="?: G10 G7 21600"/>
              <a:gd name="T0" fmla="*/ 20227 w 21600"/>
              <a:gd name="T1" fmla="*/ 10800 h 21600"/>
              <a:gd name="T2" fmla="*/ 10800 w 21600"/>
              <a:gd name="T3" fmla="*/ 21600 h 21600"/>
              <a:gd name="T4" fmla="*/ 1373 w 21600"/>
              <a:gd name="T5" fmla="*/ 10800 h 21600"/>
              <a:gd name="T6" fmla="*/ 10800 w 21600"/>
              <a:gd name="T7" fmla="*/ 0 h 21600"/>
              <a:gd name="T8" fmla="*/ 3173 w 21600"/>
              <a:gd name="T9" fmla="*/ 3173 h 21600"/>
              <a:gd name="T10" fmla="*/ 18427 w 21600"/>
              <a:gd name="T11" fmla="*/ 1842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745" y="21600"/>
                </a:lnTo>
                <a:lnTo>
                  <a:pt x="18855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EEA32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8" name="Rectangle 51"/>
          <p:cNvSpPr>
            <a:spLocks noChangeArrowheads="1"/>
          </p:cNvSpPr>
          <p:nvPr userDrawn="1"/>
        </p:nvSpPr>
        <p:spPr bwMode="auto">
          <a:xfrm>
            <a:off x="0" y="1752696"/>
            <a:ext cx="9144000" cy="2232025"/>
          </a:xfrm>
          <a:prstGeom prst="rect">
            <a:avLst/>
          </a:prstGeom>
          <a:solidFill>
            <a:srgbClr val="F0A22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9" name="Picture 50" descr="zahlavi-IBA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4" r="4548"/>
          <a:stretch/>
        </p:blipFill>
        <p:spPr bwMode="auto">
          <a:xfrm>
            <a:off x="0" y="0"/>
            <a:ext cx="91440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4" descr="logo-IBA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21163"/>
            <a:ext cx="12192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59"/>
          <p:cNvSpPr>
            <a:spLocks noChangeArrowheads="1"/>
          </p:cNvSpPr>
          <p:nvPr userDrawn="1"/>
        </p:nvSpPr>
        <p:spPr bwMode="auto">
          <a:xfrm>
            <a:off x="0" y="3860800"/>
            <a:ext cx="8675688" cy="100013"/>
          </a:xfrm>
          <a:prstGeom prst="parallelogram">
            <a:avLst>
              <a:gd name="adj" fmla="val 199595"/>
            </a:avLst>
          </a:prstGeom>
          <a:gradFill rotWithShape="1">
            <a:gsLst>
              <a:gs pos="0">
                <a:srgbClr val="FAE0B9"/>
              </a:gs>
              <a:gs pos="100000">
                <a:srgbClr val="F0A22E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13" name="Picture 67" descr="logo-MU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60350"/>
            <a:ext cx="87153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71"/>
          <p:cNvSpPr txBox="1">
            <a:spLocks noChangeArrowheads="1"/>
          </p:cNvSpPr>
          <p:nvPr userDrawn="1"/>
        </p:nvSpPr>
        <p:spPr bwMode="auto">
          <a:xfrm>
            <a:off x="1979613" y="6446838"/>
            <a:ext cx="5184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dirty="0">
                <a:solidFill>
                  <a:schemeClr val="bg1"/>
                </a:solidFill>
              </a:rPr>
              <a:t>© Institut biostatistiky a analýz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Line 75"/>
          <p:cNvSpPr>
            <a:spLocks noChangeShapeType="1"/>
          </p:cNvSpPr>
          <p:nvPr userDrawn="1"/>
        </p:nvSpPr>
        <p:spPr bwMode="auto">
          <a:xfrm>
            <a:off x="2000250" y="5334000"/>
            <a:ext cx="7143750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6" name="Line 76"/>
          <p:cNvSpPr>
            <a:spLocks noChangeShapeType="1"/>
          </p:cNvSpPr>
          <p:nvPr userDrawn="1"/>
        </p:nvSpPr>
        <p:spPr bwMode="auto">
          <a:xfrm>
            <a:off x="1754188" y="5403850"/>
            <a:ext cx="7389812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7" name="Oval 77"/>
          <p:cNvSpPr>
            <a:spLocks noChangeArrowheads="1"/>
          </p:cNvSpPr>
          <p:nvPr userDrawn="1"/>
        </p:nvSpPr>
        <p:spPr bwMode="auto">
          <a:xfrm>
            <a:off x="1673225" y="5300663"/>
            <a:ext cx="206375" cy="206375"/>
          </a:xfrm>
          <a:prstGeom prst="ellipse">
            <a:avLst/>
          </a:prstGeom>
          <a:solidFill>
            <a:srgbClr val="7E542A"/>
          </a:solidFill>
          <a:ln w="28575">
            <a:solidFill>
              <a:srgbClr val="EEA32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9" name="Subtitle 8"/>
          <p:cNvSpPr>
            <a:spLocks noGrp="1"/>
          </p:cNvSpPr>
          <p:nvPr>
            <p:ph type="subTitle" idx="1"/>
          </p:nvPr>
        </p:nvSpPr>
        <p:spPr>
          <a:xfrm>
            <a:off x="2374796" y="4232434"/>
            <a:ext cx="5923384" cy="914400"/>
          </a:xfrm>
        </p:spPr>
        <p:txBody>
          <a:bodyPr anchor="ctr" anchorCtr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2" name="Lichoběžník 21"/>
          <p:cNvSpPr/>
          <p:nvPr userDrawn="1"/>
        </p:nvSpPr>
        <p:spPr>
          <a:xfrm rot="16200000">
            <a:off x="7614391" y="2678850"/>
            <a:ext cx="2664372" cy="394853"/>
          </a:xfrm>
          <a:prstGeom prst="trapezoid">
            <a:avLst>
              <a:gd name="adj" fmla="val 56360"/>
            </a:avLst>
          </a:prstGeom>
          <a:gradFill>
            <a:gsLst>
              <a:gs pos="0">
                <a:srgbClr val="DDD4C6"/>
              </a:gs>
              <a:gs pos="100000">
                <a:srgbClr val="F0A22E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7034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5664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403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6743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8550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76809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33258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Picture 67" descr="logo-MU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60" y="6556910"/>
            <a:ext cx="262080" cy="26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4" descr="logo-IB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328" y="6541568"/>
            <a:ext cx="288032" cy="27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zápatí 4"/>
          <p:cNvSpPr txBox="1">
            <a:spLocks/>
          </p:cNvSpPr>
          <p:nvPr userDrawn="1"/>
        </p:nvSpPr>
        <p:spPr>
          <a:xfrm>
            <a:off x="3635896" y="6529100"/>
            <a:ext cx="419174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srgbClr val="898989"/>
                </a:solidFill>
              </a:rPr>
              <a:t>Koriťáková, </a:t>
            </a:r>
            <a:r>
              <a:rPr lang="nl-NL" dirty="0">
                <a:solidFill>
                  <a:srgbClr val="898989"/>
                </a:solidFill>
              </a:rPr>
              <a:t>Dušek: Pokročilé metody analýzy dat v neurovědách</a:t>
            </a:r>
            <a:endParaRPr lang="cs-CZ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747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52736" y="2060848"/>
            <a:ext cx="6838528" cy="1470025"/>
          </a:xfrm>
        </p:spPr>
        <p:txBody>
          <a:bodyPr/>
          <a:lstStyle>
            <a:lvl1pPr>
              <a:lnSpc>
                <a:spcPct val="114000"/>
              </a:lnSpc>
              <a:defRPr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Picture 67" descr="logo-MU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60" y="6556910"/>
            <a:ext cx="262080" cy="26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4" descr="logo-IB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328" y="6541568"/>
            <a:ext cx="288032" cy="27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zápatí 4"/>
          <p:cNvSpPr txBox="1">
            <a:spLocks/>
          </p:cNvSpPr>
          <p:nvPr userDrawn="1"/>
        </p:nvSpPr>
        <p:spPr>
          <a:xfrm>
            <a:off x="3635896" y="6529100"/>
            <a:ext cx="419174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srgbClr val="898989"/>
                </a:solidFill>
              </a:rPr>
              <a:t>Koriťáková, </a:t>
            </a:r>
            <a:r>
              <a:rPr lang="nl-NL" dirty="0">
                <a:solidFill>
                  <a:srgbClr val="898989"/>
                </a:solidFill>
              </a:rPr>
              <a:t>Dušek: Pokročilé metody analýzy dat v neurovědách</a:t>
            </a:r>
            <a:endParaRPr lang="cs-CZ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189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>
            <a:lvl1pPr algn="just">
              <a:lnSpc>
                <a:spcPct val="100000"/>
              </a:lnSpc>
              <a:defRPr sz="2000"/>
            </a:lvl1pPr>
            <a:lvl2pPr algn="just">
              <a:lnSpc>
                <a:spcPct val="100000"/>
              </a:lnSpc>
              <a:defRPr sz="1800"/>
            </a:lvl2pPr>
            <a:lvl3pPr marL="1143000" indent="-228600" algn="just">
              <a:lnSpc>
                <a:spcPct val="100000"/>
              </a:lnSpc>
              <a:buFont typeface="Calibri" pitchFamily="34" charset="0"/>
              <a:buChar char="‐"/>
              <a:defRPr sz="2000"/>
            </a:lvl3pPr>
            <a:lvl4pPr algn="just">
              <a:lnSpc>
                <a:spcPct val="100000"/>
              </a:lnSpc>
              <a:defRPr sz="1600"/>
            </a:lvl4pPr>
            <a:lvl5pPr algn="just">
              <a:lnSpc>
                <a:spcPct val="100000"/>
              </a:lnSpc>
              <a:defRPr sz="1600"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Picture 67" descr="logo-MU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60" y="6556910"/>
            <a:ext cx="262080" cy="26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4" descr="logo-IB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328" y="6541568"/>
            <a:ext cx="288032" cy="27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Skupina 10"/>
          <p:cNvGrpSpPr/>
          <p:nvPr userDrawn="1"/>
        </p:nvGrpSpPr>
        <p:grpSpPr>
          <a:xfrm>
            <a:off x="467544" y="930754"/>
            <a:ext cx="8676456" cy="103188"/>
            <a:chOff x="467544" y="1309588"/>
            <a:chExt cx="8676456" cy="103188"/>
          </a:xfrm>
        </p:grpSpPr>
        <p:sp>
          <p:nvSpPr>
            <p:cNvPr id="9" name="Line 76"/>
            <p:cNvSpPr>
              <a:spLocks noChangeShapeType="1"/>
            </p:cNvSpPr>
            <p:nvPr userDrawn="1"/>
          </p:nvSpPr>
          <p:spPr bwMode="auto">
            <a:xfrm flipV="1">
              <a:off x="570731" y="1358890"/>
              <a:ext cx="8573269" cy="2292"/>
            </a:xfrm>
            <a:prstGeom prst="line">
              <a:avLst/>
            </a:prstGeom>
            <a:noFill/>
            <a:ln w="19050">
              <a:solidFill>
                <a:srgbClr val="EEA32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" name="Oval 77"/>
            <p:cNvSpPr>
              <a:spLocks noChangeArrowheads="1"/>
            </p:cNvSpPr>
            <p:nvPr userDrawn="1"/>
          </p:nvSpPr>
          <p:spPr bwMode="auto">
            <a:xfrm>
              <a:off x="467544" y="1309588"/>
              <a:ext cx="103187" cy="103188"/>
            </a:xfrm>
            <a:prstGeom prst="ellipse">
              <a:avLst/>
            </a:prstGeom>
            <a:solidFill>
              <a:srgbClr val="7E542A"/>
            </a:solidFill>
            <a:ln w="28575">
              <a:solidFill>
                <a:srgbClr val="EEA32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12" name="Zástupný symbol pro zápatí 4"/>
          <p:cNvSpPr txBox="1">
            <a:spLocks/>
          </p:cNvSpPr>
          <p:nvPr userDrawn="1"/>
        </p:nvSpPr>
        <p:spPr>
          <a:xfrm>
            <a:off x="3635896" y="6529100"/>
            <a:ext cx="419174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srgbClr val="898989"/>
                </a:solidFill>
              </a:rPr>
              <a:t>Koriťáková, </a:t>
            </a:r>
            <a:r>
              <a:rPr lang="nl-NL" dirty="0">
                <a:solidFill>
                  <a:srgbClr val="898989"/>
                </a:solidFill>
              </a:rPr>
              <a:t>Dušek: Pokročilé metody analýzy dat v neurovědách</a:t>
            </a:r>
            <a:endParaRPr lang="cs-CZ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7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4329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5238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1476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362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3630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902896" y="6536102"/>
            <a:ext cx="2133600" cy="318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427A6-24A6-4246-A352-D268563853F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1694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1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5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6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tmp"/><Relationship Id="rId4" Type="http://schemas.openxmlformats.org/officeDocument/2006/relationships/image" Target="../media/image28.tm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tmp"/><Relationship Id="rId4" Type="http://schemas.openxmlformats.org/officeDocument/2006/relationships/image" Target="../media/image33.tmp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tmp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wmf"/><Relationship Id="rId7" Type="http://schemas.openxmlformats.org/officeDocument/2006/relationships/image" Target="../media/image10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tmp"/><Relationship Id="rId4" Type="http://schemas.openxmlformats.org/officeDocument/2006/relationships/image" Target="../media/image7.tmp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276872"/>
            <a:ext cx="7859216" cy="1143000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rgbClr val="5F3F1F"/>
                </a:solidFill>
              </a:rPr>
              <a:t>Pokročilé metody analýzy dat </a:t>
            </a:r>
            <a:br>
              <a:rPr lang="cs-CZ" b="1" dirty="0" smtClean="0">
                <a:solidFill>
                  <a:srgbClr val="5F3F1F"/>
                </a:solidFill>
              </a:rPr>
            </a:br>
            <a:r>
              <a:rPr lang="cs-CZ" b="1" dirty="0" smtClean="0">
                <a:solidFill>
                  <a:srgbClr val="5F3F1F"/>
                </a:solidFill>
              </a:rPr>
              <a:t>v neurovědách</a:t>
            </a:r>
            <a:endParaRPr lang="cs-CZ" b="1" dirty="0">
              <a:solidFill>
                <a:srgbClr val="5F3F1F"/>
              </a:solidFill>
            </a:endParaRPr>
          </a:p>
        </p:txBody>
      </p:sp>
      <p:sp>
        <p:nvSpPr>
          <p:cNvPr id="6" name="Podnadpis 4"/>
          <p:cNvSpPr>
            <a:spLocks noGrp="1"/>
          </p:cNvSpPr>
          <p:nvPr>
            <p:ph type="subTitle" idx="1"/>
          </p:nvPr>
        </p:nvSpPr>
        <p:spPr>
          <a:xfrm>
            <a:off x="1425116" y="4232434"/>
            <a:ext cx="5923384" cy="914400"/>
          </a:xfrm>
        </p:spPr>
        <p:txBody>
          <a:bodyPr/>
          <a:lstStyle/>
          <a:p>
            <a:pPr algn="ctr"/>
            <a:r>
              <a:rPr lang="cs-CZ" dirty="0" smtClean="0"/>
              <a:t>RNDr. Eva </a:t>
            </a:r>
            <a:r>
              <a:rPr lang="cs-CZ" dirty="0" smtClean="0"/>
              <a:t>Koriťáková</a:t>
            </a:r>
            <a:r>
              <a:rPr lang="cs-CZ" smtClean="0"/>
              <a:t>, Ph.D.</a:t>
            </a:r>
            <a:endParaRPr lang="cs-CZ" dirty="0" smtClean="0"/>
          </a:p>
          <a:p>
            <a:pPr algn="ctr"/>
            <a:r>
              <a:rPr lang="cs-CZ" dirty="0" smtClean="0"/>
              <a:t>doc. RNDr. </a:t>
            </a:r>
            <a:r>
              <a:rPr lang="cs-CZ" dirty="0"/>
              <a:t>Ladislav Dušek, </a:t>
            </a:r>
            <a:r>
              <a:rPr lang="cs-CZ" dirty="0" smtClean="0"/>
              <a:t>Dr.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836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1"/>
          <a:stretch/>
        </p:blipFill>
        <p:spPr bwMode="auto">
          <a:xfrm>
            <a:off x="581150" y="3985275"/>
            <a:ext cx="7375226" cy="256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19" r="4106"/>
          <a:stretch/>
        </p:blipFill>
        <p:spPr bwMode="auto">
          <a:xfrm>
            <a:off x="581149" y="1412776"/>
            <a:ext cx="7072354" cy="229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Zásady pro volbu proměnných 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4056"/>
          </a:xfrm>
        </p:spPr>
        <p:txBody>
          <a:bodyPr/>
          <a:lstStyle/>
          <a:p>
            <a:r>
              <a:rPr lang="cs-CZ" altLang="cs-CZ" dirty="0">
                <a:cs typeface="Arial" charset="0"/>
              </a:rPr>
              <a:t>výběr </a:t>
            </a:r>
            <a:r>
              <a:rPr lang="cs-CZ" altLang="cs-CZ" dirty="0" smtClean="0">
                <a:cs typeface="Arial" charset="0"/>
              </a:rPr>
              <a:t>proměnných s </a:t>
            </a:r>
            <a:r>
              <a:rPr lang="cs-CZ" altLang="cs-CZ" dirty="0">
                <a:cs typeface="Arial" charset="0"/>
              </a:rPr>
              <a:t>minimálním rozptylem uvnitř tříd</a:t>
            </a:r>
          </a:p>
          <a:p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57200" y="3717031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dirty="0">
                <a:cs typeface="Arial" charset="0"/>
              </a:rPr>
              <a:t>výběr </a:t>
            </a:r>
            <a:r>
              <a:rPr lang="cs-CZ" altLang="cs-CZ" dirty="0" smtClean="0">
                <a:cs typeface="Arial" charset="0"/>
              </a:rPr>
              <a:t>proměnných s </a:t>
            </a:r>
            <a:r>
              <a:rPr lang="cs-CZ" altLang="cs-CZ" dirty="0">
                <a:cs typeface="Arial" charset="0"/>
              </a:rPr>
              <a:t>maximální vzdáleností mezi </a:t>
            </a:r>
            <a:r>
              <a:rPr lang="cs-CZ" altLang="cs-CZ" dirty="0" smtClean="0">
                <a:cs typeface="Arial" charset="0"/>
              </a:rPr>
              <a:t>třídami</a:t>
            </a:r>
            <a:endParaRPr lang="cs-CZ" altLang="cs-CZ" dirty="0">
              <a:cs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95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Zásady pro volbu proměnných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1296143"/>
          </a:xfrm>
        </p:spPr>
        <p:txBody>
          <a:bodyPr>
            <a:normAutofit/>
          </a:bodyPr>
          <a:lstStyle/>
          <a:p>
            <a:r>
              <a:rPr lang="cs-CZ" altLang="cs-CZ" dirty="0">
                <a:cs typeface="Arial" charset="0"/>
              </a:rPr>
              <a:t>výběr vzájemně nekorelovaných </a:t>
            </a:r>
            <a:r>
              <a:rPr lang="cs-CZ" altLang="cs-CZ" dirty="0" smtClean="0">
                <a:cs typeface="Arial" charset="0"/>
              </a:rPr>
              <a:t>proměnných</a:t>
            </a:r>
            <a:endParaRPr lang="cs-CZ" altLang="cs-CZ" dirty="0">
              <a:cs typeface="Arial" charset="0"/>
            </a:endParaRPr>
          </a:p>
          <a:p>
            <a:pPr lvl="1"/>
            <a:r>
              <a:rPr lang="cs-CZ" altLang="cs-CZ" dirty="0"/>
              <a:t>pokud jsou hodnoty jedné </a:t>
            </a:r>
            <a:r>
              <a:rPr lang="cs-CZ" altLang="cs-CZ" dirty="0" smtClean="0"/>
              <a:t>proměnné závislé </a:t>
            </a:r>
            <a:r>
              <a:rPr lang="cs-CZ" altLang="cs-CZ" dirty="0"/>
              <a:t>na </a:t>
            </a:r>
            <a:r>
              <a:rPr lang="cs-CZ" altLang="cs-CZ" dirty="0" smtClean="0"/>
              <a:t>hodnotách druhé proměnné, </a:t>
            </a:r>
            <a:r>
              <a:rPr lang="cs-CZ" altLang="cs-CZ" dirty="0"/>
              <a:t>pak použití obou těchto </a:t>
            </a:r>
            <a:r>
              <a:rPr lang="cs-CZ" altLang="cs-CZ" dirty="0" smtClean="0"/>
              <a:t>proměnných nepřináší </a:t>
            </a:r>
            <a:r>
              <a:rPr lang="cs-CZ" altLang="cs-CZ" dirty="0"/>
              <a:t>žádnou další </a:t>
            </a:r>
            <a:r>
              <a:rPr lang="cs-CZ" altLang="cs-CZ" dirty="0" smtClean="0"/>
              <a:t>informaci – </a:t>
            </a:r>
            <a:r>
              <a:rPr lang="cs-CZ" altLang="cs-CZ" dirty="0"/>
              <a:t>stačí jedna z nich, jedno </a:t>
            </a:r>
            <a:r>
              <a:rPr lang="cs-CZ" altLang="cs-CZ" dirty="0" smtClean="0"/>
              <a:t>která</a:t>
            </a:r>
            <a:endParaRPr lang="cs-CZ" alt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57200" y="2564904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dirty="0">
                <a:cs typeface="Arial" charset="0"/>
              </a:rPr>
              <a:t>výběr </a:t>
            </a:r>
            <a:r>
              <a:rPr lang="cs-CZ" altLang="cs-CZ" dirty="0" smtClean="0">
                <a:cs typeface="Arial" charset="0"/>
              </a:rPr>
              <a:t>proměnných invariantních </a:t>
            </a:r>
            <a:r>
              <a:rPr lang="cs-CZ" altLang="cs-CZ" dirty="0">
                <a:cs typeface="Arial" charset="0"/>
              </a:rPr>
              <a:t>vůči deformacím</a:t>
            </a:r>
          </a:p>
          <a:p>
            <a:pPr lvl="1"/>
            <a:r>
              <a:rPr lang="cs-CZ" altLang="cs-CZ" dirty="0"/>
              <a:t>volba elementů formálního popisu závisí na vlastnostech původních i předzpracovaných dat a může ovlivňovat způsob předzpracování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11</a:t>
            </a:fld>
            <a:endParaRPr lang="cs-CZ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566950"/>
            <a:ext cx="4658270" cy="291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01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</a:t>
            </a:r>
            <a:r>
              <a:rPr lang="cs-CZ" dirty="0"/>
              <a:t>elekce a extrakce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proměnných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435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Selekce a extrakce proměnných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1440160"/>
          </a:xfrm>
        </p:spPr>
        <p:txBody>
          <a:bodyPr>
            <a:normAutofit/>
          </a:bodyPr>
          <a:lstStyle/>
          <a:p>
            <a:r>
              <a:rPr lang="cs-CZ" altLang="cs-CZ" dirty="0" smtClean="0">
                <a:cs typeface="Arial" charset="0"/>
              </a:rPr>
              <a:t>popis </a:t>
            </a:r>
            <a:r>
              <a:rPr lang="cs-CZ" altLang="cs-CZ" dirty="0">
                <a:cs typeface="Arial" charset="0"/>
              </a:rPr>
              <a:t>objektu původně reprezentovaný </a:t>
            </a:r>
            <a:r>
              <a:rPr lang="en-US" altLang="cs-CZ" i="1" dirty="0" smtClean="0">
                <a:cs typeface="Arial" charset="0"/>
              </a:rPr>
              <a:t>p</a:t>
            </a:r>
            <a:r>
              <a:rPr lang="cs-CZ" altLang="cs-CZ" dirty="0" smtClean="0">
                <a:cs typeface="Arial" charset="0"/>
              </a:rPr>
              <a:t> </a:t>
            </a:r>
            <a:r>
              <a:rPr lang="cs-CZ" altLang="cs-CZ" dirty="0">
                <a:cs typeface="Arial" charset="0"/>
              </a:rPr>
              <a:t>rozměrným vektorem se snažíme vyjádřit vektorem </a:t>
            </a:r>
            <a:r>
              <a:rPr lang="en-US" altLang="cs-CZ" i="1" dirty="0">
                <a:cs typeface="Arial" charset="0"/>
              </a:rPr>
              <a:t>m</a:t>
            </a:r>
            <a:r>
              <a:rPr lang="cs-CZ" altLang="cs-CZ" dirty="0" smtClean="0">
                <a:cs typeface="Arial" charset="0"/>
              </a:rPr>
              <a:t> </a:t>
            </a:r>
            <a:r>
              <a:rPr lang="cs-CZ" altLang="cs-CZ" dirty="0">
                <a:cs typeface="Arial" charset="0"/>
              </a:rPr>
              <a:t>rozměrným tak, aby množství diskriminační informace obsažené v původním vektoru bylo v co největší míře </a:t>
            </a:r>
            <a:r>
              <a:rPr lang="cs-CZ" altLang="cs-CZ" dirty="0" smtClean="0">
                <a:cs typeface="Arial" charset="0"/>
              </a:rPr>
              <a:t>zachováno</a:t>
            </a:r>
          </a:p>
          <a:p>
            <a:r>
              <a:rPr lang="cs-CZ" altLang="cs-CZ" dirty="0" smtClean="0">
                <a:cs typeface="Arial" charset="0"/>
              </a:rPr>
              <a:t>dva principiálně různé způsoby: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13</a:t>
            </a:fld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57200" y="2348879"/>
            <a:ext cx="8229600" cy="732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lvl="1" indent="-457200">
              <a:buFont typeface="+mj-lt"/>
              <a:buAutoNum type="arabicPeriod"/>
            </a:pPr>
            <a:r>
              <a:rPr lang="cs-CZ" sz="2000" b="1" dirty="0" smtClean="0">
                <a:solidFill>
                  <a:srgbClr val="800000"/>
                </a:solidFill>
              </a:rPr>
              <a:t>selekce </a:t>
            </a:r>
            <a:r>
              <a:rPr lang="cs-CZ" sz="2000" dirty="0" smtClean="0"/>
              <a:t>– výběr těch proměnných, které přispívají k </a:t>
            </a:r>
            <a:r>
              <a:rPr lang="cs-CZ" sz="2000" dirty="0" err="1" smtClean="0"/>
              <a:t>separabilitě</a:t>
            </a:r>
            <a:r>
              <a:rPr lang="cs-CZ" sz="2000" dirty="0" smtClean="0"/>
              <a:t> klasifikačních tříd nejvíce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457200" y="4365104"/>
            <a:ext cx="8229600" cy="1066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lvl="1" indent="-457200">
              <a:buFont typeface="+mj-lt"/>
              <a:buAutoNum type="arabicPeriod" startAt="2"/>
            </a:pPr>
            <a:r>
              <a:rPr lang="cs-CZ" sz="2000" b="1" dirty="0" smtClean="0">
                <a:solidFill>
                  <a:srgbClr val="800000"/>
                </a:solidFill>
              </a:rPr>
              <a:t>extrakce</a:t>
            </a:r>
            <a:r>
              <a:rPr lang="cs-CZ" sz="2000" dirty="0" smtClean="0">
                <a:solidFill>
                  <a:srgbClr val="800000"/>
                </a:solidFill>
              </a:rPr>
              <a:t> </a:t>
            </a:r>
            <a:r>
              <a:rPr lang="cs-CZ" sz="2000" dirty="0" smtClean="0"/>
              <a:t>– transformace původních proměnných na menší počet jiných proměnných (</a:t>
            </a:r>
            <a:r>
              <a:rPr lang="cs-CZ" altLang="cs-CZ" sz="2000" dirty="0"/>
              <a:t>které zpravidla nelze přímo </a:t>
            </a:r>
            <a:r>
              <a:rPr lang="cs-CZ" altLang="cs-CZ" sz="2000" dirty="0" smtClean="0"/>
              <a:t>měřit a často nemají zcela jasnou interpretaci)</a:t>
            </a:r>
            <a:endParaRPr lang="cs-CZ" sz="2000" dirty="0" smtClean="0"/>
          </a:p>
        </p:txBody>
      </p:sp>
      <p:graphicFrame>
        <p:nvGraphicFramePr>
          <p:cNvPr id="11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663216"/>
              </p:ext>
            </p:extLst>
          </p:nvPr>
        </p:nvGraphicFramePr>
        <p:xfrm>
          <a:off x="1594715" y="3150095"/>
          <a:ext cx="4503461" cy="1102800"/>
        </p:xfrm>
        <a:graphic>
          <a:graphicData uri="http://schemas.openxmlformats.org/drawingml/2006/table">
            <a:tbl>
              <a:tblPr/>
              <a:tblGrid>
                <a:gridCol w="317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0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5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50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50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50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50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50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507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507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9507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1207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cs-CZ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4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pac.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4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r>
                        <a:rPr kumimoji="0" lang="cs-CZ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pac.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4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kont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4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…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Text Box 78"/>
          <p:cNvSpPr txBox="1">
            <a:spLocks noChangeArrowheads="1"/>
          </p:cNvSpPr>
          <p:nvPr/>
        </p:nvSpPr>
        <p:spPr bwMode="auto">
          <a:xfrm>
            <a:off x="4187497" y="2811541"/>
            <a:ext cx="19868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600" dirty="0" err="1" smtClean="0">
                <a:latin typeface="Arial" charset="0"/>
              </a:rPr>
              <a:t>proměnné</a:t>
            </a:r>
            <a:endParaRPr lang="cs-CZ" sz="1600" dirty="0">
              <a:latin typeface="Arial" charset="0"/>
            </a:endParaRPr>
          </a:p>
        </p:txBody>
      </p:sp>
      <p:sp>
        <p:nvSpPr>
          <p:cNvPr id="13" name="Text Box 79"/>
          <p:cNvSpPr txBox="1">
            <a:spLocks noChangeArrowheads="1"/>
          </p:cNvSpPr>
          <p:nvPr/>
        </p:nvSpPr>
        <p:spPr bwMode="auto">
          <a:xfrm rot="16200000">
            <a:off x="529720" y="3296637"/>
            <a:ext cx="16543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smtClean="0">
                <a:latin typeface="Arial" charset="0"/>
              </a:rPr>
              <a:t>s</a:t>
            </a:r>
            <a:r>
              <a:rPr lang="cs-CZ" sz="1600" dirty="0" err="1" smtClean="0">
                <a:latin typeface="Arial" charset="0"/>
              </a:rPr>
              <a:t>ubjekty</a:t>
            </a:r>
            <a:endParaRPr lang="cs-CZ" sz="1600" dirty="0">
              <a:latin typeface="Arial" charset="0"/>
            </a:endParaRPr>
          </a:p>
        </p:txBody>
      </p:sp>
      <p:sp>
        <p:nvSpPr>
          <p:cNvPr id="14" name="Obdélník 13"/>
          <p:cNvSpPr/>
          <p:nvPr/>
        </p:nvSpPr>
        <p:spPr bwMode="auto">
          <a:xfrm>
            <a:off x="2914604" y="3066032"/>
            <a:ext cx="432000" cy="1227063"/>
          </a:xfrm>
          <a:prstGeom prst="rect">
            <a:avLst/>
          </a:prstGeom>
          <a:solidFill>
            <a:srgbClr val="FFFF66">
              <a:alpha val="55000"/>
            </a:srgbClr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bdélník 14"/>
          <p:cNvSpPr/>
          <p:nvPr/>
        </p:nvSpPr>
        <p:spPr bwMode="auto">
          <a:xfrm>
            <a:off x="4105044" y="3066032"/>
            <a:ext cx="432000" cy="1227063"/>
          </a:xfrm>
          <a:prstGeom prst="rect">
            <a:avLst/>
          </a:prstGeom>
          <a:solidFill>
            <a:srgbClr val="FFFF66">
              <a:alpha val="55000"/>
            </a:srgbClr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bdélník 15"/>
          <p:cNvSpPr/>
          <p:nvPr/>
        </p:nvSpPr>
        <p:spPr bwMode="auto">
          <a:xfrm>
            <a:off x="4890853" y="3066032"/>
            <a:ext cx="432000" cy="1227063"/>
          </a:xfrm>
          <a:prstGeom prst="rect">
            <a:avLst/>
          </a:prstGeom>
          <a:solidFill>
            <a:srgbClr val="FFFF66">
              <a:alpha val="55000"/>
            </a:srgbClr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7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337133"/>
              </p:ext>
            </p:extLst>
          </p:nvPr>
        </p:nvGraphicFramePr>
        <p:xfrm>
          <a:off x="1590666" y="5454352"/>
          <a:ext cx="4503461" cy="1102800"/>
        </p:xfrm>
        <a:graphic>
          <a:graphicData uri="http://schemas.openxmlformats.org/drawingml/2006/table">
            <a:tbl>
              <a:tblPr/>
              <a:tblGrid>
                <a:gridCol w="317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0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5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50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50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50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50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50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507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507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9507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1207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cs-CZ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4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pac.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4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r>
                        <a:rPr kumimoji="0" lang="cs-CZ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pac.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4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kont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4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…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Text Box 78"/>
          <p:cNvSpPr txBox="1">
            <a:spLocks noChangeArrowheads="1"/>
          </p:cNvSpPr>
          <p:nvPr/>
        </p:nvSpPr>
        <p:spPr bwMode="auto">
          <a:xfrm>
            <a:off x="4183448" y="5115798"/>
            <a:ext cx="19868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600" dirty="0" err="1" smtClean="0">
                <a:latin typeface="Arial" charset="0"/>
              </a:rPr>
              <a:t>proměnné</a:t>
            </a:r>
            <a:endParaRPr lang="cs-CZ" sz="1600" dirty="0">
              <a:latin typeface="Arial" charset="0"/>
            </a:endParaRPr>
          </a:p>
        </p:txBody>
      </p:sp>
      <p:sp>
        <p:nvSpPr>
          <p:cNvPr id="19" name="Text Box 79"/>
          <p:cNvSpPr txBox="1">
            <a:spLocks noChangeArrowheads="1"/>
          </p:cNvSpPr>
          <p:nvPr/>
        </p:nvSpPr>
        <p:spPr bwMode="auto">
          <a:xfrm rot="16200000">
            <a:off x="525671" y="5600894"/>
            <a:ext cx="16543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smtClean="0">
                <a:latin typeface="Arial" charset="0"/>
              </a:rPr>
              <a:t>s</a:t>
            </a:r>
            <a:r>
              <a:rPr lang="cs-CZ" sz="1600" dirty="0" err="1" smtClean="0">
                <a:latin typeface="Arial" charset="0"/>
              </a:rPr>
              <a:t>ubjekty</a:t>
            </a:r>
            <a:endParaRPr lang="cs-CZ" sz="1600" dirty="0">
              <a:latin typeface="Arial" charset="0"/>
            </a:endParaRPr>
          </a:p>
        </p:txBody>
      </p:sp>
      <p:sp>
        <p:nvSpPr>
          <p:cNvPr id="20" name="Šipka doprava 19"/>
          <p:cNvSpPr/>
          <p:nvPr/>
        </p:nvSpPr>
        <p:spPr bwMode="auto">
          <a:xfrm>
            <a:off x="6286500" y="5972530"/>
            <a:ext cx="228600" cy="163419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1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948512"/>
              </p:ext>
            </p:extLst>
          </p:nvPr>
        </p:nvGraphicFramePr>
        <p:xfrm>
          <a:off x="6629400" y="5454352"/>
          <a:ext cx="1438066" cy="1102800"/>
        </p:xfrm>
        <a:graphic>
          <a:graphicData uri="http://schemas.openxmlformats.org/drawingml/2006/table">
            <a:tbl>
              <a:tblPr/>
              <a:tblGrid>
                <a:gridCol w="240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3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93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93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207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y</a:t>
                      </a:r>
                      <a:r>
                        <a:rPr kumimoji="0" lang="cs-CZ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y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y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y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4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4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r>
                        <a:rPr kumimoji="0" lang="cs-CZ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4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4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…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067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  <p:bldP spid="13" grpId="0"/>
      <p:bldP spid="14" grpId="0" animBg="1"/>
      <p:bldP spid="15" grpId="0" animBg="1"/>
      <p:bldP spid="16" grpId="0" animBg="1"/>
      <p:bldP spid="18" grpId="0"/>
      <p:bldP spid="19" grpId="0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Selekce proměnných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1080120"/>
          </a:xfrm>
        </p:spPr>
        <p:txBody>
          <a:bodyPr/>
          <a:lstStyle/>
          <a:p>
            <a:r>
              <a:rPr lang="cs-CZ" dirty="0" smtClean="0"/>
              <a:t>cílem je výběr proměnných, které jsou nejužitečnější pro další analýzu (např. při klasifikaci výběr takových proměnných, které nejlépe od sebe dokáží oddělit skupiny subjektů</a:t>
            </a:r>
            <a:r>
              <a:rPr lang="en-US" dirty="0" smtClean="0"/>
              <a:t>/</a:t>
            </a:r>
            <a:r>
              <a:rPr lang="cs-CZ" dirty="0" smtClean="0"/>
              <a:t>objektů)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14</a:t>
            </a:fld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57200" y="2420888"/>
            <a:ext cx="8579296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metod selekce je velké množství, nejpoužívanější metody jsou:</a:t>
            </a:r>
          </a:p>
          <a:p>
            <a:pPr lvl="1"/>
            <a:r>
              <a:rPr lang="cs-CZ" dirty="0" smtClean="0"/>
              <a:t>výběr proměnných na základě statistických testů</a:t>
            </a:r>
          </a:p>
          <a:p>
            <a:pPr lvl="1"/>
            <a:r>
              <a:rPr lang="cs-CZ" dirty="0" smtClean="0"/>
              <a:t>výběr oblastí mozku (</a:t>
            </a:r>
            <a:r>
              <a:rPr lang="cs-CZ" dirty="0" err="1" smtClean="0"/>
              <a:t>ROI</a:t>
            </a:r>
            <a:r>
              <a:rPr lang="cs-CZ" dirty="0" smtClean="0"/>
              <a:t>) podle atlasu</a:t>
            </a:r>
          </a:p>
          <a:p>
            <a:pPr lvl="1"/>
            <a:r>
              <a:rPr lang="cs-CZ" dirty="0" smtClean="0"/>
              <a:t>algoritmy sekvenční selekce (</a:t>
            </a:r>
            <a:r>
              <a:rPr lang="cs-CZ" dirty="0" err="1" smtClean="0"/>
              <a:t>dopředné</a:t>
            </a:r>
            <a:r>
              <a:rPr lang="cs-CZ" dirty="0" smtClean="0"/>
              <a:t> či zpětné nebo algoritmus plus p mínus q)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81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301336" cy="706090"/>
          </a:xfrm>
        </p:spPr>
        <p:txBody>
          <a:bodyPr>
            <a:normAutofit/>
          </a:bodyPr>
          <a:lstStyle/>
          <a:p>
            <a:r>
              <a:rPr lang="cs-CZ" dirty="0" smtClean="0"/>
              <a:t>Výběr proměnných na základě statistických testů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15</a:t>
            </a:fld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607640" y="5602014"/>
            <a:ext cx="792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en-US" b="1" dirty="0" smtClean="0">
                <a:cs typeface="Arial" charset="0"/>
              </a:rPr>
              <a:t>Nevýhody: </a:t>
            </a:r>
            <a:r>
              <a:rPr lang="cs-CZ" altLang="en-US" dirty="0" smtClean="0">
                <a:cs typeface="Arial" charset="0"/>
              </a:rPr>
              <a:t/>
            </a:r>
            <a:br>
              <a:rPr lang="cs-CZ" altLang="en-US" dirty="0" smtClean="0">
                <a:cs typeface="Arial" charset="0"/>
              </a:rPr>
            </a:br>
            <a:r>
              <a:rPr lang="cs-CZ" altLang="en-US" dirty="0" smtClean="0">
                <a:solidFill>
                  <a:srgbClr val="FF0000"/>
                </a:solidFill>
                <a:cs typeface="Arial" charset="0"/>
              </a:rPr>
              <a:t>-  </a:t>
            </a:r>
            <a:r>
              <a:rPr lang="cs-CZ" altLang="en-US" dirty="0" smtClean="0">
                <a:cs typeface="Arial" charset="0"/>
              </a:rPr>
              <a:t>jednorozměrná metoda (výběr proměnných bez ohledu na ostatní proměnné)</a:t>
            </a:r>
            <a:br>
              <a:rPr lang="cs-CZ" altLang="en-US" dirty="0" smtClean="0">
                <a:cs typeface="Arial" charset="0"/>
              </a:rPr>
            </a:br>
            <a:r>
              <a:rPr lang="cs-CZ" altLang="en-US" dirty="0" smtClean="0">
                <a:solidFill>
                  <a:srgbClr val="FF0000"/>
                </a:solidFill>
                <a:cs typeface="Arial" charset="0"/>
              </a:rPr>
              <a:t>-  </a:t>
            </a:r>
            <a:r>
              <a:rPr lang="cs-CZ" altLang="en-US" dirty="0" smtClean="0">
                <a:cs typeface="Arial" charset="0"/>
              </a:rPr>
              <a:t>potřeba použít metody korekce pro mnohonásobné testování (např. </a:t>
            </a:r>
            <a:r>
              <a:rPr lang="cs-CZ" altLang="en-US" dirty="0" err="1" smtClean="0">
                <a:cs typeface="Arial" charset="0"/>
              </a:rPr>
              <a:t>FDR</a:t>
            </a:r>
            <a:r>
              <a:rPr lang="cs-CZ" altLang="en-US" dirty="0" smtClean="0">
                <a:cs typeface="Arial" charset="0"/>
              </a:rPr>
              <a:t>)</a:t>
            </a:r>
            <a:endParaRPr lang="cs-CZ" altLang="en-US" dirty="0">
              <a:cs typeface="Arial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07639" y="4653136"/>
            <a:ext cx="67006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en-US" b="1" dirty="0" smtClean="0">
                <a:cs typeface="Arial" charset="0"/>
              </a:rPr>
              <a:t>Výhody:</a:t>
            </a:r>
            <a:r>
              <a:rPr lang="cs-CZ" altLang="en-US" dirty="0" smtClean="0">
                <a:cs typeface="Arial" charset="0"/>
              </a:rPr>
              <a:t/>
            </a:r>
            <a:br>
              <a:rPr lang="cs-CZ" altLang="en-US" dirty="0" smtClean="0">
                <a:cs typeface="Arial" charset="0"/>
              </a:rPr>
            </a:br>
            <a:r>
              <a:rPr lang="cs-CZ" altLang="en-US" dirty="0" smtClean="0">
                <a:solidFill>
                  <a:srgbClr val="00B050"/>
                </a:solidFill>
                <a:cs typeface="Arial" charset="0"/>
              </a:rPr>
              <a:t>+</a:t>
            </a:r>
            <a:r>
              <a:rPr lang="cs-CZ" altLang="en-US" dirty="0" smtClean="0">
                <a:cs typeface="Arial" charset="0"/>
              </a:rPr>
              <a:t> rychlé</a:t>
            </a:r>
            <a:br>
              <a:rPr lang="cs-CZ" altLang="en-US" dirty="0" smtClean="0">
                <a:cs typeface="Arial" charset="0"/>
              </a:rPr>
            </a:br>
            <a:r>
              <a:rPr lang="cs-CZ" altLang="en-US" dirty="0" smtClean="0">
                <a:solidFill>
                  <a:srgbClr val="00B050"/>
                </a:solidFill>
                <a:cs typeface="Arial" charset="0"/>
              </a:rPr>
              <a:t>+</a:t>
            </a:r>
            <a:r>
              <a:rPr lang="cs-CZ" altLang="en-US" dirty="0" smtClean="0">
                <a:cs typeface="Arial" charset="0"/>
              </a:rPr>
              <a:t> u obrazů mozku výhodou, že je analýza provedena na celém mozku</a:t>
            </a:r>
            <a:endParaRPr lang="cs-CZ" altLang="en-US" sz="800" dirty="0">
              <a:cs typeface="Arial" charset="0"/>
            </a:endParaRPr>
          </a:p>
        </p:txBody>
      </p:sp>
      <p:graphicFrame>
        <p:nvGraphicFramePr>
          <p:cNvPr id="7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217795"/>
              </p:ext>
            </p:extLst>
          </p:nvPr>
        </p:nvGraphicFramePr>
        <p:xfrm>
          <a:off x="1014732" y="2091409"/>
          <a:ext cx="5259781" cy="1892435"/>
        </p:xfrm>
        <a:graphic>
          <a:graphicData uri="http://schemas.openxmlformats.org/drawingml/2006/table">
            <a:tbl>
              <a:tblPr/>
              <a:tblGrid>
                <a:gridCol w="371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14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14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14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14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14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14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142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142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142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1798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cs-CZ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94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pac.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94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r>
                        <a:rPr kumimoji="0" lang="cs-CZ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pac.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94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kont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94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pac.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94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kont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651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…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ext Box 78"/>
          <p:cNvSpPr txBox="1">
            <a:spLocks noChangeArrowheads="1"/>
          </p:cNvSpPr>
          <p:nvPr/>
        </p:nvSpPr>
        <p:spPr bwMode="auto">
          <a:xfrm>
            <a:off x="4369514" y="1682060"/>
            <a:ext cx="19868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1600" dirty="0" smtClean="0">
                <a:latin typeface="Arial" charset="0"/>
              </a:rPr>
              <a:t>proměnné</a:t>
            </a:r>
            <a:endParaRPr lang="cs-CZ" sz="1600" dirty="0">
              <a:latin typeface="Arial" charset="0"/>
            </a:endParaRPr>
          </a:p>
        </p:txBody>
      </p:sp>
      <p:sp>
        <p:nvSpPr>
          <p:cNvPr id="9" name="Text Box 79"/>
          <p:cNvSpPr txBox="1">
            <a:spLocks noChangeArrowheads="1"/>
          </p:cNvSpPr>
          <p:nvPr/>
        </p:nvSpPr>
        <p:spPr bwMode="auto">
          <a:xfrm rot="16200000">
            <a:off x="-50263" y="3059518"/>
            <a:ext cx="16543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600" dirty="0" smtClean="0">
                <a:latin typeface="Arial" charset="0"/>
              </a:rPr>
              <a:t>subjekty</a:t>
            </a:r>
            <a:endParaRPr lang="cs-CZ" sz="1600" dirty="0">
              <a:latin typeface="Arial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946195" y="3968060"/>
            <a:ext cx="1518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p-hodnoty:</a:t>
            </a:r>
            <a:endParaRPr lang="cs-CZ" sz="16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07640" y="1095328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Princip:</a:t>
            </a:r>
            <a:r>
              <a:rPr lang="cs-CZ" dirty="0" smtClean="0"/>
              <a:t> Výběr statisticky významných proměnných pomocí </a:t>
            </a:r>
            <a:r>
              <a:rPr lang="cs-CZ" dirty="0" err="1" smtClean="0"/>
              <a:t>dvouvýběrového</a:t>
            </a:r>
            <a:r>
              <a:rPr lang="cs-CZ" dirty="0" smtClean="0"/>
              <a:t> t-testu či Mannova-</a:t>
            </a:r>
            <a:r>
              <a:rPr lang="cs-CZ" dirty="0" err="1" smtClean="0"/>
              <a:t>Whitneyova</a:t>
            </a:r>
            <a:r>
              <a:rPr lang="cs-CZ" dirty="0" smtClean="0"/>
              <a:t> testu. 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189145" y="4006700"/>
            <a:ext cx="36045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cs-CZ" sz="1400" dirty="0" smtClean="0"/>
              <a:t>0,</a:t>
            </a:r>
            <a:r>
              <a:rPr lang="en-US" sz="1400" dirty="0" smtClean="0"/>
              <a:t>34</a:t>
            </a:r>
            <a:endParaRPr lang="cs-CZ" sz="14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648749" y="4006700"/>
            <a:ext cx="36045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cs-CZ" sz="1400" dirty="0" smtClean="0"/>
              <a:t>0,02</a:t>
            </a:r>
            <a:endParaRPr lang="cs-CZ" sz="14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108353" y="4006700"/>
            <a:ext cx="36045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cs-CZ" sz="1400" dirty="0" smtClean="0"/>
              <a:t>0,0</a:t>
            </a:r>
            <a:r>
              <a:rPr lang="en-US" sz="1400" dirty="0" smtClean="0"/>
              <a:t>9</a:t>
            </a:r>
            <a:endParaRPr lang="cs-CZ" sz="14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3567957" y="4006700"/>
            <a:ext cx="36045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cs-CZ" sz="1400" dirty="0" smtClean="0"/>
              <a:t>0,0</a:t>
            </a:r>
            <a:r>
              <a:rPr lang="en-US" sz="1400" dirty="0" smtClean="0"/>
              <a:t>1</a:t>
            </a:r>
            <a:endParaRPr lang="cs-CZ" sz="14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4027561" y="4006700"/>
            <a:ext cx="36045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cs-CZ" sz="1400" dirty="0" smtClean="0"/>
              <a:t>0,2</a:t>
            </a:r>
            <a:r>
              <a:rPr lang="en-US" sz="1400" dirty="0" smtClean="0"/>
              <a:t>5</a:t>
            </a:r>
            <a:endParaRPr lang="cs-CZ" sz="14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4487165" y="4006700"/>
            <a:ext cx="36045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cs-CZ" sz="1400" dirty="0" smtClean="0"/>
              <a:t>0,</a:t>
            </a:r>
            <a:r>
              <a:rPr lang="en-US" sz="1400" dirty="0" smtClean="0"/>
              <a:t>63</a:t>
            </a:r>
            <a:endParaRPr lang="cs-CZ" sz="14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4946769" y="4006700"/>
            <a:ext cx="36045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cs-CZ" sz="1400" dirty="0" smtClean="0"/>
              <a:t>0,0</a:t>
            </a:r>
            <a:r>
              <a:rPr lang="en-US" sz="1400" dirty="0" smtClean="0"/>
              <a:t>3</a:t>
            </a:r>
            <a:endParaRPr lang="cs-CZ" sz="14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5406370" y="4006700"/>
            <a:ext cx="36045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cs-CZ" sz="1400" dirty="0" smtClean="0"/>
              <a:t>0,</a:t>
            </a:r>
            <a:r>
              <a:rPr lang="en-US" sz="1400" dirty="0" smtClean="0"/>
              <a:t>1</a:t>
            </a:r>
            <a:r>
              <a:rPr lang="cs-CZ" sz="1400" dirty="0" smtClean="0"/>
              <a:t>2</a:t>
            </a:r>
            <a:endParaRPr lang="cs-CZ" sz="1400" dirty="0"/>
          </a:p>
        </p:txBody>
      </p:sp>
      <p:sp>
        <p:nvSpPr>
          <p:cNvPr id="20" name="Obdélník 19"/>
          <p:cNvSpPr/>
          <p:nvPr/>
        </p:nvSpPr>
        <p:spPr bwMode="auto">
          <a:xfrm>
            <a:off x="2562300" y="2020613"/>
            <a:ext cx="492095" cy="2293863"/>
          </a:xfrm>
          <a:prstGeom prst="rect">
            <a:avLst/>
          </a:prstGeom>
          <a:solidFill>
            <a:srgbClr val="FFFF66">
              <a:alpha val="55000"/>
            </a:srgbClr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bdélník 20"/>
          <p:cNvSpPr/>
          <p:nvPr/>
        </p:nvSpPr>
        <p:spPr bwMode="auto">
          <a:xfrm>
            <a:off x="3489436" y="2020613"/>
            <a:ext cx="492095" cy="2293863"/>
          </a:xfrm>
          <a:prstGeom prst="rect">
            <a:avLst/>
          </a:prstGeom>
          <a:solidFill>
            <a:srgbClr val="FFFF66">
              <a:alpha val="55000"/>
            </a:srgbClr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bdélník 21"/>
          <p:cNvSpPr/>
          <p:nvPr/>
        </p:nvSpPr>
        <p:spPr bwMode="auto">
          <a:xfrm>
            <a:off x="4873700" y="2020613"/>
            <a:ext cx="492095" cy="2293863"/>
          </a:xfrm>
          <a:prstGeom prst="rect">
            <a:avLst/>
          </a:prstGeom>
          <a:solidFill>
            <a:srgbClr val="FFFF66">
              <a:alpha val="55000"/>
            </a:srgbClr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77" t="4191" r="1406" b="5534"/>
          <a:stretch/>
        </p:blipFill>
        <p:spPr bwMode="auto">
          <a:xfrm>
            <a:off x="7136715" y="2325414"/>
            <a:ext cx="124332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Šipka doprava 23"/>
          <p:cNvSpPr/>
          <p:nvPr/>
        </p:nvSpPr>
        <p:spPr bwMode="auto">
          <a:xfrm>
            <a:off x="6551240" y="2935014"/>
            <a:ext cx="421318" cy="228339"/>
          </a:xfrm>
          <a:prstGeom prst="rightArrow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71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0" grpId="0" animBg="1"/>
      <p:bldP spid="21" grpId="0" animBg="1"/>
      <p:bldP spid="22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Výběr oblastí mozku (</a:t>
            </a:r>
            <a:r>
              <a:rPr lang="cs-CZ" dirty="0" err="1" smtClean="0"/>
              <a:t>ROI</a:t>
            </a:r>
            <a:r>
              <a:rPr lang="cs-CZ" dirty="0" smtClean="0"/>
              <a:t>) podle atlasu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16</a:t>
            </a:fld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607640" y="5602014"/>
            <a:ext cx="792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en-US" b="1" dirty="0" smtClean="0">
                <a:cs typeface="Arial" charset="0"/>
              </a:rPr>
              <a:t>Nevýhody: </a:t>
            </a:r>
            <a:r>
              <a:rPr lang="cs-CZ" altLang="en-US" dirty="0" smtClean="0">
                <a:cs typeface="Arial" charset="0"/>
              </a:rPr>
              <a:t/>
            </a:r>
            <a:br>
              <a:rPr lang="cs-CZ" altLang="en-US" dirty="0" smtClean="0">
                <a:cs typeface="Arial" charset="0"/>
              </a:rPr>
            </a:br>
            <a:r>
              <a:rPr lang="cs-CZ" altLang="en-US" dirty="0" smtClean="0">
                <a:solidFill>
                  <a:srgbClr val="FF0000"/>
                </a:solidFill>
                <a:cs typeface="Arial" charset="0"/>
              </a:rPr>
              <a:t>-  </a:t>
            </a:r>
            <a:r>
              <a:rPr lang="cs-CZ" altLang="en-US" dirty="0" smtClean="0">
                <a:cs typeface="Arial" charset="0"/>
              </a:rPr>
              <a:t>ne vždy dopředu víme, která z oblastí je vhodná pro odlišení skupin osob</a:t>
            </a:r>
            <a:br>
              <a:rPr lang="cs-CZ" altLang="en-US" dirty="0" smtClean="0">
                <a:cs typeface="Arial" charset="0"/>
              </a:rPr>
            </a:br>
            <a:r>
              <a:rPr lang="cs-CZ" altLang="en-US" dirty="0" smtClean="0">
                <a:solidFill>
                  <a:srgbClr val="FF0000"/>
                </a:solidFill>
                <a:cs typeface="Arial" charset="0"/>
              </a:rPr>
              <a:t>-  </a:t>
            </a:r>
            <a:r>
              <a:rPr lang="cs-CZ" altLang="en-US" dirty="0" smtClean="0">
                <a:cs typeface="Arial" charset="0"/>
              </a:rPr>
              <a:t>některá onemocnění postihují celý mozek (např. schizofrenie)</a:t>
            </a:r>
            <a:endParaRPr lang="cs-CZ" altLang="en-US" dirty="0">
              <a:cs typeface="Arial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07640" y="4678684"/>
            <a:ext cx="6324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en-US" b="1" dirty="0" smtClean="0">
                <a:cs typeface="Arial" charset="0"/>
              </a:rPr>
              <a:t>Výhody:</a:t>
            </a:r>
            <a:r>
              <a:rPr lang="cs-CZ" altLang="en-US" dirty="0" smtClean="0">
                <a:cs typeface="Arial" charset="0"/>
              </a:rPr>
              <a:t/>
            </a:r>
            <a:br>
              <a:rPr lang="cs-CZ" altLang="en-US" dirty="0" smtClean="0">
                <a:cs typeface="Arial" charset="0"/>
              </a:rPr>
            </a:br>
            <a:r>
              <a:rPr lang="cs-CZ" altLang="en-US" dirty="0" smtClean="0">
                <a:solidFill>
                  <a:srgbClr val="00B050"/>
                </a:solidFill>
                <a:cs typeface="Arial" charset="0"/>
              </a:rPr>
              <a:t>+</a:t>
            </a:r>
            <a:r>
              <a:rPr lang="cs-CZ" altLang="en-US" dirty="0" smtClean="0">
                <a:cs typeface="Arial" charset="0"/>
              </a:rPr>
              <a:t> anatomicky/funkčně relevantní – snadnější interpretace</a:t>
            </a:r>
            <a:br>
              <a:rPr lang="cs-CZ" altLang="en-US" dirty="0" smtClean="0">
                <a:cs typeface="Arial" charset="0"/>
              </a:rPr>
            </a:br>
            <a:r>
              <a:rPr lang="cs-CZ" altLang="en-US" dirty="0" smtClean="0">
                <a:solidFill>
                  <a:srgbClr val="00B050"/>
                </a:solidFill>
                <a:cs typeface="Arial" charset="0"/>
              </a:rPr>
              <a:t>+</a:t>
            </a:r>
            <a:r>
              <a:rPr lang="cs-CZ" altLang="en-US" dirty="0" smtClean="0">
                <a:cs typeface="Arial" charset="0"/>
              </a:rPr>
              <a:t> zpravidla rychlé</a:t>
            </a:r>
            <a:endParaRPr lang="cs-CZ" altLang="en-US" sz="800" dirty="0">
              <a:cs typeface="Arial" charset="0"/>
            </a:endParaRPr>
          </a:p>
        </p:txBody>
      </p:sp>
      <p:pic>
        <p:nvPicPr>
          <p:cNvPr id="7" name="Picture 4" descr="http://3.bp.blogspot.com/-gLF3m9LiRYs/Upqso_CLPTI/AAAAAAAAAL4/r38QJzyFt6s/s1600/Hippocamp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227" y="1905972"/>
            <a:ext cx="3300413" cy="267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607640" y="1095328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Princip: </a:t>
            </a:r>
            <a:r>
              <a:rPr lang="cs-CZ" dirty="0" smtClean="0"/>
              <a:t>Výběr oblastí mozku s využitím atlasu mozku podle expertní znalosti daného onemocnění (tzn. výběr oblasti postižené danou nemocí).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892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3635896" y="6525344"/>
            <a:ext cx="417646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Algoritmy sekvenční selekce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1584176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algoritmus sekvenční </a:t>
            </a:r>
            <a:r>
              <a:rPr lang="cs-CZ" dirty="0" err="1" smtClean="0"/>
              <a:t>dopředné</a:t>
            </a:r>
            <a:r>
              <a:rPr lang="cs-CZ" dirty="0" smtClean="0"/>
              <a:t> selekce:</a:t>
            </a:r>
          </a:p>
          <a:p>
            <a:pPr lvl="1"/>
            <a:r>
              <a:rPr lang="cs-CZ" altLang="cs-CZ" dirty="0">
                <a:cs typeface="Arial" charset="0"/>
              </a:rPr>
              <a:t>algoritmus začíná s prázdnou množinou, do které se vloží proměnná s nejlepší hodnotou selekčního </a:t>
            </a:r>
            <a:r>
              <a:rPr lang="cs-CZ" altLang="cs-CZ" dirty="0" smtClean="0">
                <a:cs typeface="Arial" charset="0"/>
              </a:rPr>
              <a:t>kritéria</a:t>
            </a:r>
            <a:endParaRPr lang="cs-CZ" altLang="cs-CZ" dirty="0">
              <a:cs typeface="Arial" charset="0"/>
            </a:endParaRPr>
          </a:p>
          <a:p>
            <a:pPr lvl="1"/>
            <a:r>
              <a:rPr lang="cs-CZ" altLang="cs-CZ" dirty="0">
                <a:cs typeface="Arial" charset="0"/>
              </a:rPr>
              <a:t>v každém následujícím kroku se přidá ta proměnná, která s dříve vybranými veličinami dosáhla nejlepší hodnoty </a:t>
            </a:r>
            <a:r>
              <a:rPr lang="cs-CZ" altLang="cs-CZ" dirty="0" smtClean="0">
                <a:cs typeface="Arial" charset="0"/>
              </a:rPr>
              <a:t>kritéria</a:t>
            </a:r>
            <a:endParaRPr lang="cs-CZ" altLang="cs-CZ" dirty="0">
              <a:cs typeface="Arial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17</a:t>
            </a:fld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2564904"/>
            <a:ext cx="8229600" cy="12961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algoritmus sekvenční zpětné selekce:</a:t>
            </a:r>
          </a:p>
          <a:p>
            <a:pPr lvl="1"/>
            <a:r>
              <a:rPr lang="cs-CZ" altLang="cs-CZ" dirty="0">
                <a:cs typeface="Arial" charset="0"/>
              </a:rPr>
              <a:t>algoritmus začíná s množinou všech </a:t>
            </a:r>
            <a:r>
              <a:rPr lang="cs-CZ" altLang="cs-CZ" dirty="0" smtClean="0">
                <a:cs typeface="Arial" charset="0"/>
              </a:rPr>
              <a:t>proměnných</a:t>
            </a:r>
            <a:endParaRPr lang="cs-CZ" altLang="cs-CZ" dirty="0">
              <a:cs typeface="Arial" charset="0"/>
            </a:endParaRPr>
          </a:p>
          <a:p>
            <a:pPr lvl="1"/>
            <a:r>
              <a:rPr lang="cs-CZ" altLang="cs-CZ" dirty="0">
                <a:cs typeface="Arial" charset="0"/>
              </a:rPr>
              <a:t>v každém následujícím kroku se eliminuje ta proměnná, která způsobuje nejmenší pokles kriteriální funkce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1624608" y="4729515"/>
            <a:ext cx="7267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cs-CZ" altLang="en-US" dirty="0" smtClean="0">
                <a:solidFill>
                  <a:srgbClr val="FF0000"/>
                </a:solidFill>
                <a:cs typeface="Arial" charset="0"/>
              </a:rPr>
              <a:t>-  </a:t>
            </a:r>
            <a:r>
              <a:rPr lang="cs-CZ" altLang="cs-CZ" dirty="0" err="1" smtClean="0">
                <a:cs typeface="Arial" charset="0"/>
              </a:rPr>
              <a:t>dopředná</a:t>
            </a:r>
            <a:r>
              <a:rPr lang="cs-CZ" altLang="cs-CZ" dirty="0" smtClean="0">
                <a:cs typeface="Arial" charset="0"/>
              </a:rPr>
              <a:t> selekce – nelze vyloučit ty veličiny, které se staly nadbytečné po</a:t>
            </a:r>
          </a:p>
          <a:p>
            <a:pPr marL="0" lvl="1"/>
            <a:r>
              <a:rPr lang="cs-CZ" altLang="cs-CZ" dirty="0" smtClean="0">
                <a:cs typeface="Arial" charset="0"/>
              </a:rPr>
              <a:t>   přiřazení dalších veličin</a:t>
            </a:r>
            <a:r>
              <a:rPr lang="cs-CZ" altLang="en-US" dirty="0" smtClean="0">
                <a:cs typeface="Arial" charset="0"/>
              </a:rPr>
              <a:t/>
            </a:r>
            <a:br>
              <a:rPr lang="cs-CZ" altLang="en-US" dirty="0" smtClean="0">
                <a:cs typeface="Arial" charset="0"/>
              </a:rPr>
            </a:br>
            <a:r>
              <a:rPr lang="cs-CZ" altLang="en-US" dirty="0" smtClean="0">
                <a:solidFill>
                  <a:srgbClr val="FF0000"/>
                </a:solidFill>
                <a:cs typeface="Arial" charset="0"/>
              </a:rPr>
              <a:t>-  </a:t>
            </a:r>
            <a:r>
              <a:rPr lang="cs-CZ" altLang="en-US" dirty="0">
                <a:cs typeface="Arial" charset="0"/>
              </a:rPr>
              <a:t>zpětná selekce – neexistuje možnost opravy při neoptimálním </a:t>
            </a:r>
            <a:r>
              <a:rPr lang="cs-CZ" altLang="en-US" dirty="0" smtClean="0">
                <a:cs typeface="Arial" charset="0"/>
              </a:rPr>
              <a:t>vyloučení</a:t>
            </a:r>
          </a:p>
          <a:p>
            <a:pPr marL="0" lvl="1"/>
            <a:r>
              <a:rPr lang="cs-CZ" altLang="en-US" dirty="0">
                <a:cs typeface="Arial" charset="0"/>
              </a:rPr>
              <a:t> </a:t>
            </a:r>
            <a:r>
              <a:rPr lang="cs-CZ" altLang="en-US" dirty="0" smtClean="0">
                <a:cs typeface="Arial" charset="0"/>
              </a:rPr>
              <a:t>  kterékoliv </a:t>
            </a:r>
            <a:r>
              <a:rPr lang="cs-CZ" altLang="en-US" dirty="0">
                <a:cs typeface="Arial" charset="0"/>
              </a:rPr>
              <a:t>proměnné</a:t>
            </a:r>
          </a:p>
        </p:txBody>
      </p:sp>
      <p:sp>
        <p:nvSpPr>
          <p:cNvPr id="7" name="Obdélník 6"/>
          <p:cNvSpPr/>
          <p:nvPr/>
        </p:nvSpPr>
        <p:spPr>
          <a:xfrm>
            <a:off x="1624608" y="3789040"/>
            <a:ext cx="7519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en-US" dirty="0" smtClean="0">
                <a:solidFill>
                  <a:srgbClr val="00B050"/>
                </a:solidFill>
                <a:cs typeface="Arial" charset="0"/>
              </a:rPr>
              <a:t>+</a:t>
            </a:r>
            <a:r>
              <a:rPr lang="cs-CZ" altLang="en-US" dirty="0" smtClean="0">
                <a:cs typeface="Arial" charset="0"/>
              </a:rPr>
              <a:t> </a:t>
            </a:r>
            <a:r>
              <a:rPr lang="cs-CZ" altLang="cs-CZ" dirty="0" err="1">
                <a:cs typeface="Arial" charset="0"/>
              </a:rPr>
              <a:t>dopředný</a:t>
            </a:r>
            <a:r>
              <a:rPr lang="cs-CZ" altLang="cs-CZ" dirty="0">
                <a:cs typeface="Arial" charset="0"/>
              </a:rPr>
              <a:t> algoritmus je výpočetně jednodušší, protože pracuje maximálně </a:t>
            </a:r>
            <a:endParaRPr lang="cs-CZ" altLang="cs-CZ" dirty="0" smtClean="0">
              <a:cs typeface="Arial" charset="0"/>
            </a:endParaRPr>
          </a:p>
          <a:p>
            <a:r>
              <a:rPr lang="cs-CZ" altLang="cs-CZ" dirty="0">
                <a:cs typeface="Arial" charset="0"/>
              </a:rPr>
              <a:t> </a:t>
            </a:r>
            <a:r>
              <a:rPr lang="cs-CZ" altLang="cs-CZ" dirty="0" smtClean="0">
                <a:cs typeface="Arial" charset="0"/>
              </a:rPr>
              <a:t>   v n-rozměrném </a:t>
            </a:r>
            <a:r>
              <a:rPr lang="cs-CZ" altLang="cs-CZ" dirty="0">
                <a:cs typeface="Arial" charset="0"/>
              </a:rPr>
              <a:t>prostoru</a:t>
            </a:r>
            <a:r>
              <a:rPr lang="cs-CZ" altLang="en-US" dirty="0" smtClean="0">
                <a:cs typeface="Arial" charset="0"/>
              </a:rPr>
              <a:t/>
            </a:r>
            <a:br>
              <a:rPr lang="cs-CZ" altLang="en-US" dirty="0" smtClean="0">
                <a:cs typeface="Arial" charset="0"/>
              </a:rPr>
            </a:br>
            <a:r>
              <a:rPr lang="cs-CZ" altLang="en-US" dirty="0" smtClean="0">
                <a:solidFill>
                  <a:srgbClr val="00B050"/>
                </a:solidFill>
                <a:cs typeface="Arial" charset="0"/>
              </a:rPr>
              <a:t>+</a:t>
            </a:r>
            <a:r>
              <a:rPr lang="cs-CZ" altLang="en-US" dirty="0" smtClean="0">
                <a:cs typeface="Arial" charset="0"/>
              </a:rPr>
              <a:t> </a:t>
            </a:r>
            <a:r>
              <a:rPr lang="cs-CZ" altLang="cs-CZ" dirty="0">
                <a:cs typeface="Arial" charset="0"/>
              </a:rPr>
              <a:t>zpětný algoritmus umožňuje průběžně sledovat množství ztracené informace</a:t>
            </a:r>
            <a:endParaRPr lang="cs-CZ" altLang="en-US" sz="800" dirty="0">
              <a:cs typeface="Arial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57200" y="3789040"/>
            <a:ext cx="1167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en-US" b="1" dirty="0" smtClean="0">
                <a:cs typeface="Arial" charset="0"/>
              </a:rPr>
              <a:t>Výhody :</a:t>
            </a:r>
            <a:endParaRPr lang="cs-CZ" altLang="en-US" sz="800" dirty="0">
              <a:cs typeface="Arial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57200" y="4726881"/>
            <a:ext cx="1378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en-US" b="1" dirty="0" smtClean="0">
                <a:cs typeface="Arial" charset="0"/>
              </a:rPr>
              <a:t>Nevýhody :</a:t>
            </a:r>
            <a:endParaRPr lang="cs-CZ" altLang="en-US" sz="800" dirty="0">
              <a:cs typeface="Arial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457200" y="5917451"/>
            <a:ext cx="8229600" cy="8959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200" dirty="0" smtClean="0"/>
              <a:t>algoritmus plus p mínus q:</a:t>
            </a:r>
          </a:p>
          <a:p>
            <a:pPr lvl="1"/>
            <a:r>
              <a:rPr lang="cs-CZ" altLang="cs-CZ" sz="1900" dirty="0">
                <a:cs typeface="Arial" charset="0"/>
              </a:rPr>
              <a:t>po přidání p veličin se q veličin odstraní;</a:t>
            </a:r>
          </a:p>
          <a:p>
            <a:pPr lvl="1"/>
            <a:r>
              <a:rPr lang="cs-CZ" altLang="cs-CZ" sz="1900" dirty="0">
                <a:cs typeface="Arial" charset="0"/>
              </a:rPr>
              <a:t>proces probíhá, dokud se nedosáhne požadovaného počtu příznaků</a:t>
            </a:r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94408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Extrakce proměnných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32048"/>
          </a:xfrm>
        </p:spPr>
        <p:txBody>
          <a:bodyPr/>
          <a:lstStyle/>
          <a:p>
            <a:pPr>
              <a:defRPr/>
            </a:pP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jednou </a:t>
            </a:r>
            <a:r>
              <a:rPr lang="cs-CZ" dirty="0">
                <a:solidFill>
                  <a:schemeClr val="accent6">
                    <a:lumMod val="10000"/>
                  </a:schemeClr>
                </a:solidFill>
                <a:sym typeface="Symbol"/>
              </a:rPr>
              <a:t>z </a:t>
            </a: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možných přístupů redukce dat</a:t>
            </a:r>
            <a:endParaRPr lang="cs-CZ" dirty="0">
              <a:solidFill>
                <a:schemeClr val="accent6">
                  <a:lumMod val="10000"/>
                </a:schemeClr>
              </a:solidFill>
              <a:sym typeface="Symbol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18</a:t>
            </a:fld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57200" y="1556791"/>
            <a:ext cx="8229600" cy="1101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transformace původních proměnných na menší počet jiných proměnných  tzn. hledání (optimálního) zobrazení Z, které transformuje původní </a:t>
            </a:r>
            <a:r>
              <a:rPr lang="en-US" i="1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p</a:t>
            </a: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-rozměrný prostor (obraz) na prostor (obraz) </a:t>
            </a:r>
            <a:r>
              <a:rPr lang="en-US" i="1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m</a:t>
            </a: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-rozměrný (</a:t>
            </a:r>
            <a:r>
              <a:rPr lang="en-US" i="1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p</a:t>
            </a: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  </a:t>
            </a:r>
            <a:r>
              <a:rPr lang="en-US" i="1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m</a:t>
            </a: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)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2636912"/>
            <a:ext cx="8229600" cy="432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pro snadnější řešitelnost hledáme zobrazení Z v oboru lineárních zobrazení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57200" y="3068957"/>
            <a:ext cx="8229600" cy="3373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metody extrakce proměnných: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analýza hlavních komponent (PCA)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faktorová analýza (FA)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analýza nezávislých komponent (</a:t>
            </a:r>
            <a:r>
              <a:rPr lang="cs-CZ" dirty="0" err="1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ICA</a:t>
            </a: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)</a:t>
            </a:r>
            <a:endParaRPr lang="en-US" dirty="0" smtClean="0">
              <a:solidFill>
                <a:schemeClr val="accent6">
                  <a:lumMod val="10000"/>
                </a:schemeClr>
              </a:solidFill>
              <a:sym typeface="Symbol"/>
            </a:endParaRPr>
          </a:p>
          <a:p>
            <a:pPr lvl="1">
              <a:lnSpc>
                <a:spcPct val="90000"/>
              </a:lnSpc>
              <a:defRPr/>
            </a:pP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korespondenční analýza (CA)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vícerozměrné </a:t>
            </a:r>
            <a:r>
              <a:rPr lang="cs-CZ" dirty="0" err="1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škálování</a:t>
            </a: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 (</a:t>
            </a:r>
            <a:r>
              <a:rPr lang="cs-CZ" dirty="0" err="1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MDS</a:t>
            </a: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)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err="1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redundanční</a:t>
            </a: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 analýza (</a:t>
            </a:r>
            <a:r>
              <a:rPr lang="cs-CZ" dirty="0" err="1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RDA</a:t>
            </a: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)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kanonická korelační analýza (</a:t>
            </a:r>
            <a:r>
              <a:rPr lang="cs-CZ" dirty="0" err="1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CCorA</a:t>
            </a: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)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err="1">
                <a:solidFill>
                  <a:schemeClr val="accent6">
                    <a:lumMod val="10000"/>
                  </a:schemeClr>
                </a:solidFill>
                <a:sym typeface="Symbol"/>
              </a:rPr>
              <a:t>manifold</a:t>
            </a:r>
            <a:r>
              <a:rPr lang="cs-CZ" dirty="0">
                <a:solidFill>
                  <a:schemeClr val="accent6">
                    <a:lumMod val="10000"/>
                  </a:schemeClr>
                </a:solidFill>
                <a:sym typeface="Symbol"/>
              </a:rPr>
              <a:t> </a:t>
            </a:r>
            <a:r>
              <a:rPr lang="cs-CZ" dirty="0" err="1">
                <a:solidFill>
                  <a:schemeClr val="accent6">
                    <a:lumMod val="10000"/>
                  </a:schemeClr>
                </a:solidFill>
                <a:sym typeface="Symbol"/>
              </a:rPr>
              <a:t>learning</a:t>
            </a:r>
            <a:r>
              <a:rPr lang="cs-CZ" dirty="0">
                <a:solidFill>
                  <a:schemeClr val="accent6">
                    <a:lumMod val="10000"/>
                  </a:schemeClr>
                </a:solidFill>
                <a:sym typeface="Symbol"/>
              </a:rPr>
              <a:t> metody (</a:t>
            </a:r>
            <a:r>
              <a:rPr lang="cs-CZ" dirty="0" err="1">
                <a:solidFill>
                  <a:schemeClr val="accent6">
                    <a:lumMod val="10000"/>
                  </a:schemeClr>
                </a:solidFill>
                <a:sym typeface="Symbol"/>
              </a:rPr>
              <a:t>LLE</a:t>
            </a:r>
            <a:r>
              <a:rPr lang="cs-CZ" dirty="0">
                <a:solidFill>
                  <a:schemeClr val="accent6">
                    <a:lumMod val="10000"/>
                  </a:schemeClr>
                </a:solidFill>
                <a:sym typeface="Symbol"/>
              </a:rPr>
              <a:t>, </a:t>
            </a:r>
            <a:r>
              <a:rPr lang="cs-CZ" dirty="0" err="1">
                <a:solidFill>
                  <a:schemeClr val="accent6">
                    <a:lumMod val="10000"/>
                  </a:schemeClr>
                </a:solidFill>
                <a:sym typeface="Symbol"/>
              </a:rPr>
              <a:t>Isomap</a:t>
            </a:r>
            <a:r>
              <a:rPr lang="cs-CZ" dirty="0">
                <a:solidFill>
                  <a:schemeClr val="accent6">
                    <a:lumMod val="10000"/>
                  </a:schemeClr>
                </a:solidFill>
                <a:sym typeface="Symbol"/>
              </a:rPr>
              <a:t> atd.)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metoda </a:t>
            </a:r>
            <a:r>
              <a:rPr lang="cs-CZ" dirty="0">
                <a:solidFill>
                  <a:schemeClr val="accent6">
                    <a:lumMod val="10000"/>
                  </a:schemeClr>
                </a:solidFill>
                <a:sym typeface="Symbol"/>
              </a:rPr>
              <a:t>parciálních nejmenších čtverců (</a:t>
            </a:r>
            <a:r>
              <a:rPr lang="cs-CZ" dirty="0" err="1">
                <a:solidFill>
                  <a:schemeClr val="accent6">
                    <a:lumMod val="10000"/>
                  </a:schemeClr>
                </a:solidFill>
                <a:sym typeface="Symbol"/>
              </a:rPr>
              <a:t>PLS</a:t>
            </a: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)</a:t>
            </a:r>
          </a:p>
          <a:p>
            <a:endParaRPr lang="cs-CZ" dirty="0"/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57200" y="6195284"/>
            <a:ext cx="8229600" cy="4320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metody extrakce proměnných často nazývány jako metody ordinační analýzy</a:t>
            </a:r>
          </a:p>
        </p:txBody>
      </p:sp>
    </p:spTree>
    <p:extLst>
      <p:ext uri="{BB962C8B-B14F-4D97-AF65-F5344CB8AC3E}">
        <p14:creationId xmlns:p14="http://schemas.microsoft.com/office/powerpoint/2010/main" val="181818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Ordinační analýza dat = pohled ze správného úhlu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Vícerozměrná analýza nám pomáhá nalézt v x-dimenzionálním prostoru nejvhodnější pohled na data poskytující maximum informací o analyzovaných objektech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19</a:t>
            </a:fld>
            <a:endParaRPr lang="cs-CZ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33819" t="7032" r="33378" b="6883"/>
          <a:stretch>
            <a:fillRect/>
          </a:stretch>
        </p:blipFill>
        <p:spPr bwMode="auto">
          <a:xfrm>
            <a:off x="3108833" y="2204864"/>
            <a:ext cx="2399271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 l="34571" t="7032" r="33378" b="5062"/>
          <a:stretch>
            <a:fillRect/>
          </a:stretch>
        </p:blipFill>
        <p:spPr bwMode="auto">
          <a:xfrm>
            <a:off x="323528" y="2204864"/>
            <a:ext cx="234458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326" b="90465" l="33875" r="65938"/>
                    </a14:imgEffect>
                  </a14:imgLayer>
                </a14:imgProps>
              </a:ext>
            </a:extLst>
          </a:blip>
          <a:srcRect l="33075" t="10549" r="33378" b="8578"/>
          <a:stretch>
            <a:fillRect/>
          </a:stretch>
        </p:blipFill>
        <p:spPr bwMode="auto">
          <a:xfrm>
            <a:off x="6084168" y="2204864"/>
            <a:ext cx="261185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115616" y="5733256"/>
            <a:ext cx="6421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Všechny obrázky ukazují stejný objekt z různých úhlů v 3D prostoru.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610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Blok </a:t>
            </a:r>
            <a:r>
              <a:rPr lang="en-US" dirty="0"/>
              <a:t>5</a:t>
            </a:r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Ordinační analýzy I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522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373344" cy="706090"/>
          </a:xfrm>
        </p:spPr>
        <p:txBody>
          <a:bodyPr>
            <a:noAutofit/>
          </a:bodyPr>
          <a:lstStyle/>
          <a:p>
            <a:r>
              <a:rPr lang="cs-CZ" sz="2600" dirty="0" smtClean="0"/>
              <a:t>Obecný princip redukce </a:t>
            </a:r>
            <a:r>
              <a:rPr lang="cs-CZ" sz="2600" dirty="0" err="1" smtClean="0"/>
              <a:t>dimenzionality</a:t>
            </a:r>
            <a:r>
              <a:rPr lang="cs-CZ" sz="2600" dirty="0" smtClean="0"/>
              <a:t> dat pomocí extrakce</a:t>
            </a:r>
            <a:endParaRPr lang="cs-CZ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2016224"/>
          </a:xfrm>
        </p:spPr>
        <p:txBody>
          <a:bodyPr/>
          <a:lstStyle/>
          <a:p>
            <a:r>
              <a:rPr lang="cs-CZ" dirty="0" smtClean="0"/>
              <a:t>V převážné většině případů existují mezi dimenzemi korelační vztahy, tedy dimenze se navzájem vysvětlují a pro popis kompletní informace v datech není třeba všech dimenzí vstupního souboru</a:t>
            </a:r>
          </a:p>
          <a:p>
            <a:r>
              <a:rPr lang="cs-CZ" dirty="0" smtClean="0"/>
              <a:t>Všechny tzv. ordinační metody využívají principu identifikace korelovaných dimenzí a jejich sloučení do souhrnných nových dimenzí zastupujících několik dimenzí vstupního souboru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20</a:t>
            </a:fld>
            <a:endParaRPr lang="cs-CZ"/>
          </a:p>
        </p:txBody>
      </p:sp>
      <p:grpSp>
        <p:nvGrpSpPr>
          <p:cNvPr id="5" name="Group 9"/>
          <p:cNvGrpSpPr/>
          <p:nvPr/>
        </p:nvGrpSpPr>
        <p:grpSpPr>
          <a:xfrm>
            <a:off x="1619672" y="4007966"/>
            <a:ext cx="1440160" cy="1440160"/>
            <a:chOff x="-2620416" y="3861048"/>
            <a:chExt cx="1440160" cy="1440160"/>
          </a:xfrm>
        </p:grpSpPr>
        <p:cxnSp>
          <p:nvCxnSpPr>
            <p:cNvPr id="8" name="Straight Connector 7"/>
            <p:cNvCxnSpPr/>
            <p:nvPr/>
          </p:nvCxnSpPr>
          <p:spPr>
            <a:xfrm rot="5400000">
              <a:off x="-3340496" y="4581128"/>
              <a:ext cx="14401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-2620416" y="5301208"/>
              <a:ext cx="14401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Oval 10"/>
          <p:cNvSpPr/>
          <p:nvPr/>
        </p:nvSpPr>
        <p:spPr>
          <a:xfrm rot="2805912">
            <a:off x="2192516" y="3942146"/>
            <a:ext cx="312150" cy="159700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1675361" y="4079974"/>
            <a:ext cx="1384471" cy="128668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99592" y="5520134"/>
            <a:ext cx="2929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Jednoznačný vztah dimenzí x a y umožňuje jejich nahrazení jedinou novou dimenzí z </a:t>
            </a:r>
            <a:endParaRPr lang="cs-CZ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2843808" y="5088086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x</a:t>
            </a:r>
            <a:endParaRPr lang="cs-CZ" dirty="0"/>
          </a:p>
        </p:txBody>
      </p:sp>
      <p:sp>
        <p:nvSpPr>
          <p:cNvPr id="31" name="TextBox 30"/>
          <p:cNvSpPr txBox="1"/>
          <p:nvPr/>
        </p:nvSpPr>
        <p:spPr>
          <a:xfrm>
            <a:off x="1619672" y="4007966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y</a:t>
            </a:r>
            <a:endParaRPr lang="cs-CZ" dirty="0"/>
          </a:p>
        </p:txBody>
      </p:sp>
      <p:sp>
        <p:nvSpPr>
          <p:cNvPr id="32" name="TextBox 31"/>
          <p:cNvSpPr txBox="1"/>
          <p:nvPr/>
        </p:nvSpPr>
        <p:spPr>
          <a:xfrm>
            <a:off x="2976535" y="3998674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</a:t>
            </a:r>
            <a:endParaRPr lang="cs-CZ" dirty="0"/>
          </a:p>
        </p:txBody>
      </p:sp>
      <p:grpSp>
        <p:nvGrpSpPr>
          <p:cNvPr id="10" name="Skupina 9"/>
          <p:cNvGrpSpPr/>
          <p:nvPr/>
        </p:nvGrpSpPr>
        <p:grpSpPr>
          <a:xfrm>
            <a:off x="5796136" y="3707740"/>
            <a:ext cx="1747791" cy="1855553"/>
            <a:chOff x="5796136" y="3707740"/>
            <a:chExt cx="1747791" cy="1855553"/>
          </a:xfrm>
        </p:grpSpPr>
        <p:sp>
          <p:nvSpPr>
            <p:cNvPr id="20" name="Oval 19"/>
            <p:cNvSpPr/>
            <p:nvPr/>
          </p:nvSpPr>
          <p:spPr>
            <a:xfrm>
              <a:off x="6048164" y="4043970"/>
              <a:ext cx="1224136" cy="1224136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6" name="Group 14"/>
            <p:cNvGrpSpPr/>
            <p:nvPr/>
          </p:nvGrpSpPr>
          <p:grpSpPr>
            <a:xfrm>
              <a:off x="5868144" y="4007966"/>
              <a:ext cx="1440160" cy="1440160"/>
              <a:chOff x="-2620416" y="3861048"/>
              <a:chExt cx="1440160" cy="1440160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 rot="5400000">
                <a:off x="-3340496" y="4581128"/>
                <a:ext cx="14401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0800000">
                <a:off x="-2620416" y="5301208"/>
                <a:ext cx="14401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27"/>
            <p:cNvGrpSpPr/>
            <p:nvPr/>
          </p:nvGrpSpPr>
          <p:grpSpPr>
            <a:xfrm>
              <a:off x="6012160" y="4007966"/>
              <a:ext cx="1296144" cy="1296144"/>
              <a:chOff x="7625435" y="3410150"/>
              <a:chExt cx="1656184" cy="1656184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 flipV="1">
                <a:off x="7805455" y="3635944"/>
                <a:ext cx="1296144" cy="1204596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16200000" flipV="1">
                <a:off x="7805455" y="3635944"/>
                <a:ext cx="1296144" cy="1204596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7625435" y="4238242"/>
                <a:ext cx="1656184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>
                <a:off x="7625435" y="4238242"/>
                <a:ext cx="1656184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/>
            <p:cNvSpPr txBox="1"/>
            <p:nvPr/>
          </p:nvSpPr>
          <p:spPr>
            <a:xfrm>
              <a:off x="7096260" y="5155820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x</a:t>
              </a:r>
              <a:endParaRPr lang="cs-CZ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796136" y="3868224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y</a:t>
              </a:r>
              <a:endParaRPr lang="cs-CZ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085265" y="3920395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?</a:t>
              </a:r>
              <a:endParaRPr lang="cs-CZ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527505" y="3707740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?</a:t>
              </a:r>
              <a:endParaRPr lang="cs-CZ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251859" y="4473881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?</a:t>
              </a:r>
              <a:endParaRPr lang="cs-CZ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051398" y="4944070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?</a:t>
              </a:r>
              <a:endParaRPr lang="cs-CZ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444208" y="5193961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?</a:t>
              </a:r>
              <a:endParaRPr lang="cs-CZ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084168" y="5088086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?</a:t>
              </a:r>
              <a:endParaRPr lang="cs-CZ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811699" y="4622171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?</a:t>
              </a:r>
              <a:endParaRPr lang="cs-CZ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034738" y="3886528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?</a:t>
              </a:r>
              <a:endParaRPr lang="cs-CZ" dirty="0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5123680" y="5520134"/>
            <a:ext cx="3096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V případě neexistence vztahu mezi x a y nemá smysl definovat nové dimenze – nepřináší žádnou novou informaci oproti x a y</a:t>
            </a:r>
            <a:endParaRPr lang="cs-CZ" sz="1600" dirty="0"/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457200" y="3068960"/>
            <a:ext cx="8229600" cy="786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Pokud mezi dimenzemi vstupního souboru neexistují korelace, </a:t>
            </a:r>
            <a:r>
              <a:rPr lang="cs-CZ" u="sng" dirty="0" smtClean="0"/>
              <a:t>nemá smysl hledat zjednodušení vícerozměrné struktury takovéhoto souboru !!!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208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9" grpId="0"/>
      <p:bldP spid="30" grpId="0"/>
      <p:bldP spid="31" grpId="0"/>
      <p:bldP spid="32" grpId="0"/>
      <p:bldP spid="43" grpId="0"/>
      <p:bldP spid="4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Korelace jako princip výpočtu vícerozměrných analýz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Kovariance a Pearsonova korelace je základem analýzy hlavních komponent, faktorové analýzy jakož i dalších vícerozměrných analýz pracujících s lineární závislostí proměnných</a:t>
            </a:r>
          </a:p>
          <a:p>
            <a:r>
              <a:rPr lang="cs-CZ" dirty="0" smtClean="0"/>
              <a:t>Předpokladem výpočtu kovariance a </a:t>
            </a:r>
            <a:r>
              <a:rPr lang="cs-CZ" dirty="0" err="1" smtClean="0"/>
              <a:t>Pearsonovy</a:t>
            </a:r>
            <a:r>
              <a:rPr lang="cs-CZ" dirty="0" smtClean="0"/>
              <a:t> korelace je:</a:t>
            </a:r>
          </a:p>
          <a:p>
            <a:pPr lvl="1"/>
            <a:r>
              <a:rPr lang="cs-CZ" dirty="0" smtClean="0"/>
              <a:t>Normalita dat v obou dimenzích </a:t>
            </a:r>
          </a:p>
          <a:p>
            <a:pPr lvl="1"/>
            <a:r>
              <a:rPr lang="cs-CZ" dirty="0" smtClean="0"/>
              <a:t>Linearita vztahu proměnných</a:t>
            </a:r>
          </a:p>
          <a:p>
            <a:r>
              <a:rPr lang="cs-CZ" dirty="0" smtClean="0"/>
              <a:t>Pro vícerozměrné analýzy je nejzávažnějším problémem přítomnost odlehlých hodnot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21</a:t>
            </a:fld>
            <a:endParaRPr lang="cs-CZ"/>
          </a:p>
        </p:txBody>
      </p:sp>
      <p:grpSp>
        <p:nvGrpSpPr>
          <p:cNvPr id="39" name="Skupina 38"/>
          <p:cNvGrpSpPr/>
          <p:nvPr/>
        </p:nvGrpSpPr>
        <p:grpSpPr>
          <a:xfrm>
            <a:off x="971600" y="4017838"/>
            <a:ext cx="1508188" cy="1449452"/>
            <a:chOff x="576064" y="4017838"/>
            <a:chExt cx="1508188" cy="1449452"/>
          </a:xfrm>
        </p:grpSpPr>
        <p:grpSp>
          <p:nvGrpSpPr>
            <p:cNvPr id="5" name="Group 4"/>
            <p:cNvGrpSpPr/>
            <p:nvPr/>
          </p:nvGrpSpPr>
          <p:grpSpPr>
            <a:xfrm>
              <a:off x="576064" y="4017838"/>
              <a:ext cx="1440160" cy="1440160"/>
              <a:chOff x="-2620416" y="3861048"/>
              <a:chExt cx="1440160" cy="1440160"/>
            </a:xfrm>
          </p:grpSpPr>
          <p:cxnSp>
            <p:nvCxnSpPr>
              <p:cNvPr id="6" name="Straight Connector 5"/>
              <p:cNvCxnSpPr/>
              <p:nvPr/>
            </p:nvCxnSpPr>
            <p:spPr>
              <a:xfrm rot="5400000">
                <a:off x="-3340496" y="4581128"/>
                <a:ext cx="14401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rot="10800000">
                <a:off x="-2620416" y="5301208"/>
                <a:ext cx="14401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1800200" y="5097958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x</a:t>
              </a:r>
              <a:endParaRPr lang="cs-CZ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6064" y="4017838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y</a:t>
              </a:r>
              <a:endParaRPr lang="cs-CZ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648072" y="5241990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Oval 13"/>
            <p:cNvSpPr/>
            <p:nvPr/>
          </p:nvSpPr>
          <p:spPr>
            <a:xfrm>
              <a:off x="936104" y="4953942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Oval 14"/>
            <p:cNvSpPr/>
            <p:nvPr/>
          </p:nvSpPr>
          <p:spPr>
            <a:xfrm>
              <a:off x="1152128" y="4809926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Oval 15"/>
            <p:cNvSpPr/>
            <p:nvPr/>
          </p:nvSpPr>
          <p:spPr>
            <a:xfrm>
              <a:off x="1224136" y="4593902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Oval 16"/>
            <p:cNvSpPr/>
            <p:nvPr/>
          </p:nvSpPr>
          <p:spPr>
            <a:xfrm>
              <a:off x="1440160" y="4377878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Oval 17"/>
            <p:cNvSpPr/>
            <p:nvPr/>
          </p:nvSpPr>
          <p:spPr>
            <a:xfrm>
              <a:off x="1440160" y="4665910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Oval 18"/>
            <p:cNvSpPr/>
            <p:nvPr/>
          </p:nvSpPr>
          <p:spPr>
            <a:xfrm>
              <a:off x="1656184" y="4449886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Oval 19"/>
            <p:cNvSpPr/>
            <p:nvPr/>
          </p:nvSpPr>
          <p:spPr>
            <a:xfrm>
              <a:off x="1728192" y="4233862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Oval 20"/>
            <p:cNvSpPr/>
            <p:nvPr/>
          </p:nvSpPr>
          <p:spPr>
            <a:xfrm>
              <a:off x="1440160" y="4521894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Oval 21"/>
            <p:cNvSpPr/>
            <p:nvPr/>
          </p:nvSpPr>
          <p:spPr>
            <a:xfrm>
              <a:off x="792088" y="5097958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Oval 22"/>
            <p:cNvSpPr/>
            <p:nvPr/>
          </p:nvSpPr>
          <p:spPr>
            <a:xfrm>
              <a:off x="1080120" y="4881934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Oval 23"/>
            <p:cNvSpPr/>
            <p:nvPr/>
          </p:nvSpPr>
          <p:spPr>
            <a:xfrm>
              <a:off x="1080136" y="4737918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Oval 24"/>
            <p:cNvSpPr/>
            <p:nvPr/>
          </p:nvSpPr>
          <p:spPr>
            <a:xfrm>
              <a:off x="1296144" y="4521894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Oval 25"/>
            <p:cNvSpPr/>
            <p:nvPr/>
          </p:nvSpPr>
          <p:spPr>
            <a:xfrm>
              <a:off x="1584176" y="4305870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Oval 26"/>
            <p:cNvSpPr/>
            <p:nvPr/>
          </p:nvSpPr>
          <p:spPr>
            <a:xfrm>
              <a:off x="1296144" y="4737918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Oval 27"/>
            <p:cNvSpPr/>
            <p:nvPr/>
          </p:nvSpPr>
          <p:spPr>
            <a:xfrm>
              <a:off x="792088" y="4953942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" name="Oval 28"/>
            <p:cNvSpPr/>
            <p:nvPr/>
          </p:nvSpPr>
          <p:spPr>
            <a:xfrm>
              <a:off x="936104" y="4809926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Oval 29"/>
            <p:cNvSpPr/>
            <p:nvPr/>
          </p:nvSpPr>
          <p:spPr>
            <a:xfrm>
              <a:off x="1008112" y="5025950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631753" y="4089846"/>
              <a:ext cx="1384471" cy="128668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Skupina 37"/>
          <p:cNvGrpSpPr/>
          <p:nvPr/>
        </p:nvGrpSpPr>
        <p:grpSpPr>
          <a:xfrm>
            <a:off x="3744416" y="4017838"/>
            <a:ext cx="1508188" cy="1449452"/>
            <a:chOff x="3672408" y="4017838"/>
            <a:chExt cx="1508188" cy="1449452"/>
          </a:xfrm>
        </p:grpSpPr>
        <p:grpSp>
          <p:nvGrpSpPr>
            <p:cNvPr id="8" name="Group 30"/>
            <p:cNvGrpSpPr/>
            <p:nvPr/>
          </p:nvGrpSpPr>
          <p:grpSpPr>
            <a:xfrm>
              <a:off x="3672408" y="4017838"/>
              <a:ext cx="1440160" cy="1440160"/>
              <a:chOff x="-2620416" y="3861048"/>
              <a:chExt cx="1440160" cy="1440160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 rot="5400000">
                <a:off x="-3340496" y="4581128"/>
                <a:ext cx="14401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0800000">
                <a:off x="-2620416" y="5301208"/>
                <a:ext cx="14401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33"/>
            <p:cNvSpPr txBox="1"/>
            <p:nvPr/>
          </p:nvSpPr>
          <p:spPr>
            <a:xfrm>
              <a:off x="4896544" y="5097958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x</a:t>
              </a:r>
              <a:endParaRPr lang="cs-CZ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672408" y="4017838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y</a:t>
              </a:r>
              <a:endParaRPr lang="cs-CZ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3744416" y="5241990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7" name="Oval 36"/>
            <p:cNvSpPr/>
            <p:nvPr/>
          </p:nvSpPr>
          <p:spPr>
            <a:xfrm>
              <a:off x="4032448" y="4953942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0" name="Oval 39"/>
            <p:cNvSpPr/>
            <p:nvPr/>
          </p:nvSpPr>
          <p:spPr>
            <a:xfrm>
              <a:off x="4536504" y="4377878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2" name="Oval 41"/>
            <p:cNvSpPr/>
            <p:nvPr/>
          </p:nvSpPr>
          <p:spPr>
            <a:xfrm>
              <a:off x="4752528" y="4449886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3" name="Oval 42"/>
            <p:cNvSpPr/>
            <p:nvPr/>
          </p:nvSpPr>
          <p:spPr>
            <a:xfrm>
              <a:off x="4824536" y="4233862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5" name="Oval 44"/>
            <p:cNvSpPr/>
            <p:nvPr/>
          </p:nvSpPr>
          <p:spPr>
            <a:xfrm>
              <a:off x="3888432" y="5097958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9" name="Oval 48"/>
            <p:cNvSpPr/>
            <p:nvPr/>
          </p:nvSpPr>
          <p:spPr>
            <a:xfrm>
              <a:off x="4680520" y="4305870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1" name="Oval 50"/>
            <p:cNvSpPr/>
            <p:nvPr/>
          </p:nvSpPr>
          <p:spPr>
            <a:xfrm>
              <a:off x="3888432" y="4953942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2" name="Oval 51"/>
            <p:cNvSpPr/>
            <p:nvPr/>
          </p:nvSpPr>
          <p:spPr>
            <a:xfrm>
              <a:off x="4032448" y="5241974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3" name="Oval 52"/>
            <p:cNvSpPr/>
            <p:nvPr/>
          </p:nvSpPr>
          <p:spPr>
            <a:xfrm>
              <a:off x="4104456" y="5025950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5" name="Oval 54"/>
            <p:cNvSpPr/>
            <p:nvPr/>
          </p:nvSpPr>
          <p:spPr>
            <a:xfrm>
              <a:off x="3744416" y="5097958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6" name="Oval 55"/>
            <p:cNvSpPr/>
            <p:nvPr/>
          </p:nvSpPr>
          <p:spPr>
            <a:xfrm>
              <a:off x="3816424" y="4881934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7" name="Oval 56"/>
            <p:cNvSpPr/>
            <p:nvPr/>
          </p:nvSpPr>
          <p:spPr>
            <a:xfrm>
              <a:off x="4032448" y="5169966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8" name="Oval 57"/>
            <p:cNvSpPr/>
            <p:nvPr/>
          </p:nvSpPr>
          <p:spPr>
            <a:xfrm>
              <a:off x="3888432" y="5241974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9" name="Oval 58"/>
            <p:cNvSpPr/>
            <p:nvPr/>
          </p:nvSpPr>
          <p:spPr>
            <a:xfrm>
              <a:off x="4824536" y="4377878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0" name="Oval 59"/>
            <p:cNvSpPr/>
            <p:nvPr/>
          </p:nvSpPr>
          <p:spPr>
            <a:xfrm>
              <a:off x="4752528" y="4089846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1" name="Oval 60"/>
            <p:cNvSpPr/>
            <p:nvPr/>
          </p:nvSpPr>
          <p:spPr>
            <a:xfrm>
              <a:off x="4536504" y="4233862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2" name="Oval 61"/>
            <p:cNvSpPr/>
            <p:nvPr/>
          </p:nvSpPr>
          <p:spPr>
            <a:xfrm>
              <a:off x="4680520" y="4521894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3" name="Oval 62"/>
            <p:cNvSpPr/>
            <p:nvPr/>
          </p:nvSpPr>
          <p:spPr>
            <a:xfrm>
              <a:off x="4968552" y="4305870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54" name="Straight Connector 53"/>
            <p:cNvCxnSpPr/>
            <p:nvPr/>
          </p:nvCxnSpPr>
          <p:spPr>
            <a:xfrm flipV="1">
              <a:off x="3728097" y="4089846"/>
              <a:ext cx="1384471" cy="128668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Skupina 30"/>
          <p:cNvGrpSpPr/>
          <p:nvPr/>
        </p:nvGrpSpPr>
        <p:grpSpPr>
          <a:xfrm>
            <a:off x="6660232" y="4017838"/>
            <a:ext cx="1508188" cy="1449452"/>
            <a:chOff x="6660232" y="4017838"/>
            <a:chExt cx="1508188" cy="1449452"/>
          </a:xfrm>
        </p:grpSpPr>
        <p:grpSp>
          <p:nvGrpSpPr>
            <p:cNvPr id="12" name="Group 63"/>
            <p:cNvGrpSpPr/>
            <p:nvPr/>
          </p:nvGrpSpPr>
          <p:grpSpPr>
            <a:xfrm>
              <a:off x="6660232" y="4017838"/>
              <a:ext cx="1440160" cy="1440160"/>
              <a:chOff x="-2620416" y="3861048"/>
              <a:chExt cx="1440160" cy="1440160"/>
            </a:xfrm>
          </p:grpSpPr>
          <p:cxnSp>
            <p:nvCxnSpPr>
              <p:cNvPr id="65" name="Straight Connector 64"/>
              <p:cNvCxnSpPr/>
              <p:nvPr/>
            </p:nvCxnSpPr>
            <p:spPr>
              <a:xfrm rot="5400000">
                <a:off x="-3340496" y="4581128"/>
                <a:ext cx="14401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10800000">
                <a:off x="-2620416" y="5301208"/>
                <a:ext cx="14401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TextBox 66"/>
            <p:cNvSpPr txBox="1"/>
            <p:nvPr/>
          </p:nvSpPr>
          <p:spPr>
            <a:xfrm>
              <a:off x="7884368" y="5097958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x</a:t>
              </a:r>
              <a:endParaRPr lang="cs-CZ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660232" y="4017838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y</a:t>
              </a:r>
              <a:endParaRPr lang="cs-CZ" dirty="0"/>
            </a:p>
          </p:txBody>
        </p:sp>
        <p:sp>
          <p:nvSpPr>
            <p:cNvPr id="69" name="Oval 68"/>
            <p:cNvSpPr/>
            <p:nvPr/>
          </p:nvSpPr>
          <p:spPr>
            <a:xfrm>
              <a:off x="6732240" y="5241990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0" name="Oval 69"/>
            <p:cNvSpPr/>
            <p:nvPr/>
          </p:nvSpPr>
          <p:spPr>
            <a:xfrm>
              <a:off x="7020272" y="4953942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4" name="Oval 73"/>
            <p:cNvSpPr/>
            <p:nvPr/>
          </p:nvSpPr>
          <p:spPr>
            <a:xfrm>
              <a:off x="6876256" y="5097958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6" name="Oval 75"/>
            <p:cNvSpPr/>
            <p:nvPr/>
          </p:nvSpPr>
          <p:spPr>
            <a:xfrm>
              <a:off x="6876256" y="4953942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7" name="Oval 76"/>
            <p:cNvSpPr/>
            <p:nvPr/>
          </p:nvSpPr>
          <p:spPr>
            <a:xfrm>
              <a:off x="7020272" y="5241974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8" name="Oval 77"/>
            <p:cNvSpPr/>
            <p:nvPr/>
          </p:nvSpPr>
          <p:spPr>
            <a:xfrm>
              <a:off x="7092280" y="5025950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9" name="Oval 78"/>
            <p:cNvSpPr/>
            <p:nvPr/>
          </p:nvSpPr>
          <p:spPr>
            <a:xfrm>
              <a:off x="6732240" y="5097958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0" name="Oval 79"/>
            <p:cNvSpPr/>
            <p:nvPr/>
          </p:nvSpPr>
          <p:spPr>
            <a:xfrm>
              <a:off x="6804248" y="4881934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1" name="Oval 80"/>
            <p:cNvSpPr/>
            <p:nvPr/>
          </p:nvSpPr>
          <p:spPr>
            <a:xfrm>
              <a:off x="7020272" y="5169966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2" name="Oval 81"/>
            <p:cNvSpPr/>
            <p:nvPr/>
          </p:nvSpPr>
          <p:spPr>
            <a:xfrm>
              <a:off x="6876256" y="5241974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9" name="Oval 88"/>
            <p:cNvSpPr/>
            <p:nvPr/>
          </p:nvSpPr>
          <p:spPr>
            <a:xfrm>
              <a:off x="7884368" y="4161854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88" name="Straight Connector 87"/>
            <p:cNvCxnSpPr/>
            <p:nvPr/>
          </p:nvCxnSpPr>
          <p:spPr>
            <a:xfrm flipV="1">
              <a:off x="6715921" y="4089846"/>
              <a:ext cx="1384471" cy="128668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TextBox 89"/>
          <p:cNvSpPr txBox="1"/>
          <p:nvPr/>
        </p:nvSpPr>
        <p:spPr>
          <a:xfrm>
            <a:off x="467544" y="5530006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Lineární vztah – bezproblémové použití </a:t>
            </a:r>
            <a:r>
              <a:rPr lang="cs-CZ" dirty="0" err="1" smtClean="0"/>
              <a:t>Pearsonovy</a:t>
            </a:r>
            <a:r>
              <a:rPr lang="cs-CZ" dirty="0" smtClean="0"/>
              <a:t> korelace</a:t>
            </a:r>
            <a:endParaRPr lang="cs-CZ" dirty="0"/>
          </a:p>
        </p:txBody>
      </p:sp>
      <p:sp>
        <p:nvSpPr>
          <p:cNvPr id="91" name="TextBox 90"/>
          <p:cNvSpPr txBox="1"/>
          <p:nvPr/>
        </p:nvSpPr>
        <p:spPr>
          <a:xfrm>
            <a:off x="3096344" y="5530006"/>
            <a:ext cx="2987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Korelace je dána 2 skupinami hodnot – vede k identifikaci skupin objektů v datech</a:t>
            </a:r>
            <a:endParaRPr lang="cs-CZ" dirty="0"/>
          </a:p>
        </p:txBody>
      </p:sp>
      <p:sp>
        <p:nvSpPr>
          <p:cNvPr id="92" name="TextBox 91"/>
          <p:cNvSpPr txBox="1"/>
          <p:nvPr/>
        </p:nvSpPr>
        <p:spPr>
          <a:xfrm>
            <a:off x="6192688" y="5530006"/>
            <a:ext cx="27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Korelace je dána odlehlou hodnotu – analýza popisuje pouze vliv odlehlé hodnoty 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82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  <p:bldP spid="9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Typy ordinační analýzy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857403"/>
          </a:xfrm>
        </p:spPr>
        <p:txBody>
          <a:bodyPr/>
          <a:lstStyle/>
          <a:p>
            <a:r>
              <a:rPr lang="cs-CZ" dirty="0" smtClean="0"/>
              <a:t>Ordinačních analýz existuje celá řada, některé jsou spjaty s konkrétními metrikami vzdáleností/podobností</a:t>
            </a:r>
          </a:p>
          <a:p>
            <a:r>
              <a:rPr lang="cs-CZ" dirty="0" smtClean="0"/>
              <a:t>V přehledu jsou uvedeny pouze základní typy analýz, nikoliv jejich různé kombinace hodnotící vztahy dvou a více sad proměnných (CCA, kanonická korelace, RDA, co-</a:t>
            </a:r>
            <a:r>
              <a:rPr lang="cs-CZ" dirty="0" err="1" smtClean="0"/>
              <a:t>coordinate</a:t>
            </a:r>
            <a:r>
              <a:rPr lang="cs-CZ" dirty="0" smtClean="0"/>
              <a:t> </a:t>
            </a:r>
            <a:r>
              <a:rPr lang="cs-CZ" dirty="0" err="1" smtClean="0"/>
              <a:t>analysis</a:t>
            </a:r>
            <a:r>
              <a:rPr lang="cs-CZ" dirty="0" smtClean="0"/>
              <a:t>, co-</a:t>
            </a:r>
            <a:r>
              <a:rPr lang="cs-CZ" dirty="0" err="1" smtClean="0"/>
              <a:t>inertia</a:t>
            </a:r>
            <a:r>
              <a:rPr lang="cs-CZ" dirty="0" smtClean="0"/>
              <a:t> </a:t>
            </a:r>
            <a:r>
              <a:rPr lang="cs-CZ" dirty="0" err="1" smtClean="0"/>
              <a:t>analysis</a:t>
            </a:r>
            <a:r>
              <a:rPr lang="cs-CZ" dirty="0" smtClean="0"/>
              <a:t>, diskriminační analýza apod.)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22</a:t>
            </a:fld>
            <a:endParaRPr lang="cs-CZ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339222"/>
              </p:ext>
            </p:extLst>
          </p:nvPr>
        </p:nvGraphicFramePr>
        <p:xfrm>
          <a:off x="467544" y="3429000"/>
          <a:ext cx="8424936" cy="2865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93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275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Typ analýzy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Vstupní data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Metrika 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Analýza hlavních</a:t>
                      </a:r>
                      <a:r>
                        <a:rPr lang="cs-CZ" baseline="0" dirty="0" smtClean="0"/>
                        <a:t> komponent (PCA)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NxP</a:t>
                      </a:r>
                      <a:r>
                        <a:rPr lang="cs-CZ" dirty="0" smtClean="0"/>
                        <a:t> matice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Korelace, kovariance, Euklidovská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Faktorová</a:t>
                      </a:r>
                      <a:r>
                        <a:rPr lang="cs-CZ" baseline="0" dirty="0" smtClean="0"/>
                        <a:t> analýza (FA)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NxP</a:t>
                      </a:r>
                      <a:r>
                        <a:rPr lang="cs-CZ" dirty="0" smtClean="0"/>
                        <a:t> matice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Korelace, kovariance, Euklidovská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Analýza nezávislých komponent</a:t>
                      </a:r>
                      <a:r>
                        <a:rPr lang="cs-CZ" baseline="0" dirty="0" smtClean="0"/>
                        <a:t> (</a:t>
                      </a:r>
                      <a:r>
                        <a:rPr lang="cs-CZ" baseline="0" dirty="0" err="1" smtClean="0"/>
                        <a:t>ICA</a:t>
                      </a:r>
                      <a:r>
                        <a:rPr lang="cs-CZ" baseline="0" dirty="0" smtClean="0"/>
                        <a:t>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NxP</a:t>
                      </a:r>
                      <a:r>
                        <a:rPr lang="cs-CZ" dirty="0" smtClean="0"/>
                        <a:t> matice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Korelace, kovariance, Euklidovská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Korespondenční analýza (CA)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NxP</a:t>
                      </a:r>
                      <a:r>
                        <a:rPr lang="cs-CZ" dirty="0" smtClean="0"/>
                        <a:t> matice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Chi</a:t>
                      </a:r>
                      <a:r>
                        <a:rPr lang="cs-CZ" dirty="0" smtClean="0"/>
                        <a:t>-square vzdálenost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Analýza</a:t>
                      </a:r>
                      <a:r>
                        <a:rPr lang="cs-CZ" baseline="0" dirty="0" smtClean="0"/>
                        <a:t> hlavních koordinát (</a:t>
                      </a:r>
                      <a:r>
                        <a:rPr lang="cs-CZ" baseline="0" dirty="0" err="1" smtClean="0"/>
                        <a:t>PCoA</a:t>
                      </a:r>
                      <a:r>
                        <a:rPr lang="cs-CZ" baseline="0" dirty="0" smtClean="0"/>
                        <a:t>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Asoc</a:t>
                      </a:r>
                      <a:r>
                        <a:rPr lang="cs-CZ" dirty="0" smtClean="0"/>
                        <a:t>. matice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libovolná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Nemetrické mnohorozměrné </a:t>
                      </a:r>
                      <a:r>
                        <a:rPr lang="cs-CZ" dirty="0" err="1" smtClean="0"/>
                        <a:t>škálování</a:t>
                      </a:r>
                      <a:r>
                        <a:rPr lang="cs-CZ" dirty="0" smtClean="0"/>
                        <a:t> (MDS)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Asoc</a:t>
                      </a:r>
                      <a:r>
                        <a:rPr lang="cs-CZ" dirty="0" smtClean="0"/>
                        <a:t>. matice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libovolná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106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Analýza hlavních komponent </a:t>
            </a:r>
            <a:r>
              <a:rPr lang="en-US" dirty="0"/>
              <a:t>(PCA)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3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hlavních komponent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1944216"/>
          </a:xfrm>
        </p:spPr>
        <p:txBody>
          <a:bodyPr/>
          <a:lstStyle/>
          <a:p>
            <a:r>
              <a:rPr lang="cs-CZ" dirty="0" smtClean="0"/>
              <a:t>anglicky </a:t>
            </a:r>
            <a:r>
              <a:rPr lang="cs-CZ" dirty="0" err="1" smtClean="0"/>
              <a:t>Principal</a:t>
            </a:r>
            <a:r>
              <a:rPr lang="cs-CZ" dirty="0" smtClean="0"/>
              <a:t> </a:t>
            </a:r>
            <a:r>
              <a:rPr lang="en-US" dirty="0" err="1"/>
              <a:t>C</a:t>
            </a:r>
            <a:r>
              <a:rPr lang="cs-CZ" dirty="0" err="1" smtClean="0"/>
              <a:t>omponent</a:t>
            </a:r>
            <a:r>
              <a:rPr lang="cs-CZ" dirty="0" smtClean="0"/>
              <a:t> </a:t>
            </a:r>
            <a:r>
              <a:rPr lang="en-US" dirty="0" err="1"/>
              <a:t>A</a:t>
            </a:r>
            <a:r>
              <a:rPr lang="cs-CZ" dirty="0" err="1" smtClean="0"/>
              <a:t>nalysis</a:t>
            </a:r>
            <a:r>
              <a:rPr lang="cs-CZ" dirty="0" smtClean="0"/>
              <a:t> (PCA)</a:t>
            </a:r>
          </a:p>
          <a:p>
            <a:pPr>
              <a:defRPr/>
            </a:pPr>
            <a:r>
              <a:rPr lang="cs-CZ" dirty="0">
                <a:solidFill>
                  <a:schemeClr val="accent6">
                    <a:lumMod val="10000"/>
                  </a:schemeClr>
                </a:solidFill>
                <a:sym typeface="Symbol"/>
              </a:rPr>
              <a:t>snaha redukovat počet proměnných nalezením nových latentních proměnných (hlavních komponent) vysvětlujících co nejvíce variability původních proměnných</a:t>
            </a:r>
          </a:p>
          <a:p>
            <a:pPr>
              <a:defRPr/>
            </a:pPr>
            <a:r>
              <a:rPr lang="cs-CZ" dirty="0">
                <a:solidFill>
                  <a:schemeClr val="accent6">
                    <a:lumMod val="10000"/>
                  </a:schemeClr>
                </a:solidFill>
                <a:sym typeface="Symbol"/>
              </a:rPr>
              <a:t>nové proměnné (X</a:t>
            </a:r>
            <a:r>
              <a:rPr lang="cs-CZ" baseline="-25000" dirty="0">
                <a:solidFill>
                  <a:schemeClr val="accent6">
                    <a:lumMod val="10000"/>
                  </a:schemeClr>
                </a:solidFill>
                <a:sym typeface="Symbol"/>
              </a:rPr>
              <a:t>1</a:t>
            </a:r>
            <a:r>
              <a:rPr lang="cs-CZ" dirty="0">
                <a:solidFill>
                  <a:schemeClr val="accent6">
                    <a:lumMod val="10000"/>
                  </a:schemeClr>
                </a:solidFill>
                <a:sym typeface="Symbol"/>
              </a:rPr>
              <a:t>, X</a:t>
            </a:r>
            <a:r>
              <a:rPr lang="cs-CZ" baseline="-25000" dirty="0">
                <a:solidFill>
                  <a:schemeClr val="accent6">
                    <a:lumMod val="10000"/>
                  </a:schemeClr>
                </a:solidFill>
                <a:sym typeface="Symbol"/>
              </a:rPr>
              <a:t>2</a:t>
            </a:r>
            <a:r>
              <a:rPr lang="cs-CZ" dirty="0">
                <a:solidFill>
                  <a:schemeClr val="accent6">
                    <a:lumMod val="10000"/>
                  </a:schemeClr>
                </a:solidFill>
                <a:sym typeface="Symbol"/>
              </a:rPr>
              <a:t>) lineární kombinací původních proměnných (Y</a:t>
            </a:r>
            <a:r>
              <a:rPr lang="cs-CZ" baseline="-25000" dirty="0">
                <a:solidFill>
                  <a:schemeClr val="accent6">
                    <a:lumMod val="10000"/>
                  </a:schemeClr>
                </a:solidFill>
                <a:sym typeface="Symbol"/>
              </a:rPr>
              <a:t>1</a:t>
            </a:r>
            <a:r>
              <a:rPr lang="cs-CZ" dirty="0">
                <a:solidFill>
                  <a:schemeClr val="accent6">
                    <a:lumMod val="10000"/>
                  </a:schemeClr>
                </a:solidFill>
                <a:sym typeface="Symbol"/>
              </a:rPr>
              <a:t>, Y</a:t>
            </a:r>
            <a:r>
              <a:rPr lang="cs-CZ" baseline="-25000" dirty="0">
                <a:solidFill>
                  <a:schemeClr val="accent6">
                    <a:lumMod val="10000"/>
                  </a:schemeClr>
                </a:solidFill>
                <a:sym typeface="Symbol"/>
              </a:rPr>
              <a:t>2</a:t>
            </a:r>
            <a:r>
              <a:rPr lang="cs-CZ" dirty="0">
                <a:solidFill>
                  <a:schemeClr val="accent6">
                    <a:lumMod val="10000"/>
                  </a:schemeClr>
                </a:solidFill>
                <a:sym typeface="Symbol"/>
              </a:rPr>
              <a:t>) 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24</a:t>
            </a:fld>
            <a:endParaRPr lang="cs-CZ" dirty="0"/>
          </a:p>
        </p:txBody>
      </p:sp>
      <p:sp>
        <p:nvSpPr>
          <p:cNvPr id="38" name="Šipka doprava 37"/>
          <p:cNvSpPr/>
          <p:nvPr/>
        </p:nvSpPr>
        <p:spPr bwMode="auto">
          <a:xfrm>
            <a:off x="5120919" y="4076589"/>
            <a:ext cx="726118" cy="228339"/>
          </a:xfrm>
          <a:prstGeom prst="rightArrow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5004048" y="3706996"/>
            <a:ext cx="9060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cs-CZ" sz="1800" b="1" dirty="0" err="1">
                <a:latin typeface="+mj-lt"/>
                <a:cs typeface="Times New Roman" pitchFamily="18" charset="0"/>
              </a:rPr>
              <a:t>PCA</a:t>
            </a:r>
            <a:endParaRPr lang="cs-CZ" altLang="cs-CZ" sz="1800" b="1" dirty="0">
              <a:latin typeface="+mj-lt"/>
              <a:cs typeface="Times New Roman" pitchFamily="18" charset="0"/>
            </a:endParaRPr>
          </a:p>
        </p:txBody>
      </p:sp>
      <p:grpSp>
        <p:nvGrpSpPr>
          <p:cNvPr id="40" name="Skupina 39"/>
          <p:cNvGrpSpPr/>
          <p:nvPr/>
        </p:nvGrpSpPr>
        <p:grpSpPr>
          <a:xfrm>
            <a:off x="1979712" y="2780928"/>
            <a:ext cx="3002390" cy="2664717"/>
            <a:chOff x="390052" y="1295400"/>
            <a:chExt cx="3002390" cy="2664717"/>
          </a:xfrm>
        </p:grpSpPr>
        <p:sp>
          <p:nvSpPr>
            <p:cNvPr id="41" name="Text Box 86"/>
            <p:cNvSpPr txBox="1">
              <a:spLocks noChangeArrowheads="1"/>
            </p:cNvSpPr>
            <p:nvPr/>
          </p:nvSpPr>
          <p:spPr bwMode="auto">
            <a:xfrm>
              <a:off x="1492687" y="1295400"/>
              <a:ext cx="16671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cs-CZ" altLang="en-US" sz="1400" b="1" dirty="0">
                  <a:solidFill>
                    <a:srgbClr val="000000"/>
                  </a:solidFill>
                  <a:cs typeface="Arial" charset="0"/>
                </a:rPr>
                <a:t>x</a:t>
              </a:r>
              <a:r>
                <a:rPr lang="cs-CZ" altLang="en-US" sz="1400" b="1" baseline="-25000" dirty="0" smtClean="0">
                  <a:solidFill>
                    <a:srgbClr val="000000"/>
                  </a:solidFill>
                  <a:cs typeface="Arial" charset="0"/>
                </a:rPr>
                <a:t>2</a:t>
              </a:r>
              <a:endParaRPr lang="cs-CZ" altLang="en-US" sz="1400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2" name="Text Box 87"/>
            <p:cNvSpPr txBox="1">
              <a:spLocks noChangeArrowheads="1"/>
            </p:cNvSpPr>
            <p:nvPr/>
          </p:nvSpPr>
          <p:spPr bwMode="auto">
            <a:xfrm>
              <a:off x="3225729" y="2691007"/>
              <a:ext cx="16671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cs-CZ" altLang="en-US" sz="1400" b="1" dirty="0">
                  <a:solidFill>
                    <a:srgbClr val="000000"/>
                  </a:solidFill>
                  <a:cs typeface="Arial" charset="0"/>
                </a:rPr>
                <a:t>x</a:t>
              </a:r>
              <a:r>
                <a:rPr lang="cs-CZ" altLang="en-US" sz="1400" b="1" baseline="-25000" dirty="0" smtClean="0">
                  <a:solidFill>
                    <a:srgbClr val="000000"/>
                  </a:solidFill>
                  <a:cs typeface="Arial" charset="0"/>
                </a:rPr>
                <a:t>1</a:t>
              </a:r>
              <a:endParaRPr lang="cs-CZ" altLang="en-US" sz="1400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3" name="Oval 95"/>
            <p:cNvSpPr>
              <a:spLocks noChangeArrowheads="1"/>
            </p:cNvSpPr>
            <p:nvPr/>
          </p:nvSpPr>
          <p:spPr bwMode="auto">
            <a:xfrm rot="807953">
              <a:off x="886544" y="3117990"/>
              <a:ext cx="59076" cy="53297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44" name="Oval 96"/>
            <p:cNvSpPr>
              <a:spLocks noChangeArrowheads="1"/>
            </p:cNvSpPr>
            <p:nvPr/>
          </p:nvSpPr>
          <p:spPr bwMode="auto">
            <a:xfrm rot="807953">
              <a:off x="904040" y="2893146"/>
              <a:ext cx="59076" cy="53297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45" name="Oval 97"/>
            <p:cNvSpPr>
              <a:spLocks noChangeArrowheads="1"/>
            </p:cNvSpPr>
            <p:nvPr/>
          </p:nvSpPr>
          <p:spPr bwMode="auto">
            <a:xfrm rot="807953">
              <a:off x="1251326" y="2851509"/>
              <a:ext cx="59076" cy="54962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46" name="Oval 98"/>
            <p:cNvSpPr>
              <a:spLocks noChangeArrowheads="1"/>
            </p:cNvSpPr>
            <p:nvPr/>
          </p:nvSpPr>
          <p:spPr bwMode="auto">
            <a:xfrm rot="807953">
              <a:off x="1555649" y="2809871"/>
              <a:ext cx="59076" cy="53297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47" name="Oval 99"/>
            <p:cNvSpPr>
              <a:spLocks noChangeArrowheads="1"/>
            </p:cNvSpPr>
            <p:nvPr/>
          </p:nvSpPr>
          <p:spPr bwMode="auto">
            <a:xfrm rot="807953">
              <a:off x="1843861" y="2543390"/>
              <a:ext cx="60865" cy="54962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48" name="Oval 100"/>
            <p:cNvSpPr>
              <a:spLocks noChangeArrowheads="1"/>
            </p:cNvSpPr>
            <p:nvPr/>
          </p:nvSpPr>
          <p:spPr bwMode="auto">
            <a:xfrm rot="807953">
              <a:off x="2164294" y="2518405"/>
              <a:ext cx="59076" cy="51631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49" name="Oval 101"/>
            <p:cNvSpPr>
              <a:spLocks noChangeArrowheads="1"/>
            </p:cNvSpPr>
            <p:nvPr/>
          </p:nvSpPr>
          <p:spPr bwMode="auto">
            <a:xfrm rot="807953">
              <a:off x="2567075" y="2173646"/>
              <a:ext cx="60865" cy="53297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50" name="Oval 102"/>
            <p:cNvSpPr>
              <a:spLocks noChangeArrowheads="1"/>
            </p:cNvSpPr>
            <p:nvPr/>
          </p:nvSpPr>
          <p:spPr bwMode="auto">
            <a:xfrm rot="807953">
              <a:off x="2914359" y="2095366"/>
              <a:ext cx="59075" cy="53297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51" name="Oval 101"/>
            <p:cNvSpPr>
              <a:spLocks noChangeArrowheads="1"/>
            </p:cNvSpPr>
            <p:nvPr/>
          </p:nvSpPr>
          <p:spPr bwMode="auto">
            <a:xfrm rot="807953">
              <a:off x="2785471" y="2390162"/>
              <a:ext cx="60865" cy="53297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cxnSp>
          <p:nvCxnSpPr>
            <p:cNvPr id="52" name="Přímá spojnice 51"/>
            <p:cNvCxnSpPr/>
            <p:nvPr/>
          </p:nvCxnSpPr>
          <p:spPr bwMode="auto">
            <a:xfrm>
              <a:off x="1787486" y="1432403"/>
              <a:ext cx="0" cy="25277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Přímá spojnice 52"/>
            <p:cNvCxnSpPr/>
            <p:nvPr/>
          </p:nvCxnSpPr>
          <p:spPr bwMode="auto">
            <a:xfrm rot="5400000">
              <a:off x="1780637" y="1286266"/>
              <a:ext cx="0" cy="278117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Skupina 53"/>
          <p:cNvGrpSpPr/>
          <p:nvPr/>
        </p:nvGrpSpPr>
        <p:grpSpPr>
          <a:xfrm>
            <a:off x="6027013" y="2782112"/>
            <a:ext cx="3009483" cy="2665816"/>
            <a:chOff x="4802558" y="1296584"/>
            <a:chExt cx="3009483" cy="2665816"/>
          </a:xfrm>
        </p:grpSpPr>
        <p:sp>
          <p:nvSpPr>
            <p:cNvPr id="55" name="Text Box 86"/>
            <p:cNvSpPr txBox="1">
              <a:spLocks noChangeArrowheads="1"/>
            </p:cNvSpPr>
            <p:nvPr/>
          </p:nvSpPr>
          <p:spPr bwMode="auto">
            <a:xfrm>
              <a:off x="5943600" y="1296584"/>
              <a:ext cx="16671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cs-CZ" altLang="en-US" sz="1400" b="1" dirty="0" smtClean="0">
                  <a:solidFill>
                    <a:srgbClr val="000000"/>
                  </a:solidFill>
                  <a:cs typeface="Arial" charset="0"/>
                </a:rPr>
                <a:t>x</a:t>
              </a:r>
              <a:r>
                <a:rPr lang="cs-CZ" altLang="en-US" sz="1400" b="1" baseline="-25000" dirty="0" smtClean="0">
                  <a:solidFill>
                    <a:srgbClr val="000000"/>
                  </a:solidFill>
                  <a:cs typeface="Arial" charset="0"/>
                </a:rPr>
                <a:t>2</a:t>
              </a:r>
              <a:endParaRPr lang="cs-CZ" altLang="en-US" sz="1400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6" name="Text Box 87"/>
            <p:cNvSpPr txBox="1">
              <a:spLocks noChangeArrowheads="1"/>
            </p:cNvSpPr>
            <p:nvPr/>
          </p:nvSpPr>
          <p:spPr bwMode="auto">
            <a:xfrm>
              <a:off x="7645329" y="2692225"/>
              <a:ext cx="16671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cs-CZ" altLang="en-US" sz="1400" b="1" dirty="0" smtClean="0">
                  <a:solidFill>
                    <a:srgbClr val="000000"/>
                  </a:solidFill>
                  <a:cs typeface="Arial" charset="0"/>
                </a:rPr>
                <a:t>x</a:t>
              </a:r>
              <a:r>
                <a:rPr lang="cs-CZ" altLang="en-US" sz="1400" b="1" baseline="-25000" dirty="0" smtClean="0">
                  <a:solidFill>
                    <a:srgbClr val="000000"/>
                  </a:solidFill>
                  <a:cs typeface="Arial" charset="0"/>
                </a:rPr>
                <a:t>1</a:t>
              </a:r>
              <a:endParaRPr lang="cs-CZ" altLang="en-US" sz="1400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7" name="Oval 95"/>
            <p:cNvSpPr>
              <a:spLocks noChangeArrowheads="1"/>
            </p:cNvSpPr>
            <p:nvPr/>
          </p:nvSpPr>
          <p:spPr bwMode="auto">
            <a:xfrm rot="807953">
              <a:off x="5309795" y="3118273"/>
              <a:ext cx="58998" cy="53999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58" name="Oval 96"/>
            <p:cNvSpPr>
              <a:spLocks noChangeArrowheads="1"/>
            </p:cNvSpPr>
            <p:nvPr/>
          </p:nvSpPr>
          <p:spPr bwMode="auto">
            <a:xfrm rot="807953">
              <a:off x="5323412" y="2893278"/>
              <a:ext cx="58998" cy="53999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59" name="Oval 97"/>
            <p:cNvSpPr>
              <a:spLocks noChangeArrowheads="1"/>
            </p:cNvSpPr>
            <p:nvPr/>
          </p:nvSpPr>
          <p:spPr bwMode="auto">
            <a:xfrm rot="807953">
              <a:off x="5670586" y="2852782"/>
              <a:ext cx="58998" cy="53999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60" name="Oval 98"/>
            <p:cNvSpPr>
              <a:spLocks noChangeArrowheads="1"/>
            </p:cNvSpPr>
            <p:nvPr/>
          </p:nvSpPr>
          <p:spPr bwMode="auto">
            <a:xfrm rot="807953">
              <a:off x="5974650" y="2809621"/>
              <a:ext cx="58998" cy="53999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61" name="Oval 99"/>
            <p:cNvSpPr>
              <a:spLocks noChangeArrowheads="1"/>
            </p:cNvSpPr>
            <p:nvPr/>
          </p:nvSpPr>
          <p:spPr bwMode="auto">
            <a:xfrm rot="807953">
              <a:off x="6262831" y="2544125"/>
              <a:ext cx="61265" cy="53999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62" name="Oval 100"/>
            <p:cNvSpPr>
              <a:spLocks noChangeArrowheads="1"/>
            </p:cNvSpPr>
            <p:nvPr/>
          </p:nvSpPr>
          <p:spPr bwMode="auto">
            <a:xfrm rot="807953">
              <a:off x="6582776" y="2519375"/>
              <a:ext cx="58998" cy="51749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63" name="Oval 101"/>
            <p:cNvSpPr>
              <a:spLocks noChangeArrowheads="1"/>
            </p:cNvSpPr>
            <p:nvPr/>
          </p:nvSpPr>
          <p:spPr bwMode="auto">
            <a:xfrm rot="807953">
              <a:off x="6986682" y="2174040"/>
              <a:ext cx="61267" cy="53999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64" name="Oval 102"/>
            <p:cNvSpPr>
              <a:spLocks noChangeArrowheads="1"/>
            </p:cNvSpPr>
            <p:nvPr/>
          </p:nvSpPr>
          <p:spPr bwMode="auto">
            <a:xfrm rot="807953">
              <a:off x="7333858" y="2095293"/>
              <a:ext cx="58998" cy="53999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65" name="Oval 101"/>
            <p:cNvSpPr>
              <a:spLocks noChangeArrowheads="1"/>
            </p:cNvSpPr>
            <p:nvPr/>
          </p:nvSpPr>
          <p:spPr bwMode="auto">
            <a:xfrm rot="807953">
              <a:off x="7204517" y="2390039"/>
              <a:ext cx="61267" cy="53999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66" name="Text Box 87"/>
            <p:cNvSpPr txBox="1">
              <a:spLocks noChangeArrowheads="1"/>
            </p:cNvSpPr>
            <p:nvPr/>
          </p:nvSpPr>
          <p:spPr bwMode="auto">
            <a:xfrm>
              <a:off x="7564381" y="1960740"/>
              <a:ext cx="239832" cy="309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cs typeface="Arial" charset="0"/>
                </a:rPr>
                <a:t>y</a:t>
              </a:r>
              <a:r>
                <a:rPr lang="cs-CZ" altLang="en-US" sz="1400" b="1" baseline="-25000">
                  <a:cs typeface="Arial" charset="0"/>
                </a:rPr>
                <a:t>1</a:t>
              </a:r>
              <a:endParaRPr lang="cs-CZ" altLang="en-US" sz="1400" b="1">
                <a:cs typeface="Arial" charset="0"/>
              </a:endParaRPr>
            </a:p>
          </p:txBody>
        </p:sp>
        <p:sp>
          <p:nvSpPr>
            <p:cNvPr id="67" name="Text Box 87"/>
            <p:cNvSpPr txBox="1">
              <a:spLocks noChangeArrowheads="1"/>
            </p:cNvSpPr>
            <p:nvPr/>
          </p:nvSpPr>
          <p:spPr bwMode="auto">
            <a:xfrm>
              <a:off x="5425693" y="1503668"/>
              <a:ext cx="239832" cy="309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cs typeface="Arial" charset="0"/>
                </a:rPr>
                <a:t>y</a:t>
              </a:r>
              <a:r>
                <a:rPr lang="cs-CZ" altLang="en-US" sz="1400" b="1" baseline="-25000">
                  <a:cs typeface="Arial" charset="0"/>
                </a:rPr>
                <a:t>2</a:t>
              </a:r>
              <a:endParaRPr lang="cs-CZ" altLang="en-US" sz="1400" b="1">
                <a:cs typeface="Arial" charset="0"/>
              </a:endParaRPr>
            </a:p>
          </p:txBody>
        </p:sp>
        <p:cxnSp>
          <p:nvCxnSpPr>
            <p:cNvPr id="68" name="Přímá spojnice 67"/>
            <p:cNvCxnSpPr/>
            <p:nvPr/>
          </p:nvCxnSpPr>
          <p:spPr bwMode="auto">
            <a:xfrm flipH="1">
              <a:off x="5105400" y="2200294"/>
              <a:ext cx="2293946" cy="918908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Přímá spojnice 68"/>
            <p:cNvCxnSpPr/>
            <p:nvPr/>
          </p:nvCxnSpPr>
          <p:spPr bwMode="auto">
            <a:xfrm rot="5400000" flipH="1">
              <a:off x="5014913" y="2215606"/>
              <a:ext cx="2363308" cy="947608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Přímá spojnice 69"/>
            <p:cNvCxnSpPr/>
            <p:nvPr/>
          </p:nvCxnSpPr>
          <p:spPr bwMode="auto">
            <a:xfrm>
              <a:off x="6199992" y="1434688"/>
              <a:ext cx="0" cy="25277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Přímá spojnice 70"/>
            <p:cNvCxnSpPr/>
            <p:nvPr/>
          </p:nvCxnSpPr>
          <p:spPr bwMode="auto">
            <a:xfrm rot="5400000">
              <a:off x="6193143" y="1288549"/>
              <a:ext cx="0" cy="278117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2" name="Přímá spojnice 71"/>
          <p:cNvCxnSpPr/>
          <p:nvPr/>
        </p:nvCxnSpPr>
        <p:spPr bwMode="auto">
          <a:xfrm>
            <a:off x="3785174" y="4040803"/>
            <a:ext cx="0" cy="1075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Přímá spojnice 72"/>
          <p:cNvCxnSpPr/>
          <p:nvPr/>
        </p:nvCxnSpPr>
        <p:spPr bwMode="auto">
          <a:xfrm>
            <a:off x="3461327" y="4076328"/>
            <a:ext cx="0" cy="72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Přímá spojnice 73"/>
          <p:cNvCxnSpPr/>
          <p:nvPr/>
        </p:nvCxnSpPr>
        <p:spPr bwMode="auto">
          <a:xfrm>
            <a:off x="4410327" y="3911886"/>
            <a:ext cx="0" cy="23644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Přímá spojnice 74"/>
          <p:cNvCxnSpPr/>
          <p:nvPr/>
        </p:nvCxnSpPr>
        <p:spPr bwMode="auto">
          <a:xfrm>
            <a:off x="4533556" y="3607542"/>
            <a:ext cx="0" cy="54078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Přímá spojnice 75"/>
          <p:cNvCxnSpPr/>
          <p:nvPr/>
        </p:nvCxnSpPr>
        <p:spPr bwMode="auto">
          <a:xfrm>
            <a:off x="4187167" y="3685822"/>
            <a:ext cx="0" cy="46250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Přímá spojnice 76"/>
          <p:cNvCxnSpPr/>
          <p:nvPr/>
        </p:nvCxnSpPr>
        <p:spPr bwMode="auto">
          <a:xfrm>
            <a:off x="3176439" y="4177753"/>
            <a:ext cx="0" cy="14372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Přímá spojnice 77"/>
          <p:cNvCxnSpPr/>
          <p:nvPr/>
        </p:nvCxnSpPr>
        <p:spPr bwMode="auto">
          <a:xfrm>
            <a:off x="2869803" y="4177753"/>
            <a:ext cx="0" cy="1852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Přímá spojnice 78"/>
          <p:cNvCxnSpPr/>
          <p:nvPr/>
        </p:nvCxnSpPr>
        <p:spPr bwMode="auto">
          <a:xfrm>
            <a:off x="2523238" y="4177753"/>
            <a:ext cx="0" cy="22805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Přímá spojnice 79"/>
          <p:cNvCxnSpPr/>
          <p:nvPr/>
        </p:nvCxnSpPr>
        <p:spPr bwMode="auto">
          <a:xfrm>
            <a:off x="2505380" y="4178612"/>
            <a:ext cx="0" cy="457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Přímá spojnice 80"/>
          <p:cNvCxnSpPr/>
          <p:nvPr/>
        </p:nvCxnSpPr>
        <p:spPr bwMode="auto">
          <a:xfrm>
            <a:off x="6580541" y="4406528"/>
            <a:ext cx="30911" cy="76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Přímá spojnice 81"/>
          <p:cNvCxnSpPr/>
          <p:nvPr/>
        </p:nvCxnSpPr>
        <p:spPr bwMode="auto">
          <a:xfrm>
            <a:off x="8238634" y="3684516"/>
            <a:ext cx="50879" cy="12542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Přímá spojnice 82"/>
          <p:cNvCxnSpPr/>
          <p:nvPr/>
        </p:nvCxnSpPr>
        <p:spPr bwMode="auto">
          <a:xfrm>
            <a:off x="7524268" y="4062749"/>
            <a:ext cx="20330" cy="5011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Přímá spojnice 83"/>
          <p:cNvCxnSpPr/>
          <p:nvPr/>
        </p:nvCxnSpPr>
        <p:spPr bwMode="auto">
          <a:xfrm>
            <a:off x="7206328" y="4269942"/>
            <a:ext cx="20330" cy="5011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Přímá spojnice 84"/>
          <p:cNvCxnSpPr/>
          <p:nvPr/>
        </p:nvCxnSpPr>
        <p:spPr bwMode="auto">
          <a:xfrm>
            <a:off x="8595838" y="3618271"/>
            <a:ext cx="20330" cy="5011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Přímá spojnice 85"/>
          <p:cNvCxnSpPr/>
          <p:nvPr/>
        </p:nvCxnSpPr>
        <p:spPr bwMode="auto">
          <a:xfrm>
            <a:off x="6529192" y="4546228"/>
            <a:ext cx="30911" cy="76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Přímá spojnice 86"/>
          <p:cNvCxnSpPr/>
          <p:nvPr/>
        </p:nvCxnSpPr>
        <p:spPr bwMode="auto">
          <a:xfrm>
            <a:off x="8411107" y="3782420"/>
            <a:ext cx="50879" cy="12542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8" name="Obdélník 87"/>
          <p:cNvSpPr/>
          <p:nvPr/>
        </p:nvSpPr>
        <p:spPr>
          <a:xfrm>
            <a:off x="304800" y="5720482"/>
            <a:ext cx="792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>
                <a:cs typeface="Arial" charset="0"/>
              </a:rPr>
              <a:t>N</a:t>
            </a:r>
            <a:r>
              <a:rPr lang="cs-CZ" altLang="en-US" b="1" dirty="0" err="1" smtClean="0">
                <a:cs typeface="Arial" charset="0"/>
              </a:rPr>
              <a:t>evýhody</a:t>
            </a:r>
            <a:r>
              <a:rPr lang="cs-CZ" altLang="en-US" b="1" dirty="0">
                <a:cs typeface="Arial" charset="0"/>
              </a:rPr>
              <a:t>: </a:t>
            </a:r>
            <a:r>
              <a:rPr lang="cs-CZ" altLang="en-US" dirty="0">
                <a:cs typeface="Arial" charset="0"/>
              </a:rPr>
              <a:t/>
            </a:r>
            <a:br>
              <a:rPr lang="cs-CZ" altLang="en-US" dirty="0">
                <a:cs typeface="Arial" charset="0"/>
              </a:rPr>
            </a:br>
            <a:r>
              <a:rPr lang="cs-CZ" altLang="en-US" dirty="0">
                <a:solidFill>
                  <a:srgbClr val="FF0000"/>
                </a:solidFill>
                <a:cs typeface="Arial" charset="0"/>
              </a:rPr>
              <a:t>- </a:t>
            </a:r>
            <a:r>
              <a:rPr lang="en-US" altLang="en-US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cs-CZ" altLang="en-US" dirty="0" smtClean="0">
                <a:cs typeface="Arial" charset="0"/>
              </a:rPr>
              <a:t>nevyužívá informaci o příslušnosti subjektů do skupin</a:t>
            </a:r>
            <a:r>
              <a:rPr lang="en-US" altLang="en-US" dirty="0">
                <a:cs typeface="Arial" charset="0"/>
              </a:rPr>
              <a:t/>
            </a:r>
            <a:br>
              <a:rPr lang="en-US" altLang="en-US" dirty="0">
                <a:cs typeface="Arial" charset="0"/>
              </a:rPr>
            </a:br>
            <a:r>
              <a:rPr lang="cs-CZ" altLang="en-US" dirty="0">
                <a:solidFill>
                  <a:srgbClr val="FF0000"/>
                </a:solidFill>
                <a:cs typeface="Arial" charset="0"/>
              </a:rPr>
              <a:t>- </a:t>
            </a:r>
            <a:r>
              <a:rPr lang="en-US" altLang="en-US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cs-CZ" altLang="en-US" dirty="0" smtClean="0">
                <a:cs typeface="Arial" charset="0"/>
              </a:rPr>
              <a:t>potřebné určit, kolik hlavních komponent se použije pro transformaci</a:t>
            </a:r>
            <a:endParaRPr lang="cs-CZ" altLang="en-US" dirty="0">
              <a:cs typeface="Arial" charset="0"/>
            </a:endParaRPr>
          </a:p>
        </p:txBody>
      </p:sp>
      <p:sp>
        <p:nvSpPr>
          <p:cNvPr id="89" name="Obdélník 88"/>
          <p:cNvSpPr/>
          <p:nvPr/>
        </p:nvSpPr>
        <p:spPr>
          <a:xfrm>
            <a:off x="304800" y="4797152"/>
            <a:ext cx="6324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>
                <a:cs typeface="Arial" charset="0"/>
              </a:rPr>
              <a:t>V</a:t>
            </a:r>
            <a:r>
              <a:rPr lang="cs-CZ" altLang="en-US" b="1" dirty="0" err="1" smtClean="0">
                <a:cs typeface="Arial" charset="0"/>
              </a:rPr>
              <a:t>ýhody</a:t>
            </a:r>
            <a:r>
              <a:rPr lang="cs-CZ" altLang="en-US" b="1" dirty="0">
                <a:cs typeface="Arial" charset="0"/>
              </a:rPr>
              <a:t>:</a:t>
            </a:r>
            <a:r>
              <a:rPr lang="cs-CZ" altLang="en-US" dirty="0">
                <a:cs typeface="Arial" charset="0"/>
              </a:rPr>
              <a:t/>
            </a:r>
            <a:br>
              <a:rPr lang="cs-CZ" altLang="en-US" dirty="0">
                <a:cs typeface="Arial" charset="0"/>
              </a:rPr>
            </a:br>
            <a:r>
              <a:rPr lang="cs-CZ" altLang="en-US" dirty="0" smtClean="0">
                <a:solidFill>
                  <a:srgbClr val="00B050"/>
                </a:solidFill>
                <a:cs typeface="Arial" charset="0"/>
              </a:rPr>
              <a:t>+</a:t>
            </a:r>
            <a:r>
              <a:rPr lang="cs-CZ" altLang="en-US" dirty="0" smtClean="0">
                <a:cs typeface="Arial" charset="0"/>
              </a:rPr>
              <a:t> analýza na celém mozku</a:t>
            </a:r>
            <a:r>
              <a:rPr lang="cs-CZ" altLang="en-US" dirty="0">
                <a:cs typeface="Arial" charset="0"/>
              </a:rPr>
              <a:t/>
            </a:r>
            <a:br>
              <a:rPr lang="cs-CZ" altLang="en-US" dirty="0">
                <a:cs typeface="Arial" charset="0"/>
              </a:rPr>
            </a:br>
            <a:r>
              <a:rPr lang="cs-CZ" altLang="en-US" dirty="0">
                <a:solidFill>
                  <a:srgbClr val="00B050"/>
                </a:solidFill>
                <a:cs typeface="Arial" charset="0"/>
              </a:rPr>
              <a:t>+</a:t>
            </a:r>
            <a:r>
              <a:rPr lang="cs-CZ" altLang="en-US" dirty="0">
                <a:cs typeface="Arial" charset="0"/>
              </a:rPr>
              <a:t> </a:t>
            </a:r>
            <a:r>
              <a:rPr lang="cs-CZ" altLang="en-US" dirty="0" smtClean="0">
                <a:cs typeface="Arial" charset="0"/>
              </a:rPr>
              <a:t>vícerozměrná </a:t>
            </a:r>
            <a:r>
              <a:rPr lang="cs-CZ" altLang="en-US" dirty="0">
                <a:cs typeface="Arial" charset="0"/>
              </a:rPr>
              <a:t>metoda</a:t>
            </a:r>
            <a:endParaRPr lang="cs-CZ" altLang="en-US" sz="8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67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88" grpId="0"/>
      <p:bldP spid="8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hlavních komponent – cíle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2232248"/>
          </a:xfrm>
        </p:spPr>
        <p:txBody>
          <a:bodyPr/>
          <a:lstStyle/>
          <a:p>
            <a:r>
              <a:rPr lang="cs-CZ" dirty="0"/>
              <a:t>Popis a vizualizace vztahů mezi proměnnými</a:t>
            </a:r>
          </a:p>
          <a:p>
            <a:r>
              <a:rPr lang="cs-CZ" dirty="0"/>
              <a:t>Výběr neredundantních proměnných pro další analýzy</a:t>
            </a:r>
          </a:p>
          <a:p>
            <a:r>
              <a:rPr lang="cs-CZ" dirty="0"/>
              <a:t>Vytvoření zástupných faktorových os  pro použití v dalších analýzách</a:t>
            </a:r>
          </a:p>
          <a:p>
            <a:r>
              <a:rPr lang="cs-CZ" dirty="0"/>
              <a:t>Identifikace shluků v datech spjatých s variabilitou dat</a:t>
            </a:r>
          </a:p>
          <a:p>
            <a:r>
              <a:rPr lang="cs-CZ" dirty="0"/>
              <a:t>Identifikace vícerozměrně odlehlých </a:t>
            </a:r>
            <a:r>
              <a:rPr lang="cs-CZ" dirty="0" smtClean="0"/>
              <a:t>objektů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149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hlavních komponent – předpoklady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600400"/>
          </a:xfrm>
        </p:spPr>
        <p:txBody>
          <a:bodyPr>
            <a:normAutofit/>
          </a:bodyPr>
          <a:lstStyle/>
          <a:p>
            <a:r>
              <a:rPr lang="cs-CZ" dirty="0" smtClean="0"/>
              <a:t>vstupem do analýzy datová matice</a:t>
            </a:r>
            <a:r>
              <a:rPr lang="cs-CZ" i="1" dirty="0" smtClean="0"/>
              <a:t> n </a:t>
            </a:r>
            <a:r>
              <a:rPr lang="cs-CZ" dirty="0" smtClean="0"/>
              <a:t>x </a:t>
            </a:r>
            <a:r>
              <a:rPr lang="cs-CZ" i="1" dirty="0" smtClean="0"/>
              <a:t>p</a:t>
            </a:r>
            <a:r>
              <a:rPr lang="cs-CZ" dirty="0" smtClean="0"/>
              <a:t> obsahující kvantitativní proměnné (s normálním rozdělením)</a:t>
            </a:r>
          </a:p>
          <a:p>
            <a:r>
              <a:rPr lang="cs-CZ" dirty="0" smtClean="0"/>
              <a:t>předpoklady obdobné </a:t>
            </a:r>
            <a:r>
              <a:rPr lang="cs-CZ" dirty="0"/>
              <a:t>jako při výpočtu korelací a kovariancí:</a:t>
            </a:r>
          </a:p>
          <a:p>
            <a:pPr lvl="1"/>
            <a:r>
              <a:rPr lang="cs-CZ" dirty="0"/>
              <a:t>nepřítomnost odlehlých hodnot (s výjimkou </a:t>
            </a:r>
            <a:r>
              <a:rPr lang="cs-CZ" dirty="0" smtClean="0"/>
              <a:t>situace, </a:t>
            </a:r>
            <a:r>
              <a:rPr lang="cs-CZ" dirty="0"/>
              <a:t>kdy analýzu provádíme za účelem identifikace odlehlých hodnot)</a:t>
            </a:r>
          </a:p>
          <a:p>
            <a:pPr lvl="1"/>
            <a:r>
              <a:rPr lang="cs-CZ" dirty="0"/>
              <a:t>nepřítomnost více skupin objektů (s výjimkou </a:t>
            </a:r>
            <a:r>
              <a:rPr lang="cs-CZ" dirty="0" smtClean="0"/>
              <a:t>situace, </a:t>
            </a:r>
            <a:r>
              <a:rPr lang="cs-CZ" dirty="0"/>
              <a:t>kdy analýzu provádíme za účelem detekce přirozeně existujících shluků spjatých s největší variabilitou souboru)</a:t>
            </a:r>
          </a:p>
          <a:p>
            <a:r>
              <a:rPr lang="cs-CZ" dirty="0" smtClean="0"/>
              <a:t>datový </a:t>
            </a:r>
            <a:r>
              <a:rPr lang="cs-CZ" dirty="0"/>
              <a:t>soubor </a:t>
            </a:r>
            <a:r>
              <a:rPr lang="cs-CZ" dirty="0" smtClean="0"/>
              <a:t>by měl mít </a:t>
            </a:r>
            <a:r>
              <a:rPr lang="cs-CZ" dirty="0"/>
              <a:t>více objektů než proměnných, pro získání stabilních výsledků se doporučuje alespoň 10x tolik objektů než proměnných, ideální je 40-60x více objektů než proměnných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741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Analýza hlavních komponent – volba asociační matice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2808312"/>
          </a:xfrm>
        </p:spPr>
        <p:txBody>
          <a:bodyPr/>
          <a:lstStyle/>
          <a:p>
            <a:pPr>
              <a:defRPr/>
            </a:pPr>
            <a:r>
              <a:rPr lang="cs-CZ" b="1" dirty="0">
                <a:solidFill>
                  <a:schemeClr val="accent6">
                    <a:lumMod val="10000"/>
                  </a:schemeClr>
                </a:solidFill>
                <a:sym typeface="Symbol"/>
              </a:rPr>
              <a:t>autokorelační matice </a:t>
            </a:r>
            <a:r>
              <a:rPr lang="cs-CZ" dirty="0">
                <a:solidFill>
                  <a:schemeClr val="accent6">
                    <a:lumMod val="10000"/>
                  </a:schemeClr>
                </a:solidFill>
                <a:sym typeface="Symbol"/>
              </a:rPr>
              <a:t>– data nejsou nijak upravena (zohledňována průměrná hodnota i rozptyl původních dat)</a:t>
            </a:r>
          </a:p>
          <a:p>
            <a:pPr>
              <a:defRPr/>
            </a:pPr>
            <a:r>
              <a:rPr lang="cs-CZ" b="1" dirty="0" err="1">
                <a:solidFill>
                  <a:schemeClr val="accent6">
                    <a:lumMod val="10000"/>
                  </a:schemeClr>
                </a:solidFill>
                <a:sym typeface="Symbol"/>
              </a:rPr>
              <a:t>kovarianční</a:t>
            </a:r>
            <a:r>
              <a:rPr lang="cs-CZ" b="1" dirty="0">
                <a:solidFill>
                  <a:schemeClr val="accent6">
                    <a:lumMod val="10000"/>
                  </a:schemeClr>
                </a:solidFill>
                <a:sym typeface="Symbol"/>
              </a:rPr>
              <a:t> (disperzní) matice </a:t>
            </a:r>
            <a:r>
              <a:rPr lang="cs-CZ" dirty="0">
                <a:solidFill>
                  <a:schemeClr val="accent6">
                    <a:lumMod val="10000"/>
                  </a:schemeClr>
                </a:solidFill>
                <a:sym typeface="Symbol"/>
              </a:rPr>
              <a:t>– data centrována (od každé příznakové proměnné odečtena její střední hodnota) – zohledňován rozptyl původních dat</a:t>
            </a:r>
          </a:p>
          <a:p>
            <a:pPr>
              <a:defRPr/>
            </a:pPr>
            <a:r>
              <a:rPr lang="cs-CZ" b="1" dirty="0">
                <a:solidFill>
                  <a:schemeClr val="accent6">
                    <a:lumMod val="10000"/>
                  </a:schemeClr>
                </a:solidFill>
                <a:sym typeface="Symbol"/>
              </a:rPr>
              <a:t>matice korelačních koeficientů </a:t>
            </a:r>
            <a:r>
              <a:rPr lang="cs-CZ" dirty="0">
                <a:solidFill>
                  <a:schemeClr val="accent6">
                    <a:lumMod val="10000"/>
                  </a:schemeClr>
                </a:solidFill>
                <a:sym typeface="Symbol"/>
              </a:rPr>
              <a:t>– data standardizována (odečtení středních hodnot a podělení směrodatnými odchylkami) – použití pokud mají proměnné různá měřítka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27</a:t>
            </a:fld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3861048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b="1" dirty="0" smtClean="0">
                <a:solidFill>
                  <a:srgbClr val="FF0000"/>
                </a:solidFill>
                <a:sym typeface="Symbol"/>
              </a:rPr>
              <a:t>každou úpravou původních dat ale přicházíme o určitou informaci !!!</a:t>
            </a:r>
            <a:endParaRPr lang="cs-CZ" dirty="0" smtClean="0">
              <a:solidFill>
                <a:srgbClr val="FF0000"/>
              </a:solidFill>
              <a:sym typeface="Symbol"/>
            </a:endParaRPr>
          </a:p>
          <a:p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59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28</a:t>
            </a:fld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Analýza hlavních komponent – volba asociační matice</a:t>
            </a:r>
            <a:endParaRPr lang="cs-CZ" dirty="0"/>
          </a:p>
        </p:txBody>
      </p:sp>
      <p:grpSp>
        <p:nvGrpSpPr>
          <p:cNvPr id="31" name="Skupina 30"/>
          <p:cNvGrpSpPr/>
          <p:nvPr/>
        </p:nvGrpSpPr>
        <p:grpSpPr>
          <a:xfrm>
            <a:off x="1403648" y="2466293"/>
            <a:ext cx="1597008" cy="1449452"/>
            <a:chOff x="1622925" y="2527253"/>
            <a:chExt cx="1597008" cy="1449452"/>
          </a:xfrm>
        </p:grpSpPr>
        <p:grpSp>
          <p:nvGrpSpPr>
            <p:cNvPr id="11" name="Group 9"/>
            <p:cNvGrpSpPr/>
            <p:nvPr/>
          </p:nvGrpSpPr>
          <p:grpSpPr>
            <a:xfrm>
              <a:off x="1692510" y="2527253"/>
              <a:ext cx="1440160" cy="1440160"/>
              <a:chOff x="-2620416" y="3861048"/>
              <a:chExt cx="1440160" cy="1440160"/>
            </a:xfrm>
          </p:grpSpPr>
          <p:cxnSp>
            <p:nvCxnSpPr>
              <p:cNvPr id="12" name="Straight Connector 7"/>
              <p:cNvCxnSpPr/>
              <p:nvPr/>
            </p:nvCxnSpPr>
            <p:spPr>
              <a:xfrm rot="5400000">
                <a:off x="-3340496" y="4581128"/>
                <a:ext cx="14401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8"/>
              <p:cNvCxnSpPr/>
              <p:nvPr/>
            </p:nvCxnSpPr>
            <p:spPr>
              <a:xfrm rot="10800000">
                <a:off x="-2620416" y="5301208"/>
                <a:ext cx="14401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Oval 10"/>
            <p:cNvSpPr/>
            <p:nvPr/>
          </p:nvSpPr>
          <p:spPr>
            <a:xfrm rot="2805912">
              <a:off x="2265354" y="2461433"/>
              <a:ext cx="312150" cy="159700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5" name="Straight Connector 12"/>
            <p:cNvCxnSpPr/>
            <p:nvPr/>
          </p:nvCxnSpPr>
          <p:spPr>
            <a:xfrm flipV="1">
              <a:off x="1748199" y="2599261"/>
              <a:ext cx="1384471" cy="128668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29"/>
            <p:cNvSpPr txBox="1"/>
            <p:nvPr/>
          </p:nvSpPr>
          <p:spPr>
            <a:xfrm>
              <a:off x="2916646" y="3607373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x</a:t>
              </a:r>
              <a:endParaRPr lang="cs-CZ" dirty="0"/>
            </a:p>
          </p:txBody>
        </p:sp>
        <p:sp>
          <p:nvSpPr>
            <p:cNvPr id="17" name="TextBox 30"/>
            <p:cNvSpPr txBox="1"/>
            <p:nvPr/>
          </p:nvSpPr>
          <p:spPr>
            <a:xfrm>
              <a:off x="1692510" y="2527253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y</a:t>
              </a:r>
              <a:endParaRPr lang="cs-CZ" dirty="0"/>
            </a:p>
          </p:txBody>
        </p:sp>
      </p:grpSp>
      <p:sp>
        <p:nvSpPr>
          <p:cNvPr id="19" name="TextovéPole 18"/>
          <p:cNvSpPr txBox="1"/>
          <p:nvPr/>
        </p:nvSpPr>
        <p:spPr>
          <a:xfrm>
            <a:off x="4663034" y="1783864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autokorelační matice </a:t>
            </a:r>
            <a:br>
              <a:rPr lang="cs-CZ" dirty="0" smtClean="0"/>
            </a:br>
            <a:r>
              <a:rPr lang="cs-CZ" dirty="0" smtClean="0"/>
              <a:t>(data nijak neupravována)</a:t>
            </a:r>
            <a:endParaRPr lang="cs-CZ" dirty="0"/>
          </a:p>
        </p:txBody>
      </p:sp>
      <p:sp>
        <p:nvSpPr>
          <p:cNvPr id="20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504056"/>
          </a:xfrm>
        </p:spPr>
        <p:txBody>
          <a:bodyPr/>
          <a:lstStyle/>
          <a:p>
            <a:r>
              <a:rPr lang="cs-CZ" dirty="0" smtClean="0"/>
              <a:t>s jakými daty </a:t>
            </a:r>
            <a:r>
              <a:rPr lang="cs-CZ" dirty="0" err="1" smtClean="0"/>
              <a:t>PCA</a:t>
            </a:r>
            <a:r>
              <a:rPr lang="cs-CZ" dirty="0" smtClean="0"/>
              <a:t> pracuje v případě použití různých asociačních matic:</a:t>
            </a:r>
            <a:endParaRPr lang="cs-CZ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1043608" y="178386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původní data</a:t>
            </a:r>
            <a:endParaRPr lang="cs-CZ" dirty="0"/>
          </a:p>
        </p:txBody>
      </p:sp>
      <p:grpSp>
        <p:nvGrpSpPr>
          <p:cNvPr id="32" name="Skupina 31"/>
          <p:cNvGrpSpPr/>
          <p:nvPr/>
        </p:nvGrpSpPr>
        <p:grpSpPr>
          <a:xfrm>
            <a:off x="5402142" y="2466293"/>
            <a:ext cx="1597008" cy="1449452"/>
            <a:chOff x="5726551" y="2758366"/>
            <a:chExt cx="1597008" cy="1449452"/>
          </a:xfrm>
        </p:grpSpPr>
        <p:grpSp>
          <p:nvGrpSpPr>
            <p:cNvPr id="23" name="Group 9"/>
            <p:cNvGrpSpPr/>
            <p:nvPr/>
          </p:nvGrpSpPr>
          <p:grpSpPr>
            <a:xfrm>
              <a:off x="5796136" y="2758366"/>
              <a:ext cx="1440160" cy="1440160"/>
              <a:chOff x="-2620416" y="3861048"/>
              <a:chExt cx="1440160" cy="1440160"/>
            </a:xfrm>
          </p:grpSpPr>
          <p:cxnSp>
            <p:nvCxnSpPr>
              <p:cNvPr id="24" name="Straight Connector 7"/>
              <p:cNvCxnSpPr/>
              <p:nvPr/>
            </p:nvCxnSpPr>
            <p:spPr>
              <a:xfrm rot="5400000">
                <a:off x="-3340496" y="4581128"/>
                <a:ext cx="14401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8"/>
              <p:cNvCxnSpPr/>
              <p:nvPr/>
            </p:nvCxnSpPr>
            <p:spPr>
              <a:xfrm rot="10800000">
                <a:off x="-2620416" y="5301208"/>
                <a:ext cx="14401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Oval 10"/>
            <p:cNvSpPr/>
            <p:nvPr/>
          </p:nvSpPr>
          <p:spPr>
            <a:xfrm rot="2805912">
              <a:off x="6368980" y="2692546"/>
              <a:ext cx="312150" cy="159700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7" name="Straight Connector 12"/>
            <p:cNvCxnSpPr/>
            <p:nvPr/>
          </p:nvCxnSpPr>
          <p:spPr>
            <a:xfrm flipV="1">
              <a:off x="5851825" y="2830374"/>
              <a:ext cx="1384471" cy="128668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9"/>
            <p:cNvSpPr txBox="1"/>
            <p:nvPr/>
          </p:nvSpPr>
          <p:spPr>
            <a:xfrm>
              <a:off x="7020272" y="3838486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x</a:t>
              </a:r>
              <a:endParaRPr lang="cs-CZ" dirty="0"/>
            </a:p>
          </p:txBody>
        </p:sp>
        <p:sp>
          <p:nvSpPr>
            <p:cNvPr id="29" name="TextBox 30"/>
            <p:cNvSpPr txBox="1"/>
            <p:nvPr/>
          </p:nvSpPr>
          <p:spPr>
            <a:xfrm>
              <a:off x="5796136" y="2758366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y</a:t>
              </a:r>
              <a:endParaRPr lang="cs-CZ" dirty="0"/>
            </a:p>
          </p:txBody>
        </p:sp>
      </p:grpSp>
      <p:sp>
        <p:nvSpPr>
          <p:cNvPr id="42" name="TextovéPole 41"/>
          <p:cNvSpPr txBox="1"/>
          <p:nvPr/>
        </p:nvSpPr>
        <p:spPr>
          <a:xfrm>
            <a:off x="4572000" y="4249447"/>
            <a:ext cx="3278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matice korelačních koeficientů (odečten průměr a podělení </a:t>
            </a:r>
            <a:r>
              <a:rPr lang="cs-CZ" dirty="0" err="1" smtClean="0"/>
              <a:t>SD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43" name="TextovéPole 42"/>
          <p:cNvSpPr txBox="1"/>
          <p:nvPr/>
        </p:nvSpPr>
        <p:spPr>
          <a:xfrm>
            <a:off x="1043608" y="4249447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err="1" smtClean="0"/>
              <a:t>kovarianční</a:t>
            </a:r>
            <a:r>
              <a:rPr lang="cs-CZ" dirty="0" smtClean="0"/>
              <a:t> matice</a:t>
            </a:r>
          </a:p>
          <a:p>
            <a:pPr algn="ctr"/>
            <a:r>
              <a:rPr lang="cs-CZ" dirty="0" smtClean="0"/>
              <a:t>(odečten průměr)</a:t>
            </a:r>
            <a:endParaRPr lang="cs-CZ" dirty="0"/>
          </a:p>
        </p:txBody>
      </p:sp>
      <p:grpSp>
        <p:nvGrpSpPr>
          <p:cNvPr id="118" name="Skupina 117"/>
          <p:cNvGrpSpPr/>
          <p:nvPr/>
        </p:nvGrpSpPr>
        <p:grpSpPr>
          <a:xfrm>
            <a:off x="1403648" y="4859868"/>
            <a:ext cx="1597008" cy="1512168"/>
            <a:chOff x="1403648" y="4859868"/>
            <a:chExt cx="1597008" cy="1512168"/>
          </a:xfrm>
        </p:grpSpPr>
        <p:sp>
          <p:nvSpPr>
            <p:cNvPr id="35" name="Oval 10"/>
            <p:cNvSpPr/>
            <p:nvPr/>
          </p:nvSpPr>
          <p:spPr>
            <a:xfrm rot="2805912">
              <a:off x="2046077" y="4866056"/>
              <a:ext cx="312150" cy="159700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36" name="Straight Connector 12"/>
            <p:cNvCxnSpPr/>
            <p:nvPr/>
          </p:nvCxnSpPr>
          <p:spPr>
            <a:xfrm flipV="1">
              <a:off x="1528922" y="5003884"/>
              <a:ext cx="1384471" cy="128668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29"/>
            <p:cNvSpPr txBox="1"/>
            <p:nvPr/>
          </p:nvSpPr>
          <p:spPr>
            <a:xfrm>
              <a:off x="2697369" y="5589240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x</a:t>
              </a:r>
              <a:endParaRPr lang="cs-CZ" dirty="0"/>
            </a:p>
          </p:txBody>
        </p:sp>
        <p:sp>
          <p:nvSpPr>
            <p:cNvPr id="38" name="TextBox 30"/>
            <p:cNvSpPr txBox="1"/>
            <p:nvPr/>
          </p:nvSpPr>
          <p:spPr>
            <a:xfrm>
              <a:off x="1906874" y="4859868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y</a:t>
              </a:r>
              <a:endParaRPr lang="cs-CZ" dirty="0"/>
            </a:p>
          </p:txBody>
        </p:sp>
        <p:cxnSp>
          <p:nvCxnSpPr>
            <p:cNvPr id="40" name="Straight Connector 7"/>
            <p:cNvCxnSpPr/>
            <p:nvPr/>
          </p:nvCxnSpPr>
          <p:spPr>
            <a:xfrm rot="5400000">
              <a:off x="1475656" y="5651956"/>
              <a:ext cx="14401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8"/>
            <p:cNvCxnSpPr/>
            <p:nvPr/>
          </p:nvCxnSpPr>
          <p:spPr>
            <a:xfrm rot="10800000">
              <a:off x="1473233" y="5661248"/>
              <a:ext cx="14401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Skupina 118"/>
          <p:cNvGrpSpPr/>
          <p:nvPr/>
        </p:nvGrpSpPr>
        <p:grpSpPr>
          <a:xfrm>
            <a:off x="5356888" y="4715852"/>
            <a:ext cx="1879408" cy="1840850"/>
            <a:chOff x="5356888" y="4715852"/>
            <a:chExt cx="1879408" cy="1840850"/>
          </a:xfrm>
        </p:grpSpPr>
        <p:sp>
          <p:nvSpPr>
            <p:cNvPr id="58" name="TextBox 33"/>
            <p:cNvSpPr txBox="1"/>
            <p:nvPr/>
          </p:nvSpPr>
          <p:spPr>
            <a:xfrm>
              <a:off x="6011330" y="4715852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y</a:t>
              </a:r>
              <a:endParaRPr lang="cs-CZ" dirty="0"/>
            </a:p>
          </p:txBody>
        </p:sp>
        <p:sp>
          <p:nvSpPr>
            <p:cNvPr id="54" name="Oval 19"/>
            <p:cNvSpPr/>
            <p:nvPr/>
          </p:nvSpPr>
          <p:spPr>
            <a:xfrm>
              <a:off x="5646596" y="5062789"/>
              <a:ext cx="1224136" cy="1224136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71" name="Straight Connector 15"/>
            <p:cNvCxnSpPr/>
            <p:nvPr/>
          </p:nvCxnSpPr>
          <p:spPr>
            <a:xfrm rot="5400000">
              <a:off x="5451336" y="5661248"/>
              <a:ext cx="158417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32"/>
            <p:cNvSpPr txBox="1"/>
            <p:nvPr/>
          </p:nvSpPr>
          <p:spPr>
            <a:xfrm>
              <a:off x="6952244" y="5589240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x</a:t>
              </a:r>
              <a:endParaRPr lang="cs-CZ" dirty="0"/>
            </a:p>
          </p:txBody>
        </p:sp>
        <p:cxnSp>
          <p:nvCxnSpPr>
            <p:cNvPr id="73" name="Straight Connector 8"/>
            <p:cNvCxnSpPr/>
            <p:nvPr/>
          </p:nvCxnSpPr>
          <p:spPr>
            <a:xfrm rot="10800000">
              <a:off x="5356888" y="5661248"/>
              <a:ext cx="17425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18"/>
            <p:cNvCxnSpPr/>
            <p:nvPr/>
          </p:nvCxnSpPr>
          <p:spPr>
            <a:xfrm flipV="1">
              <a:off x="5751477" y="5193196"/>
              <a:ext cx="1014374" cy="942727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21"/>
            <p:cNvCxnSpPr/>
            <p:nvPr/>
          </p:nvCxnSpPr>
          <p:spPr>
            <a:xfrm rot="16200000" flipV="1">
              <a:off x="5751477" y="5193196"/>
              <a:ext cx="1014374" cy="942727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25"/>
            <p:cNvCxnSpPr/>
            <p:nvPr/>
          </p:nvCxnSpPr>
          <p:spPr>
            <a:xfrm>
              <a:off x="5610592" y="5664560"/>
              <a:ext cx="1296144" cy="0"/>
            </a:xfrm>
            <a:prstGeom prst="line">
              <a:avLst/>
            </a:prstGeom>
            <a:ln w="28575">
              <a:solidFill>
                <a:srgbClr val="0070C0"/>
              </a:solidFill>
            </a:ln>
            <a:scene3d>
              <a:camera prst="orthographicFront">
                <a:rot lat="0" lon="0" rev="12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26"/>
            <p:cNvCxnSpPr/>
            <p:nvPr/>
          </p:nvCxnSpPr>
          <p:spPr>
            <a:xfrm rot="5400000">
              <a:off x="5610592" y="5664560"/>
              <a:ext cx="1296144" cy="0"/>
            </a:xfrm>
            <a:prstGeom prst="line">
              <a:avLst/>
            </a:prstGeom>
            <a:ln w="28575">
              <a:solidFill>
                <a:srgbClr val="0070C0"/>
              </a:solidFill>
            </a:ln>
            <a:scene3d>
              <a:camera prst="orthographicFront">
                <a:rot lat="0" lon="0" rev="96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34"/>
            <p:cNvSpPr txBox="1"/>
            <p:nvPr/>
          </p:nvSpPr>
          <p:spPr>
            <a:xfrm>
              <a:off x="6683697" y="4928917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?</a:t>
              </a:r>
              <a:endParaRPr lang="cs-CZ" dirty="0"/>
            </a:p>
          </p:txBody>
        </p:sp>
        <p:sp>
          <p:nvSpPr>
            <p:cNvPr id="92" name="TextBox 35"/>
            <p:cNvSpPr txBox="1"/>
            <p:nvPr/>
          </p:nvSpPr>
          <p:spPr>
            <a:xfrm>
              <a:off x="6409692" y="4797152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?</a:t>
              </a:r>
              <a:endParaRPr lang="cs-CZ" dirty="0"/>
            </a:p>
          </p:txBody>
        </p:sp>
        <p:sp>
          <p:nvSpPr>
            <p:cNvPr id="93" name="TextBox 36"/>
            <p:cNvSpPr txBox="1"/>
            <p:nvPr/>
          </p:nvSpPr>
          <p:spPr>
            <a:xfrm>
              <a:off x="6835129" y="5786789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?</a:t>
              </a:r>
              <a:endParaRPr lang="cs-CZ" dirty="0"/>
            </a:p>
          </p:txBody>
        </p:sp>
        <p:sp>
          <p:nvSpPr>
            <p:cNvPr id="94" name="TextBox 37"/>
            <p:cNvSpPr txBox="1"/>
            <p:nvPr/>
          </p:nvSpPr>
          <p:spPr>
            <a:xfrm>
              <a:off x="6672690" y="6011996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?</a:t>
              </a:r>
              <a:endParaRPr lang="cs-CZ" dirty="0"/>
            </a:p>
          </p:txBody>
        </p:sp>
        <p:sp>
          <p:nvSpPr>
            <p:cNvPr id="95" name="TextBox 38"/>
            <p:cNvSpPr txBox="1"/>
            <p:nvPr/>
          </p:nvSpPr>
          <p:spPr>
            <a:xfrm>
              <a:off x="5834236" y="6180544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?</a:t>
              </a:r>
              <a:endParaRPr lang="cs-CZ" dirty="0"/>
            </a:p>
          </p:txBody>
        </p:sp>
        <p:sp>
          <p:nvSpPr>
            <p:cNvPr id="96" name="TextBox 39"/>
            <p:cNvSpPr txBox="1"/>
            <p:nvPr/>
          </p:nvSpPr>
          <p:spPr>
            <a:xfrm>
              <a:off x="5538584" y="6011996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?</a:t>
              </a:r>
              <a:endParaRPr lang="cs-CZ" dirty="0"/>
            </a:p>
          </p:txBody>
        </p:sp>
        <p:sp>
          <p:nvSpPr>
            <p:cNvPr id="97" name="TextBox 40"/>
            <p:cNvSpPr txBox="1"/>
            <p:nvPr/>
          </p:nvSpPr>
          <p:spPr>
            <a:xfrm>
              <a:off x="5410131" y="5723964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?</a:t>
              </a:r>
              <a:endParaRPr lang="cs-CZ" dirty="0"/>
            </a:p>
          </p:txBody>
        </p:sp>
        <p:sp>
          <p:nvSpPr>
            <p:cNvPr id="98" name="TextBox 41"/>
            <p:cNvSpPr txBox="1"/>
            <p:nvPr/>
          </p:nvSpPr>
          <p:spPr>
            <a:xfrm>
              <a:off x="5576684" y="4925530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?</a:t>
              </a:r>
              <a:endParaRPr lang="cs-CZ" dirty="0"/>
            </a:p>
          </p:txBody>
        </p:sp>
        <p:cxnSp>
          <p:nvCxnSpPr>
            <p:cNvPr id="105" name="Straight Connector 18"/>
            <p:cNvCxnSpPr/>
            <p:nvPr/>
          </p:nvCxnSpPr>
          <p:spPr>
            <a:xfrm flipH="1" flipV="1">
              <a:off x="6011330" y="5072096"/>
              <a:ext cx="504886" cy="124552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8"/>
            <p:cNvCxnSpPr/>
            <p:nvPr/>
          </p:nvCxnSpPr>
          <p:spPr>
            <a:xfrm flipH="1" flipV="1">
              <a:off x="5640790" y="5414744"/>
              <a:ext cx="1256140" cy="507368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35"/>
            <p:cNvSpPr txBox="1"/>
            <p:nvPr/>
          </p:nvSpPr>
          <p:spPr>
            <a:xfrm>
              <a:off x="6844110" y="5219908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?</a:t>
              </a:r>
              <a:endParaRPr lang="cs-CZ" dirty="0"/>
            </a:p>
          </p:txBody>
        </p:sp>
        <p:sp>
          <p:nvSpPr>
            <p:cNvPr id="114" name="TextBox 35"/>
            <p:cNvSpPr txBox="1"/>
            <p:nvPr/>
          </p:nvSpPr>
          <p:spPr>
            <a:xfrm>
              <a:off x="6449732" y="6187370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?</a:t>
              </a:r>
              <a:endParaRPr lang="cs-CZ" dirty="0"/>
            </a:p>
          </p:txBody>
        </p:sp>
        <p:sp>
          <p:nvSpPr>
            <p:cNvPr id="115" name="TextBox 39"/>
            <p:cNvSpPr txBox="1"/>
            <p:nvPr/>
          </p:nvSpPr>
          <p:spPr>
            <a:xfrm>
              <a:off x="5436096" y="5193196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?</a:t>
              </a:r>
              <a:endParaRPr lang="cs-CZ" dirty="0"/>
            </a:p>
          </p:txBody>
        </p:sp>
        <p:sp>
          <p:nvSpPr>
            <p:cNvPr id="116" name="TextBox 39"/>
            <p:cNvSpPr txBox="1"/>
            <p:nvPr/>
          </p:nvSpPr>
          <p:spPr>
            <a:xfrm>
              <a:off x="5827196" y="4787860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?</a:t>
              </a:r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327626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2" grpId="0"/>
      <p:bldP spid="4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hlavních komponent – postup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3204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0" smtClean="0"/>
              <a:t>Volba asociační matice (autokorelační, </a:t>
            </a:r>
            <a:r>
              <a:rPr lang="cs-CZ" dirty="0" err="1" smtClean="0"/>
              <a:t>kovarianční</a:t>
            </a:r>
            <a:r>
              <a:rPr lang="cs-CZ" dirty="0" smtClean="0"/>
              <a:t> nebo </a:t>
            </a:r>
            <a:r>
              <a:rPr lang="cs-CZ" dirty="0" err="1" smtClean="0"/>
              <a:t>kor</a:t>
            </a:r>
            <a:r>
              <a:rPr lang="cs-CZ" dirty="0" smtClean="0"/>
              <a:t>. koeficientů)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29</a:t>
            </a:fld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1628800"/>
            <a:ext cx="8229600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2"/>
            </a:pPr>
            <a:r>
              <a:rPr lang="cs-CZ" dirty="0" smtClean="0"/>
              <a:t>Výpočet vlastních čísel a vlastních vektorů asociační matice:</a:t>
            </a:r>
          </a:p>
          <a:p>
            <a:pPr lvl="1"/>
            <a:r>
              <a:rPr lang="cs-CZ" dirty="0" smtClean="0"/>
              <a:t>vlastní vektory definují směr nových faktorových os (hlavních komponent) </a:t>
            </a:r>
            <a:br>
              <a:rPr lang="cs-CZ" dirty="0" smtClean="0"/>
            </a:br>
            <a:r>
              <a:rPr lang="cs-CZ" dirty="0" smtClean="0"/>
              <a:t>v prostoru</a:t>
            </a:r>
            <a:endParaRPr lang="cs-CZ" dirty="0"/>
          </a:p>
          <a:p>
            <a:pPr lvl="1"/>
            <a:r>
              <a:rPr lang="cs-CZ" dirty="0" smtClean="0"/>
              <a:t>vlastní čísla odrážejí variabilitu vysvětlen</a:t>
            </a:r>
            <a:r>
              <a:rPr lang="en-US" dirty="0" err="1" smtClean="0"/>
              <a:t>ou</a:t>
            </a:r>
            <a:r>
              <a:rPr lang="cs-CZ" dirty="0" smtClean="0"/>
              <a:t> </a:t>
            </a:r>
            <a:r>
              <a:rPr lang="cs-CZ" dirty="0"/>
              <a:t>příslušnou </a:t>
            </a:r>
            <a:r>
              <a:rPr lang="cs-CZ" dirty="0" smtClean="0"/>
              <a:t>komponentou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57200" y="299695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3"/>
            </a:pPr>
            <a:r>
              <a:rPr lang="cs-CZ" dirty="0" smtClean="0"/>
              <a:t>Seřazení </a:t>
            </a: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vlastních vektorů podle hodnot jim odpovídajících vlastních čísel (sestupně</a:t>
            </a:r>
            <a:r>
              <a:rPr lang="cs-CZ" dirty="0">
                <a:solidFill>
                  <a:schemeClr val="accent6">
                    <a:lumMod val="10000"/>
                  </a:schemeClr>
                </a:solidFill>
                <a:sym typeface="Symbol"/>
              </a:rPr>
              <a:t>)</a:t>
            </a:r>
            <a:endParaRPr lang="cs-CZ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371703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4"/>
            </a:pPr>
            <a:r>
              <a:rPr lang="cs-CZ" dirty="0" smtClean="0"/>
              <a:t>Výběr prvních </a:t>
            </a:r>
            <a:r>
              <a:rPr lang="cs-CZ" i="1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m</a:t>
            </a: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 </a:t>
            </a:r>
            <a:r>
              <a:rPr lang="cs-CZ" dirty="0">
                <a:solidFill>
                  <a:schemeClr val="accent6">
                    <a:lumMod val="10000"/>
                  </a:schemeClr>
                </a:solidFill>
                <a:sym typeface="Symbol"/>
              </a:rPr>
              <a:t>komponent vyčerpávajících nejvíce variability původních dat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661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</a:t>
            </a:r>
            <a:endParaRPr lang="en-US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0"/>
              <a:t>Principy redukce </a:t>
            </a:r>
            <a:r>
              <a:rPr lang="cs-CZ" dirty="0" err="1"/>
              <a:t>dimenzionality</a:t>
            </a:r>
            <a:r>
              <a:rPr lang="cs-CZ" dirty="0"/>
              <a:t> </a:t>
            </a:r>
            <a:r>
              <a:rPr lang="cs-CZ" dirty="0" smtClean="0"/>
              <a:t>dat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</a:t>
            </a:r>
            <a:r>
              <a:rPr lang="cs-CZ" dirty="0" smtClean="0"/>
              <a:t>elekce </a:t>
            </a:r>
            <a:r>
              <a:rPr lang="cs-CZ" dirty="0"/>
              <a:t>a extrakce </a:t>
            </a:r>
            <a:r>
              <a:rPr lang="cs-CZ" dirty="0" smtClean="0"/>
              <a:t>proměnných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Analýza hlavních komponent </a:t>
            </a:r>
            <a:r>
              <a:rPr lang="en-US" dirty="0" smtClean="0"/>
              <a:t>(PCA)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Faktorová analýza </a:t>
            </a:r>
            <a:r>
              <a:rPr lang="en-US" dirty="0" smtClean="0"/>
              <a:t>(FA)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240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45"/>
            <a:ext cx="8229600" cy="92211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cs-CZ" dirty="0" smtClean="0"/>
              <a:t>Identifikace optimálního počtu </a:t>
            </a:r>
            <a:r>
              <a:rPr lang="cs-CZ" dirty="0"/>
              <a:t>h</a:t>
            </a:r>
            <a:r>
              <a:rPr lang="cs-CZ" dirty="0" smtClean="0"/>
              <a:t>lavních komponent pro další analýzu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1656184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pokud je cílem ordinační analýzy vizualizace dat, snažíme se vybrat 2-3 komponenty</a:t>
            </a:r>
          </a:p>
          <a:p>
            <a:r>
              <a:rPr lang="cs-CZ" dirty="0" smtClean="0"/>
              <a:t>pokud je cílem ordinační </a:t>
            </a:r>
            <a:r>
              <a:rPr lang="cs-CZ" dirty="0"/>
              <a:t>analýzy </a:t>
            </a:r>
            <a:r>
              <a:rPr lang="cs-CZ" dirty="0" smtClean="0"/>
              <a:t>výběr </a:t>
            </a:r>
            <a:r>
              <a:rPr lang="cs-CZ" dirty="0"/>
              <a:t>menšího počtu dimenzí pro další </a:t>
            </a:r>
            <a:r>
              <a:rPr lang="cs-CZ" dirty="0" smtClean="0"/>
              <a:t>analýzu, můžeme ponechat více komponent (např. u analýzy </a:t>
            </a:r>
            <a:r>
              <a:rPr lang="cs-CZ" dirty="0"/>
              <a:t>obrazů </a:t>
            </a:r>
            <a:r>
              <a:rPr lang="cs-CZ" dirty="0" err="1" smtClean="0"/>
              <a:t>MRI</a:t>
            </a: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dirty="0"/>
              <a:t>je úspěchem redukce z milionu </a:t>
            </a:r>
            <a:r>
              <a:rPr lang="cs-CZ" dirty="0" err="1" smtClean="0"/>
              <a:t>voxelů</a:t>
            </a:r>
            <a:r>
              <a:rPr lang="cs-CZ" dirty="0" smtClean="0"/>
              <a:t> </a:t>
            </a:r>
            <a:r>
              <a:rPr lang="cs-CZ" dirty="0"/>
              <a:t>na </a:t>
            </a:r>
            <a:r>
              <a:rPr lang="cs-CZ" dirty="0" smtClean="0"/>
              <a:t>desítky)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30</a:t>
            </a:fld>
            <a:endParaRPr lang="cs-CZ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7928" y="3068960"/>
            <a:ext cx="7848872" cy="1800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cs-CZ" dirty="0" smtClean="0"/>
              <a:t>Kaiser </a:t>
            </a:r>
            <a:r>
              <a:rPr lang="cs-CZ" dirty="0" err="1" smtClean="0"/>
              <a:t>Guttmanovo</a:t>
            </a:r>
            <a:r>
              <a:rPr lang="cs-CZ" dirty="0" smtClean="0"/>
              <a:t> kritérium: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ro další analýzu jsou vybrány osy s </a:t>
            </a:r>
            <a:r>
              <a:rPr lang="cs-CZ" dirty="0" err="1" smtClean="0"/>
              <a:t>vl</a:t>
            </a:r>
            <a:r>
              <a:rPr lang="en-US" dirty="0" smtClean="0"/>
              <a:t>a</a:t>
            </a:r>
            <a:r>
              <a:rPr lang="cs-CZ" dirty="0" err="1" smtClean="0"/>
              <a:t>stním</a:t>
            </a:r>
            <a:r>
              <a:rPr lang="cs-CZ" dirty="0" smtClean="0"/>
              <a:t> číslem </a:t>
            </a:r>
            <a:r>
              <a:rPr lang="en-US" dirty="0" smtClean="0"/>
              <a:t>&gt;1 (</a:t>
            </a:r>
            <a:r>
              <a:rPr lang="cs-CZ" dirty="0" smtClean="0"/>
              <a:t>při analýze matice korelačních koeficientů</a:t>
            </a:r>
            <a:r>
              <a:rPr lang="en-US" dirty="0" smtClean="0"/>
              <a:t>) </a:t>
            </a:r>
            <a:r>
              <a:rPr lang="en-US" dirty="0" err="1" smtClean="0"/>
              <a:t>nebo</a:t>
            </a:r>
            <a:r>
              <a:rPr lang="en-US" dirty="0" smtClean="0"/>
              <a:t> v</a:t>
            </a:r>
            <a:r>
              <a:rPr lang="cs-CZ" dirty="0" err="1" smtClean="0"/>
              <a:t>ětším</a:t>
            </a:r>
            <a:r>
              <a:rPr lang="cs-CZ" dirty="0" smtClean="0"/>
              <a:t> než průměrná hodnota vlastních čísel (při analýze </a:t>
            </a:r>
            <a:r>
              <a:rPr lang="cs-CZ" dirty="0" err="1" smtClean="0"/>
              <a:t>kovarianční</a:t>
            </a:r>
            <a:r>
              <a:rPr lang="cs-CZ" dirty="0" smtClean="0"/>
              <a:t> matice) </a:t>
            </a:r>
          </a:p>
          <a:p>
            <a:pPr lvl="1"/>
            <a:r>
              <a:rPr lang="cs-CZ" dirty="0"/>
              <a:t>l</a:t>
            </a:r>
            <a:r>
              <a:rPr lang="cs-CZ" dirty="0" smtClean="0"/>
              <a:t>ogika je vybírat osy, které přispívají k vysvětlení variability dat více, než připadá rovnoměrným rozdělením variability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636912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kritéria pro výběr počtu komponent: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7928" y="4810031"/>
            <a:ext cx="7848872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2"/>
            </a:pPr>
            <a:r>
              <a:rPr lang="cs-CZ" dirty="0" smtClean="0"/>
              <a:t>Sutinový graf (</a:t>
            </a:r>
            <a:r>
              <a:rPr lang="cs-CZ" dirty="0" err="1" smtClean="0"/>
              <a:t>scree</a:t>
            </a:r>
            <a:r>
              <a:rPr lang="cs-CZ" dirty="0" smtClean="0"/>
              <a:t> plot)</a:t>
            </a:r>
          </a:p>
          <a:p>
            <a:pPr lvl="1"/>
            <a:r>
              <a:rPr lang="cs-CZ" dirty="0"/>
              <a:t>g</a:t>
            </a:r>
            <a:r>
              <a:rPr lang="cs-CZ" dirty="0" smtClean="0"/>
              <a:t>rafický nástroj hledající zlom ve vztahu počtu os a vyčerpané variability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37928" y="5602119"/>
            <a:ext cx="7848872" cy="1024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3"/>
            </a:pPr>
            <a:r>
              <a:rPr lang="cs-CZ" dirty="0" err="1" smtClean="0"/>
              <a:t>Sheppardův</a:t>
            </a:r>
            <a:r>
              <a:rPr lang="cs-CZ" dirty="0" smtClean="0"/>
              <a:t> diagram</a:t>
            </a:r>
          </a:p>
          <a:p>
            <a:pPr lvl="1"/>
            <a:r>
              <a:rPr lang="cs-CZ" dirty="0"/>
              <a:t>g</a:t>
            </a:r>
            <a:r>
              <a:rPr lang="cs-CZ" dirty="0" smtClean="0"/>
              <a:t>rafická analýza vztahu mezi vzdálenostmi objektů v původním prostoru a redukovaném prostoru o daném počtu dimenzí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42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Sutinový graf (</a:t>
            </a:r>
            <a:r>
              <a:rPr lang="cs-CZ" dirty="0" err="1" smtClean="0"/>
              <a:t>scree</a:t>
            </a:r>
            <a:r>
              <a:rPr lang="cs-CZ" dirty="0" smtClean="0"/>
              <a:t> plot)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31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2018460" y="3677630"/>
            <a:ext cx="49753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6771" name="Object 3"/>
          <p:cNvGraphicFramePr>
            <a:graphicFrameLocks noChangeAspect="1"/>
          </p:cNvGraphicFramePr>
          <p:nvPr/>
        </p:nvGraphicFramePr>
        <p:xfrm>
          <a:off x="1331640" y="1923628"/>
          <a:ext cx="5943600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2" name="Graph" r:id="rId3" imgW="5943600" imgH="4457880" progId="STATISTICA.Graph">
                  <p:embed/>
                </p:oleObj>
              </mc:Choice>
              <mc:Fallback>
                <p:oleObj name="Graph" r:id="rId3" imgW="5943600" imgH="445788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1923628"/>
                        <a:ext cx="5943600" cy="445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644008" y="993502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Zlom ve vztahu mezi počtem vlastních čísel a jimi vyčerpanou variabilitou – pro další analýzu použity první dvě faktorové osy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750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Sheppardův</a:t>
            </a:r>
            <a:r>
              <a:rPr lang="cs-CZ" dirty="0" smtClean="0"/>
              <a:t> diagram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91877"/>
            <a:ext cx="8892480" cy="4857403"/>
          </a:xfrm>
        </p:spPr>
        <p:txBody>
          <a:bodyPr>
            <a:normAutofit/>
          </a:bodyPr>
          <a:lstStyle/>
          <a:p>
            <a:r>
              <a:rPr lang="cs-CZ" sz="1600" dirty="0" smtClean="0"/>
              <a:t>Vztahuje vzdálenosti v prostoru původních proměnných ke vzdálenostem v prostoru vytvořeném PCA</a:t>
            </a:r>
          </a:p>
          <a:p>
            <a:r>
              <a:rPr lang="cs-CZ" sz="1600" dirty="0" smtClean="0"/>
              <a:t>Je třeba brát ohled na typ PCA (korelace vs. kovariance)</a:t>
            </a:r>
          </a:p>
          <a:p>
            <a:r>
              <a:rPr lang="cs-CZ" sz="1600" dirty="0" smtClean="0"/>
              <a:t>Obecná metoda určení optimálního počtu dimenzí v ordinační analýze (třeba respektovat použitou asociační metriku)</a:t>
            </a:r>
            <a:endParaRPr lang="cs-CZ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32</a:t>
            </a:fld>
            <a:endParaRPr lang="cs-CZ"/>
          </a:p>
        </p:txBody>
      </p:sp>
      <p:graphicFrame>
        <p:nvGraphicFramePr>
          <p:cNvPr id="37171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0860286"/>
              </p:ext>
            </p:extLst>
          </p:nvPr>
        </p:nvGraphicFramePr>
        <p:xfrm>
          <a:off x="251520" y="2139652"/>
          <a:ext cx="5943600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4" name="Graph" r:id="rId3" imgW="5943600" imgH="4457880" progId="STATISTICA.Graph">
                  <p:embed/>
                </p:oleObj>
              </mc:Choice>
              <mc:Fallback>
                <p:oleObj name="Graph" r:id="rId3" imgW="5943600" imgH="445788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139652"/>
                        <a:ext cx="5943600" cy="445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3131840" y="2931740"/>
            <a:ext cx="2016224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Box 7"/>
          <p:cNvSpPr txBox="1"/>
          <p:nvPr/>
        </p:nvSpPr>
        <p:spPr>
          <a:xfrm>
            <a:off x="6480720" y="2685475"/>
            <a:ext cx="2483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Za optimální z hlediska zachování vzdáleností objektů lze považovat dvě nebo tři dimenze</a:t>
            </a:r>
            <a:endParaRPr lang="cs-CZ" dirty="0"/>
          </a:p>
        </p:txBody>
      </p:sp>
      <p:cxnSp>
        <p:nvCxnSpPr>
          <p:cNvPr id="10" name="Straight Connector 9"/>
          <p:cNvCxnSpPr>
            <a:stCxn id="6" idx="3"/>
            <a:endCxn id="8" idx="1"/>
          </p:cNvCxnSpPr>
          <p:nvPr/>
        </p:nvCxnSpPr>
        <p:spPr>
          <a:xfrm flipV="1">
            <a:off x="5148064" y="3285640"/>
            <a:ext cx="1332656" cy="61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5436096" y="3621579"/>
            <a:ext cx="1296144" cy="864096"/>
          </a:xfrm>
          <a:prstGeom prst="line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516216" y="4197643"/>
            <a:ext cx="2483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Při použití všech dimenzí jsou vzdálenosti perfektně zachovány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768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PCA</a:t>
            </a:r>
            <a:r>
              <a:rPr lang="cs-CZ" dirty="0" smtClean="0"/>
              <a:t> – geometrická interpretace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33</a:t>
            </a:fld>
            <a:endParaRPr lang="cs-CZ" dirty="0"/>
          </a:p>
        </p:txBody>
      </p:sp>
      <p:pic>
        <p:nvPicPr>
          <p:cNvPr id="5" name="Zástupný symbol pro obsah 3" descr="00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" t="13162" r="52551" b="46439"/>
          <a:stretch/>
        </p:blipFill>
        <p:spPr bwMode="auto">
          <a:xfrm>
            <a:off x="828675" y="1436365"/>
            <a:ext cx="324485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Šipka doprava 5"/>
          <p:cNvSpPr/>
          <p:nvPr/>
        </p:nvSpPr>
        <p:spPr>
          <a:xfrm>
            <a:off x="4499992" y="2489200"/>
            <a:ext cx="503237" cy="385763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7" name="Přímá spojnice 6"/>
          <p:cNvCxnSpPr/>
          <p:nvPr/>
        </p:nvCxnSpPr>
        <p:spPr>
          <a:xfrm>
            <a:off x="5903913" y="1931988"/>
            <a:ext cx="0" cy="15684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 rot="5400000">
            <a:off x="6660357" y="1753393"/>
            <a:ext cx="0" cy="20875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ál 8"/>
          <p:cNvSpPr/>
          <p:nvPr/>
        </p:nvSpPr>
        <p:spPr>
          <a:xfrm>
            <a:off x="6840538" y="2114550"/>
            <a:ext cx="647700" cy="13668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" name="TextovéPole 10"/>
          <p:cNvSpPr txBox="1">
            <a:spLocks noChangeArrowheads="1"/>
          </p:cNvSpPr>
          <p:nvPr/>
        </p:nvSpPr>
        <p:spPr bwMode="auto">
          <a:xfrm>
            <a:off x="7777163" y="2608263"/>
            <a:ext cx="539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cs-CZ"/>
              <a:t>X</a:t>
            </a:r>
            <a:r>
              <a:rPr lang="cs-CZ" altLang="cs-CZ" baseline="-25000"/>
              <a:t>1</a:t>
            </a:r>
            <a:endParaRPr lang="cs-CZ" altLang="cs-CZ"/>
          </a:p>
        </p:txBody>
      </p:sp>
      <p:sp>
        <p:nvSpPr>
          <p:cNvPr id="11" name="TextovéPole 12"/>
          <p:cNvSpPr txBox="1">
            <a:spLocks noChangeArrowheads="1"/>
          </p:cNvSpPr>
          <p:nvPr/>
        </p:nvSpPr>
        <p:spPr bwMode="auto">
          <a:xfrm>
            <a:off x="3600450" y="1537965"/>
            <a:ext cx="539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cs-CZ"/>
              <a:t>X</a:t>
            </a:r>
            <a:r>
              <a:rPr lang="cs-CZ" altLang="cs-CZ" baseline="-25000"/>
              <a:t>1</a:t>
            </a:r>
            <a:endParaRPr lang="cs-CZ" altLang="cs-CZ"/>
          </a:p>
        </p:txBody>
      </p:sp>
      <p:sp>
        <p:nvSpPr>
          <p:cNvPr id="12" name="TextovéPole 13"/>
          <p:cNvSpPr txBox="1">
            <a:spLocks noChangeArrowheads="1"/>
          </p:cNvSpPr>
          <p:nvPr/>
        </p:nvSpPr>
        <p:spPr bwMode="auto">
          <a:xfrm>
            <a:off x="755650" y="2185665"/>
            <a:ext cx="539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cs-CZ"/>
              <a:t>X</a:t>
            </a:r>
            <a:r>
              <a:rPr lang="cs-CZ" altLang="cs-CZ" baseline="-25000"/>
              <a:t>2</a:t>
            </a:r>
            <a:endParaRPr lang="cs-CZ" altLang="cs-CZ"/>
          </a:p>
        </p:txBody>
      </p:sp>
      <p:sp>
        <p:nvSpPr>
          <p:cNvPr id="13" name="TextovéPole 14"/>
          <p:cNvSpPr txBox="1">
            <a:spLocks noChangeArrowheads="1"/>
          </p:cNvSpPr>
          <p:nvPr/>
        </p:nvSpPr>
        <p:spPr bwMode="auto">
          <a:xfrm>
            <a:off x="5491163" y="1727200"/>
            <a:ext cx="538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cs-CZ"/>
              <a:t>X</a:t>
            </a:r>
            <a:r>
              <a:rPr lang="cs-CZ" altLang="cs-CZ" baseline="-25000"/>
              <a:t>2</a:t>
            </a:r>
            <a:endParaRPr lang="cs-CZ" altLang="cs-CZ"/>
          </a:p>
        </p:txBody>
      </p:sp>
      <p:cxnSp>
        <p:nvCxnSpPr>
          <p:cNvPr id="14" name="Přímá spojnice se šipkou 13"/>
          <p:cNvCxnSpPr/>
          <p:nvPr/>
        </p:nvCxnSpPr>
        <p:spPr>
          <a:xfrm>
            <a:off x="5903913" y="2792413"/>
            <a:ext cx="36036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rot="16200000">
            <a:off x="5723731" y="2602707"/>
            <a:ext cx="36036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8"/>
          <p:cNvSpPr txBox="1">
            <a:spLocks noChangeArrowheads="1"/>
          </p:cNvSpPr>
          <p:nvPr/>
        </p:nvSpPr>
        <p:spPr bwMode="auto">
          <a:xfrm>
            <a:off x="5976938" y="2752725"/>
            <a:ext cx="539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cs-CZ"/>
              <a:t>v</a:t>
            </a:r>
            <a:r>
              <a:rPr lang="cs-CZ" altLang="cs-CZ" baseline="-25000"/>
              <a:t>1</a:t>
            </a:r>
            <a:endParaRPr lang="cs-CZ" altLang="cs-CZ"/>
          </a:p>
        </p:txBody>
      </p:sp>
      <p:sp>
        <p:nvSpPr>
          <p:cNvPr id="17" name="TextovéPole 19"/>
          <p:cNvSpPr txBox="1">
            <a:spLocks noChangeArrowheads="1"/>
          </p:cNvSpPr>
          <p:nvPr/>
        </p:nvSpPr>
        <p:spPr bwMode="auto">
          <a:xfrm>
            <a:off x="5491163" y="2347913"/>
            <a:ext cx="538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cs-CZ"/>
              <a:t>v</a:t>
            </a:r>
            <a:r>
              <a:rPr lang="cs-CZ" altLang="cs-CZ" baseline="-25000"/>
              <a:t>2</a:t>
            </a:r>
            <a:endParaRPr lang="cs-CZ" altLang="cs-CZ"/>
          </a:p>
        </p:txBody>
      </p:sp>
      <p:sp>
        <p:nvSpPr>
          <p:cNvPr id="18" name="Ovál 17"/>
          <p:cNvSpPr/>
          <p:nvPr/>
        </p:nvSpPr>
        <p:spPr>
          <a:xfrm>
            <a:off x="7200900" y="3067050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9" name="TextovéPole 21"/>
          <p:cNvSpPr txBox="1">
            <a:spLocks noChangeArrowheads="1"/>
          </p:cNvSpPr>
          <p:nvPr/>
        </p:nvSpPr>
        <p:spPr bwMode="auto">
          <a:xfrm>
            <a:off x="7021513" y="3030538"/>
            <a:ext cx="539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cs-CZ"/>
              <a:t>y</a:t>
            </a:r>
          </a:p>
        </p:txBody>
      </p:sp>
      <p:sp>
        <p:nvSpPr>
          <p:cNvPr id="20" name="Ovál 19"/>
          <p:cNvSpPr/>
          <p:nvPr/>
        </p:nvSpPr>
        <p:spPr>
          <a:xfrm>
            <a:off x="3190875" y="2619052"/>
            <a:ext cx="46038" cy="444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1" name="TextovéPole 20"/>
          <p:cNvSpPr txBox="1">
            <a:spLocks noChangeArrowheads="1"/>
          </p:cNvSpPr>
          <p:nvPr/>
        </p:nvSpPr>
        <p:spPr bwMode="auto">
          <a:xfrm>
            <a:off x="5003800" y="1341438"/>
            <a:ext cx="4038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cs-CZ"/>
              <a:t>použití obou hlavních komponent</a:t>
            </a:r>
          </a:p>
        </p:txBody>
      </p:sp>
      <p:sp>
        <p:nvSpPr>
          <p:cNvPr id="22" name="TextovéPole 24"/>
          <p:cNvSpPr txBox="1">
            <a:spLocks noChangeArrowheads="1"/>
          </p:cNvSpPr>
          <p:nvPr/>
        </p:nvSpPr>
        <p:spPr bwMode="auto">
          <a:xfrm>
            <a:off x="461963" y="4400698"/>
            <a:ext cx="4038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cs-CZ" altLang="cs-CZ" dirty="0"/>
              <a:t>použití 1. hlavní komponenty</a:t>
            </a:r>
          </a:p>
        </p:txBody>
      </p:sp>
      <p:sp>
        <p:nvSpPr>
          <p:cNvPr id="23" name="Šipka doprava 22"/>
          <p:cNvSpPr/>
          <p:nvPr/>
        </p:nvSpPr>
        <p:spPr>
          <a:xfrm rot="5400000">
            <a:off x="2198688" y="3962548"/>
            <a:ext cx="503237" cy="385763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24" name="Šipka doprava 23"/>
          <p:cNvSpPr/>
          <p:nvPr/>
        </p:nvSpPr>
        <p:spPr>
          <a:xfrm rot="2159232">
            <a:off x="4500563" y="3860948"/>
            <a:ext cx="503237" cy="385763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25" name="TextovéPole 27"/>
          <p:cNvSpPr txBox="1">
            <a:spLocks noChangeArrowheads="1"/>
          </p:cNvSpPr>
          <p:nvPr/>
        </p:nvSpPr>
        <p:spPr bwMode="auto">
          <a:xfrm>
            <a:off x="4854575" y="4400698"/>
            <a:ext cx="4038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cs-CZ" altLang="cs-CZ"/>
              <a:t>použití 2. hlavní komponenty</a:t>
            </a:r>
          </a:p>
        </p:txBody>
      </p:sp>
      <p:cxnSp>
        <p:nvCxnSpPr>
          <p:cNvPr id="26" name="Přímá spojnice 25"/>
          <p:cNvCxnSpPr/>
          <p:nvPr/>
        </p:nvCxnSpPr>
        <p:spPr>
          <a:xfrm>
            <a:off x="7223125" y="2792413"/>
            <a:ext cx="0" cy="282575"/>
          </a:xfrm>
          <a:prstGeom prst="line">
            <a:avLst/>
          </a:prstGeom>
          <a:ln w="12700">
            <a:solidFill>
              <a:srgbClr val="296E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 rot="5400000">
            <a:off x="6571457" y="2443956"/>
            <a:ext cx="0" cy="1300163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55"/>
          <p:cNvSpPr txBox="1">
            <a:spLocks noChangeArrowheads="1"/>
          </p:cNvSpPr>
          <p:nvPr/>
        </p:nvSpPr>
        <p:spPr bwMode="auto">
          <a:xfrm>
            <a:off x="7073900" y="2770188"/>
            <a:ext cx="539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cs-CZ" altLang="cs-CZ" sz="1600">
                <a:solidFill>
                  <a:srgbClr val="296EF9"/>
                </a:solidFill>
              </a:rPr>
              <a:t>x</a:t>
            </a:r>
            <a:r>
              <a:rPr lang="cs-CZ" altLang="cs-CZ" sz="1600" baseline="-25000">
                <a:solidFill>
                  <a:srgbClr val="296EF9"/>
                </a:solidFill>
              </a:rPr>
              <a:t>2</a:t>
            </a:r>
            <a:endParaRPr lang="cs-CZ" altLang="cs-CZ" sz="1600">
              <a:solidFill>
                <a:srgbClr val="296EF9"/>
              </a:solidFill>
            </a:endParaRPr>
          </a:p>
        </p:txBody>
      </p:sp>
      <p:sp>
        <p:nvSpPr>
          <p:cNvPr id="29" name="TextovéPole 56"/>
          <p:cNvSpPr txBox="1">
            <a:spLocks noChangeArrowheads="1"/>
          </p:cNvSpPr>
          <p:nvPr/>
        </p:nvSpPr>
        <p:spPr bwMode="auto">
          <a:xfrm>
            <a:off x="6391275" y="3006725"/>
            <a:ext cx="539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cs-CZ" altLang="cs-CZ">
                <a:solidFill>
                  <a:srgbClr val="00B050"/>
                </a:solidFill>
              </a:rPr>
              <a:t>x</a:t>
            </a:r>
            <a:r>
              <a:rPr lang="cs-CZ" altLang="cs-CZ" baseline="-25000">
                <a:solidFill>
                  <a:srgbClr val="00B050"/>
                </a:solidFill>
              </a:rPr>
              <a:t>1</a:t>
            </a:r>
            <a:endParaRPr lang="cs-CZ" altLang="cs-CZ">
              <a:solidFill>
                <a:srgbClr val="00B050"/>
              </a:solidFill>
            </a:endParaRPr>
          </a:p>
        </p:txBody>
      </p:sp>
      <p:cxnSp>
        <p:nvCxnSpPr>
          <p:cNvPr id="30" name="Přímá spojnice 29"/>
          <p:cNvCxnSpPr/>
          <p:nvPr/>
        </p:nvCxnSpPr>
        <p:spPr>
          <a:xfrm rot="5400000">
            <a:off x="6659563" y="4705498"/>
            <a:ext cx="0" cy="20891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60"/>
          <p:cNvSpPr txBox="1">
            <a:spLocks noChangeArrowheads="1"/>
          </p:cNvSpPr>
          <p:nvPr/>
        </p:nvSpPr>
        <p:spPr bwMode="auto">
          <a:xfrm>
            <a:off x="7775575" y="5561161"/>
            <a:ext cx="539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cs-CZ"/>
              <a:t>X</a:t>
            </a:r>
            <a:r>
              <a:rPr lang="cs-CZ" altLang="cs-CZ" baseline="-25000"/>
              <a:t>1</a:t>
            </a:r>
            <a:endParaRPr lang="cs-CZ" altLang="cs-CZ"/>
          </a:p>
        </p:txBody>
      </p:sp>
      <p:sp>
        <p:nvSpPr>
          <p:cNvPr id="32" name="TextovéPole 61"/>
          <p:cNvSpPr txBox="1">
            <a:spLocks noChangeArrowheads="1"/>
          </p:cNvSpPr>
          <p:nvPr/>
        </p:nvSpPr>
        <p:spPr bwMode="auto">
          <a:xfrm>
            <a:off x="5489575" y="4680098"/>
            <a:ext cx="539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cs-CZ"/>
              <a:t>X</a:t>
            </a:r>
            <a:r>
              <a:rPr lang="cs-CZ" altLang="cs-CZ" baseline="-25000"/>
              <a:t>2</a:t>
            </a:r>
            <a:endParaRPr lang="cs-CZ" altLang="cs-CZ"/>
          </a:p>
        </p:txBody>
      </p:sp>
      <p:cxnSp>
        <p:nvCxnSpPr>
          <p:cNvPr id="33" name="Přímá spojnice se šipkou 32"/>
          <p:cNvCxnSpPr/>
          <p:nvPr/>
        </p:nvCxnSpPr>
        <p:spPr>
          <a:xfrm rot="16200000">
            <a:off x="5723731" y="5555605"/>
            <a:ext cx="36036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ovéPole 65"/>
          <p:cNvSpPr txBox="1">
            <a:spLocks noChangeArrowheads="1"/>
          </p:cNvSpPr>
          <p:nvPr/>
        </p:nvSpPr>
        <p:spPr bwMode="auto">
          <a:xfrm>
            <a:off x="5489575" y="5299223"/>
            <a:ext cx="539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cs-CZ"/>
              <a:t>v</a:t>
            </a:r>
            <a:r>
              <a:rPr lang="cs-CZ" altLang="cs-CZ" baseline="-25000"/>
              <a:t>2</a:t>
            </a:r>
            <a:endParaRPr lang="cs-CZ" altLang="cs-CZ"/>
          </a:p>
        </p:txBody>
      </p:sp>
      <p:sp>
        <p:nvSpPr>
          <p:cNvPr id="35" name="Ovál 34"/>
          <p:cNvSpPr/>
          <p:nvPr/>
        </p:nvSpPr>
        <p:spPr>
          <a:xfrm>
            <a:off x="5868988" y="6019948"/>
            <a:ext cx="46037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6" name="TextovéPole 67"/>
          <p:cNvSpPr txBox="1">
            <a:spLocks noChangeArrowheads="1"/>
          </p:cNvSpPr>
          <p:nvPr/>
        </p:nvSpPr>
        <p:spPr bwMode="auto">
          <a:xfrm>
            <a:off x="5653088" y="5983436"/>
            <a:ext cx="5381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cs-CZ"/>
              <a:t>y</a:t>
            </a:r>
          </a:p>
        </p:txBody>
      </p:sp>
      <p:cxnSp>
        <p:nvCxnSpPr>
          <p:cNvPr id="37" name="Přímá spojnice 36"/>
          <p:cNvCxnSpPr/>
          <p:nvPr/>
        </p:nvCxnSpPr>
        <p:spPr>
          <a:xfrm>
            <a:off x="5891213" y="5745311"/>
            <a:ext cx="0" cy="282575"/>
          </a:xfrm>
          <a:prstGeom prst="line">
            <a:avLst/>
          </a:prstGeom>
          <a:ln w="12700">
            <a:solidFill>
              <a:srgbClr val="296E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ovéPole 70"/>
          <p:cNvSpPr txBox="1">
            <a:spLocks noChangeArrowheads="1"/>
          </p:cNvSpPr>
          <p:nvPr/>
        </p:nvSpPr>
        <p:spPr bwMode="auto">
          <a:xfrm>
            <a:off x="5832475" y="5723086"/>
            <a:ext cx="539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cs-CZ" altLang="cs-CZ" sz="1600">
                <a:solidFill>
                  <a:srgbClr val="296EF9"/>
                </a:solidFill>
              </a:rPr>
              <a:t>x</a:t>
            </a:r>
            <a:r>
              <a:rPr lang="cs-CZ" altLang="cs-CZ" sz="1600" baseline="-25000">
                <a:solidFill>
                  <a:srgbClr val="296EF9"/>
                </a:solidFill>
              </a:rPr>
              <a:t>2</a:t>
            </a:r>
            <a:endParaRPr lang="cs-CZ" altLang="cs-CZ" sz="1600">
              <a:solidFill>
                <a:srgbClr val="296EF9"/>
              </a:solidFill>
            </a:endParaRPr>
          </a:p>
        </p:txBody>
      </p:sp>
      <p:cxnSp>
        <p:nvCxnSpPr>
          <p:cNvPr id="39" name="Přímá spojnice 38"/>
          <p:cNvCxnSpPr/>
          <p:nvPr/>
        </p:nvCxnSpPr>
        <p:spPr>
          <a:xfrm rot="5400000">
            <a:off x="2339975" y="4716611"/>
            <a:ext cx="0" cy="20891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ovéPole 75"/>
          <p:cNvSpPr txBox="1">
            <a:spLocks noChangeArrowheads="1"/>
          </p:cNvSpPr>
          <p:nvPr/>
        </p:nvSpPr>
        <p:spPr bwMode="auto">
          <a:xfrm>
            <a:off x="3455988" y="5572273"/>
            <a:ext cx="539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cs-CZ"/>
              <a:t>X</a:t>
            </a:r>
            <a:r>
              <a:rPr lang="cs-CZ" altLang="cs-CZ" baseline="-25000"/>
              <a:t>1</a:t>
            </a:r>
            <a:endParaRPr lang="cs-CZ" altLang="cs-CZ"/>
          </a:p>
        </p:txBody>
      </p:sp>
      <p:cxnSp>
        <p:nvCxnSpPr>
          <p:cNvPr id="41" name="Přímá spojnice se šipkou 40"/>
          <p:cNvCxnSpPr/>
          <p:nvPr/>
        </p:nvCxnSpPr>
        <p:spPr>
          <a:xfrm>
            <a:off x="1584325" y="5756423"/>
            <a:ext cx="36036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ovéPole 79"/>
          <p:cNvSpPr txBox="1">
            <a:spLocks noChangeArrowheads="1"/>
          </p:cNvSpPr>
          <p:nvPr/>
        </p:nvSpPr>
        <p:spPr bwMode="auto">
          <a:xfrm>
            <a:off x="1655763" y="5716736"/>
            <a:ext cx="539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cs-CZ"/>
              <a:t>v</a:t>
            </a:r>
            <a:r>
              <a:rPr lang="cs-CZ" altLang="cs-CZ" baseline="-25000"/>
              <a:t>1</a:t>
            </a:r>
            <a:endParaRPr lang="cs-CZ" altLang="cs-CZ"/>
          </a:p>
        </p:txBody>
      </p:sp>
      <p:sp>
        <p:nvSpPr>
          <p:cNvPr id="43" name="Ovál 42"/>
          <p:cNvSpPr/>
          <p:nvPr/>
        </p:nvSpPr>
        <p:spPr>
          <a:xfrm>
            <a:off x="2879725" y="5721498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4" name="TextovéPole 82"/>
          <p:cNvSpPr txBox="1">
            <a:spLocks noChangeArrowheads="1"/>
          </p:cNvSpPr>
          <p:nvPr/>
        </p:nvSpPr>
        <p:spPr bwMode="auto">
          <a:xfrm>
            <a:off x="2700338" y="5686573"/>
            <a:ext cx="539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cs-CZ"/>
              <a:t>y</a:t>
            </a:r>
          </a:p>
        </p:txBody>
      </p:sp>
      <p:cxnSp>
        <p:nvCxnSpPr>
          <p:cNvPr id="45" name="Přímá spojnice 44"/>
          <p:cNvCxnSpPr/>
          <p:nvPr/>
        </p:nvCxnSpPr>
        <p:spPr>
          <a:xfrm rot="5400000">
            <a:off x="2250282" y="5098404"/>
            <a:ext cx="0" cy="1300163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ovéPole 86"/>
          <p:cNvSpPr txBox="1">
            <a:spLocks noChangeArrowheads="1"/>
          </p:cNvSpPr>
          <p:nvPr/>
        </p:nvSpPr>
        <p:spPr bwMode="auto">
          <a:xfrm>
            <a:off x="2070100" y="5680223"/>
            <a:ext cx="539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cs-CZ" altLang="cs-CZ">
                <a:solidFill>
                  <a:srgbClr val="00B050"/>
                </a:solidFill>
              </a:rPr>
              <a:t>x</a:t>
            </a:r>
            <a:r>
              <a:rPr lang="cs-CZ" altLang="cs-CZ" baseline="-25000">
                <a:solidFill>
                  <a:srgbClr val="00B050"/>
                </a:solidFill>
              </a:rPr>
              <a:t>1</a:t>
            </a:r>
            <a:endParaRPr lang="cs-CZ" altLang="cs-CZ">
              <a:solidFill>
                <a:srgbClr val="00B050"/>
              </a:solidFill>
            </a:endParaRPr>
          </a:p>
        </p:txBody>
      </p:sp>
      <p:sp>
        <p:nvSpPr>
          <p:cNvPr id="47" name="TextovéPole 88"/>
          <p:cNvSpPr txBox="1">
            <a:spLocks noChangeArrowheads="1"/>
          </p:cNvSpPr>
          <p:nvPr/>
        </p:nvSpPr>
        <p:spPr bwMode="auto">
          <a:xfrm>
            <a:off x="1187450" y="4653111"/>
            <a:ext cx="539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cs-CZ"/>
              <a:t>X</a:t>
            </a:r>
            <a:r>
              <a:rPr lang="cs-CZ" altLang="cs-CZ" baseline="-25000"/>
              <a:t>2</a:t>
            </a:r>
            <a:endParaRPr lang="cs-CZ" altLang="cs-CZ"/>
          </a:p>
        </p:txBody>
      </p:sp>
      <p:cxnSp>
        <p:nvCxnSpPr>
          <p:cNvPr id="48" name="Přímá spojnice 47"/>
          <p:cNvCxnSpPr/>
          <p:nvPr/>
        </p:nvCxnSpPr>
        <p:spPr>
          <a:xfrm>
            <a:off x="1601788" y="4857898"/>
            <a:ext cx="0" cy="15700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48"/>
          <p:cNvCxnSpPr/>
          <p:nvPr/>
        </p:nvCxnSpPr>
        <p:spPr>
          <a:xfrm>
            <a:off x="5903913" y="4884886"/>
            <a:ext cx="0" cy="15684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17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/>
      <p:bldP spid="13" grpId="0"/>
      <p:bldP spid="16" grpId="0"/>
      <p:bldP spid="17" grpId="0"/>
      <p:bldP spid="18" grpId="0" animBg="1"/>
      <p:bldP spid="19" grpId="0"/>
      <p:bldP spid="21" grpId="0"/>
      <p:bldP spid="22" grpId="0"/>
      <p:bldP spid="23" grpId="0" animBg="1"/>
      <p:bldP spid="24" grpId="0" animBg="1"/>
      <p:bldP spid="25" grpId="0"/>
      <p:bldP spid="28" grpId="0"/>
      <p:bldP spid="29" grpId="0"/>
      <p:bldP spid="31" grpId="0"/>
      <p:bldP spid="32" grpId="0"/>
      <p:bldP spid="34" grpId="0"/>
      <p:bldP spid="35" grpId="0" animBg="1"/>
      <p:bldP spid="36" grpId="0"/>
      <p:bldP spid="38" grpId="0"/>
      <p:bldP spid="40" grpId="0"/>
      <p:bldP spid="42" grpId="0"/>
      <p:bldP spid="43" grpId="0" animBg="1"/>
      <p:bldP spid="44" grpId="0"/>
      <p:bldP spid="46" grpId="0"/>
      <p:bldP spid="4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PCA</a:t>
            </a:r>
            <a:r>
              <a:rPr lang="cs-CZ" dirty="0"/>
              <a:t> – rozdělení do tříd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34</a:t>
            </a:fld>
            <a:endParaRPr lang="cs-CZ" dirty="0"/>
          </a:p>
        </p:txBody>
      </p:sp>
      <p:grpSp>
        <p:nvGrpSpPr>
          <p:cNvPr id="18" name="Skupina 17"/>
          <p:cNvGrpSpPr/>
          <p:nvPr/>
        </p:nvGrpSpPr>
        <p:grpSpPr>
          <a:xfrm>
            <a:off x="937840" y="3942348"/>
            <a:ext cx="3454237" cy="2044700"/>
            <a:chOff x="4970235" y="3018617"/>
            <a:chExt cx="3454237" cy="2044700"/>
          </a:xfrm>
        </p:grpSpPr>
        <p:pic>
          <p:nvPicPr>
            <p:cNvPr id="14" name="Obrázek 6" descr="0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9982" r="5540" b="1"/>
            <a:stretch/>
          </p:blipFill>
          <p:spPr bwMode="auto">
            <a:xfrm>
              <a:off x="4970235" y="3118407"/>
              <a:ext cx="3454237" cy="1944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Obdélník 15"/>
            <p:cNvSpPr/>
            <p:nvPr/>
          </p:nvSpPr>
          <p:spPr bwMode="auto">
            <a:xfrm>
              <a:off x="4970235" y="3018617"/>
              <a:ext cx="261938" cy="4587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21" name="Skupina 20"/>
          <p:cNvGrpSpPr/>
          <p:nvPr/>
        </p:nvGrpSpPr>
        <p:grpSpPr>
          <a:xfrm>
            <a:off x="2519683" y="1052736"/>
            <a:ext cx="3852517" cy="2160587"/>
            <a:chOff x="683568" y="2167717"/>
            <a:chExt cx="3852517" cy="2160587"/>
          </a:xfrm>
        </p:grpSpPr>
        <p:pic>
          <p:nvPicPr>
            <p:cNvPr id="17" name="Obrázek 6" descr="0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413"/>
            <a:stretch/>
          </p:blipFill>
          <p:spPr bwMode="auto">
            <a:xfrm>
              <a:off x="683568" y="2167717"/>
              <a:ext cx="3852517" cy="2160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Obdélník 18"/>
            <p:cNvSpPr/>
            <p:nvPr/>
          </p:nvSpPr>
          <p:spPr bwMode="auto">
            <a:xfrm>
              <a:off x="827584" y="2167717"/>
              <a:ext cx="261938" cy="4587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20" name="Obdélník 19"/>
            <p:cNvSpPr/>
            <p:nvPr/>
          </p:nvSpPr>
          <p:spPr bwMode="auto">
            <a:xfrm>
              <a:off x="2915816" y="2167717"/>
              <a:ext cx="1440159" cy="4587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sp>
        <p:nvSpPr>
          <p:cNvPr id="22" name="TextovéPole 21"/>
          <p:cNvSpPr txBox="1"/>
          <p:nvPr/>
        </p:nvSpPr>
        <p:spPr>
          <a:xfrm>
            <a:off x="649808" y="3573016"/>
            <a:ext cx="3778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odečtení průměru každé skupiny zvlášť</a:t>
            </a:r>
            <a:endParaRPr lang="cs-CZ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4860032" y="3573016"/>
            <a:ext cx="3778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odečtení celkového průměru</a:t>
            </a:r>
            <a:endParaRPr lang="cs-CZ" dirty="0"/>
          </a:p>
        </p:txBody>
      </p:sp>
      <p:grpSp>
        <p:nvGrpSpPr>
          <p:cNvPr id="30" name="Skupina 29"/>
          <p:cNvGrpSpPr/>
          <p:nvPr/>
        </p:nvGrpSpPr>
        <p:grpSpPr>
          <a:xfrm>
            <a:off x="5220072" y="3934634"/>
            <a:ext cx="3582988" cy="2124075"/>
            <a:chOff x="5165139" y="4041576"/>
            <a:chExt cx="3582988" cy="2124075"/>
          </a:xfrm>
        </p:grpSpPr>
        <p:pic>
          <p:nvPicPr>
            <p:cNvPr id="26" name="Obrázek 6" descr="002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5725" y="4074396"/>
              <a:ext cx="3582402" cy="2091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Obdélník 27"/>
            <p:cNvSpPr/>
            <p:nvPr/>
          </p:nvSpPr>
          <p:spPr bwMode="auto">
            <a:xfrm>
              <a:off x="5165139" y="4041576"/>
              <a:ext cx="288925" cy="431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29" name="Obdélník 28"/>
            <p:cNvSpPr/>
            <p:nvPr/>
          </p:nvSpPr>
          <p:spPr bwMode="auto">
            <a:xfrm>
              <a:off x="7092280" y="4149080"/>
              <a:ext cx="1440159" cy="4587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sp>
        <p:nvSpPr>
          <p:cNvPr id="31" name="TextovéPole 30"/>
          <p:cNvSpPr txBox="1"/>
          <p:nvPr/>
        </p:nvSpPr>
        <p:spPr>
          <a:xfrm>
            <a:off x="649808" y="6084004"/>
            <a:ext cx="3778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→ není vhodné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4860032" y="6084004"/>
            <a:ext cx="3778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00B050"/>
                </a:solidFill>
              </a:rPr>
              <a:t>→ je vhodné </a:t>
            </a:r>
            <a:endParaRPr lang="cs-CZ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03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31" grpId="0"/>
      <p:bldP spid="3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PCA a klasifikace</a:t>
            </a:r>
            <a:r>
              <a:rPr lang="en-US" dirty="0" smtClean="0"/>
              <a:t> 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32048"/>
          </a:xfrm>
        </p:spPr>
        <p:txBody>
          <a:bodyPr/>
          <a:lstStyle/>
          <a:p>
            <a:r>
              <a:rPr lang="cs-CZ" dirty="0" err="1" smtClean="0"/>
              <a:t>PCA</a:t>
            </a:r>
            <a:r>
              <a:rPr lang="cs-CZ" dirty="0" smtClean="0"/>
              <a:t>  často nebývá vhodnou metodou redukce dat před klasifikací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35</a:t>
            </a:fld>
            <a:endParaRPr lang="cs-CZ" dirty="0"/>
          </a:p>
        </p:txBody>
      </p:sp>
      <p:grpSp>
        <p:nvGrpSpPr>
          <p:cNvPr id="6" name="Group 9"/>
          <p:cNvGrpSpPr/>
          <p:nvPr/>
        </p:nvGrpSpPr>
        <p:grpSpPr>
          <a:xfrm>
            <a:off x="1814199" y="2328938"/>
            <a:ext cx="4026022" cy="3746845"/>
            <a:chOff x="-2620416" y="3861048"/>
            <a:chExt cx="1440160" cy="1440160"/>
          </a:xfrm>
        </p:grpSpPr>
        <p:cxnSp>
          <p:nvCxnSpPr>
            <p:cNvPr id="11" name="Straight Connector 7"/>
            <p:cNvCxnSpPr/>
            <p:nvPr/>
          </p:nvCxnSpPr>
          <p:spPr>
            <a:xfrm rot="5400000">
              <a:off x="-3340496" y="4581128"/>
              <a:ext cx="14401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8"/>
            <p:cNvCxnSpPr/>
            <p:nvPr/>
          </p:nvCxnSpPr>
          <p:spPr>
            <a:xfrm rot="10800000">
              <a:off x="-2620416" y="5301208"/>
              <a:ext cx="14401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Oval 10"/>
          <p:cNvSpPr/>
          <p:nvPr/>
        </p:nvSpPr>
        <p:spPr>
          <a:xfrm rot="2805912">
            <a:off x="3439161" y="1179273"/>
            <a:ext cx="696323" cy="446449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Straight Connector 12"/>
          <p:cNvCxnSpPr/>
          <p:nvPr/>
        </p:nvCxnSpPr>
        <p:spPr>
          <a:xfrm flipV="1">
            <a:off x="2213827" y="2184922"/>
            <a:ext cx="3870341" cy="34915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29"/>
          <p:cNvSpPr txBox="1"/>
          <p:nvPr/>
        </p:nvSpPr>
        <p:spPr>
          <a:xfrm>
            <a:off x="5576166" y="5679165"/>
            <a:ext cx="271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x</a:t>
            </a:r>
            <a:endParaRPr lang="cs-CZ" dirty="0"/>
          </a:p>
        </p:txBody>
      </p:sp>
      <p:sp>
        <p:nvSpPr>
          <p:cNvPr id="10" name="TextBox 30"/>
          <p:cNvSpPr txBox="1"/>
          <p:nvPr/>
        </p:nvSpPr>
        <p:spPr>
          <a:xfrm>
            <a:off x="1886208" y="2328938"/>
            <a:ext cx="309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y</a:t>
            </a:r>
            <a:endParaRPr lang="cs-CZ" dirty="0"/>
          </a:p>
        </p:txBody>
      </p:sp>
      <p:sp>
        <p:nvSpPr>
          <p:cNvPr id="15" name="Oval 10"/>
          <p:cNvSpPr/>
          <p:nvPr/>
        </p:nvSpPr>
        <p:spPr>
          <a:xfrm rot="2805912">
            <a:off x="4288436" y="2078327"/>
            <a:ext cx="696323" cy="446449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6156176" y="19168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1. hlavní komponenta</a:t>
            </a:r>
            <a:endParaRPr lang="cs-CZ" dirty="0"/>
          </a:p>
        </p:txBody>
      </p:sp>
      <p:cxnSp>
        <p:nvCxnSpPr>
          <p:cNvPr id="18" name="Straight Connector 12"/>
          <p:cNvCxnSpPr/>
          <p:nvPr/>
        </p:nvCxnSpPr>
        <p:spPr>
          <a:xfrm>
            <a:off x="894577" y="3930706"/>
            <a:ext cx="2525297" cy="27992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204977" y="3214717"/>
            <a:ext cx="1414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</a:t>
            </a:r>
            <a:r>
              <a:rPr lang="cs-CZ" dirty="0" smtClean="0"/>
              <a:t>. hlavní komponenta</a:t>
            </a:r>
            <a:endParaRPr lang="cs-CZ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6660232" y="4725144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FF0000"/>
                </a:solidFill>
              </a:rPr>
              <a:t>Pro klasifikaci vhodnější  2. </a:t>
            </a:r>
            <a:r>
              <a:rPr lang="cs-CZ" sz="2000" dirty="0" err="1" smtClean="0">
                <a:solidFill>
                  <a:srgbClr val="FF0000"/>
                </a:solidFill>
              </a:rPr>
              <a:t>HK</a:t>
            </a:r>
            <a:r>
              <a:rPr lang="cs-CZ" sz="2000" dirty="0" smtClean="0">
                <a:solidFill>
                  <a:srgbClr val="FF0000"/>
                </a:solidFill>
              </a:rPr>
              <a:t>, přestože vyčerpává méně variability! </a:t>
            </a:r>
            <a:endParaRPr lang="cs-CZ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30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PCA a klasifikace</a:t>
            </a:r>
            <a:r>
              <a:rPr lang="en-US" dirty="0" smtClean="0"/>
              <a:t>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320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dirty="0" smtClean="0"/>
              <a:t>Když hlavní komponenta vyčerpává hodně variability, neznamená to, že musí rovněž dobře klasifikovat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36</a:t>
            </a:fld>
            <a:endParaRPr lang="cs-CZ" dirty="0"/>
          </a:p>
        </p:txBody>
      </p:sp>
      <p:sp>
        <p:nvSpPr>
          <p:cNvPr id="19" name="Zástupný symbol pro zápatí 4"/>
          <p:cNvSpPr txBox="1">
            <a:spLocks/>
          </p:cNvSpPr>
          <p:nvPr/>
        </p:nvSpPr>
        <p:spPr>
          <a:xfrm>
            <a:off x="4716016" y="6514586"/>
            <a:ext cx="311162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/>
              <a:t>Koriťáková: </a:t>
            </a:r>
            <a:r>
              <a:rPr lang="cs-CZ" dirty="0" smtClean="0"/>
              <a:t>Analýza a klasifikace dat</a:t>
            </a:r>
            <a:endParaRPr lang="cs-CZ" dirty="0"/>
          </a:p>
        </p:txBody>
      </p:sp>
      <p:grpSp>
        <p:nvGrpSpPr>
          <p:cNvPr id="5" name="Skupina 4"/>
          <p:cNvGrpSpPr/>
          <p:nvPr/>
        </p:nvGrpSpPr>
        <p:grpSpPr>
          <a:xfrm>
            <a:off x="329626" y="2483603"/>
            <a:ext cx="2946230" cy="2930843"/>
            <a:chOff x="329626" y="2411595"/>
            <a:chExt cx="2946230" cy="2930843"/>
          </a:xfrm>
        </p:grpSpPr>
        <p:cxnSp>
          <p:nvCxnSpPr>
            <p:cNvPr id="20" name="Přímá spojnice 19"/>
            <p:cNvCxnSpPr/>
            <p:nvPr/>
          </p:nvCxnSpPr>
          <p:spPr>
            <a:xfrm>
              <a:off x="755576" y="2483604"/>
              <a:ext cx="0" cy="24482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/>
            <p:cNvCxnSpPr/>
            <p:nvPr/>
          </p:nvCxnSpPr>
          <p:spPr>
            <a:xfrm rot="5400000">
              <a:off x="1979712" y="3707740"/>
              <a:ext cx="0" cy="24482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ovéPole 23"/>
            <p:cNvSpPr txBox="1"/>
            <p:nvPr/>
          </p:nvSpPr>
          <p:spPr>
            <a:xfrm>
              <a:off x="1889702" y="5003884"/>
              <a:ext cx="13861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600" dirty="0" smtClean="0"/>
                <a:t>proměnná 1</a:t>
              </a:r>
              <a:endParaRPr lang="cs-CZ" sz="1600" dirty="0"/>
            </a:p>
          </p:txBody>
        </p:sp>
        <p:sp>
          <p:nvSpPr>
            <p:cNvPr id="25" name="TextovéPole 24"/>
            <p:cNvSpPr txBox="1"/>
            <p:nvPr/>
          </p:nvSpPr>
          <p:spPr>
            <a:xfrm rot="16200000">
              <a:off x="-239180" y="2980401"/>
              <a:ext cx="14761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600" dirty="0" smtClean="0"/>
                <a:t>proměnná 2</a:t>
              </a:r>
              <a:endParaRPr lang="cs-CZ" sz="1600" dirty="0"/>
            </a:p>
          </p:txBody>
        </p:sp>
        <p:sp>
          <p:nvSpPr>
            <p:cNvPr id="26" name="Ovál 25"/>
            <p:cNvSpPr/>
            <p:nvPr/>
          </p:nvSpPr>
          <p:spPr>
            <a:xfrm>
              <a:off x="1252248" y="4283804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7" name="Ovál 26"/>
            <p:cNvSpPr/>
            <p:nvPr/>
          </p:nvSpPr>
          <p:spPr>
            <a:xfrm>
              <a:off x="1043608" y="4427820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8" name="Ovál 27"/>
            <p:cNvSpPr/>
            <p:nvPr/>
          </p:nvSpPr>
          <p:spPr>
            <a:xfrm>
              <a:off x="1043608" y="4212012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9" name="Ovál 28"/>
            <p:cNvSpPr/>
            <p:nvPr/>
          </p:nvSpPr>
          <p:spPr>
            <a:xfrm>
              <a:off x="1216244" y="4516998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0" name="Ovál 29"/>
            <p:cNvSpPr/>
            <p:nvPr/>
          </p:nvSpPr>
          <p:spPr>
            <a:xfrm>
              <a:off x="1332112" y="4435656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1" name="Ovál 30"/>
            <p:cNvSpPr/>
            <p:nvPr/>
          </p:nvSpPr>
          <p:spPr>
            <a:xfrm>
              <a:off x="1115852" y="4320024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2" name="Ovál 31"/>
            <p:cNvSpPr/>
            <p:nvPr/>
          </p:nvSpPr>
          <p:spPr>
            <a:xfrm>
              <a:off x="1187860" y="4140004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3" name="Ovál 32"/>
            <p:cNvSpPr/>
            <p:nvPr/>
          </p:nvSpPr>
          <p:spPr>
            <a:xfrm>
              <a:off x="1404120" y="4104000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4" name="Ovál 33"/>
            <p:cNvSpPr/>
            <p:nvPr/>
          </p:nvSpPr>
          <p:spPr>
            <a:xfrm>
              <a:off x="1487794" y="4283804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5" name="Ovál 34"/>
            <p:cNvSpPr/>
            <p:nvPr/>
          </p:nvSpPr>
          <p:spPr>
            <a:xfrm>
              <a:off x="1468744" y="4509594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6" name="Ovál 35"/>
            <p:cNvSpPr/>
            <p:nvPr/>
          </p:nvSpPr>
          <p:spPr>
            <a:xfrm>
              <a:off x="2404376" y="3095456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7" name="Ovál 36"/>
            <p:cNvSpPr/>
            <p:nvPr/>
          </p:nvSpPr>
          <p:spPr>
            <a:xfrm>
              <a:off x="2195736" y="3239472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8" name="Ovál 37"/>
            <p:cNvSpPr/>
            <p:nvPr/>
          </p:nvSpPr>
          <p:spPr>
            <a:xfrm>
              <a:off x="2195736" y="3023664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9" name="Ovál 38"/>
            <p:cNvSpPr/>
            <p:nvPr/>
          </p:nvSpPr>
          <p:spPr>
            <a:xfrm>
              <a:off x="2368372" y="3328650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0" name="Ovál 39"/>
            <p:cNvSpPr/>
            <p:nvPr/>
          </p:nvSpPr>
          <p:spPr>
            <a:xfrm>
              <a:off x="2484240" y="3247308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1" name="Ovál 40"/>
            <p:cNvSpPr/>
            <p:nvPr/>
          </p:nvSpPr>
          <p:spPr>
            <a:xfrm>
              <a:off x="2267980" y="3131676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2" name="Ovál 41"/>
            <p:cNvSpPr/>
            <p:nvPr/>
          </p:nvSpPr>
          <p:spPr>
            <a:xfrm>
              <a:off x="2339988" y="2951656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3" name="Ovál 42"/>
            <p:cNvSpPr/>
            <p:nvPr/>
          </p:nvSpPr>
          <p:spPr>
            <a:xfrm>
              <a:off x="2556248" y="2915652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4" name="Ovál 43"/>
            <p:cNvSpPr/>
            <p:nvPr/>
          </p:nvSpPr>
          <p:spPr>
            <a:xfrm>
              <a:off x="2639922" y="3095456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5" name="Ovál 44"/>
            <p:cNvSpPr/>
            <p:nvPr/>
          </p:nvSpPr>
          <p:spPr>
            <a:xfrm>
              <a:off x="2620872" y="3321246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cxnSp>
          <p:nvCxnSpPr>
            <p:cNvPr id="46" name="Přímá spojnice 45"/>
            <p:cNvCxnSpPr/>
            <p:nvPr/>
          </p:nvCxnSpPr>
          <p:spPr>
            <a:xfrm flipV="1">
              <a:off x="971600" y="2843644"/>
              <a:ext cx="1836204" cy="1872208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Přímá spojnice se šipkou 46"/>
          <p:cNvCxnSpPr/>
          <p:nvPr/>
        </p:nvCxnSpPr>
        <p:spPr>
          <a:xfrm>
            <a:off x="2231740" y="2483603"/>
            <a:ext cx="576536" cy="3903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ovéPole 47"/>
          <p:cNvSpPr txBox="1"/>
          <p:nvPr/>
        </p:nvSpPr>
        <p:spPr>
          <a:xfrm>
            <a:off x="844791" y="1877923"/>
            <a:ext cx="3583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vysoká korelace mezi proměnnými 1 a 2 </a:t>
            </a:r>
            <a:br>
              <a:rPr lang="cs-CZ" sz="1600" dirty="0" smtClean="0"/>
            </a:br>
            <a:r>
              <a:rPr lang="cs-CZ" sz="1600" dirty="0" smtClean="0"/>
              <a:t>- způsobená tím, že se skupiny od sebe hodně liší</a:t>
            </a:r>
            <a:endParaRPr lang="cs-CZ" sz="1600" dirty="0"/>
          </a:p>
        </p:txBody>
      </p:sp>
      <p:sp>
        <p:nvSpPr>
          <p:cNvPr id="49" name="TextovéPole 48"/>
          <p:cNvSpPr txBox="1"/>
          <p:nvPr/>
        </p:nvSpPr>
        <p:spPr>
          <a:xfrm>
            <a:off x="5148064" y="1877923"/>
            <a:ext cx="3564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vysoká korelace mezi proměnnými 1 a 2 </a:t>
            </a:r>
            <a:br>
              <a:rPr lang="cs-CZ" sz="1600" dirty="0" smtClean="0"/>
            </a:br>
            <a:r>
              <a:rPr lang="cs-CZ" sz="1600" dirty="0" smtClean="0"/>
              <a:t>- skupiny se ale od sebe neliší</a:t>
            </a:r>
            <a:endParaRPr lang="cs-CZ" sz="1600" dirty="0"/>
          </a:p>
        </p:txBody>
      </p:sp>
      <p:sp>
        <p:nvSpPr>
          <p:cNvPr id="50" name="TextovéPole 49"/>
          <p:cNvSpPr txBox="1"/>
          <p:nvPr/>
        </p:nvSpPr>
        <p:spPr>
          <a:xfrm>
            <a:off x="755576" y="5448126"/>
            <a:ext cx="35643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/>
              </a:rPr>
              <a:t>→ v tomto případě obě proměnné budou korelovat s první hlavní komponentou a dokáží dobře diskriminovat pacienty a kontroly</a:t>
            </a:r>
            <a:endParaRPr lang="cs-CZ" sz="1600" dirty="0"/>
          </a:p>
        </p:txBody>
      </p:sp>
      <p:sp>
        <p:nvSpPr>
          <p:cNvPr id="51" name="TextovéPole 50"/>
          <p:cNvSpPr txBox="1"/>
          <p:nvPr/>
        </p:nvSpPr>
        <p:spPr>
          <a:xfrm>
            <a:off x="5183486" y="5448126"/>
            <a:ext cx="35643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/>
              </a:rPr>
              <a:t>→ v tomto případě obě proměnné budou také korelovat s první hlavní komponentou, ale nedokáží diskriminovat pacienty a kontroly</a:t>
            </a:r>
            <a:endParaRPr lang="cs-CZ" sz="1600" dirty="0"/>
          </a:p>
        </p:txBody>
      </p:sp>
      <p:grpSp>
        <p:nvGrpSpPr>
          <p:cNvPr id="13" name="Skupina 12"/>
          <p:cNvGrpSpPr/>
          <p:nvPr/>
        </p:nvGrpSpPr>
        <p:grpSpPr>
          <a:xfrm>
            <a:off x="5019438" y="2483603"/>
            <a:ext cx="2946230" cy="2930843"/>
            <a:chOff x="5019438" y="2411595"/>
            <a:chExt cx="2946230" cy="2930843"/>
          </a:xfrm>
        </p:grpSpPr>
        <p:cxnSp>
          <p:nvCxnSpPr>
            <p:cNvPr id="52" name="Přímá spojnice 51"/>
            <p:cNvCxnSpPr/>
            <p:nvPr/>
          </p:nvCxnSpPr>
          <p:spPr>
            <a:xfrm>
              <a:off x="5445388" y="2483604"/>
              <a:ext cx="0" cy="24482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Přímá spojnice 52"/>
            <p:cNvCxnSpPr/>
            <p:nvPr/>
          </p:nvCxnSpPr>
          <p:spPr>
            <a:xfrm rot="5400000">
              <a:off x="6669524" y="3707740"/>
              <a:ext cx="0" cy="24482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ovéPole 53"/>
            <p:cNvSpPr txBox="1"/>
            <p:nvPr/>
          </p:nvSpPr>
          <p:spPr>
            <a:xfrm>
              <a:off x="6543510" y="5003884"/>
              <a:ext cx="14221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600" dirty="0" smtClean="0"/>
                <a:t>proměnná 1</a:t>
              </a:r>
              <a:endParaRPr lang="cs-CZ" sz="1600" dirty="0"/>
            </a:p>
          </p:txBody>
        </p:sp>
        <p:sp>
          <p:nvSpPr>
            <p:cNvPr id="55" name="TextovéPole 54"/>
            <p:cNvSpPr txBox="1"/>
            <p:nvPr/>
          </p:nvSpPr>
          <p:spPr>
            <a:xfrm rot="16200000">
              <a:off x="4504639" y="2926394"/>
              <a:ext cx="13681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600" dirty="0" smtClean="0"/>
                <a:t>proměnná 2</a:t>
              </a:r>
              <a:endParaRPr lang="cs-CZ" sz="1600" dirty="0"/>
            </a:p>
          </p:txBody>
        </p:sp>
        <p:sp>
          <p:nvSpPr>
            <p:cNvPr id="56" name="Ovál 55"/>
            <p:cNvSpPr/>
            <p:nvPr/>
          </p:nvSpPr>
          <p:spPr>
            <a:xfrm>
              <a:off x="6372200" y="3707740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7" name="Ovál 56"/>
            <p:cNvSpPr/>
            <p:nvPr/>
          </p:nvSpPr>
          <p:spPr>
            <a:xfrm>
              <a:off x="5733420" y="4427820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8" name="Ovál 57"/>
            <p:cNvSpPr/>
            <p:nvPr/>
          </p:nvSpPr>
          <p:spPr>
            <a:xfrm>
              <a:off x="7039112" y="2987660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9" name="Ovál 58"/>
            <p:cNvSpPr/>
            <p:nvPr/>
          </p:nvSpPr>
          <p:spPr>
            <a:xfrm>
              <a:off x="7236296" y="3275692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0" name="Ovál 59"/>
            <p:cNvSpPr/>
            <p:nvPr/>
          </p:nvSpPr>
          <p:spPr>
            <a:xfrm>
              <a:off x="6021924" y="4435656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1" name="Ovál 60"/>
            <p:cNvSpPr/>
            <p:nvPr/>
          </p:nvSpPr>
          <p:spPr>
            <a:xfrm>
              <a:off x="6012160" y="4139788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2" name="Ovál 61"/>
            <p:cNvSpPr/>
            <p:nvPr/>
          </p:nvSpPr>
          <p:spPr>
            <a:xfrm>
              <a:off x="6246595" y="3923764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3" name="Ovál 62"/>
            <p:cNvSpPr/>
            <p:nvPr/>
          </p:nvSpPr>
          <p:spPr>
            <a:xfrm>
              <a:off x="6669524" y="3233214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4" name="Ovál 63"/>
            <p:cNvSpPr/>
            <p:nvPr/>
          </p:nvSpPr>
          <p:spPr>
            <a:xfrm>
              <a:off x="6885548" y="3563724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5" name="Ovál 64"/>
            <p:cNvSpPr/>
            <p:nvPr/>
          </p:nvSpPr>
          <p:spPr>
            <a:xfrm>
              <a:off x="6633520" y="3887760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6" name="Ovál 65"/>
            <p:cNvSpPr/>
            <p:nvPr/>
          </p:nvSpPr>
          <p:spPr>
            <a:xfrm>
              <a:off x="7094188" y="3095456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7" name="Ovál 66"/>
            <p:cNvSpPr/>
            <p:nvPr/>
          </p:nvSpPr>
          <p:spPr>
            <a:xfrm>
              <a:off x="6885548" y="3239472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8" name="Ovál 67"/>
            <p:cNvSpPr/>
            <p:nvPr/>
          </p:nvSpPr>
          <p:spPr>
            <a:xfrm>
              <a:off x="6507506" y="3599728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9" name="Ovál 68"/>
            <p:cNvSpPr/>
            <p:nvPr/>
          </p:nvSpPr>
          <p:spPr>
            <a:xfrm>
              <a:off x="7058184" y="3328650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70" name="Ovál 69"/>
            <p:cNvSpPr/>
            <p:nvPr/>
          </p:nvSpPr>
          <p:spPr>
            <a:xfrm>
              <a:off x="6732240" y="3707740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71" name="Ovál 70"/>
            <p:cNvSpPr/>
            <p:nvPr/>
          </p:nvSpPr>
          <p:spPr>
            <a:xfrm>
              <a:off x="5868144" y="4211796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72" name="Ovál 71"/>
            <p:cNvSpPr/>
            <p:nvPr/>
          </p:nvSpPr>
          <p:spPr>
            <a:xfrm>
              <a:off x="6246595" y="4248016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73" name="Ovál 72"/>
            <p:cNvSpPr/>
            <p:nvPr/>
          </p:nvSpPr>
          <p:spPr>
            <a:xfrm>
              <a:off x="7246060" y="2915652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74" name="Ovál 73"/>
            <p:cNvSpPr/>
            <p:nvPr/>
          </p:nvSpPr>
          <p:spPr>
            <a:xfrm>
              <a:off x="7329734" y="3095456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75" name="Ovál 74"/>
            <p:cNvSpPr/>
            <p:nvPr/>
          </p:nvSpPr>
          <p:spPr>
            <a:xfrm>
              <a:off x="6084168" y="3923764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cxnSp>
          <p:nvCxnSpPr>
            <p:cNvPr id="76" name="Přímá spojnice 75"/>
            <p:cNvCxnSpPr/>
            <p:nvPr/>
          </p:nvCxnSpPr>
          <p:spPr>
            <a:xfrm flipV="1">
              <a:off x="5661412" y="2843644"/>
              <a:ext cx="1836204" cy="1872208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Skupina 13"/>
          <p:cNvGrpSpPr/>
          <p:nvPr/>
        </p:nvGrpSpPr>
        <p:grpSpPr>
          <a:xfrm>
            <a:off x="3131840" y="4005064"/>
            <a:ext cx="1152128" cy="657944"/>
            <a:chOff x="3131840" y="3933056"/>
            <a:chExt cx="1152128" cy="657944"/>
          </a:xfrm>
        </p:grpSpPr>
        <p:sp>
          <p:nvSpPr>
            <p:cNvPr id="77" name="Ovál 76"/>
            <p:cNvSpPr/>
            <p:nvPr/>
          </p:nvSpPr>
          <p:spPr>
            <a:xfrm>
              <a:off x="3131840" y="4132470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 dirty="0"/>
            </a:p>
          </p:txBody>
        </p:sp>
        <p:sp>
          <p:nvSpPr>
            <p:cNvPr id="78" name="Ovál 77"/>
            <p:cNvSpPr/>
            <p:nvPr/>
          </p:nvSpPr>
          <p:spPr>
            <a:xfrm>
              <a:off x="3131840" y="4420502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 dirty="0"/>
            </a:p>
          </p:txBody>
        </p:sp>
        <p:sp>
          <p:nvSpPr>
            <p:cNvPr id="79" name="TextovéPole 78"/>
            <p:cNvSpPr txBox="1"/>
            <p:nvPr/>
          </p:nvSpPr>
          <p:spPr>
            <a:xfrm>
              <a:off x="3203848" y="3933056"/>
              <a:ext cx="10801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/>
                <a:t>pacient</a:t>
              </a:r>
              <a:endParaRPr lang="cs-CZ" sz="1600" dirty="0"/>
            </a:p>
          </p:txBody>
        </p:sp>
        <p:sp>
          <p:nvSpPr>
            <p:cNvPr id="80" name="TextovéPole 79"/>
            <p:cNvSpPr txBox="1"/>
            <p:nvPr/>
          </p:nvSpPr>
          <p:spPr>
            <a:xfrm>
              <a:off x="3203848" y="4252446"/>
              <a:ext cx="10801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/>
                <a:t>kontrola</a:t>
              </a:r>
              <a:endParaRPr lang="cs-CZ" sz="1600" dirty="0"/>
            </a:p>
          </p:txBody>
        </p:sp>
      </p:grpSp>
      <p:cxnSp>
        <p:nvCxnSpPr>
          <p:cNvPr id="81" name="Přímá spojnice se šipkou 80"/>
          <p:cNvCxnSpPr/>
          <p:nvPr/>
        </p:nvCxnSpPr>
        <p:spPr>
          <a:xfrm>
            <a:off x="6921552" y="2462698"/>
            <a:ext cx="510223" cy="4112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45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PCA – rozšiřující poznatky</a:t>
            </a:r>
            <a:r>
              <a:rPr lang="en-US" dirty="0" smtClean="0"/>
              <a:t> 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37</a:t>
            </a:fld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554088" y="1058502"/>
            <a:ext cx="81597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 smtClean="0">
                <a:latin typeface="Calibri"/>
              </a:rPr>
              <a:t>Výpočet </a:t>
            </a:r>
            <a:r>
              <a:rPr lang="cs-CZ" sz="2000" b="1" dirty="0">
                <a:latin typeface="Calibri"/>
              </a:rPr>
              <a:t>PCA, když </a:t>
            </a:r>
            <a:r>
              <a:rPr lang="cs-CZ" sz="2000" b="1" dirty="0" smtClean="0">
                <a:latin typeface="Calibri"/>
              </a:rPr>
              <a:t>je</a:t>
            </a:r>
            <a:r>
              <a:rPr lang="en-US" sz="2000" b="1" i="1" dirty="0">
                <a:latin typeface="Calibri"/>
              </a:rPr>
              <a:t> </a:t>
            </a:r>
            <a:r>
              <a:rPr lang="cs-CZ" sz="2000" b="1" dirty="0" smtClean="0">
                <a:latin typeface="Calibri"/>
              </a:rPr>
              <a:t>počet proměnných mnohem větší než počet subjektů</a:t>
            </a:r>
            <a:r>
              <a:rPr lang="cs-CZ" sz="2000" b="1" i="1" dirty="0" smtClean="0">
                <a:latin typeface="Calibri"/>
              </a:rPr>
              <a:t>:</a:t>
            </a:r>
            <a:endParaRPr lang="en-US" sz="2000" b="1" i="1" dirty="0">
              <a:latin typeface="Calibri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11560" y="1416832"/>
            <a:ext cx="7776864" cy="381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buFont typeface="Verdana" panose="020B0604030504040204" pitchFamily="34" charset="0"/>
              <a:buChar char="-"/>
            </a:pPr>
            <a:r>
              <a:rPr lang="cs-CZ" dirty="0" smtClean="0">
                <a:solidFill>
                  <a:prstClr val="black"/>
                </a:solidFill>
                <a:latin typeface="Calibri"/>
              </a:rPr>
              <a:t>1. způsob: iterativní postupný výpočet vlastních vektorů a vlastních čísel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611560" y="1714784"/>
            <a:ext cx="8102326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0000"/>
              </a:lnSpc>
              <a:buFont typeface="Verdana" panose="020B0604030504040204" pitchFamily="34" charset="0"/>
              <a:buChar char="-"/>
            </a:pPr>
            <a:r>
              <a:rPr lang="cs-CZ" dirty="0" smtClean="0">
                <a:solidFill>
                  <a:prstClr val="black"/>
                </a:solidFill>
                <a:latin typeface="Calibri"/>
              </a:rPr>
              <a:t>2. způsob: </a:t>
            </a:r>
            <a:r>
              <a:rPr lang="cs-CZ" dirty="0" err="1" smtClean="0">
                <a:solidFill>
                  <a:prstClr val="black"/>
                </a:solidFill>
                <a:latin typeface="Calibri"/>
              </a:rPr>
              <a:t>pPCA</a:t>
            </a:r>
            <a:r>
              <a:rPr lang="cs-CZ" dirty="0" smtClean="0">
                <a:solidFill>
                  <a:prstClr val="black"/>
                </a:solidFill>
                <a:latin typeface="Calibri"/>
              </a:rPr>
              <a:t> - výpočet vlastních vektorů </a:t>
            </a:r>
            <a:r>
              <a:rPr lang="en-GB" b="1" dirty="0"/>
              <a:t>v</a:t>
            </a:r>
            <a:r>
              <a:rPr lang="cs-CZ" i="1" baseline="-25000" dirty="0"/>
              <a:t>i</a:t>
            </a:r>
            <a:r>
              <a:rPr lang="cs-CZ" dirty="0"/>
              <a:t> </a:t>
            </a:r>
            <a:r>
              <a:rPr lang="cs-CZ" dirty="0" smtClean="0">
                <a:solidFill>
                  <a:prstClr val="black"/>
                </a:solidFill>
                <a:latin typeface="Calibri"/>
              </a:rPr>
              <a:t>„velké“ kovarianční matice (proměnných) </a:t>
            </a:r>
            <a:r>
              <a:rPr lang="cs-CZ" b="1" dirty="0" err="1"/>
              <a:t>X</a:t>
            </a:r>
            <a:r>
              <a:rPr lang="cs-CZ" baseline="30000" dirty="0" err="1"/>
              <a:t>T</a:t>
            </a:r>
            <a:r>
              <a:rPr lang="cs-CZ" b="1" dirty="0" err="1"/>
              <a:t>X</a:t>
            </a:r>
            <a:r>
              <a:rPr lang="cs-CZ" baseline="-25000" dirty="0"/>
              <a:t>(</a:t>
            </a:r>
            <a:r>
              <a:rPr lang="cs-CZ" i="1" baseline="-25000" dirty="0" err="1"/>
              <a:t>p</a:t>
            </a:r>
            <a:r>
              <a:rPr lang="cs-CZ" baseline="-25000" dirty="0" err="1"/>
              <a:t>,</a:t>
            </a:r>
            <a:r>
              <a:rPr lang="cs-CZ" i="1" baseline="-25000" dirty="0" err="1"/>
              <a:t>p</a:t>
            </a:r>
            <a:r>
              <a:rPr lang="cs-CZ" baseline="-25000" dirty="0"/>
              <a:t>) </a:t>
            </a:r>
            <a:r>
              <a:rPr lang="cs-CZ" dirty="0" smtClean="0">
                <a:solidFill>
                  <a:prstClr val="black"/>
                </a:solidFill>
                <a:latin typeface="Calibri"/>
              </a:rPr>
              <a:t>z vlastních vektorů </a:t>
            </a:r>
            <a:r>
              <a:rPr lang="en-GB" b="1" dirty="0"/>
              <a:t>w</a:t>
            </a:r>
            <a:r>
              <a:rPr lang="cs-CZ" i="1" baseline="-25000" dirty="0"/>
              <a:t>i </a:t>
            </a:r>
            <a:r>
              <a:rPr lang="cs-CZ" i="1" baseline="-25000" dirty="0" smtClean="0"/>
              <a:t> </a:t>
            </a:r>
            <a:r>
              <a:rPr lang="cs-CZ" dirty="0" smtClean="0">
                <a:solidFill>
                  <a:prstClr val="black"/>
                </a:solidFill>
                <a:latin typeface="Calibri"/>
              </a:rPr>
              <a:t>„malé“ kovarianční matice (subjektů) </a:t>
            </a:r>
            <a:r>
              <a:rPr lang="cs-CZ" b="1" dirty="0" err="1"/>
              <a:t>XX</a:t>
            </a:r>
            <a:r>
              <a:rPr lang="cs-CZ" baseline="30000" dirty="0" err="1"/>
              <a:t>T</a:t>
            </a:r>
            <a:r>
              <a:rPr lang="cs-CZ" baseline="-25000" dirty="0"/>
              <a:t>(</a:t>
            </a:r>
            <a:r>
              <a:rPr lang="cs-CZ" i="1" baseline="-25000" dirty="0" err="1"/>
              <a:t>n</a:t>
            </a:r>
            <a:r>
              <a:rPr lang="cs-CZ" baseline="-25000" dirty="0" err="1"/>
              <a:t>,</a:t>
            </a:r>
            <a:r>
              <a:rPr lang="cs-CZ" i="1" baseline="-25000" dirty="0" err="1"/>
              <a:t>n</a:t>
            </a:r>
            <a:r>
              <a:rPr lang="cs-CZ" baseline="-25000" dirty="0" smtClean="0"/>
              <a:t>)</a:t>
            </a:r>
            <a:r>
              <a:rPr lang="cs-CZ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dirty="0" smtClean="0">
                <a:solidFill>
                  <a:prstClr val="black"/>
                </a:solidFill>
                <a:latin typeface="Calibri"/>
              </a:rPr>
              <a:t>pomocí:</a:t>
            </a:r>
          </a:p>
        </p:txBody>
      </p:sp>
      <p:graphicFrame>
        <p:nvGraphicFramePr>
          <p:cNvPr id="13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587170"/>
              </p:ext>
            </p:extLst>
          </p:nvPr>
        </p:nvGraphicFramePr>
        <p:xfrm>
          <a:off x="1848223" y="3354938"/>
          <a:ext cx="2481155" cy="97536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8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3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63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39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6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16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6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2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4368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V1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68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S1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68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S2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68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…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Text Box 78"/>
          <p:cNvSpPr txBox="1">
            <a:spLocks noChangeArrowheads="1"/>
          </p:cNvSpPr>
          <p:nvPr/>
        </p:nvSpPr>
        <p:spPr bwMode="auto">
          <a:xfrm>
            <a:off x="2778498" y="3039244"/>
            <a:ext cx="15843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altLang="en-US" sz="1600" dirty="0" smtClean="0"/>
              <a:t>proměnné</a:t>
            </a:r>
            <a:endParaRPr lang="cs-CZ" altLang="en-US" sz="1600" dirty="0"/>
          </a:p>
        </p:txBody>
      </p:sp>
      <p:sp>
        <p:nvSpPr>
          <p:cNvPr id="15" name="Text Box 78"/>
          <p:cNvSpPr txBox="1">
            <a:spLocks noChangeArrowheads="1"/>
          </p:cNvSpPr>
          <p:nvPr/>
        </p:nvSpPr>
        <p:spPr bwMode="auto">
          <a:xfrm>
            <a:off x="554088" y="2924944"/>
            <a:ext cx="25653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en-US" sz="1600" b="1" dirty="0" smtClean="0"/>
              <a:t>Datová matice</a:t>
            </a:r>
            <a:r>
              <a:rPr lang="en-US" altLang="en-US" sz="1600" b="1" dirty="0"/>
              <a:t>:</a:t>
            </a:r>
            <a:endParaRPr lang="cs-CZ" altLang="en-US" sz="1600" b="1" dirty="0"/>
          </a:p>
        </p:txBody>
      </p:sp>
      <p:cxnSp>
        <p:nvCxnSpPr>
          <p:cNvPr id="16" name="Straight Arrow Connector 9"/>
          <p:cNvCxnSpPr>
            <a:cxnSpLocks noChangeShapeType="1"/>
          </p:cNvCxnSpPr>
          <p:nvPr/>
        </p:nvCxnSpPr>
        <p:spPr bwMode="auto">
          <a:xfrm>
            <a:off x="4531097" y="3782611"/>
            <a:ext cx="500063" cy="158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7" name="Group 3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741878"/>
              </p:ext>
            </p:extLst>
          </p:nvPr>
        </p:nvGraphicFramePr>
        <p:xfrm>
          <a:off x="2240335" y="4757098"/>
          <a:ext cx="2085975" cy="1800226"/>
        </p:xfrm>
        <a:graphic>
          <a:graphicData uri="http://schemas.openxmlformats.org/drawingml/2006/table">
            <a:tbl>
              <a:tblPr/>
              <a:tblGrid>
                <a:gridCol w="352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41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V1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V</a:t>
                      </a: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</a:t>
                      </a: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…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" name="Text Box 147"/>
          <p:cNvSpPr txBox="1">
            <a:spLocks noChangeArrowheads="1"/>
          </p:cNvSpPr>
          <p:nvPr/>
        </p:nvSpPr>
        <p:spPr bwMode="auto">
          <a:xfrm>
            <a:off x="2548310" y="5280973"/>
            <a:ext cx="18732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1 923 207 </a:t>
            </a:r>
            <a:br>
              <a:rPr lang="en-US" altLang="en-US">
                <a:solidFill>
                  <a:srgbClr val="FF0000"/>
                </a:solidFill>
              </a:rPr>
            </a:br>
            <a:r>
              <a:rPr lang="cs-CZ" altLang="en-US">
                <a:solidFill>
                  <a:srgbClr val="FF0000"/>
                </a:solidFill>
              </a:rPr>
              <a:t>x </a:t>
            </a:r>
            <a:r>
              <a:rPr lang="en-US" altLang="en-US">
                <a:solidFill>
                  <a:srgbClr val="FF0000"/>
                </a:solidFill>
              </a:rPr>
              <a:t/>
            </a:r>
            <a:br>
              <a:rPr lang="en-US" altLang="en-US">
                <a:solidFill>
                  <a:srgbClr val="FF0000"/>
                </a:solidFill>
              </a:rPr>
            </a:br>
            <a:r>
              <a:rPr lang="en-US" altLang="en-US">
                <a:solidFill>
                  <a:srgbClr val="FF0000"/>
                </a:solidFill>
              </a:rPr>
              <a:t>1 923 207</a:t>
            </a:r>
            <a:endParaRPr lang="cs-CZ" altLang="en-US">
              <a:solidFill>
                <a:srgbClr val="FF0000"/>
              </a:solidFill>
            </a:endParaRPr>
          </a:p>
        </p:txBody>
      </p:sp>
      <p:sp>
        <p:nvSpPr>
          <p:cNvPr id="19" name="Text Box 148"/>
          <p:cNvSpPr txBox="1">
            <a:spLocks noChangeArrowheads="1"/>
          </p:cNvSpPr>
          <p:nvPr/>
        </p:nvSpPr>
        <p:spPr bwMode="auto">
          <a:xfrm rot="16200000">
            <a:off x="1409279" y="5935672"/>
            <a:ext cx="11620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600" dirty="0" smtClean="0"/>
              <a:t>proměnné</a:t>
            </a:r>
            <a:endParaRPr lang="cs-CZ" altLang="en-US" sz="1600" dirty="0"/>
          </a:p>
        </p:txBody>
      </p:sp>
      <p:sp>
        <p:nvSpPr>
          <p:cNvPr id="20" name="Text Box 146"/>
          <p:cNvSpPr txBox="1">
            <a:spLocks noChangeArrowheads="1"/>
          </p:cNvSpPr>
          <p:nvPr/>
        </p:nvSpPr>
        <p:spPr bwMode="auto">
          <a:xfrm>
            <a:off x="2456236" y="3795311"/>
            <a:ext cx="1873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dirty="0">
                <a:solidFill>
                  <a:srgbClr val="FF0000"/>
                </a:solidFill>
              </a:rPr>
              <a:t>173 x </a:t>
            </a:r>
            <a:r>
              <a:rPr lang="en-US" altLang="en-US" dirty="0">
                <a:solidFill>
                  <a:srgbClr val="FF0000"/>
                </a:solidFill>
              </a:rPr>
              <a:t>1 923 207</a:t>
            </a:r>
            <a:endParaRPr lang="cs-CZ" altLang="en-US" dirty="0">
              <a:solidFill>
                <a:srgbClr val="FF0000"/>
              </a:solidFill>
            </a:endParaRPr>
          </a:p>
        </p:txBody>
      </p:sp>
      <p:sp>
        <p:nvSpPr>
          <p:cNvPr id="21" name="Text Box 78"/>
          <p:cNvSpPr txBox="1">
            <a:spLocks noChangeArrowheads="1"/>
          </p:cNvSpPr>
          <p:nvPr/>
        </p:nvSpPr>
        <p:spPr bwMode="auto">
          <a:xfrm>
            <a:off x="4859710" y="2924944"/>
            <a:ext cx="20002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en-US" sz="1600" b="1" dirty="0"/>
              <a:t>Kovarianční</a:t>
            </a:r>
            <a:r>
              <a:rPr lang="en-US" altLang="en-US" sz="1600" b="1" dirty="0"/>
              <a:t/>
            </a:r>
            <a:br>
              <a:rPr lang="en-US" altLang="en-US" sz="1600" b="1" dirty="0"/>
            </a:br>
            <a:r>
              <a:rPr lang="cs-CZ" altLang="en-US" sz="1600" b="1" dirty="0"/>
              <a:t>matice </a:t>
            </a:r>
            <a:r>
              <a:rPr lang="cs-CZ" altLang="en-US" sz="1600" b="1" dirty="0" smtClean="0"/>
              <a:t>subjektů</a:t>
            </a:r>
            <a:r>
              <a:rPr lang="en-US" altLang="en-US" sz="1600" b="1" dirty="0" smtClean="0"/>
              <a:t>:</a:t>
            </a:r>
            <a:endParaRPr lang="cs-CZ" altLang="en-US" sz="1600" b="1" dirty="0"/>
          </a:p>
        </p:txBody>
      </p:sp>
      <p:sp>
        <p:nvSpPr>
          <p:cNvPr id="22" name="Text Box 79"/>
          <p:cNvSpPr txBox="1">
            <a:spLocks noChangeArrowheads="1"/>
          </p:cNvSpPr>
          <p:nvPr/>
        </p:nvSpPr>
        <p:spPr bwMode="auto">
          <a:xfrm rot="16200000">
            <a:off x="1085221" y="3797483"/>
            <a:ext cx="11620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600" dirty="0"/>
              <a:t>subjekty</a:t>
            </a:r>
          </a:p>
        </p:txBody>
      </p:sp>
      <p:sp>
        <p:nvSpPr>
          <p:cNvPr id="23" name="Text Box 78"/>
          <p:cNvSpPr txBox="1">
            <a:spLocks noChangeArrowheads="1"/>
          </p:cNvSpPr>
          <p:nvPr/>
        </p:nvSpPr>
        <p:spPr bwMode="auto">
          <a:xfrm>
            <a:off x="2778498" y="4437112"/>
            <a:ext cx="15843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altLang="en-US" sz="1600" dirty="0" smtClean="0"/>
              <a:t>proměnné</a:t>
            </a:r>
            <a:endParaRPr lang="cs-CZ" altLang="en-US" sz="1600" dirty="0"/>
          </a:p>
        </p:txBody>
      </p:sp>
      <p:cxnSp>
        <p:nvCxnSpPr>
          <p:cNvPr id="24" name="Straight Arrow Connector 9"/>
          <p:cNvCxnSpPr>
            <a:cxnSpLocks noChangeShapeType="1"/>
          </p:cNvCxnSpPr>
          <p:nvPr/>
        </p:nvCxnSpPr>
        <p:spPr bwMode="auto">
          <a:xfrm flipH="1">
            <a:off x="3067426" y="4437112"/>
            <a:ext cx="10687" cy="216024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Text Box 78"/>
          <p:cNvSpPr txBox="1">
            <a:spLocks noChangeArrowheads="1"/>
          </p:cNvSpPr>
          <p:nvPr/>
        </p:nvSpPr>
        <p:spPr bwMode="auto">
          <a:xfrm>
            <a:off x="554087" y="4804724"/>
            <a:ext cx="16054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en-US" sz="1600" b="1" dirty="0"/>
              <a:t>Kovarianční</a:t>
            </a:r>
            <a:r>
              <a:rPr lang="en-US" altLang="en-US" sz="1600" b="1" dirty="0"/>
              <a:t/>
            </a:r>
            <a:br>
              <a:rPr lang="en-US" altLang="en-US" sz="1600" b="1" dirty="0"/>
            </a:br>
            <a:r>
              <a:rPr lang="cs-CZ" altLang="en-US" sz="1600" b="1" dirty="0"/>
              <a:t>matice </a:t>
            </a:r>
            <a:r>
              <a:rPr lang="cs-CZ" altLang="en-US" sz="1600" b="1" dirty="0" smtClean="0"/>
              <a:t>proměnných</a:t>
            </a:r>
            <a:r>
              <a:rPr lang="en-US" altLang="en-US" sz="1600" b="1" dirty="0" smtClean="0"/>
              <a:t>:</a:t>
            </a:r>
            <a:endParaRPr lang="cs-CZ" altLang="en-US" sz="1600" b="1" dirty="0"/>
          </a:p>
        </p:txBody>
      </p:sp>
      <p:sp>
        <p:nvSpPr>
          <p:cNvPr id="26" name="Text Box 147"/>
          <p:cNvSpPr txBox="1">
            <a:spLocks noChangeArrowheads="1"/>
          </p:cNvSpPr>
          <p:nvPr/>
        </p:nvSpPr>
        <p:spPr bwMode="auto">
          <a:xfrm>
            <a:off x="7315207" y="3606277"/>
            <a:ext cx="64770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cs-CZ" altLang="en-US" dirty="0">
                <a:solidFill>
                  <a:srgbClr val="FF0000"/>
                </a:solidFill>
              </a:rPr>
              <a:t>173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br>
              <a:rPr lang="en-US" altLang="en-US" dirty="0">
                <a:solidFill>
                  <a:srgbClr val="FF0000"/>
                </a:solidFill>
              </a:rPr>
            </a:br>
            <a:r>
              <a:rPr lang="cs-CZ" altLang="en-US" dirty="0">
                <a:solidFill>
                  <a:srgbClr val="FF0000"/>
                </a:solidFill>
              </a:rPr>
              <a:t>x </a:t>
            </a:r>
            <a:r>
              <a:rPr lang="en-US" altLang="en-US" dirty="0">
                <a:solidFill>
                  <a:srgbClr val="FF0000"/>
                </a:solidFill>
              </a:rPr>
              <a:t/>
            </a:r>
            <a:br>
              <a:rPr lang="en-US" altLang="en-US" dirty="0">
                <a:solidFill>
                  <a:srgbClr val="FF0000"/>
                </a:solidFill>
              </a:rPr>
            </a:br>
            <a:r>
              <a:rPr lang="cs-CZ" altLang="en-US" dirty="0">
                <a:solidFill>
                  <a:srgbClr val="FF0000"/>
                </a:solidFill>
              </a:rPr>
              <a:t>173</a:t>
            </a:r>
          </a:p>
        </p:txBody>
      </p:sp>
      <p:sp>
        <p:nvSpPr>
          <p:cNvPr id="27" name="Text Box 78"/>
          <p:cNvSpPr txBox="1">
            <a:spLocks noChangeArrowheads="1"/>
          </p:cNvSpPr>
          <p:nvPr/>
        </p:nvSpPr>
        <p:spPr bwMode="auto">
          <a:xfrm>
            <a:off x="6876107" y="3001144"/>
            <a:ext cx="15843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600" dirty="0"/>
              <a:t>subjekty</a:t>
            </a:r>
          </a:p>
        </p:txBody>
      </p:sp>
      <p:sp>
        <p:nvSpPr>
          <p:cNvPr id="28" name="Text Box 79"/>
          <p:cNvSpPr txBox="1">
            <a:spLocks noChangeArrowheads="1"/>
          </p:cNvSpPr>
          <p:nvPr/>
        </p:nvSpPr>
        <p:spPr bwMode="auto">
          <a:xfrm rot="16200000">
            <a:off x="6160176" y="3419090"/>
            <a:ext cx="11620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600" dirty="0"/>
              <a:t>subjekty</a:t>
            </a:r>
          </a:p>
        </p:txBody>
      </p:sp>
      <p:graphicFrame>
        <p:nvGraphicFramePr>
          <p:cNvPr id="29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798584"/>
              </p:ext>
            </p:extLst>
          </p:nvPr>
        </p:nvGraphicFramePr>
        <p:xfrm>
          <a:off x="6957988" y="3348677"/>
          <a:ext cx="1136714" cy="975360"/>
        </p:xfrm>
        <a:graphic>
          <a:graphicData uri="http://schemas.openxmlformats.org/drawingml/2006/table">
            <a:tbl>
              <a:tblPr/>
              <a:tblGrid>
                <a:gridCol w="312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368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S1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68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S1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68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S2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68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…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4805858"/>
              </p:ext>
            </p:extLst>
          </p:nvPr>
        </p:nvGraphicFramePr>
        <p:xfrm>
          <a:off x="2556570" y="2276872"/>
          <a:ext cx="1389062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Rovnice" r:id="rId3" imgW="952200" imgH="469800" progId="Equation.3">
                  <p:embed/>
                </p:oleObj>
              </mc:Choice>
              <mc:Fallback>
                <p:oleObj name="Rovnice" r:id="rId3" imgW="952200" imgH="469800" progId="Equation.3">
                  <p:embed/>
                  <p:pic>
                    <p:nvPicPr>
                      <p:cNvPr id="0" name="Objek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6570" y="2276872"/>
                        <a:ext cx="1389062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979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PCA – rozšiřující poznatky</a:t>
            </a:r>
            <a:r>
              <a:rPr lang="en-US" dirty="0" smtClean="0"/>
              <a:t> II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38</a:t>
            </a:fld>
            <a:endParaRPr lang="cs-CZ" dirty="0"/>
          </a:p>
        </p:txBody>
      </p:sp>
      <p:sp>
        <p:nvSpPr>
          <p:cNvPr id="30" name="Zástupný symbol pro obsah 2"/>
          <p:cNvSpPr>
            <a:spLocks noGrp="1"/>
          </p:cNvSpPr>
          <p:nvPr>
            <p:ph idx="1"/>
          </p:nvPr>
        </p:nvSpPr>
        <p:spPr>
          <a:xfrm>
            <a:off x="529208" y="1196753"/>
            <a:ext cx="8363272" cy="432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Souvislost se singulárním rozkladem (</a:t>
            </a:r>
            <a:r>
              <a:rPr lang="cs-CZ" dirty="0" err="1" smtClean="0"/>
              <a:t>SVD</a:t>
            </a:r>
            <a:r>
              <a:rPr lang="cs-CZ" dirty="0" smtClean="0"/>
              <a:t> – </a:t>
            </a:r>
            <a:r>
              <a:rPr lang="cs-CZ" dirty="0" err="1" smtClean="0"/>
              <a:t>Singular</a:t>
            </a:r>
            <a:r>
              <a:rPr lang="cs-CZ" dirty="0" smtClean="0"/>
              <a:t> </a:t>
            </a:r>
            <a:r>
              <a:rPr lang="cs-CZ" dirty="0" err="1" smtClean="0"/>
              <a:t>Value</a:t>
            </a:r>
            <a:r>
              <a:rPr lang="cs-CZ" dirty="0" smtClean="0"/>
              <a:t> </a:t>
            </a:r>
            <a:r>
              <a:rPr lang="cs-CZ" dirty="0" err="1" smtClean="0"/>
              <a:t>Decomposition</a:t>
            </a:r>
            <a:r>
              <a:rPr lang="cs-CZ" dirty="0" smtClean="0"/>
              <a:t>):</a:t>
            </a:r>
          </a:p>
          <a:p>
            <a:endParaRPr lang="cs-CZ" dirty="0"/>
          </a:p>
        </p:txBody>
      </p:sp>
      <p:graphicFrame>
        <p:nvGraphicFramePr>
          <p:cNvPr id="31" name="Objek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8982068"/>
              </p:ext>
            </p:extLst>
          </p:nvPr>
        </p:nvGraphicFramePr>
        <p:xfrm>
          <a:off x="1356172" y="1601052"/>
          <a:ext cx="2687637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Rovnice" r:id="rId3" imgW="1460160" imgH="253800" progId="Equation.3">
                  <p:embed/>
                </p:oleObj>
              </mc:Choice>
              <mc:Fallback>
                <p:oleObj name="Rovnice" r:id="rId3" imgW="14601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6172" y="1601052"/>
                        <a:ext cx="2687637" cy="466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Obdélník 31"/>
          <p:cNvSpPr/>
          <p:nvPr/>
        </p:nvSpPr>
        <p:spPr>
          <a:xfrm>
            <a:off x="971600" y="2067871"/>
            <a:ext cx="7776864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buFont typeface="Verdana" panose="020B0604030504040204" pitchFamily="34" charset="0"/>
              <a:buChar char="-"/>
            </a:pPr>
            <a:r>
              <a:rPr lang="cs-CZ" dirty="0" smtClean="0"/>
              <a:t>matice </a:t>
            </a:r>
            <a:r>
              <a:rPr lang="cs-CZ" b="1" dirty="0" smtClean="0"/>
              <a:t>U</a:t>
            </a:r>
            <a:r>
              <a:rPr lang="cs-CZ" dirty="0" smtClean="0"/>
              <a:t> a </a:t>
            </a:r>
            <a:r>
              <a:rPr lang="cs-CZ" b="1" dirty="0" smtClean="0"/>
              <a:t>V</a:t>
            </a:r>
            <a:r>
              <a:rPr lang="cs-CZ" dirty="0" smtClean="0"/>
              <a:t> jsou ortogonální a normované (ortonormální)</a:t>
            </a:r>
          </a:p>
          <a:p>
            <a:pPr marL="285750" indent="-285750">
              <a:lnSpc>
                <a:spcPct val="110000"/>
              </a:lnSpc>
              <a:buFont typeface="Verdana" panose="020B0604030504040204" pitchFamily="34" charset="0"/>
              <a:buChar char="-"/>
            </a:pPr>
            <a:r>
              <a:rPr lang="cs-CZ" dirty="0" smtClean="0"/>
              <a:t>matice </a:t>
            </a:r>
            <a:r>
              <a:rPr lang="cs-CZ" b="1" dirty="0" smtClean="0"/>
              <a:t>U </a:t>
            </a:r>
            <a:r>
              <a:rPr lang="cs-CZ" dirty="0" smtClean="0"/>
              <a:t>složena z vlastních (charakteristických) vektorů matice </a:t>
            </a:r>
            <a:r>
              <a:rPr lang="cs-CZ" b="1" dirty="0" err="1" smtClean="0"/>
              <a:t>XX</a:t>
            </a:r>
            <a:r>
              <a:rPr lang="cs-CZ" baseline="30000" dirty="0" err="1" smtClean="0"/>
              <a:t>T</a:t>
            </a:r>
            <a:r>
              <a:rPr lang="cs-CZ" baseline="-25000" dirty="0" smtClean="0"/>
              <a:t>(</a:t>
            </a:r>
            <a:r>
              <a:rPr lang="cs-CZ" i="1" baseline="-25000" dirty="0" err="1" smtClean="0"/>
              <a:t>n</a:t>
            </a:r>
            <a:r>
              <a:rPr lang="cs-CZ" baseline="-25000" dirty="0" err="1" smtClean="0"/>
              <a:t>,</a:t>
            </a:r>
            <a:r>
              <a:rPr lang="cs-CZ" i="1" baseline="-25000" dirty="0" err="1" smtClean="0"/>
              <a:t>n</a:t>
            </a:r>
            <a:r>
              <a:rPr lang="cs-CZ" baseline="-25000" dirty="0" smtClean="0"/>
              <a:t>)</a:t>
            </a:r>
          </a:p>
          <a:p>
            <a:pPr marL="285750" indent="-285750">
              <a:lnSpc>
                <a:spcPct val="110000"/>
              </a:lnSpc>
              <a:buFont typeface="Verdana" panose="020B0604030504040204" pitchFamily="34" charset="0"/>
              <a:buChar char="-"/>
            </a:pPr>
            <a:r>
              <a:rPr lang="cs-CZ" dirty="0" smtClean="0"/>
              <a:t>matice </a:t>
            </a:r>
            <a:r>
              <a:rPr lang="cs-CZ" b="1" dirty="0" smtClean="0"/>
              <a:t>V</a:t>
            </a:r>
            <a:r>
              <a:rPr lang="cs-CZ" dirty="0" smtClean="0"/>
              <a:t> z vlastních vektorů matice </a:t>
            </a:r>
            <a:r>
              <a:rPr lang="cs-CZ" b="1" dirty="0" err="1" smtClean="0"/>
              <a:t>X</a:t>
            </a:r>
            <a:r>
              <a:rPr lang="cs-CZ" baseline="30000" dirty="0" err="1" smtClean="0"/>
              <a:t>T</a:t>
            </a:r>
            <a:r>
              <a:rPr lang="cs-CZ" b="1" dirty="0" err="1" smtClean="0"/>
              <a:t>X</a:t>
            </a:r>
            <a:r>
              <a:rPr lang="cs-CZ" baseline="-25000" dirty="0" smtClean="0"/>
              <a:t>(</a:t>
            </a:r>
            <a:r>
              <a:rPr lang="cs-CZ" i="1" baseline="-25000" dirty="0" err="1" smtClean="0"/>
              <a:t>p</a:t>
            </a:r>
            <a:r>
              <a:rPr lang="cs-CZ" baseline="-25000" dirty="0" err="1" smtClean="0"/>
              <a:t>,</a:t>
            </a:r>
            <a:r>
              <a:rPr lang="cs-CZ" i="1" baseline="-25000" dirty="0" err="1" smtClean="0"/>
              <a:t>p</a:t>
            </a:r>
            <a:r>
              <a:rPr lang="cs-CZ" baseline="-25000" dirty="0" smtClean="0"/>
              <a:t>)</a:t>
            </a:r>
            <a:endParaRPr lang="cs-CZ" b="1" dirty="0" smtClean="0"/>
          </a:p>
          <a:p>
            <a:pPr marL="285750" indent="-285750">
              <a:lnSpc>
                <a:spcPct val="110000"/>
              </a:lnSpc>
              <a:buFont typeface="Verdana" panose="020B0604030504040204" pitchFamily="34" charset="0"/>
              <a:buChar char="-"/>
            </a:pPr>
            <a:r>
              <a:rPr lang="cs-CZ" dirty="0" smtClean="0"/>
              <a:t>Matice </a:t>
            </a:r>
            <a:r>
              <a:rPr lang="cs-CZ" b="1" dirty="0" smtClean="0"/>
              <a:t>Г</a:t>
            </a:r>
            <a:r>
              <a:rPr lang="cs-CZ" dirty="0" smtClean="0"/>
              <a:t> je typu </a:t>
            </a:r>
            <a:r>
              <a:rPr lang="cs-CZ" i="1" dirty="0" smtClean="0"/>
              <a:t>k x k</a:t>
            </a:r>
            <a:r>
              <a:rPr lang="cs-CZ" dirty="0" smtClean="0"/>
              <a:t> a její diagonála je tvořena singulárními hodnotami, které jsou na hlavní diagonále uspořádány podle klesající velikosti a které jsou rovny odmocninám vlastních čísel matice </a:t>
            </a:r>
            <a:r>
              <a:rPr lang="cs-CZ" b="1" dirty="0" err="1"/>
              <a:t>XX</a:t>
            </a:r>
            <a:r>
              <a:rPr lang="cs-CZ" baseline="30000" dirty="0" err="1"/>
              <a:t>T</a:t>
            </a:r>
            <a:r>
              <a:rPr lang="cs-CZ" b="1" baseline="30000" dirty="0" smtClean="0"/>
              <a:t> </a:t>
            </a:r>
            <a:r>
              <a:rPr lang="cs-CZ" dirty="0" smtClean="0"/>
              <a:t>i </a:t>
            </a:r>
            <a:r>
              <a:rPr lang="cs-CZ" b="1" dirty="0" err="1"/>
              <a:t>X</a:t>
            </a:r>
            <a:r>
              <a:rPr lang="cs-CZ" baseline="30000" dirty="0" err="1"/>
              <a:t>T</a:t>
            </a:r>
            <a:r>
              <a:rPr lang="cs-CZ" b="1" dirty="0" err="1"/>
              <a:t>X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784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PCA – </a:t>
            </a:r>
            <a:r>
              <a:rPr lang="cs-CZ" dirty="0" smtClean="0"/>
              <a:t>příklad – řešení v </a:t>
            </a:r>
            <a:r>
              <a:rPr lang="cs-CZ" dirty="0" err="1" smtClean="0"/>
              <a:t>Matlabu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32048"/>
          </a:xfrm>
        </p:spPr>
        <p:txBody>
          <a:bodyPr/>
          <a:lstStyle/>
          <a:p>
            <a:r>
              <a:rPr lang="cs-CZ" dirty="0" smtClean="0"/>
              <a:t>Zadání: Proveďte PCA na objemech 6 mozkových struktur u 833 subjektů.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39</a:t>
            </a:fld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1556792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Řešení:</a:t>
            </a:r>
          </a:p>
          <a:p>
            <a:endParaRPr lang="cs-CZ" dirty="0" smtClean="0"/>
          </a:p>
          <a:p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804540" y="1866032"/>
            <a:ext cx="7571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num</a:t>
            </a:r>
            <a:r>
              <a:rPr lang="en-US" dirty="0"/>
              <a:t>, txt, raw] = </a:t>
            </a:r>
            <a:r>
              <a:rPr lang="en-US" dirty="0" err="1"/>
              <a:t>xlsread</a:t>
            </a:r>
            <a:r>
              <a:rPr lang="en-US" dirty="0"/>
              <a:t>('Data_neuro.xlsx',1);</a:t>
            </a:r>
          </a:p>
          <a:p>
            <a:r>
              <a:rPr lang="pl-PL" dirty="0"/>
              <a:t>data = num(:,23:28); % vyber 6 promennych s objemy mozkovych struktur</a:t>
            </a:r>
          </a:p>
          <a:p>
            <a:r>
              <a:rPr lang="en-US" dirty="0"/>
              <a:t>[</a:t>
            </a:r>
            <a:r>
              <a:rPr lang="en-US" dirty="0" err="1"/>
              <a:t>coeff,score,latent</a:t>
            </a:r>
            <a:r>
              <a:rPr lang="en-US" dirty="0"/>
              <a:t>] = </a:t>
            </a:r>
            <a:r>
              <a:rPr lang="en-US" dirty="0" err="1"/>
              <a:t>pca</a:t>
            </a:r>
            <a:r>
              <a:rPr lang="en-US" dirty="0"/>
              <a:t>(data</a:t>
            </a:r>
            <a:r>
              <a:rPr lang="en-US" dirty="0" smtClean="0"/>
              <a:t>);</a:t>
            </a:r>
            <a:endParaRPr lang="en-US" dirty="0"/>
          </a:p>
        </p:txBody>
      </p:sp>
      <p:pic>
        <p:nvPicPr>
          <p:cNvPr id="8" name="Obrázek 7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336940"/>
            <a:ext cx="2915057" cy="1838582"/>
          </a:xfrm>
          <a:prstGeom prst="rect">
            <a:avLst/>
          </a:prstGeom>
        </p:spPr>
      </p:pic>
      <p:pic>
        <p:nvPicPr>
          <p:cNvPr id="9" name="Obrázek 8" descr="Výřez obrazovky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77"/>
          <a:stretch/>
        </p:blipFill>
        <p:spPr>
          <a:xfrm>
            <a:off x="467545" y="3336940"/>
            <a:ext cx="3734321" cy="2628528"/>
          </a:xfrm>
          <a:prstGeom prst="rect">
            <a:avLst/>
          </a:prstGeom>
        </p:spPr>
      </p:pic>
      <p:pic>
        <p:nvPicPr>
          <p:cNvPr id="10" name="Obrázek 9" descr="Výřez obrazovk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460" y="3332376"/>
            <a:ext cx="981212" cy="1838582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4661376" y="292494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Matice vlastních vektorů</a:t>
            </a:r>
            <a:endParaRPr lang="en-US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666920" y="5348600"/>
            <a:ext cx="2581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vlastní vektory jsou ve sloupcích (jsou seřazené podle vlastních čísel)</a:t>
            </a:r>
            <a:endParaRPr lang="en-US" sz="16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5536" y="2924944"/>
            <a:ext cx="388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Souřadnice subjektů v novém prostoru</a:t>
            </a:r>
            <a:endParaRPr lang="en-US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62013" y="5965468"/>
            <a:ext cx="3749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hlavní komponenty jsou ve sloupcích (jsou seřazené podle vlastních čísel); </a:t>
            </a:r>
            <a:br>
              <a:rPr lang="cs-CZ" sz="1600" dirty="0" smtClean="0"/>
            </a:br>
            <a:r>
              <a:rPr lang="cs-CZ" sz="1600" dirty="0" smtClean="0"/>
              <a:t>v řádcích jsou subjekty</a:t>
            </a:r>
            <a:endParaRPr lang="en-US" sz="16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7642944" y="292494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Vlastní čísla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23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Principy redukce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dimenzionality</a:t>
            </a:r>
            <a:r>
              <a:rPr lang="cs-CZ" dirty="0" smtClean="0"/>
              <a:t> </a:t>
            </a:r>
            <a:r>
              <a:rPr lang="cs-CZ" dirty="0"/>
              <a:t>dat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471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 descr="Principal Components and Classification Analysis: Data_neur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458" y="2505670"/>
            <a:ext cx="4486902" cy="2886478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40</a:t>
            </a:fld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/>
          <a:lstStyle/>
          <a:p>
            <a:r>
              <a:rPr lang="en-US" dirty="0" smtClean="0"/>
              <a:t>PCA – </a:t>
            </a:r>
            <a:r>
              <a:rPr lang="cs-CZ" dirty="0" smtClean="0"/>
              <a:t>příklad – řešení v softwaru </a:t>
            </a:r>
            <a:r>
              <a:rPr lang="cs-CZ" dirty="0" err="1" smtClean="0"/>
              <a:t>Statistica</a:t>
            </a:r>
            <a:r>
              <a:rPr lang="cs-CZ" dirty="0" smtClean="0"/>
              <a:t> I</a:t>
            </a:r>
            <a:endParaRPr lang="en-US" dirty="0"/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32048"/>
          </a:xfrm>
        </p:spPr>
        <p:txBody>
          <a:bodyPr/>
          <a:lstStyle/>
          <a:p>
            <a:r>
              <a:rPr lang="cs-CZ" dirty="0" smtClean="0"/>
              <a:t>Zadání: Proveďte PCA na objemech 6 mozkových struktur u 833 subjektů.</a:t>
            </a:r>
            <a:endParaRPr lang="en-US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1556792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Řešení: </a:t>
            </a:r>
            <a:r>
              <a:rPr lang="cs-CZ" dirty="0" err="1" smtClean="0"/>
              <a:t>Statistics</a:t>
            </a:r>
            <a:r>
              <a:rPr lang="cs-CZ" dirty="0" smtClean="0"/>
              <a:t> – </a:t>
            </a:r>
            <a:r>
              <a:rPr lang="cs-CZ" dirty="0" err="1" smtClean="0"/>
              <a:t>Multivariate</a:t>
            </a:r>
            <a:r>
              <a:rPr lang="cs-CZ" dirty="0" smtClean="0"/>
              <a:t> </a:t>
            </a:r>
            <a:r>
              <a:rPr lang="cs-CZ" dirty="0" err="1" smtClean="0"/>
              <a:t>Exploratory</a:t>
            </a:r>
            <a:r>
              <a:rPr lang="cs-CZ" dirty="0" smtClean="0"/>
              <a:t> </a:t>
            </a:r>
            <a:r>
              <a:rPr lang="cs-CZ" dirty="0" err="1" smtClean="0"/>
              <a:t>Techniques</a:t>
            </a:r>
            <a:r>
              <a:rPr lang="cs-CZ" dirty="0" smtClean="0"/>
              <a:t> – </a:t>
            </a:r>
            <a:r>
              <a:rPr lang="cs-CZ" dirty="0" err="1" smtClean="0"/>
              <a:t>Principal</a:t>
            </a:r>
            <a:r>
              <a:rPr lang="cs-CZ" dirty="0" smtClean="0"/>
              <a:t> </a:t>
            </a:r>
            <a:r>
              <a:rPr lang="cs-CZ" dirty="0" err="1" smtClean="0"/>
              <a:t>Components</a:t>
            </a:r>
            <a:r>
              <a:rPr lang="cs-CZ" dirty="0" smtClean="0"/>
              <a:t> </a:t>
            </a:r>
            <a:r>
              <a:rPr lang="en-US" dirty="0" smtClean="0"/>
              <a:t>&amp; Classification Analysis</a:t>
            </a:r>
            <a:r>
              <a:rPr lang="cs-CZ" dirty="0" smtClean="0"/>
              <a:t> </a:t>
            </a:r>
          </a:p>
          <a:p>
            <a:endParaRPr lang="en-US" dirty="0"/>
          </a:p>
        </p:txBody>
      </p:sp>
      <p:sp>
        <p:nvSpPr>
          <p:cNvPr id="11" name="Obdélník 10"/>
          <p:cNvSpPr/>
          <p:nvPr/>
        </p:nvSpPr>
        <p:spPr>
          <a:xfrm>
            <a:off x="3469474" y="4725218"/>
            <a:ext cx="1008112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Šipka doprava 11"/>
          <p:cNvSpPr/>
          <p:nvPr/>
        </p:nvSpPr>
        <p:spPr>
          <a:xfrm rot="19457318">
            <a:off x="3397674" y="5397917"/>
            <a:ext cx="360040" cy="10801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ovéPole 12"/>
          <p:cNvSpPr txBox="1"/>
          <p:nvPr/>
        </p:nvSpPr>
        <p:spPr>
          <a:xfrm>
            <a:off x="2024653" y="5602014"/>
            <a:ext cx="2425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zvolit</a:t>
            </a:r>
            <a:r>
              <a:rPr lang="en-US" dirty="0" smtClean="0"/>
              <a:t>, </a:t>
            </a:r>
            <a:r>
              <a:rPr lang="en-US" dirty="0" err="1" smtClean="0"/>
              <a:t>zda</a:t>
            </a:r>
            <a:r>
              <a:rPr lang="en-US" dirty="0" smtClean="0"/>
              <a:t> se m</a:t>
            </a:r>
            <a:r>
              <a:rPr lang="cs-CZ" dirty="0" smtClean="0"/>
              <a:t>á počítat kovarianční či korelační matice</a:t>
            </a:r>
            <a:endParaRPr lang="en-US" dirty="0"/>
          </a:p>
        </p:txBody>
      </p:sp>
      <p:sp>
        <p:nvSpPr>
          <p:cNvPr id="14" name="Obdélník 13"/>
          <p:cNvSpPr/>
          <p:nvPr/>
        </p:nvSpPr>
        <p:spPr>
          <a:xfrm>
            <a:off x="3571074" y="3405770"/>
            <a:ext cx="1742214" cy="2520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ovéPole 15"/>
          <p:cNvSpPr txBox="1"/>
          <p:nvPr/>
        </p:nvSpPr>
        <p:spPr>
          <a:xfrm>
            <a:off x="1210030" y="3347700"/>
            <a:ext cx="2425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vybrat proměnné</a:t>
            </a:r>
            <a:endParaRPr lang="en-US" dirty="0"/>
          </a:p>
        </p:txBody>
      </p:sp>
      <p:sp>
        <p:nvSpPr>
          <p:cNvPr id="17" name="Šipka doprava 16"/>
          <p:cNvSpPr/>
          <p:nvPr/>
        </p:nvSpPr>
        <p:spPr>
          <a:xfrm>
            <a:off x="3085232" y="3478360"/>
            <a:ext cx="360040" cy="10801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Šipka doprava 17"/>
          <p:cNvSpPr/>
          <p:nvPr/>
        </p:nvSpPr>
        <p:spPr>
          <a:xfrm flipH="1">
            <a:off x="7617544" y="2914340"/>
            <a:ext cx="360040" cy="10801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653136"/>
            <a:ext cx="2581635" cy="1600423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41</a:t>
            </a:fld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/>
          <a:lstStyle/>
          <a:p>
            <a:r>
              <a:rPr lang="en-US" dirty="0" smtClean="0"/>
              <a:t>PCA – </a:t>
            </a:r>
            <a:r>
              <a:rPr lang="cs-CZ" dirty="0" smtClean="0"/>
              <a:t>příklad – řešení v softwaru </a:t>
            </a:r>
            <a:r>
              <a:rPr lang="cs-CZ" dirty="0" err="1" smtClean="0"/>
              <a:t>Statistica</a:t>
            </a:r>
            <a:r>
              <a:rPr lang="cs-CZ" dirty="0" smtClean="0"/>
              <a:t> II</a:t>
            </a:r>
            <a:endParaRPr lang="en-US" dirty="0"/>
          </a:p>
        </p:txBody>
      </p:sp>
      <p:pic>
        <p:nvPicPr>
          <p:cNvPr id="6" name="Obrázek 5" descr="Principal Components and Classification Analysis Results: Data_neur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20"/>
          <a:stretch/>
        </p:blipFill>
        <p:spPr>
          <a:xfrm>
            <a:off x="4114723" y="1023144"/>
            <a:ext cx="4648849" cy="2477864"/>
          </a:xfrm>
          <a:prstGeom prst="rect">
            <a:avLst/>
          </a:prstGeom>
        </p:spPr>
      </p:pic>
      <p:pic>
        <p:nvPicPr>
          <p:cNvPr id="8" name="Obrázek 7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3525947"/>
            <a:ext cx="6030167" cy="1343213"/>
          </a:xfrm>
          <a:prstGeom prst="rect">
            <a:avLst/>
          </a:prstGeom>
        </p:spPr>
      </p:pic>
      <p:pic>
        <p:nvPicPr>
          <p:cNvPr id="9" name="Obrázek 8" descr="Výřez obrazovky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909"/>
          <a:stretch/>
        </p:blipFill>
        <p:spPr>
          <a:xfrm>
            <a:off x="1141963" y="4941167"/>
            <a:ext cx="4582165" cy="1600423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2" y="5376118"/>
            <a:ext cx="11419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Souřadnice subjektů v novém prostoru</a:t>
            </a:r>
            <a:endParaRPr lang="en-US" sz="1600" dirty="0"/>
          </a:p>
        </p:txBody>
      </p:sp>
      <p:cxnSp>
        <p:nvCxnSpPr>
          <p:cNvPr id="14" name="Přímá spojnice se šipkou 13"/>
          <p:cNvCxnSpPr/>
          <p:nvPr/>
        </p:nvCxnSpPr>
        <p:spPr>
          <a:xfrm flipH="1">
            <a:off x="1979712" y="3068960"/>
            <a:ext cx="2448272" cy="187220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H="1">
            <a:off x="2555776" y="2755529"/>
            <a:ext cx="1872208" cy="86409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4461520" y="3339976"/>
            <a:ext cx="2414736" cy="131316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179512" y="3234462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Matice vlastních vektorů</a:t>
            </a:r>
            <a:endParaRPr lang="en-US" sz="16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6882556" y="4276482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Vlastní čísla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5118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2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42</a:t>
            </a:fld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/>
          <a:lstStyle/>
          <a:p>
            <a:r>
              <a:rPr lang="en-US" dirty="0" smtClean="0"/>
              <a:t>PCA – </a:t>
            </a:r>
            <a:r>
              <a:rPr lang="cs-CZ" dirty="0" smtClean="0"/>
              <a:t>příklad – řešení v softwaru </a:t>
            </a:r>
            <a:r>
              <a:rPr lang="cs-CZ" dirty="0" err="1" smtClean="0"/>
              <a:t>Statistica</a:t>
            </a:r>
            <a:r>
              <a:rPr lang="cs-CZ" dirty="0" smtClean="0"/>
              <a:t> III</a:t>
            </a:r>
            <a:endParaRPr lang="en-US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539552" y="1115452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cs-CZ" sz="2000" dirty="0" smtClean="0"/>
              <a:t>Normalizace vlastních vektorů:</a:t>
            </a:r>
          </a:p>
          <a:p>
            <a:pPr>
              <a:lnSpc>
                <a:spcPct val="120000"/>
              </a:lnSpc>
            </a:pPr>
            <a:r>
              <a:rPr lang="cs-CZ" sz="2000" dirty="0" smtClean="0"/>
              <a:t>- zkopírovat do Excelu („Copy </a:t>
            </a:r>
            <a:r>
              <a:rPr lang="cs-CZ" sz="2000" dirty="0" err="1" smtClean="0"/>
              <a:t>with</a:t>
            </a:r>
            <a:r>
              <a:rPr lang="cs-CZ" sz="2000" dirty="0" smtClean="0"/>
              <a:t> </a:t>
            </a:r>
            <a:r>
              <a:rPr lang="cs-CZ" sz="2000" dirty="0" err="1" smtClean="0"/>
              <a:t>headers</a:t>
            </a:r>
            <a:r>
              <a:rPr lang="cs-CZ" sz="2000" dirty="0" smtClean="0"/>
              <a:t>“)</a:t>
            </a:r>
          </a:p>
          <a:p>
            <a:pPr>
              <a:lnSpc>
                <a:spcPct val="120000"/>
              </a:lnSpc>
            </a:pPr>
            <a:r>
              <a:rPr lang="cs-CZ" sz="2000" dirty="0" smtClean="0"/>
              <a:t>- </a:t>
            </a:r>
            <a:r>
              <a:rPr lang="cs-CZ" sz="2000" dirty="0"/>
              <a:t>použití vzorce: =B3/ODMOCNINA(</a:t>
            </a:r>
            <a:r>
              <a:rPr lang="cs-CZ" sz="2000" dirty="0" err="1"/>
              <a:t>SUMA.ČTVERCŮ</a:t>
            </a:r>
            <a:r>
              <a:rPr lang="cs-CZ" sz="2000" dirty="0"/>
              <a:t>(B$3:B$8))</a:t>
            </a:r>
            <a:endParaRPr lang="en-US" sz="2000" dirty="0"/>
          </a:p>
        </p:txBody>
      </p:sp>
      <p:pic>
        <p:nvPicPr>
          <p:cNvPr id="3" name="Obrázek 2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564904"/>
            <a:ext cx="5477720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3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43</a:t>
            </a:fld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/>
          <a:lstStyle/>
          <a:p>
            <a:r>
              <a:rPr lang="en-US" dirty="0" smtClean="0"/>
              <a:t>PCA – </a:t>
            </a:r>
            <a:r>
              <a:rPr lang="cs-CZ" dirty="0" smtClean="0"/>
              <a:t>příklad – řešení v softwaru </a:t>
            </a:r>
            <a:r>
              <a:rPr lang="cs-CZ" dirty="0" err="1" smtClean="0"/>
              <a:t>Statistica</a:t>
            </a:r>
            <a:r>
              <a:rPr lang="cs-CZ" dirty="0" smtClean="0"/>
              <a:t> IV</a:t>
            </a:r>
            <a:endParaRPr lang="en-US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539552" y="1115452"/>
            <a:ext cx="7056784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cs-CZ" sz="2000" dirty="0" smtClean="0"/>
              <a:t>Záložka </a:t>
            </a:r>
            <a:r>
              <a:rPr lang="cs-CZ" sz="2000" dirty="0" err="1" smtClean="0"/>
              <a:t>Variables</a:t>
            </a:r>
            <a:r>
              <a:rPr lang="cs-CZ" sz="2000" dirty="0" smtClean="0"/>
              <a:t>: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39552" y="1628800"/>
            <a:ext cx="3528392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cs-CZ" sz="2000" dirty="0" err="1" smtClean="0"/>
              <a:t>Factor</a:t>
            </a:r>
            <a:r>
              <a:rPr lang="cs-CZ" sz="2000" dirty="0" smtClean="0"/>
              <a:t> </a:t>
            </a:r>
            <a:r>
              <a:rPr lang="en-US" sz="2000" dirty="0" smtClean="0"/>
              <a:t>&amp; variable correlations</a:t>
            </a:r>
            <a:endParaRPr lang="cs-CZ" sz="2000" dirty="0" smtClean="0"/>
          </a:p>
        </p:txBody>
      </p:sp>
      <p:sp>
        <p:nvSpPr>
          <p:cNvPr id="7" name="TextovéPole 6"/>
          <p:cNvSpPr txBox="1"/>
          <p:nvPr/>
        </p:nvSpPr>
        <p:spPr>
          <a:xfrm>
            <a:off x="5004048" y="1628800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cs-CZ" sz="2000" dirty="0" smtClean="0"/>
              <a:t>Plot var. </a:t>
            </a:r>
            <a:r>
              <a:rPr lang="cs-CZ" sz="2000" dirty="0" err="1" smtClean="0"/>
              <a:t>factor</a:t>
            </a:r>
            <a:r>
              <a:rPr lang="cs-CZ" sz="2000" dirty="0" smtClean="0"/>
              <a:t> </a:t>
            </a:r>
            <a:r>
              <a:rPr lang="cs-CZ" sz="2000" dirty="0" err="1" smtClean="0"/>
              <a:t>coordinates</a:t>
            </a:r>
            <a:r>
              <a:rPr lang="cs-CZ" sz="2000" dirty="0" smtClean="0"/>
              <a:t>, 2D</a:t>
            </a:r>
          </a:p>
        </p:txBody>
      </p:sp>
      <p:pic>
        <p:nvPicPr>
          <p:cNvPr id="8" name="Obrázek 7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386430"/>
            <a:ext cx="4199432" cy="4066906"/>
          </a:xfrm>
          <a:prstGeom prst="rect">
            <a:avLst/>
          </a:prstGeom>
        </p:spPr>
      </p:pic>
      <p:pic>
        <p:nvPicPr>
          <p:cNvPr id="2" name="Obrázek 1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62" y="2349161"/>
            <a:ext cx="4880766" cy="1439879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179512" y="4293096"/>
            <a:ext cx="4392488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Z </a:t>
            </a:r>
            <a:r>
              <a:rPr lang="cs-CZ" dirty="0" smtClean="0"/>
              <a:t>výsledků vyplývá, že:</a:t>
            </a: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cs-CZ" dirty="0" smtClean="0"/>
              <a:t>1. hlavní komponenta je nevíce korelovaná s objemem </a:t>
            </a:r>
            <a:r>
              <a:rPr lang="cs-CZ" dirty="0" err="1" smtClean="0"/>
              <a:t>Nucleus</a:t>
            </a:r>
            <a:r>
              <a:rPr lang="cs-CZ" dirty="0" smtClean="0"/>
              <a:t> </a:t>
            </a:r>
            <a:r>
              <a:rPr lang="cs-CZ" dirty="0" err="1" smtClean="0"/>
              <a:t>caudatus</a:t>
            </a:r>
            <a:endParaRPr lang="cs-CZ" dirty="0" smtClean="0"/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cs-CZ" dirty="0" smtClean="0"/>
              <a:t>2. hlavní komponenta je korelovaná s objemem hipokampu a také s objemem amygdaly a </a:t>
            </a:r>
            <a:r>
              <a:rPr lang="cs-CZ" dirty="0" err="1" smtClean="0"/>
              <a:t>putamenu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06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" grpId="0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Faktorová analýza </a:t>
            </a:r>
            <a:r>
              <a:rPr lang="en-US" dirty="0"/>
              <a:t>(FA)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866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Faktorová analýza (FA)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Anglicky:</a:t>
            </a:r>
            <a:r>
              <a:rPr lang="cs-CZ" dirty="0"/>
              <a:t> </a:t>
            </a:r>
            <a:r>
              <a:rPr lang="cs-CZ" dirty="0" err="1"/>
              <a:t>Factor</a:t>
            </a:r>
            <a:r>
              <a:rPr lang="cs-CZ" dirty="0"/>
              <a:t> </a:t>
            </a:r>
            <a:r>
              <a:rPr lang="cs-CZ" dirty="0" err="1"/>
              <a:t>Analysis</a:t>
            </a:r>
            <a:endParaRPr lang="cs-CZ" dirty="0"/>
          </a:p>
          <a:p>
            <a:r>
              <a:rPr lang="cs-CZ" b="1" dirty="0"/>
              <a:t>Princip:</a:t>
            </a:r>
            <a:r>
              <a:rPr lang="cs-CZ" dirty="0"/>
              <a:t> Vytvoření nových proměnných (komponent, faktorů) z původních proměnných tak, aby zůstalo zachováno co nejvíce kovariance. 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45</a:t>
            </a:fld>
            <a:endParaRPr lang="cs-CZ" dirty="0"/>
          </a:p>
        </p:txBody>
      </p:sp>
      <p:pic>
        <p:nvPicPr>
          <p:cNvPr id="5" name="Picture 2" descr="https://tobeneo.files.wordpress.com/2014/06/rotation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9"/>
          <a:stretch/>
        </p:blipFill>
        <p:spPr bwMode="auto">
          <a:xfrm>
            <a:off x="899592" y="2348880"/>
            <a:ext cx="3286125" cy="399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4467409" y="5482010"/>
            <a:ext cx="42810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>
                <a:cs typeface="Arial" charset="0"/>
              </a:rPr>
              <a:t>N</a:t>
            </a:r>
            <a:r>
              <a:rPr lang="cs-CZ" altLang="en-US" b="1" dirty="0" err="1" smtClean="0">
                <a:cs typeface="Arial" charset="0"/>
              </a:rPr>
              <a:t>evýhoda</a:t>
            </a:r>
            <a:r>
              <a:rPr lang="cs-CZ" altLang="en-US" b="1" dirty="0" smtClean="0">
                <a:cs typeface="Arial" charset="0"/>
              </a:rPr>
              <a:t> oproti PCA: </a:t>
            </a:r>
            <a:r>
              <a:rPr lang="cs-CZ" altLang="en-US" dirty="0">
                <a:cs typeface="Arial" charset="0"/>
              </a:rPr>
              <a:t/>
            </a:r>
            <a:br>
              <a:rPr lang="cs-CZ" altLang="en-US" dirty="0">
                <a:cs typeface="Arial" charset="0"/>
              </a:rPr>
            </a:br>
            <a:r>
              <a:rPr lang="cs-CZ" altLang="en-US" dirty="0">
                <a:solidFill>
                  <a:srgbClr val="FF0000"/>
                </a:solidFill>
                <a:cs typeface="Arial" charset="0"/>
              </a:rPr>
              <a:t>- </a:t>
            </a:r>
            <a:r>
              <a:rPr lang="en-US" altLang="en-US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cs-CZ" altLang="en-US" dirty="0" smtClean="0">
                <a:cs typeface="Arial" charset="0"/>
              </a:rPr>
              <a:t>prostor pro subjektivní názor analytika při výběru rotace</a:t>
            </a:r>
            <a:endParaRPr lang="cs-CZ" altLang="en-US" dirty="0">
              <a:cs typeface="Arial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467409" y="4558680"/>
            <a:ext cx="42810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>
                <a:cs typeface="Arial" charset="0"/>
              </a:rPr>
              <a:t>V</a:t>
            </a:r>
            <a:r>
              <a:rPr lang="cs-CZ" altLang="en-US" b="1" dirty="0" err="1" smtClean="0">
                <a:cs typeface="Arial" charset="0"/>
              </a:rPr>
              <a:t>ýhoda</a:t>
            </a:r>
            <a:r>
              <a:rPr lang="cs-CZ" altLang="en-US" b="1" dirty="0" smtClean="0">
                <a:cs typeface="Arial" charset="0"/>
              </a:rPr>
              <a:t> oproti PCA:</a:t>
            </a:r>
            <a:r>
              <a:rPr lang="cs-CZ" altLang="en-US" dirty="0">
                <a:cs typeface="Arial" charset="0"/>
              </a:rPr>
              <a:t/>
            </a:r>
            <a:br>
              <a:rPr lang="cs-CZ" altLang="en-US" dirty="0">
                <a:cs typeface="Arial" charset="0"/>
              </a:rPr>
            </a:br>
            <a:r>
              <a:rPr lang="cs-CZ" altLang="en-US" dirty="0" smtClean="0">
                <a:solidFill>
                  <a:srgbClr val="00B050"/>
                </a:solidFill>
                <a:cs typeface="Arial" charset="0"/>
              </a:rPr>
              <a:t>+</a:t>
            </a:r>
            <a:r>
              <a:rPr lang="cs-CZ" altLang="en-US" dirty="0" smtClean="0">
                <a:cs typeface="Arial" charset="0"/>
              </a:rPr>
              <a:t> lepší interpretace nových proměnných</a:t>
            </a:r>
            <a:endParaRPr lang="cs-CZ" altLang="en-US" sz="800" dirty="0">
              <a:cs typeface="Arial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467409" y="2693149"/>
            <a:ext cx="42810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en-US" dirty="0" smtClean="0">
                <a:cs typeface="Arial" charset="0"/>
              </a:rPr>
              <a:t>Stejný postup jako u PCA </a:t>
            </a:r>
          </a:p>
          <a:p>
            <a:r>
              <a:rPr lang="cs-CZ" altLang="en-US" dirty="0" smtClean="0">
                <a:cs typeface="Arial" charset="0"/>
              </a:rPr>
              <a:t>+ 1 krok navíc – rotace komponent</a:t>
            </a:r>
            <a:endParaRPr lang="cs-CZ" altLang="en-US" sz="8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53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Faktorová analýza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136815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f</a:t>
            </a:r>
            <a:r>
              <a:rPr lang="cs-CZ" dirty="0" smtClean="0"/>
              <a:t>aktorová analýza se snaží vysvětlit strukturu dat pomocí tzv. společných faktorů vysvětlujících sadu původních proměnných</a:t>
            </a:r>
          </a:p>
          <a:p>
            <a:r>
              <a:rPr lang="cs-CZ" dirty="0" smtClean="0"/>
              <a:t>cíle, předpoklady, vstupní data a většina výpočtů obdobná jako u analýzy hlavních komponent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46</a:t>
            </a:fld>
            <a:endParaRPr lang="cs-CZ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276872"/>
            <a:ext cx="8229600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čím se </a:t>
            </a:r>
            <a:r>
              <a:rPr lang="cs-CZ" dirty="0" err="1" smtClean="0"/>
              <a:t>principielně</a:t>
            </a:r>
            <a:r>
              <a:rPr lang="cs-CZ" dirty="0" smtClean="0"/>
              <a:t> liší od analýzy hlavních komponent?</a:t>
            </a:r>
          </a:p>
          <a:p>
            <a:pPr lvl="1"/>
            <a:r>
              <a:rPr lang="cs-CZ" dirty="0" smtClean="0"/>
              <a:t>Analýza hlavních komponent – vysvětlení maxima variability v datech</a:t>
            </a:r>
          </a:p>
          <a:p>
            <a:pPr lvl="1"/>
            <a:r>
              <a:rPr lang="cs-CZ" dirty="0" smtClean="0"/>
              <a:t>Faktorová analýza – vysvětlení maxima kovariance mezi popisnými proměnnými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573016"/>
            <a:ext cx="8229600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čím se prakticky liší od analýzy hlavních komponent?</a:t>
            </a:r>
          </a:p>
          <a:p>
            <a:pPr lvl="1"/>
            <a:r>
              <a:rPr lang="cs-CZ" dirty="0" smtClean="0"/>
              <a:t>Hlavním praktickým rozdílem je rotace proměnných tak</a:t>
            </a:r>
            <a:r>
              <a:rPr lang="en-US" dirty="0" smtClean="0"/>
              <a:t>,</a:t>
            </a:r>
            <a:r>
              <a:rPr lang="cs-CZ" dirty="0" smtClean="0"/>
              <a:t> aby se vytvořené faktorové osy daly dobře interpretovat</a:t>
            </a:r>
          </a:p>
          <a:p>
            <a:pPr lvl="1"/>
            <a:r>
              <a:rPr lang="cs-CZ" dirty="0" smtClean="0"/>
              <a:t>Výhodou je lepší interpretace vztahu původních proměnných</a:t>
            </a:r>
          </a:p>
          <a:p>
            <a:pPr lvl="1"/>
            <a:r>
              <a:rPr lang="cs-CZ" dirty="0" smtClean="0"/>
              <a:t>Nevýhodou je prostor pro subjektivní názor analytika daný výběrem rotace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5229200"/>
            <a:ext cx="8229600" cy="1628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typy faktorové analýzy</a:t>
            </a:r>
          </a:p>
          <a:p>
            <a:pPr lvl="1"/>
            <a:r>
              <a:rPr lang="cs-CZ" dirty="0" smtClean="0"/>
              <a:t>Vysvětlující (</a:t>
            </a:r>
            <a:r>
              <a:rPr lang="cs-CZ" dirty="0" err="1" smtClean="0"/>
              <a:t>Explanatory</a:t>
            </a:r>
            <a:r>
              <a:rPr lang="cs-CZ" dirty="0" smtClean="0"/>
              <a:t>) – snaží se identifikovat minimální počet faktorů pro vysvětlení dat</a:t>
            </a:r>
          </a:p>
          <a:p>
            <a:pPr lvl="1"/>
            <a:r>
              <a:rPr lang="cs-CZ" dirty="0" smtClean="0"/>
              <a:t>Potvrzující (</a:t>
            </a:r>
            <a:r>
              <a:rPr lang="cs-CZ" dirty="0" err="1" smtClean="0"/>
              <a:t>Confirmatory</a:t>
            </a:r>
            <a:r>
              <a:rPr lang="cs-CZ" dirty="0" smtClean="0"/>
              <a:t>) – testuje hypotézy ohledně skryté struktury </a:t>
            </a:r>
            <a:br>
              <a:rPr lang="cs-CZ" dirty="0" smtClean="0"/>
            </a:br>
            <a:r>
              <a:rPr lang="cs-CZ" dirty="0" smtClean="0"/>
              <a:t>v datech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27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Společné faktory a základní možné rotace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47</a:t>
            </a:fld>
            <a:endParaRPr lang="cs-CZ"/>
          </a:p>
        </p:txBody>
      </p:sp>
      <p:sp>
        <p:nvSpPr>
          <p:cNvPr id="5" name="TextBox 4"/>
          <p:cNvSpPr txBox="1"/>
          <p:nvPr/>
        </p:nvSpPr>
        <p:spPr>
          <a:xfrm>
            <a:off x="6444208" y="980728"/>
            <a:ext cx="1576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Unikátní faktor</a:t>
            </a:r>
            <a:endParaRPr lang="cs-CZ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779912" y="980728"/>
            <a:ext cx="2293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Pozorovaná proměnná</a:t>
            </a:r>
            <a:endParaRPr lang="cs-CZ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403648" y="980728"/>
            <a:ext cx="1616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Společný faktor</a:t>
            </a:r>
            <a:endParaRPr lang="cs-CZ" i="1" dirty="0"/>
          </a:p>
        </p:txBody>
      </p:sp>
      <p:sp>
        <p:nvSpPr>
          <p:cNvPr id="8" name="TextBox 7"/>
          <p:cNvSpPr txBox="1"/>
          <p:nvPr/>
        </p:nvSpPr>
        <p:spPr>
          <a:xfrm>
            <a:off x="7067278" y="1556792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u</a:t>
            </a:r>
            <a:r>
              <a:rPr lang="cs-CZ" baseline="-25000" dirty="0" smtClean="0"/>
              <a:t>1</a:t>
            </a:r>
            <a:endParaRPr lang="cs-CZ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7067278" y="1898830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u</a:t>
            </a:r>
            <a:r>
              <a:rPr lang="cs-CZ" baseline="-25000" dirty="0" smtClean="0"/>
              <a:t>2</a:t>
            </a:r>
            <a:endParaRPr lang="cs-CZ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7067278" y="2240868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u</a:t>
            </a:r>
            <a:r>
              <a:rPr lang="cs-CZ" baseline="-25000" dirty="0" smtClean="0"/>
              <a:t>3</a:t>
            </a:r>
            <a:endParaRPr lang="cs-CZ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7067278" y="2582906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u</a:t>
            </a:r>
            <a:r>
              <a:rPr lang="cs-CZ" baseline="-25000" dirty="0" smtClean="0"/>
              <a:t>4</a:t>
            </a:r>
            <a:endParaRPr lang="cs-CZ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7067278" y="2924944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u</a:t>
            </a:r>
            <a:r>
              <a:rPr lang="cs-CZ" baseline="-25000" dirty="0" smtClean="0"/>
              <a:t>5</a:t>
            </a:r>
            <a:endParaRPr lang="cs-CZ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4860032" y="1556792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y</a:t>
            </a:r>
            <a:r>
              <a:rPr lang="cs-CZ" baseline="-25000" dirty="0" smtClean="0"/>
              <a:t>1</a:t>
            </a:r>
            <a:endParaRPr lang="cs-CZ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4860032" y="1898830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y</a:t>
            </a:r>
            <a:r>
              <a:rPr lang="cs-CZ" baseline="-25000" dirty="0" smtClean="0"/>
              <a:t>2</a:t>
            </a:r>
            <a:endParaRPr lang="cs-CZ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4860032" y="2240868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y</a:t>
            </a:r>
            <a:r>
              <a:rPr lang="cs-CZ" baseline="-25000" dirty="0" smtClean="0"/>
              <a:t>3</a:t>
            </a:r>
            <a:endParaRPr lang="cs-CZ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4860032" y="2582906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y</a:t>
            </a:r>
            <a:r>
              <a:rPr lang="cs-CZ" baseline="-25000" dirty="0" smtClean="0"/>
              <a:t>4</a:t>
            </a:r>
            <a:endParaRPr lang="cs-CZ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4860032" y="2924944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y</a:t>
            </a:r>
            <a:r>
              <a:rPr lang="cs-CZ" baseline="-25000" dirty="0" smtClean="0"/>
              <a:t>5</a:t>
            </a:r>
            <a:endParaRPr lang="cs-CZ" baseline="-25000" dirty="0"/>
          </a:p>
        </p:txBody>
      </p:sp>
      <p:cxnSp>
        <p:nvCxnSpPr>
          <p:cNvPr id="25" name="Straight Arrow Connector 24"/>
          <p:cNvCxnSpPr>
            <a:stCxn id="8" idx="1"/>
            <a:endCxn id="19" idx="3"/>
          </p:cNvCxnSpPr>
          <p:nvPr/>
        </p:nvCxnSpPr>
        <p:spPr>
          <a:xfrm rot="10800000">
            <a:off x="5227440" y="1741458"/>
            <a:ext cx="18398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2" idx="1"/>
            <a:endCxn id="23" idx="3"/>
          </p:cNvCxnSpPr>
          <p:nvPr/>
        </p:nvCxnSpPr>
        <p:spPr>
          <a:xfrm rot="10800000">
            <a:off x="5227440" y="3109610"/>
            <a:ext cx="18398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1" idx="1"/>
            <a:endCxn id="22" idx="3"/>
          </p:cNvCxnSpPr>
          <p:nvPr/>
        </p:nvCxnSpPr>
        <p:spPr>
          <a:xfrm rot="10800000">
            <a:off x="5227440" y="2767572"/>
            <a:ext cx="18398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0" idx="1"/>
            <a:endCxn id="21" idx="3"/>
          </p:cNvCxnSpPr>
          <p:nvPr/>
        </p:nvCxnSpPr>
        <p:spPr>
          <a:xfrm rot="10800000">
            <a:off x="5227440" y="2425534"/>
            <a:ext cx="18398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9" idx="1"/>
            <a:endCxn id="20" idx="3"/>
          </p:cNvCxnSpPr>
          <p:nvPr/>
        </p:nvCxnSpPr>
        <p:spPr>
          <a:xfrm rot="10800000">
            <a:off x="5227440" y="2083496"/>
            <a:ext cx="18398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907704" y="1988840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f</a:t>
            </a:r>
            <a:r>
              <a:rPr lang="cs-CZ" baseline="-25000" dirty="0" smtClean="0"/>
              <a:t>1</a:t>
            </a:r>
            <a:endParaRPr lang="cs-CZ" baseline="-25000" dirty="0"/>
          </a:p>
        </p:txBody>
      </p:sp>
      <p:sp>
        <p:nvSpPr>
          <p:cNvPr id="41" name="TextBox 40"/>
          <p:cNvSpPr txBox="1"/>
          <p:nvPr/>
        </p:nvSpPr>
        <p:spPr>
          <a:xfrm>
            <a:off x="1907704" y="2555612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f</a:t>
            </a:r>
            <a:r>
              <a:rPr lang="cs-CZ" baseline="-25000" dirty="0" smtClean="0"/>
              <a:t>2</a:t>
            </a:r>
            <a:endParaRPr lang="cs-CZ" baseline="-25000" dirty="0"/>
          </a:p>
        </p:txBody>
      </p:sp>
      <p:cxnSp>
        <p:nvCxnSpPr>
          <p:cNvPr id="42" name="Straight Arrow Connector 41"/>
          <p:cNvCxnSpPr>
            <a:stCxn id="40" idx="3"/>
            <a:endCxn id="19" idx="1"/>
          </p:cNvCxnSpPr>
          <p:nvPr/>
        </p:nvCxnSpPr>
        <p:spPr>
          <a:xfrm flipV="1">
            <a:off x="2241450" y="1741458"/>
            <a:ext cx="261858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0" idx="3"/>
            <a:endCxn id="20" idx="1"/>
          </p:cNvCxnSpPr>
          <p:nvPr/>
        </p:nvCxnSpPr>
        <p:spPr>
          <a:xfrm flipV="1">
            <a:off x="2241450" y="2083496"/>
            <a:ext cx="2618582" cy="900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0" idx="3"/>
            <a:endCxn id="21" idx="1"/>
          </p:cNvCxnSpPr>
          <p:nvPr/>
        </p:nvCxnSpPr>
        <p:spPr>
          <a:xfrm>
            <a:off x="2241450" y="2173506"/>
            <a:ext cx="2618582" cy="252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1" idx="3"/>
            <a:endCxn id="20" idx="1"/>
          </p:cNvCxnSpPr>
          <p:nvPr/>
        </p:nvCxnSpPr>
        <p:spPr>
          <a:xfrm flipV="1">
            <a:off x="2241450" y="2083496"/>
            <a:ext cx="2618582" cy="6567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1" idx="3"/>
            <a:endCxn id="21" idx="1"/>
          </p:cNvCxnSpPr>
          <p:nvPr/>
        </p:nvCxnSpPr>
        <p:spPr>
          <a:xfrm flipV="1">
            <a:off x="2241450" y="2425534"/>
            <a:ext cx="2618582" cy="3147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1" idx="3"/>
            <a:endCxn id="22" idx="1"/>
          </p:cNvCxnSpPr>
          <p:nvPr/>
        </p:nvCxnSpPr>
        <p:spPr>
          <a:xfrm>
            <a:off x="2241450" y="2740278"/>
            <a:ext cx="2618582" cy="272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1" idx="3"/>
            <a:endCxn id="23" idx="1"/>
          </p:cNvCxnSpPr>
          <p:nvPr/>
        </p:nvCxnSpPr>
        <p:spPr>
          <a:xfrm>
            <a:off x="2241450" y="2740278"/>
            <a:ext cx="2618582" cy="3693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07504" y="1620089"/>
            <a:ext cx="19630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Rotace ortogonální</a:t>
            </a:r>
          </a:p>
          <a:p>
            <a:r>
              <a:rPr lang="cs-CZ" sz="1400" i="1" dirty="0" smtClean="0"/>
              <a:t>- Nezávislé faktory</a:t>
            </a:r>
            <a:endParaRPr lang="cs-CZ" i="1" dirty="0"/>
          </a:p>
        </p:txBody>
      </p:sp>
      <p:sp>
        <p:nvSpPr>
          <p:cNvPr id="64" name="TextBox 63"/>
          <p:cNvSpPr txBox="1"/>
          <p:nvPr/>
        </p:nvSpPr>
        <p:spPr>
          <a:xfrm>
            <a:off x="7093572" y="3820398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u</a:t>
            </a:r>
            <a:r>
              <a:rPr lang="cs-CZ" baseline="-25000" dirty="0" smtClean="0"/>
              <a:t>1</a:t>
            </a:r>
            <a:endParaRPr lang="cs-CZ" baseline="-25000" dirty="0"/>
          </a:p>
        </p:txBody>
      </p:sp>
      <p:sp>
        <p:nvSpPr>
          <p:cNvPr id="65" name="TextBox 64"/>
          <p:cNvSpPr txBox="1"/>
          <p:nvPr/>
        </p:nvSpPr>
        <p:spPr>
          <a:xfrm>
            <a:off x="7093572" y="4162436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u</a:t>
            </a:r>
            <a:r>
              <a:rPr lang="cs-CZ" baseline="-25000" dirty="0" smtClean="0"/>
              <a:t>2</a:t>
            </a:r>
            <a:endParaRPr lang="cs-CZ" baseline="-25000" dirty="0"/>
          </a:p>
        </p:txBody>
      </p:sp>
      <p:sp>
        <p:nvSpPr>
          <p:cNvPr id="66" name="TextBox 65"/>
          <p:cNvSpPr txBox="1"/>
          <p:nvPr/>
        </p:nvSpPr>
        <p:spPr>
          <a:xfrm>
            <a:off x="7093572" y="4504474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u</a:t>
            </a:r>
            <a:r>
              <a:rPr lang="cs-CZ" baseline="-25000" dirty="0" smtClean="0"/>
              <a:t>3</a:t>
            </a:r>
            <a:endParaRPr lang="cs-CZ" baseline="-25000" dirty="0"/>
          </a:p>
        </p:txBody>
      </p:sp>
      <p:sp>
        <p:nvSpPr>
          <p:cNvPr id="67" name="TextBox 66"/>
          <p:cNvSpPr txBox="1"/>
          <p:nvPr/>
        </p:nvSpPr>
        <p:spPr>
          <a:xfrm>
            <a:off x="7093572" y="4846512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u</a:t>
            </a:r>
            <a:r>
              <a:rPr lang="cs-CZ" baseline="-25000" dirty="0" smtClean="0"/>
              <a:t>4</a:t>
            </a:r>
            <a:endParaRPr lang="cs-CZ" baseline="-25000" dirty="0"/>
          </a:p>
        </p:txBody>
      </p:sp>
      <p:sp>
        <p:nvSpPr>
          <p:cNvPr id="68" name="TextBox 67"/>
          <p:cNvSpPr txBox="1"/>
          <p:nvPr/>
        </p:nvSpPr>
        <p:spPr>
          <a:xfrm>
            <a:off x="7093572" y="5188550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u</a:t>
            </a:r>
            <a:r>
              <a:rPr lang="cs-CZ" baseline="-25000" dirty="0" smtClean="0"/>
              <a:t>5</a:t>
            </a:r>
            <a:endParaRPr lang="cs-CZ" baseline="-25000" dirty="0"/>
          </a:p>
        </p:txBody>
      </p:sp>
      <p:sp>
        <p:nvSpPr>
          <p:cNvPr id="69" name="TextBox 68"/>
          <p:cNvSpPr txBox="1"/>
          <p:nvPr/>
        </p:nvSpPr>
        <p:spPr>
          <a:xfrm>
            <a:off x="4886326" y="3820398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y</a:t>
            </a:r>
            <a:r>
              <a:rPr lang="cs-CZ" baseline="-25000" dirty="0" smtClean="0"/>
              <a:t>1</a:t>
            </a:r>
            <a:endParaRPr lang="cs-CZ" baseline="-25000" dirty="0"/>
          </a:p>
        </p:txBody>
      </p:sp>
      <p:sp>
        <p:nvSpPr>
          <p:cNvPr id="70" name="TextBox 69"/>
          <p:cNvSpPr txBox="1"/>
          <p:nvPr/>
        </p:nvSpPr>
        <p:spPr>
          <a:xfrm>
            <a:off x="4886326" y="4162436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y</a:t>
            </a:r>
            <a:r>
              <a:rPr lang="cs-CZ" baseline="-25000" dirty="0" smtClean="0"/>
              <a:t>2</a:t>
            </a:r>
            <a:endParaRPr lang="cs-CZ" baseline="-25000" dirty="0"/>
          </a:p>
        </p:txBody>
      </p:sp>
      <p:sp>
        <p:nvSpPr>
          <p:cNvPr id="71" name="TextBox 70"/>
          <p:cNvSpPr txBox="1"/>
          <p:nvPr/>
        </p:nvSpPr>
        <p:spPr>
          <a:xfrm>
            <a:off x="4886326" y="4504474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y</a:t>
            </a:r>
            <a:r>
              <a:rPr lang="cs-CZ" baseline="-25000" dirty="0" smtClean="0"/>
              <a:t>3</a:t>
            </a:r>
            <a:endParaRPr lang="cs-CZ" baseline="-25000" dirty="0"/>
          </a:p>
        </p:txBody>
      </p:sp>
      <p:sp>
        <p:nvSpPr>
          <p:cNvPr id="72" name="TextBox 71"/>
          <p:cNvSpPr txBox="1"/>
          <p:nvPr/>
        </p:nvSpPr>
        <p:spPr>
          <a:xfrm>
            <a:off x="4886326" y="4846512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y</a:t>
            </a:r>
            <a:r>
              <a:rPr lang="cs-CZ" baseline="-25000" dirty="0" smtClean="0"/>
              <a:t>4</a:t>
            </a:r>
            <a:endParaRPr lang="cs-CZ" baseline="-25000" dirty="0"/>
          </a:p>
        </p:txBody>
      </p:sp>
      <p:sp>
        <p:nvSpPr>
          <p:cNvPr id="73" name="TextBox 72"/>
          <p:cNvSpPr txBox="1"/>
          <p:nvPr/>
        </p:nvSpPr>
        <p:spPr>
          <a:xfrm>
            <a:off x="4886326" y="5188550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y</a:t>
            </a:r>
            <a:r>
              <a:rPr lang="cs-CZ" baseline="-25000" dirty="0" smtClean="0"/>
              <a:t>5</a:t>
            </a:r>
            <a:endParaRPr lang="cs-CZ" baseline="-25000" dirty="0"/>
          </a:p>
        </p:txBody>
      </p:sp>
      <p:cxnSp>
        <p:nvCxnSpPr>
          <p:cNvPr id="74" name="Straight Arrow Connector 73"/>
          <p:cNvCxnSpPr>
            <a:stCxn id="64" idx="1"/>
            <a:endCxn id="69" idx="3"/>
          </p:cNvCxnSpPr>
          <p:nvPr/>
        </p:nvCxnSpPr>
        <p:spPr>
          <a:xfrm rot="10800000">
            <a:off x="5253734" y="4005064"/>
            <a:ext cx="18398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68" idx="1"/>
            <a:endCxn id="73" idx="3"/>
          </p:cNvCxnSpPr>
          <p:nvPr/>
        </p:nvCxnSpPr>
        <p:spPr>
          <a:xfrm rot="10800000">
            <a:off x="5253734" y="5373216"/>
            <a:ext cx="18398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67" idx="1"/>
            <a:endCxn id="72" idx="3"/>
          </p:cNvCxnSpPr>
          <p:nvPr/>
        </p:nvCxnSpPr>
        <p:spPr>
          <a:xfrm rot="10800000">
            <a:off x="5253734" y="5031178"/>
            <a:ext cx="18398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66" idx="1"/>
            <a:endCxn id="71" idx="3"/>
          </p:cNvCxnSpPr>
          <p:nvPr/>
        </p:nvCxnSpPr>
        <p:spPr>
          <a:xfrm rot="10800000">
            <a:off x="5253734" y="4689140"/>
            <a:ext cx="18398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65" idx="1"/>
            <a:endCxn id="70" idx="3"/>
          </p:cNvCxnSpPr>
          <p:nvPr/>
        </p:nvCxnSpPr>
        <p:spPr>
          <a:xfrm rot="10800000">
            <a:off x="5253734" y="4347102"/>
            <a:ext cx="18398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933998" y="4252446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f</a:t>
            </a:r>
            <a:r>
              <a:rPr lang="cs-CZ" baseline="-25000" dirty="0" smtClean="0"/>
              <a:t>1</a:t>
            </a:r>
            <a:endParaRPr lang="cs-CZ" baseline="-25000" dirty="0"/>
          </a:p>
        </p:txBody>
      </p:sp>
      <p:sp>
        <p:nvSpPr>
          <p:cNvPr id="80" name="TextBox 79"/>
          <p:cNvSpPr txBox="1"/>
          <p:nvPr/>
        </p:nvSpPr>
        <p:spPr>
          <a:xfrm>
            <a:off x="1933998" y="481921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f</a:t>
            </a:r>
            <a:r>
              <a:rPr lang="cs-CZ" baseline="-25000" dirty="0" smtClean="0"/>
              <a:t>2</a:t>
            </a:r>
            <a:endParaRPr lang="cs-CZ" baseline="-25000" dirty="0"/>
          </a:p>
        </p:txBody>
      </p:sp>
      <p:cxnSp>
        <p:nvCxnSpPr>
          <p:cNvPr id="81" name="Straight Arrow Connector 80"/>
          <p:cNvCxnSpPr>
            <a:stCxn id="79" idx="3"/>
            <a:endCxn id="69" idx="1"/>
          </p:cNvCxnSpPr>
          <p:nvPr/>
        </p:nvCxnSpPr>
        <p:spPr>
          <a:xfrm flipV="1">
            <a:off x="2267744" y="4005064"/>
            <a:ext cx="261858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79" idx="3"/>
            <a:endCxn id="70" idx="1"/>
          </p:cNvCxnSpPr>
          <p:nvPr/>
        </p:nvCxnSpPr>
        <p:spPr>
          <a:xfrm flipV="1">
            <a:off x="2267744" y="4347102"/>
            <a:ext cx="2618582" cy="900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79" idx="3"/>
            <a:endCxn id="71" idx="1"/>
          </p:cNvCxnSpPr>
          <p:nvPr/>
        </p:nvCxnSpPr>
        <p:spPr>
          <a:xfrm>
            <a:off x="2267744" y="4437112"/>
            <a:ext cx="2618582" cy="252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80" idx="3"/>
            <a:endCxn id="70" idx="1"/>
          </p:cNvCxnSpPr>
          <p:nvPr/>
        </p:nvCxnSpPr>
        <p:spPr>
          <a:xfrm flipV="1">
            <a:off x="2267744" y="4347102"/>
            <a:ext cx="2618582" cy="6567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80" idx="3"/>
            <a:endCxn id="71" idx="1"/>
          </p:cNvCxnSpPr>
          <p:nvPr/>
        </p:nvCxnSpPr>
        <p:spPr>
          <a:xfrm flipV="1">
            <a:off x="2267744" y="4689140"/>
            <a:ext cx="2618582" cy="3147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80" idx="3"/>
            <a:endCxn id="72" idx="1"/>
          </p:cNvCxnSpPr>
          <p:nvPr/>
        </p:nvCxnSpPr>
        <p:spPr>
          <a:xfrm>
            <a:off x="2267744" y="5003884"/>
            <a:ext cx="2618582" cy="272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80" idx="3"/>
            <a:endCxn id="73" idx="1"/>
          </p:cNvCxnSpPr>
          <p:nvPr/>
        </p:nvCxnSpPr>
        <p:spPr>
          <a:xfrm>
            <a:off x="2267744" y="5003884"/>
            <a:ext cx="2618582" cy="3693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107505" y="3717032"/>
            <a:ext cx="2304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/>
              <a:t>Rotace neortogonální</a:t>
            </a:r>
          </a:p>
          <a:p>
            <a:r>
              <a:rPr lang="cs-CZ" sz="1400" i="1" dirty="0" smtClean="0"/>
              <a:t>- Faktory jsou závislé za účelem zvýšení </a:t>
            </a:r>
            <a:r>
              <a:rPr lang="cs-CZ" sz="1400" i="1" dirty="0" err="1" smtClean="0"/>
              <a:t>intepretovatelnosti</a:t>
            </a:r>
            <a:endParaRPr lang="cs-CZ" i="1" dirty="0"/>
          </a:p>
        </p:txBody>
      </p:sp>
      <p:cxnSp>
        <p:nvCxnSpPr>
          <p:cNvPr id="91" name="Straight Arrow Connector 90"/>
          <p:cNvCxnSpPr>
            <a:stCxn id="80" idx="1"/>
            <a:endCxn id="79" idx="1"/>
          </p:cNvCxnSpPr>
          <p:nvPr/>
        </p:nvCxnSpPr>
        <p:spPr>
          <a:xfrm rot="10800000">
            <a:off x="1933998" y="4437112"/>
            <a:ext cx="1588" cy="566772"/>
          </a:xfrm>
          <a:prstGeom prst="curvedConnector3">
            <a:avLst>
              <a:gd name="adj1" fmla="val 14395466"/>
            </a:avLst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001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9" grpId="0"/>
      <p:bldP spid="20" grpId="0"/>
      <p:bldP spid="21" grpId="0"/>
      <p:bldP spid="22" grpId="0"/>
      <p:bldP spid="23" grpId="0"/>
      <p:bldP spid="40" grpId="0"/>
      <p:bldP spid="41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9" grpId="0"/>
      <p:bldP spid="80" grpId="0"/>
      <p:bldP spid="8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Faktorová analýza – postup výpočtu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2736304"/>
          </a:xfrm>
        </p:spPr>
        <p:txBody>
          <a:bodyPr>
            <a:normAutofit lnSpcReduction="10000"/>
          </a:bodyPr>
          <a:lstStyle/>
          <a:p>
            <a:pPr>
              <a:buFont typeface="+mj-lt"/>
              <a:buAutoNum type="arabicPeriod"/>
            </a:pPr>
            <a:r>
              <a:rPr lang="cs-CZ" dirty="0"/>
              <a:t>e</a:t>
            </a:r>
            <a:r>
              <a:rPr lang="cs-CZ" dirty="0" smtClean="0"/>
              <a:t>xtrakce prvotních faktorů z kovarianční matice (analogie vlastních vektorů v PCA)</a:t>
            </a:r>
          </a:p>
          <a:p>
            <a:pPr lvl="1"/>
            <a:r>
              <a:rPr lang="cs-CZ" dirty="0" smtClean="0"/>
              <a:t>oproti PCA pracuje pouze s částí variability každé proměnné (tzv. </a:t>
            </a:r>
            <a:r>
              <a:rPr lang="cs-CZ" dirty="0" err="1" smtClean="0"/>
              <a:t>communality</a:t>
            </a:r>
            <a:r>
              <a:rPr lang="cs-CZ" dirty="0" smtClean="0"/>
              <a:t>), která je sdílena společnými faktory</a:t>
            </a:r>
          </a:p>
          <a:p>
            <a:pPr lvl="1"/>
            <a:r>
              <a:rPr lang="cs-CZ" dirty="0"/>
              <a:t>n</a:t>
            </a:r>
            <a:r>
              <a:rPr lang="cs-CZ" dirty="0" smtClean="0"/>
              <a:t>ěkolik možných algoritmů – </a:t>
            </a:r>
            <a:r>
              <a:rPr lang="cs-CZ" dirty="0" err="1" smtClean="0"/>
              <a:t>principal</a:t>
            </a:r>
            <a:r>
              <a:rPr lang="cs-CZ" dirty="0" smtClean="0"/>
              <a:t> </a:t>
            </a:r>
            <a:r>
              <a:rPr lang="cs-CZ" dirty="0" err="1" smtClean="0"/>
              <a:t>factoring</a:t>
            </a:r>
            <a:r>
              <a:rPr lang="cs-CZ" dirty="0" smtClean="0"/>
              <a:t>, metoda nejmenších čtverců, maximum </a:t>
            </a:r>
            <a:r>
              <a:rPr lang="cs-CZ" dirty="0" err="1" smtClean="0"/>
              <a:t>likelihood</a:t>
            </a:r>
            <a:r>
              <a:rPr lang="cs-CZ" dirty="0" smtClean="0"/>
              <a:t> apod.</a:t>
            </a:r>
          </a:p>
          <a:p>
            <a:pPr lvl="1"/>
            <a:r>
              <a:rPr lang="cs-CZ" dirty="0"/>
              <a:t>v</a:t>
            </a:r>
            <a:r>
              <a:rPr lang="cs-CZ" dirty="0" smtClean="0"/>
              <a:t>ýsledkem je komplexní struktura faktorů (obdobná PCA), kde řada faktorů má významné </a:t>
            </a:r>
            <a:r>
              <a:rPr lang="cs-CZ" dirty="0" err="1" smtClean="0"/>
              <a:t>loadings</a:t>
            </a:r>
            <a:r>
              <a:rPr lang="cs-CZ" dirty="0" smtClean="0"/>
              <a:t> (</a:t>
            </a:r>
            <a:r>
              <a:rPr lang="en-US" dirty="0" err="1" smtClean="0"/>
              <a:t>vztah</a:t>
            </a:r>
            <a:r>
              <a:rPr lang="cs-CZ" dirty="0" smtClean="0"/>
              <a:t>y</a:t>
            </a:r>
            <a:r>
              <a:rPr lang="en-US" dirty="0" smtClean="0"/>
              <a:t>) k </a:t>
            </a:r>
            <a:r>
              <a:rPr lang="cs-CZ" dirty="0" smtClean="0"/>
              <a:t>původním proměnným, počet takových faktorů je tzv. komplexita faktorů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48</a:t>
            </a:fld>
            <a:endParaRPr lang="cs-CZ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789041"/>
            <a:ext cx="8229600" cy="28803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2"/>
            </a:pPr>
            <a:r>
              <a:rPr lang="cs-CZ" dirty="0" smtClean="0"/>
              <a:t>v druhém kroku je rotací dosaženo zjednodušení struktury faktorů, tj. vztah mezi společnými faktory a původními proměnnými je zjednodušen (každá původní proměnná má hlavní vztah s jedním faktorem nebo malým počtem faktorů)</a:t>
            </a:r>
          </a:p>
          <a:p>
            <a:pPr lvl="1"/>
            <a:r>
              <a:rPr lang="cs-CZ" dirty="0" smtClean="0"/>
              <a:t>dva hlavní typy rotace:</a:t>
            </a:r>
          </a:p>
          <a:p>
            <a:pPr lvl="2"/>
            <a:r>
              <a:rPr lang="cs-CZ" sz="1900" dirty="0" smtClean="0"/>
              <a:t>ortogonální – faktory nemohou být korelovány, jsou tedy zcela nezávislé</a:t>
            </a:r>
          </a:p>
          <a:p>
            <a:pPr lvl="2"/>
            <a:r>
              <a:rPr lang="cs-CZ" sz="1900" dirty="0" smtClean="0"/>
              <a:t>neortogonální – faktory mohou být korelovány, nejsou tedy zcela nezávislé; vzhledem ke korelacím obtížnější interpretace </a:t>
            </a:r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369023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Faktorová analýza - rotace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2304256"/>
          </a:xfrm>
        </p:spPr>
        <p:txBody>
          <a:bodyPr/>
          <a:lstStyle/>
          <a:p>
            <a:r>
              <a:rPr lang="cs-CZ" dirty="0" smtClean="0"/>
              <a:t>Ortogonální rotace</a:t>
            </a:r>
          </a:p>
          <a:p>
            <a:pPr lvl="1"/>
            <a:r>
              <a:rPr lang="cs-CZ" dirty="0" err="1" smtClean="0"/>
              <a:t>Quartimax</a:t>
            </a:r>
            <a:r>
              <a:rPr lang="cs-CZ" dirty="0" smtClean="0"/>
              <a:t> – minimalizuje sumu čtverců </a:t>
            </a:r>
            <a:r>
              <a:rPr lang="cs-CZ" dirty="0" err="1" smtClean="0"/>
              <a:t>loadings</a:t>
            </a:r>
            <a:r>
              <a:rPr lang="cs-CZ" dirty="0" smtClean="0"/>
              <a:t> původních proměnných na faktorových osách, tedy zjednodušuje řádky matice </a:t>
            </a:r>
            <a:r>
              <a:rPr lang="cs-CZ" dirty="0" err="1" smtClean="0"/>
              <a:t>loadings</a:t>
            </a:r>
            <a:r>
              <a:rPr lang="cs-CZ" dirty="0" smtClean="0"/>
              <a:t> (=každá původní proměnná má největší </a:t>
            </a:r>
            <a:r>
              <a:rPr lang="cs-CZ" dirty="0" err="1" smtClean="0"/>
              <a:t>loadings</a:t>
            </a:r>
            <a:r>
              <a:rPr lang="cs-CZ" dirty="0" smtClean="0"/>
              <a:t> na jedné faktorové ose)</a:t>
            </a:r>
          </a:p>
          <a:p>
            <a:pPr lvl="1"/>
            <a:r>
              <a:rPr lang="cs-CZ" dirty="0" err="1" smtClean="0"/>
              <a:t>Varimax</a:t>
            </a:r>
            <a:r>
              <a:rPr lang="cs-CZ" dirty="0" smtClean="0"/>
              <a:t> – zjednodušuje sloupce matice </a:t>
            </a:r>
            <a:r>
              <a:rPr lang="cs-CZ" dirty="0" err="1" smtClean="0"/>
              <a:t>loadings</a:t>
            </a:r>
            <a:endParaRPr lang="cs-CZ" dirty="0" smtClean="0"/>
          </a:p>
          <a:p>
            <a:pPr lvl="1"/>
            <a:r>
              <a:rPr lang="cs-CZ" dirty="0" err="1" smtClean="0"/>
              <a:t>Equimax</a:t>
            </a:r>
            <a:r>
              <a:rPr lang="cs-CZ" dirty="0" smtClean="0"/>
              <a:t> – zjednodušuje řádky i sloupce matice </a:t>
            </a:r>
            <a:r>
              <a:rPr lang="cs-CZ" dirty="0" err="1" smtClean="0"/>
              <a:t>loadings</a:t>
            </a:r>
            <a:endParaRPr lang="cs-CZ" dirty="0" smtClean="0"/>
          </a:p>
          <a:p>
            <a:pPr lvl="1"/>
            <a:r>
              <a:rPr lang="cs-CZ" dirty="0" err="1" smtClean="0"/>
              <a:t>Biquartimax</a:t>
            </a:r>
            <a:r>
              <a:rPr lang="cs-CZ" dirty="0" smtClean="0"/>
              <a:t> – varianta </a:t>
            </a:r>
            <a:r>
              <a:rPr lang="cs-CZ" dirty="0" err="1" smtClean="0"/>
              <a:t>equimax</a:t>
            </a:r>
            <a:endParaRPr lang="cs-C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49</a:t>
            </a:fld>
            <a:endParaRPr lang="cs-CZ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645024"/>
            <a:ext cx="8229600" cy="2464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Neortogonální rotace</a:t>
            </a:r>
          </a:p>
          <a:p>
            <a:pPr lvl="1"/>
            <a:r>
              <a:rPr lang="cs-CZ" dirty="0" err="1" smtClean="0"/>
              <a:t>Oblimax</a:t>
            </a:r>
            <a:endParaRPr lang="cs-CZ" dirty="0" smtClean="0"/>
          </a:p>
          <a:p>
            <a:pPr lvl="1"/>
            <a:r>
              <a:rPr lang="cs-CZ" dirty="0" err="1" smtClean="0"/>
              <a:t>Quartimin</a:t>
            </a:r>
            <a:endParaRPr lang="cs-CZ" dirty="0" smtClean="0"/>
          </a:p>
          <a:p>
            <a:pPr lvl="1"/>
            <a:r>
              <a:rPr lang="cs-CZ" dirty="0" err="1" smtClean="0"/>
              <a:t>Oblimin</a:t>
            </a:r>
            <a:endParaRPr lang="cs-CZ" dirty="0" smtClean="0"/>
          </a:p>
          <a:p>
            <a:pPr lvl="1"/>
            <a:r>
              <a:rPr lang="cs-CZ" dirty="0" err="1" smtClean="0"/>
              <a:t>Covarimin</a:t>
            </a:r>
            <a:endParaRPr lang="cs-CZ" dirty="0" smtClean="0"/>
          </a:p>
          <a:p>
            <a:pPr lvl="1"/>
            <a:r>
              <a:rPr lang="cs-CZ" dirty="0" err="1" smtClean="0"/>
              <a:t>Biquartimin</a:t>
            </a:r>
            <a:endParaRPr lang="cs-CZ" dirty="0" smtClean="0"/>
          </a:p>
          <a:p>
            <a:pPr lvl="1"/>
            <a:r>
              <a:rPr lang="cs-CZ" dirty="0" smtClean="0"/>
              <a:t>Atd.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687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Schéma analýzy a klasifikace dat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47088" y="1628800"/>
            <a:ext cx="2052704" cy="6861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b="1" dirty="0" smtClean="0">
                <a:solidFill>
                  <a:prstClr val="black"/>
                </a:solidFill>
              </a:rPr>
              <a:t>Data</a:t>
            </a:r>
            <a:endParaRPr lang="en-US" b="1" dirty="0" smtClean="0">
              <a:solidFill>
                <a:prstClr val="black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46401" y="2924944"/>
            <a:ext cx="2053391" cy="6861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b="1" dirty="0" smtClean="0">
                <a:solidFill>
                  <a:prstClr val="black"/>
                </a:solidFill>
              </a:rPr>
              <a:t>Předzpracování</a:t>
            </a:r>
            <a:endParaRPr lang="en-US" b="1" dirty="0" smtClean="0">
              <a:solidFill>
                <a:prstClr val="black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46400" y="4221088"/>
            <a:ext cx="2053391" cy="6861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b="1" dirty="0" smtClean="0">
                <a:solidFill>
                  <a:prstClr val="black"/>
                </a:solidFill>
              </a:rPr>
              <a:t>Redukce</a:t>
            </a:r>
            <a:endParaRPr lang="en-US" b="1" dirty="0" smtClean="0">
              <a:solidFill>
                <a:prstClr val="black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47087" y="5517232"/>
            <a:ext cx="2052703" cy="6861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b="1" dirty="0" smtClean="0">
                <a:solidFill>
                  <a:prstClr val="black"/>
                </a:solidFill>
              </a:rPr>
              <a:t>Klasifikace</a:t>
            </a:r>
            <a:endParaRPr lang="en-US" b="1" dirty="0" smtClean="0">
              <a:solidFill>
                <a:prstClr val="black"/>
              </a:solidFill>
            </a:endParaRPr>
          </a:p>
        </p:txBody>
      </p:sp>
      <p:cxnSp>
        <p:nvCxnSpPr>
          <p:cNvPr id="12" name="Přímá spojnice se šipkou 11"/>
          <p:cNvCxnSpPr>
            <a:stCxn id="7" idx="2"/>
            <a:endCxn id="8" idx="0"/>
          </p:cNvCxnSpPr>
          <p:nvPr/>
        </p:nvCxnSpPr>
        <p:spPr bwMode="auto">
          <a:xfrm flipH="1">
            <a:off x="1673097" y="2314996"/>
            <a:ext cx="343" cy="60994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Přímá spojnice se šipkou 12"/>
          <p:cNvCxnSpPr>
            <a:stCxn id="8" idx="2"/>
            <a:endCxn id="10" idx="0"/>
          </p:cNvCxnSpPr>
          <p:nvPr/>
        </p:nvCxnSpPr>
        <p:spPr bwMode="auto">
          <a:xfrm flipH="1">
            <a:off x="1673096" y="3611140"/>
            <a:ext cx="1" cy="60994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Přímá spojnice se šipkou 13"/>
          <p:cNvCxnSpPr>
            <a:stCxn id="10" idx="2"/>
            <a:endCxn id="11" idx="0"/>
          </p:cNvCxnSpPr>
          <p:nvPr/>
        </p:nvCxnSpPr>
        <p:spPr bwMode="auto">
          <a:xfrm>
            <a:off x="1673096" y="4907284"/>
            <a:ext cx="343" cy="60994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6" name="Skupina 25"/>
          <p:cNvGrpSpPr/>
          <p:nvPr/>
        </p:nvGrpSpPr>
        <p:grpSpPr>
          <a:xfrm>
            <a:off x="4572000" y="5453077"/>
            <a:ext cx="3020268" cy="784235"/>
            <a:chOff x="6097581" y="3069784"/>
            <a:chExt cx="3330480" cy="943358"/>
          </a:xfrm>
        </p:grpSpPr>
        <p:pic>
          <p:nvPicPr>
            <p:cNvPr id="27" name="Picture 3" descr="C:\Users\janeva\AppData\Local\Microsoft\Windows\Temporary Internet Files\Content.IE5\6ZIORLIV\MC900332572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7581" y="3110351"/>
              <a:ext cx="1037584" cy="835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8" descr="C:\Users\janeva\AppData\Local\Microsoft\Windows\Temporary Internet Files\Content.IE5\HH6CWDBV\MC900232599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0150" y="3069784"/>
              <a:ext cx="684441" cy="9433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ovéPole 28"/>
            <p:cNvSpPr txBox="1"/>
            <p:nvPr/>
          </p:nvSpPr>
          <p:spPr>
            <a:xfrm>
              <a:off x="7367899" y="3329641"/>
              <a:ext cx="836620" cy="407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 smtClean="0">
                  <a:solidFill>
                    <a:prstClr val="black"/>
                  </a:solidFill>
                </a:rPr>
                <a:t>nebo</a:t>
              </a:r>
              <a:endParaRPr lang="cs-CZ" sz="1600" dirty="0">
                <a:solidFill>
                  <a:prstClr val="black"/>
                </a:solidFill>
              </a:endParaRPr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6934200" y="3124200"/>
              <a:ext cx="4183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>
                  <a:solidFill>
                    <a:prstClr val="black"/>
                  </a:solidFill>
                </a:rPr>
                <a:t>?</a:t>
              </a:r>
            </a:p>
          </p:txBody>
        </p:sp>
        <p:sp>
          <p:nvSpPr>
            <p:cNvPr id="31" name="TextovéPole 30"/>
            <p:cNvSpPr txBox="1"/>
            <p:nvPr/>
          </p:nvSpPr>
          <p:spPr>
            <a:xfrm>
              <a:off x="9009751" y="3313046"/>
              <a:ext cx="41831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>
                  <a:solidFill>
                    <a:prstClr val="black"/>
                  </a:solidFill>
                </a:rPr>
                <a:t>?</a:t>
              </a:r>
            </a:p>
          </p:txBody>
        </p:sp>
      </p:grpSp>
      <p:pic>
        <p:nvPicPr>
          <p:cNvPr id="32" name="Obrázek 31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490" y="1486055"/>
            <a:ext cx="3343742" cy="971686"/>
          </a:xfrm>
          <a:prstGeom prst="rect">
            <a:avLst/>
          </a:prstGeom>
        </p:spPr>
      </p:pic>
      <p:pic>
        <p:nvPicPr>
          <p:cNvPr id="36" name="Obrázek 35" descr="Výřez obrazovk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490" y="2786962"/>
            <a:ext cx="3305637" cy="962159"/>
          </a:xfrm>
          <a:prstGeom prst="rect">
            <a:avLst/>
          </a:prstGeom>
        </p:spPr>
      </p:pic>
      <p:grpSp>
        <p:nvGrpSpPr>
          <p:cNvPr id="40" name="Skupina 39"/>
          <p:cNvGrpSpPr/>
          <p:nvPr/>
        </p:nvGrpSpPr>
        <p:grpSpPr>
          <a:xfrm>
            <a:off x="3352639" y="3999609"/>
            <a:ext cx="3307593" cy="1129152"/>
            <a:chOff x="3210579" y="3855593"/>
            <a:chExt cx="3307593" cy="1129152"/>
          </a:xfrm>
        </p:grpSpPr>
        <p:pic>
          <p:nvPicPr>
            <p:cNvPr id="37" name="Obrázek 36" descr="Výřez obrazovky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0579" y="3939090"/>
              <a:ext cx="3305637" cy="962159"/>
            </a:xfrm>
            <a:prstGeom prst="rect">
              <a:avLst/>
            </a:prstGeom>
          </p:spPr>
        </p:pic>
        <p:sp>
          <p:nvSpPr>
            <p:cNvPr id="38" name="Obdélník 37"/>
            <p:cNvSpPr/>
            <p:nvPr/>
          </p:nvSpPr>
          <p:spPr>
            <a:xfrm>
              <a:off x="4039478" y="3855593"/>
              <a:ext cx="612000" cy="112915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prstClr val="white"/>
                </a:solidFill>
              </a:endParaRPr>
            </a:p>
          </p:txBody>
        </p:sp>
        <p:sp>
          <p:nvSpPr>
            <p:cNvPr id="39" name="Obdélník 38"/>
            <p:cNvSpPr/>
            <p:nvPr/>
          </p:nvSpPr>
          <p:spPr>
            <a:xfrm>
              <a:off x="5870172" y="3855593"/>
              <a:ext cx="648000" cy="112915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prstClr val="white"/>
                </a:solidFill>
              </a:endParaRPr>
            </a:p>
          </p:txBody>
        </p:sp>
      </p:grpSp>
      <p:sp>
        <p:nvSpPr>
          <p:cNvPr id="34" name="Obdélník 33"/>
          <p:cNvSpPr/>
          <p:nvPr/>
        </p:nvSpPr>
        <p:spPr>
          <a:xfrm>
            <a:off x="646400" y="1628800"/>
            <a:ext cx="2052704" cy="686196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b="1" dirty="0" smtClean="0">
                <a:solidFill>
                  <a:srgbClr val="00B050"/>
                </a:solidFill>
              </a:rPr>
              <a:t>Data</a:t>
            </a:r>
            <a:endParaRPr lang="en-US" b="1" dirty="0" smtClean="0">
              <a:solidFill>
                <a:srgbClr val="00B050"/>
              </a:solidFill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646400" y="2924944"/>
            <a:ext cx="2053391" cy="686196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b="1" dirty="0" smtClean="0">
                <a:solidFill>
                  <a:srgbClr val="00B050"/>
                </a:solidFill>
              </a:rPr>
              <a:t>Předzpracování</a:t>
            </a:r>
            <a:endParaRPr lang="en-US" b="1" dirty="0" smtClean="0">
              <a:solidFill>
                <a:srgbClr val="00B050"/>
              </a:solidFill>
            </a:endParaRPr>
          </a:p>
        </p:txBody>
      </p:sp>
      <p:sp>
        <p:nvSpPr>
          <p:cNvPr id="41" name="Obdélník 40"/>
          <p:cNvSpPr/>
          <p:nvPr/>
        </p:nvSpPr>
        <p:spPr>
          <a:xfrm>
            <a:off x="646400" y="4221088"/>
            <a:ext cx="2053391" cy="686196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b="1" dirty="0" smtClean="0">
                <a:solidFill>
                  <a:srgbClr val="FF0000"/>
                </a:solidFill>
              </a:rPr>
              <a:t>Redukce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19582" y="1353933"/>
            <a:ext cx="1188000" cy="1322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" name="Skupina 10"/>
          <p:cNvGrpSpPr>
            <a:grpSpLocks/>
          </p:cNvGrpSpPr>
          <p:nvPr/>
        </p:nvGrpSpPr>
        <p:grpSpPr bwMode="auto">
          <a:xfrm rot="10800000" flipH="1">
            <a:off x="7247582" y="2734360"/>
            <a:ext cx="1332000" cy="1116000"/>
            <a:chOff x="1425575" y="3573463"/>
            <a:chExt cx="1553004" cy="1295697"/>
          </a:xfrm>
        </p:grpSpPr>
        <p:pic>
          <p:nvPicPr>
            <p:cNvPr id="44" name="Picture 10" descr="intenzity_deformac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9725" y="3751263"/>
              <a:ext cx="1368854" cy="1117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10" descr="intenzity_deformac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7650" y="3663951"/>
              <a:ext cx="1368854" cy="1117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10" descr="intenzity_deformac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5575" y="3573463"/>
              <a:ext cx="1368854" cy="1119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7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77" t="4191" r="1406" b="5534"/>
          <a:stretch/>
        </p:blipFill>
        <p:spPr bwMode="auto">
          <a:xfrm rot="16200000">
            <a:off x="7391582" y="3991225"/>
            <a:ext cx="1044000" cy="1215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352639" y="1052736"/>
            <a:ext cx="31300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Ukázka - kognitivní data apod.</a:t>
            </a:r>
            <a:endParaRPr lang="en-US" sz="1600" dirty="0"/>
          </a:p>
        </p:txBody>
      </p:sp>
      <p:sp>
        <p:nvSpPr>
          <p:cNvPr id="48" name="TextovéPole 47"/>
          <p:cNvSpPr txBox="1"/>
          <p:nvPr/>
        </p:nvSpPr>
        <p:spPr>
          <a:xfrm>
            <a:off x="6723876" y="1052736"/>
            <a:ext cx="2384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Ukázka - obrazová data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9840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4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775593"/>
            <a:ext cx="7772400" cy="1470025"/>
          </a:xfrm>
        </p:spPr>
        <p:txBody>
          <a:bodyPr>
            <a:normAutofit/>
          </a:bodyPr>
          <a:lstStyle/>
          <a:p>
            <a:r>
              <a:rPr lang="cs-CZ" sz="3600" dirty="0" smtClean="0"/>
              <a:t>Poděkování</a:t>
            </a:r>
            <a:endParaRPr lang="cs-CZ" sz="3600" dirty="0"/>
          </a:p>
        </p:txBody>
      </p:sp>
      <p:sp>
        <p:nvSpPr>
          <p:cNvPr id="25" name="Obdélník 24"/>
          <p:cNvSpPr/>
          <p:nvPr/>
        </p:nvSpPr>
        <p:spPr>
          <a:xfrm>
            <a:off x="1347309" y="2276872"/>
            <a:ext cx="6449383" cy="172819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cs-CZ" sz="2000" dirty="0" smtClean="0"/>
              <a:t>Příprava výukových materiálů předmětu </a:t>
            </a:r>
            <a:br>
              <a:rPr lang="cs-CZ" sz="2000" dirty="0" smtClean="0"/>
            </a:br>
            <a:r>
              <a:rPr lang="cs-CZ" sz="2000" dirty="0" smtClean="0"/>
              <a:t>„</a:t>
            </a:r>
            <a:r>
              <a:rPr lang="it-IT" sz="2000" dirty="0" smtClean="0"/>
              <a:t>DSAN0</a:t>
            </a:r>
            <a:r>
              <a:rPr lang="cs-CZ" sz="2000" dirty="0"/>
              <a:t>2</a:t>
            </a:r>
            <a:r>
              <a:rPr lang="it-IT" sz="2000" dirty="0"/>
              <a:t> Pokročilé metody analýzy dat </a:t>
            </a:r>
            <a:r>
              <a:rPr lang="it-IT" sz="2000"/>
              <a:t>v </a:t>
            </a:r>
            <a:r>
              <a:rPr lang="it-IT" sz="2000" smtClean="0"/>
              <a:t>neurovědách</a:t>
            </a:r>
            <a:r>
              <a:rPr lang="cs-CZ" sz="2000" smtClean="0"/>
              <a:t>“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en-US" sz="2000" dirty="0" err="1" smtClean="0"/>
              <a:t>byla</a:t>
            </a:r>
            <a:r>
              <a:rPr lang="cs-CZ" sz="2000" dirty="0" smtClean="0"/>
              <a:t> finančně podporována prostředky projektu </a:t>
            </a:r>
            <a:r>
              <a:rPr lang="cs-CZ" sz="2000" dirty="0" err="1" smtClean="0"/>
              <a:t>FRMU</a:t>
            </a:r>
            <a:r>
              <a:rPr lang="cs-CZ" sz="2000" dirty="0" smtClean="0"/>
              <a:t> </a:t>
            </a:r>
            <a:br>
              <a:rPr lang="cs-CZ" sz="2000" dirty="0" smtClean="0"/>
            </a:br>
            <a:r>
              <a:rPr lang="cs-CZ" sz="2000" dirty="0" smtClean="0"/>
              <a:t>č. </a:t>
            </a:r>
            <a:r>
              <a:rPr lang="cs-CZ" sz="2000" dirty="0" err="1"/>
              <a:t>MUNI</a:t>
            </a:r>
            <a:r>
              <a:rPr lang="cs-CZ" sz="2000" dirty="0"/>
              <a:t>/FR/0260/2014 „Pokročilé metody analýzy dat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v </a:t>
            </a:r>
            <a:r>
              <a:rPr lang="cs-CZ" sz="2000" dirty="0"/>
              <a:t>neurovědách jako nový předmět na </a:t>
            </a:r>
            <a:r>
              <a:rPr lang="cs-CZ" sz="2000" dirty="0" err="1"/>
              <a:t>LF</a:t>
            </a:r>
            <a:r>
              <a:rPr lang="cs-CZ" sz="2000" dirty="0"/>
              <a:t> </a:t>
            </a:r>
            <a:r>
              <a:rPr lang="cs-CZ" sz="2000" dirty="0" smtClean="0"/>
              <a:t>MU“</a:t>
            </a:r>
            <a:endParaRPr lang="cs-CZ" sz="2000" dirty="0"/>
          </a:p>
        </p:txBody>
      </p:sp>
      <p:sp>
        <p:nvSpPr>
          <p:cNvPr id="5" name="AutoShape 2" descr="data:image/jpeg;base64,/9j/4AAQSkZJRgABAQAAAQABAAD/2wCEAAkGBhMPDxUQDxQVFA8QDw8PFBQPGRQVEBAUFBUWGBUQFRIXGyYfGBkjGhUSHy8gJCcqLSwsFR4xNTE2NScrOCoBCQoKDgwOGg8PGislHyI1NTUvLyopKiwpLiopKi8pKSksKSkvKSwpKSwtLykpKiwsLCwuKTUpLCwpKSkpLCwsLP/AABEIAF4BQAMBIgACEQEDEQH/xAAcAAEAAQUBAQAAAAAAAAAAAAAABgECBAUHAwj/xABCEAABAwMBAgsEBggHAQAAAAABAAIDBAUREgYhBxMUFyIxQVFUkdIyU2GSFRZxgZPRI0JSZKGj4vAzQ2Jyc7GyNf/EABsBAQADAQEBAQAAAAAAAAAAAAABAwQFAgYH/8QANBEAAgEDAwAHBwEJAAAAAAAAAAECAwQRBRJRExQhMUGRoUJSYXGBkvAVBiIyQ4Ki0eHx/9oADAMBAAIRAxEAPwDuCtJVxXIeEKQi4vAJHQh6iR+qrqFLpZbTPcVuhhuxkldxukrZpAJHACRwAB3Adix/pab3j/7+5aq2H9BH/wAbVEK1541+8/4knaf2irrqtG2isxyNMsZ6jOSU9uO3nv8AI6J9LT+8f/f3J9LT+8f/AH9y5rqPefMpqPefM/msvXs/yvzyOs9Ainh3K/P6jpX0tP7x/wDf3LNs1xldOxr3uLTnIPV1Fco1HvPmUDz3nzKiV42sdF+eRMdChFp9ZX59T6DDlcFwiy1JFVCXOIaKiEkucQ0APGSSTjC7MNoabxEP4kfqVdNyksuLRVeUIW8lFTUs8f8AWbJFrvrFTeIh/Ej9SzIKhsjQ9jg5jt4c0gtP2Edasaa7zGpJ9x6oiKD0EREAREQBERAEREAREQBERAEREAREQBERAEREAREQBERAEREB58aO8LlG31HI+4Pcxj3N0Rb2Me5u5veBhdDAVwXyVr+1U4S3dGvP/RNxZqrHbkhFtpXiGMFjhiNo3tdkfwUTrbbKZXkRSYMjzujk/aP+ldlCuCvr69K6wnBL6mrTH+nyk49ufocUFsm91L+HJ6VX6Lm91L+HJ6V2wBegXZoftDNRUdi7Picm409Vqsqm7GXnzOH/AEXN7mX8OT0p9Fze5l/Dk9K7kFcFuhrspewvMo/S173ocM+ipvcy/hyelU+ipvcy/hyeld2AVVojq8n7B5emL3jhP0TN7mX8OT0rr+xkZbb4GuBa4RkEOBBHSd1g7wtwFUBea1460UsYL7e0VCTknkuCqqBVWfJtCIikBERAEREAREQBERAEREAREQBFrb3tDBQsElVII2ve2NuQ5znvd1MaxoLnH4ALYRvyM94zvyD5HeEBciIgCIsG7XmKkYJKh/FxmRketwcWNc84bqcAQwZ3anYHxQGciwLbe4al0jYHh5gk4qQtDtDX4yWCTGlxHbpJx2rPQBERAEREBpwoDwt7W1Ntip3Uj2sMssjHF7WPGA0Ee0N3Wp81c54aLDPWRUzaaF82ieQvEY1aWlrRk/xX5ho6g7iHSYx8fkbKmcdhsbLeJ4nST1V0pKqmggllkjpGxcY0DqflhJxnd8S4LUWfaO83GlkuNO6mihjdIYqYx6zUCLJIMhOQT7OQW507sKZTbD0fEzQwwxw8phkgc+Foa7S77MZAOk4+Cg+zzrlaqGS28hkmlzLyeeEsNN+mzvkcerDi47/vwF9NRqUqm6UEs5X8SS7PH4FTTR6XnhUmksTa+k0xVIqmU0rcCRrDgkgax1EaD8M4XjVcKVSbJLICI7pRVEVPOHMYR0nubxmgt0jOlwwOotPeFh3bg4qabZ1tJHG6WrkrWVMrIenp6JaAMdYDWsye8le3C/wczSTcrt8b3mpzHUxQgkuc3pNmwOsEtGfi1veujTVvlRWO9+nh8jw8m22v2rr23ajoKOdkQq6WF5dJEyQB7jJl28Zxhg3LNtG2dZRXRlru5jl5SA6nqYG6MklwDHsG7BLSOoEHryDu1O2NrqmXugrYqSeeKmpYNfENydTTLlmTuz0gsuhsFXdrzFcqundSUtEA2KOYjj5nNc4gkD2Rl2T2dQGc7tEFHYu7GPrk8ky4QLvJR2uoqachs0UQcwkBwBL2jOk7juJXLqrb2701tp7o6rppGVEmnk7omNed7xgluCR0d+kgjIXTeEm3yVFoqoYGOklfEGtYwZc462HAH2ArknNpV0dNb7lR07nV0Ts1FM9pc4vbI4xycX2DSADv3dEjerqGNpDJ7tfwg1Laijt9vY1tbXxskfylriaRsjcjLdw1t/SE5z7HUc7vOn2wrrZcoKC7PinhrSOKqYmGJzHk6eLLBuI1aB1f5gOT1DF2ssVVLWUd9oaeR0sDAJ6SbDKgNaSMNa7cXaXyDd3AjOUns1Xe7vS1U9LJSUNAQ4CoLRPLIHB+5o36dTYx3YB7yFeiCzb273W1QuqZLjBofK5sMTaZpe8kktj1YwMNG9x7vszr7ltjeqO1Utynew8bU5kZxUZBp5GtdCX6W9AnTIPaH+Izt6sK60lbWXnllwt1XNS0znNp4IWgxuDH9Eu1nBa72jgdLcOpdFudO692qohlp5qV7w5sbaoN162Br45QBndq3d/WvQMHazbaV8tuprbIA+5SNmLtLXuZS4BL9LgdOQTvLcdA9xWvdthcLpcqiitb4YKaiID6iWMyPe8EsMelxxguD8Yb/lHfv36nge2RrBV8puMckfIqRlLTNmbjc9z3Etz3AuHZ7YWdR2essd1q6iGlkq6CvdrxTFpnjk1OeMtJzgF8o+OW9u5SDc7Bbcz1NTUW24NY2voxjXFkMna04Mmnqad8bt3WH9QxhajZLaq4/T77XW1DJo4oHuJjiZHqdoY4EEDI9pU2TsNbT1FbfaumdyioaOJpI3AzcW57ctdj9cMazAPaDnCpsVYquov9Rd56d9LAWGNrKjdK8uaxoIA7AGZJ6t+BnegNDslt3crgJC+6UdKY5AxramOBrpNQ62g4zg4Hb1rt7InGMNc7p6A0vaAOljBeAQR15OCFwXYOxSUIl5fZaiqe+Vr43cUw8WGg5GXHvwV32nk1MDiC0uaHFrutpIzpPxHUgOb8HXCBNIa2mur28qoHPkcQ0Rgws3PPYNzgN5A3SN+7Ww7T3eosUt0ikDZeUySxxiFhHJG9EgNLCSQdTs5O5vX1rV8Jew9aLpJPbo5HR3Cn4qd0TSWs1kMk1EdhADu3tXYbDZ2UdLFSx+xBEyIdmrSBlxx2k5J+1AczpOE6pujqCltrgyplaZK55axwgYzovAD24yd7xgdrB2lY1RwlVdXc6ikirKW3Q0r5Ymuq2tcZjG8tc4vf0QeiTjI3OA39a2PA5spLR1dwfNTuha+WNsBe3SHR8ZOS1n+nAh8mrX7WWp1RJUctsks1TqnENTRODRLHrcIXSFp3ODWxg7nHHZvwgN/tDt1VWm0Ces4iWufLxMJi1cRO3rE5DT+wCSAQMkYwtbeNprzaIYq+udBPTyva2anZHxb6UydJrWyD2iDlm/V/HI1EXBLWS7PNppN1ZHVOqooXuGmNjmhjodWSAT0n/Aux3lZ+1Drne6WK3Ghkp362Pqp5ywQZj3Exd4Lsu3dgA6jkAbG/8IUsd6oIYZmC3VVLFUvL2swWP446zI4ZaNLWnrGMLP2Zv9ddqt1TC7k9njLo48sY6atLcgytL2nSzPb8AOvOI1thwduqLxb4OIlkt0NDBSSSDOlrWcaBqeOp2NB+8LZ8HlFXWisktk0UsttL3Op6hrNTWFxyNbgei0jORjc74EoCPjb59HV1TL21k1fb2SOoZCwMDnOw0BjWtx0wY36iNwDu5b2s29rrbbKY1IbPdrhJ+iic1rWRtOkNyIw3J6Ue7I3ydeAreE/ZSaqvFumip3SwsfE2d7W5YGNnacPPcGl5+8racLex9RXNpqiga19VRT8Y1jiAHBxY7cHdEkOYw7yN2UBkWamvcFRAauanqaeRxjnbHGGPgGkkSNcNOrpANO79bq7Ro+DThOdUCr+k6qBjopWthEphhJGJM4G7VvDVILTtbcKuaBht0tLHrzVSVJbpazS7S2IZBd0g3JxuHZvyIhwV8HYxWG50QLjM0w8qjBJbiTOjPx0/wQEl4Gdram50c0tY8PfHUCNpa1rMN4tjsYaBneStVwsbdyQVUVrjMEMVVEDPUVTTJGI3lzSzR1Yw05Jz7QxjGVl8BNhqKKinZVQvhe6qD2tlGkkcUwagO7IPksjhBp3y1DW1FrNwoeLZofAWipgly8vAAIcWECLPUPtzhAeWyxq6KhqQyeino4KSplp5aBrAI5mtLjEWtJaRnU7tOc5PYtJs9wr1T7UwkCpu1XVS09NE1rW7mtaeOe1oA0Nyd/8AHAOMLYrYWqifcZ2U81LSTUVVBDTSu1SyucxwYHNz2dLBP7eBneVqLPwW1kVtZXQRSw3ekqnyNjcMOmiGkjDHHeR0sD9YEg53ICdbS7ZV1oo6aGR8dXd6yYNaCwNhaDpBa1senVhzmNBJGS4nq3Lwue1lzscsDrpJDVUdS8RPkij4p9M4byRp9oYJdvG/izjHb57XWKsu1LR18MDornQShzqeoHFtc4Fj3Fmo4LdbGkb94JBOQvHaehrtopKanfRS0dHDKJqh9SWBzi7olsQ6zhvGfMM4wMgbdm2VUdqDbtY5HyfjAwNZnPEB+deNXtb+tdHC49eKGrpNp3XCOiqKimbTsjBp251EwBm5xONxXS9nL4+ric+WmmpXNkLAypAD3DSDrGD1byPuKAo1XAKNu4QaBpINSzIJBwHkZBx1huD9oVRwi27xLPKT0L8so2NwvYfkza5IkwCuDVGRwjW7xLPKT0Ko4R7d4lnlJ6F06VpXXsPyPDkiTgK4NUYHCTbvFM8pPQrhwlW7xTPKX0LpUrer7r8jw2iUaVcGqLjhLtvimeUvoVecy2+KZ5S+hdKnSnweGyU4VdIUW5zbb4pnyy+hXDhOtvimfLL6FthCXB5JRpVQ1RbnOtvimfLL6FXnPtvimfLL6FpSZBKNIVwaorzn23xTPll9Crzn23xTPll9CsSIJTpQtUW50Lb4pnlL6E50Lb4pnlL6F6BKdKaVFudC2+KZ5S+hOdC2+KZ8svoQEo0DuVyivOhbfFM8pfQnOhbfFM8pfQgJSWquFFedC2+KZ8svoTnQtvimfLL6EBKdKaVFudC2+KZ5S+hOdC2+KZ5S+hASnSmkKLc6Ft8Uz5ZfQnOhbfFM8pfQgJTpTSFFudC2+KZ5S+hOdC2+KZ5S+hASnSmFFudC2+KZ5S+hOdC2+KZ5S+hASkNQNUW50Lb4pnlL6E50Lb4pnlL6EBKQ1C1RbnQtvimeUvoTnQtvimfLL6EBKdKaVFudC2+KZ8svoTnQtvimeUvoQEpDUDVFudC2+KZ5S+hOdC2+KZ5S+hASnSE0qLc6Ft8Uzyl9Cc6Ft8Uzyl9CA3gonftf9qL3zbJlHOYHse5zQwlzSADqGe0qarkHCJ/9GT/ZD/5WCz0GzlPa0/uf+TPeXNSnT3RJlTbUtexrwx4Dmh2CRkZWsl4So2OLTFIdLnN9pu/Bx3rX2v8AwI/+Nn/S0NVs/M6RzgG4c97h0h1Ekhe7vRaNJLoYvzbNmj3FGtKXW5JLHZ4EsHChF7mX5m/mrhwpRe5l+Zn5qGfVufub8w/JPq3N3N+Yfksa0+ou6LPocaV76+4mnOnF7mX5mfmq86sXuZfmZ+ahX1bm7m/MF6U2ydRI4MYGajnGXgdW/rwrVa1o+yxs0p9m9fcTii4TIpZWRCKQGSRkYJLcAuIGTv8AipqGrldq2ArI6iKR7GBrJonuw8E4a4E4GN+4LqwWmjB4/eOVfwoQmugeV88lNKYVyLRtOeW4VcKqKQUwmFVFILcLGkrA04wdyylq6r2yuFrd5WtKMZ0X2t47s+BbTipPDMnl47j5qvLh3HzWCqr5Za7fvx/tRd0cTN5cO4+actHcfNYaqrVrd8/H0RHRxMzlo7j5pywdxWIisWs3vPoiOjiZfLB3FV5WO4rEVVatXvOfRDZEyuVjuKcqHcVihVVi1a759ERsiZPKvgfNV5T8CsZVVi1S6fj6EbImRyn4FOUfArHCqrFqVzz6DZEyOUfApyj4FeCK1ahcc+hGxHvx/wACq8f8CvBVViv7jn0I2o9uO+1OOXkisV7X59BtR68aq8avJFYryt+IjajJXH+ET/6Mn+yH/wArr5UP2i4P+WVLp+O0amsbp0ZxpGOvUF9La1I06mZHPvKcqlPbHvyQ2j2gjZGxhD8tYGnAGN33r2+s0Xc/yH5rdc037z/L/qTmm/ef5f8AUuh1ihycvqtxwaX6zRdz/Ifmn1mi7n+Q/Nbrmm/ef5f9Sc037z/L/qUdYt+SerXHB42F/LnObDuMbWuPGYAwSQMYz3KS2vZ+SKZr3Fuluc4JzvBHcrNlNjuQPe/jeM4xjW406caXE56z3qTrDWr5bUH2G+3tsRTmu0oAqhVRZDoBERAEREAREQFFaWDuV6Ly4p94LOLHcnFjuV6KOjhwiclnFjuTQO5XonRx4XkQWaB3KugdyuROjjwgW6B3JoHcrkTZHhAt0DuTSO5XImyPALdA7k0hXImyPALdITSFcinZHgFugJoCuRNkeAW6QmlXIm1cAt0hNKuRNq4BTCYVUTag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50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609" y="4326482"/>
            <a:ext cx="1478782" cy="147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83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používat redukci dat?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6</a:t>
            </a:fld>
            <a:endParaRPr lang="cs-CZ" dirty="0"/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3318964" y="2337896"/>
            <a:ext cx="297000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4047"/>
              </p:ext>
            </p:extLst>
          </p:nvPr>
        </p:nvGraphicFramePr>
        <p:xfrm>
          <a:off x="990973" y="4747487"/>
          <a:ext cx="2605936" cy="1177530"/>
        </p:xfrm>
        <a:graphic>
          <a:graphicData uri="http://schemas.openxmlformats.org/drawingml/2006/table">
            <a:tbl>
              <a:tblPr/>
              <a:tblGrid>
                <a:gridCol w="260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7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9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33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6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91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164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80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172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cs-CZ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4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4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r>
                        <a:rPr kumimoji="0" lang="cs-CZ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…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 Box 78"/>
          <p:cNvSpPr txBox="1">
            <a:spLocks noChangeArrowheads="1"/>
          </p:cNvSpPr>
          <p:nvPr/>
        </p:nvSpPr>
        <p:spPr bwMode="auto">
          <a:xfrm>
            <a:off x="2555775" y="4379187"/>
            <a:ext cx="15843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600" dirty="0" err="1" smtClean="0">
                <a:latin typeface="Arial" charset="0"/>
              </a:rPr>
              <a:t>voxely</a:t>
            </a:r>
            <a:endParaRPr lang="cs-CZ" sz="1600" dirty="0">
              <a:latin typeface="Arial" charset="0"/>
            </a:endParaRPr>
          </a:p>
        </p:txBody>
      </p:sp>
      <p:sp>
        <p:nvSpPr>
          <p:cNvPr id="10" name="Text Box 79"/>
          <p:cNvSpPr txBox="1">
            <a:spLocks noChangeArrowheads="1"/>
          </p:cNvSpPr>
          <p:nvPr/>
        </p:nvSpPr>
        <p:spPr bwMode="auto">
          <a:xfrm rot="16200000">
            <a:off x="199604" y="5244130"/>
            <a:ext cx="11620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smtClean="0">
                <a:latin typeface="Arial" charset="0"/>
              </a:rPr>
              <a:t>s</a:t>
            </a:r>
            <a:r>
              <a:rPr lang="cs-CZ" sz="1600" dirty="0" err="1" smtClean="0">
                <a:latin typeface="Arial" charset="0"/>
              </a:rPr>
              <a:t>ubjekty</a:t>
            </a:r>
            <a:endParaRPr lang="cs-CZ" sz="1600" dirty="0">
              <a:latin typeface="Arial" charset="0"/>
            </a:endParaRPr>
          </a:p>
        </p:txBody>
      </p:sp>
      <p:sp>
        <p:nvSpPr>
          <p:cNvPr id="11" name="Text Box 146"/>
          <p:cNvSpPr txBox="1">
            <a:spLocks noChangeArrowheads="1"/>
          </p:cNvSpPr>
          <p:nvPr/>
        </p:nvSpPr>
        <p:spPr bwMode="auto">
          <a:xfrm>
            <a:off x="1506910" y="5233435"/>
            <a:ext cx="1873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>
                <a:solidFill>
                  <a:srgbClr val="0070C0"/>
                </a:solidFill>
                <a:latin typeface="Arial" charset="0"/>
              </a:rPr>
              <a:t>270</a:t>
            </a:r>
            <a:r>
              <a:rPr lang="cs-CZ" dirty="0">
                <a:solidFill>
                  <a:srgbClr val="0070C0"/>
                </a:solidFill>
                <a:latin typeface="Arial" charset="0"/>
              </a:rPr>
              <a:t> x </a:t>
            </a:r>
            <a:r>
              <a:rPr lang="en-US" dirty="0">
                <a:solidFill>
                  <a:srgbClr val="0070C0"/>
                </a:solidFill>
                <a:latin typeface="Arial" charset="0"/>
              </a:rPr>
              <a:t>1 </a:t>
            </a:r>
            <a:r>
              <a:rPr lang="cs-CZ" dirty="0" smtClean="0">
                <a:solidFill>
                  <a:srgbClr val="0070C0"/>
                </a:solidFill>
                <a:latin typeface="Arial" charset="0"/>
              </a:rPr>
              <a:t>000 000</a:t>
            </a:r>
            <a:endParaRPr lang="cs-CZ" dirty="0">
              <a:solidFill>
                <a:srgbClr val="0070C0"/>
              </a:solidFill>
              <a:latin typeface="Arial" charset="0"/>
            </a:endParaRPr>
          </a:p>
        </p:txBody>
      </p:sp>
      <p:cxnSp>
        <p:nvCxnSpPr>
          <p:cNvPr id="17" name="Přímá spojnice se šipkou 16"/>
          <p:cNvCxnSpPr/>
          <p:nvPr/>
        </p:nvCxnSpPr>
        <p:spPr>
          <a:xfrm flipH="1">
            <a:off x="2080813" y="3156466"/>
            <a:ext cx="4579" cy="122272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>
            <a:off x="7236295" y="3012450"/>
            <a:ext cx="0" cy="136673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bdélník 18"/>
          <p:cNvSpPr/>
          <p:nvPr/>
        </p:nvSpPr>
        <p:spPr>
          <a:xfrm>
            <a:off x="6502263" y="2004338"/>
            <a:ext cx="1503158" cy="6861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dirty="0" smtClean="0">
                <a:solidFill>
                  <a:schemeClr val="tx1"/>
                </a:solidFill>
              </a:rPr>
              <a:t>Klasifikace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78"/>
              <p:cNvSpPr txBox="1">
                <a:spLocks noChangeArrowheads="1"/>
              </p:cNvSpPr>
              <p:nvPr/>
            </p:nvSpPr>
            <p:spPr bwMode="auto">
              <a:xfrm>
                <a:off x="884038" y="4371310"/>
                <a:ext cx="51960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𝑿</m:t>
                      </m:r>
                    </m:oMath>
                  </m:oMathPara>
                </a14:m>
                <a:endParaRPr lang="cs-CZ" b="1" dirty="0">
                  <a:latin typeface="Arial" charset="0"/>
                </a:endParaRPr>
              </a:p>
            </p:txBody>
          </p:sp>
        </mc:Choice>
        <mc:Fallback xmlns="">
          <p:sp>
            <p:nvSpPr>
              <p:cNvPr id="20" name="Text 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4038" y="4371310"/>
                <a:ext cx="519609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129861"/>
              </p:ext>
            </p:extLst>
          </p:nvPr>
        </p:nvGraphicFramePr>
        <p:xfrm>
          <a:off x="6919539" y="4747487"/>
          <a:ext cx="679500" cy="1177530"/>
        </p:xfrm>
        <a:graphic>
          <a:graphicData uri="http://schemas.openxmlformats.org/drawingml/2006/table">
            <a:tbl>
              <a:tblPr/>
              <a:tblGrid>
                <a:gridCol w="29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72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4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pac.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4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r>
                        <a:rPr kumimoji="0" lang="cs-CZ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kon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…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4" name="Text Box 79"/>
          <p:cNvSpPr txBox="1">
            <a:spLocks noChangeArrowheads="1"/>
          </p:cNvSpPr>
          <p:nvPr/>
        </p:nvSpPr>
        <p:spPr bwMode="auto">
          <a:xfrm rot="16200000">
            <a:off x="6128170" y="5219671"/>
            <a:ext cx="11620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600" dirty="0" smtClean="0">
                <a:latin typeface="Arial" charset="0"/>
              </a:rPr>
              <a:t>subjekty</a:t>
            </a:r>
            <a:endParaRPr lang="cs-CZ" sz="1600" dirty="0">
              <a:latin typeface="Arial" charset="0"/>
            </a:endParaRPr>
          </a:p>
        </p:txBody>
      </p:sp>
      <p:sp>
        <p:nvSpPr>
          <p:cNvPr id="25" name="Text Box 78"/>
          <p:cNvSpPr txBox="1">
            <a:spLocks noChangeArrowheads="1"/>
          </p:cNvSpPr>
          <p:nvPr/>
        </p:nvSpPr>
        <p:spPr bwMode="auto">
          <a:xfrm>
            <a:off x="1008078" y="1268760"/>
            <a:ext cx="200708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600" dirty="0" smtClean="0">
                <a:latin typeface="Arial" charset="0"/>
              </a:rPr>
              <a:t>Obrazová data</a:t>
            </a:r>
            <a:endParaRPr lang="cs-CZ" sz="1600" dirty="0">
              <a:latin typeface="Arial" charset="0"/>
            </a:endParaRPr>
          </a:p>
        </p:txBody>
      </p:sp>
      <p:grpSp>
        <p:nvGrpSpPr>
          <p:cNvPr id="26" name="Skupina 10"/>
          <p:cNvGrpSpPr>
            <a:grpSpLocks/>
          </p:cNvGrpSpPr>
          <p:nvPr/>
        </p:nvGrpSpPr>
        <p:grpSpPr bwMode="auto">
          <a:xfrm>
            <a:off x="1313883" y="1635422"/>
            <a:ext cx="1419225" cy="1222375"/>
            <a:chOff x="1425575" y="3573463"/>
            <a:chExt cx="1553004" cy="1295697"/>
          </a:xfrm>
        </p:grpSpPr>
        <p:pic>
          <p:nvPicPr>
            <p:cNvPr id="27" name="Picture 10" descr="intenzity_deformac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9725" y="3751263"/>
              <a:ext cx="1368854" cy="1117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0" descr="intenzity_deformac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7650" y="3663951"/>
              <a:ext cx="1368854" cy="1117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0" descr="intenzity_deformac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5575" y="3573463"/>
              <a:ext cx="1368854" cy="1119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0266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20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používat redukci dat?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7</a:t>
            </a:fld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5868143" y="2337897"/>
            <a:ext cx="41592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délník 5"/>
          <p:cNvSpPr/>
          <p:nvPr/>
        </p:nvSpPr>
        <p:spPr>
          <a:xfrm>
            <a:off x="4047925" y="2023534"/>
            <a:ext cx="1503158" cy="6861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dirty="0" smtClean="0">
                <a:solidFill>
                  <a:schemeClr val="tx1"/>
                </a:solidFill>
              </a:rPr>
              <a:t>Redukce dat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3318965" y="2337896"/>
            <a:ext cx="388938" cy="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997781"/>
              </p:ext>
            </p:extLst>
          </p:nvPr>
        </p:nvGraphicFramePr>
        <p:xfrm>
          <a:off x="990973" y="4747487"/>
          <a:ext cx="2605936" cy="1177530"/>
        </p:xfrm>
        <a:graphic>
          <a:graphicData uri="http://schemas.openxmlformats.org/drawingml/2006/table">
            <a:tbl>
              <a:tblPr/>
              <a:tblGrid>
                <a:gridCol w="260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7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9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33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6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91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164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80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172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cs-CZ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4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4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r>
                        <a:rPr kumimoji="0" lang="cs-CZ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…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 Box 78"/>
          <p:cNvSpPr txBox="1">
            <a:spLocks noChangeArrowheads="1"/>
          </p:cNvSpPr>
          <p:nvPr/>
        </p:nvSpPr>
        <p:spPr bwMode="auto">
          <a:xfrm>
            <a:off x="2555775" y="4379187"/>
            <a:ext cx="15843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600" dirty="0" err="1" smtClean="0">
                <a:latin typeface="Arial" charset="0"/>
              </a:rPr>
              <a:t>voxely</a:t>
            </a:r>
            <a:endParaRPr lang="cs-CZ" sz="1600" dirty="0">
              <a:latin typeface="Arial" charset="0"/>
            </a:endParaRPr>
          </a:p>
        </p:txBody>
      </p:sp>
      <p:sp>
        <p:nvSpPr>
          <p:cNvPr id="10" name="Text Box 79"/>
          <p:cNvSpPr txBox="1">
            <a:spLocks noChangeArrowheads="1"/>
          </p:cNvSpPr>
          <p:nvPr/>
        </p:nvSpPr>
        <p:spPr bwMode="auto">
          <a:xfrm rot="16200000">
            <a:off x="199604" y="5244130"/>
            <a:ext cx="11620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smtClean="0">
                <a:latin typeface="Arial" charset="0"/>
              </a:rPr>
              <a:t>s</a:t>
            </a:r>
            <a:r>
              <a:rPr lang="cs-CZ" sz="1600" dirty="0" err="1" smtClean="0">
                <a:latin typeface="Arial" charset="0"/>
              </a:rPr>
              <a:t>ubjekty</a:t>
            </a:r>
            <a:endParaRPr lang="cs-CZ" sz="1600" dirty="0">
              <a:latin typeface="Arial" charset="0"/>
            </a:endParaRPr>
          </a:p>
        </p:txBody>
      </p:sp>
      <p:sp>
        <p:nvSpPr>
          <p:cNvPr id="11" name="Text Box 146"/>
          <p:cNvSpPr txBox="1">
            <a:spLocks noChangeArrowheads="1"/>
          </p:cNvSpPr>
          <p:nvPr/>
        </p:nvSpPr>
        <p:spPr bwMode="auto">
          <a:xfrm>
            <a:off x="1506910" y="5233435"/>
            <a:ext cx="1873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>
                <a:solidFill>
                  <a:srgbClr val="0070C0"/>
                </a:solidFill>
                <a:latin typeface="Arial" charset="0"/>
              </a:rPr>
              <a:t>270</a:t>
            </a:r>
            <a:r>
              <a:rPr lang="cs-CZ" dirty="0">
                <a:solidFill>
                  <a:srgbClr val="0070C0"/>
                </a:solidFill>
                <a:latin typeface="Arial" charset="0"/>
              </a:rPr>
              <a:t> x </a:t>
            </a:r>
            <a:r>
              <a:rPr lang="en-US" dirty="0">
                <a:solidFill>
                  <a:srgbClr val="0070C0"/>
                </a:solidFill>
                <a:latin typeface="Arial" charset="0"/>
              </a:rPr>
              <a:t>1 </a:t>
            </a:r>
            <a:r>
              <a:rPr lang="cs-CZ" dirty="0" smtClean="0">
                <a:solidFill>
                  <a:srgbClr val="0070C0"/>
                </a:solidFill>
                <a:latin typeface="Arial" charset="0"/>
              </a:rPr>
              <a:t>000 000</a:t>
            </a:r>
            <a:endParaRPr lang="cs-CZ" dirty="0">
              <a:solidFill>
                <a:srgbClr val="0070C0"/>
              </a:solidFill>
              <a:latin typeface="Arial" charset="0"/>
            </a:endParaRPr>
          </a:p>
        </p:txBody>
      </p:sp>
      <p:cxnSp>
        <p:nvCxnSpPr>
          <p:cNvPr id="12" name="Přímá spojnice se šipkou 11"/>
          <p:cNvCxnSpPr/>
          <p:nvPr/>
        </p:nvCxnSpPr>
        <p:spPr>
          <a:xfrm>
            <a:off x="4788023" y="3076546"/>
            <a:ext cx="0" cy="130264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768656"/>
              </p:ext>
            </p:extLst>
          </p:nvPr>
        </p:nvGraphicFramePr>
        <p:xfrm>
          <a:off x="4293834" y="4747487"/>
          <a:ext cx="1262061" cy="1177530"/>
        </p:xfrm>
        <a:graphic>
          <a:graphicData uri="http://schemas.openxmlformats.org/drawingml/2006/table">
            <a:tbl>
              <a:tblPr/>
              <a:tblGrid>
                <a:gridCol w="288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8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8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8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39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172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cs-CZ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cs-CZ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4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4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r>
                        <a:rPr kumimoji="0" lang="cs-CZ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…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Text Box 78"/>
          <p:cNvSpPr txBox="1">
            <a:spLocks noChangeArrowheads="1"/>
          </p:cNvSpPr>
          <p:nvPr/>
        </p:nvSpPr>
        <p:spPr bwMode="auto">
          <a:xfrm>
            <a:off x="4449409" y="4403000"/>
            <a:ext cx="15843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600" dirty="0" err="1" smtClean="0">
                <a:latin typeface="Arial" charset="0"/>
              </a:rPr>
              <a:t>voxely</a:t>
            </a:r>
            <a:endParaRPr lang="cs-CZ" sz="1600" dirty="0">
              <a:latin typeface="Arial" charset="0"/>
            </a:endParaRPr>
          </a:p>
        </p:txBody>
      </p:sp>
      <p:sp>
        <p:nvSpPr>
          <p:cNvPr id="15" name="Text Box 79"/>
          <p:cNvSpPr txBox="1">
            <a:spLocks noChangeArrowheads="1"/>
          </p:cNvSpPr>
          <p:nvPr/>
        </p:nvSpPr>
        <p:spPr bwMode="auto">
          <a:xfrm rot="16200000">
            <a:off x="3502465" y="5219671"/>
            <a:ext cx="11620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600" dirty="0" smtClean="0">
                <a:latin typeface="Arial" charset="0"/>
              </a:rPr>
              <a:t>subjekty</a:t>
            </a:r>
            <a:endParaRPr lang="cs-CZ" sz="1600" dirty="0">
              <a:latin typeface="Arial" charset="0"/>
            </a:endParaRPr>
          </a:p>
        </p:txBody>
      </p:sp>
      <p:sp>
        <p:nvSpPr>
          <p:cNvPr id="16" name="Text Box 146"/>
          <p:cNvSpPr txBox="1">
            <a:spLocks noChangeArrowheads="1"/>
          </p:cNvSpPr>
          <p:nvPr/>
        </p:nvSpPr>
        <p:spPr bwMode="auto">
          <a:xfrm>
            <a:off x="4639114" y="5103582"/>
            <a:ext cx="8778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>
                <a:solidFill>
                  <a:srgbClr val="0070C0"/>
                </a:solidFill>
                <a:latin typeface="Arial" charset="0"/>
              </a:rPr>
              <a:t>270</a:t>
            </a:r>
            <a:r>
              <a:rPr lang="cs-CZ" dirty="0">
                <a:solidFill>
                  <a:srgbClr val="0070C0"/>
                </a:solidFill>
                <a:latin typeface="Arial" charset="0"/>
              </a:rPr>
              <a:t> x </a:t>
            </a:r>
            <a:r>
              <a:rPr lang="cs-CZ" dirty="0" smtClean="0">
                <a:solidFill>
                  <a:srgbClr val="0070C0"/>
                </a:solidFill>
                <a:latin typeface="Arial" charset="0"/>
              </a:rPr>
              <a:t>1 000</a:t>
            </a:r>
            <a:endParaRPr lang="cs-CZ" dirty="0">
              <a:solidFill>
                <a:srgbClr val="0070C0"/>
              </a:solidFill>
              <a:latin typeface="Arial" charset="0"/>
            </a:endParaRPr>
          </a:p>
        </p:txBody>
      </p:sp>
      <p:cxnSp>
        <p:nvCxnSpPr>
          <p:cNvPr id="17" name="Přímá spojnice se šipkou 16"/>
          <p:cNvCxnSpPr/>
          <p:nvPr/>
        </p:nvCxnSpPr>
        <p:spPr>
          <a:xfrm flipH="1">
            <a:off x="2080813" y="3156466"/>
            <a:ext cx="4579" cy="122272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>
            <a:off x="7236295" y="3012450"/>
            <a:ext cx="0" cy="136673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bdélník 18"/>
          <p:cNvSpPr/>
          <p:nvPr/>
        </p:nvSpPr>
        <p:spPr>
          <a:xfrm>
            <a:off x="6502263" y="2004338"/>
            <a:ext cx="1503158" cy="6861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dirty="0" smtClean="0">
                <a:solidFill>
                  <a:schemeClr val="tx1"/>
                </a:solidFill>
              </a:rPr>
              <a:t>Klasifikace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78"/>
              <p:cNvSpPr txBox="1">
                <a:spLocks noChangeArrowheads="1"/>
              </p:cNvSpPr>
              <p:nvPr/>
            </p:nvSpPr>
            <p:spPr bwMode="auto">
              <a:xfrm>
                <a:off x="884038" y="4371310"/>
                <a:ext cx="51960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𝑿</m:t>
                      </m:r>
                    </m:oMath>
                  </m:oMathPara>
                </a14:m>
                <a:endParaRPr lang="cs-CZ" b="1" dirty="0">
                  <a:latin typeface="Arial" charset="0"/>
                </a:endParaRPr>
              </a:p>
            </p:txBody>
          </p:sp>
        </mc:Choice>
        <mc:Fallback xmlns="">
          <p:sp>
            <p:nvSpPr>
              <p:cNvPr id="20" name="Text 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4038" y="4371310"/>
                <a:ext cx="519609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Přímá spojnice se šipkou 20"/>
          <p:cNvCxnSpPr/>
          <p:nvPr/>
        </p:nvCxnSpPr>
        <p:spPr>
          <a:xfrm>
            <a:off x="3685633" y="5455760"/>
            <a:ext cx="238294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>
            <a:off x="5914587" y="5455760"/>
            <a:ext cx="238294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643585"/>
              </p:ext>
            </p:extLst>
          </p:nvPr>
        </p:nvGraphicFramePr>
        <p:xfrm>
          <a:off x="6919539" y="4747487"/>
          <a:ext cx="679500" cy="1177530"/>
        </p:xfrm>
        <a:graphic>
          <a:graphicData uri="http://schemas.openxmlformats.org/drawingml/2006/table">
            <a:tbl>
              <a:tblPr/>
              <a:tblGrid>
                <a:gridCol w="29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72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4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pac.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4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r>
                        <a:rPr kumimoji="0" lang="cs-CZ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kon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…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4" name="Text Box 79"/>
          <p:cNvSpPr txBox="1">
            <a:spLocks noChangeArrowheads="1"/>
          </p:cNvSpPr>
          <p:nvPr/>
        </p:nvSpPr>
        <p:spPr bwMode="auto">
          <a:xfrm rot="16200000">
            <a:off x="6128170" y="5219671"/>
            <a:ext cx="11620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600" dirty="0" smtClean="0">
                <a:latin typeface="Arial" charset="0"/>
              </a:rPr>
              <a:t>subjekty</a:t>
            </a:r>
            <a:endParaRPr lang="cs-CZ" sz="1600" dirty="0">
              <a:latin typeface="Arial" charset="0"/>
            </a:endParaRPr>
          </a:p>
        </p:txBody>
      </p:sp>
      <p:sp>
        <p:nvSpPr>
          <p:cNvPr id="25" name="Text Box 78"/>
          <p:cNvSpPr txBox="1">
            <a:spLocks noChangeArrowheads="1"/>
          </p:cNvSpPr>
          <p:nvPr/>
        </p:nvSpPr>
        <p:spPr bwMode="auto">
          <a:xfrm>
            <a:off x="1008078" y="1268760"/>
            <a:ext cx="200708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600" dirty="0" smtClean="0">
                <a:latin typeface="Arial" charset="0"/>
              </a:rPr>
              <a:t>Obrazová data</a:t>
            </a:r>
            <a:endParaRPr lang="cs-CZ" sz="1600" dirty="0">
              <a:latin typeface="Arial" charset="0"/>
            </a:endParaRPr>
          </a:p>
        </p:txBody>
      </p:sp>
      <p:grpSp>
        <p:nvGrpSpPr>
          <p:cNvPr id="26" name="Skupina 10"/>
          <p:cNvGrpSpPr>
            <a:grpSpLocks/>
          </p:cNvGrpSpPr>
          <p:nvPr/>
        </p:nvGrpSpPr>
        <p:grpSpPr bwMode="auto">
          <a:xfrm>
            <a:off x="1313883" y="1635422"/>
            <a:ext cx="1419225" cy="1222375"/>
            <a:chOff x="1425575" y="3573463"/>
            <a:chExt cx="1553004" cy="1295697"/>
          </a:xfrm>
        </p:grpSpPr>
        <p:pic>
          <p:nvPicPr>
            <p:cNvPr id="27" name="Picture 10" descr="intenzity_deformac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9725" y="3751263"/>
              <a:ext cx="1368854" cy="1117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0" descr="intenzity_deformac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7650" y="3663951"/>
              <a:ext cx="1368854" cy="1117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0" descr="intenzity_deformac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5575" y="3573463"/>
              <a:ext cx="1368854" cy="1119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3523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používat redukci dat?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2664296"/>
          </a:xfrm>
        </p:spPr>
        <p:txBody>
          <a:bodyPr/>
          <a:lstStyle/>
          <a:p>
            <a:r>
              <a:rPr lang="cs-CZ" kern="0" dirty="0"/>
              <a:t>zjednodušení další práce s </a:t>
            </a:r>
            <a:r>
              <a:rPr lang="cs-CZ" kern="0" dirty="0" smtClean="0"/>
              <a:t>daty</a:t>
            </a:r>
            <a:endParaRPr lang="cs-CZ" kern="0" dirty="0"/>
          </a:p>
          <a:p>
            <a:r>
              <a:rPr lang="cs-CZ" kern="0" dirty="0"/>
              <a:t>možnost použití metod analýzy dat, které by na původní data nebylo možno použít</a:t>
            </a:r>
          </a:p>
          <a:p>
            <a:r>
              <a:rPr lang="cs-CZ" kern="0" dirty="0" smtClean="0"/>
              <a:t>umožnění vizualizace vícerozměrných dat – může být nápomocné </a:t>
            </a:r>
            <a:br>
              <a:rPr lang="cs-CZ" kern="0" dirty="0" smtClean="0"/>
            </a:br>
            <a:r>
              <a:rPr lang="cs-CZ" kern="0" dirty="0" smtClean="0"/>
              <a:t>k nalezení vztahů v datech či k jejich interpretaci</a:t>
            </a:r>
          </a:p>
          <a:p>
            <a:r>
              <a:rPr lang="cs-CZ" kern="0" dirty="0" smtClean="0"/>
              <a:t>redukce dat může být i cílem analýzy (např. identifikace </a:t>
            </a:r>
            <a:r>
              <a:rPr lang="cs-CZ" kern="0" dirty="0"/>
              <a:t>oblastí mozku, kde se nejvíce liší od sebe liší skupiny </a:t>
            </a:r>
            <a:r>
              <a:rPr lang="cs-CZ" kern="0" dirty="0" smtClean="0"/>
              <a:t>subjektů)</a:t>
            </a:r>
            <a:endParaRPr lang="en-US" kern="0" dirty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484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Volba a výběr proměnných – úvod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1224136"/>
          </a:xfrm>
        </p:spPr>
        <p:txBody>
          <a:bodyPr>
            <a:normAutofit lnSpcReduction="10000"/>
          </a:bodyPr>
          <a:lstStyle/>
          <a:p>
            <a:r>
              <a:rPr lang="cs-CZ" dirty="0">
                <a:cs typeface="Arial" charset="0"/>
              </a:rPr>
              <a:t>kolik a jaké </a:t>
            </a:r>
            <a:r>
              <a:rPr lang="cs-CZ" dirty="0" smtClean="0">
                <a:cs typeface="Arial" charset="0"/>
              </a:rPr>
              <a:t>proměnné?</a:t>
            </a:r>
          </a:p>
          <a:p>
            <a:pPr lvl="1">
              <a:defRPr/>
            </a:pPr>
            <a:r>
              <a:rPr lang="cs-CZ" dirty="0"/>
              <a:t>málo </a:t>
            </a:r>
            <a:r>
              <a:rPr lang="cs-CZ" dirty="0" smtClean="0"/>
              <a:t>proměnných – </a:t>
            </a:r>
            <a:r>
              <a:rPr lang="cs-CZ" dirty="0"/>
              <a:t>možná </a:t>
            </a:r>
            <a:r>
              <a:rPr lang="cs-CZ" dirty="0" smtClean="0"/>
              <a:t>nízká úspěšnost klasifikace či jiných následných 			analýz</a:t>
            </a:r>
            <a:endParaRPr lang="cs-CZ" dirty="0"/>
          </a:p>
          <a:p>
            <a:pPr lvl="1">
              <a:defRPr/>
            </a:pPr>
            <a:r>
              <a:rPr lang="cs-CZ" dirty="0"/>
              <a:t>moc </a:t>
            </a:r>
            <a:r>
              <a:rPr lang="cs-CZ" dirty="0" smtClean="0"/>
              <a:t>proměnných – </a:t>
            </a:r>
            <a:r>
              <a:rPr lang="cs-CZ" dirty="0"/>
              <a:t>možná nepřiměřená pracnost, vysoké </a:t>
            </a:r>
            <a:r>
              <a:rPr lang="cs-CZ" dirty="0" smtClean="0"/>
              <a:t>náklady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9</a:t>
            </a:fld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79512" y="4005064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algn="ctr">
              <a:buFont typeface="Wingdings" pitchFamily="2" charset="2"/>
              <a:buNone/>
              <a:defRPr/>
            </a:pPr>
            <a:r>
              <a:rPr lang="cs-CZ" b="1" dirty="0" smtClean="0">
                <a:sym typeface="Symbol"/>
              </a:rPr>
              <a:t></a:t>
            </a:r>
          </a:p>
          <a:p>
            <a:pPr marL="285750" lvl="1" algn="ctr">
              <a:buFont typeface="Wingdings" pitchFamily="2" charset="2"/>
              <a:buNone/>
              <a:defRPr/>
            </a:pPr>
            <a:r>
              <a:rPr lang="cs-CZ" sz="2800" b="1" dirty="0" smtClean="0">
                <a:solidFill>
                  <a:srgbClr val="800000"/>
                </a:solidFill>
                <a:sym typeface="Symbol"/>
              </a:rPr>
              <a:t>KOMPROMIS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1125960" y="4977744"/>
            <a:ext cx="6423992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(určit ty proměnné, jejichž hodnoty nesou nejvíce informace z hlediska řešené úlohy, tj. např. ty proměnné, kterou jsou nejefektivnější pro vytvoření co nejoddělenějších klasifikačních tříd)</a:t>
            </a:r>
            <a:endParaRPr lang="cs-CZ" dirty="0">
              <a:solidFill>
                <a:schemeClr val="accent6">
                  <a:lumMod val="10000"/>
                </a:schemeClr>
              </a:solidFill>
              <a:sym typeface="Symbol"/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457200" y="1196752"/>
            <a:ext cx="8229600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dirty="0" smtClean="0">
                <a:cs typeface="Arial" charset="0"/>
              </a:rPr>
              <a:t>počáteční volba proměnných je z velké části empirická, vychází ze zkušeností získaných při empirické klasifikaci člověkem a závisí kromě rozboru podstaty problému i na technických (ekonomických) možnostech a schopnostech hodnoty proměnných určit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859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23146</TotalTime>
  <Words>3491</Words>
  <Application>Microsoft Office PowerPoint</Application>
  <PresentationFormat>Předvádění na obrazovce (4:3)</PresentationFormat>
  <Paragraphs>664</Paragraphs>
  <Slides>50</Slides>
  <Notes>17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50</vt:i4>
      </vt:variant>
    </vt:vector>
  </HeadingPairs>
  <TitlesOfParts>
    <vt:vector size="60" baseType="lpstr">
      <vt:lpstr>Arial</vt:lpstr>
      <vt:lpstr>Calibri</vt:lpstr>
      <vt:lpstr>Cambria Math</vt:lpstr>
      <vt:lpstr>Symbol</vt:lpstr>
      <vt:lpstr>Times New Roman</vt:lpstr>
      <vt:lpstr>Verdana</vt:lpstr>
      <vt:lpstr>Wingdings</vt:lpstr>
      <vt:lpstr>Motiv systému Office</vt:lpstr>
      <vt:lpstr>Graph</vt:lpstr>
      <vt:lpstr>Rovnice</vt:lpstr>
      <vt:lpstr>Pokročilé metody analýzy dat  v neurovědách</vt:lpstr>
      <vt:lpstr>Blok 5</vt:lpstr>
      <vt:lpstr>Osnova</vt:lpstr>
      <vt:lpstr>Principy redukce  dimenzionality dat</vt:lpstr>
      <vt:lpstr>Schéma analýzy a klasifikace dat</vt:lpstr>
      <vt:lpstr>Proč používat redukci dat?</vt:lpstr>
      <vt:lpstr>Proč používat redukci dat?</vt:lpstr>
      <vt:lpstr>Proč používat redukci dat?</vt:lpstr>
      <vt:lpstr>Volba a výběr proměnných – úvod</vt:lpstr>
      <vt:lpstr>Zásady pro volbu proměnných I</vt:lpstr>
      <vt:lpstr>Zásady pro volbu proměnných II</vt:lpstr>
      <vt:lpstr>Selekce a extrakce  proměnných</vt:lpstr>
      <vt:lpstr>Selekce a extrakce proměnných</vt:lpstr>
      <vt:lpstr>Selekce proměnných</vt:lpstr>
      <vt:lpstr>Výběr proměnných na základě statistických testů</vt:lpstr>
      <vt:lpstr>Výběr oblastí mozku (ROI) podle atlasu</vt:lpstr>
      <vt:lpstr>Algoritmy sekvenční selekce</vt:lpstr>
      <vt:lpstr>Extrakce proměnných</vt:lpstr>
      <vt:lpstr>Ordinační analýza dat = pohled ze správného úhlu</vt:lpstr>
      <vt:lpstr>Obecný princip redukce dimenzionality dat pomocí extrakce</vt:lpstr>
      <vt:lpstr>Korelace jako princip výpočtu vícerozměrných analýz</vt:lpstr>
      <vt:lpstr>Typy ordinační analýzy</vt:lpstr>
      <vt:lpstr>Analýza hlavních komponent (PCA)</vt:lpstr>
      <vt:lpstr>Analýza hlavních komponent</vt:lpstr>
      <vt:lpstr>Analýza hlavních komponent – cíle </vt:lpstr>
      <vt:lpstr>Analýza hlavních komponent – předpoklady </vt:lpstr>
      <vt:lpstr>Analýza hlavních komponent – volba asociační matice</vt:lpstr>
      <vt:lpstr>Analýza hlavních komponent – volba asociační matice</vt:lpstr>
      <vt:lpstr>Analýza hlavních komponent – postup </vt:lpstr>
      <vt:lpstr>Identifikace optimálního počtu hlavních komponent pro další analýzu</vt:lpstr>
      <vt:lpstr>Sutinový graf (scree plot)</vt:lpstr>
      <vt:lpstr>Sheppardův diagram</vt:lpstr>
      <vt:lpstr>PCA – geometrická interpretace</vt:lpstr>
      <vt:lpstr>PCA – rozdělení do tříd</vt:lpstr>
      <vt:lpstr>PCA a klasifikace I</vt:lpstr>
      <vt:lpstr>PCA a klasifikace II</vt:lpstr>
      <vt:lpstr>PCA – rozšiřující poznatky I</vt:lpstr>
      <vt:lpstr>PCA – rozšiřující poznatky II</vt:lpstr>
      <vt:lpstr>PCA – příklad – řešení v Matlabu</vt:lpstr>
      <vt:lpstr>PCA – příklad – řešení v softwaru Statistica I</vt:lpstr>
      <vt:lpstr>PCA – příklad – řešení v softwaru Statistica II</vt:lpstr>
      <vt:lpstr>PCA – příklad – řešení v softwaru Statistica III</vt:lpstr>
      <vt:lpstr>PCA – příklad – řešení v softwaru Statistica IV</vt:lpstr>
      <vt:lpstr>Faktorová analýza (FA)</vt:lpstr>
      <vt:lpstr>Faktorová analýza (FA)</vt:lpstr>
      <vt:lpstr>Faktorová analýza</vt:lpstr>
      <vt:lpstr>Společné faktory a základní možné rotace</vt:lpstr>
      <vt:lpstr>Faktorová analýza – postup výpočtu</vt:lpstr>
      <vt:lpstr>Faktorová analýza - rotace</vt:lpstr>
      <vt:lpstr>Poděkování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janousova</dc:creator>
  <cp:lastModifiedBy>Koritakova</cp:lastModifiedBy>
  <cp:revision>1390</cp:revision>
  <cp:lastPrinted>2012-04-18T13:31:11Z</cp:lastPrinted>
  <dcterms:created xsi:type="dcterms:W3CDTF">2012-03-28T14:10:39Z</dcterms:created>
  <dcterms:modified xsi:type="dcterms:W3CDTF">2017-02-28T20:37:06Z</dcterms:modified>
</cp:coreProperties>
</file>