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430" r:id="rId3"/>
    <p:sldId id="542" r:id="rId4"/>
    <p:sldId id="543" r:id="rId5"/>
    <p:sldId id="544" r:id="rId6"/>
    <p:sldId id="413" r:id="rId7"/>
    <p:sldId id="414" r:id="rId8"/>
    <p:sldId id="415" r:id="rId9"/>
    <p:sldId id="416" r:id="rId10"/>
    <p:sldId id="417" r:id="rId11"/>
    <p:sldId id="418" r:id="rId12"/>
    <p:sldId id="401" r:id="rId13"/>
    <p:sldId id="406" r:id="rId14"/>
    <p:sldId id="549" r:id="rId15"/>
    <p:sldId id="550" r:id="rId16"/>
    <p:sldId id="551" r:id="rId17"/>
    <p:sldId id="402" r:id="rId18"/>
    <p:sldId id="410" r:id="rId19"/>
    <p:sldId id="403" r:id="rId20"/>
    <p:sldId id="404" r:id="rId21"/>
    <p:sldId id="408" r:id="rId22"/>
    <p:sldId id="437" r:id="rId23"/>
    <p:sldId id="447" r:id="rId24"/>
    <p:sldId id="449" r:id="rId25"/>
    <p:sldId id="553" r:id="rId26"/>
    <p:sldId id="453" r:id="rId27"/>
    <p:sldId id="458" r:id="rId28"/>
    <p:sldId id="459" r:id="rId29"/>
    <p:sldId id="461" r:id="rId30"/>
    <p:sldId id="462" r:id="rId31"/>
    <p:sldId id="463" r:id="rId32"/>
    <p:sldId id="465" r:id="rId33"/>
    <p:sldId id="466" r:id="rId34"/>
    <p:sldId id="468" r:id="rId35"/>
    <p:sldId id="475" r:id="rId36"/>
    <p:sldId id="554" r:id="rId37"/>
    <p:sldId id="473" r:id="rId38"/>
    <p:sldId id="546" r:id="rId39"/>
    <p:sldId id="487" r:id="rId40"/>
    <p:sldId id="510" r:id="rId41"/>
    <p:sldId id="547" r:id="rId42"/>
    <p:sldId id="495" r:id="rId43"/>
    <p:sldId id="511" r:id="rId44"/>
    <p:sldId id="512" r:id="rId45"/>
    <p:sldId id="513" r:id="rId46"/>
    <p:sldId id="515" r:id="rId47"/>
    <p:sldId id="516" r:id="rId48"/>
    <p:sldId id="548" r:id="rId49"/>
    <p:sldId id="552" r:id="rId50"/>
    <p:sldId id="522" r:id="rId51"/>
    <p:sldId id="555" r:id="rId52"/>
    <p:sldId id="525" r:id="rId53"/>
    <p:sldId id="526" r:id="rId54"/>
    <p:sldId id="533" r:id="rId55"/>
    <p:sldId id="534" r:id="rId56"/>
    <p:sldId id="537" r:id="rId57"/>
    <p:sldId id="556" r:id="rId58"/>
    <p:sldId id="545" r:id="rId59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FF"/>
    <a:srgbClr val="824100"/>
    <a:srgbClr val="663300"/>
    <a:srgbClr val="800000"/>
    <a:srgbClr val="F0A22E"/>
    <a:srgbClr val="A50021"/>
    <a:srgbClr val="33CC33"/>
    <a:srgbClr val="99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5501" autoAdjust="0"/>
  </p:normalViewPr>
  <p:slideViewPr>
    <p:cSldViewPr>
      <p:cViewPr varScale="1">
        <p:scale>
          <a:sx n="76" d="100"/>
          <a:sy n="76" d="100"/>
        </p:scale>
        <p:origin x="102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28.02.2017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28.02.2017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budoucnu překreslit!!! není přehledné!!!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pstní</a:t>
            </a:r>
            <a:r>
              <a:rPr lang="cs-CZ" dirty="0" smtClean="0"/>
              <a:t> – fuzzy logika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budeme se věnovat deterministickým klasifikátorům</a:t>
            </a:r>
            <a:r>
              <a:rPr lang="cs-CZ" baseline="0" dirty="0" smtClean="0"/>
              <a:t> s pevným počtem příznaků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učení s nedokonalým učitelem: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jde babička s vnoučkem a učí ho, že tohle auto</a:t>
            </a:r>
            <a:r>
              <a:rPr lang="cs-CZ" baseline="0" dirty="0" smtClean="0"/>
              <a:t> je </a:t>
            </a:r>
            <a:r>
              <a:rPr lang="cs-CZ" baseline="0" dirty="0" err="1" smtClean="0"/>
              <a:t>audi</a:t>
            </a:r>
            <a:r>
              <a:rPr lang="cs-CZ" baseline="0" dirty="0" smtClean="0"/>
              <a:t>, tohle </a:t>
            </a:r>
            <a:r>
              <a:rPr lang="cs-CZ" baseline="0" dirty="0" err="1" smtClean="0"/>
              <a:t>mazda</a:t>
            </a:r>
            <a:r>
              <a:rPr lang="cs-CZ" baseline="0" dirty="0" smtClean="0"/>
              <a:t> atd. – babička se sice čas od času splete, ale vnouček se stejně auta nakonec naučí poznávat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databáze </a:t>
            </a:r>
            <a:r>
              <a:rPr lang="cs-CZ" baseline="0" dirty="0" err="1" smtClean="0"/>
              <a:t>ADNI</a:t>
            </a:r>
            <a:r>
              <a:rPr lang="cs-CZ" baseline="0" dirty="0" smtClean="0"/>
              <a:t> – víme, že jsou tam chyby, že někteří pacienti mají špatně určenou diagnózu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u učitelů nedokonalých bychom měli stanovit míru nejasnosti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diskriminační </a:t>
            </a:r>
            <a:r>
              <a:rPr lang="cs-CZ" dirty="0" err="1" smtClean="0"/>
              <a:t>fce</a:t>
            </a:r>
            <a:r>
              <a:rPr lang="cs-CZ" dirty="0" smtClean="0"/>
              <a:t> -</a:t>
            </a:r>
            <a:r>
              <a:rPr lang="en-US" dirty="0" smtClean="0"/>
              <a:t>&gt;</a:t>
            </a:r>
            <a:r>
              <a:rPr lang="cs-CZ" baseline="0" dirty="0" smtClean="0"/>
              <a:t> využití vícerozměrného normálního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360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899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pokud bychom ztráty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=1</a:t>
                </a:r>
                <a:r>
                  <a:rPr lang="en-US" baseline="0" dirty="0" smtClean="0"/>
                  <a:t> a </a:t>
                </a:r>
                <a:r>
                  <a:rPr lang="cs-CZ" baseline="0" dirty="0" smtClean="0"/>
                  <a:t>ztráty při správném zařazení byly nulové, pak dostáváme kritérium výše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pokud bychom ztráty </a:t>
                </a:r>
                <a:r>
                  <a:rPr lang="cs-CZ" sz="2000" i="0" smtClean="0">
                    <a:latin typeface="Cambria Math"/>
                  </a:rPr>
                  <a:t>𝜆</a:t>
                </a:r>
                <a:r>
                  <a:rPr lang="cs-CZ" sz="2000" i="0">
                    <a:latin typeface="Cambria Math"/>
                  </a:rPr>
                  <a:t>(𝜔_</a:t>
                </a:r>
                <a:r>
                  <a:rPr lang="en-US" sz="2000" i="0">
                    <a:latin typeface="Cambria Math"/>
                  </a:rPr>
                  <a:t>2</a:t>
                </a:r>
                <a:r>
                  <a:rPr lang="cs-CZ" sz="2000" i="0">
                    <a:latin typeface="Cambria Math"/>
                  </a:rPr>
                  <a:t> |𝜔_</a:t>
                </a:r>
                <a:r>
                  <a:rPr lang="en-US" sz="2000" i="0">
                    <a:latin typeface="Cambria Math"/>
                  </a:rPr>
                  <a:t>1 )</a:t>
                </a:r>
                <a:r>
                  <a:rPr lang="en-US" dirty="0" smtClean="0"/>
                  <a:t>=</a:t>
                </a:r>
                <a:r>
                  <a:rPr lang="cs-CZ" sz="2000" i="0" smtClean="0">
                    <a:latin typeface="Cambria Math"/>
                  </a:rPr>
                  <a:t>𝜆</a:t>
                </a:r>
                <a:r>
                  <a:rPr lang="cs-CZ" sz="2000" i="0">
                    <a:latin typeface="Cambria Math"/>
                  </a:rPr>
                  <a:t>(𝜔_</a:t>
                </a:r>
                <a:r>
                  <a:rPr lang="en-US" sz="2000" i="0">
                    <a:latin typeface="Cambria Math"/>
                  </a:rPr>
                  <a:t>1</a:t>
                </a:r>
                <a:r>
                  <a:rPr lang="cs-CZ" sz="2000" i="0">
                    <a:latin typeface="Cambria Math"/>
                  </a:rPr>
                  <a:t> |𝜔_</a:t>
                </a:r>
                <a:r>
                  <a:rPr lang="en-US" sz="2000" i="0">
                    <a:latin typeface="Cambria Math"/>
                  </a:rPr>
                  <a:t>2 )</a:t>
                </a:r>
                <a:r>
                  <a:rPr lang="en-US" dirty="0" smtClean="0"/>
                  <a:t>=1</a:t>
                </a:r>
                <a:r>
                  <a:rPr lang="en-US" baseline="0" dirty="0" smtClean="0"/>
                  <a:t> a </a:t>
                </a:r>
                <a:r>
                  <a:rPr lang="cs-CZ" baseline="0" dirty="0" smtClean="0"/>
                  <a:t>ztráty při správném zařazení byly nulové, pak dostáváme kritérium výše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konkrétně</a:t>
            </a:r>
            <a:r>
              <a:rPr lang="cs-CZ" baseline="0" dirty="0" smtClean="0"/>
              <a:t> vpravo je apriorní pst černé třídy 2x vyšší než červené třídy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samozřejmě ne vždy vyjde, že když dáme jedné třídě 2x vyšší apriorní pst, že bude neznámý subjekt do této třídy zařazen!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diskriminační </a:t>
            </a:r>
            <a:r>
              <a:rPr lang="cs-CZ" dirty="0" err="1" smtClean="0"/>
              <a:t>fce</a:t>
            </a:r>
            <a:r>
              <a:rPr lang="cs-CZ" dirty="0" smtClean="0"/>
              <a:t> -</a:t>
            </a:r>
            <a:r>
              <a:rPr lang="en-US" dirty="0" smtClean="0"/>
              <a:t>&gt;</a:t>
            </a:r>
            <a:r>
              <a:rPr lang="cs-CZ" baseline="0" dirty="0" smtClean="0"/>
              <a:t> využití vícerozměrného normálního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než</a:t>
            </a:r>
            <a:r>
              <a:rPr lang="cs-CZ" baseline="0" dirty="0" smtClean="0"/>
              <a:t> budeme probírat jednotlivé metody, které nám umožní vypočítat hranici, připomeneme si souvislost...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139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0" smtClean="0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cs-CZ" sz="2000" b="1" i="0" smtClean="0">
                        <a:latin typeface="Cambria Math"/>
                      </a:rPr>
                      <m:t>𝐱</m:t>
                    </m:r>
                    <m:r>
                      <a:rPr lang="cs-CZ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=0</m:t>
                    </m:r>
                    <m:r>
                      <a:rPr lang="cs-CZ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 - w</a:t>
                </a:r>
                <a:r>
                  <a:rPr lang="cs-CZ" baseline="-25000" dirty="0" smtClean="0"/>
                  <a:t>0</a:t>
                </a:r>
                <a:r>
                  <a:rPr lang="cs-CZ" dirty="0" smtClean="0"/>
                  <a:t> je ten výraz dělený dvěma atd.</a:t>
                </a:r>
              </a:p>
              <a:p>
                <a:pPr marL="342900" indent="-342900">
                  <a:buFontTx/>
                  <a:buChar char="-"/>
                </a:pPr>
                <a:r>
                  <a:rPr lang="cs-CZ" dirty="0" smtClean="0"/>
                  <a:t>souvislost s klasifikací podle </a:t>
                </a:r>
                <a:r>
                  <a:rPr lang="cs-CZ" dirty="0" err="1" smtClean="0"/>
                  <a:t>diskr</a:t>
                </a:r>
                <a:r>
                  <a:rPr lang="cs-CZ" dirty="0" smtClean="0"/>
                  <a:t>. </a:t>
                </a:r>
                <a:r>
                  <a:rPr lang="cs-CZ" dirty="0" err="1" smtClean="0"/>
                  <a:t>fcí</a:t>
                </a:r>
                <a:r>
                  <a:rPr lang="cs-CZ" dirty="0" smtClean="0"/>
                  <a:t> – v</a:t>
                </a:r>
                <a:r>
                  <a:rPr lang="cs-CZ" baseline="0" dirty="0" smtClean="0"/>
                  <a:t> tištěných skriptech (nakreslit na tabuli „obrácené“ kužele)</a:t>
                </a:r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cs-CZ" sz="2000" i="0" smtClean="0">
                    <a:latin typeface="Cambria Math"/>
                  </a:rPr>
                  <a:t>h</a:t>
                </a:r>
                <a:r>
                  <a:rPr lang="cs-CZ" sz="2000" i="0" smtClean="0">
                    <a:latin typeface="Cambria Math"/>
                  </a:rPr>
                  <a:t>(</a:t>
                </a:r>
                <a:r>
                  <a:rPr lang="cs-CZ" sz="2000" b="1" i="0" smtClean="0">
                    <a:latin typeface="Cambria Math"/>
                  </a:rPr>
                  <a:t>𝐱)</a:t>
                </a:r>
                <a:r>
                  <a:rPr lang="cs-CZ" sz="2000" b="0" i="0" smtClean="0">
                    <a:latin typeface="Cambria Math"/>
                  </a:rPr>
                  <a:t>=</a:t>
                </a:r>
                <a:r>
                  <a:rPr lang="cs-CZ" sz="2000" b="1" i="0" smtClean="0">
                    <a:latin typeface="Cambria Math"/>
                  </a:rPr>
                  <a:t>𝐰</a:t>
                </a:r>
                <a:r>
                  <a:rPr lang="cs-CZ" sz="2000" b="0" i="0" smtClean="0">
                    <a:latin typeface="Cambria Math"/>
                  </a:rPr>
                  <a:t>^𝑇</a:t>
                </a:r>
                <a:r>
                  <a:rPr lang="cs-CZ" sz="2000" b="1" i="0" smtClean="0">
                    <a:latin typeface="Cambria Math"/>
                  </a:rPr>
                  <a:t> 𝐱</a:t>
                </a:r>
                <a:r>
                  <a:rPr lang="cs-CZ" sz="2000" i="0">
                    <a:latin typeface="Cambria Math"/>
                  </a:rPr>
                  <a:t>+w</a:t>
                </a:r>
                <a:r>
                  <a:rPr lang="en-US" sz="2000" i="0">
                    <a:latin typeface="Cambria Math"/>
                  </a:rPr>
                  <a:t>_</a:t>
                </a:r>
                <a:r>
                  <a:rPr lang="cs-CZ" sz="2000" b="0" i="0" smtClean="0">
                    <a:latin typeface="Cambria Math"/>
                  </a:rPr>
                  <a:t>0</a:t>
                </a:r>
                <a:r>
                  <a:rPr lang="cs-CZ" sz="2000" i="0">
                    <a:latin typeface="Cambria Math"/>
                  </a:rPr>
                  <a:t>=0</a:t>
                </a:r>
                <a:r>
                  <a:rPr lang="cs-CZ" sz="2000" b="0" i="0" smtClean="0">
                    <a:latin typeface="Cambria Math"/>
                  </a:rPr>
                  <a:t> </a:t>
                </a:r>
                <a:r>
                  <a:rPr lang="cs-CZ" dirty="0" smtClean="0"/>
                  <a:t> - w</a:t>
                </a:r>
                <a:r>
                  <a:rPr lang="cs-CZ" baseline="-25000" dirty="0" smtClean="0"/>
                  <a:t>0</a:t>
                </a:r>
                <a:r>
                  <a:rPr lang="cs-CZ" dirty="0" smtClean="0"/>
                  <a:t> je ten výraz dělený dvěma atd.</a:t>
                </a:r>
              </a:p>
              <a:p>
                <a:pPr marL="342900" indent="-342900">
                  <a:buFontTx/>
                  <a:buChar char="-"/>
                </a:pPr>
                <a:r>
                  <a:rPr lang="cs-CZ" dirty="0" smtClean="0"/>
                  <a:t>souvislost s klasifikací podle </a:t>
                </a:r>
                <a:r>
                  <a:rPr lang="cs-CZ" dirty="0" err="1" smtClean="0"/>
                  <a:t>diskr</a:t>
                </a:r>
                <a:r>
                  <a:rPr lang="cs-CZ" dirty="0" smtClean="0"/>
                  <a:t>. </a:t>
                </a:r>
                <a:r>
                  <a:rPr lang="cs-CZ" dirty="0" err="1" smtClean="0"/>
                  <a:t>fcí</a:t>
                </a:r>
                <a:r>
                  <a:rPr lang="cs-CZ" dirty="0" smtClean="0"/>
                  <a:t> – v</a:t>
                </a:r>
                <a:r>
                  <a:rPr lang="cs-CZ" baseline="0" dirty="0" smtClean="0"/>
                  <a:t> tištěných skriptech (nakreslit na tabuli „obrácené“ kužele)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ukázat</a:t>
            </a:r>
            <a:r>
              <a:rPr lang="cs-CZ" baseline="0" dirty="0" smtClean="0"/>
              <a:t> projekci 1 a 2 – která je lepší? </a:t>
            </a:r>
            <a:r>
              <a:rPr lang="cs-CZ" dirty="0" smtClean="0"/>
              <a:t>projekce 1 – větší vzdálenost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centroidů</a:t>
            </a:r>
            <a:r>
              <a:rPr lang="cs-CZ" baseline="0" dirty="0" smtClean="0"/>
              <a:t> x projekce 2 – menší </a:t>
            </a:r>
            <a:r>
              <a:rPr lang="cs-CZ" baseline="0" dirty="0" err="1" smtClean="0"/>
              <a:t>SD</a:t>
            </a:r>
            <a:r>
              <a:rPr lang="cs-CZ" baseline="0" dirty="0" smtClean="0"/>
              <a:t> </a:t>
            </a:r>
            <a:r>
              <a:rPr lang="cs-CZ" baseline="0" dirty="0" smtClean="0">
                <a:latin typeface="Calibri"/>
              </a:rPr>
              <a:t>→ nejlepší je kombinace</a:t>
            </a:r>
            <a:r>
              <a:rPr lang="cs-CZ" baseline="0" dirty="0" smtClean="0"/>
              <a:t>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FLDA</a:t>
            </a:r>
            <a:r>
              <a:rPr lang="cs-CZ" dirty="0" smtClean="0"/>
              <a:t> lze odvodit pomocí </a:t>
            </a:r>
            <a:r>
              <a:rPr lang="cs-CZ" dirty="0" err="1" smtClean="0"/>
              <a:t>Lagrangovy</a:t>
            </a:r>
            <a:r>
              <a:rPr lang="cs-CZ" baseline="0" dirty="0" smtClean="0"/>
              <a:t> metody neurčitých koeficientů – v tištěných skriptech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souvislost s lineární regresí</a:t>
            </a:r>
            <a:r>
              <a:rPr lang="cs-CZ" baseline="0" dirty="0" smtClean="0"/>
              <a:t> – pro 2 třídy stejné výsledky LDA jako lineární regrese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logistická regrese je využívaná více proto, že potom odhady nejsou nad 1 a pod 0 (na rozdíl od </a:t>
            </a:r>
            <a:r>
              <a:rPr lang="cs-CZ" baseline="0" smtClean="0"/>
              <a:t>lineární regrese)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24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Když</a:t>
            </a:r>
            <a:r>
              <a:rPr lang="en-US" dirty="0" smtClean="0"/>
              <a:t> </a:t>
            </a:r>
            <a:r>
              <a:rPr lang="en-US" dirty="0" err="1" smtClean="0"/>
              <a:t>opustíme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medicínu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klasifikaci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využít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na.</a:t>
            </a:r>
            <a:r>
              <a:rPr lang="en-US" baseline="0" dirty="0" smtClean="0"/>
              <a:t>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otisků</a:t>
            </a:r>
            <a:r>
              <a:rPr lang="en-US" dirty="0" smtClean="0"/>
              <a:t> </a:t>
            </a:r>
            <a:r>
              <a:rPr lang="en-US" dirty="0" err="1" smtClean="0"/>
              <a:t>prstů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62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40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</a:t>
            </a:r>
            <a:r>
              <a:rPr lang="cs-CZ" dirty="0" smtClean="0"/>
              <a:t>Koriťáková, Ph.D.</a:t>
            </a:r>
            <a:endParaRPr lang="cs-CZ" dirty="0" smtClean="0"/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31440" y="1066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5. Rozpoznání vadných výrobků:</a:t>
            </a:r>
            <a:endParaRPr lang="cs-CZ" sz="2000" dirty="0"/>
          </a:p>
        </p:txBody>
      </p:sp>
      <p:pic>
        <p:nvPicPr>
          <p:cNvPr id="34818" name="Picture 2" descr="http://www.paintball-shop.cz/img/tippmann/maticka-tippmann_w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90" y="2209800"/>
            <a:ext cx="16383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paintball-shop.cz/img/tippmann/maticka-tippmann_w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90" y="4676774"/>
            <a:ext cx="16383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paintball-shop.cz/img/tippmann/maticka-tippmann_w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90" y="4676774"/>
            <a:ext cx="16383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paintball-shop.cz/img/tippmann/maticka-tippmann_w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90" y="2209800"/>
            <a:ext cx="16383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paintball-shop.cz/img/tippmann/maticka-tippmann_w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90" y="3276600"/>
            <a:ext cx="16383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017394" y="1772397"/>
            <a:ext cx="383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Matičky bez vady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017394" y="4243517"/>
            <a:ext cx="383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Matičky s vnitřní prasklinou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741162" y="4876800"/>
            <a:ext cx="254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Matička bez vady nebo s vnitřní prasklinou?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398840" y="2794337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Proč používat klasifikaci dat?</a:t>
            </a:r>
            <a:endParaRPr lang="cs-CZ" dirty="0"/>
          </a:p>
        </p:txBody>
      </p:sp>
      <p:sp>
        <p:nvSpPr>
          <p:cNvPr id="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7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31440" y="1066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6. Rozpoznání tváře při vstupu do zabezpečené budovy:</a:t>
            </a:r>
            <a:endParaRPr lang="cs-CZ" sz="2000" dirty="0"/>
          </a:p>
        </p:txBody>
      </p:sp>
      <p:pic>
        <p:nvPicPr>
          <p:cNvPr id="32776" name="Picture 8" descr="http://rack.0.mshcdn.com/media/ZgkyMDE0LzA2LzE2LzIwL3NocmVrLmRyZWFtLmZkNGQ1LnBuZwpwCXRodW1iCTEyMDB4NjI3IwplCWpwZw/acf2ed18/328/shrek.dreamworks.tv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7" t="851" r="26667" b="10584"/>
          <a:stretch/>
        </p:blipFill>
        <p:spPr bwMode="auto">
          <a:xfrm>
            <a:off x="6407915" y="3018630"/>
            <a:ext cx="1800675" cy="20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http://mix.cz/storage/?id=4684&amp;w=&amp;h=&amp;c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4" r="17350" b="66311"/>
          <a:stretch/>
        </p:blipFill>
        <p:spPr bwMode="auto">
          <a:xfrm>
            <a:off x="3705865" y="4267200"/>
            <a:ext cx="205049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31440" y="4800600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Má přístup do budovy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1440" y="2514600"/>
            <a:ext cx="120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Nemá přístup do budovy</a:t>
            </a:r>
            <a:endParaRPr lang="cs-CZ" dirty="0"/>
          </a:p>
        </p:txBody>
      </p:sp>
      <p:pic>
        <p:nvPicPr>
          <p:cNvPr id="17" name="Picture 10" descr="http://www.shrekchan.org/shr/src/140784801724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r="29068" b="68857"/>
          <a:stretch/>
        </p:blipFill>
        <p:spPr bwMode="auto">
          <a:xfrm>
            <a:off x="1716746" y="1981200"/>
            <a:ext cx="1905000" cy="17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img1.wikia.nocookie.net/__cb20130413033028/shrek/images/c/cc/Shrek_smilin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2" b="10888"/>
          <a:stretch/>
        </p:blipFill>
        <p:spPr bwMode="auto">
          <a:xfrm>
            <a:off x="3736540" y="1981200"/>
            <a:ext cx="1907229" cy="17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://www.misanci.estranky.cz/img/mid/89/kocou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4" t="2821" r="2890" b="3583"/>
          <a:stretch/>
        </p:blipFill>
        <p:spPr bwMode="auto">
          <a:xfrm>
            <a:off x="1789317" y="4267200"/>
            <a:ext cx="177569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708177" y="2526268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455990" y="5068669"/>
            <a:ext cx="1676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Dostane se do budovy: ano? x ne?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Proč používat klasifikaci dat?</a:t>
            </a:r>
            <a:endParaRPr lang="cs-CZ" dirty="0"/>
          </a:p>
        </p:txBody>
      </p:sp>
      <p:sp>
        <p:nvSpPr>
          <p:cNvPr id="23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4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klasifikace dat - shrnutí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50490"/>
          </a:xfrm>
        </p:spPr>
        <p:txBody>
          <a:bodyPr>
            <a:normAutofit/>
          </a:bodyPr>
          <a:lstStyle/>
          <a:p>
            <a:r>
              <a:rPr lang="cs-CZ" b="1" dirty="0" smtClean="0"/>
              <a:t>rozhodnutí o typu či charakteru objektu </a:t>
            </a:r>
            <a:r>
              <a:rPr lang="cs-CZ" dirty="0" smtClean="0"/>
              <a:t>– </a:t>
            </a:r>
            <a:r>
              <a:rPr lang="cs-CZ" altLang="cs-CZ" dirty="0">
                <a:cs typeface="Arial" charset="0"/>
              </a:rPr>
              <a:t>např. že </a:t>
            </a:r>
            <a:r>
              <a:rPr lang="cs-CZ" altLang="cs-CZ" dirty="0" smtClean="0">
                <a:cs typeface="Arial" charset="0"/>
              </a:rPr>
              <a:t>daný člověk může vstoupit do budovy či nikoliv, že zvíře je </a:t>
            </a:r>
            <a:r>
              <a:rPr lang="cs-CZ" altLang="cs-CZ" dirty="0">
                <a:cs typeface="Arial" charset="0"/>
              </a:rPr>
              <a:t>medvěd hnědý </a:t>
            </a:r>
            <a:r>
              <a:rPr lang="cs-CZ" altLang="cs-CZ" dirty="0" smtClean="0">
                <a:cs typeface="Arial" charset="0"/>
              </a:rPr>
              <a:t>nebo medvěd lední</a:t>
            </a:r>
            <a:r>
              <a:rPr lang="cs-CZ" altLang="cs-CZ" dirty="0">
                <a:cs typeface="Arial" charset="0"/>
              </a:rPr>
              <a:t> </a:t>
            </a:r>
            <a:r>
              <a:rPr lang="cs-CZ" altLang="cs-CZ" dirty="0" smtClean="0">
                <a:cs typeface="Arial" charset="0"/>
              </a:rPr>
              <a:t>apod. – </a:t>
            </a:r>
            <a:r>
              <a:rPr lang="cs-CZ" altLang="cs-CZ" b="1" i="1" dirty="0" smtClean="0">
                <a:solidFill>
                  <a:srgbClr val="663300"/>
                </a:solidFill>
                <a:cs typeface="Arial" charset="0"/>
              </a:rPr>
              <a:t>klasifikační</a:t>
            </a:r>
            <a:r>
              <a:rPr lang="cs-CZ" altLang="cs-CZ" i="1" dirty="0" smtClean="0">
                <a:cs typeface="Arial" charset="0"/>
              </a:rPr>
              <a:t>, </a:t>
            </a:r>
            <a:r>
              <a:rPr lang="cs-CZ" altLang="cs-CZ" dirty="0">
                <a:cs typeface="Arial" charset="0"/>
              </a:rPr>
              <a:t>resp.</a:t>
            </a:r>
            <a:r>
              <a:rPr lang="cs-CZ" altLang="cs-CZ" i="1" dirty="0">
                <a:cs typeface="Arial" charset="0"/>
              </a:rPr>
              <a:t> </a:t>
            </a:r>
            <a:r>
              <a:rPr lang="cs-CZ" altLang="cs-CZ" b="1" i="1" dirty="0" smtClean="0">
                <a:solidFill>
                  <a:srgbClr val="663300"/>
                </a:solidFill>
                <a:cs typeface="Arial" charset="0"/>
              </a:rPr>
              <a:t>rozpoznávací úloha</a:t>
            </a:r>
            <a:r>
              <a:rPr lang="cs-CZ" altLang="cs-CZ" dirty="0" smtClean="0">
                <a:cs typeface="Arial" charset="0"/>
              </a:rPr>
              <a:t>;</a:t>
            </a:r>
          </a:p>
          <a:p>
            <a:r>
              <a:rPr lang="cs-CZ" altLang="cs-CZ" b="1" dirty="0">
                <a:cs typeface="Arial" charset="0"/>
              </a:rPr>
              <a:t>posouzení kvality stavu analyzovaného </a:t>
            </a:r>
            <a:r>
              <a:rPr lang="cs-CZ" altLang="cs-CZ" b="1" dirty="0" smtClean="0">
                <a:cs typeface="Arial" charset="0"/>
              </a:rPr>
              <a:t>objektu</a:t>
            </a:r>
            <a:r>
              <a:rPr lang="cs-CZ" dirty="0"/>
              <a:t> – </a:t>
            </a:r>
            <a:r>
              <a:rPr lang="cs-CZ" altLang="cs-CZ" dirty="0" smtClean="0">
                <a:cs typeface="Arial" charset="0"/>
              </a:rPr>
              <a:t>např</a:t>
            </a:r>
            <a:r>
              <a:rPr lang="cs-CZ" altLang="cs-CZ" dirty="0">
                <a:cs typeface="Arial" charset="0"/>
              </a:rPr>
              <a:t>. zda je pacient </a:t>
            </a:r>
            <a:r>
              <a:rPr lang="en-US" altLang="cs-CZ" dirty="0" smtClean="0">
                <a:cs typeface="Arial" charset="0"/>
              </a:rPr>
              <a:t/>
            </a:r>
            <a:br>
              <a:rPr lang="en-US" altLang="cs-CZ" dirty="0" smtClean="0">
                <a:cs typeface="Arial" charset="0"/>
              </a:rPr>
            </a:br>
            <a:r>
              <a:rPr lang="cs-CZ" altLang="cs-CZ" dirty="0" smtClean="0">
                <a:cs typeface="Arial" charset="0"/>
              </a:rPr>
              <a:t>v </a:t>
            </a:r>
            <a:r>
              <a:rPr lang="cs-CZ" altLang="cs-CZ" dirty="0">
                <a:cs typeface="Arial" charset="0"/>
              </a:rPr>
              <a:t>pořádku, nebo má infarkt myokardu, cirhózu jater, apod. – opět</a:t>
            </a:r>
            <a:r>
              <a:rPr lang="cs-CZ" altLang="cs-CZ" i="1" dirty="0">
                <a:cs typeface="Arial" charset="0"/>
              </a:rPr>
              <a:t> </a:t>
            </a:r>
            <a:r>
              <a:rPr lang="cs-CZ" altLang="cs-CZ" b="1" i="1" dirty="0">
                <a:solidFill>
                  <a:srgbClr val="663300"/>
                </a:solidFill>
                <a:cs typeface="Arial" charset="0"/>
              </a:rPr>
              <a:t>klasifikační</a:t>
            </a:r>
            <a:r>
              <a:rPr lang="cs-CZ" altLang="cs-CZ" i="1" dirty="0">
                <a:cs typeface="Arial" charset="0"/>
              </a:rPr>
              <a:t>, </a:t>
            </a:r>
            <a:r>
              <a:rPr lang="cs-CZ" altLang="cs-CZ" dirty="0">
                <a:cs typeface="Arial" charset="0"/>
              </a:rPr>
              <a:t>resp</a:t>
            </a:r>
            <a:r>
              <a:rPr lang="cs-CZ" altLang="cs-CZ" i="1" dirty="0">
                <a:cs typeface="Arial" charset="0"/>
              </a:rPr>
              <a:t>. </a:t>
            </a:r>
            <a:r>
              <a:rPr lang="cs-CZ" altLang="cs-CZ" b="1" i="1" dirty="0">
                <a:solidFill>
                  <a:srgbClr val="663300"/>
                </a:solidFill>
                <a:cs typeface="Arial" charset="0"/>
              </a:rPr>
              <a:t>rozpoznávací úloha</a:t>
            </a:r>
            <a:r>
              <a:rPr lang="cs-CZ" altLang="cs-CZ" dirty="0" smtClean="0">
                <a:cs typeface="Arial" charset="0"/>
              </a:rPr>
              <a:t>;</a:t>
            </a:r>
          </a:p>
          <a:p>
            <a:r>
              <a:rPr lang="cs-CZ" altLang="cs-CZ" b="1" dirty="0">
                <a:cs typeface="Arial" charset="0"/>
              </a:rPr>
              <a:t>rozhodnutí o budoucnosti objektu </a:t>
            </a:r>
            <a:r>
              <a:rPr lang="cs-CZ" altLang="cs-CZ" dirty="0">
                <a:cs typeface="Arial" charset="0"/>
              </a:rPr>
              <a:t>– např. zda lze pacienta léčit a vyléčit, zda les po 20 letech odumře, jaké bude sociální složení obyvatelstva na daném území a v daném čase – </a:t>
            </a:r>
            <a:r>
              <a:rPr lang="cs-CZ" altLang="cs-CZ" b="1" i="1" dirty="0" smtClean="0">
                <a:solidFill>
                  <a:srgbClr val="663300"/>
                </a:solidFill>
                <a:cs typeface="Arial" charset="0"/>
              </a:rPr>
              <a:t>klasifikační</a:t>
            </a:r>
            <a:r>
              <a:rPr lang="cs-CZ" altLang="cs-CZ" b="1" i="1" dirty="0" smtClean="0">
                <a:cs typeface="Arial" charset="0"/>
              </a:rPr>
              <a:t>,</a:t>
            </a:r>
            <a:r>
              <a:rPr lang="cs-CZ" altLang="cs-CZ" i="1" dirty="0" smtClean="0">
                <a:cs typeface="Arial" charset="0"/>
              </a:rPr>
              <a:t> resp. </a:t>
            </a:r>
            <a:r>
              <a:rPr lang="cs-CZ" altLang="cs-CZ" b="1" i="1" dirty="0" smtClean="0">
                <a:solidFill>
                  <a:srgbClr val="663300"/>
                </a:solidFill>
                <a:cs typeface="Arial" charset="0"/>
              </a:rPr>
              <a:t>predikční úloha</a:t>
            </a:r>
          </a:p>
          <a:p>
            <a:endParaRPr lang="cs-CZ" sz="600" b="1" i="1" dirty="0">
              <a:solidFill>
                <a:srgbClr val="663300"/>
              </a:solidFill>
              <a:cs typeface="Arial" charset="0"/>
            </a:endParaRPr>
          </a:p>
          <a:p>
            <a:r>
              <a:rPr lang="cs-CZ" dirty="0" smtClean="0">
                <a:cs typeface="Arial" charset="0"/>
              </a:rPr>
              <a:t>poznámka: v některých oblastech se pojem predikce a klasifikace rozlišuje: </a:t>
            </a:r>
          </a:p>
          <a:p>
            <a:pPr lvl="1"/>
            <a:r>
              <a:rPr lang="cs-CZ" altLang="cs-CZ" dirty="0" smtClean="0">
                <a:cs typeface="Arial" charset="0"/>
              </a:rPr>
              <a:t>pojem </a:t>
            </a:r>
            <a:r>
              <a:rPr lang="cs-CZ" altLang="cs-CZ" b="1" i="1" dirty="0">
                <a:solidFill>
                  <a:srgbClr val="663300"/>
                </a:solidFill>
                <a:cs typeface="Arial" charset="0"/>
              </a:rPr>
              <a:t>klasifikace</a:t>
            </a:r>
            <a:r>
              <a:rPr lang="cs-CZ" altLang="cs-CZ" dirty="0">
                <a:cs typeface="Arial" charset="0"/>
              </a:rPr>
              <a:t> je používán, použije-li se klasifikačního algoritmu pro známá </a:t>
            </a:r>
            <a:r>
              <a:rPr lang="cs-CZ" altLang="cs-CZ" dirty="0" smtClean="0">
                <a:cs typeface="Arial" charset="0"/>
              </a:rPr>
              <a:t>data; pokud </a:t>
            </a:r>
            <a:r>
              <a:rPr lang="cs-CZ" altLang="cs-CZ" dirty="0">
                <a:cs typeface="Arial" charset="0"/>
              </a:rPr>
              <a:t>jsou data nová, pro která </a:t>
            </a:r>
            <a:r>
              <a:rPr lang="cs-CZ" altLang="cs-CZ" dirty="0" err="1">
                <a:cs typeface="Arial" charset="0"/>
              </a:rPr>
              <a:t>apriori</a:t>
            </a:r>
            <a:r>
              <a:rPr lang="cs-CZ" altLang="cs-CZ" dirty="0">
                <a:cs typeface="Arial" charset="0"/>
              </a:rPr>
              <a:t> neznáme klasifikační třídu, pak hovoříme o </a:t>
            </a:r>
            <a:r>
              <a:rPr lang="cs-CZ" altLang="cs-CZ" b="1" i="1" dirty="0">
                <a:solidFill>
                  <a:srgbClr val="663300"/>
                </a:solidFill>
                <a:cs typeface="Arial" charset="0"/>
              </a:rPr>
              <a:t>predikci</a:t>
            </a:r>
            <a:r>
              <a:rPr lang="cs-CZ" altLang="cs-CZ" dirty="0">
                <a:cs typeface="Arial" charset="0"/>
              </a:rPr>
              <a:t> klasifikační </a:t>
            </a:r>
            <a:r>
              <a:rPr lang="cs-CZ" altLang="cs-CZ" dirty="0" smtClean="0">
                <a:cs typeface="Arial" charset="0"/>
              </a:rPr>
              <a:t>třídy</a:t>
            </a:r>
          </a:p>
          <a:p>
            <a:pPr lvl="1"/>
            <a:r>
              <a:rPr lang="cs-CZ" altLang="cs-CZ" dirty="0">
                <a:cs typeface="Arial" charset="0"/>
              </a:rPr>
              <a:t>pojem </a:t>
            </a:r>
            <a:r>
              <a:rPr lang="cs-CZ" altLang="cs-CZ" b="1" i="1" dirty="0">
                <a:solidFill>
                  <a:srgbClr val="663300"/>
                </a:solidFill>
                <a:cs typeface="Arial" charset="0"/>
              </a:rPr>
              <a:t>klasifikace</a:t>
            </a:r>
            <a:r>
              <a:rPr lang="cs-CZ" altLang="cs-CZ" dirty="0">
                <a:cs typeface="Arial" charset="0"/>
              </a:rPr>
              <a:t> používáme, pokud vybíráme identifikátor klasifikační třídy z určitého diskrétního konečného počtu možných </a:t>
            </a:r>
            <a:r>
              <a:rPr lang="cs-CZ" altLang="cs-CZ" dirty="0" smtClean="0">
                <a:cs typeface="Arial" charset="0"/>
              </a:rPr>
              <a:t>identifikátorů; pokud </a:t>
            </a:r>
            <a:r>
              <a:rPr lang="cs-CZ" altLang="cs-CZ" dirty="0">
                <a:cs typeface="Arial" charset="0"/>
              </a:rPr>
              <a:t>určujeme (predikujeme) spojitou hodnotu, např. pomocí regrese, pak hovoříme o </a:t>
            </a:r>
            <a:r>
              <a:rPr lang="cs-CZ" altLang="cs-CZ" b="1" i="1" dirty="0">
                <a:solidFill>
                  <a:srgbClr val="663300"/>
                </a:solidFill>
                <a:cs typeface="Arial" charset="0"/>
              </a:rPr>
              <a:t>predikci</a:t>
            </a:r>
            <a:r>
              <a:rPr lang="cs-CZ" altLang="cs-CZ" dirty="0">
                <a:cs typeface="Arial" charset="0"/>
              </a:rPr>
              <a:t>, i když tento pojem nemá časovou </a:t>
            </a:r>
            <a:r>
              <a:rPr lang="cs-CZ" altLang="cs-CZ" dirty="0" smtClean="0">
                <a:cs typeface="Arial" charset="0"/>
              </a:rPr>
              <a:t>dimenzi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0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</a:t>
            </a:r>
            <a:r>
              <a:rPr lang="en-US" dirty="0" smtClean="0"/>
              <a:t> </a:t>
            </a:r>
            <a:r>
              <a:rPr lang="cs-CZ" dirty="0" smtClean="0"/>
              <a:t>versus diskriminační analýza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cs typeface="Arial" charset="0"/>
              </a:rPr>
              <a:t>klasifikace</a:t>
            </a:r>
            <a:r>
              <a:rPr lang="cs-CZ" b="1" dirty="0"/>
              <a:t> –</a:t>
            </a:r>
            <a:r>
              <a:rPr lang="cs-CZ" altLang="cs-CZ" dirty="0">
                <a:cs typeface="Arial" charset="0"/>
              </a:rPr>
              <a:t> </a:t>
            </a:r>
            <a:r>
              <a:rPr lang="cs-CZ" altLang="cs-CZ" dirty="0" smtClean="0">
                <a:cs typeface="Arial" charset="0"/>
              </a:rPr>
              <a:t>rozdělení </a:t>
            </a:r>
            <a:r>
              <a:rPr lang="cs-CZ" altLang="cs-CZ" dirty="0">
                <a:cs typeface="Arial" charset="0"/>
              </a:rPr>
              <a:t>(konkrétní či teoretické) dané skupiny (množiny) </a:t>
            </a:r>
            <a:r>
              <a:rPr lang="cs-CZ" altLang="cs-CZ" dirty="0" smtClean="0">
                <a:cs typeface="Arial" charset="0"/>
              </a:rPr>
              <a:t>objektů na </a:t>
            </a:r>
            <a:r>
              <a:rPr lang="cs-CZ" altLang="cs-CZ" dirty="0">
                <a:cs typeface="Arial" charset="0"/>
              </a:rPr>
              <a:t>konečný počet dílčích skupin (podmnožin), v nichž všechny </a:t>
            </a:r>
            <a:r>
              <a:rPr lang="cs-CZ" altLang="cs-CZ" dirty="0" smtClean="0">
                <a:cs typeface="Arial" charset="0"/>
              </a:rPr>
              <a:t>objekty mají </a:t>
            </a:r>
            <a:r>
              <a:rPr lang="cs-CZ" altLang="cs-CZ" dirty="0">
                <a:cs typeface="Arial" charset="0"/>
              </a:rPr>
              <a:t>dostatečně podobné společné vlastnosti. </a:t>
            </a:r>
            <a:r>
              <a:rPr lang="cs-CZ" altLang="cs-CZ" dirty="0" smtClean="0">
                <a:cs typeface="Arial" charset="0"/>
              </a:rPr>
              <a:t>Předměty </a:t>
            </a:r>
            <a:r>
              <a:rPr lang="cs-CZ" altLang="cs-CZ" dirty="0">
                <a:cs typeface="Arial" charset="0"/>
              </a:rPr>
              <a:t>(jevy), které mají </a:t>
            </a:r>
            <a:r>
              <a:rPr lang="cs-CZ" altLang="cs-CZ" dirty="0" smtClean="0">
                <a:cs typeface="Arial" charset="0"/>
              </a:rPr>
              <a:t>podobné uvažované vlastnosti </a:t>
            </a:r>
            <a:r>
              <a:rPr lang="cs-CZ" altLang="cs-CZ" dirty="0">
                <a:cs typeface="Arial" charset="0"/>
              </a:rPr>
              <a:t>tvoří </a:t>
            </a:r>
            <a:r>
              <a:rPr lang="cs-CZ" altLang="cs-CZ" dirty="0" smtClean="0">
                <a:cs typeface="Arial" charset="0"/>
              </a:rPr>
              <a:t>třídu (skupinu).</a:t>
            </a:r>
            <a:endParaRPr lang="cs-CZ" altLang="cs-CZ" dirty="0">
              <a:cs typeface="Arial" charset="0"/>
            </a:endParaRPr>
          </a:p>
          <a:p>
            <a:r>
              <a:rPr lang="cs-CZ" b="1" dirty="0" smtClean="0"/>
              <a:t>diskriminační analýza –</a:t>
            </a:r>
            <a:r>
              <a:rPr lang="cs-CZ" altLang="cs-CZ" dirty="0" smtClean="0">
                <a:cs typeface="Arial" charset="0"/>
              </a:rPr>
              <a:t> hledá vztah mezi </a:t>
            </a:r>
            <a:r>
              <a:rPr lang="cs-CZ" altLang="cs-CZ" dirty="0">
                <a:cs typeface="Arial" charset="0"/>
              </a:rPr>
              <a:t>kategoriální proměnnou a množinou vzájemně vázaných </a:t>
            </a:r>
            <a:r>
              <a:rPr lang="cs-CZ" altLang="cs-CZ" dirty="0" smtClean="0">
                <a:cs typeface="Arial" charset="0"/>
              </a:rPr>
              <a:t>proměnných; je to podskupina klasifikačních metod</a:t>
            </a:r>
            <a:endParaRPr lang="en-US" altLang="cs-CZ" dirty="0" smtClean="0">
              <a:cs typeface="Arial" charset="0"/>
            </a:endParaRPr>
          </a:p>
          <a:p>
            <a:endParaRPr lang="en-US" altLang="cs-CZ" dirty="0">
              <a:cs typeface="Arial" charset="0"/>
            </a:endParaRPr>
          </a:p>
          <a:p>
            <a:r>
              <a:rPr lang="cs-CZ" altLang="cs-CZ" dirty="0" smtClean="0">
                <a:cs typeface="Arial" charset="0"/>
              </a:rPr>
              <a:t>poznámka: analýza a klasifikace dat občas nazývána souhrnně jako</a:t>
            </a:r>
            <a:r>
              <a:rPr lang="en-US" altLang="cs-CZ" dirty="0" smtClean="0">
                <a:cs typeface="Arial" charset="0"/>
              </a:rPr>
              <a:t>:</a:t>
            </a:r>
          </a:p>
          <a:p>
            <a:pPr lvl="1"/>
            <a:r>
              <a:rPr lang="cs-CZ" altLang="cs-CZ" dirty="0" smtClean="0">
                <a:cs typeface="Arial" charset="0"/>
              </a:rPr>
              <a:t>„rozpoznávání obrazů“ (</a:t>
            </a:r>
            <a:r>
              <a:rPr lang="cs-CZ" altLang="cs-CZ" i="1" dirty="0" err="1" smtClean="0">
                <a:cs typeface="Arial" charset="0"/>
              </a:rPr>
              <a:t>pattern</a:t>
            </a:r>
            <a:r>
              <a:rPr lang="cs-CZ" altLang="cs-CZ" i="1" dirty="0" smtClean="0">
                <a:cs typeface="Arial" charset="0"/>
              </a:rPr>
              <a:t> </a:t>
            </a:r>
            <a:r>
              <a:rPr lang="cs-CZ" altLang="cs-CZ" i="1" dirty="0" err="1" smtClean="0">
                <a:cs typeface="Arial" charset="0"/>
              </a:rPr>
              <a:t>recognition</a:t>
            </a:r>
            <a:r>
              <a:rPr lang="cs-CZ" altLang="cs-CZ" dirty="0" smtClean="0">
                <a:cs typeface="Arial" charset="0"/>
              </a:rPr>
              <a:t>)</a:t>
            </a:r>
            <a:r>
              <a:rPr lang="en-US" altLang="cs-CZ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– obraz nejen ve smyslu obraz mozku či obraz sítnice oka, ale ve smyslu popis (tzn. „obraz“) reálného objektu</a:t>
            </a:r>
            <a:endParaRPr lang="en-US" altLang="cs-CZ" dirty="0" smtClean="0">
              <a:cs typeface="Arial" charset="0"/>
            </a:endParaRPr>
          </a:p>
          <a:p>
            <a:pPr lvl="1"/>
            <a:r>
              <a:rPr lang="cs-CZ" altLang="cs-CZ" dirty="0" smtClean="0">
                <a:cs typeface="Arial" charset="0"/>
              </a:rPr>
              <a:t>„dolování z dat“ (</a:t>
            </a:r>
            <a:r>
              <a:rPr lang="cs-CZ" altLang="cs-CZ" i="1" dirty="0" smtClean="0">
                <a:cs typeface="Arial" charset="0"/>
              </a:rPr>
              <a:t>data </a:t>
            </a:r>
            <a:r>
              <a:rPr lang="cs-CZ" altLang="cs-CZ" i="1" dirty="0" err="1" smtClean="0">
                <a:cs typeface="Arial" charset="0"/>
              </a:rPr>
              <a:t>mining</a:t>
            </a:r>
            <a:r>
              <a:rPr lang="cs-CZ" altLang="cs-CZ" dirty="0" smtClean="0">
                <a:cs typeface="Arial" charset="0"/>
              </a:rPr>
              <a:t>)</a:t>
            </a:r>
            <a:endParaRPr lang="en-US" altLang="cs-CZ" dirty="0" smtClean="0">
              <a:cs typeface="Arial" charset="0"/>
            </a:endParaRPr>
          </a:p>
          <a:p>
            <a:pPr lvl="1"/>
            <a:r>
              <a:rPr lang="cs-CZ" altLang="cs-CZ" dirty="0" smtClean="0">
                <a:cs typeface="Arial" charset="0"/>
              </a:rPr>
              <a:t>„strojové učení“ (</a:t>
            </a:r>
            <a:r>
              <a:rPr lang="cs-CZ" altLang="cs-CZ" i="1" dirty="0" err="1" smtClean="0">
                <a:cs typeface="Arial" charset="0"/>
              </a:rPr>
              <a:t>machine</a:t>
            </a:r>
            <a:r>
              <a:rPr lang="cs-CZ" altLang="cs-CZ" i="1" dirty="0" smtClean="0">
                <a:cs typeface="Arial" charset="0"/>
              </a:rPr>
              <a:t> </a:t>
            </a:r>
            <a:r>
              <a:rPr lang="cs-CZ" altLang="cs-CZ" i="1" dirty="0" err="1" smtClean="0">
                <a:cs typeface="Arial" charset="0"/>
              </a:rPr>
              <a:t>learning</a:t>
            </a:r>
            <a:r>
              <a:rPr lang="cs-CZ" altLang="cs-CZ" dirty="0" smtClean="0">
                <a:cs typeface="Arial" charset="0"/>
              </a:rPr>
              <a:t>)</a:t>
            </a:r>
            <a:endParaRPr lang="cs-CZ" alt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separabilita</a:t>
            </a:r>
            <a:endParaRPr lang="en-US" dirty="0"/>
          </a:p>
        </p:txBody>
      </p:sp>
      <p:sp>
        <p:nvSpPr>
          <p:cNvPr id="9" name="TextovéPole 4"/>
          <p:cNvSpPr txBox="1">
            <a:spLocks noChangeArrowheads="1"/>
          </p:cNvSpPr>
          <p:nvPr/>
        </p:nvSpPr>
        <p:spPr bwMode="auto">
          <a:xfrm>
            <a:off x="970360" y="4508500"/>
            <a:ext cx="2449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en-US" sz="2000" dirty="0">
                <a:latin typeface="+mn-lt"/>
              </a:rPr>
              <a:t>lineárně </a:t>
            </a:r>
            <a:r>
              <a:rPr lang="cs-CZ" altLang="en-US" sz="2000" dirty="0" err="1">
                <a:latin typeface="+mn-lt"/>
              </a:rPr>
              <a:t>separabilní</a:t>
            </a:r>
            <a:r>
              <a:rPr lang="cs-CZ" altLang="en-US" sz="2000" dirty="0">
                <a:latin typeface="+mn-lt"/>
              </a:rPr>
              <a:t> úloha</a:t>
            </a:r>
          </a:p>
        </p:txBody>
      </p:sp>
      <p:sp>
        <p:nvSpPr>
          <p:cNvPr id="10" name="TextovéPole 5"/>
          <p:cNvSpPr txBox="1">
            <a:spLocks noChangeArrowheads="1"/>
          </p:cNvSpPr>
          <p:nvPr/>
        </p:nvSpPr>
        <p:spPr bwMode="auto">
          <a:xfrm>
            <a:off x="6372225" y="4508500"/>
            <a:ext cx="244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en-US" sz="2000" dirty="0">
                <a:latin typeface="+mn-lt"/>
              </a:rPr>
              <a:t>nelineárně </a:t>
            </a:r>
            <a:r>
              <a:rPr lang="cs-CZ" altLang="en-US" sz="2000" dirty="0" err="1">
                <a:latin typeface="+mn-lt"/>
              </a:rPr>
              <a:t>separabilní</a:t>
            </a:r>
            <a:r>
              <a:rPr lang="cs-CZ" altLang="en-US" sz="2000" dirty="0">
                <a:latin typeface="+mn-lt"/>
              </a:rPr>
              <a:t> úloha</a:t>
            </a: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3708400" y="4508500"/>
            <a:ext cx="27352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en-US" sz="2000" dirty="0">
                <a:latin typeface="+mn-lt"/>
              </a:rPr>
              <a:t>lineárně </a:t>
            </a:r>
            <a:r>
              <a:rPr lang="cs-CZ" altLang="en-US" sz="2000" dirty="0" err="1">
                <a:latin typeface="+mn-lt"/>
              </a:rPr>
              <a:t>neseparabilní</a:t>
            </a:r>
            <a:r>
              <a:rPr lang="cs-CZ" altLang="en-US" sz="2000" dirty="0">
                <a:latin typeface="+mn-lt"/>
              </a:rPr>
              <a:t> úloha</a:t>
            </a:r>
          </a:p>
          <a:p>
            <a:pPr algn="ctr" eaLnBrk="1" hangingPunct="1"/>
            <a:r>
              <a:rPr lang="cs-CZ" altLang="en-US" sz="2000" dirty="0">
                <a:latin typeface="+mn-lt"/>
              </a:rPr>
              <a:t>lineárně separované klasifikační třídy</a:t>
            </a:r>
          </a:p>
        </p:txBody>
      </p:sp>
      <p:grpSp>
        <p:nvGrpSpPr>
          <p:cNvPr id="104" name="Skupina 103"/>
          <p:cNvGrpSpPr/>
          <p:nvPr/>
        </p:nvGrpSpPr>
        <p:grpSpPr>
          <a:xfrm>
            <a:off x="772049" y="1412781"/>
            <a:ext cx="7976093" cy="2913667"/>
            <a:chOff x="673123" y="6261400"/>
            <a:chExt cx="5191010" cy="1764530"/>
          </a:xfrm>
        </p:grpSpPr>
        <p:cxnSp>
          <p:nvCxnSpPr>
            <p:cNvPr id="105" name="Přímá spojnice 104"/>
            <p:cNvCxnSpPr/>
            <p:nvPr/>
          </p:nvCxnSpPr>
          <p:spPr>
            <a:xfrm flipH="1">
              <a:off x="990636" y="6678667"/>
              <a:ext cx="1045329" cy="1003856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/>
            <p:cNvCxnSpPr/>
            <p:nvPr/>
          </p:nvCxnSpPr>
          <p:spPr>
            <a:xfrm>
              <a:off x="831560" y="6543316"/>
              <a:ext cx="0" cy="1309535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/>
            <p:cNvCxnSpPr/>
            <p:nvPr/>
          </p:nvCxnSpPr>
          <p:spPr>
            <a:xfrm flipH="1">
              <a:off x="831562" y="7852853"/>
              <a:ext cx="137330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87"/>
            <p:cNvSpPr txBox="1">
              <a:spLocks noChangeArrowheads="1"/>
            </p:cNvSpPr>
            <p:nvPr/>
          </p:nvSpPr>
          <p:spPr bwMode="auto">
            <a:xfrm>
              <a:off x="2071456" y="7895456"/>
              <a:ext cx="90765" cy="13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09" name="Text Box 87"/>
            <p:cNvSpPr txBox="1">
              <a:spLocks noChangeArrowheads="1"/>
            </p:cNvSpPr>
            <p:nvPr/>
          </p:nvSpPr>
          <p:spPr bwMode="auto">
            <a:xfrm>
              <a:off x="673123" y="6615395"/>
              <a:ext cx="90765" cy="13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0" name="Ovál 109"/>
            <p:cNvSpPr/>
            <p:nvPr/>
          </p:nvSpPr>
          <p:spPr>
            <a:xfrm>
              <a:off x="1494692" y="7548684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1" name="Ovál 110"/>
            <p:cNvSpPr/>
            <p:nvPr/>
          </p:nvSpPr>
          <p:spPr>
            <a:xfrm>
              <a:off x="1509696" y="7378578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2" name="Ovál 111"/>
            <p:cNvSpPr/>
            <p:nvPr/>
          </p:nvSpPr>
          <p:spPr>
            <a:xfrm>
              <a:off x="1620958" y="7551951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3" name="Ovál 112"/>
            <p:cNvSpPr/>
            <p:nvPr/>
          </p:nvSpPr>
          <p:spPr>
            <a:xfrm>
              <a:off x="1801734" y="7626795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4" name="Ovál 113"/>
            <p:cNvSpPr/>
            <p:nvPr/>
          </p:nvSpPr>
          <p:spPr>
            <a:xfrm>
              <a:off x="1734892" y="7361498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5" name="Ovál 114"/>
            <p:cNvSpPr/>
            <p:nvPr/>
          </p:nvSpPr>
          <p:spPr>
            <a:xfrm>
              <a:off x="1653690" y="7203775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6" name="Ovál 115"/>
            <p:cNvSpPr/>
            <p:nvPr/>
          </p:nvSpPr>
          <p:spPr>
            <a:xfrm>
              <a:off x="1938482" y="7308056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7" name="Ovál 116"/>
            <p:cNvSpPr/>
            <p:nvPr/>
          </p:nvSpPr>
          <p:spPr>
            <a:xfrm>
              <a:off x="2100583" y="7407365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8" name="Ovál 117"/>
            <p:cNvSpPr/>
            <p:nvPr/>
          </p:nvSpPr>
          <p:spPr>
            <a:xfrm>
              <a:off x="2004626" y="7604452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9" name="Ovál 118"/>
            <p:cNvSpPr/>
            <p:nvPr/>
          </p:nvSpPr>
          <p:spPr>
            <a:xfrm>
              <a:off x="1896993" y="7479810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0" name="Ovál 119"/>
            <p:cNvSpPr/>
            <p:nvPr/>
          </p:nvSpPr>
          <p:spPr>
            <a:xfrm>
              <a:off x="1183958" y="7133758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1" name="Ovál 120"/>
            <p:cNvSpPr/>
            <p:nvPr/>
          </p:nvSpPr>
          <p:spPr>
            <a:xfrm>
              <a:off x="1378000" y="6985945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2" name="Ovál 121"/>
            <p:cNvSpPr/>
            <p:nvPr/>
          </p:nvSpPr>
          <p:spPr>
            <a:xfrm>
              <a:off x="1373029" y="6782356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3" name="Ovál 122"/>
            <p:cNvSpPr/>
            <p:nvPr/>
          </p:nvSpPr>
          <p:spPr>
            <a:xfrm>
              <a:off x="1069598" y="6665674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4" name="Ovál 123"/>
            <p:cNvSpPr/>
            <p:nvPr/>
          </p:nvSpPr>
          <p:spPr>
            <a:xfrm>
              <a:off x="1124013" y="682704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5" name="Ovál 124"/>
            <p:cNvSpPr/>
            <p:nvPr/>
          </p:nvSpPr>
          <p:spPr>
            <a:xfrm>
              <a:off x="1179380" y="6985945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6" name="Ovál 125"/>
            <p:cNvSpPr/>
            <p:nvPr/>
          </p:nvSpPr>
          <p:spPr>
            <a:xfrm>
              <a:off x="975791" y="703063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7" name="Ovál 126"/>
            <p:cNvSpPr/>
            <p:nvPr/>
          </p:nvSpPr>
          <p:spPr>
            <a:xfrm>
              <a:off x="931106" y="683201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8" name="Ovál 127"/>
            <p:cNvSpPr/>
            <p:nvPr/>
          </p:nvSpPr>
          <p:spPr>
            <a:xfrm>
              <a:off x="1301032" y="6633983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29" name="Přímá spojnice 128"/>
            <p:cNvCxnSpPr/>
            <p:nvPr/>
          </p:nvCxnSpPr>
          <p:spPr>
            <a:xfrm flipH="1">
              <a:off x="2838461" y="6692802"/>
              <a:ext cx="1045329" cy="1003856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129"/>
            <p:cNvCxnSpPr/>
            <p:nvPr/>
          </p:nvCxnSpPr>
          <p:spPr>
            <a:xfrm>
              <a:off x="2631760" y="6538401"/>
              <a:ext cx="0" cy="1309535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Přímá spojnice 130"/>
            <p:cNvCxnSpPr/>
            <p:nvPr/>
          </p:nvCxnSpPr>
          <p:spPr>
            <a:xfrm flipH="1">
              <a:off x="2631762" y="7847938"/>
              <a:ext cx="137330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 Box 87"/>
            <p:cNvSpPr txBox="1">
              <a:spLocks noChangeArrowheads="1"/>
            </p:cNvSpPr>
            <p:nvPr/>
          </p:nvSpPr>
          <p:spPr bwMode="auto">
            <a:xfrm>
              <a:off x="3871656" y="7890541"/>
              <a:ext cx="90765" cy="13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3" name="Text Box 87"/>
            <p:cNvSpPr txBox="1">
              <a:spLocks noChangeArrowheads="1"/>
            </p:cNvSpPr>
            <p:nvPr/>
          </p:nvSpPr>
          <p:spPr bwMode="auto">
            <a:xfrm>
              <a:off x="2473324" y="6610480"/>
              <a:ext cx="90765" cy="13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4" name="Ovál 133"/>
            <p:cNvSpPr/>
            <p:nvPr/>
          </p:nvSpPr>
          <p:spPr>
            <a:xfrm>
              <a:off x="3294892" y="7543769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5" name="Ovál 134"/>
            <p:cNvSpPr/>
            <p:nvPr/>
          </p:nvSpPr>
          <p:spPr>
            <a:xfrm>
              <a:off x="3309896" y="7373663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6" name="Ovál 135"/>
            <p:cNvSpPr/>
            <p:nvPr/>
          </p:nvSpPr>
          <p:spPr>
            <a:xfrm>
              <a:off x="3421158" y="7547036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7" name="Ovál 136"/>
            <p:cNvSpPr/>
            <p:nvPr/>
          </p:nvSpPr>
          <p:spPr>
            <a:xfrm>
              <a:off x="3601934" y="7621880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8" name="Ovál 137"/>
            <p:cNvSpPr/>
            <p:nvPr/>
          </p:nvSpPr>
          <p:spPr>
            <a:xfrm>
              <a:off x="3535092" y="7356583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9" name="Ovál 138"/>
            <p:cNvSpPr/>
            <p:nvPr/>
          </p:nvSpPr>
          <p:spPr>
            <a:xfrm>
              <a:off x="3453890" y="7198860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0" name="Ovál 139"/>
            <p:cNvSpPr/>
            <p:nvPr/>
          </p:nvSpPr>
          <p:spPr>
            <a:xfrm>
              <a:off x="3738682" y="7303141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1" name="Ovál 140"/>
            <p:cNvSpPr/>
            <p:nvPr/>
          </p:nvSpPr>
          <p:spPr>
            <a:xfrm>
              <a:off x="3900783" y="7402450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2" name="Ovál 141"/>
            <p:cNvSpPr/>
            <p:nvPr/>
          </p:nvSpPr>
          <p:spPr>
            <a:xfrm>
              <a:off x="3804826" y="7599537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3" name="Ovál 142"/>
            <p:cNvSpPr/>
            <p:nvPr/>
          </p:nvSpPr>
          <p:spPr>
            <a:xfrm>
              <a:off x="3697193" y="7474895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4" name="Ovál 143"/>
            <p:cNvSpPr/>
            <p:nvPr/>
          </p:nvSpPr>
          <p:spPr>
            <a:xfrm>
              <a:off x="2984158" y="7128843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5" name="Ovál 144"/>
            <p:cNvSpPr/>
            <p:nvPr/>
          </p:nvSpPr>
          <p:spPr>
            <a:xfrm>
              <a:off x="3178200" y="698103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6" name="Ovál 145"/>
            <p:cNvSpPr/>
            <p:nvPr/>
          </p:nvSpPr>
          <p:spPr>
            <a:xfrm>
              <a:off x="3173229" y="677744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7" name="Ovál 146"/>
            <p:cNvSpPr/>
            <p:nvPr/>
          </p:nvSpPr>
          <p:spPr>
            <a:xfrm>
              <a:off x="2869798" y="6660759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8" name="Ovál 147"/>
            <p:cNvSpPr/>
            <p:nvPr/>
          </p:nvSpPr>
          <p:spPr>
            <a:xfrm>
              <a:off x="2924213" y="6822125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9" name="Ovál 148"/>
            <p:cNvSpPr/>
            <p:nvPr/>
          </p:nvSpPr>
          <p:spPr>
            <a:xfrm>
              <a:off x="2979580" y="698103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0" name="Ovál 149"/>
            <p:cNvSpPr/>
            <p:nvPr/>
          </p:nvSpPr>
          <p:spPr>
            <a:xfrm>
              <a:off x="2775991" y="7025715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1" name="Ovál 150"/>
            <p:cNvSpPr/>
            <p:nvPr/>
          </p:nvSpPr>
          <p:spPr>
            <a:xfrm>
              <a:off x="2731306" y="6827095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2" name="Ovál 151"/>
            <p:cNvSpPr/>
            <p:nvPr/>
          </p:nvSpPr>
          <p:spPr>
            <a:xfrm>
              <a:off x="3101232" y="6629068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3" name="Ovál 152"/>
            <p:cNvSpPr/>
            <p:nvPr/>
          </p:nvSpPr>
          <p:spPr>
            <a:xfrm>
              <a:off x="3325629" y="692984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4" name="Ovál 153"/>
            <p:cNvSpPr/>
            <p:nvPr/>
          </p:nvSpPr>
          <p:spPr>
            <a:xfrm>
              <a:off x="3600340" y="705073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5" name="Ovál 154"/>
            <p:cNvSpPr/>
            <p:nvPr/>
          </p:nvSpPr>
          <p:spPr>
            <a:xfrm>
              <a:off x="3429000" y="7311439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6" name="Ovál 155"/>
            <p:cNvSpPr/>
            <p:nvPr/>
          </p:nvSpPr>
          <p:spPr>
            <a:xfrm>
              <a:off x="3356992" y="6807383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7" name="Ovál 156"/>
            <p:cNvSpPr/>
            <p:nvPr/>
          </p:nvSpPr>
          <p:spPr>
            <a:xfrm>
              <a:off x="3140968" y="7122739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8" name="Ovál 157"/>
            <p:cNvSpPr/>
            <p:nvPr/>
          </p:nvSpPr>
          <p:spPr>
            <a:xfrm>
              <a:off x="3168292" y="7266755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9" name="Ovál 158"/>
            <p:cNvSpPr/>
            <p:nvPr/>
          </p:nvSpPr>
          <p:spPr>
            <a:xfrm>
              <a:off x="3323084" y="710129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0" name="Ovál 159"/>
            <p:cNvSpPr/>
            <p:nvPr/>
          </p:nvSpPr>
          <p:spPr>
            <a:xfrm>
              <a:off x="3049910" y="725848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61" name="Přímá spojnice 160"/>
            <p:cNvCxnSpPr/>
            <p:nvPr/>
          </p:nvCxnSpPr>
          <p:spPr>
            <a:xfrm>
              <a:off x="4490829" y="6538401"/>
              <a:ext cx="0" cy="1309535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Přímá spojnice 161"/>
            <p:cNvCxnSpPr/>
            <p:nvPr/>
          </p:nvCxnSpPr>
          <p:spPr>
            <a:xfrm flipH="1">
              <a:off x="4490831" y="7847938"/>
              <a:ext cx="137330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 Box 87"/>
            <p:cNvSpPr txBox="1">
              <a:spLocks noChangeArrowheads="1"/>
            </p:cNvSpPr>
            <p:nvPr/>
          </p:nvSpPr>
          <p:spPr bwMode="auto">
            <a:xfrm>
              <a:off x="5730724" y="7890541"/>
              <a:ext cx="90765" cy="13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4" name="Text Box 87"/>
            <p:cNvSpPr txBox="1">
              <a:spLocks noChangeArrowheads="1"/>
            </p:cNvSpPr>
            <p:nvPr/>
          </p:nvSpPr>
          <p:spPr bwMode="auto">
            <a:xfrm>
              <a:off x="4332392" y="6610480"/>
              <a:ext cx="90765" cy="13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5" name="Ovál 164"/>
            <p:cNvSpPr/>
            <p:nvPr/>
          </p:nvSpPr>
          <p:spPr>
            <a:xfrm>
              <a:off x="5153961" y="7543769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6" name="Ovál 165"/>
            <p:cNvSpPr/>
            <p:nvPr/>
          </p:nvSpPr>
          <p:spPr>
            <a:xfrm>
              <a:off x="5168965" y="7373663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7" name="Ovál 166"/>
            <p:cNvSpPr/>
            <p:nvPr/>
          </p:nvSpPr>
          <p:spPr>
            <a:xfrm>
              <a:off x="5280227" y="7547036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8" name="Ovál 167"/>
            <p:cNvSpPr/>
            <p:nvPr/>
          </p:nvSpPr>
          <p:spPr>
            <a:xfrm>
              <a:off x="5109277" y="7660181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9" name="Ovál 168"/>
            <p:cNvSpPr/>
            <p:nvPr/>
          </p:nvSpPr>
          <p:spPr>
            <a:xfrm>
              <a:off x="5394161" y="7356583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0" name="Ovál 169"/>
            <p:cNvSpPr/>
            <p:nvPr/>
          </p:nvSpPr>
          <p:spPr>
            <a:xfrm>
              <a:off x="5312959" y="7198860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1" name="Ovál 170"/>
            <p:cNvSpPr/>
            <p:nvPr/>
          </p:nvSpPr>
          <p:spPr>
            <a:xfrm>
              <a:off x="5457869" y="7198083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2" name="Ovál 171"/>
            <p:cNvSpPr/>
            <p:nvPr/>
          </p:nvSpPr>
          <p:spPr>
            <a:xfrm>
              <a:off x="5483345" y="7008288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3" name="Ovál 172"/>
            <p:cNvSpPr/>
            <p:nvPr/>
          </p:nvSpPr>
          <p:spPr>
            <a:xfrm>
              <a:off x="5042498" y="7447134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4" name="Ovál 173"/>
            <p:cNvSpPr/>
            <p:nvPr/>
          </p:nvSpPr>
          <p:spPr>
            <a:xfrm>
              <a:off x="5574561" y="7095415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5" name="Ovál 174"/>
            <p:cNvSpPr/>
            <p:nvPr/>
          </p:nvSpPr>
          <p:spPr>
            <a:xfrm>
              <a:off x="4843227" y="7128843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6" name="Ovál 175"/>
            <p:cNvSpPr/>
            <p:nvPr/>
          </p:nvSpPr>
          <p:spPr>
            <a:xfrm>
              <a:off x="5037269" y="698103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7" name="Ovál 176"/>
            <p:cNvSpPr/>
            <p:nvPr/>
          </p:nvSpPr>
          <p:spPr>
            <a:xfrm>
              <a:off x="5032298" y="677744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8" name="Ovál 177"/>
            <p:cNvSpPr/>
            <p:nvPr/>
          </p:nvSpPr>
          <p:spPr>
            <a:xfrm>
              <a:off x="4739904" y="6918547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9" name="Ovál 178"/>
            <p:cNvSpPr/>
            <p:nvPr/>
          </p:nvSpPr>
          <p:spPr>
            <a:xfrm>
              <a:off x="4906947" y="683201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0" name="Ovál 179"/>
            <p:cNvSpPr/>
            <p:nvPr/>
          </p:nvSpPr>
          <p:spPr>
            <a:xfrm>
              <a:off x="4838649" y="698103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1" name="Ovál 180"/>
            <p:cNvSpPr/>
            <p:nvPr/>
          </p:nvSpPr>
          <p:spPr>
            <a:xfrm>
              <a:off x="4739904" y="7217557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2" name="Ovál 181"/>
            <p:cNvSpPr/>
            <p:nvPr/>
          </p:nvSpPr>
          <p:spPr>
            <a:xfrm>
              <a:off x="4773551" y="750400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3" name="Ovál 182"/>
            <p:cNvSpPr/>
            <p:nvPr/>
          </p:nvSpPr>
          <p:spPr>
            <a:xfrm>
              <a:off x="5161946" y="6742026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4" name="Ovál 183"/>
            <p:cNvSpPr/>
            <p:nvPr/>
          </p:nvSpPr>
          <p:spPr>
            <a:xfrm>
              <a:off x="5088392" y="6880583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5" name="Ovál 184"/>
            <p:cNvSpPr/>
            <p:nvPr/>
          </p:nvSpPr>
          <p:spPr>
            <a:xfrm>
              <a:off x="5256126" y="6807383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6" name="Ovál 185"/>
            <p:cNvSpPr/>
            <p:nvPr/>
          </p:nvSpPr>
          <p:spPr>
            <a:xfrm>
              <a:off x="4856021" y="7383447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7" name="Ovál 186"/>
            <p:cNvSpPr/>
            <p:nvPr/>
          </p:nvSpPr>
          <p:spPr>
            <a:xfrm>
              <a:off x="5315393" y="7050731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8" name="Ovál 187"/>
            <p:cNvSpPr/>
            <p:nvPr/>
          </p:nvSpPr>
          <p:spPr>
            <a:xfrm>
              <a:off x="5174631" y="7117757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9" name="Ovál 188"/>
            <p:cNvSpPr/>
            <p:nvPr/>
          </p:nvSpPr>
          <p:spPr>
            <a:xfrm>
              <a:off x="5099369" y="7310188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0" name="Ovál 189"/>
            <p:cNvSpPr/>
            <p:nvPr/>
          </p:nvSpPr>
          <p:spPr>
            <a:xfrm>
              <a:off x="4955353" y="710129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1" name="Ovál 190"/>
            <p:cNvSpPr/>
            <p:nvPr/>
          </p:nvSpPr>
          <p:spPr>
            <a:xfrm>
              <a:off x="4908979" y="725848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2" name="Volný tvar 191"/>
            <p:cNvSpPr/>
            <p:nvPr/>
          </p:nvSpPr>
          <p:spPr>
            <a:xfrm>
              <a:off x="4928029" y="6829087"/>
              <a:ext cx="885825" cy="914400"/>
            </a:xfrm>
            <a:custGeom>
              <a:avLst/>
              <a:gdLst>
                <a:gd name="connsiteX0" fmla="*/ 0 w 885825"/>
                <a:gd name="connsiteY0" fmla="*/ 914400 h 914400"/>
                <a:gd name="connsiteX1" fmla="*/ 228600 w 885825"/>
                <a:gd name="connsiteY1" fmla="*/ 190500 h 914400"/>
                <a:gd name="connsiteX2" fmla="*/ 885825 w 885825"/>
                <a:gd name="connsiteY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825" h="914400">
                  <a:moveTo>
                    <a:pt x="0" y="914400"/>
                  </a:moveTo>
                  <a:cubicBezTo>
                    <a:pt x="40481" y="628650"/>
                    <a:pt x="80962" y="342900"/>
                    <a:pt x="228600" y="190500"/>
                  </a:cubicBezTo>
                  <a:cubicBezTo>
                    <a:pt x="376238" y="38100"/>
                    <a:pt x="781050" y="31750"/>
                    <a:pt x="885825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3" name="TextovéPole 192"/>
            <p:cNvSpPr txBox="1"/>
            <p:nvPr/>
          </p:nvSpPr>
          <p:spPr>
            <a:xfrm>
              <a:off x="1307644" y="6261400"/>
              <a:ext cx="348651" cy="20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a)</a:t>
              </a:r>
              <a:endParaRPr lang="cs-CZ" sz="1600" b="1" dirty="0"/>
            </a:p>
          </p:txBody>
        </p:sp>
        <p:sp>
          <p:nvSpPr>
            <p:cNvPr id="194" name="TextovéPole 193"/>
            <p:cNvSpPr txBox="1"/>
            <p:nvPr/>
          </p:nvSpPr>
          <p:spPr>
            <a:xfrm>
              <a:off x="3058896" y="6261400"/>
              <a:ext cx="370167" cy="20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b)</a:t>
              </a:r>
              <a:endParaRPr lang="cs-CZ" sz="1600" b="1" dirty="0"/>
            </a:p>
          </p:txBody>
        </p:sp>
        <p:sp>
          <p:nvSpPr>
            <p:cNvPr id="195" name="TextovéPole 194"/>
            <p:cNvSpPr txBox="1"/>
            <p:nvPr/>
          </p:nvSpPr>
          <p:spPr>
            <a:xfrm>
              <a:off x="4932402" y="6261400"/>
              <a:ext cx="370167" cy="20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c)</a:t>
              </a:r>
              <a:endParaRPr lang="cs-CZ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887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040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zachováme původní obrazový prostor a zvolíme nelineární hranici: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Lineárně </a:t>
            </a:r>
            <a:r>
              <a:rPr lang="cs-CZ" dirty="0" err="1" smtClean="0"/>
              <a:t>neseparabilní</a:t>
            </a:r>
            <a:r>
              <a:rPr lang="cs-CZ" dirty="0" smtClean="0"/>
              <a:t> třídy – způsoby řešení 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611560" y="3637473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cs-CZ" sz="2000" dirty="0" smtClean="0"/>
              <a:t>zobrazíme </a:t>
            </a:r>
            <a:r>
              <a:rPr lang="cs-CZ" sz="2000" dirty="0"/>
              <a:t>původní </a:t>
            </a:r>
            <a:r>
              <a:rPr lang="cs-CZ" sz="2000" i="1" dirty="0" smtClean="0"/>
              <a:t>p</a:t>
            </a:r>
            <a:r>
              <a:rPr lang="cs-CZ" sz="2000" dirty="0" smtClean="0"/>
              <a:t>-rozměrný </a:t>
            </a:r>
            <a:r>
              <a:rPr lang="cs-CZ" sz="2000" dirty="0"/>
              <a:t>obrazový prostor </a:t>
            </a:r>
            <a:r>
              <a:rPr lang="cs-CZ" sz="2000" dirty="0" smtClean="0"/>
              <a:t>nelineární </a:t>
            </a:r>
            <a:r>
              <a:rPr lang="cs-CZ" sz="2000" dirty="0"/>
              <a:t>transformací </a:t>
            </a:r>
            <a:r>
              <a:rPr lang="cs-CZ" sz="2000" dirty="0" smtClean="0"/>
              <a:t>do </a:t>
            </a:r>
            <a:r>
              <a:rPr lang="cs-CZ" sz="2000" dirty="0"/>
              <a:t>nového </a:t>
            </a:r>
            <a:r>
              <a:rPr lang="cs-CZ" sz="2000" i="1" dirty="0"/>
              <a:t>m</a:t>
            </a:r>
            <a:r>
              <a:rPr lang="cs-CZ" sz="2000" dirty="0" smtClean="0"/>
              <a:t>-rozměrného </a:t>
            </a:r>
            <a:r>
              <a:rPr lang="cs-CZ" sz="2000" dirty="0"/>
              <a:t>prostoru </a:t>
            </a:r>
            <a:r>
              <a:rPr lang="cs-CZ" sz="2000" dirty="0" smtClean="0"/>
              <a:t>tak</a:t>
            </a:r>
            <a:r>
              <a:rPr lang="cs-CZ" sz="2000" dirty="0"/>
              <a:t>, aby v novém prostoru byly klasifikační třídy lineárně </a:t>
            </a:r>
            <a:r>
              <a:rPr lang="cs-CZ" sz="2000" dirty="0" err="1"/>
              <a:t>separabilní</a:t>
            </a:r>
            <a:r>
              <a:rPr lang="cs-CZ" sz="2000" dirty="0"/>
              <a:t> </a:t>
            </a:r>
          </a:p>
        </p:txBody>
      </p:sp>
      <p:grpSp>
        <p:nvGrpSpPr>
          <p:cNvPr id="156" name="Skupina 155"/>
          <p:cNvGrpSpPr/>
          <p:nvPr/>
        </p:nvGrpSpPr>
        <p:grpSpPr>
          <a:xfrm>
            <a:off x="2382158" y="4708175"/>
            <a:ext cx="1889177" cy="1889177"/>
            <a:chOff x="2196460" y="4581128"/>
            <a:chExt cx="1889177" cy="1889177"/>
          </a:xfrm>
        </p:grpSpPr>
        <p:cxnSp>
          <p:nvCxnSpPr>
            <p:cNvPr id="9" name="Přímá spojnice se šipkou 8"/>
            <p:cNvCxnSpPr/>
            <p:nvPr/>
          </p:nvCxnSpPr>
          <p:spPr>
            <a:xfrm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rot="5400000"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ál 10"/>
            <p:cNvSpPr/>
            <p:nvPr/>
          </p:nvSpPr>
          <p:spPr>
            <a:xfrm>
              <a:off x="2953024" y="507641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ál 11"/>
            <p:cNvSpPr/>
            <p:nvPr/>
          </p:nvSpPr>
          <p:spPr>
            <a:xfrm>
              <a:off x="3201136" y="5064539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ál 12"/>
            <p:cNvSpPr/>
            <p:nvPr/>
          </p:nvSpPr>
          <p:spPr>
            <a:xfrm>
              <a:off x="3355072" y="52292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ál 13"/>
            <p:cNvSpPr/>
            <p:nvPr/>
          </p:nvSpPr>
          <p:spPr>
            <a:xfrm>
              <a:off x="3211986" y="5623303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ál 14"/>
            <p:cNvSpPr/>
            <p:nvPr/>
          </p:nvSpPr>
          <p:spPr>
            <a:xfrm>
              <a:off x="3241161" y="586383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ál 15"/>
            <p:cNvSpPr/>
            <p:nvPr/>
          </p:nvSpPr>
          <p:spPr>
            <a:xfrm>
              <a:off x="2925737" y="5567837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ál 16"/>
            <p:cNvSpPr/>
            <p:nvPr/>
          </p:nvSpPr>
          <p:spPr>
            <a:xfrm>
              <a:off x="293040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ál 17"/>
            <p:cNvSpPr/>
            <p:nvPr/>
          </p:nvSpPr>
          <p:spPr>
            <a:xfrm>
              <a:off x="3406043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ál 18"/>
            <p:cNvSpPr/>
            <p:nvPr/>
          </p:nvSpPr>
          <p:spPr>
            <a:xfrm>
              <a:off x="2685963" y="541194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ál 19"/>
            <p:cNvSpPr/>
            <p:nvPr/>
          </p:nvSpPr>
          <p:spPr>
            <a:xfrm>
              <a:off x="2915816" y="527980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ál 20"/>
            <p:cNvSpPr/>
            <p:nvPr/>
          </p:nvSpPr>
          <p:spPr>
            <a:xfrm>
              <a:off x="3283064" y="617251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ál 21"/>
            <p:cNvSpPr/>
            <p:nvPr/>
          </p:nvSpPr>
          <p:spPr>
            <a:xfrm>
              <a:off x="3563888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ál 22"/>
            <p:cNvSpPr/>
            <p:nvPr/>
          </p:nvSpPr>
          <p:spPr>
            <a:xfrm>
              <a:off x="3859128" y="573325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3782625" y="5304313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3747000" y="49561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3362452" y="48913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2617864" y="499973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2339752" y="502038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ál 28"/>
            <p:cNvSpPr/>
            <p:nvPr/>
          </p:nvSpPr>
          <p:spPr>
            <a:xfrm>
              <a:off x="2342465" y="538352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ál 29"/>
            <p:cNvSpPr/>
            <p:nvPr/>
          </p:nvSpPr>
          <p:spPr>
            <a:xfrm>
              <a:off x="2457306" y="573636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ál 30"/>
            <p:cNvSpPr/>
            <p:nvPr/>
          </p:nvSpPr>
          <p:spPr>
            <a:xfrm>
              <a:off x="2699792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ál 124"/>
            <p:cNvSpPr/>
            <p:nvPr/>
          </p:nvSpPr>
          <p:spPr>
            <a:xfrm>
              <a:off x="3219088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ál 126"/>
            <p:cNvSpPr/>
            <p:nvPr/>
          </p:nvSpPr>
          <p:spPr>
            <a:xfrm>
              <a:off x="2771800" y="472514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ál 127"/>
            <p:cNvSpPr/>
            <p:nvPr/>
          </p:nvSpPr>
          <p:spPr>
            <a:xfrm>
              <a:off x="2779008" y="609329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kupina 172"/>
          <p:cNvGrpSpPr/>
          <p:nvPr/>
        </p:nvGrpSpPr>
        <p:grpSpPr>
          <a:xfrm>
            <a:off x="5436094" y="4564160"/>
            <a:ext cx="2304258" cy="1890888"/>
            <a:chOff x="4932040" y="4564160"/>
            <a:chExt cx="2304258" cy="1890888"/>
          </a:xfrm>
        </p:grpSpPr>
        <p:sp>
          <p:nvSpPr>
            <p:cNvPr id="109" name="Ovál 108"/>
            <p:cNvSpPr/>
            <p:nvPr/>
          </p:nvSpPr>
          <p:spPr>
            <a:xfrm>
              <a:off x="6352198" y="476610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ál 109"/>
            <p:cNvSpPr/>
            <p:nvPr/>
          </p:nvSpPr>
          <p:spPr>
            <a:xfrm>
              <a:off x="6667440" y="485487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ál 110"/>
            <p:cNvSpPr/>
            <p:nvPr/>
          </p:nvSpPr>
          <p:spPr>
            <a:xfrm>
              <a:off x="7020786" y="5089947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ál 111"/>
            <p:cNvSpPr/>
            <p:nvPr/>
          </p:nvSpPr>
          <p:spPr>
            <a:xfrm>
              <a:off x="7034561" y="5428617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Přímá spojnice 113"/>
            <p:cNvCxnSpPr/>
            <p:nvPr/>
          </p:nvCxnSpPr>
          <p:spPr>
            <a:xfrm flipV="1">
              <a:off x="4932040" y="4988548"/>
              <a:ext cx="936104" cy="50487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115"/>
            <p:cNvCxnSpPr/>
            <p:nvPr/>
          </p:nvCxnSpPr>
          <p:spPr>
            <a:xfrm flipV="1">
              <a:off x="5970380" y="5732372"/>
              <a:ext cx="761860" cy="722676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/>
            <p:cNvCxnSpPr/>
            <p:nvPr/>
          </p:nvCxnSpPr>
          <p:spPr>
            <a:xfrm flipH="1" flipV="1">
              <a:off x="4932040" y="5493417"/>
              <a:ext cx="1038340" cy="96163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Přímá spojnice 121"/>
            <p:cNvCxnSpPr/>
            <p:nvPr/>
          </p:nvCxnSpPr>
          <p:spPr>
            <a:xfrm flipH="1" flipV="1">
              <a:off x="5868144" y="4988548"/>
              <a:ext cx="864096" cy="743826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nice se šipkou 128"/>
            <p:cNvCxnSpPr/>
            <p:nvPr/>
          </p:nvCxnSpPr>
          <p:spPr>
            <a:xfrm flipV="1">
              <a:off x="5868144" y="4564160"/>
              <a:ext cx="0" cy="11722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Přímá spojnice se šipkou 130"/>
            <p:cNvCxnSpPr/>
            <p:nvPr/>
          </p:nvCxnSpPr>
          <p:spPr>
            <a:xfrm>
              <a:off x="5868144" y="5732373"/>
              <a:ext cx="13681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Přímá spojnice se šipkou 132"/>
            <p:cNvCxnSpPr/>
            <p:nvPr/>
          </p:nvCxnSpPr>
          <p:spPr>
            <a:xfrm flipH="1">
              <a:off x="5076056" y="5736361"/>
              <a:ext cx="792088" cy="5729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ál 135"/>
            <p:cNvSpPr/>
            <p:nvPr/>
          </p:nvSpPr>
          <p:spPr>
            <a:xfrm>
              <a:off x="6012160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ál 136"/>
            <p:cNvSpPr/>
            <p:nvPr/>
          </p:nvSpPr>
          <p:spPr>
            <a:xfrm>
              <a:off x="6164560" y="55340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ál 137"/>
            <p:cNvSpPr/>
            <p:nvPr/>
          </p:nvSpPr>
          <p:spPr>
            <a:xfrm>
              <a:off x="622818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ál 138"/>
            <p:cNvSpPr/>
            <p:nvPr/>
          </p:nvSpPr>
          <p:spPr>
            <a:xfrm>
              <a:off x="6012160" y="595648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ál 139"/>
            <p:cNvSpPr/>
            <p:nvPr/>
          </p:nvSpPr>
          <p:spPr>
            <a:xfrm>
              <a:off x="5652120" y="56612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ál 140"/>
            <p:cNvSpPr/>
            <p:nvPr/>
          </p:nvSpPr>
          <p:spPr>
            <a:xfrm>
              <a:off x="5659328" y="5452432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ál 141"/>
            <p:cNvSpPr/>
            <p:nvPr/>
          </p:nvSpPr>
          <p:spPr>
            <a:xfrm>
              <a:off x="5947360" y="5812472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ál 142"/>
            <p:cNvSpPr/>
            <p:nvPr/>
          </p:nvSpPr>
          <p:spPr>
            <a:xfrm>
              <a:off x="5796136" y="594928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ál 143"/>
            <p:cNvSpPr/>
            <p:nvPr/>
          </p:nvSpPr>
          <p:spPr>
            <a:xfrm>
              <a:off x="5515312" y="552444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ál 144"/>
            <p:cNvSpPr/>
            <p:nvPr/>
          </p:nvSpPr>
          <p:spPr>
            <a:xfrm>
              <a:off x="5940152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ál 145"/>
            <p:cNvSpPr/>
            <p:nvPr/>
          </p:nvSpPr>
          <p:spPr>
            <a:xfrm>
              <a:off x="5587320" y="57785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ál 146"/>
            <p:cNvSpPr/>
            <p:nvPr/>
          </p:nvSpPr>
          <p:spPr>
            <a:xfrm>
              <a:off x="6732240" y="523640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ál 147"/>
            <p:cNvSpPr/>
            <p:nvPr/>
          </p:nvSpPr>
          <p:spPr>
            <a:xfrm>
              <a:off x="6797040" y="610050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ál 148"/>
            <p:cNvSpPr/>
            <p:nvPr/>
          </p:nvSpPr>
          <p:spPr>
            <a:xfrm>
              <a:off x="7099488" y="616530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ál 149"/>
            <p:cNvSpPr/>
            <p:nvPr/>
          </p:nvSpPr>
          <p:spPr>
            <a:xfrm>
              <a:off x="6955472" y="631652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ál 150"/>
            <p:cNvSpPr/>
            <p:nvPr/>
          </p:nvSpPr>
          <p:spPr>
            <a:xfrm>
              <a:off x="6811456" y="588448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ál 151"/>
            <p:cNvSpPr/>
            <p:nvPr/>
          </p:nvSpPr>
          <p:spPr>
            <a:xfrm>
              <a:off x="6444208" y="515719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ál 152"/>
            <p:cNvSpPr/>
            <p:nvPr/>
          </p:nvSpPr>
          <p:spPr>
            <a:xfrm>
              <a:off x="6076960" y="480436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ál 153"/>
            <p:cNvSpPr/>
            <p:nvPr/>
          </p:nvSpPr>
          <p:spPr>
            <a:xfrm>
              <a:off x="6739448" y="545243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084660" y="590013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kupina 173"/>
          <p:cNvGrpSpPr/>
          <p:nvPr/>
        </p:nvGrpSpPr>
        <p:grpSpPr>
          <a:xfrm>
            <a:off x="6876256" y="1701566"/>
            <a:ext cx="1889177" cy="1889177"/>
            <a:chOff x="2196460" y="4581128"/>
            <a:chExt cx="1889177" cy="1889177"/>
          </a:xfrm>
        </p:grpSpPr>
        <p:cxnSp>
          <p:nvCxnSpPr>
            <p:cNvPr id="175" name="Přímá spojnice se šipkou 174"/>
            <p:cNvCxnSpPr/>
            <p:nvPr/>
          </p:nvCxnSpPr>
          <p:spPr>
            <a:xfrm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Přímá spojnice se šipkou 175"/>
            <p:cNvCxnSpPr/>
            <p:nvPr/>
          </p:nvCxnSpPr>
          <p:spPr>
            <a:xfrm rot="5400000"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ál 176"/>
            <p:cNvSpPr/>
            <p:nvPr/>
          </p:nvSpPr>
          <p:spPr>
            <a:xfrm>
              <a:off x="2953024" y="507641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ál 177"/>
            <p:cNvSpPr/>
            <p:nvPr/>
          </p:nvSpPr>
          <p:spPr>
            <a:xfrm>
              <a:off x="3201136" y="5064539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ál 178"/>
            <p:cNvSpPr/>
            <p:nvPr/>
          </p:nvSpPr>
          <p:spPr>
            <a:xfrm>
              <a:off x="3355072" y="52292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ál 179"/>
            <p:cNvSpPr/>
            <p:nvPr/>
          </p:nvSpPr>
          <p:spPr>
            <a:xfrm>
              <a:off x="3211986" y="5623303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ál 180"/>
            <p:cNvSpPr/>
            <p:nvPr/>
          </p:nvSpPr>
          <p:spPr>
            <a:xfrm>
              <a:off x="3241161" y="586383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ál 181"/>
            <p:cNvSpPr/>
            <p:nvPr/>
          </p:nvSpPr>
          <p:spPr>
            <a:xfrm>
              <a:off x="2925737" y="5567837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ál 182"/>
            <p:cNvSpPr/>
            <p:nvPr/>
          </p:nvSpPr>
          <p:spPr>
            <a:xfrm>
              <a:off x="293040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ál 183"/>
            <p:cNvSpPr/>
            <p:nvPr/>
          </p:nvSpPr>
          <p:spPr>
            <a:xfrm>
              <a:off x="3406043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ál 184"/>
            <p:cNvSpPr/>
            <p:nvPr/>
          </p:nvSpPr>
          <p:spPr>
            <a:xfrm>
              <a:off x="2685963" y="541194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ál 185"/>
            <p:cNvSpPr/>
            <p:nvPr/>
          </p:nvSpPr>
          <p:spPr>
            <a:xfrm>
              <a:off x="2915816" y="527980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ál 186"/>
            <p:cNvSpPr/>
            <p:nvPr/>
          </p:nvSpPr>
          <p:spPr>
            <a:xfrm>
              <a:off x="3283064" y="617251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ál 187"/>
            <p:cNvSpPr/>
            <p:nvPr/>
          </p:nvSpPr>
          <p:spPr>
            <a:xfrm>
              <a:off x="3563888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ál 188"/>
            <p:cNvSpPr/>
            <p:nvPr/>
          </p:nvSpPr>
          <p:spPr>
            <a:xfrm>
              <a:off x="3859128" y="573325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ál 189"/>
            <p:cNvSpPr/>
            <p:nvPr/>
          </p:nvSpPr>
          <p:spPr>
            <a:xfrm>
              <a:off x="3782625" y="5304313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ál 190"/>
            <p:cNvSpPr/>
            <p:nvPr/>
          </p:nvSpPr>
          <p:spPr>
            <a:xfrm>
              <a:off x="3747000" y="49561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ál 191"/>
            <p:cNvSpPr/>
            <p:nvPr/>
          </p:nvSpPr>
          <p:spPr>
            <a:xfrm>
              <a:off x="3362452" y="48913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ál 192"/>
            <p:cNvSpPr/>
            <p:nvPr/>
          </p:nvSpPr>
          <p:spPr>
            <a:xfrm>
              <a:off x="2617864" y="499973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ál 193"/>
            <p:cNvSpPr/>
            <p:nvPr/>
          </p:nvSpPr>
          <p:spPr>
            <a:xfrm>
              <a:off x="2339752" y="502038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ál 194"/>
            <p:cNvSpPr/>
            <p:nvPr/>
          </p:nvSpPr>
          <p:spPr>
            <a:xfrm>
              <a:off x="2342465" y="538352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ál 195"/>
            <p:cNvSpPr/>
            <p:nvPr/>
          </p:nvSpPr>
          <p:spPr>
            <a:xfrm>
              <a:off x="2457306" y="573636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ál 196"/>
            <p:cNvSpPr/>
            <p:nvPr/>
          </p:nvSpPr>
          <p:spPr>
            <a:xfrm>
              <a:off x="2699792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ál 197"/>
            <p:cNvSpPr/>
            <p:nvPr/>
          </p:nvSpPr>
          <p:spPr>
            <a:xfrm>
              <a:off x="3219088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ál 198"/>
            <p:cNvSpPr/>
            <p:nvPr/>
          </p:nvSpPr>
          <p:spPr>
            <a:xfrm>
              <a:off x="2771800" y="472514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ál 199"/>
            <p:cNvSpPr/>
            <p:nvPr/>
          </p:nvSpPr>
          <p:spPr>
            <a:xfrm>
              <a:off x="2779008" y="609329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kupina 200"/>
          <p:cNvGrpSpPr/>
          <p:nvPr/>
        </p:nvGrpSpPr>
        <p:grpSpPr>
          <a:xfrm>
            <a:off x="2382158" y="1701566"/>
            <a:ext cx="1889177" cy="1889177"/>
            <a:chOff x="2196460" y="4581128"/>
            <a:chExt cx="1889177" cy="1889177"/>
          </a:xfrm>
        </p:grpSpPr>
        <p:cxnSp>
          <p:nvCxnSpPr>
            <p:cNvPr id="202" name="Přímá spojnice se šipkou 201"/>
            <p:cNvCxnSpPr/>
            <p:nvPr/>
          </p:nvCxnSpPr>
          <p:spPr>
            <a:xfrm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Přímá spojnice se šipkou 202"/>
            <p:cNvCxnSpPr/>
            <p:nvPr/>
          </p:nvCxnSpPr>
          <p:spPr>
            <a:xfrm rot="5400000"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ál 203"/>
            <p:cNvSpPr/>
            <p:nvPr/>
          </p:nvSpPr>
          <p:spPr>
            <a:xfrm>
              <a:off x="2953024" y="507641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ál 204"/>
            <p:cNvSpPr/>
            <p:nvPr/>
          </p:nvSpPr>
          <p:spPr>
            <a:xfrm>
              <a:off x="3201136" y="5064539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ál 205"/>
            <p:cNvSpPr/>
            <p:nvPr/>
          </p:nvSpPr>
          <p:spPr>
            <a:xfrm>
              <a:off x="3355072" y="52292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ál 206"/>
            <p:cNvSpPr/>
            <p:nvPr/>
          </p:nvSpPr>
          <p:spPr>
            <a:xfrm>
              <a:off x="3211986" y="5623303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ál 207"/>
            <p:cNvSpPr/>
            <p:nvPr/>
          </p:nvSpPr>
          <p:spPr>
            <a:xfrm>
              <a:off x="3241161" y="586383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ál 208"/>
            <p:cNvSpPr/>
            <p:nvPr/>
          </p:nvSpPr>
          <p:spPr>
            <a:xfrm>
              <a:off x="2925737" y="5567837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ál 209"/>
            <p:cNvSpPr/>
            <p:nvPr/>
          </p:nvSpPr>
          <p:spPr>
            <a:xfrm>
              <a:off x="293040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ál 210"/>
            <p:cNvSpPr/>
            <p:nvPr/>
          </p:nvSpPr>
          <p:spPr>
            <a:xfrm>
              <a:off x="3406043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ál 211"/>
            <p:cNvSpPr/>
            <p:nvPr/>
          </p:nvSpPr>
          <p:spPr>
            <a:xfrm>
              <a:off x="2685963" y="541194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ál 212"/>
            <p:cNvSpPr/>
            <p:nvPr/>
          </p:nvSpPr>
          <p:spPr>
            <a:xfrm>
              <a:off x="2915816" y="527980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ál 213"/>
            <p:cNvSpPr/>
            <p:nvPr/>
          </p:nvSpPr>
          <p:spPr>
            <a:xfrm>
              <a:off x="3283064" y="617251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ál 214"/>
            <p:cNvSpPr/>
            <p:nvPr/>
          </p:nvSpPr>
          <p:spPr>
            <a:xfrm>
              <a:off x="3563888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ál 215"/>
            <p:cNvSpPr/>
            <p:nvPr/>
          </p:nvSpPr>
          <p:spPr>
            <a:xfrm>
              <a:off x="3859128" y="573325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ál 216"/>
            <p:cNvSpPr/>
            <p:nvPr/>
          </p:nvSpPr>
          <p:spPr>
            <a:xfrm>
              <a:off x="3782625" y="5304313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ál 217"/>
            <p:cNvSpPr/>
            <p:nvPr/>
          </p:nvSpPr>
          <p:spPr>
            <a:xfrm>
              <a:off x="3747000" y="49561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ál 218"/>
            <p:cNvSpPr/>
            <p:nvPr/>
          </p:nvSpPr>
          <p:spPr>
            <a:xfrm>
              <a:off x="3362452" y="48913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ál 219"/>
            <p:cNvSpPr/>
            <p:nvPr/>
          </p:nvSpPr>
          <p:spPr>
            <a:xfrm>
              <a:off x="2617864" y="499973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ál 220"/>
            <p:cNvSpPr/>
            <p:nvPr/>
          </p:nvSpPr>
          <p:spPr>
            <a:xfrm>
              <a:off x="2339752" y="502038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ál 221"/>
            <p:cNvSpPr/>
            <p:nvPr/>
          </p:nvSpPr>
          <p:spPr>
            <a:xfrm>
              <a:off x="2342465" y="538352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ál 222"/>
            <p:cNvSpPr/>
            <p:nvPr/>
          </p:nvSpPr>
          <p:spPr>
            <a:xfrm>
              <a:off x="2457306" y="573636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ál 223"/>
            <p:cNvSpPr/>
            <p:nvPr/>
          </p:nvSpPr>
          <p:spPr>
            <a:xfrm>
              <a:off x="2699792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ál 224"/>
            <p:cNvSpPr/>
            <p:nvPr/>
          </p:nvSpPr>
          <p:spPr>
            <a:xfrm>
              <a:off x="3219088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ál 225"/>
            <p:cNvSpPr/>
            <p:nvPr/>
          </p:nvSpPr>
          <p:spPr>
            <a:xfrm>
              <a:off x="2771800" y="472514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ál 226"/>
            <p:cNvSpPr/>
            <p:nvPr/>
          </p:nvSpPr>
          <p:spPr>
            <a:xfrm>
              <a:off x="2779008" y="609329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Obdélník 227"/>
          <p:cNvSpPr/>
          <p:nvPr/>
        </p:nvSpPr>
        <p:spPr>
          <a:xfrm>
            <a:off x="934459" y="1628800"/>
            <a:ext cx="1807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a) definovanou </a:t>
            </a:r>
            <a:br>
              <a:rPr lang="cs-CZ" sz="2000" dirty="0" smtClean="0"/>
            </a:br>
            <a:r>
              <a:rPr lang="cs-CZ" sz="2000" dirty="0" smtClean="0"/>
              <a:t>     obecně</a:t>
            </a:r>
            <a:endParaRPr lang="cs-CZ" sz="2000" dirty="0"/>
          </a:p>
        </p:txBody>
      </p:sp>
      <p:sp>
        <p:nvSpPr>
          <p:cNvPr id="229" name="Obdélník 228"/>
          <p:cNvSpPr/>
          <p:nvPr/>
        </p:nvSpPr>
        <p:spPr>
          <a:xfrm>
            <a:off x="4788024" y="1628800"/>
            <a:ext cx="2545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složenou po částech z lineárních úseků</a:t>
            </a:r>
            <a:endParaRPr lang="cs-CZ" sz="2000" dirty="0"/>
          </a:p>
        </p:txBody>
      </p:sp>
      <p:cxnSp>
        <p:nvCxnSpPr>
          <p:cNvPr id="231" name="Přímá spojnice se šipkou 230"/>
          <p:cNvCxnSpPr/>
          <p:nvPr/>
        </p:nvCxnSpPr>
        <p:spPr>
          <a:xfrm>
            <a:off x="4716016" y="5661248"/>
            <a:ext cx="3997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Ovál 231"/>
          <p:cNvSpPr/>
          <p:nvPr/>
        </p:nvSpPr>
        <p:spPr>
          <a:xfrm>
            <a:off x="2815437" y="2076586"/>
            <a:ext cx="1010824" cy="1058359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Skupina 260"/>
          <p:cNvGrpSpPr/>
          <p:nvPr/>
        </p:nvGrpSpPr>
        <p:grpSpPr>
          <a:xfrm>
            <a:off x="7150054" y="1982743"/>
            <a:ext cx="1158432" cy="1295791"/>
            <a:chOff x="7150054" y="1982743"/>
            <a:chExt cx="1158432" cy="1295791"/>
          </a:xfrm>
        </p:grpSpPr>
        <p:cxnSp>
          <p:nvCxnSpPr>
            <p:cNvPr id="234" name="Přímá spojnice 233"/>
            <p:cNvCxnSpPr/>
            <p:nvPr/>
          </p:nvCxnSpPr>
          <p:spPr>
            <a:xfrm flipV="1">
              <a:off x="7150054" y="1982743"/>
              <a:ext cx="677586" cy="657053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Přímá spojnice 234"/>
            <p:cNvCxnSpPr/>
            <p:nvPr/>
          </p:nvCxnSpPr>
          <p:spPr>
            <a:xfrm flipH="1" flipV="1">
              <a:off x="7820846" y="1982744"/>
              <a:ext cx="487640" cy="58204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Přímá spojnice 238"/>
            <p:cNvCxnSpPr/>
            <p:nvPr/>
          </p:nvCxnSpPr>
          <p:spPr>
            <a:xfrm flipH="1" flipV="1">
              <a:off x="7169503" y="2646155"/>
              <a:ext cx="722279" cy="632379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Přímá spojnice 241"/>
            <p:cNvCxnSpPr/>
            <p:nvPr/>
          </p:nvCxnSpPr>
          <p:spPr>
            <a:xfrm flipH="1">
              <a:off x="7891782" y="2568767"/>
              <a:ext cx="416704" cy="709767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1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28" grpId="0"/>
      <p:bldP spid="229" grpId="0"/>
      <p:bldP spid="2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8634"/>
            <a:ext cx="8229600" cy="862214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cs-CZ" dirty="0"/>
              <a:t>klasifikace „jedna versus zbytek</a:t>
            </a:r>
            <a:r>
              <a:rPr lang="cs-CZ" dirty="0" smtClean="0"/>
              <a:t>“</a:t>
            </a:r>
            <a:br>
              <a:rPr lang="cs-CZ" dirty="0" smtClean="0"/>
            </a:br>
            <a:r>
              <a:rPr lang="cs-CZ" altLang="en-US" dirty="0" smtClean="0"/>
              <a:t>R-1 </a:t>
            </a:r>
            <a:r>
              <a:rPr lang="cs-CZ" altLang="en-US" dirty="0"/>
              <a:t>hranice oddělí jednu klasifikační třídu od všech </a:t>
            </a:r>
            <a:r>
              <a:rPr lang="cs-CZ" altLang="en-US" dirty="0" smtClean="0"/>
              <a:t>dalších</a:t>
            </a:r>
            <a:endParaRPr lang="cs-CZ" dirty="0" smtClean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s více třídami</a:t>
            </a:r>
            <a:endParaRPr lang="en-US" dirty="0"/>
          </a:p>
        </p:txBody>
      </p:sp>
      <p:pic>
        <p:nvPicPr>
          <p:cNvPr id="6" name="Obrázek 3" descr="skenování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98" y="2564904"/>
            <a:ext cx="60277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5385091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problematickým úsekům se můžeme vyhnout použitím diskriminačních funkcí (do r-té třídy </a:t>
            </a:r>
            <a:r>
              <a:rPr lang="el-GR" dirty="0" smtClean="0"/>
              <a:t>ω</a:t>
            </a:r>
            <a:r>
              <a:rPr lang="cs-CZ" baseline="-25000" dirty="0" smtClean="0"/>
              <a:t>r</a:t>
            </a:r>
            <a:r>
              <a:rPr lang="cs-CZ" dirty="0" smtClean="0"/>
              <a:t> zařadíme obraz x za předpokladu, že </a:t>
            </a:r>
            <a:r>
              <a:rPr lang="cs-CZ" dirty="0" err="1" smtClean="0"/>
              <a:t>g</a:t>
            </a:r>
            <a:r>
              <a:rPr lang="cs-CZ" baseline="-25000" dirty="0" err="1" smtClean="0"/>
              <a:t>r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&gt; </a:t>
            </a:r>
            <a:r>
              <a:rPr lang="cs-CZ" dirty="0" err="1" smtClean="0"/>
              <a:t>g</a:t>
            </a:r>
            <a:r>
              <a:rPr lang="cs-CZ" baseline="-25000" dirty="0" err="1" smtClean="0"/>
              <a:t>s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pro 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 </a:t>
            </a:r>
            <a:r>
              <a:rPr lang="cs-CZ" dirty="0" smtClean="0"/>
              <a:t>r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  </a:t>
            </a:r>
            <a:r>
              <a:rPr lang="cs-CZ" dirty="0" smtClean="0"/>
              <a:t>s) </a:t>
            </a:r>
            <a:r>
              <a:rPr lang="cs-CZ" dirty="0"/>
              <a:t>→ klasifikační hranice je průmět průsečíku </a:t>
            </a:r>
            <a:r>
              <a:rPr lang="cs-CZ" dirty="0" err="1"/>
              <a:t>g</a:t>
            </a:r>
            <a:r>
              <a:rPr lang="cs-CZ" baseline="-25000" dirty="0" err="1"/>
              <a:t>r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</a:t>
            </a:r>
            <a:r>
              <a:rPr lang="cs-CZ" dirty="0" smtClean="0"/>
              <a:t> </a:t>
            </a:r>
            <a:r>
              <a:rPr lang="cs-CZ" dirty="0"/>
              <a:t>= </a:t>
            </a:r>
            <a:r>
              <a:rPr lang="cs-CZ" dirty="0" err="1"/>
              <a:t>g</a:t>
            </a:r>
            <a:r>
              <a:rPr lang="cs-CZ" baseline="-25000" dirty="0" err="1"/>
              <a:t>s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</a:t>
            </a:r>
            <a:r>
              <a:rPr lang="cs-CZ" dirty="0" smtClean="0"/>
              <a:t> </a:t>
            </a:r>
            <a:r>
              <a:rPr lang="cs-CZ" dirty="0"/>
              <a:t>do obrazového </a:t>
            </a:r>
            <a:r>
              <a:rPr lang="cs-CZ" dirty="0" smtClean="0"/>
              <a:t>prostoru – takto </a:t>
            </a:r>
            <a:r>
              <a:rPr lang="cs-CZ" dirty="0"/>
              <a:t>definovaný </a:t>
            </a:r>
            <a:r>
              <a:rPr lang="cs-CZ" dirty="0" smtClean="0"/>
              <a:t>klasifikační prostor </a:t>
            </a:r>
            <a:r>
              <a:rPr lang="cs-CZ" dirty="0"/>
              <a:t>je vždy spojitý a </a:t>
            </a:r>
            <a:r>
              <a:rPr lang="cs-CZ" dirty="0" smtClean="0"/>
              <a:t>konvexní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57200" y="1844824"/>
            <a:ext cx="7216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buFont typeface="+mj-lt"/>
              <a:buAutoNum type="arabicPeriod" startAt="2"/>
            </a:pPr>
            <a:r>
              <a:rPr lang="cs-CZ" sz="2000" dirty="0"/>
              <a:t>klasifikace „jedna versus jedna“</a:t>
            </a:r>
            <a:br>
              <a:rPr lang="cs-CZ" sz="2000" dirty="0"/>
            </a:br>
            <a:r>
              <a:rPr lang="cs-CZ" altLang="en-US" sz="2000" dirty="0"/>
              <a:t>R(R-1)/2 binárních hranic mezi každými dvěma třídami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360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Typy klasifikátorů – podle reprezentace vstupních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090878"/>
            <a:ext cx="8229600" cy="565049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663300"/>
                </a:solidFill>
              </a:rPr>
              <a:t>Podle reprezentace vstupních dat:</a:t>
            </a:r>
            <a:endParaRPr lang="cs-CZ" b="1" dirty="0">
              <a:solidFill>
                <a:srgbClr val="663300"/>
              </a:solidFill>
            </a:endParaRPr>
          </a:p>
          <a:p>
            <a:pPr lvl="1"/>
            <a:r>
              <a:rPr lang="cs-CZ" sz="2000" b="1" dirty="0" smtClean="0"/>
              <a:t>příznakové klasifikátory:</a:t>
            </a:r>
            <a:r>
              <a:rPr lang="en-US" sz="2000" b="1" dirty="0" smtClean="0"/>
              <a:t> </a:t>
            </a:r>
            <a:r>
              <a:rPr lang="cs-CZ" sz="2000" dirty="0" smtClean="0"/>
              <a:t>paralelní </a:t>
            </a:r>
            <a:r>
              <a:rPr lang="cs-CZ" sz="2000" dirty="0"/>
              <a:t>x </a:t>
            </a:r>
            <a:r>
              <a:rPr lang="cs-CZ" sz="2000" dirty="0" smtClean="0"/>
              <a:t>sekvenční</a:t>
            </a:r>
          </a:p>
          <a:p>
            <a:pPr lvl="1"/>
            <a:r>
              <a:rPr lang="cs-CZ" sz="2000" b="1" dirty="0" smtClean="0"/>
              <a:t>strukturální (syntaktické) klasifikátory</a:t>
            </a:r>
          </a:p>
          <a:p>
            <a:pPr lvl="1"/>
            <a:r>
              <a:rPr lang="cs-CZ" sz="2000" b="1" dirty="0" smtClean="0"/>
              <a:t>kombinované klasifikátory</a:t>
            </a:r>
            <a:endParaRPr lang="cs-CZ" sz="2000" b="1" dirty="0"/>
          </a:p>
          <a:p>
            <a:pPr marL="457200" lvl="1" indent="0">
              <a:buNone/>
            </a:pPr>
            <a:endParaRPr lang="cs-CZ" sz="1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cs-CZ" b="1" dirty="0">
                <a:solidFill>
                  <a:srgbClr val="663300"/>
                </a:solidFill>
              </a:rPr>
              <a:t>Podle </a:t>
            </a:r>
            <a:r>
              <a:rPr lang="pl-PL" b="1" dirty="0" smtClean="0">
                <a:solidFill>
                  <a:srgbClr val="663300"/>
                </a:solidFill>
              </a:rPr>
              <a:t>jednoznačnosti </a:t>
            </a:r>
            <a:r>
              <a:rPr lang="pl-PL" b="1" dirty="0">
                <a:solidFill>
                  <a:srgbClr val="663300"/>
                </a:solidFill>
              </a:rPr>
              <a:t>zařazení do </a:t>
            </a:r>
            <a:r>
              <a:rPr lang="pl-PL" b="1" dirty="0" smtClean="0">
                <a:solidFill>
                  <a:srgbClr val="663300"/>
                </a:solidFill>
              </a:rPr>
              <a:t>skupin:</a:t>
            </a:r>
          </a:p>
          <a:p>
            <a:pPr lvl="1"/>
            <a:r>
              <a:rPr lang="cs-CZ" sz="2000" b="1" dirty="0" smtClean="0"/>
              <a:t>deterministické klasifikátory</a:t>
            </a:r>
            <a:endParaRPr lang="cs-CZ" sz="2000" dirty="0"/>
          </a:p>
          <a:p>
            <a:pPr lvl="1"/>
            <a:r>
              <a:rPr lang="cs-CZ" sz="2000" b="1" dirty="0" smtClean="0"/>
              <a:t>pravděpodobnostní klasifikátory</a:t>
            </a:r>
            <a:endParaRPr lang="cs-CZ" sz="2000" dirty="0"/>
          </a:p>
          <a:p>
            <a:pPr lvl="1"/>
            <a:endParaRPr lang="pl-PL" sz="1000" b="1" dirty="0">
              <a:solidFill>
                <a:srgbClr val="6633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b="1" dirty="0" smtClean="0">
                <a:solidFill>
                  <a:srgbClr val="663300"/>
                </a:solidFill>
              </a:rPr>
              <a:t>Podle typů </a:t>
            </a:r>
            <a:r>
              <a:rPr lang="pl-PL" b="1" dirty="0">
                <a:solidFill>
                  <a:srgbClr val="663300"/>
                </a:solidFill>
              </a:rPr>
              <a:t>klasifikačních a učících </a:t>
            </a:r>
            <a:r>
              <a:rPr lang="pl-PL" b="1" dirty="0" smtClean="0">
                <a:solidFill>
                  <a:srgbClr val="663300"/>
                </a:solidFill>
              </a:rPr>
              <a:t>algoritmů:</a:t>
            </a:r>
          </a:p>
          <a:p>
            <a:pPr lvl="1"/>
            <a:r>
              <a:rPr lang="cs-CZ" sz="2000" b="1" dirty="0" smtClean="0"/>
              <a:t>parametrické klasifikátory</a:t>
            </a:r>
            <a:endParaRPr lang="cs-CZ" sz="2000" dirty="0"/>
          </a:p>
          <a:p>
            <a:pPr lvl="1"/>
            <a:r>
              <a:rPr lang="cs-CZ" sz="2000" b="1" dirty="0" err="1" smtClean="0"/>
              <a:t>neparametrické</a:t>
            </a:r>
            <a:r>
              <a:rPr lang="cs-CZ" sz="2000" b="1" dirty="0" smtClean="0"/>
              <a:t> klasifikátory</a:t>
            </a:r>
            <a:endParaRPr lang="cs-CZ" sz="2000" dirty="0"/>
          </a:p>
          <a:p>
            <a:pPr marL="457200" lvl="0" indent="-457200">
              <a:buFont typeface="+mj-lt"/>
              <a:buAutoNum type="arabicPeriod"/>
            </a:pPr>
            <a:endParaRPr lang="pl-PL" sz="1000" b="1" dirty="0" smtClean="0">
              <a:solidFill>
                <a:srgbClr val="6633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b="1" dirty="0" smtClean="0">
                <a:solidFill>
                  <a:srgbClr val="663300"/>
                </a:solidFill>
              </a:rPr>
              <a:t>Podle způsobu učení:</a:t>
            </a:r>
          </a:p>
          <a:p>
            <a:pPr lvl="1"/>
            <a:r>
              <a:rPr lang="cs-CZ" sz="2000" b="1" dirty="0"/>
              <a:t>učení s </a:t>
            </a:r>
            <a:r>
              <a:rPr lang="cs-CZ" sz="2000" b="1" dirty="0" smtClean="0"/>
              <a:t>učitelem:</a:t>
            </a:r>
            <a:r>
              <a:rPr lang="cs-CZ" sz="2000" dirty="0" smtClean="0"/>
              <a:t> dokonalým x nedokonalým</a:t>
            </a:r>
            <a:endParaRPr lang="cs-CZ" sz="2000" dirty="0"/>
          </a:p>
          <a:p>
            <a:pPr lvl="1"/>
            <a:r>
              <a:rPr lang="cs-CZ" sz="2000" b="1" dirty="0"/>
              <a:t>učení </a:t>
            </a:r>
            <a:r>
              <a:rPr lang="cs-CZ" sz="2000" b="1" dirty="0" smtClean="0"/>
              <a:t>bez učitele</a:t>
            </a:r>
          </a:p>
          <a:p>
            <a:pPr lvl="1"/>
            <a:endParaRPr lang="pl-PL" sz="1000" b="1" dirty="0"/>
          </a:p>
          <a:p>
            <a:pPr marL="457200" lvl="0" indent="-457200">
              <a:buFont typeface="+mj-lt"/>
              <a:buAutoNum type="arabicPeriod"/>
            </a:pPr>
            <a:r>
              <a:rPr lang="pl-PL" b="1" dirty="0">
                <a:solidFill>
                  <a:srgbClr val="663300"/>
                </a:solidFill>
              </a:rPr>
              <a:t>Podle </a:t>
            </a:r>
            <a:r>
              <a:rPr lang="pl-PL" b="1" dirty="0" smtClean="0">
                <a:solidFill>
                  <a:srgbClr val="663300"/>
                </a:solidFill>
              </a:rPr>
              <a:t>principu klasifikace:</a:t>
            </a:r>
          </a:p>
          <a:p>
            <a:pPr lvl="1"/>
            <a:r>
              <a:rPr lang="cs-CZ" sz="2000" b="1" dirty="0"/>
              <a:t>klasifikace pomocí diskriminačních funkcí</a:t>
            </a:r>
            <a:endParaRPr lang="cs-CZ" sz="2000" dirty="0"/>
          </a:p>
          <a:p>
            <a:pPr lvl="1"/>
            <a:r>
              <a:rPr lang="cs-CZ" sz="2000" b="1" dirty="0"/>
              <a:t>klasifikace pomocí vzdálenosti od etalonů </a:t>
            </a:r>
            <a:r>
              <a:rPr lang="cs-CZ" sz="2000" b="1" dirty="0" smtClean="0"/>
              <a:t>klasifikačních </a:t>
            </a:r>
            <a:r>
              <a:rPr lang="cs-CZ" sz="2000" b="1" dirty="0"/>
              <a:t>tříd</a:t>
            </a:r>
            <a:endParaRPr lang="cs-CZ" sz="2000" b="1" dirty="0" smtClean="0"/>
          </a:p>
          <a:p>
            <a:pPr lvl="1"/>
            <a:r>
              <a:rPr lang="pl-PL" sz="2000" b="1" dirty="0"/>
              <a:t>klasifikace pomocí hranic v obrazovém </a:t>
            </a:r>
            <a:r>
              <a:rPr lang="pl-PL" sz="2000" b="1" dirty="0" smtClean="0"/>
              <a:t>prostoru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458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Typy klasifikátorů – podle reprezentace vstupních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8416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příznakové</a:t>
            </a:r>
            <a:r>
              <a:rPr lang="en-US" b="1" dirty="0" smtClean="0">
                <a:solidFill>
                  <a:srgbClr val="663300"/>
                </a:solidFill>
              </a:rPr>
              <a:t> </a:t>
            </a:r>
            <a:r>
              <a:rPr lang="en-US" dirty="0" smtClean="0"/>
              <a:t>– </a:t>
            </a:r>
            <a:r>
              <a:rPr lang="cs-CZ" dirty="0" smtClean="0"/>
              <a:t>vstupní data vyjádřena vektorem hodnot jednotlivých proměnných (příznaků):</a:t>
            </a:r>
          </a:p>
          <a:p>
            <a:pPr lvl="1"/>
            <a:r>
              <a:rPr lang="cs-CZ" sz="2000" dirty="0" smtClean="0">
                <a:solidFill>
                  <a:srgbClr val="663300"/>
                </a:solidFill>
              </a:rPr>
              <a:t>paralelní </a:t>
            </a:r>
            <a:r>
              <a:rPr lang="cs-CZ" sz="2000" dirty="0" smtClean="0"/>
              <a:t>– zpracování vektoru jako celku (např. </a:t>
            </a:r>
            <a:r>
              <a:rPr lang="cs-CZ" sz="2000" dirty="0" err="1" smtClean="0"/>
              <a:t>Bayesův</a:t>
            </a:r>
            <a:r>
              <a:rPr lang="cs-CZ" sz="2000" dirty="0" smtClean="0"/>
              <a:t> klasifikátor)</a:t>
            </a:r>
          </a:p>
          <a:p>
            <a:pPr lvl="1"/>
            <a:r>
              <a:rPr lang="cs-CZ" sz="2000" dirty="0" smtClean="0">
                <a:solidFill>
                  <a:srgbClr val="663300"/>
                </a:solidFill>
              </a:rPr>
              <a:t>sekvenční </a:t>
            </a:r>
            <a:r>
              <a:rPr lang="cs-CZ" sz="2000" dirty="0" smtClean="0"/>
              <a:t>– zpracování (občas i měření) proměnných postupně (např. klasifikační stromy)</a:t>
            </a:r>
            <a:endParaRPr lang="cs-CZ" sz="2000" dirty="0"/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r>
              <a:rPr lang="cs-CZ" b="1" dirty="0" smtClean="0">
                <a:solidFill>
                  <a:srgbClr val="663300"/>
                </a:solidFill>
              </a:rPr>
              <a:t>strukturální (syntaktické) </a:t>
            </a:r>
            <a:r>
              <a:rPr lang="cs-CZ" dirty="0"/>
              <a:t>– vstupní data popsána relačními </a:t>
            </a:r>
            <a:r>
              <a:rPr lang="cs-CZ" dirty="0" smtClean="0"/>
              <a:t>strukturami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b="1" dirty="0" smtClean="0">
                <a:solidFill>
                  <a:srgbClr val="663300"/>
                </a:solidFill>
              </a:rPr>
              <a:t>kombinované </a:t>
            </a:r>
            <a:r>
              <a:rPr lang="cs-CZ" dirty="0"/>
              <a:t>– jednotlivá primitiva doplněna příznakovým popisem</a:t>
            </a:r>
          </a:p>
        </p:txBody>
      </p:sp>
      <p:pic>
        <p:nvPicPr>
          <p:cNvPr id="10" name="Zástupný symbol pro obsah 4" descr="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2573" r="9957" b="20100"/>
          <a:stretch/>
        </p:blipFill>
        <p:spPr>
          <a:xfrm>
            <a:off x="3635896" y="4069802"/>
            <a:ext cx="4248472" cy="2124237"/>
          </a:xfrm>
          <a:prstGeom prst="rect">
            <a:avLst/>
          </a:prstGeom>
        </p:spPr>
      </p:pic>
      <p:pic>
        <p:nvPicPr>
          <p:cNvPr id="12" name="Obrázek 1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8" y="2636912"/>
            <a:ext cx="3353268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1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Typy klasifikátorů – dle jednoznačnosti zařazení do skupin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8416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deterministické klasifikátory:</a:t>
            </a:r>
            <a:endParaRPr lang="cs-CZ" dirty="0" smtClean="0"/>
          </a:p>
          <a:p>
            <a:pPr lvl="1"/>
            <a:r>
              <a:rPr lang="cs-CZ" sz="2000" dirty="0" smtClean="0"/>
              <a:t>každý objekt musí patřit do nějaké třídy a nemůže být současně ve více třídách</a:t>
            </a:r>
          </a:p>
          <a:p>
            <a:pPr lvl="1"/>
            <a:r>
              <a:rPr lang="cs-CZ" sz="2000" dirty="0" smtClean="0"/>
              <a:t>pozn. použití termínu „</a:t>
            </a:r>
            <a:r>
              <a:rPr lang="cs-CZ" sz="2000" b="1" dirty="0" smtClean="0"/>
              <a:t>deterministický klasifikátor</a:t>
            </a:r>
            <a:r>
              <a:rPr lang="cs-CZ" sz="2000" dirty="0" smtClean="0"/>
              <a:t>“ v případě, že klasifikátor daná data zpracuje vždy se stejným výsledkem (např. </a:t>
            </a:r>
            <a:r>
              <a:rPr lang="cs-CZ" sz="2000" dirty="0" err="1" smtClean="0"/>
              <a:t>Bayesův</a:t>
            </a:r>
            <a:r>
              <a:rPr lang="cs-CZ" sz="2000" dirty="0" smtClean="0"/>
              <a:t> klasifikátor) x „</a:t>
            </a:r>
            <a:r>
              <a:rPr lang="cs-CZ" sz="2000" b="1" dirty="0" smtClean="0"/>
              <a:t>nedeterministický klasifikátor</a:t>
            </a:r>
            <a:r>
              <a:rPr lang="cs-CZ" sz="2000" dirty="0" smtClean="0"/>
              <a:t>“, který může při opakovaném zpracování daných dat klasifikovat různě (např. neuronové sítě – záleží na tom, jaká bude inicializace)</a:t>
            </a:r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b="1" dirty="0" smtClean="0">
                <a:solidFill>
                  <a:srgbClr val="663300"/>
                </a:solidFill>
              </a:rPr>
              <a:t>pravděpodobnostní klasifikátory:</a:t>
            </a:r>
          </a:p>
          <a:p>
            <a:pPr lvl="1"/>
            <a:r>
              <a:rPr lang="cs-CZ" sz="2000" dirty="0" smtClean="0"/>
              <a:t>stanoví pravděpodobnost zařazení obrazů do daných klasifikačních tříd</a:t>
            </a:r>
          </a:p>
          <a:p>
            <a:pPr lvl="1"/>
            <a:r>
              <a:rPr lang="cs-CZ" sz="2000" dirty="0" smtClean="0"/>
              <a:t>např. člověk má s pravděpodobností 0,6 infarkt, s </a:t>
            </a:r>
            <a:r>
              <a:rPr lang="cs-CZ" sz="2000" dirty="0" err="1" smtClean="0"/>
              <a:t>pstí</a:t>
            </a:r>
            <a:r>
              <a:rPr lang="cs-CZ" sz="2000" dirty="0" smtClean="0"/>
              <a:t> 0,3 má atrofii srdeční komory a s </a:t>
            </a:r>
            <a:r>
              <a:rPr lang="cs-CZ" sz="2000" dirty="0" err="1" smtClean="0"/>
              <a:t>pstí</a:t>
            </a:r>
            <a:r>
              <a:rPr lang="cs-CZ" sz="2000" dirty="0" smtClean="0"/>
              <a:t> 0,1 je zdravý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0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en-US" dirty="0"/>
              <a:t>7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/>
          <a:p>
            <a:r>
              <a:rPr lang="cs-CZ" dirty="0" smtClean="0"/>
              <a:t>Klasifikace dat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0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sz="2600" dirty="0" smtClean="0"/>
              <a:t>Typy klasifikátorů – dle typů klasifikačních a učících algoritmů</a:t>
            </a:r>
            <a:endParaRPr lang="en-US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8416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parametrické klasifikátory:</a:t>
            </a:r>
            <a:endParaRPr lang="cs-CZ" dirty="0" smtClean="0"/>
          </a:p>
          <a:p>
            <a:pPr lvl="1"/>
            <a:r>
              <a:rPr lang="cs-CZ" sz="2000" dirty="0" smtClean="0"/>
              <a:t>potřeba nastavit či určit parametry</a:t>
            </a:r>
          </a:p>
          <a:p>
            <a:pPr lvl="1"/>
            <a:r>
              <a:rPr lang="cs-CZ" sz="2000" dirty="0" smtClean="0"/>
              <a:t>např. prahová klasifikace (potřeba stanovit práh), metoda podpůrných vektorů (potřeba stanovit parametr „C“) atd.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b="1" dirty="0" err="1" smtClean="0">
                <a:solidFill>
                  <a:srgbClr val="663300"/>
                </a:solidFill>
              </a:rPr>
              <a:t>neparametrické</a:t>
            </a:r>
            <a:r>
              <a:rPr lang="cs-CZ" b="1" dirty="0" smtClean="0">
                <a:solidFill>
                  <a:srgbClr val="663300"/>
                </a:solidFill>
              </a:rPr>
              <a:t> klasifikátory:</a:t>
            </a:r>
          </a:p>
          <a:p>
            <a:pPr lvl="1"/>
            <a:r>
              <a:rPr lang="cs-CZ" sz="2000" dirty="0" smtClean="0"/>
              <a:t>není potřeba nastavovat žádné parametry</a:t>
            </a:r>
          </a:p>
          <a:p>
            <a:pPr lvl="1"/>
            <a:r>
              <a:rPr lang="cs-CZ" sz="2000" dirty="0" smtClean="0"/>
              <a:t>např. klasifikace podle vzdáleností od reprezentativního objektu (tzv. „etalonu“) skupin</a:t>
            </a:r>
          </a:p>
          <a:p>
            <a:endParaRPr lang="cs-CZ" dirty="0" smtClean="0"/>
          </a:p>
          <a:p>
            <a:r>
              <a:rPr lang="cs-CZ" dirty="0"/>
              <a:t>pozn. z tohoto pohledu jsou klasifikační stromy parametrické klasifikátory, pokud to však hodnotíme ze statistického pohledu, jsou to </a:t>
            </a:r>
            <a:r>
              <a:rPr lang="cs-CZ" dirty="0" err="1"/>
              <a:t>neparametrické</a:t>
            </a:r>
            <a:r>
              <a:rPr lang="cs-CZ" dirty="0"/>
              <a:t> metody, protože nemají </a:t>
            </a:r>
            <a:r>
              <a:rPr lang="cs-CZ" dirty="0" smtClean="0"/>
              <a:t>předpoklad normálního rozdělení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2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Typy klasifikátorů – podle způsobu učení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8416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učení s učitelem</a:t>
            </a:r>
            <a:r>
              <a:rPr lang="cs-CZ" b="1" dirty="0" smtClean="0"/>
              <a:t> </a:t>
            </a:r>
            <a:r>
              <a:rPr lang="cs-CZ" dirty="0" smtClean="0"/>
              <a:t>– k dispozici </a:t>
            </a:r>
            <a:r>
              <a:rPr lang="cs-CZ" dirty="0" err="1" smtClean="0"/>
              <a:t>trénovací</a:t>
            </a:r>
            <a:r>
              <a:rPr lang="cs-CZ" dirty="0" smtClean="0"/>
              <a:t> množina, u níž známe zařazení každého objektu do jednotlivých klasifikačních tříd</a:t>
            </a:r>
          </a:p>
          <a:p>
            <a:pPr lvl="1"/>
            <a:r>
              <a:rPr lang="cs-CZ" sz="2000" dirty="0" smtClean="0">
                <a:solidFill>
                  <a:srgbClr val="663300"/>
                </a:solidFill>
              </a:rPr>
              <a:t>učení s dokonalým učitelem</a:t>
            </a:r>
            <a:r>
              <a:rPr lang="cs-CZ" sz="2000" dirty="0" smtClean="0"/>
              <a:t> – učitel se nemůže splést (tzn. předpokládáme, že všechny </a:t>
            </a:r>
            <a:r>
              <a:rPr lang="cs-CZ" sz="2000" dirty="0" err="1" smtClean="0"/>
              <a:t>trénovací</a:t>
            </a:r>
            <a:r>
              <a:rPr lang="cs-CZ" sz="2000" dirty="0" smtClean="0"/>
              <a:t> objekty jsou správně označené, že patří do dané třídy)</a:t>
            </a:r>
          </a:p>
          <a:p>
            <a:pPr lvl="1"/>
            <a:r>
              <a:rPr lang="cs-CZ" sz="2000" dirty="0" smtClean="0">
                <a:solidFill>
                  <a:srgbClr val="663300"/>
                </a:solidFill>
              </a:rPr>
              <a:t>učení s nedokonalým učitelem </a:t>
            </a:r>
            <a:r>
              <a:rPr lang="cs-CZ" sz="2000" dirty="0" smtClean="0"/>
              <a:t>– připouštíme, že v </a:t>
            </a:r>
            <a:r>
              <a:rPr lang="cs-CZ" sz="2000" dirty="0" err="1" smtClean="0"/>
              <a:t>trénovací</a:t>
            </a:r>
            <a:r>
              <a:rPr lang="cs-CZ" sz="2000" dirty="0" smtClean="0"/>
              <a:t> množině mohou být nesprávně označené subjekty (např. u některých duševních onemocnění se lékař může splést a označit pacienta za schizofrenika, i když trpí bipolární poruchou, což se však prokáže až za několik let, takže v naší </a:t>
            </a:r>
            <a:r>
              <a:rPr lang="cs-CZ" sz="2000" dirty="0" err="1" smtClean="0"/>
              <a:t>trénovací</a:t>
            </a:r>
            <a:r>
              <a:rPr lang="cs-CZ" sz="2000" dirty="0" smtClean="0"/>
              <a:t> množině je takto špatně zařazený subjekt)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b="1" dirty="0" smtClean="0">
                <a:solidFill>
                  <a:srgbClr val="663300"/>
                </a:solidFill>
              </a:rPr>
              <a:t>učení bez učitele:</a:t>
            </a:r>
          </a:p>
          <a:p>
            <a:pPr lvl="1"/>
            <a:r>
              <a:rPr lang="cs-CZ" sz="2000" dirty="0" err="1" smtClean="0"/>
              <a:t>trénovací</a:t>
            </a:r>
            <a:r>
              <a:rPr lang="cs-CZ" sz="2000" dirty="0" smtClean="0"/>
              <a:t> množina není k dispozici a často ani předem neznáme, jaké třídy (skupiny) se v datech budou vyskytovat </a:t>
            </a:r>
          </a:p>
          <a:p>
            <a:pPr lvl="1"/>
            <a:r>
              <a:rPr lang="cs-CZ" sz="2000" dirty="0" smtClean="0"/>
              <a:t>typickým příkladem je shlukování</a:t>
            </a:r>
          </a:p>
        </p:txBody>
      </p:sp>
    </p:spTree>
    <p:extLst>
      <p:ext uri="{BB962C8B-B14F-4D97-AF65-F5344CB8AC3E}">
        <p14:creationId xmlns:p14="http://schemas.microsoft.com/office/powerpoint/2010/main" val="41569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Typy klasifikátorů – podle principu klasifikace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84162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klasifikace pomocí diskriminačních funkcí:</a:t>
            </a:r>
            <a:endParaRPr lang="cs-CZ" dirty="0" smtClean="0"/>
          </a:p>
          <a:p>
            <a:pPr lvl="1" algn="l"/>
            <a:r>
              <a:rPr lang="cs-CZ" sz="2000" dirty="0" smtClean="0"/>
              <a:t>diskriminační funkce určují míru příslušnosti </a:t>
            </a:r>
            <a:br>
              <a:rPr lang="cs-CZ" sz="2000" dirty="0" smtClean="0"/>
            </a:br>
            <a:r>
              <a:rPr lang="cs-CZ" sz="2000" dirty="0" smtClean="0"/>
              <a:t>k dané klasifikační třídě</a:t>
            </a:r>
          </a:p>
          <a:p>
            <a:pPr lvl="1" algn="l"/>
            <a:r>
              <a:rPr lang="cs-CZ" sz="2000" dirty="0" smtClean="0"/>
              <a:t>pro danou třídu má daná diskriminační </a:t>
            </a:r>
            <a:br>
              <a:rPr lang="cs-CZ" sz="2000" dirty="0" smtClean="0"/>
            </a:br>
            <a:r>
              <a:rPr lang="cs-CZ" sz="2000" dirty="0" smtClean="0"/>
              <a:t>funkce nejvyšší hodnotu</a:t>
            </a:r>
          </a:p>
          <a:p>
            <a:pPr marL="457200" lvl="1" indent="0">
              <a:buNone/>
            </a:pPr>
            <a:endParaRPr lang="cs-CZ" sz="1200" dirty="0"/>
          </a:p>
          <a:p>
            <a:r>
              <a:rPr lang="cs-CZ" b="1" dirty="0" smtClean="0">
                <a:solidFill>
                  <a:srgbClr val="663300"/>
                </a:solidFill>
              </a:rPr>
              <a:t>klasifikace pomocí </a:t>
            </a:r>
            <a:r>
              <a:rPr lang="en-US" b="1" dirty="0" smtClean="0">
                <a:solidFill>
                  <a:srgbClr val="663300"/>
                </a:solidFill>
              </a:rPr>
              <a:t>min. </a:t>
            </a:r>
            <a:r>
              <a:rPr lang="cs-CZ" b="1" dirty="0" smtClean="0">
                <a:solidFill>
                  <a:srgbClr val="663300"/>
                </a:solidFill>
              </a:rPr>
              <a:t>vzdálenosti od etalonů </a:t>
            </a:r>
            <a:r>
              <a:rPr lang="cs-CZ" b="1" dirty="0" err="1" smtClean="0">
                <a:solidFill>
                  <a:srgbClr val="663300"/>
                </a:solidFill>
              </a:rPr>
              <a:t>klasif</a:t>
            </a:r>
            <a:r>
              <a:rPr lang="cs-CZ" b="1" dirty="0" smtClean="0">
                <a:solidFill>
                  <a:srgbClr val="663300"/>
                </a:solidFill>
              </a:rPr>
              <a:t>. tříd:</a:t>
            </a:r>
          </a:p>
          <a:p>
            <a:pPr lvl="1"/>
            <a:r>
              <a:rPr lang="cs-CZ" sz="2000" dirty="0" smtClean="0"/>
              <a:t>etalon = reprezentativní objekt(y) klasifikační třídy</a:t>
            </a:r>
          </a:p>
          <a:p>
            <a:pPr lvl="1" algn="l"/>
            <a:r>
              <a:rPr lang="cs-CZ" sz="2000" dirty="0" smtClean="0"/>
              <a:t>počet etalonů </a:t>
            </a:r>
            <a:r>
              <a:rPr lang="cs-CZ" sz="2000" dirty="0" err="1" smtClean="0"/>
              <a:t>klasif</a:t>
            </a:r>
            <a:r>
              <a:rPr lang="cs-CZ" sz="2000" dirty="0" smtClean="0"/>
              <a:t>. třídy různý – od jednoho vzorku </a:t>
            </a:r>
            <a:br>
              <a:rPr lang="cs-CZ" sz="2000" dirty="0" smtClean="0"/>
            </a:br>
            <a:r>
              <a:rPr lang="cs-CZ" sz="2000" dirty="0" smtClean="0"/>
              <a:t>(např. </a:t>
            </a:r>
            <a:r>
              <a:rPr lang="cs-CZ" sz="2000" dirty="0" err="1" smtClean="0"/>
              <a:t>centroidu</a:t>
            </a:r>
            <a:r>
              <a:rPr lang="cs-CZ" sz="2000" dirty="0" smtClean="0"/>
              <a:t>) po úplný výčet všech objektů dané</a:t>
            </a:r>
            <a:br>
              <a:rPr lang="cs-CZ" sz="2000" dirty="0" smtClean="0"/>
            </a:br>
            <a:r>
              <a:rPr lang="cs-CZ" sz="2000" dirty="0" smtClean="0"/>
              <a:t>třídy (např. u </a:t>
            </a:r>
            <a:r>
              <a:rPr lang="cs-CZ" sz="2000" dirty="0" err="1" smtClean="0"/>
              <a:t>klasif</a:t>
            </a:r>
            <a:r>
              <a:rPr lang="cs-CZ" sz="2000" dirty="0"/>
              <a:t>.</a:t>
            </a:r>
            <a:r>
              <a:rPr lang="cs-CZ" sz="2000" dirty="0" smtClean="0"/>
              <a:t> pomocí metody průměrné vazby)</a:t>
            </a:r>
          </a:p>
          <a:p>
            <a:endParaRPr lang="cs-CZ" sz="1100" dirty="0" smtClean="0"/>
          </a:p>
          <a:p>
            <a:r>
              <a:rPr lang="cs-CZ" b="1" dirty="0">
                <a:solidFill>
                  <a:srgbClr val="663300"/>
                </a:solidFill>
              </a:rPr>
              <a:t>klasifikace pomocí </a:t>
            </a:r>
            <a:r>
              <a:rPr lang="cs-CZ" b="1" dirty="0" smtClean="0">
                <a:solidFill>
                  <a:srgbClr val="663300"/>
                </a:solidFill>
              </a:rPr>
              <a:t>hranic v obrazovém prostoru:</a:t>
            </a:r>
            <a:endParaRPr lang="cs-CZ" b="1" dirty="0">
              <a:solidFill>
                <a:srgbClr val="663300"/>
              </a:solidFill>
            </a:endParaRPr>
          </a:p>
          <a:p>
            <a:pPr lvl="1" algn="l"/>
            <a:r>
              <a:rPr lang="cs-CZ" sz="2000" dirty="0" smtClean="0"/>
              <a:t>stanovení hranic (hraničních ploch) oddělujících</a:t>
            </a:r>
            <a:br>
              <a:rPr lang="cs-CZ" sz="2000" dirty="0" smtClean="0"/>
            </a:br>
            <a:r>
              <a:rPr lang="cs-CZ" sz="2000" dirty="0" smtClean="0"/>
              <a:t>klasifikační třídy</a:t>
            </a:r>
            <a:endParaRPr lang="cs-CZ" sz="2000" dirty="0"/>
          </a:p>
        </p:txBody>
      </p:sp>
      <p:sp>
        <p:nvSpPr>
          <p:cNvPr id="78" name="Obdélník 77"/>
          <p:cNvSpPr/>
          <p:nvPr/>
        </p:nvSpPr>
        <p:spPr>
          <a:xfrm>
            <a:off x="444676" y="1088968"/>
            <a:ext cx="8591820" cy="20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5" name="Skupina 54"/>
          <p:cNvGrpSpPr/>
          <p:nvPr/>
        </p:nvGrpSpPr>
        <p:grpSpPr>
          <a:xfrm>
            <a:off x="6823185" y="5069613"/>
            <a:ext cx="1997287" cy="1455731"/>
            <a:chOff x="6823185" y="5069613"/>
            <a:chExt cx="1997287" cy="1455731"/>
          </a:xfrm>
        </p:grpSpPr>
        <p:grpSp>
          <p:nvGrpSpPr>
            <p:cNvPr id="124" name="Skupina 123"/>
            <p:cNvGrpSpPr/>
            <p:nvPr/>
          </p:nvGrpSpPr>
          <p:grpSpPr>
            <a:xfrm>
              <a:off x="6823185" y="5069613"/>
              <a:ext cx="1997287" cy="1455731"/>
              <a:chOff x="2457233" y="5085186"/>
              <a:chExt cx="1997287" cy="1455731"/>
            </a:xfrm>
          </p:grpSpPr>
          <p:cxnSp>
            <p:nvCxnSpPr>
              <p:cNvPr id="85" name="Přímá spojnice 84"/>
              <p:cNvCxnSpPr/>
              <p:nvPr/>
            </p:nvCxnSpPr>
            <p:spPr>
              <a:xfrm flipH="1">
                <a:off x="2992364" y="5317672"/>
                <a:ext cx="1021641" cy="98111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ovnoramenný trojúhelník 86"/>
              <p:cNvSpPr/>
              <p:nvPr/>
            </p:nvSpPr>
            <p:spPr>
              <a:xfrm>
                <a:off x="3958077" y="5752307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Přímá spojnice 88"/>
              <p:cNvCxnSpPr/>
              <p:nvPr/>
            </p:nvCxnSpPr>
            <p:spPr>
              <a:xfrm>
                <a:off x="2627784" y="5108607"/>
                <a:ext cx="0" cy="12798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/>
              <p:cNvCxnSpPr/>
              <p:nvPr/>
            </p:nvCxnSpPr>
            <p:spPr>
              <a:xfrm flipH="1">
                <a:off x="2627785" y="6388472"/>
                <a:ext cx="180019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4355976" y="6397243"/>
                <a:ext cx="98544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cs-CZ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1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>
              <a:xfrm>
                <a:off x="3383715" y="530897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Rovnoramenný trojúhelník 92"/>
              <p:cNvSpPr/>
              <p:nvPr/>
            </p:nvSpPr>
            <p:spPr>
              <a:xfrm>
                <a:off x="3722419" y="5604530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Rovnoramenný trojúhelník 93"/>
              <p:cNvSpPr/>
              <p:nvPr/>
            </p:nvSpPr>
            <p:spPr>
              <a:xfrm>
                <a:off x="3958077" y="5950124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Rovnoramenný trojúhelník 94"/>
              <p:cNvSpPr/>
              <p:nvPr/>
            </p:nvSpPr>
            <p:spPr>
              <a:xfrm>
                <a:off x="3652916" y="5973973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Rovnoramenný trojúhelník 95"/>
              <p:cNvSpPr/>
              <p:nvPr/>
            </p:nvSpPr>
            <p:spPr>
              <a:xfrm>
                <a:off x="3749570" y="5803975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Rovnoramenný trojúhelník 96"/>
              <p:cNvSpPr/>
              <p:nvPr/>
            </p:nvSpPr>
            <p:spPr>
              <a:xfrm>
                <a:off x="3411296" y="5950124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Rovnoramenný trojúhelník 97"/>
              <p:cNvSpPr/>
              <p:nvPr/>
            </p:nvSpPr>
            <p:spPr>
              <a:xfrm>
                <a:off x="4165054" y="5826196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Rovnoramenný trojúhelník 98"/>
              <p:cNvSpPr/>
              <p:nvPr/>
            </p:nvSpPr>
            <p:spPr>
              <a:xfrm>
                <a:off x="4175779" y="6047862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Rovnoramenný trojúhelník 99"/>
              <p:cNvSpPr/>
              <p:nvPr/>
            </p:nvSpPr>
            <p:spPr>
              <a:xfrm>
                <a:off x="3561459" y="5820041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624282" y="550371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ál 101"/>
              <p:cNvSpPr/>
              <p:nvPr/>
            </p:nvSpPr>
            <p:spPr>
              <a:xfrm>
                <a:off x="3102042" y="566009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ál 102"/>
              <p:cNvSpPr/>
              <p:nvPr/>
            </p:nvSpPr>
            <p:spPr>
              <a:xfrm>
                <a:off x="3444959" y="5678419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305953" y="5530641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2818882" y="546535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097444" y="5455710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2957888" y="5307933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166947" y="5234044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9" name="Skupina 108"/>
              <p:cNvGrpSpPr/>
              <p:nvPr/>
            </p:nvGrpSpPr>
            <p:grpSpPr>
              <a:xfrm>
                <a:off x="3176133" y="5470371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4" name="Přímá spojnice 113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114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Skupina 109"/>
              <p:cNvGrpSpPr/>
              <p:nvPr/>
            </p:nvGrpSpPr>
            <p:grpSpPr>
              <a:xfrm>
                <a:off x="3850383" y="5864252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2" name="Přímá spojnice 111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112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Text Box 87"/>
              <p:cNvSpPr txBox="1">
                <a:spLocks noChangeArrowheads="1"/>
              </p:cNvSpPr>
              <p:nvPr/>
            </p:nvSpPr>
            <p:spPr bwMode="auto">
              <a:xfrm>
                <a:off x="2457233" y="5085186"/>
                <a:ext cx="98543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2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>
              <a:xfrm>
                <a:off x="3492443" y="5532805"/>
                <a:ext cx="68953" cy="7493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7768716" y="5287256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6818762" y="3413429"/>
            <a:ext cx="1997287" cy="1455731"/>
            <a:chOff x="6818762" y="3413429"/>
            <a:chExt cx="1997287" cy="1455731"/>
          </a:xfrm>
        </p:grpSpPr>
        <p:sp>
          <p:nvSpPr>
            <p:cNvPr id="142" name="Rovnoramenný trojúhelník 141"/>
            <p:cNvSpPr/>
            <p:nvPr/>
          </p:nvSpPr>
          <p:spPr>
            <a:xfrm>
              <a:off x="8319606" y="4080550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3" name="Přímá spojnice 142"/>
            <p:cNvCxnSpPr/>
            <p:nvPr/>
          </p:nvCxnSpPr>
          <p:spPr>
            <a:xfrm>
              <a:off x="6989313" y="3436850"/>
              <a:ext cx="0" cy="1279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Přímá spojnice 143"/>
            <p:cNvCxnSpPr/>
            <p:nvPr/>
          </p:nvCxnSpPr>
          <p:spPr>
            <a:xfrm flipH="1">
              <a:off x="6989314" y="4716715"/>
              <a:ext cx="18001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 Box 87"/>
            <p:cNvSpPr txBox="1">
              <a:spLocks noChangeArrowheads="1"/>
            </p:cNvSpPr>
            <p:nvPr/>
          </p:nvSpPr>
          <p:spPr bwMode="auto">
            <a:xfrm>
              <a:off x="8717505" y="4725486"/>
              <a:ext cx="98544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6" name="Ovál 145"/>
            <p:cNvSpPr/>
            <p:nvPr/>
          </p:nvSpPr>
          <p:spPr>
            <a:xfrm>
              <a:off x="7745244" y="363721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ovnoramenný trojúhelník 146"/>
            <p:cNvSpPr/>
            <p:nvPr/>
          </p:nvSpPr>
          <p:spPr>
            <a:xfrm>
              <a:off x="8083948" y="3932773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Rovnoramenný trojúhelník 147"/>
            <p:cNvSpPr/>
            <p:nvPr/>
          </p:nvSpPr>
          <p:spPr>
            <a:xfrm>
              <a:off x="8319606" y="4278367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Rovnoramenný trojúhelník 148"/>
            <p:cNvSpPr/>
            <p:nvPr/>
          </p:nvSpPr>
          <p:spPr>
            <a:xfrm>
              <a:off x="8014445" y="4302216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Rovnoramenný trojúhelník 149"/>
            <p:cNvSpPr/>
            <p:nvPr/>
          </p:nvSpPr>
          <p:spPr>
            <a:xfrm>
              <a:off x="8111099" y="4132218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Rovnoramenný trojúhelník 150"/>
            <p:cNvSpPr/>
            <p:nvPr/>
          </p:nvSpPr>
          <p:spPr>
            <a:xfrm>
              <a:off x="7772825" y="4278367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Rovnoramenný trojúhelník 151"/>
            <p:cNvSpPr/>
            <p:nvPr/>
          </p:nvSpPr>
          <p:spPr>
            <a:xfrm>
              <a:off x="8526583" y="4154439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Rovnoramenný trojúhelník 152"/>
            <p:cNvSpPr/>
            <p:nvPr/>
          </p:nvSpPr>
          <p:spPr>
            <a:xfrm>
              <a:off x="8537308" y="4376105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Rovnoramenný trojúhelník 153"/>
            <p:cNvSpPr/>
            <p:nvPr/>
          </p:nvSpPr>
          <p:spPr>
            <a:xfrm>
              <a:off x="7922988" y="4148284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985811" y="383195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ál 155"/>
            <p:cNvSpPr/>
            <p:nvPr/>
          </p:nvSpPr>
          <p:spPr>
            <a:xfrm>
              <a:off x="7463571" y="398833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ál 156"/>
            <p:cNvSpPr/>
            <p:nvPr/>
          </p:nvSpPr>
          <p:spPr>
            <a:xfrm>
              <a:off x="7806488" y="4006662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ál 157"/>
            <p:cNvSpPr/>
            <p:nvPr/>
          </p:nvSpPr>
          <p:spPr>
            <a:xfrm>
              <a:off x="7667482" y="3858884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ál 158"/>
            <p:cNvSpPr/>
            <p:nvPr/>
          </p:nvSpPr>
          <p:spPr>
            <a:xfrm>
              <a:off x="7180411" y="379359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ál 159"/>
            <p:cNvSpPr/>
            <p:nvPr/>
          </p:nvSpPr>
          <p:spPr>
            <a:xfrm>
              <a:off x="7458973" y="3783953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ál 160"/>
            <p:cNvSpPr/>
            <p:nvPr/>
          </p:nvSpPr>
          <p:spPr>
            <a:xfrm>
              <a:off x="7319417" y="3636176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ál 161"/>
            <p:cNvSpPr/>
            <p:nvPr/>
          </p:nvSpPr>
          <p:spPr>
            <a:xfrm>
              <a:off x="7528476" y="3562287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3" name="Skupina 162"/>
            <p:cNvGrpSpPr/>
            <p:nvPr/>
          </p:nvGrpSpPr>
          <p:grpSpPr>
            <a:xfrm>
              <a:off x="7537662" y="3798614"/>
              <a:ext cx="69503" cy="73889"/>
              <a:chOff x="3031840" y="6969224"/>
              <a:chExt cx="72008" cy="72008"/>
            </a:xfrm>
          </p:grpSpPr>
          <p:cxnSp>
            <p:nvCxnSpPr>
              <p:cNvPr id="169" name="Přímá spojnice 16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Přímá spojnice 16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Skupina 163"/>
            <p:cNvGrpSpPr/>
            <p:nvPr/>
          </p:nvGrpSpPr>
          <p:grpSpPr>
            <a:xfrm>
              <a:off x="8211912" y="4192495"/>
              <a:ext cx="69503" cy="73889"/>
              <a:chOff x="3031840" y="6969224"/>
              <a:chExt cx="72008" cy="72008"/>
            </a:xfrm>
          </p:grpSpPr>
          <p:cxnSp>
            <p:nvCxnSpPr>
              <p:cNvPr id="167" name="Přímá spojnice 16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 Box 87"/>
            <p:cNvSpPr txBox="1">
              <a:spLocks noChangeArrowheads="1"/>
            </p:cNvSpPr>
            <p:nvPr/>
          </p:nvSpPr>
          <p:spPr bwMode="auto">
            <a:xfrm>
              <a:off x="6818762" y="3413429"/>
              <a:ext cx="98543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6" name="Ovál 165"/>
            <p:cNvSpPr/>
            <p:nvPr/>
          </p:nvSpPr>
          <p:spPr>
            <a:xfrm>
              <a:off x="7853972" y="3861048"/>
              <a:ext cx="68953" cy="749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TextovéPole 170"/>
            <p:cNvSpPr txBox="1"/>
            <p:nvPr/>
          </p:nvSpPr>
          <p:spPr>
            <a:xfrm>
              <a:off x="7764293" y="3631072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Přímá spojnice 8"/>
            <p:cNvCxnSpPr/>
            <p:nvPr/>
          </p:nvCxnSpPr>
          <p:spPr>
            <a:xfrm>
              <a:off x="7572414" y="3835559"/>
              <a:ext cx="307449" cy="6180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Přímá spojnice 171"/>
            <p:cNvCxnSpPr/>
            <p:nvPr/>
          </p:nvCxnSpPr>
          <p:spPr>
            <a:xfrm>
              <a:off x="7901038" y="3906887"/>
              <a:ext cx="345626" cy="32255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Skupina 60"/>
          <p:cNvGrpSpPr/>
          <p:nvPr/>
        </p:nvGrpSpPr>
        <p:grpSpPr>
          <a:xfrm>
            <a:off x="6094555" y="985836"/>
            <a:ext cx="2869933" cy="2170746"/>
            <a:chOff x="5950539" y="985836"/>
            <a:chExt cx="2869933" cy="2170746"/>
          </a:xfrm>
        </p:grpSpPr>
        <p:pic>
          <p:nvPicPr>
            <p:cNvPr id="173" name="Picture 603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8" b="3968"/>
            <a:stretch/>
          </p:blipFill>
          <p:spPr bwMode="auto">
            <a:xfrm>
              <a:off x="5950539" y="985836"/>
              <a:ext cx="2869933" cy="2170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Obdélník 56"/>
            <p:cNvSpPr/>
            <p:nvPr/>
          </p:nvSpPr>
          <p:spPr>
            <a:xfrm>
              <a:off x="7956376" y="2801530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Obdélník 174"/>
            <p:cNvSpPr/>
            <p:nvPr/>
          </p:nvSpPr>
          <p:spPr>
            <a:xfrm>
              <a:off x="6809251" y="2852936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6" name="Text Box 87"/>
            <p:cNvSpPr txBox="1">
              <a:spLocks noChangeArrowheads="1"/>
            </p:cNvSpPr>
            <p:nvPr/>
          </p:nvSpPr>
          <p:spPr bwMode="auto">
            <a:xfrm>
              <a:off x="6698332" y="2709500"/>
              <a:ext cx="144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77" name="Přímá spojnice 176"/>
            <p:cNvCxnSpPr/>
            <p:nvPr/>
          </p:nvCxnSpPr>
          <p:spPr>
            <a:xfrm>
              <a:off x="7511628" y="1588542"/>
              <a:ext cx="0" cy="36004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 Box 87"/>
            <p:cNvSpPr txBox="1">
              <a:spLocks noChangeArrowheads="1"/>
            </p:cNvSpPr>
            <p:nvPr/>
          </p:nvSpPr>
          <p:spPr bwMode="auto">
            <a:xfrm flipH="1">
              <a:off x="8172400" y="2709500"/>
              <a:ext cx="1755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6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Klasifikace pomocí diskriminačních funkcí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1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pomocí diskriminačních funkcí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201622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824100"/>
                </a:solidFill>
              </a:rPr>
              <a:t>diskriminační funkce </a:t>
            </a:r>
            <a:r>
              <a:rPr lang="cs-CZ" b="1" dirty="0" err="1" smtClean="0">
                <a:solidFill>
                  <a:srgbClr val="824100"/>
                </a:solidFill>
              </a:rPr>
              <a:t>g</a:t>
            </a:r>
            <a:r>
              <a:rPr lang="cs-CZ" altLang="cs-CZ" baseline="-25000" dirty="0" err="1" smtClean="0">
                <a:solidFill>
                  <a:srgbClr val="824100"/>
                </a:solidFill>
                <a:cs typeface="Arial" charset="0"/>
              </a:rPr>
              <a:t>i</a:t>
            </a:r>
            <a:r>
              <a:rPr lang="cs-CZ" b="1" dirty="0" smtClean="0">
                <a:solidFill>
                  <a:srgbClr val="824100"/>
                </a:solidFill>
              </a:rPr>
              <a:t>(x) </a:t>
            </a:r>
            <a:r>
              <a:rPr lang="cs-CZ" dirty="0" smtClean="0"/>
              <a:t>– vyjadřují míru příslušnosti objektu </a:t>
            </a:r>
            <a:r>
              <a:rPr lang="cs-CZ" b="1" dirty="0" smtClean="0"/>
              <a:t>x</a:t>
            </a:r>
            <a:r>
              <a:rPr lang="cs-CZ" dirty="0" smtClean="0"/>
              <a:t> do jednotlivých klasifikačních tříd</a:t>
            </a:r>
          </a:p>
          <a:p>
            <a:r>
              <a:rPr lang="cs-CZ" dirty="0" smtClean="0"/>
              <a:t>zařadíme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cs-CZ" dirty="0" smtClean="0"/>
              <a:t>do takové třídy </a:t>
            </a:r>
            <a:r>
              <a:rPr lang="el-GR" dirty="0" smtClean="0"/>
              <a:t>ω</a:t>
            </a:r>
            <a:r>
              <a:rPr lang="cs-CZ" baseline="-25000" dirty="0" smtClean="0"/>
              <a:t>i</a:t>
            </a:r>
            <a:r>
              <a:rPr lang="cs-CZ" dirty="0" smtClean="0"/>
              <a:t>, pro kterou je </a:t>
            </a:r>
            <a:r>
              <a:rPr lang="cs-CZ" altLang="cs-CZ" dirty="0" err="1" smtClean="0">
                <a:cs typeface="Arial" charset="0"/>
              </a:rPr>
              <a:t>g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dirty="0" smtClean="0">
                <a:cs typeface="Arial" charset="0"/>
              </a:rPr>
              <a:t>(</a:t>
            </a:r>
            <a:r>
              <a:rPr lang="cs-CZ" altLang="cs-CZ" b="1" dirty="0" smtClean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</a:t>
            </a:r>
            <a:r>
              <a:rPr lang="cs-CZ" dirty="0" smtClean="0"/>
              <a:t> maximální</a:t>
            </a:r>
          </a:p>
          <a:p>
            <a:r>
              <a:rPr lang="cs-CZ" dirty="0" smtClean="0"/>
              <a:t>matematicky: </a:t>
            </a:r>
            <a:r>
              <a:rPr lang="cs-CZ" altLang="cs-CZ" dirty="0">
                <a:cs typeface="Arial" charset="0"/>
              </a:rPr>
              <a:t>pro </a:t>
            </a:r>
            <a:r>
              <a:rPr lang="cs-CZ" altLang="cs-CZ" dirty="0" smtClean="0">
                <a:cs typeface="Arial" charset="0"/>
              </a:rPr>
              <a:t>objekt </a:t>
            </a:r>
            <a:r>
              <a:rPr lang="cs-CZ" altLang="cs-CZ" b="1" dirty="0" smtClean="0">
                <a:cs typeface="Arial" charset="0"/>
              </a:rPr>
              <a:t>x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z </a:t>
            </a:r>
            <a:r>
              <a:rPr lang="cs-CZ" altLang="cs-CZ" dirty="0" smtClean="0">
                <a:cs typeface="Arial" charset="0"/>
              </a:rPr>
              <a:t>třídy </a:t>
            </a:r>
            <a:r>
              <a:rPr lang="el-GR" dirty="0" smtClean="0"/>
              <a:t>ω</a:t>
            </a:r>
            <a:r>
              <a:rPr lang="cs-CZ" baseline="-25000" dirty="0" smtClean="0"/>
              <a:t>r</a:t>
            </a:r>
            <a:r>
              <a:rPr lang="cs-CZ" altLang="cs-CZ" dirty="0" smtClean="0">
                <a:cs typeface="Arial" charset="0"/>
              </a:rPr>
              <a:t> platí, </a:t>
            </a:r>
            <a:r>
              <a:rPr lang="cs-CZ" altLang="cs-CZ" dirty="0">
                <a:cs typeface="Arial" charset="0"/>
              </a:rPr>
              <a:t>že </a:t>
            </a:r>
            <a:r>
              <a:rPr lang="cs-CZ" altLang="cs-CZ" dirty="0" err="1">
                <a:cs typeface="Arial" charset="0"/>
              </a:rPr>
              <a:t>g</a:t>
            </a:r>
            <a:r>
              <a:rPr lang="cs-CZ" altLang="cs-CZ" baseline="-25000" dirty="0" err="1">
                <a:cs typeface="Arial" charset="0"/>
              </a:rPr>
              <a:t>r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 </a:t>
            </a:r>
            <a:r>
              <a:rPr lang="en-US" altLang="cs-CZ" dirty="0">
                <a:cs typeface="Arial" charset="0"/>
              </a:rPr>
              <a:t>&gt; </a:t>
            </a:r>
            <a:r>
              <a:rPr lang="cs-CZ" altLang="cs-CZ" dirty="0">
                <a:cs typeface="Arial" charset="0"/>
              </a:rPr>
              <a:t>g</a:t>
            </a:r>
            <a:r>
              <a:rPr lang="en-US" altLang="cs-CZ" baseline="-25000" dirty="0">
                <a:cs typeface="Arial" charset="0"/>
              </a:rPr>
              <a:t>s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 smtClean="0">
                <a:cs typeface="Arial" charset="0"/>
              </a:rPr>
              <a:t>)</a:t>
            </a:r>
            <a:r>
              <a:rPr lang="en-US" altLang="cs-CZ" dirty="0" smtClean="0">
                <a:cs typeface="Arial" charset="0"/>
              </a:rPr>
              <a:t> </a:t>
            </a:r>
            <a:r>
              <a:rPr lang="en-US" altLang="cs-CZ" dirty="0">
                <a:cs typeface="Arial" charset="0"/>
              </a:rPr>
              <a:t>pro s</a:t>
            </a:r>
            <a:r>
              <a:rPr lang="cs-CZ" altLang="cs-CZ" dirty="0">
                <a:cs typeface="Arial" charset="0"/>
              </a:rPr>
              <a:t> =1,2,…,R a r ≠ </a:t>
            </a:r>
            <a:r>
              <a:rPr lang="cs-CZ" altLang="cs-CZ" dirty="0" smtClean="0">
                <a:cs typeface="Arial" charset="0"/>
              </a:rPr>
              <a:t>s</a:t>
            </a:r>
            <a:endParaRPr lang="cs-CZ" dirty="0">
              <a:solidFill>
                <a:srgbClr val="663300"/>
              </a:solidFill>
            </a:endParaRPr>
          </a:p>
          <a:p>
            <a:endParaRPr lang="cs-CZ" dirty="0"/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457200" y="5095942"/>
            <a:ext cx="8363272" cy="1573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pro klasifikaci do dvou tříd lze rozhodovací pravidlo klasifikátoru zapsat jako:</a:t>
            </a:r>
          </a:p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el-GR" dirty="0" smtClean="0"/>
              <a:t>ω</a:t>
            </a:r>
            <a:r>
              <a:rPr lang="en-US" i="1" baseline="-25000" dirty="0" smtClean="0"/>
              <a:t>k</a:t>
            </a:r>
            <a:r>
              <a:rPr lang="cs-CZ" dirty="0" smtClean="0"/>
              <a:t> = d(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  <a:r>
              <a:rPr lang="en-US" dirty="0" smtClean="0"/>
              <a:t> = sign(</a:t>
            </a:r>
            <a:r>
              <a:rPr lang="cs-CZ" altLang="cs-CZ" dirty="0" smtClean="0">
                <a:cs typeface="Arial" charset="0"/>
              </a:rPr>
              <a:t>g</a:t>
            </a:r>
            <a:r>
              <a:rPr lang="cs-CZ" altLang="cs-CZ" baseline="-25000" dirty="0" smtClean="0">
                <a:cs typeface="Arial" charset="0"/>
              </a:rPr>
              <a:t>1</a:t>
            </a:r>
            <a:r>
              <a:rPr lang="cs-CZ" altLang="cs-CZ" dirty="0" smtClean="0">
                <a:cs typeface="Arial" charset="0"/>
              </a:rPr>
              <a:t>(</a:t>
            </a:r>
            <a:r>
              <a:rPr lang="cs-CZ" altLang="cs-CZ" b="1" dirty="0" smtClean="0">
                <a:cs typeface="Arial" charset="0"/>
              </a:rPr>
              <a:t>x</a:t>
            </a:r>
            <a:r>
              <a:rPr lang="cs-CZ" altLang="cs-CZ" dirty="0" smtClean="0">
                <a:cs typeface="Arial" charset="0"/>
              </a:rPr>
              <a:t>) – g</a:t>
            </a:r>
            <a:r>
              <a:rPr lang="cs-CZ" altLang="cs-CZ" baseline="-25000" dirty="0" smtClean="0">
                <a:cs typeface="Arial" charset="0"/>
              </a:rPr>
              <a:t>2</a:t>
            </a:r>
            <a:r>
              <a:rPr lang="cs-CZ" altLang="cs-CZ" dirty="0" smtClean="0">
                <a:cs typeface="Arial" charset="0"/>
              </a:rPr>
              <a:t>(</a:t>
            </a:r>
            <a:r>
              <a:rPr lang="cs-CZ" altLang="cs-CZ" b="1" dirty="0" smtClean="0">
                <a:cs typeface="Arial" charset="0"/>
              </a:rPr>
              <a:t>x</a:t>
            </a:r>
            <a:r>
              <a:rPr lang="cs-CZ" altLang="cs-CZ" dirty="0" smtClean="0">
                <a:cs typeface="Arial" charset="0"/>
              </a:rPr>
              <a:t>)</a:t>
            </a:r>
            <a:r>
              <a:rPr lang="en-US" dirty="0" smtClean="0"/>
              <a:t>)</a:t>
            </a:r>
          </a:p>
          <a:p>
            <a:r>
              <a:rPr lang="cs-CZ" dirty="0" smtClean="0"/>
              <a:t>pokud d(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≥</a:t>
            </a:r>
            <a:r>
              <a:rPr lang="en-US" dirty="0" smtClean="0"/>
              <a:t> 0</a:t>
            </a:r>
            <a:r>
              <a:rPr lang="cs-CZ" dirty="0" smtClean="0"/>
              <a:t> →</a:t>
            </a:r>
            <a:r>
              <a:rPr lang="en-US" dirty="0" smtClean="0"/>
              <a:t> </a:t>
            </a:r>
            <a:r>
              <a:rPr lang="cs-CZ" dirty="0" smtClean="0"/>
              <a:t>zařazení</a:t>
            </a:r>
            <a:r>
              <a:rPr lang="en-US" dirty="0" smtClean="0"/>
              <a:t> </a:t>
            </a:r>
            <a:r>
              <a:rPr lang="cs-CZ" b="1" dirty="0" smtClean="0"/>
              <a:t>x</a:t>
            </a:r>
            <a:r>
              <a:rPr lang="en-US" dirty="0" smtClean="0"/>
              <a:t> </a:t>
            </a:r>
            <a:r>
              <a:rPr lang="cs-CZ" dirty="0" smtClean="0"/>
              <a:t>do třídy </a:t>
            </a:r>
            <a:r>
              <a:rPr lang="el-GR" dirty="0" smtClean="0"/>
              <a:t>ω</a:t>
            </a:r>
            <a:r>
              <a:rPr lang="cs-CZ" baseline="-25000" dirty="0" smtClean="0"/>
              <a:t>1</a:t>
            </a:r>
          </a:p>
          <a:p>
            <a:r>
              <a:rPr lang="cs-CZ" dirty="0" smtClean="0"/>
              <a:t>pokud d(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  <a:r>
              <a:rPr lang="en-US" dirty="0" smtClean="0"/>
              <a:t> &lt; 0</a:t>
            </a:r>
            <a:r>
              <a:rPr lang="cs-CZ" dirty="0" smtClean="0"/>
              <a:t> →</a:t>
            </a:r>
            <a:r>
              <a:rPr lang="en-US" dirty="0" smtClean="0"/>
              <a:t> </a:t>
            </a:r>
            <a:r>
              <a:rPr lang="cs-CZ" dirty="0" smtClean="0"/>
              <a:t>zařazení</a:t>
            </a:r>
            <a:r>
              <a:rPr lang="en-US" dirty="0" smtClean="0"/>
              <a:t> </a:t>
            </a:r>
            <a:r>
              <a:rPr lang="cs-CZ" b="1" dirty="0" smtClean="0"/>
              <a:t>x</a:t>
            </a:r>
            <a:r>
              <a:rPr lang="en-US" dirty="0" smtClean="0"/>
              <a:t> </a:t>
            </a:r>
            <a:r>
              <a:rPr lang="cs-CZ" dirty="0" smtClean="0"/>
              <a:t>do třídy </a:t>
            </a:r>
            <a:r>
              <a:rPr lang="el-GR" dirty="0" smtClean="0"/>
              <a:t>ω</a:t>
            </a:r>
            <a:r>
              <a:rPr lang="en-US" baseline="-25000" dirty="0" smtClean="0"/>
              <a:t>2</a:t>
            </a:r>
            <a:endParaRPr lang="cs-CZ" dirty="0" smtClean="0"/>
          </a:p>
        </p:txBody>
      </p:sp>
      <p:grpSp>
        <p:nvGrpSpPr>
          <p:cNvPr id="35" name="Skupina 34"/>
          <p:cNvGrpSpPr/>
          <p:nvPr/>
        </p:nvGrpSpPr>
        <p:grpSpPr>
          <a:xfrm>
            <a:off x="2038993" y="2745303"/>
            <a:ext cx="4153787" cy="2265290"/>
            <a:chOff x="2038993" y="2876686"/>
            <a:chExt cx="4153787" cy="2265290"/>
          </a:xfrm>
        </p:grpSpPr>
        <p:cxnSp>
          <p:nvCxnSpPr>
            <p:cNvPr id="6" name="Přímá spojnice 5"/>
            <p:cNvCxnSpPr/>
            <p:nvPr/>
          </p:nvCxnSpPr>
          <p:spPr>
            <a:xfrm>
              <a:off x="2555776" y="2924944"/>
              <a:ext cx="0" cy="1911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2555776" y="4836118"/>
              <a:ext cx="34563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bdélník 12"/>
            <p:cNvSpPr/>
            <p:nvPr/>
          </p:nvSpPr>
          <p:spPr>
            <a:xfrm>
              <a:off x="2038993" y="2876686"/>
              <a:ext cx="54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cs typeface="Arial" charset="0"/>
                </a:rPr>
                <a:t>g(x)</a:t>
              </a:r>
              <a:endParaRPr lang="cs-CZ" dirty="0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2987824" y="3548315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g</a:t>
              </a:r>
              <a:r>
                <a:rPr lang="cs-CZ" altLang="cs-CZ" baseline="-25000" dirty="0" smtClean="0">
                  <a:solidFill>
                    <a:srgbClr val="339933"/>
                  </a:solidFill>
                  <a:cs typeface="Arial" charset="0"/>
                </a:rPr>
                <a:t>1</a:t>
              </a:r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(x</a:t>
              </a:r>
              <a:r>
                <a:rPr lang="cs-CZ" altLang="cs-CZ" dirty="0">
                  <a:solidFill>
                    <a:srgbClr val="339933"/>
                  </a:solidFill>
                  <a:cs typeface="Arial" charset="0"/>
                </a:rPr>
                <a:t>)</a:t>
              </a:r>
              <a:endParaRPr lang="cs-CZ" dirty="0">
                <a:solidFill>
                  <a:srgbClr val="339933"/>
                </a:solidFill>
              </a:endParaRP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580112" y="3491716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g</a:t>
              </a:r>
              <a:r>
                <a:rPr lang="cs-CZ" altLang="cs-CZ" baseline="-25000" dirty="0">
                  <a:solidFill>
                    <a:srgbClr val="C00000"/>
                  </a:solidFill>
                  <a:cs typeface="Arial" charset="0"/>
                </a:rPr>
                <a:t>2</a:t>
              </a:r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(x</a:t>
              </a:r>
              <a:r>
                <a:rPr lang="cs-CZ" altLang="cs-CZ" dirty="0">
                  <a:solidFill>
                    <a:srgbClr val="C00000"/>
                  </a:solidFill>
                  <a:cs typeface="Arial" charset="0"/>
                </a:rPr>
                <a:t>)</a:t>
              </a:r>
              <a:endParaRPr lang="cs-CZ" dirty="0">
                <a:solidFill>
                  <a:srgbClr val="C00000"/>
                </a:solidFill>
              </a:endParaRP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5823866" y="4764110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933205" y="3846624"/>
              <a:ext cx="2244437" cy="665999"/>
            </a:xfrm>
            <a:custGeom>
              <a:avLst/>
              <a:gdLst>
                <a:gd name="connsiteX0" fmla="*/ 0 w 2244437"/>
                <a:gd name="connsiteY0" fmla="*/ 547246 h 665999"/>
                <a:gd name="connsiteX1" fmla="*/ 973777 w 2244437"/>
                <a:gd name="connsiteY1" fmla="*/ 981 h 665999"/>
                <a:gd name="connsiteX2" fmla="*/ 2244437 w 2244437"/>
                <a:gd name="connsiteY2" fmla="*/ 665999 h 66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4437" h="665999">
                  <a:moveTo>
                    <a:pt x="0" y="547246"/>
                  </a:moveTo>
                  <a:cubicBezTo>
                    <a:pt x="299852" y="264217"/>
                    <a:pt x="599704" y="-18811"/>
                    <a:pt x="973777" y="981"/>
                  </a:cubicBezTo>
                  <a:cubicBezTo>
                    <a:pt x="1347850" y="20773"/>
                    <a:pt x="2064328" y="572976"/>
                    <a:pt x="2244437" y="665999"/>
                  </a:cubicBezTo>
                </a:path>
              </a:pathLst>
            </a:custGeom>
            <a:no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2" name="Přímá spojnice 21"/>
            <p:cNvCxnSpPr/>
            <p:nvPr/>
          </p:nvCxnSpPr>
          <p:spPr>
            <a:xfrm>
              <a:off x="4583875" y="4005064"/>
              <a:ext cx="0" cy="83105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bdélník 22"/>
            <p:cNvSpPr/>
            <p:nvPr/>
          </p:nvSpPr>
          <p:spPr>
            <a:xfrm>
              <a:off x="4463609" y="4764110"/>
              <a:ext cx="3802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err="1" smtClean="0"/>
                <a:t>x</a:t>
              </a:r>
              <a:r>
                <a:rPr lang="cs-CZ" baseline="-25000" dirty="0" err="1" smtClean="0"/>
                <a:t>H</a:t>
              </a:r>
              <a:endParaRPr lang="cs-CZ" baseline="-25000" dirty="0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3972186" y="3247435"/>
              <a:ext cx="1710047" cy="1312690"/>
            </a:xfrm>
            <a:custGeom>
              <a:avLst/>
              <a:gdLst>
                <a:gd name="connsiteX0" fmla="*/ 0 w 1710047"/>
                <a:gd name="connsiteY0" fmla="*/ 1312690 h 1312690"/>
                <a:gd name="connsiteX1" fmla="*/ 641268 w 1710047"/>
                <a:gd name="connsiteY1" fmla="*/ 861427 h 1312690"/>
                <a:gd name="connsiteX2" fmla="*/ 1033153 w 1710047"/>
                <a:gd name="connsiteY2" fmla="*/ 30155 h 1312690"/>
                <a:gd name="connsiteX3" fmla="*/ 1710047 w 1710047"/>
                <a:gd name="connsiteY3" fmla="*/ 172659 h 131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047" h="1312690">
                  <a:moveTo>
                    <a:pt x="0" y="1312690"/>
                  </a:moveTo>
                  <a:cubicBezTo>
                    <a:pt x="234538" y="1193936"/>
                    <a:pt x="469076" y="1075183"/>
                    <a:pt x="641268" y="861427"/>
                  </a:cubicBezTo>
                  <a:cubicBezTo>
                    <a:pt x="813460" y="647671"/>
                    <a:pt x="855023" y="144950"/>
                    <a:pt x="1033153" y="30155"/>
                  </a:cubicBezTo>
                  <a:cubicBezTo>
                    <a:pt x="1211283" y="-84640"/>
                    <a:pt x="1585356" y="164742"/>
                    <a:pt x="1710047" y="17265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" name="Přímá spojnice se šipkou 26"/>
            <p:cNvCxnSpPr/>
            <p:nvPr/>
          </p:nvCxnSpPr>
          <p:spPr>
            <a:xfrm>
              <a:off x="4843841" y="4948776"/>
              <a:ext cx="33380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/>
            <p:cNvCxnSpPr/>
            <p:nvPr/>
          </p:nvCxnSpPr>
          <p:spPr>
            <a:xfrm flipH="1">
              <a:off x="4081550" y="4948776"/>
              <a:ext cx="333801" cy="0"/>
            </a:xfrm>
            <a:prstGeom prst="straightConnector1">
              <a:avLst/>
            </a:prstGeom>
            <a:ln w="1905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bdélník 31"/>
            <p:cNvSpPr/>
            <p:nvPr/>
          </p:nvSpPr>
          <p:spPr>
            <a:xfrm>
              <a:off x="3635896" y="4772644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w</a:t>
              </a:r>
              <a:r>
                <a:rPr lang="cs-CZ" altLang="cs-CZ" baseline="-25000" dirty="0" smtClean="0">
                  <a:solidFill>
                    <a:srgbClr val="339933"/>
                  </a:solidFill>
                  <a:cs typeface="Arial" charset="0"/>
                </a:rPr>
                <a:t>1</a:t>
              </a:r>
              <a:endParaRPr lang="cs-CZ" dirty="0">
                <a:solidFill>
                  <a:srgbClr val="339933"/>
                </a:solidFill>
              </a:endParaRP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5244580" y="4772644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w</a:t>
              </a:r>
              <a:r>
                <a:rPr lang="cs-CZ" altLang="cs-CZ" baseline="-25000" dirty="0" smtClean="0">
                  <a:solidFill>
                    <a:srgbClr val="C00000"/>
                  </a:solidFill>
                  <a:cs typeface="Arial" charset="0"/>
                </a:rPr>
                <a:t>2</a:t>
              </a:r>
              <a:endParaRPr lang="cs-CZ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3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stack.imgur.com/lPhj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429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 rot="1229183">
            <a:off x="4971291" y="4637648"/>
            <a:ext cx="2607568" cy="1256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 rot="19613633">
            <a:off x="6831769" y="4611850"/>
            <a:ext cx="2165498" cy="919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Souvislost klasifikace pomocí diskriminačních funkcí </a:t>
            </a:r>
            <a:br>
              <a:rPr lang="cs-CZ" dirty="0" smtClean="0"/>
            </a:br>
            <a:r>
              <a:rPr lang="cs-CZ" dirty="0" smtClean="0"/>
              <a:t>s klasifikací pomocí hranic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  <p:pic>
        <p:nvPicPr>
          <p:cNvPr id="16" name="Picture 2" descr="http://i.stack.imgur.com/lPhj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429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418213" y="3068960"/>
            <a:ext cx="4153787" cy="2415257"/>
            <a:chOff x="2038993" y="2726719"/>
            <a:chExt cx="4153787" cy="2415257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2555776" y="2796144"/>
              <a:ext cx="0" cy="20399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2555776" y="4836118"/>
              <a:ext cx="34563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bdélník 19"/>
            <p:cNvSpPr/>
            <p:nvPr/>
          </p:nvSpPr>
          <p:spPr>
            <a:xfrm>
              <a:off x="2038993" y="2726719"/>
              <a:ext cx="54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cs typeface="Arial" charset="0"/>
                </a:rPr>
                <a:t>g(x)</a:t>
              </a:r>
              <a:endParaRPr lang="cs-CZ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2987824" y="3548315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g</a:t>
              </a:r>
              <a:r>
                <a:rPr lang="cs-CZ" altLang="cs-CZ" baseline="-25000" dirty="0" smtClean="0">
                  <a:solidFill>
                    <a:srgbClr val="339933"/>
                  </a:solidFill>
                  <a:cs typeface="Arial" charset="0"/>
                </a:rPr>
                <a:t>1</a:t>
              </a:r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(x</a:t>
              </a:r>
              <a:r>
                <a:rPr lang="cs-CZ" altLang="cs-CZ" dirty="0">
                  <a:solidFill>
                    <a:srgbClr val="339933"/>
                  </a:solidFill>
                  <a:cs typeface="Arial" charset="0"/>
                </a:rPr>
                <a:t>)</a:t>
              </a:r>
              <a:endParaRPr lang="cs-CZ" dirty="0">
                <a:solidFill>
                  <a:srgbClr val="339933"/>
                </a:solidFill>
              </a:endParaRPr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5580112" y="3491716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g</a:t>
              </a:r>
              <a:r>
                <a:rPr lang="cs-CZ" altLang="cs-CZ" baseline="-25000" dirty="0">
                  <a:solidFill>
                    <a:srgbClr val="C00000"/>
                  </a:solidFill>
                  <a:cs typeface="Arial" charset="0"/>
                </a:rPr>
                <a:t>2</a:t>
              </a:r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(x</a:t>
              </a:r>
              <a:r>
                <a:rPr lang="cs-CZ" altLang="cs-CZ" dirty="0">
                  <a:solidFill>
                    <a:srgbClr val="C00000"/>
                  </a:solidFill>
                  <a:cs typeface="Arial" charset="0"/>
                </a:rPr>
                <a:t>)</a:t>
              </a:r>
              <a:endParaRPr lang="cs-CZ" dirty="0">
                <a:solidFill>
                  <a:srgbClr val="C00000"/>
                </a:solidFill>
              </a:endParaRPr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823866" y="4764110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2933205" y="3846624"/>
              <a:ext cx="2244437" cy="665999"/>
            </a:xfrm>
            <a:custGeom>
              <a:avLst/>
              <a:gdLst>
                <a:gd name="connsiteX0" fmla="*/ 0 w 2244437"/>
                <a:gd name="connsiteY0" fmla="*/ 547246 h 665999"/>
                <a:gd name="connsiteX1" fmla="*/ 973777 w 2244437"/>
                <a:gd name="connsiteY1" fmla="*/ 981 h 665999"/>
                <a:gd name="connsiteX2" fmla="*/ 2244437 w 2244437"/>
                <a:gd name="connsiteY2" fmla="*/ 665999 h 66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4437" h="665999">
                  <a:moveTo>
                    <a:pt x="0" y="547246"/>
                  </a:moveTo>
                  <a:cubicBezTo>
                    <a:pt x="299852" y="264217"/>
                    <a:pt x="599704" y="-18811"/>
                    <a:pt x="973777" y="981"/>
                  </a:cubicBezTo>
                  <a:cubicBezTo>
                    <a:pt x="1347850" y="20773"/>
                    <a:pt x="2064328" y="572976"/>
                    <a:pt x="2244437" y="665999"/>
                  </a:cubicBezTo>
                </a:path>
              </a:pathLst>
            </a:custGeom>
            <a:no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4583875" y="4005064"/>
              <a:ext cx="0" cy="83105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bdélník 25"/>
            <p:cNvSpPr/>
            <p:nvPr/>
          </p:nvSpPr>
          <p:spPr>
            <a:xfrm>
              <a:off x="4463609" y="4764110"/>
              <a:ext cx="3802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err="1" smtClean="0"/>
                <a:t>x</a:t>
              </a:r>
              <a:r>
                <a:rPr lang="cs-CZ" baseline="-25000" dirty="0" err="1" smtClean="0"/>
                <a:t>H</a:t>
              </a:r>
              <a:endParaRPr lang="cs-CZ" baseline="-25000" dirty="0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3972186" y="3247435"/>
              <a:ext cx="1710047" cy="1312690"/>
            </a:xfrm>
            <a:custGeom>
              <a:avLst/>
              <a:gdLst>
                <a:gd name="connsiteX0" fmla="*/ 0 w 1710047"/>
                <a:gd name="connsiteY0" fmla="*/ 1312690 h 1312690"/>
                <a:gd name="connsiteX1" fmla="*/ 641268 w 1710047"/>
                <a:gd name="connsiteY1" fmla="*/ 861427 h 1312690"/>
                <a:gd name="connsiteX2" fmla="*/ 1033153 w 1710047"/>
                <a:gd name="connsiteY2" fmla="*/ 30155 h 1312690"/>
                <a:gd name="connsiteX3" fmla="*/ 1710047 w 1710047"/>
                <a:gd name="connsiteY3" fmla="*/ 172659 h 131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047" h="1312690">
                  <a:moveTo>
                    <a:pt x="0" y="1312690"/>
                  </a:moveTo>
                  <a:cubicBezTo>
                    <a:pt x="234538" y="1193936"/>
                    <a:pt x="469076" y="1075183"/>
                    <a:pt x="641268" y="861427"/>
                  </a:cubicBezTo>
                  <a:cubicBezTo>
                    <a:pt x="813460" y="647671"/>
                    <a:pt x="855023" y="144950"/>
                    <a:pt x="1033153" y="30155"/>
                  </a:cubicBezTo>
                  <a:cubicBezTo>
                    <a:pt x="1211283" y="-84640"/>
                    <a:pt x="1585356" y="164742"/>
                    <a:pt x="1710047" y="17265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8" name="Přímá spojnice se šipkou 27"/>
            <p:cNvCxnSpPr/>
            <p:nvPr/>
          </p:nvCxnSpPr>
          <p:spPr>
            <a:xfrm>
              <a:off x="4887250" y="4948776"/>
              <a:ext cx="33380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 flipH="1">
              <a:off x="4081550" y="4948776"/>
              <a:ext cx="333801" cy="0"/>
            </a:xfrm>
            <a:prstGeom prst="straightConnector1">
              <a:avLst/>
            </a:prstGeom>
            <a:ln w="1905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bdélník 29"/>
            <p:cNvSpPr/>
            <p:nvPr/>
          </p:nvSpPr>
          <p:spPr>
            <a:xfrm>
              <a:off x="3635896" y="4772644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w</a:t>
              </a:r>
              <a:r>
                <a:rPr lang="cs-CZ" altLang="cs-CZ" baseline="-25000" dirty="0" smtClean="0">
                  <a:solidFill>
                    <a:srgbClr val="339933"/>
                  </a:solidFill>
                  <a:cs typeface="Arial" charset="0"/>
                </a:rPr>
                <a:t>1</a:t>
              </a:r>
              <a:endParaRPr lang="cs-CZ" dirty="0">
                <a:solidFill>
                  <a:srgbClr val="339933"/>
                </a:solidFill>
              </a:endParaRP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5244580" y="4772644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w</a:t>
              </a:r>
              <a:r>
                <a:rPr lang="cs-CZ" altLang="cs-CZ" baseline="-25000" dirty="0" smtClean="0">
                  <a:solidFill>
                    <a:srgbClr val="C00000"/>
                  </a:solidFill>
                  <a:cs typeface="Arial" charset="0"/>
                </a:rPr>
                <a:t>2</a:t>
              </a:r>
              <a:endParaRPr lang="cs-CZ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Ovál 2"/>
          <p:cNvSpPr/>
          <p:nvPr/>
        </p:nvSpPr>
        <p:spPr>
          <a:xfrm>
            <a:off x="2843808" y="5099932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FF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3030336" y="5531980"/>
            <a:ext cx="173512" cy="417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042590" y="5939988"/>
            <a:ext cx="143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hraniční bod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2" name="Zástupný symbol pro obsah 4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12961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dirty="0">
                <a:cs typeface="Arial" charset="0"/>
              </a:rPr>
              <a:t>H</a:t>
            </a:r>
            <a:r>
              <a:rPr lang="cs-CZ" altLang="cs-CZ" dirty="0" smtClean="0">
                <a:cs typeface="Arial" charset="0"/>
              </a:rPr>
              <a:t>ranice </a:t>
            </a:r>
            <a:r>
              <a:rPr lang="cs-CZ" altLang="cs-CZ" dirty="0">
                <a:cs typeface="Arial" charset="0"/>
              </a:rPr>
              <a:t>mezi dvěma sousedními </a:t>
            </a:r>
            <a:r>
              <a:rPr lang="cs-CZ" altLang="cs-CZ" dirty="0" smtClean="0">
                <a:cs typeface="Arial" charset="0"/>
              </a:rPr>
              <a:t>třídami </a:t>
            </a:r>
            <a:r>
              <a:rPr lang="el-GR" dirty="0"/>
              <a:t>ω</a:t>
            </a:r>
            <a:r>
              <a:rPr lang="cs-CZ" baseline="-25000" dirty="0" smtClean="0"/>
              <a:t>1</a:t>
            </a:r>
            <a:r>
              <a:rPr lang="cs-CZ" altLang="cs-CZ" dirty="0" smtClean="0">
                <a:cs typeface="Arial" charset="0"/>
              </a:rPr>
              <a:t> a </a:t>
            </a:r>
            <a:r>
              <a:rPr lang="el-GR" dirty="0" smtClean="0"/>
              <a:t>ω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altLang="cs-CZ" dirty="0" smtClean="0">
                <a:cs typeface="Arial" charset="0"/>
              </a:rPr>
              <a:t>je </a:t>
            </a:r>
            <a:r>
              <a:rPr lang="cs-CZ" altLang="cs-CZ" dirty="0">
                <a:cs typeface="Arial" charset="0"/>
              </a:rPr>
              <a:t>určena průmětem průsečíku funkcí </a:t>
            </a:r>
            <a:r>
              <a:rPr lang="cs-CZ" altLang="cs-CZ" dirty="0" err="1">
                <a:cs typeface="Arial" charset="0"/>
              </a:rPr>
              <a:t>g</a:t>
            </a:r>
            <a:r>
              <a:rPr lang="cs-CZ" altLang="cs-CZ" baseline="-25000" dirty="0" err="1">
                <a:cs typeface="Arial" charset="0"/>
              </a:rPr>
              <a:t>r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 a</a:t>
            </a:r>
            <a:r>
              <a:rPr lang="en-US" altLang="cs-CZ" dirty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g</a:t>
            </a:r>
            <a:r>
              <a:rPr lang="en-US" altLang="cs-CZ" baseline="-25000" dirty="0">
                <a:cs typeface="Arial" charset="0"/>
              </a:rPr>
              <a:t>s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), definovaného </a:t>
            </a:r>
            <a:r>
              <a:rPr lang="cs-CZ" altLang="cs-CZ" dirty="0" smtClean="0">
                <a:cs typeface="Arial" charset="0"/>
              </a:rPr>
              <a:t>rovnicí </a:t>
            </a:r>
            <a:r>
              <a:rPr lang="cs-CZ" altLang="cs-CZ" dirty="0" err="1" smtClean="0">
                <a:cs typeface="Arial" charset="0"/>
              </a:rPr>
              <a:t>g</a:t>
            </a:r>
            <a:r>
              <a:rPr lang="cs-CZ" altLang="cs-CZ" baseline="-25000" dirty="0" err="1" smtClean="0">
                <a:cs typeface="Arial" charset="0"/>
              </a:rPr>
              <a:t>r</a:t>
            </a:r>
            <a:r>
              <a:rPr lang="cs-CZ" altLang="cs-CZ" dirty="0" smtClean="0">
                <a:cs typeface="Arial" charset="0"/>
              </a:rPr>
              <a:t>(</a:t>
            </a:r>
            <a:r>
              <a:rPr lang="cs-CZ" altLang="cs-CZ" b="1" dirty="0" smtClean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 =</a:t>
            </a:r>
            <a:r>
              <a:rPr lang="en-US" altLang="cs-CZ" dirty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g</a:t>
            </a:r>
            <a:r>
              <a:rPr lang="en-US" altLang="cs-CZ" baseline="-25000" dirty="0">
                <a:cs typeface="Arial" charset="0"/>
              </a:rPr>
              <a:t>s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), do obrazového </a:t>
            </a:r>
            <a:r>
              <a:rPr lang="cs-CZ" altLang="cs-CZ" dirty="0" smtClean="0">
                <a:cs typeface="Arial" charset="0"/>
              </a:rPr>
              <a:t>prostoru.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945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3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diskriminačních funkcí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40346"/>
          </a:xfrm>
        </p:spPr>
        <p:txBody>
          <a:bodyPr>
            <a:normAutofit/>
          </a:bodyPr>
          <a:lstStyle/>
          <a:p>
            <a:r>
              <a:rPr lang="cs-CZ" altLang="cs-CZ" dirty="0" smtClean="0"/>
              <a:t>nejjednodušším tvarem diskriminační funkce je lineární funkce:</a:t>
            </a:r>
          </a:p>
          <a:p>
            <a:pPr marL="0" indent="0">
              <a:buNone/>
            </a:pPr>
            <a:r>
              <a:rPr lang="cs-CZ" altLang="cs-CZ" dirty="0" smtClean="0">
                <a:latin typeface="Arial" charset="0"/>
                <a:cs typeface="Arial" charset="0"/>
              </a:rPr>
              <a:t>		</a:t>
            </a:r>
            <a:r>
              <a:rPr lang="cs-CZ" altLang="cs-CZ" dirty="0" err="1" smtClean="0">
                <a:latin typeface="Arial" charset="0"/>
                <a:cs typeface="Arial" charset="0"/>
              </a:rPr>
              <a:t>g</a:t>
            </a:r>
            <a:r>
              <a:rPr lang="cs-CZ" altLang="cs-CZ" baseline="-25000" dirty="0" err="1" smtClean="0">
                <a:latin typeface="Arial" charset="0"/>
                <a:cs typeface="Arial" charset="0"/>
              </a:rPr>
              <a:t>r</a:t>
            </a:r>
            <a:r>
              <a:rPr lang="cs-CZ" altLang="cs-CZ" dirty="0" smtClean="0">
                <a:latin typeface="Arial" charset="0"/>
                <a:cs typeface="Arial" charset="0"/>
              </a:rPr>
              <a:t>(</a:t>
            </a:r>
            <a:r>
              <a:rPr lang="cs-CZ" altLang="cs-CZ" b="1" dirty="0" smtClean="0">
                <a:latin typeface="Arial" charset="0"/>
                <a:cs typeface="Arial" charset="0"/>
              </a:rPr>
              <a:t>x</a:t>
            </a:r>
            <a:r>
              <a:rPr lang="cs-CZ" altLang="cs-CZ" dirty="0">
                <a:latin typeface="Arial" charset="0"/>
                <a:cs typeface="Arial" charset="0"/>
              </a:rPr>
              <a:t>) = a</a:t>
            </a:r>
            <a:r>
              <a:rPr lang="cs-CZ" altLang="cs-CZ" baseline="-25000" dirty="0">
                <a:latin typeface="Arial" charset="0"/>
                <a:cs typeface="Arial" charset="0"/>
              </a:rPr>
              <a:t>r0</a:t>
            </a:r>
            <a:r>
              <a:rPr lang="cs-CZ" altLang="cs-CZ" dirty="0">
                <a:latin typeface="Arial" charset="0"/>
                <a:cs typeface="Arial" charset="0"/>
              </a:rPr>
              <a:t> + a</a:t>
            </a:r>
            <a:r>
              <a:rPr lang="cs-CZ" altLang="cs-CZ" baseline="-25000" dirty="0">
                <a:latin typeface="Arial" charset="0"/>
                <a:cs typeface="Arial" charset="0"/>
              </a:rPr>
              <a:t>r1</a:t>
            </a:r>
            <a:r>
              <a:rPr lang="cs-CZ" altLang="cs-CZ" dirty="0">
                <a:latin typeface="Arial" charset="0"/>
                <a:cs typeface="Arial" charset="0"/>
              </a:rPr>
              <a:t>x</a:t>
            </a:r>
            <a:r>
              <a:rPr lang="cs-CZ" altLang="cs-CZ" baseline="-25000" dirty="0">
                <a:latin typeface="Arial" charset="0"/>
                <a:cs typeface="Arial" charset="0"/>
              </a:rPr>
              <a:t>1 </a:t>
            </a:r>
            <a:r>
              <a:rPr lang="cs-CZ" altLang="cs-CZ" dirty="0">
                <a:latin typeface="Arial" charset="0"/>
                <a:cs typeface="Arial" charset="0"/>
              </a:rPr>
              <a:t>+ a</a:t>
            </a:r>
            <a:r>
              <a:rPr lang="cs-CZ" altLang="cs-CZ" baseline="-25000" dirty="0">
                <a:latin typeface="Arial" charset="0"/>
                <a:cs typeface="Arial" charset="0"/>
              </a:rPr>
              <a:t>r2</a:t>
            </a:r>
            <a:r>
              <a:rPr lang="cs-CZ" altLang="cs-CZ" dirty="0">
                <a:latin typeface="Arial" charset="0"/>
                <a:cs typeface="Arial" charset="0"/>
              </a:rPr>
              <a:t>x</a:t>
            </a:r>
            <a:r>
              <a:rPr lang="cs-CZ" altLang="cs-CZ" baseline="-25000" dirty="0">
                <a:latin typeface="Arial" charset="0"/>
                <a:cs typeface="Arial" charset="0"/>
              </a:rPr>
              <a:t>2 </a:t>
            </a:r>
            <a:r>
              <a:rPr lang="cs-CZ" altLang="cs-CZ" dirty="0">
                <a:latin typeface="Arial" charset="0"/>
                <a:cs typeface="Arial" charset="0"/>
              </a:rPr>
              <a:t>+…+ </a:t>
            </a:r>
            <a:r>
              <a:rPr lang="cs-CZ" altLang="cs-CZ" dirty="0" err="1" smtClean="0">
                <a:latin typeface="Arial" charset="0"/>
                <a:cs typeface="Arial" charset="0"/>
              </a:rPr>
              <a:t>a</a:t>
            </a:r>
            <a:r>
              <a:rPr lang="cs-CZ" altLang="cs-CZ" baseline="-25000" dirty="0" err="1" smtClean="0">
                <a:latin typeface="Arial" charset="0"/>
                <a:cs typeface="Arial" charset="0"/>
              </a:rPr>
              <a:t>rp</a:t>
            </a:r>
            <a:r>
              <a:rPr lang="cs-CZ" altLang="cs-CZ" dirty="0" err="1" smtClean="0">
                <a:latin typeface="Arial" charset="0"/>
                <a:cs typeface="Arial" charset="0"/>
              </a:rPr>
              <a:t>x</a:t>
            </a:r>
            <a:r>
              <a:rPr lang="cs-CZ" altLang="cs-CZ" baseline="-25000" dirty="0" err="1" smtClean="0">
                <a:latin typeface="Arial" charset="0"/>
                <a:cs typeface="Arial" charset="0"/>
              </a:rPr>
              <a:t>p</a:t>
            </a:r>
            <a:endParaRPr lang="cs-CZ" dirty="0">
              <a:solidFill>
                <a:srgbClr val="663300"/>
              </a:solidFill>
            </a:endParaRPr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76" y="2037098"/>
            <a:ext cx="334455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4"/>
          <p:cNvSpPr txBox="1">
            <a:spLocks/>
          </p:cNvSpPr>
          <p:nvPr/>
        </p:nvSpPr>
        <p:spPr>
          <a:xfrm>
            <a:off x="457200" y="4877544"/>
            <a:ext cx="8229600" cy="150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diskriminační funkce na základě statistických vlastností množiny objektů:</a:t>
            </a:r>
          </a:p>
          <a:p>
            <a:pPr marL="0" indent="0">
              <a:buFont typeface="Arial" pitchFamily="34" charset="0"/>
              <a:buNone/>
            </a:pPr>
            <a:r>
              <a:rPr lang="cs-CZ" altLang="cs-CZ" dirty="0" smtClean="0">
                <a:cs typeface="Arial" charset="0"/>
              </a:rPr>
              <a:t>	</a:t>
            </a:r>
            <a:r>
              <a:rPr lang="cs-CZ" altLang="cs-CZ" dirty="0" err="1" smtClean="0">
                <a:latin typeface="Arial" charset="0"/>
                <a:cs typeface="Arial" charset="0"/>
              </a:rPr>
              <a:t>g</a:t>
            </a:r>
            <a:r>
              <a:rPr lang="cs-CZ" altLang="cs-CZ" baseline="-25000" dirty="0" err="1" smtClean="0">
                <a:latin typeface="Arial" charset="0"/>
                <a:cs typeface="Arial" charset="0"/>
              </a:rPr>
              <a:t>r</a:t>
            </a:r>
            <a:r>
              <a:rPr lang="cs-CZ" altLang="cs-CZ" dirty="0" smtClean="0">
                <a:latin typeface="Arial" charset="0"/>
                <a:cs typeface="Arial" charset="0"/>
              </a:rPr>
              <a:t>(</a:t>
            </a:r>
            <a:r>
              <a:rPr lang="cs-CZ" altLang="cs-CZ" b="1" dirty="0" smtClean="0">
                <a:latin typeface="Arial" charset="0"/>
                <a:cs typeface="Arial" charset="0"/>
              </a:rPr>
              <a:t>x</a:t>
            </a:r>
            <a:r>
              <a:rPr lang="cs-CZ" altLang="cs-CZ" dirty="0" smtClean="0">
                <a:latin typeface="Arial" charset="0"/>
                <a:cs typeface="Arial" charset="0"/>
              </a:rPr>
              <a:t>) = P</a:t>
            </a:r>
            <a:r>
              <a:rPr lang="en-US" altLang="cs-CZ" dirty="0" smtClean="0">
                <a:latin typeface="Arial" charset="0"/>
                <a:cs typeface="Arial" charset="0"/>
              </a:rPr>
              <a:t>(</a:t>
            </a:r>
            <a:r>
              <a:rPr lang="el-GR" dirty="0" smtClean="0"/>
              <a:t>ω</a:t>
            </a:r>
            <a:r>
              <a:rPr lang="en-US" baseline="-25000" dirty="0" err="1" smtClean="0"/>
              <a:t>r</a:t>
            </a:r>
            <a:r>
              <a:rPr lang="en-US" altLang="cs-CZ" dirty="0" err="1" smtClean="0">
                <a:latin typeface="Arial" charset="0"/>
                <a:cs typeface="Arial" charset="0"/>
              </a:rPr>
              <a:t>|</a:t>
            </a:r>
            <a:r>
              <a:rPr lang="en-US" altLang="cs-CZ" b="1" dirty="0" err="1" smtClean="0">
                <a:latin typeface="Arial" charset="0"/>
                <a:cs typeface="Arial" charset="0"/>
              </a:rPr>
              <a:t>x</a:t>
            </a:r>
            <a:r>
              <a:rPr lang="en-US" altLang="cs-CZ" dirty="0" smtClean="0">
                <a:latin typeface="Arial" charset="0"/>
                <a:cs typeface="Arial" charset="0"/>
              </a:rPr>
              <a:t>)</a:t>
            </a:r>
            <a:endParaRPr lang="cs-CZ" altLang="cs-CZ" dirty="0" smtClean="0">
              <a:latin typeface="Arial" charset="0"/>
              <a:cs typeface="Arial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cs-CZ" altLang="cs-CZ" dirty="0" smtClean="0">
                <a:latin typeface="Arial" charset="0"/>
                <a:cs typeface="Arial" charset="0"/>
              </a:rPr>
              <a:t>	</a:t>
            </a:r>
            <a:r>
              <a:rPr lang="cs-CZ" altLang="cs-CZ" dirty="0" smtClean="0">
                <a:cs typeface="Arial" charset="0"/>
              </a:rPr>
              <a:t>kde P</a:t>
            </a:r>
            <a:r>
              <a:rPr lang="en-US" altLang="cs-CZ" dirty="0" smtClean="0">
                <a:cs typeface="Arial" charset="0"/>
              </a:rPr>
              <a:t>(</a:t>
            </a:r>
            <a:r>
              <a:rPr lang="el-GR" dirty="0" smtClean="0"/>
              <a:t>ω</a:t>
            </a:r>
            <a:r>
              <a:rPr lang="en-US" baseline="-25000" dirty="0" err="1" smtClean="0"/>
              <a:t>r</a:t>
            </a:r>
            <a:r>
              <a:rPr lang="en-US" altLang="cs-CZ" dirty="0" err="1" smtClean="0">
                <a:cs typeface="Arial" charset="0"/>
              </a:rPr>
              <a:t>|</a:t>
            </a:r>
            <a:r>
              <a:rPr lang="en-US" altLang="cs-CZ" b="1" dirty="0" err="1" smtClean="0">
                <a:cs typeface="Arial" charset="0"/>
              </a:rPr>
              <a:t>x</a:t>
            </a:r>
            <a:r>
              <a:rPr lang="en-US" altLang="cs-CZ" dirty="0" smtClean="0">
                <a:cs typeface="Arial" charset="0"/>
              </a:rPr>
              <a:t>)</a:t>
            </a:r>
            <a:r>
              <a:rPr lang="cs-CZ" altLang="cs-CZ" dirty="0" smtClean="0">
                <a:cs typeface="Arial" charset="0"/>
              </a:rPr>
              <a:t> je pravděpodobnost zatřídění </a:t>
            </a:r>
            <a:r>
              <a:rPr lang="en-US" altLang="cs-CZ" b="1" dirty="0" smtClean="0">
                <a:cs typeface="Arial" charset="0"/>
              </a:rPr>
              <a:t>x</a:t>
            </a:r>
            <a:r>
              <a:rPr lang="cs-CZ" altLang="cs-CZ" dirty="0" smtClean="0">
                <a:cs typeface="Arial" charset="0"/>
              </a:rPr>
              <a:t> do třídy </a:t>
            </a:r>
            <a:r>
              <a:rPr lang="el-GR" dirty="0" smtClean="0"/>
              <a:t>ω</a:t>
            </a:r>
            <a:r>
              <a:rPr lang="en-US" baseline="-25000" dirty="0" smtClean="0"/>
              <a:t>r</a:t>
            </a:r>
            <a:endParaRPr lang="cs-CZ" altLang="cs-CZ" dirty="0" smtClean="0">
              <a:cs typeface="Arial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cs-CZ" dirty="0" smtClean="0">
                <a:cs typeface="Arial" charset="0"/>
              </a:rPr>
              <a:t>	→ </a:t>
            </a:r>
            <a:r>
              <a:rPr lang="cs-CZ" altLang="cs-CZ" b="1" dirty="0" err="1" smtClean="0">
                <a:solidFill>
                  <a:srgbClr val="824100"/>
                </a:solidFill>
                <a:cs typeface="Arial" charset="0"/>
              </a:rPr>
              <a:t>Bayesův</a:t>
            </a:r>
            <a:r>
              <a:rPr lang="cs-CZ" altLang="cs-CZ" b="1" dirty="0" smtClean="0">
                <a:solidFill>
                  <a:srgbClr val="824100"/>
                </a:solidFill>
                <a:cs typeface="Arial" charset="0"/>
              </a:rPr>
              <a:t> klasifikátor</a:t>
            </a:r>
          </a:p>
        </p:txBody>
      </p:sp>
    </p:spTree>
    <p:extLst>
      <p:ext uri="{BB962C8B-B14F-4D97-AF65-F5344CB8AC3E}">
        <p14:creationId xmlns:p14="http://schemas.microsoft.com/office/powerpoint/2010/main" val="31594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Bayesův</a:t>
            </a:r>
            <a:r>
              <a:rPr lang="cs-CZ" dirty="0" smtClean="0"/>
              <a:t> klasifikátor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diskriminační funkce určeny na základě statistických vlastností množiny obrazů</a:t>
                </a:r>
              </a:p>
              <a:p>
                <a:r>
                  <a:rPr lang="cs-CZ" dirty="0" smtClean="0"/>
                  <a:t>vyjdeme z</a:t>
                </a:r>
                <a:r>
                  <a:rPr lang="cs-CZ" dirty="0"/>
                  <a:t> </a:t>
                </a:r>
                <a:r>
                  <a:rPr lang="cs-CZ" b="1" dirty="0" err="1"/>
                  <a:t>Bayesova</a:t>
                </a:r>
                <a:r>
                  <a:rPr lang="cs-CZ" b="1" dirty="0"/>
                  <a:t> vzorce</a:t>
                </a:r>
                <a:r>
                  <a:rPr lang="cs-CZ" dirty="0"/>
                  <a:t>: </a:t>
                </a:r>
                <a:r>
                  <a:rPr lang="cs-CZ" dirty="0" smtClean="0"/>
                  <a:t>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  <m:r>
                              <a:rPr lang="cs-CZ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</m:d>
                      </m:den>
                    </m:f>
                  </m:oMath>
                </a14:m>
                <a:r>
                  <a:rPr lang="cs-CZ" dirty="0"/>
                  <a:t>, </a:t>
                </a:r>
                <a:r>
                  <a:rPr lang="cs-CZ" dirty="0" smtClean="0"/>
                  <a:t>kde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|</m:t>
                        </m:r>
                        <m:r>
                          <a:rPr lang="cs-CZ" sz="2000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sz="2000" dirty="0"/>
                  <a:t> je aposteriorní </a:t>
                </a:r>
                <a:r>
                  <a:rPr lang="cs-CZ" sz="2000" dirty="0" smtClean="0"/>
                  <a:t>podmíněná pravděpodobnost </a:t>
                </a:r>
                <a:r>
                  <a:rPr lang="cs-CZ" altLang="cs-CZ" sz="2000" dirty="0" smtClean="0">
                    <a:cs typeface="Arial" charset="0"/>
                  </a:rPr>
                  <a:t>zatřídění obrazu </a:t>
                </a:r>
                <a:r>
                  <a:rPr lang="en-US" altLang="cs-CZ" sz="2000" b="1" dirty="0">
                    <a:cs typeface="Arial" charset="0"/>
                  </a:rPr>
                  <a:t>x</a:t>
                </a:r>
                <a:r>
                  <a:rPr lang="cs-CZ" altLang="cs-CZ" sz="2000" dirty="0">
                    <a:cs typeface="Arial" charset="0"/>
                  </a:rPr>
                  <a:t> do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cs-CZ" sz="2000" i="1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1" i="1">
                            <a:latin typeface="Cambria Math"/>
                          </a:rPr>
                          <m:t>𝐱</m:t>
                        </m:r>
                        <m:r>
                          <a:rPr lang="cs-CZ" sz="20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/>
                  <a:t> je podmíněná hustota pravděpodobnosti výskytu </a:t>
                </a:r>
                <a:r>
                  <a:rPr lang="cs-CZ" sz="2000" dirty="0" smtClean="0"/>
                  <a:t>obrazu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𝐱</m:t>
                    </m:r>
                  </m:oMath>
                </a14:m>
                <a:r>
                  <a:rPr lang="cs-CZ" sz="2000" dirty="0"/>
                  <a:t> ve třídě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, </m:t>
                    </m:r>
                    <m:r>
                      <a:rPr lang="cs-CZ" sz="2000" i="1">
                        <a:latin typeface="Cambria Math"/>
                      </a:rPr>
                      <m:t>𝑘</m:t>
                    </m:r>
                    <m:r>
                      <a:rPr lang="cs-CZ" sz="2000" i="1">
                        <a:latin typeface="Cambria Math"/>
                      </a:rPr>
                      <m:t>=1,2</m:t>
                    </m:r>
                  </m:oMath>
                </a14:m>
                <a:endParaRPr lang="cs-CZ" sz="20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/>
                  <a:t> je apriorní pravděpodobnost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cs-CZ" sz="2000" i="1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sz="2000" dirty="0"/>
                  <a:t> je celková hustota pravděpodobnosti rozložení </a:t>
                </a:r>
                <a:r>
                  <a:rPr lang="cs-CZ" sz="2000" dirty="0" smtClean="0"/>
                  <a:t>obrazu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𝐱</m:t>
                    </m:r>
                  </m:oMath>
                </a14:m>
                <a:r>
                  <a:rPr lang="cs-CZ" sz="2000" b="1" dirty="0"/>
                  <a:t> </a:t>
                </a:r>
                <a:r>
                  <a:rPr lang="cs-CZ" sz="2000" dirty="0"/>
                  <a:t>v celém obrazovém </a:t>
                </a:r>
                <a:r>
                  <a:rPr lang="cs-CZ" sz="2000" dirty="0" smtClean="0"/>
                  <a:t>prostoru</a:t>
                </a: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1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Bayesův</a:t>
            </a:r>
            <a:r>
              <a:rPr lang="cs-CZ" dirty="0" smtClean="0"/>
              <a:t> klasifikátor – kritéria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864096"/>
          </a:xfrm>
        </p:spPr>
        <p:txBody>
          <a:bodyPr/>
          <a:lstStyle/>
          <a:p>
            <a:r>
              <a:rPr lang="cs-CZ" dirty="0" smtClean="0"/>
              <a:t>Kritérium maximální aposteriorní pravděpodobnosti</a:t>
            </a:r>
          </a:p>
          <a:p>
            <a:r>
              <a:rPr lang="cs-CZ" dirty="0" smtClean="0"/>
              <a:t>Kritérium minimální střední ztráty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348880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kritérií existuje více, ale tyto dvě jsou základní a ostatní z nich lze zpravidla odvodit</a:t>
            </a:r>
            <a:r>
              <a:rPr lang="en-US" dirty="0" smtClean="0"/>
              <a:t> – </a:t>
            </a:r>
            <a:r>
              <a:rPr lang="cs-CZ" dirty="0" smtClean="0"/>
              <a:t>např.:</a:t>
            </a:r>
          </a:p>
          <a:p>
            <a:pPr lvl="1"/>
            <a:r>
              <a:rPr lang="cs-CZ" dirty="0" smtClean="0"/>
              <a:t>kritérium minimální pravděpodobnosti chybného rozhodnutí</a:t>
            </a:r>
          </a:p>
          <a:p>
            <a:pPr lvl="1"/>
            <a:r>
              <a:rPr lang="cs-CZ" dirty="0" smtClean="0"/>
              <a:t>kritérium maximální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8256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kritérium maximální aposteriorní </a:t>
            </a:r>
            <a:r>
              <a:rPr lang="cs-CZ" dirty="0" err="1" smtClean="0"/>
              <a:t>psti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altLang="cs-CZ" dirty="0" smtClean="0">
                    <a:cs typeface="Arial" charset="0"/>
                  </a:rPr>
                  <a:t>zatřídění </a:t>
                </a:r>
                <a:r>
                  <a:rPr lang="cs-CZ" altLang="cs-CZ" dirty="0">
                    <a:cs typeface="Arial" charset="0"/>
                  </a:rPr>
                  <a:t>obrazu </a:t>
                </a:r>
                <a:r>
                  <a:rPr lang="en-US" altLang="cs-CZ" b="1" dirty="0">
                    <a:cs typeface="Arial" charset="0"/>
                  </a:rPr>
                  <a:t>x</a:t>
                </a:r>
                <a:r>
                  <a:rPr lang="cs-CZ" dirty="0" smtClean="0"/>
                  <a:t> do třídy s větší aposteriorní pravděpodobností, tedy: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:r>
                  <a:rPr lang="cs-CZ" dirty="0" smtClean="0"/>
                  <a:t>když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en-US" dirty="0" smtClean="0"/>
                  <a:t>≥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→</a:t>
                </a:r>
                <a:r>
                  <a:rPr lang="en-US" dirty="0"/>
                  <a:t> </a:t>
                </a:r>
                <a:r>
                  <a:rPr lang="cs-CZ" dirty="0"/>
                  <a:t>zařazení</a:t>
                </a:r>
                <a:r>
                  <a:rPr lang="en-US" dirty="0"/>
                  <a:t> </a:t>
                </a:r>
                <a:r>
                  <a:rPr lang="cs-CZ" b="1" dirty="0"/>
                  <a:t>x</a:t>
                </a:r>
                <a:r>
                  <a:rPr lang="en-US" dirty="0"/>
                  <a:t> </a:t>
                </a:r>
                <a:r>
                  <a:rPr lang="cs-CZ" dirty="0"/>
                  <a:t>do třídy </a:t>
                </a:r>
                <a:r>
                  <a:rPr lang="el-GR" dirty="0"/>
                  <a:t>ω</a:t>
                </a:r>
                <a:r>
                  <a:rPr lang="cs-CZ" baseline="-25000" dirty="0"/>
                  <a:t>1</a:t>
                </a:r>
              </a:p>
              <a:p>
                <a:pPr marL="0" indent="0">
                  <a:buNone/>
                </a:pPr>
                <a:r>
                  <a:rPr lang="cs-CZ" dirty="0"/>
                  <a:t>	když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en-US" dirty="0"/>
                  <a:t>&lt;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dirty="0"/>
                  <a:t> →</a:t>
                </a:r>
                <a:r>
                  <a:rPr lang="en-US" dirty="0"/>
                  <a:t> </a:t>
                </a:r>
                <a:r>
                  <a:rPr lang="cs-CZ" dirty="0"/>
                  <a:t>zařazení</a:t>
                </a:r>
                <a:r>
                  <a:rPr lang="en-US" dirty="0"/>
                  <a:t> </a:t>
                </a:r>
                <a:r>
                  <a:rPr lang="cs-CZ" b="1" dirty="0"/>
                  <a:t>x</a:t>
                </a:r>
                <a:r>
                  <a:rPr lang="en-US" dirty="0"/>
                  <a:t> </a:t>
                </a:r>
                <a:r>
                  <a:rPr lang="cs-CZ" dirty="0"/>
                  <a:t>do třídy </a:t>
                </a:r>
                <a:r>
                  <a:rPr lang="el-GR" dirty="0" smtClean="0"/>
                  <a:t>ω</a:t>
                </a:r>
                <a:r>
                  <a:rPr lang="en-US" baseline="-25000" dirty="0" smtClean="0"/>
                  <a:t>2</a:t>
                </a:r>
                <a:endParaRPr lang="cs-CZ" baseline="-25000" dirty="0"/>
              </a:p>
              <a:p>
                <a:pPr marL="0" indent="0">
                  <a:buNone/>
                </a:pPr>
                <a:endParaRPr lang="cs-CZ" sz="2000" dirty="0" smtClean="0"/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Skupina 42"/>
          <p:cNvGrpSpPr/>
          <p:nvPr/>
        </p:nvGrpSpPr>
        <p:grpSpPr>
          <a:xfrm>
            <a:off x="2522476" y="2708920"/>
            <a:ext cx="5865948" cy="3571222"/>
            <a:chOff x="2522476" y="2708920"/>
            <a:chExt cx="5865948" cy="3571222"/>
          </a:xfrm>
        </p:grpSpPr>
        <p:sp>
          <p:nvSpPr>
            <p:cNvPr id="38" name="Oval 160"/>
            <p:cNvSpPr>
              <a:spLocks noChangeArrowheads="1"/>
            </p:cNvSpPr>
            <p:nvPr/>
          </p:nvSpPr>
          <p:spPr bwMode="auto">
            <a:xfrm>
              <a:off x="4942901" y="5420693"/>
              <a:ext cx="87222" cy="9039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61"/>
            <p:cNvSpPr>
              <a:spLocks noChangeShapeType="1"/>
            </p:cNvSpPr>
            <p:nvPr/>
          </p:nvSpPr>
          <p:spPr bwMode="auto">
            <a:xfrm flipV="1">
              <a:off x="4986513" y="2754116"/>
              <a:ext cx="0" cy="271177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62"/>
            <p:cNvSpPr>
              <a:spLocks noChangeArrowheads="1"/>
            </p:cNvSpPr>
            <p:nvPr/>
          </p:nvSpPr>
          <p:spPr bwMode="auto">
            <a:xfrm>
              <a:off x="4942901" y="3432059"/>
              <a:ext cx="87222" cy="9039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63"/>
            <p:cNvSpPr>
              <a:spLocks noChangeArrowheads="1"/>
            </p:cNvSpPr>
            <p:nvPr/>
          </p:nvSpPr>
          <p:spPr bwMode="auto">
            <a:xfrm>
              <a:off x="4942901" y="4053507"/>
              <a:ext cx="87222" cy="9039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Skupina 48"/>
            <p:cNvGrpSpPr/>
            <p:nvPr/>
          </p:nvGrpSpPr>
          <p:grpSpPr>
            <a:xfrm>
              <a:off x="2522476" y="2708920"/>
              <a:ext cx="4209764" cy="3484883"/>
              <a:chOff x="2522476" y="2708920"/>
              <a:chExt cx="4209764" cy="3484883"/>
            </a:xfrm>
          </p:grpSpPr>
          <p:sp>
            <p:nvSpPr>
              <p:cNvPr id="6" name="Line 108"/>
              <p:cNvSpPr>
                <a:spLocks noChangeShapeType="1"/>
              </p:cNvSpPr>
              <p:nvPr/>
            </p:nvSpPr>
            <p:spPr bwMode="auto">
              <a:xfrm>
                <a:off x="2838658" y="5703169"/>
                <a:ext cx="38377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" name="Line 110"/>
              <p:cNvSpPr>
                <a:spLocks noChangeShapeType="1"/>
              </p:cNvSpPr>
              <p:nvPr/>
            </p:nvSpPr>
            <p:spPr bwMode="auto">
              <a:xfrm flipV="1">
                <a:off x="2838658" y="2754116"/>
                <a:ext cx="0" cy="29490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Line 114"/>
              <p:cNvSpPr>
                <a:spLocks noChangeShapeType="1"/>
              </p:cNvSpPr>
              <p:nvPr/>
            </p:nvSpPr>
            <p:spPr bwMode="auto">
              <a:xfrm>
                <a:off x="2838658" y="2754116"/>
                <a:ext cx="0" cy="338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9" name="Rectangle 115"/>
              <p:cNvSpPr>
                <a:spLocks noChangeArrowheads="1"/>
              </p:cNvSpPr>
              <p:nvPr/>
            </p:nvSpPr>
            <p:spPr bwMode="auto">
              <a:xfrm>
                <a:off x="2762338" y="5737066"/>
                <a:ext cx="104589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-5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Line 116"/>
              <p:cNvSpPr>
                <a:spLocks noChangeShapeType="1"/>
              </p:cNvSpPr>
              <p:nvPr/>
            </p:nvSpPr>
            <p:spPr bwMode="auto">
              <a:xfrm flipV="1">
                <a:off x="3601854" y="5657973"/>
                <a:ext cx="0" cy="45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auto">
              <a:xfrm flipH="1">
                <a:off x="3569146" y="5737066"/>
                <a:ext cx="186484" cy="148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119"/>
              <p:cNvSpPr>
                <a:spLocks noChangeShapeType="1"/>
              </p:cNvSpPr>
              <p:nvPr/>
            </p:nvSpPr>
            <p:spPr bwMode="auto">
              <a:xfrm flipV="1">
                <a:off x="4365051" y="5657973"/>
                <a:ext cx="0" cy="45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" name="Rectangle 121"/>
              <p:cNvSpPr>
                <a:spLocks noChangeArrowheads="1"/>
              </p:cNvSpPr>
              <p:nvPr/>
            </p:nvSpPr>
            <p:spPr bwMode="auto">
              <a:xfrm>
                <a:off x="4332343" y="5737066"/>
                <a:ext cx="66056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5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122"/>
              <p:cNvSpPr>
                <a:spLocks noChangeShapeType="1"/>
              </p:cNvSpPr>
              <p:nvPr/>
            </p:nvSpPr>
            <p:spPr bwMode="auto">
              <a:xfrm flipV="1">
                <a:off x="5139152" y="5657973"/>
                <a:ext cx="0" cy="45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" name="Rectangle 124"/>
              <p:cNvSpPr>
                <a:spLocks noChangeArrowheads="1"/>
              </p:cNvSpPr>
              <p:nvPr/>
            </p:nvSpPr>
            <p:spPr bwMode="auto">
              <a:xfrm>
                <a:off x="5062832" y="5737066"/>
                <a:ext cx="132111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10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125"/>
              <p:cNvSpPr>
                <a:spLocks noChangeShapeType="1"/>
              </p:cNvSpPr>
              <p:nvPr/>
            </p:nvSpPr>
            <p:spPr bwMode="auto">
              <a:xfrm flipV="1">
                <a:off x="5902349" y="5657973"/>
                <a:ext cx="0" cy="45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7" name="Rectangle 127"/>
              <p:cNvSpPr>
                <a:spLocks noChangeArrowheads="1"/>
              </p:cNvSpPr>
              <p:nvPr/>
            </p:nvSpPr>
            <p:spPr bwMode="auto">
              <a:xfrm>
                <a:off x="5826029" y="5737066"/>
                <a:ext cx="132111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15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128"/>
              <p:cNvSpPr>
                <a:spLocks noChangeShapeType="1"/>
              </p:cNvSpPr>
              <p:nvPr/>
            </p:nvSpPr>
            <p:spPr bwMode="auto">
              <a:xfrm flipV="1">
                <a:off x="6676449" y="5657973"/>
                <a:ext cx="0" cy="45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9" name="Rectangle 130"/>
              <p:cNvSpPr>
                <a:spLocks noChangeArrowheads="1"/>
              </p:cNvSpPr>
              <p:nvPr/>
            </p:nvSpPr>
            <p:spPr bwMode="auto">
              <a:xfrm>
                <a:off x="6600129" y="5737066"/>
                <a:ext cx="132111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20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131"/>
              <p:cNvSpPr>
                <a:spLocks noChangeShapeType="1"/>
              </p:cNvSpPr>
              <p:nvPr/>
            </p:nvSpPr>
            <p:spPr bwMode="auto">
              <a:xfrm>
                <a:off x="2838658" y="5465889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" name="Rectangle 133"/>
              <p:cNvSpPr>
                <a:spLocks noChangeArrowheads="1"/>
              </p:cNvSpPr>
              <p:nvPr/>
            </p:nvSpPr>
            <p:spPr bwMode="auto">
              <a:xfrm>
                <a:off x="2718727" y="5420693"/>
                <a:ext cx="66056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134"/>
              <p:cNvSpPr>
                <a:spLocks noChangeShapeType="1"/>
              </p:cNvSpPr>
              <p:nvPr/>
            </p:nvSpPr>
            <p:spPr bwMode="auto">
              <a:xfrm>
                <a:off x="2838658" y="5013927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3" name="Rectangle 136"/>
              <p:cNvSpPr>
                <a:spLocks noChangeArrowheads="1"/>
              </p:cNvSpPr>
              <p:nvPr/>
            </p:nvSpPr>
            <p:spPr bwMode="auto">
              <a:xfrm>
                <a:off x="2522476" y="4968731"/>
                <a:ext cx="231195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0,02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137"/>
              <p:cNvSpPr>
                <a:spLocks noChangeShapeType="1"/>
              </p:cNvSpPr>
              <p:nvPr/>
            </p:nvSpPr>
            <p:spPr bwMode="auto">
              <a:xfrm>
                <a:off x="2838658" y="4561965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5" name="Rectangle 139"/>
              <p:cNvSpPr>
                <a:spLocks noChangeArrowheads="1"/>
              </p:cNvSpPr>
              <p:nvPr/>
            </p:nvSpPr>
            <p:spPr bwMode="auto">
              <a:xfrm>
                <a:off x="2522476" y="4516768"/>
                <a:ext cx="231195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0,04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140"/>
              <p:cNvSpPr>
                <a:spLocks noChangeShapeType="1"/>
              </p:cNvSpPr>
              <p:nvPr/>
            </p:nvSpPr>
            <p:spPr bwMode="auto">
              <a:xfrm>
                <a:off x="2838658" y="4110003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7" name="Rectangle 142"/>
              <p:cNvSpPr>
                <a:spLocks noChangeArrowheads="1"/>
              </p:cNvSpPr>
              <p:nvPr/>
            </p:nvSpPr>
            <p:spPr bwMode="auto">
              <a:xfrm>
                <a:off x="2522476" y="4064806"/>
                <a:ext cx="231195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0,06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143"/>
              <p:cNvSpPr>
                <a:spLocks noChangeShapeType="1"/>
              </p:cNvSpPr>
              <p:nvPr/>
            </p:nvSpPr>
            <p:spPr bwMode="auto">
              <a:xfrm>
                <a:off x="2838658" y="3658040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9" name="Rectangle 145"/>
              <p:cNvSpPr>
                <a:spLocks noChangeArrowheads="1"/>
              </p:cNvSpPr>
              <p:nvPr/>
            </p:nvSpPr>
            <p:spPr bwMode="auto">
              <a:xfrm>
                <a:off x="2522476" y="3612844"/>
                <a:ext cx="231195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0,08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146"/>
              <p:cNvSpPr>
                <a:spLocks noChangeShapeType="1"/>
              </p:cNvSpPr>
              <p:nvPr/>
            </p:nvSpPr>
            <p:spPr bwMode="auto">
              <a:xfrm>
                <a:off x="2838658" y="3206078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1" name="Rectangle 148"/>
              <p:cNvSpPr>
                <a:spLocks noChangeArrowheads="1"/>
              </p:cNvSpPr>
              <p:nvPr/>
            </p:nvSpPr>
            <p:spPr bwMode="auto">
              <a:xfrm>
                <a:off x="2522476" y="3160882"/>
                <a:ext cx="231195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0,1</a:t>
                </a:r>
                <a:r>
                  <a:rPr kumimoji="0" lang="cs-CZ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149"/>
              <p:cNvSpPr>
                <a:spLocks noChangeShapeType="1"/>
              </p:cNvSpPr>
              <p:nvPr/>
            </p:nvSpPr>
            <p:spPr bwMode="auto">
              <a:xfrm>
                <a:off x="2838658" y="2754116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3" name="Rectangle 151"/>
              <p:cNvSpPr>
                <a:spLocks noChangeArrowheads="1"/>
              </p:cNvSpPr>
              <p:nvPr/>
            </p:nvSpPr>
            <p:spPr bwMode="auto">
              <a:xfrm>
                <a:off x="2522476" y="2708920"/>
                <a:ext cx="231195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0,12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Freeform 156"/>
              <p:cNvSpPr>
                <a:spLocks/>
              </p:cNvSpPr>
              <p:nvPr/>
            </p:nvSpPr>
            <p:spPr bwMode="auto">
              <a:xfrm>
                <a:off x="2838658" y="4302086"/>
                <a:ext cx="1940701" cy="1163802"/>
              </a:xfrm>
              <a:custGeom>
                <a:avLst/>
                <a:gdLst>
                  <a:gd name="T0" fmla="*/ 12 w 1068"/>
                  <a:gd name="T1" fmla="*/ 618 h 618"/>
                  <a:gd name="T2" fmla="*/ 42 w 1068"/>
                  <a:gd name="T3" fmla="*/ 618 h 618"/>
                  <a:gd name="T4" fmla="*/ 66 w 1068"/>
                  <a:gd name="T5" fmla="*/ 618 h 618"/>
                  <a:gd name="T6" fmla="*/ 90 w 1068"/>
                  <a:gd name="T7" fmla="*/ 618 h 618"/>
                  <a:gd name="T8" fmla="*/ 114 w 1068"/>
                  <a:gd name="T9" fmla="*/ 618 h 618"/>
                  <a:gd name="T10" fmla="*/ 138 w 1068"/>
                  <a:gd name="T11" fmla="*/ 618 h 618"/>
                  <a:gd name="T12" fmla="*/ 168 w 1068"/>
                  <a:gd name="T13" fmla="*/ 618 h 618"/>
                  <a:gd name="T14" fmla="*/ 192 w 1068"/>
                  <a:gd name="T15" fmla="*/ 618 h 618"/>
                  <a:gd name="T16" fmla="*/ 216 w 1068"/>
                  <a:gd name="T17" fmla="*/ 618 h 618"/>
                  <a:gd name="T18" fmla="*/ 240 w 1068"/>
                  <a:gd name="T19" fmla="*/ 618 h 618"/>
                  <a:gd name="T20" fmla="*/ 270 w 1068"/>
                  <a:gd name="T21" fmla="*/ 618 h 618"/>
                  <a:gd name="T22" fmla="*/ 294 w 1068"/>
                  <a:gd name="T23" fmla="*/ 618 h 618"/>
                  <a:gd name="T24" fmla="*/ 318 w 1068"/>
                  <a:gd name="T25" fmla="*/ 618 h 618"/>
                  <a:gd name="T26" fmla="*/ 342 w 1068"/>
                  <a:gd name="T27" fmla="*/ 618 h 618"/>
                  <a:gd name="T28" fmla="*/ 366 w 1068"/>
                  <a:gd name="T29" fmla="*/ 618 h 618"/>
                  <a:gd name="T30" fmla="*/ 396 w 1068"/>
                  <a:gd name="T31" fmla="*/ 618 h 618"/>
                  <a:gd name="T32" fmla="*/ 420 w 1068"/>
                  <a:gd name="T33" fmla="*/ 618 h 618"/>
                  <a:gd name="T34" fmla="*/ 444 w 1068"/>
                  <a:gd name="T35" fmla="*/ 618 h 618"/>
                  <a:gd name="T36" fmla="*/ 468 w 1068"/>
                  <a:gd name="T37" fmla="*/ 618 h 618"/>
                  <a:gd name="T38" fmla="*/ 498 w 1068"/>
                  <a:gd name="T39" fmla="*/ 618 h 618"/>
                  <a:gd name="T40" fmla="*/ 522 w 1068"/>
                  <a:gd name="T41" fmla="*/ 618 h 618"/>
                  <a:gd name="T42" fmla="*/ 546 w 1068"/>
                  <a:gd name="T43" fmla="*/ 618 h 618"/>
                  <a:gd name="T44" fmla="*/ 570 w 1068"/>
                  <a:gd name="T45" fmla="*/ 618 h 618"/>
                  <a:gd name="T46" fmla="*/ 594 w 1068"/>
                  <a:gd name="T47" fmla="*/ 618 h 618"/>
                  <a:gd name="T48" fmla="*/ 624 w 1068"/>
                  <a:gd name="T49" fmla="*/ 618 h 618"/>
                  <a:gd name="T50" fmla="*/ 648 w 1068"/>
                  <a:gd name="T51" fmla="*/ 618 h 618"/>
                  <a:gd name="T52" fmla="*/ 672 w 1068"/>
                  <a:gd name="T53" fmla="*/ 618 h 618"/>
                  <a:gd name="T54" fmla="*/ 696 w 1068"/>
                  <a:gd name="T55" fmla="*/ 618 h 618"/>
                  <a:gd name="T56" fmla="*/ 726 w 1068"/>
                  <a:gd name="T57" fmla="*/ 612 h 618"/>
                  <a:gd name="T58" fmla="*/ 750 w 1068"/>
                  <a:gd name="T59" fmla="*/ 612 h 618"/>
                  <a:gd name="T60" fmla="*/ 774 w 1068"/>
                  <a:gd name="T61" fmla="*/ 600 h 618"/>
                  <a:gd name="T62" fmla="*/ 798 w 1068"/>
                  <a:gd name="T63" fmla="*/ 594 h 618"/>
                  <a:gd name="T64" fmla="*/ 822 w 1068"/>
                  <a:gd name="T65" fmla="*/ 582 h 618"/>
                  <a:gd name="T66" fmla="*/ 852 w 1068"/>
                  <a:gd name="T67" fmla="*/ 558 h 618"/>
                  <a:gd name="T68" fmla="*/ 876 w 1068"/>
                  <a:gd name="T69" fmla="*/ 534 h 618"/>
                  <a:gd name="T70" fmla="*/ 900 w 1068"/>
                  <a:gd name="T71" fmla="*/ 504 h 618"/>
                  <a:gd name="T72" fmla="*/ 924 w 1068"/>
                  <a:gd name="T73" fmla="*/ 456 h 618"/>
                  <a:gd name="T74" fmla="*/ 954 w 1068"/>
                  <a:gd name="T75" fmla="*/ 402 h 618"/>
                  <a:gd name="T76" fmla="*/ 978 w 1068"/>
                  <a:gd name="T77" fmla="*/ 336 h 618"/>
                  <a:gd name="T78" fmla="*/ 1002 w 1068"/>
                  <a:gd name="T79" fmla="*/ 258 h 618"/>
                  <a:gd name="T80" fmla="*/ 1026 w 1068"/>
                  <a:gd name="T81" fmla="*/ 168 h 618"/>
                  <a:gd name="T82" fmla="*/ 1056 w 1068"/>
                  <a:gd name="T83" fmla="*/ 7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8" h="618">
                    <a:moveTo>
                      <a:pt x="0" y="618"/>
                    </a:moveTo>
                    <a:lnTo>
                      <a:pt x="6" y="618"/>
                    </a:lnTo>
                    <a:lnTo>
                      <a:pt x="12" y="618"/>
                    </a:lnTo>
                    <a:lnTo>
                      <a:pt x="24" y="618"/>
                    </a:lnTo>
                    <a:lnTo>
                      <a:pt x="30" y="618"/>
                    </a:lnTo>
                    <a:lnTo>
                      <a:pt x="42" y="618"/>
                    </a:lnTo>
                    <a:lnTo>
                      <a:pt x="48" y="618"/>
                    </a:lnTo>
                    <a:lnTo>
                      <a:pt x="54" y="618"/>
                    </a:lnTo>
                    <a:lnTo>
                      <a:pt x="66" y="618"/>
                    </a:lnTo>
                    <a:lnTo>
                      <a:pt x="72" y="618"/>
                    </a:lnTo>
                    <a:lnTo>
                      <a:pt x="84" y="618"/>
                    </a:lnTo>
                    <a:lnTo>
                      <a:pt x="90" y="618"/>
                    </a:lnTo>
                    <a:lnTo>
                      <a:pt x="96" y="618"/>
                    </a:lnTo>
                    <a:lnTo>
                      <a:pt x="108" y="618"/>
                    </a:lnTo>
                    <a:lnTo>
                      <a:pt x="114" y="618"/>
                    </a:lnTo>
                    <a:lnTo>
                      <a:pt x="126" y="618"/>
                    </a:lnTo>
                    <a:lnTo>
                      <a:pt x="132" y="618"/>
                    </a:lnTo>
                    <a:lnTo>
                      <a:pt x="138" y="618"/>
                    </a:lnTo>
                    <a:lnTo>
                      <a:pt x="150" y="618"/>
                    </a:lnTo>
                    <a:lnTo>
                      <a:pt x="156" y="618"/>
                    </a:lnTo>
                    <a:lnTo>
                      <a:pt x="168" y="618"/>
                    </a:lnTo>
                    <a:lnTo>
                      <a:pt x="174" y="618"/>
                    </a:lnTo>
                    <a:lnTo>
                      <a:pt x="180" y="618"/>
                    </a:lnTo>
                    <a:lnTo>
                      <a:pt x="192" y="618"/>
                    </a:lnTo>
                    <a:lnTo>
                      <a:pt x="198" y="618"/>
                    </a:lnTo>
                    <a:lnTo>
                      <a:pt x="210" y="618"/>
                    </a:lnTo>
                    <a:lnTo>
                      <a:pt x="216" y="618"/>
                    </a:lnTo>
                    <a:lnTo>
                      <a:pt x="228" y="618"/>
                    </a:lnTo>
                    <a:lnTo>
                      <a:pt x="234" y="618"/>
                    </a:lnTo>
                    <a:lnTo>
                      <a:pt x="240" y="618"/>
                    </a:lnTo>
                    <a:lnTo>
                      <a:pt x="252" y="618"/>
                    </a:lnTo>
                    <a:lnTo>
                      <a:pt x="258" y="618"/>
                    </a:lnTo>
                    <a:lnTo>
                      <a:pt x="270" y="618"/>
                    </a:lnTo>
                    <a:lnTo>
                      <a:pt x="276" y="618"/>
                    </a:lnTo>
                    <a:lnTo>
                      <a:pt x="282" y="618"/>
                    </a:lnTo>
                    <a:lnTo>
                      <a:pt x="294" y="618"/>
                    </a:lnTo>
                    <a:lnTo>
                      <a:pt x="300" y="618"/>
                    </a:lnTo>
                    <a:lnTo>
                      <a:pt x="312" y="618"/>
                    </a:lnTo>
                    <a:lnTo>
                      <a:pt x="318" y="618"/>
                    </a:lnTo>
                    <a:lnTo>
                      <a:pt x="324" y="618"/>
                    </a:lnTo>
                    <a:lnTo>
                      <a:pt x="336" y="618"/>
                    </a:lnTo>
                    <a:lnTo>
                      <a:pt x="342" y="618"/>
                    </a:lnTo>
                    <a:lnTo>
                      <a:pt x="354" y="618"/>
                    </a:lnTo>
                    <a:lnTo>
                      <a:pt x="360" y="618"/>
                    </a:lnTo>
                    <a:lnTo>
                      <a:pt x="366" y="618"/>
                    </a:lnTo>
                    <a:lnTo>
                      <a:pt x="378" y="618"/>
                    </a:lnTo>
                    <a:lnTo>
                      <a:pt x="384" y="618"/>
                    </a:lnTo>
                    <a:lnTo>
                      <a:pt x="396" y="618"/>
                    </a:lnTo>
                    <a:lnTo>
                      <a:pt x="402" y="618"/>
                    </a:lnTo>
                    <a:lnTo>
                      <a:pt x="408" y="618"/>
                    </a:lnTo>
                    <a:lnTo>
                      <a:pt x="420" y="618"/>
                    </a:lnTo>
                    <a:lnTo>
                      <a:pt x="426" y="618"/>
                    </a:lnTo>
                    <a:lnTo>
                      <a:pt x="438" y="618"/>
                    </a:lnTo>
                    <a:lnTo>
                      <a:pt x="444" y="618"/>
                    </a:lnTo>
                    <a:lnTo>
                      <a:pt x="456" y="618"/>
                    </a:lnTo>
                    <a:lnTo>
                      <a:pt x="462" y="618"/>
                    </a:lnTo>
                    <a:lnTo>
                      <a:pt x="468" y="618"/>
                    </a:lnTo>
                    <a:lnTo>
                      <a:pt x="480" y="618"/>
                    </a:lnTo>
                    <a:lnTo>
                      <a:pt x="486" y="618"/>
                    </a:lnTo>
                    <a:lnTo>
                      <a:pt x="498" y="618"/>
                    </a:lnTo>
                    <a:lnTo>
                      <a:pt x="504" y="618"/>
                    </a:lnTo>
                    <a:lnTo>
                      <a:pt x="510" y="618"/>
                    </a:lnTo>
                    <a:lnTo>
                      <a:pt x="522" y="618"/>
                    </a:lnTo>
                    <a:lnTo>
                      <a:pt x="528" y="618"/>
                    </a:lnTo>
                    <a:lnTo>
                      <a:pt x="540" y="618"/>
                    </a:lnTo>
                    <a:lnTo>
                      <a:pt x="546" y="618"/>
                    </a:lnTo>
                    <a:lnTo>
                      <a:pt x="552" y="618"/>
                    </a:lnTo>
                    <a:lnTo>
                      <a:pt x="564" y="618"/>
                    </a:lnTo>
                    <a:lnTo>
                      <a:pt x="570" y="618"/>
                    </a:lnTo>
                    <a:lnTo>
                      <a:pt x="582" y="618"/>
                    </a:lnTo>
                    <a:lnTo>
                      <a:pt x="588" y="618"/>
                    </a:lnTo>
                    <a:lnTo>
                      <a:pt x="594" y="618"/>
                    </a:lnTo>
                    <a:lnTo>
                      <a:pt x="606" y="618"/>
                    </a:lnTo>
                    <a:lnTo>
                      <a:pt x="612" y="618"/>
                    </a:lnTo>
                    <a:lnTo>
                      <a:pt x="624" y="618"/>
                    </a:lnTo>
                    <a:lnTo>
                      <a:pt x="630" y="618"/>
                    </a:lnTo>
                    <a:lnTo>
                      <a:pt x="642" y="618"/>
                    </a:lnTo>
                    <a:lnTo>
                      <a:pt x="648" y="618"/>
                    </a:lnTo>
                    <a:lnTo>
                      <a:pt x="654" y="618"/>
                    </a:lnTo>
                    <a:lnTo>
                      <a:pt x="666" y="618"/>
                    </a:lnTo>
                    <a:lnTo>
                      <a:pt x="672" y="618"/>
                    </a:lnTo>
                    <a:lnTo>
                      <a:pt x="684" y="618"/>
                    </a:lnTo>
                    <a:lnTo>
                      <a:pt x="690" y="618"/>
                    </a:lnTo>
                    <a:lnTo>
                      <a:pt x="696" y="618"/>
                    </a:lnTo>
                    <a:lnTo>
                      <a:pt x="708" y="618"/>
                    </a:lnTo>
                    <a:lnTo>
                      <a:pt x="714" y="612"/>
                    </a:lnTo>
                    <a:lnTo>
                      <a:pt x="726" y="612"/>
                    </a:lnTo>
                    <a:lnTo>
                      <a:pt x="732" y="612"/>
                    </a:lnTo>
                    <a:lnTo>
                      <a:pt x="738" y="612"/>
                    </a:lnTo>
                    <a:lnTo>
                      <a:pt x="750" y="612"/>
                    </a:lnTo>
                    <a:lnTo>
                      <a:pt x="756" y="606"/>
                    </a:lnTo>
                    <a:lnTo>
                      <a:pt x="768" y="606"/>
                    </a:lnTo>
                    <a:lnTo>
                      <a:pt x="774" y="600"/>
                    </a:lnTo>
                    <a:lnTo>
                      <a:pt x="780" y="600"/>
                    </a:lnTo>
                    <a:lnTo>
                      <a:pt x="792" y="594"/>
                    </a:lnTo>
                    <a:lnTo>
                      <a:pt x="798" y="594"/>
                    </a:lnTo>
                    <a:lnTo>
                      <a:pt x="810" y="588"/>
                    </a:lnTo>
                    <a:lnTo>
                      <a:pt x="816" y="582"/>
                    </a:lnTo>
                    <a:lnTo>
                      <a:pt x="822" y="582"/>
                    </a:lnTo>
                    <a:lnTo>
                      <a:pt x="834" y="576"/>
                    </a:lnTo>
                    <a:lnTo>
                      <a:pt x="840" y="570"/>
                    </a:lnTo>
                    <a:lnTo>
                      <a:pt x="852" y="558"/>
                    </a:lnTo>
                    <a:lnTo>
                      <a:pt x="858" y="552"/>
                    </a:lnTo>
                    <a:lnTo>
                      <a:pt x="870" y="546"/>
                    </a:lnTo>
                    <a:lnTo>
                      <a:pt x="876" y="534"/>
                    </a:lnTo>
                    <a:lnTo>
                      <a:pt x="882" y="522"/>
                    </a:lnTo>
                    <a:lnTo>
                      <a:pt x="894" y="516"/>
                    </a:lnTo>
                    <a:lnTo>
                      <a:pt x="900" y="504"/>
                    </a:lnTo>
                    <a:lnTo>
                      <a:pt x="912" y="486"/>
                    </a:lnTo>
                    <a:lnTo>
                      <a:pt x="918" y="474"/>
                    </a:lnTo>
                    <a:lnTo>
                      <a:pt x="924" y="456"/>
                    </a:lnTo>
                    <a:lnTo>
                      <a:pt x="936" y="444"/>
                    </a:lnTo>
                    <a:lnTo>
                      <a:pt x="942" y="420"/>
                    </a:lnTo>
                    <a:lnTo>
                      <a:pt x="954" y="402"/>
                    </a:lnTo>
                    <a:lnTo>
                      <a:pt x="960" y="384"/>
                    </a:lnTo>
                    <a:lnTo>
                      <a:pt x="966" y="360"/>
                    </a:lnTo>
                    <a:lnTo>
                      <a:pt x="978" y="336"/>
                    </a:lnTo>
                    <a:lnTo>
                      <a:pt x="984" y="312"/>
                    </a:lnTo>
                    <a:lnTo>
                      <a:pt x="996" y="288"/>
                    </a:lnTo>
                    <a:lnTo>
                      <a:pt x="1002" y="258"/>
                    </a:lnTo>
                    <a:lnTo>
                      <a:pt x="1008" y="228"/>
                    </a:lnTo>
                    <a:lnTo>
                      <a:pt x="1020" y="198"/>
                    </a:lnTo>
                    <a:lnTo>
                      <a:pt x="1026" y="168"/>
                    </a:lnTo>
                    <a:lnTo>
                      <a:pt x="1038" y="138"/>
                    </a:lnTo>
                    <a:lnTo>
                      <a:pt x="1044" y="102"/>
                    </a:lnTo>
                    <a:lnTo>
                      <a:pt x="1056" y="72"/>
                    </a:lnTo>
                    <a:lnTo>
                      <a:pt x="1062" y="36"/>
                    </a:lnTo>
                    <a:lnTo>
                      <a:pt x="1068" y="0"/>
                    </a:ln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57"/>
              <p:cNvSpPr>
                <a:spLocks/>
              </p:cNvSpPr>
              <p:nvPr/>
            </p:nvSpPr>
            <p:spPr bwMode="auto">
              <a:xfrm>
                <a:off x="4779359" y="3206078"/>
                <a:ext cx="1907992" cy="2259811"/>
              </a:xfrm>
              <a:custGeom>
                <a:avLst/>
                <a:gdLst>
                  <a:gd name="T0" fmla="*/ 12 w 1050"/>
                  <a:gd name="T1" fmla="*/ 546 h 1200"/>
                  <a:gd name="T2" fmla="*/ 30 w 1050"/>
                  <a:gd name="T3" fmla="*/ 474 h 1200"/>
                  <a:gd name="T4" fmla="*/ 42 w 1050"/>
                  <a:gd name="T5" fmla="*/ 402 h 1200"/>
                  <a:gd name="T6" fmla="*/ 60 w 1050"/>
                  <a:gd name="T7" fmla="*/ 330 h 1200"/>
                  <a:gd name="T8" fmla="*/ 78 w 1050"/>
                  <a:gd name="T9" fmla="*/ 264 h 1200"/>
                  <a:gd name="T10" fmla="*/ 96 w 1050"/>
                  <a:gd name="T11" fmla="*/ 198 h 1200"/>
                  <a:gd name="T12" fmla="*/ 114 w 1050"/>
                  <a:gd name="T13" fmla="*/ 144 h 1200"/>
                  <a:gd name="T14" fmla="*/ 126 w 1050"/>
                  <a:gd name="T15" fmla="*/ 96 h 1200"/>
                  <a:gd name="T16" fmla="*/ 144 w 1050"/>
                  <a:gd name="T17" fmla="*/ 54 h 1200"/>
                  <a:gd name="T18" fmla="*/ 162 w 1050"/>
                  <a:gd name="T19" fmla="*/ 24 h 1200"/>
                  <a:gd name="T20" fmla="*/ 180 w 1050"/>
                  <a:gd name="T21" fmla="*/ 6 h 1200"/>
                  <a:gd name="T22" fmla="*/ 198 w 1050"/>
                  <a:gd name="T23" fmla="*/ 0 h 1200"/>
                  <a:gd name="T24" fmla="*/ 216 w 1050"/>
                  <a:gd name="T25" fmla="*/ 6 h 1200"/>
                  <a:gd name="T26" fmla="*/ 228 w 1050"/>
                  <a:gd name="T27" fmla="*/ 24 h 1200"/>
                  <a:gd name="T28" fmla="*/ 246 w 1050"/>
                  <a:gd name="T29" fmla="*/ 54 h 1200"/>
                  <a:gd name="T30" fmla="*/ 264 w 1050"/>
                  <a:gd name="T31" fmla="*/ 96 h 1200"/>
                  <a:gd name="T32" fmla="*/ 282 w 1050"/>
                  <a:gd name="T33" fmla="*/ 144 h 1200"/>
                  <a:gd name="T34" fmla="*/ 300 w 1050"/>
                  <a:gd name="T35" fmla="*/ 198 h 1200"/>
                  <a:gd name="T36" fmla="*/ 312 w 1050"/>
                  <a:gd name="T37" fmla="*/ 264 h 1200"/>
                  <a:gd name="T38" fmla="*/ 330 w 1050"/>
                  <a:gd name="T39" fmla="*/ 330 h 1200"/>
                  <a:gd name="T40" fmla="*/ 348 w 1050"/>
                  <a:gd name="T41" fmla="*/ 402 h 1200"/>
                  <a:gd name="T42" fmla="*/ 366 w 1050"/>
                  <a:gd name="T43" fmla="*/ 474 h 1200"/>
                  <a:gd name="T44" fmla="*/ 384 w 1050"/>
                  <a:gd name="T45" fmla="*/ 546 h 1200"/>
                  <a:gd name="T46" fmla="*/ 396 w 1050"/>
                  <a:gd name="T47" fmla="*/ 618 h 1200"/>
                  <a:gd name="T48" fmla="*/ 414 w 1050"/>
                  <a:gd name="T49" fmla="*/ 684 h 1200"/>
                  <a:gd name="T50" fmla="*/ 432 w 1050"/>
                  <a:gd name="T51" fmla="*/ 750 h 1200"/>
                  <a:gd name="T52" fmla="*/ 450 w 1050"/>
                  <a:gd name="T53" fmla="*/ 810 h 1200"/>
                  <a:gd name="T54" fmla="*/ 468 w 1050"/>
                  <a:gd name="T55" fmla="*/ 870 h 1200"/>
                  <a:gd name="T56" fmla="*/ 486 w 1050"/>
                  <a:gd name="T57" fmla="*/ 918 h 1200"/>
                  <a:gd name="T58" fmla="*/ 498 w 1050"/>
                  <a:gd name="T59" fmla="*/ 966 h 1200"/>
                  <a:gd name="T60" fmla="*/ 516 w 1050"/>
                  <a:gd name="T61" fmla="*/ 1002 h 1200"/>
                  <a:gd name="T62" fmla="*/ 534 w 1050"/>
                  <a:gd name="T63" fmla="*/ 1038 h 1200"/>
                  <a:gd name="T64" fmla="*/ 552 w 1050"/>
                  <a:gd name="T65" fmla="*/ 1068 h 1200"/>
                  <a:gd name="T66" fmla="*/ 570 w 1050"/>
                  <a:gd name="T67" fmla="*/ 1098 h 1200"/>
                  <a:gd name="T68" fmla="*/ 582 w 1050"/>
                  <a:gd name="T69" fmla="*/ 1116 h 1200"/>
                  <a:gd name="T70" fmla="*/ 600 w 1050"/>
                  <a:gd name="T71" fmla="*/ 1134 h 1200"/>
                  <a:gd name="T72" fmla="*/ 618 w 1050"/>
                  <a:gd name="T73" fmla="*/ 1152 h 1200"/>
                  <a:gd name="T74" fmla="*/ 636 w 1050"/>
                  <a:gd name="T75" fmla="*/ 1164 h 1200"/>
                  <a:gd name="T76" fmla="*/ 654 w 1050"/>
                  <a:gd name="T77" fmla="*/ 1170 h 1200"/>
                  <a:gd name="T78" fmla="*/ 672 w 1050"/>
                  <a:gd name="T79" fmla="*/ 1176 h 1200"/>
                  <a:gd name="T80" fmla="*/ 684 w 1050"/>
                  <a:gd name="T81" fmla="*/ 1182 h 1200"/>
                  <a:gd name="T82" fmla="*/ 702 w 1050"/>
                  <a:gd name="T83" fmla="*/ 1188 h 1200"/>
                  <a:gd name="T84" fmla="*/ 720 w 1050"/>
                  <a:gd name="T85" fmla="*/ 1194 h 1200"/>
                  <a:gd name="T86" fmla="*/ 738 w 1050"/>
                  <a:gd name="T87" fmla="*/ 1194 h 1200"/>
                  <a:gd name="T88" fmla="*/ 756 w 1050"/>
                  <a:gd name="T89" fmla="*/ 1200 h 1200"/>
                  <a:gd name="T90" fmla="*/ 768 w 1050"/>
                  <a:gd name="T91" fmla="*/ 1200 h 1200"/>
                  <a:gd name="T92" fmla="*/ 786 w 1050"/>
                  <a:gd name="T93" fmla="*/ 1200 h 1200"/>
                  <a:gd name="T94" fmla="*/ 804 w 1050"/>
                  <a:gd name="T95" fmla="*/ 1200 h 1200"/>
                  <a:gd name="T96" fmla="*/ 822 w 1050"/>
                  <a:gd name="T97" fmla="*/ 1200 h 1200"/>
                  <a:gd name="T98" fmla="*/ 840 w 1050"/>
                  <a:gd name="T99" fmla="*/ 1200 h 1200"/>
                  <a:gd name="T100" fmla="*/ 858 w 1050"/>
                  <a:gd name="T101" fmla="*/ 1200 h 1200"/>
                  <a:gd name="T102" fmla="*/ 870 w 1050"/>
                  <a:gd name="T103" fmla="*/ 1200 h 1200"/>
                  <a:gd name="T104" fmla="*/ 888 w 1050"/>
                  <a:gd name="T105" fmla="*/ 1200 h 1200"/>
                  <a:gd name="T106" fmla="*/ 906 w 1050"/>
                  <a:gd name="T107" fmla="*/ 1200 h 1200"/>
                  <a:gd name="T108" fmla="*/ 924 w 1050"/>
                  <a:gd name="T109" fmla="*/ 1200 h 1200"/>
                  <a:gd name="T110" fmla="*/ 942 w 1050"/>
                  <a:gd name="T111" fmla="*/ 1200 h 1200"/>
                  <a:gd name="T112" fmla="*/ 954 w 1050"/>
                  <a:gd name="T113" fmla="*/ 1200 h 1200"/>
                  <a:gd name="T114" fmla="*/ 972 w 1050"/>
                  <a:gd name="T115" fmla="*/ 1200 h 1200"/>
                  <a:gd name="T116" fmla="*/ 990 w 1050"/>
                  <a:gd name="T117" fmla="*/ 1200 h 1200"/>
                  <a:gd name="T118" fmla="*/ 1008 w 1050"/>
                  <a:gd name="T119" fmla="*/ 1200 h 1200"/>
                  <a:gd name="T120" fmla="*/ 1026 w 1050"/>
                  <a:gd name="T121" fmla="*/ 1200 h 1200"/>
                  <a:gd name="T122" fmla="*/ 1044 w 1050"/>
                  <a:gd name="T123" fmla="*/ 120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0" h="1200">
                    <a:moveTo>
                      <a:pt x="0" y="582"/>
                    </a:moveTo>
                    <a:lnTo>
                      <a:pt x="12" y="546"/>
                    </a:lnTo>
                    <a:lnTo>
                      <a:pt x="18" y="510"/>
                    </a:lnTo>
                    <a:lnTo>
                      <a:pt x="30" y="474"/>
                    </a:lnTo>
                    <a:lnTo>
                      <a:pt x="36" y="438"/>
                    </a:lnTo>
                    <a:lnTo>
                      <a:pt x="42" y="402"/>
                    </a:lnTo>
                    <a:lnTo>
                      <a:pt x="54" y="366"/>
                    </a:lnTo>
                    <a:lnTo>
                      <a:pt x="60" y="330"/>
                    </a:lnTo>
                    <a:lnTo>
                      <a:pt x="72" y="294"/>
                    </a:lnTo>
                    <a:lnTo>
                      <a:pt x="78" y="264"/>
                    </a:lnTo>
                    <a:lnTo>
                      <a:pt x="84" y="228"/>
                    </a:lnTo>
                    <a:lnTo>
                      <a:pt x="96" y="198"/>
                    </a:lnTo>
                    <a:lnTo>
                      <a:pt x="102" y="168"/>
                    </a:lnTo>
                    <a:lnTo>
                      <a:pt x="114" y="144"/>
                    </a:lnTo>
                    <a:lnTo>
                      <a:pt x="120" y="114"/>
                    </a:lnTo>
                    <a:lnTo>
                      <a:pt x="126" y="96"/>
                    </a:lnTo>
                    <a:lnTo>
                      <a:pt x="138" y="72"/>
                    </a:lnTo>
                    <a:lnTo>
                      <a:pt x="144" y="54"/>
                    </a:lnTo>
                    <a:lnTo>
                      <a:pt x="156" y="36"/>
                    </a:lnTo>
                    <a:lnTo>
                      <a:pt x="162" y="24"/>
                    </a:lnTo>
                    <a:lnTo>
                      <a:pt x="168" y="12"/>
                    </a:lnTo>
                    <a:lnTo>
                      <a:pt x="180" y="6"/>
                    </a:lnTo>
                    <a:lnTo>
                      <a:pt x="186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16" y="6"/>
                    </a:lnTo>
                    <a:lnTo>
                      <a:pt x="222" y="12"/>
                    </a:lnTo>
                    <a:lnTo>
                      <a:pt x="228" y="24"/>
                    </a:lnTo>
                    <a:lnTo>
                      <a:pt x="240" y="36"/>
                    </a:lnTo>
                    <a:lnTo>
                      <a:pt x="246" y="54"/>
                    </a:lnTo>
                    <a:lnTo>
                      <a:pt x="258" y="72"/>
                    </a:lnTo>
                    <a:lnTo>
                      <a:pt x="264" y="96"/>
                    </a:lnTo>
                    <a:lnTo>
                      <a:pt x="270" y="114"/>
                    </a:lnTo>
                    <a:lnTo>
                      <a:pt x="282" y="144"/>
                    </a:lnTo>
                    <a:lnTo>
                      <a:pt x="288" y="168"/>
                    </a:lnTo>
                    <a:lnTo>
                      <a:pt x="300" y="198"/>
                    </a:lnTo>
                    <a:lnTo>
                      <a:pt x="306" y="228"/>
                    </a:lnTo>
                    <a:lnTo>
                      <a:pt x="312" y="264"/>
                    </a:lnTo>
                    <a:lnTo>
                      <a:pt x="324" y="294"/>
                    </a:lnTo>
                    <a:lnTo>
                      <a:pt x="330" y="330"/>
                    </a:lnTo>
                    <a:lnTo>
                      <a:pt x="342" y="366"/>
                    </a:lnTo>
                    <a:lnTo>
                      <a:pt x="348" y="402"/>
                    </a:lnTo>
                    <a:lnTo>
                      <a:pt x="354" y="438"/>
                    </a:lnTo>
                    <a:lnTo>
                      <a:pt x="366" y="474"/>
                    </a:lnTo>
                    <a:lnTo>
                      <a:pt x="372" y="510"/>
                    </a:lnTo>
                    <a:lnTo>
                      <a:pt x="384" y="546"/>
                    </a:lnTo>
                    <a:lnTo>
                      <a:pt x="390" y="582"/>
                    </a:lnTo>
                    <a:lnTo>
                      <a:pt x="396" y="618"/>
                    </a:lnTo>
                    <a:lnTo>
                      <a:pt x="408" y="654"/>
                    </a:lnTo>
                    <a:lnTo>
                      <a:pt x="414" y="684"/>
                    </a:lnTo>
                    <a:lnTo>
                      <a:pt x="426" y="720"/>
                    </a:lnTo>
                    <a:lnTo>
                      <a:pt x="432" y="750"/>
                    </a:lnTo>
                    <a:lnTo>
                      <a:pt x="444" y="780"/>
                    </a:lnTo>
                    <a:lnTo>
                      <a:pt x="450" y="810"/>
                    </a:lnTo>
                    <a:lnTo>
                      <a:pt x="456" y="840"/>
                    </a:lnTo>
                    <a:lnTo>
                      <a:pt x="468" y="870"/>
                    </a:lnTo>
                    <a:lnTo>
                      <a:pt x="474" y="894"/>
                    </a:lnTo>
                    <a:lnTo>
                      <a:pt x="486" y="918"/>
                    </a:lnTo>
                    <a:lnTo>
                      <a:pt x="492" y="942"/>
                    </a:lnTo>
                    <a:lnTo>
                      <a:pt x="498" y="966"/>
                    </a:lnTo>
                    <a:lnTo>
                      <a:pt x="510" y="984"/>
                    </a:lnTo>
                    <a:lnTo>
                      <a:pt x="516" y="1002"/>
                    </a:lnTo>
                    <a:lnTo>
                      <a:pt x="528" y="1026"/>
                    </a:lnTo>
                    <a:lnTo>
                      <a:pt x="534" y="1038"/>
                    </a:lnTo>
                    <a:lnTo>
                      <a:pt x="540" y="1056"/>
                    </a:lnTo>
                    <a:lnTo>
                      <a:pt x="552" y="1068"/>
                    </a:lnTo>
                    <a:lnTo>
                      <a:pt x="558" y="1086"/>
                    </a:lnTo>
                    <a:lnTo>
                      <a:pt x="570" y="1098"/>
                    </a:lnTo>
                    <a:lnTo>
                      <a:pt x="576" y="1104"/>
                    </a:lnTo>
                    <a:lnTo>
                      <a:pt x="582" y="1116"/>
                    </a:lnTo>
                    <a:lnTo>
                      <a:pt x="594" y="1128"/>
                    </a:lnTo>
                    <a:lnTo>
                      <a:pt x="600" y="1134"/>
                    </a:lnTo>
                    <a:lnTo>
                      <a:pt x="612" y="1140"/>
                    </a:lnTo>
                    <a:lnTo>
                      <a:pt x="618" y="1152"/>
                    </a:lnTo>
                    <a:lnTo>
                      <a:pt x="630" y="1158"/>
                    </a:lnTo>
                    <a:lnTo>
                      <a:pt x="636" y="1164"/>
                    </a:lnTo>
                    <a:lnTo>
                      <a:pt x="642" y="1164"/>
                    </a:lnTo>
                    <a:lnTo>
                      <a:pt x="654" y="1170"/>
                    </a:lnTo>
                    <a:lnTo>
                      <a:pt x="660" y="1176"/>
                    </a:lnTo>
                    <a:lnTo>
                      <a:pt x="672" y="1176"/>
                    </a:lnTo>
                    <a:lnTo>
                      <a:pt x="678" y="1182"/>
                    </a:lnTo>
                    <a:lnTo>
                      <a:pt x="684" y="1182"/>
                    </a:lnTo>
                    <a:lnTo>
                      <a:pt x="696" y="1188"/>
                    </a:lnTo>
                    <a:lnTo>
                      <a:pt x="702" y="1188"/>
                    </a:lnTo>
                    <a:lnTo>
                      <a:pt x="714" y="1194"/>
                    </a:lnTo>
                    <a:lnTo>
                      <a:pt x="720" y="1194"/>
                    </a:lnTo>
                    <a:lnTo>
                      <a:pt x="726" y="1194"/>
                    </a:lnTo>
                    <a:lnTo>
                      <a:pt x="738" y="1194"/>
                    </a:lnTo>
                    <a:lnTo>
                      <a:pt x="744" y="1194"/>
                    </a:lnTo>
                    <a:lnTo>
                      <a:pt x="756" y="1200"/>
                    </a:lnTo>
                    <a:lnTo>
                      <a:pt x="762" y="1200"/>
                    </a:lnTo>
                    <a:lnTo>
                      <a:pt x="768" y="1200"/>
                    </a:lnTo>
                    <a:lnTo>
                      <a:pt x="780" y="1200"/>
                    </a:lnTo>
                    <a:lnTo>
                      <a:pt x="786" y="1200"/>
                    </a:lnTo>
                    <a:lnTo>
                      <a:pt x="798" y="1200"/>
                    </a:lnTo>
                    <a:lnTo>
                      <a:pt x="804" y="1200"/>
                    </a:lnTo>
                    <a:lnTo>
                      <a:pt x="810" y="1200"/>
                    </a:lnTo>
                    <a:lnTo>
                      <a:pt x="822" y="1200"/>
                    </a:lnTo>
                    <a:lnTo>
                      <a:pt x="828" y="1200"/>
                    </a:lnTo>
                    <a:lnTo>
                      <a:pt x="840" y="1200"/>
                    </a:lnTo>
                    <a:lnTo>
                      <a:pt x="846" y="1200"/>
                    </a:lnTo>
                    <a:lnTo>
                      <a:pt x="858" y="1200"/>
                    </a:lnTo>
                    <a:lnTo>
                      <a:pt x="864" y="1200"/>
                    </a:lnTo>
                    <a:lnTo>
                      <a:pt x="870" y="1200"/>
                    </a:lnTo>
                    <a:lnTo>
                      <a:pt x="882" y="1200"/>
                    </a:lnTo>
                    <a:lnTo>
                      <a:pt x="888" y="1200"/>
                    </a:lnTo>
                    <a:lnTo>
                      <a:pt x="900" y="1200"/>
                    </a:lnTo>
                    <a:lnTo>
                      <a:pt x="906" y="1200"/>
                    </a:lnTo>
                    <a:lnTo>
                      <a:pt x="912" y="1200"/>
                    </a:lnTo>
                    <a:lnTo>
                      <a:pt x="924" y="1200"/>
                    </a:lnTo>
                    <a:lnTo>
                      <a:pt x="930" y="1200"/>
                    </a:lnTo>
                    <a:lnTo>
                      <a:pt x="942" y="1200"/>
                    </a:lnTo>
                    <a:lnTo>
                      <a:pt x="948" y="1200"/>
                    </a:lnTo>
                    <a:lnTo>
                      <a:pt x="954" y="1200"/>
                    </a:lnTo>
                    <a:lnTo>
                      <a:pt x="966" y="1200"/>
                    </a:lnTo>
                    <a:lnTo>
                      <a:pt x="972" y="1200"/>
                    </a:lnTo>
                    <a:lnTo>
                      <a:pt x="984" y="1200"/>
                    </a:lnTo>
                    <a:lnTo>
                      <a:pt x="990" y="1200"/>
                    </a:lnTo>
                    <a:lnTo>
                      <a:pt x="996" y="1200"/>
                    </a:lnTo>
                    <a:lnTo>
                      <a:pt x="1008" y="1200"/>
                    </a:lnTo>
                    <a:lnTo>
                      <a:pt x="1014" y="1200"/>
                    </a:lnTo>
                    <a:lnTo>
                      <a:pt x="1026" y="1200"/>
                    </a:lnTo>
                    <a:lnTo>
                      <a:pt x="1032" y="1200"/>
                    </a:lnTo>
                    <a:lnTo>
                      <a:pt x="1044" y="1200"/>
                    </a:lnTo>
                    <a:lnTo>
                      <a:pt x="1050" y="1200"/>
                    </a:ln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58"/>
              <p:cNvSpPr>
                <a:spLocks/>
              </p:cNvSpPr>
              <p:nvPr/>
            </p:nvSpPr>
            <p:spPr bwMode="auto">
              <a:xfrm>
                <a:off x="2838658" y="3206078"/>
                <a:ext cx="1940701" cy="2259811"/>
              </a:xfrm>
              <a:custGeom>
                <a:avLst/>
                <a:gdLst>
                  <a:gd name="T0" fmla="*/ 12 w 1068"/>
                  <a:gd name="T1" fmla="*/ 1200 h 1200"/>
                  <a:gd name="T2" fmla="*/ 42 w 1068"/>
                  <a:gd name="T3" fmla="*/ 1200 h 1200"/>
                  <a:gd name="T4" fmla="*/ 66 w 1068"/>
                  <a:gd name="T5" fmla="*/ 1200 h 1200"/>
                  <a:gd name="T6" fmla="*/ 90 w 1068"/>
                  <a:gd name="T7" fmla="*/ 1200 h 1200"/>
                  <a:gd name="T8" fmla="*/ 114 w 1068"/>
                  <a:gd name="T9" fmla="*/ 1200 h 1200"/>
                  <a:gd name="T10" fmla="*/ 138 w 1068"/>
                  <a:gd name="T11" fmla="*/ 1200 h 1200"/>
                  <a:gd name="T12" fmla="*/ 168 w 1068"/>
                  <a:gd name="T13" fmla="*/ 1200 h 1200"/>
                  <a:gd name="T14" fmla="*/ 192 w 1068"/>
                  <a:gd name="T15" fmla="*/ 1200 h 1200"/>
                  <a:gd name="T16" fmla="*/ 216 w 1068"/>
                  <a:gd name="T17" fmla="*/ 1200 h 1200"/>
                  <a:gd name="T18" fmla="*/ 240 w 1068"/>
                  <a:gd name="T19" fmla="*/ 1200 h 1200"/>
                  <a:gd name="T20" fmla="*/ 270 w 1068"/>
                  <a:gd name="T21" fmla="*/ 1200 h 1200"/>
                  <a:gd name="T22" fmla="*/ 294 w 1068"/>
                  <a:gd name="T23" fmla="*/ 1200 h 1200"/>
                  <a:gd name="T24" fmla="*/ 318 w 1068"/>
                  <a:gd name="T25" fmla="*/ 1200 h 1200"/>
                  <a:gd name="T26" fmla="*/ 342 w 1068"/>
                  <a:gd name="T27" fmla="*/ 1200 h 1200"/>
                  <a:gd name="T28" fmla="*/ 366 w 1068"/>
                  <a:gd name="T29" fmla="*/ 1200 h 1200"/>
                  <a:gd name="T30" fmla="*/ 396 w 1068"/>
                  <a:gd name="T31" fmla="*/ 1200 h 1200"/>
                  <a:gd name="T32" fmla="*/ 420 w 1068"/>
                  <a:gd name="T33" fmla="*/ 1200 h 1200"/>
                  <a:gd name="T34" fmla="*/ 444 w 1068"/>
                  <a:gd name="T35" fmla="*/ 1200 h 1200"/>
                  <a:gd name="T36" fmla="*/ 468 w 1068"/>
                  <a:gd name="T37" fmla="*/ 1194 h 1200"/>
                  <a:gd name="T38" fmla="*/ 498 w 1068"/>
                  <a:gd name="T39" fmla="*/ 1194 h 1200"/>
                  <a:gd name="T40" fmla="*/ 522 w 1068"/>
                  <a:gd name="T41" fmla="*/ 1182 h 1200"/>
                  <a:gd name="T42" fmla="*/ 546 w 1068"/>
                  <a:gd name="T43" fmla="*/ 1176 h 1200"/>
                  <a:gd name="T44" fmla="*/ 570 w 1068"/>
                  <a:gd name="T45" fmla="*/ 1164 h 1200"/>
                  <a:gd name="T46" fmla="*/ 594 w 1068"/>
                  <a:gd name="T47" fmla="*/ 1140 h 1200"/>
                  <a:gd name="T48" fmla="*/ 624 w 1068"/>
                  <a:gd name="T49" fmla="*/ 1116 h 1200"/>
                  <a:gd name="T50" fmla="*/ 648 w 1068"/>
                  <a:gd name="T51" fmla="*/ 1086 h 1200"/>
                  <a:gd name="T52" fmla="*/ 672 w 1068"/>
                  <a:gd name="T53" fmla="*/ 1038 h 1200"/>
                  <a:gd name="T54" fmla="*/ 696 w 1068"/>
                  <a:gd name="T55" fmla="*/ 984 h 1200"/>
                  <a:gd name="T56" fmla="*/ 726 w 1068"/>
                  <a:gd name="T57" fmla="*/ 918 h 1200"/>
                  <a:gd name="T58" fmla="*/ 750 w 1068"/>
                  <a:gd name="T59" fmla="*/ 840 h 1200"/>
                  <a:gd name="T60" fmla="*/ 774 w 1068"/>
                  <a:gd name="T61" fmla="*/ 750 h 1200"/>
                  <a:gd name="T62" fmla="*/ 798 w 1068"/>
                  <a:gd name="T63" fmla="*/ 654 h 1200"/>
                  <a:gd name="T64" fmla="*/ 822 w 1068"/>
                  <a:gd name="T65" fmla="*/ 546 h 1200"/>
                  <a:gd name="T66" fmla="*/ 852 w 1068"/>
                  <a:gd name="T67" fmla="*/ 438 h 1200"/>
                  <a:gd name="T68" fmla="*/ 876 w 1068"/>
                  <a:gd name="T69" fmla="*/ 330 h 1200"/>
                  <a:gd name="T70" fmla="*/ 900 w 1068"/>
                  <a:gd name="T71" fmla="*/ 228 h 1200"/>
                  <a:gd name="T72" fmla="*/ 924 w 1068"/>
                  <a:gd name="T73" fmla="*/ 144 h 1200"/>
                  <a:gd name="T74" fmla="*/ 954 w 1068"/>
                  <a:gd name="T75" fmla="*/ 72 h 1200"/>
                  <a:gd name="T76" fmla="*/ 978 w 1068"/>
                  <a:gd name="T77" fmla="*/ 24 h 1200"/>
                  <a:gd name="T78" fmla="*/ 1002 w 1068"/>
                  <a:gd name="T79" fmla="*/ 0 h 1200"/>
                  <a:gd name="T80" fmla="*/ 1026 w 1068"/>
                  <a:gd name="T81" fmla="*/ 6 h 1200"/>
                  <a:gd name="T82" fmla="*/ 1056 w 1068"/>
                  <a:gd name="T83" fmla="*/ 36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8" h="1200">
                    <a:moveTo>
                      <a:pt x="0" y="1200"/>
                    </a:moveTo>
                    <a:lnTo>
                      <a:pt x="6" y="1200"/>
                    </a:lnTo>
                    <a:lnTo>
                      <a:pt x="12" y="1200"/>
                    </a:lnTo>
                    <a:lnTo>
                      <a:pt x="24" y="1200"/>
                    </a:lnTo>
                    <a:lnTo>
                      <a:pt x="30" y="1200"/>
                    </a:lnTo>
                    <a:lnTo>
                      <a:pt x="42" y="1200"/>
                    </a:lnTo>
                    <a:lnTo>
                      <a:pt x="48" y="1200"/>
                    </a:lnTo>
                    <a:lnTo>
                      <a:pt x="54" y="1200"/>
                    </a:lnTo>
                    <a:lnTo>
                      <a:pt x="66" y="1200"/>
                    </a:lnTo>
                    <a:lnTo>
                      <a:pt x="72" y="1200"/>
                    </a:lnTo>
                    <a:lnTo>
                      <a:pt x="84" y="1200"/>
                    </a:lnTo>
                    <a:lnTo>
                      <a:pt x="90" y="1200"/>
                    </a:lnTo>
                    <a:lnTo>
                      <a:pt x="96" y="1200"/>
                    </a:lnTo>
                    <a:lnTo>
                      <a:pt x="108" y="1200"/>
                    </a:lnTo>
                    <a:lnTo>
                      <a:pt x="114" y="1200"/>
                    </a:lnTo>
                    <a:lnTo>
                      <a:pt x="126" y="1200"/>
                    </a:lnTo>
                    <a:lnTo>
                      <a:pt x="132" y="1200"/>
                    </a:lnTo>
                    <a:lnTo>
                      <a:pt x="138" y="1200"/>
                    </a:lnTo>
                    <a:lnTo>
                      <a:pt x="150" y="1200"/>
                    </a:lnTo>
                    <a:lnTo>
                      <a:pt x="156" y="1200"/>
                    </a:lnTo>
                    <a:lnTo>
                      <a:pt x="168" y="1200"/>
                    </a:lnTo>
                    <a:lnTo>
                      <a:pt x="174" y="1200"/>
                    </a:lnTo>
                    <a:lnTo>
                      <a:pt x="180" y="1200"/>
                    </a:lnTo>
                    <a:lnTo>
                      <a:pt x="192" y="1200"/>
                    </a:lnTo>
                    <a:lnTo>
                      <a:pt x="198" y="1200"/>
                    </a:lnTo>
                    <a:lnTo>
                      <a:pt x="210" y="1200"/>
                    </a:lnTo>
                    <a:lnTo>
                      <a:pt x="216" y="1200"/>
                    </a:lnTo>
                    <a:lnTo>
                      <a:pt x="228" y="1200"/>
                    </a:lnTo>
                    <a:lnTo>
                      <a:pt x="234" y="1200"/>
                    </a:lnTo>
                    <a:lnTo>
                      <a:pt x="240" y="1200"/>
                    </a:lnTo>
                    <a:lnTo>
                      <a:pt x="252" y="1200"/>
                    </a:lnTo>
                    <a:lnTo>
                      <a:pt x="258" y="1200"/>
                    </a:lnTo>
                    <a:lnTo>
                      <a:pt x="270" y="1200"/>
                    </a:lnTo>
                    <a:lnTo>
                      <a:pt x="276" y="1200"/>
                    </a:lnTo>
                    <a:lnTo>
                      <a:pt x="282" y="1200"/>
                    </a:lnTo>
                    <a:lnTo>
                      <a:pt x="294" y="1200"/>
                    </a:lnTo>
                    <a:lnTo>
                      <a:pt x="300" y="1200"/>
                    </a:lnTo>
                    <a:lnTo>
                      <a:pt x="312" y="1200"/>
                    </a:lnTo>
                    <a:lnTo>
                      <a:pt x="318" y="1200"/>
                    </a:lnTo>
                    <a:lnTo>
                      <a:pt x="324" y="1200"/>
                    </a:lnTo>
                    <a:lnTo>
                      <a:pt x="336" y="1200"/>
                    </a:lnTo>
                    <a:lnTo>
                      <a:pt x="342" y="1200"/>
                    </a:lnTo>
                    <a:lnTo>
                      <a:pt x="354" y="1200"/>
                    </a:lnTo>
                    <a:lnTo>
                      <a:pt x="360" y="1200"/>
                    </a:lnTo>
                    <a:lnTo>
                      <a:pt x="366" y="1200"/>
                    </a:lnTo>
                    <a:lnTo>
                      <a:pt x="378" y="1200"/>
                    </a:lnTo>
                    <a:lnTo>
                      <a:pt x="384" y="1200"/>
                    </a:lnTo>
                    <a:lnTo>
                      <a:pt x="396" y="1200"/>
                    </a:lnTo>
                    <a:lnTo>
                      <a:pt x="402" y="1200"/>
                    </a:lnTo>
                    <a:lnTo>
                      <a:pt x="408" y="1200"/>
                    </a:lnTo>
                    <a:lnTo>
                      <a:pt x="420" y="1200"/>
                    </a:lnTo>
                    <a:lnTo>
                      <a:pt x="426" y="1200"/>
                    </a:lnTo>
                    <a:lnTo>
                      <a:pt x="438" y="1200"/>
                    </a:lnTo>
                    <a:lnTo>
                      <a:pt x="444" y="1200"/>
                    </a:lnTo>
                    <a:lnTo>
                      <a:pt x="456" y="1200"/>
                    </a:lnTo>
                    <a:lnTo>
                      <a:pt x="462" y="1194"/>
                    </a:lnTo>
                    <a:lnTo>
                      <a:pt x="468" y="1194"/>
                    </a:lnTo>
                    <a:lnTo>
                      <a:pt x="480" y="1194"/>
                    </a:lnTo>
                    <a:lnTo>
                      <a:pt x="486" y="1194"/>
                    </a:lnTo>
                    <a:lnTo>
                      <a:pt x="498" y="1194"/>
                    </a:lnTo>
                    <a:lnTo>
                      <a:pt x="504" y="1188"/>
                    </a:lnTo>
                    <a:lnTo>
                      <a:pt x="510" y="1188"/>
                    </a:lnTo>
                    <a:lnTo>
                      <a:pt x="522" y="1182"/>
                    </a:lnTo>
                    <a:lnTo>
                      <a:pt x="528" y="1182"/>
                    </a:lnTo>
                    <a:lnTo>
                      <a:pt x="540" y="1176"/>
                    </a:lnTo>
                    <a:lnTo>
                      <a:pt x="546" y="1176"/>
                    </a:lnTo>
                    <a:lnTo>
                      <a:pt x="552" y="1170"/>
                    </a:lnTo>
                    <a:lnTo>
                      <a:pt x="564" y="1164"/>
                    </a:lnTo>
                    <a:lnTo>
                      <a:pt x="570" y="1164"/>
                    </a:lnTo>
                    <a:lnTo>
                      <a:pt x="582" y="1158"/>
                    </a:lnTo>
                    <a:lnTo>
                      <a:pt x="588" y="1152"/>
                    </a:lnTo>
                    <a:lnTo>
                      <a:pt x="594" y="1140"/>
                    </a:lnTo>
                    <a:lnTo>
                      <a:pt x="606" y="1134"/>
                    </a:lnTo>
                    <a:lnTo>
                      <a:pt x="612" y="1128"/>
                    </a:lnTo>
                    <a:lnTo>
                      <a:pt x="624" y="1116"/>
                    </a:lnTo>
                    <a:lnTo>
                      <a:pt x="630" y="1104"/>
                    </a:lnTo>
                    <a:lnTo>
                      <a:pt x="642" y="1098"/>
                    </a:lnTo>
                    <a:lnTo>
                      <a:pt x="648" y="1086"/>
                    </a:lnTo>
                    <a:lnTo>
                      <a:pt x="654" y="1068"/>
                    </a:lnTo>
                    <a:lnTo>
                      <a:pt x="666" y="1056"/>
                    </a:lnTo>
                    <a:lnTo>
                      <a:pt x="672" y="1038"/>
                    </a:lnTo>
                    <a:lnTo>
                      <a:pt x="684" y="1026"/>
                    </a:lnTo>
                    <a:lnTo>
                      <a:pt x="690" y="1002"/>
                    </a:lnTo>
                    <a:lnTo>
                      <a:pt x="696" y="984"/>
                    </a:lnTo>
                    <a:lnTo>
                      <a:pt x="708" y="966"/>
                    </a:lnTo>
                    <a:lnTo>
                      <a:pt x="714" y="942"/>
                    </a:lnTo>
                    <a:lnTo>
                      <a:pt x="726" y="918"/>
                    </a:lnTo>
                    <a:lnTo>
                      <a:pt x="732" y="894"/>
                    </a:lnTo>
                    <a:lnTo>
                      <a:pt x="738" y="870"/>
                    </a:lnTo>
                    <a:lnTo>
                      <a:pt x="750" y="840"/>
                    </a:lnTo>
                    <a:lnTo>
                      <a:pt x="756" y="810"/>
                    </a:lnTo>
                    <a:lnTo>
                      <a:pt x="768" y="780"/>
                    </a:lnTo>
                    <a:lnTo>
                      <a:pt x="774" y="750"/>
                    </a:lnTo>
                    <a:lnTo>
                      <a:pt x="780" y="720"/>
                    </a:lnTo>
                    <a:lnTo>
                      <a:pt x="792" y="684"/>
                    </a:lnTo>
                    <a:lnTo>
                      <a:pt x="798" y="654"/>
                    </a:lnTo>
                    <a:lnTo>
                      <a:pt x="810" y="618"/>
                    </a:lnTo>
                    <a:lnTo>
                      <a:pt x="816" y="582"/>
                    </a:lnTo>
                    <a:lnTo>
                      <a:pt x="822" y="546"/>
                    </a:lnTo>
                    <a:lnTo>
                      <a:pt x="834" y="510"/>
                    </a:lnTo>
                    <a:lnTo>
                      <a:pt x="840" y="474"/>
                    </a:lnTo>
                    <a:lnTo>
                      <a:pt x="852" y="438"/>
                    </a:lnTo>
                    <a:lnTo>
                      <a:pt x="858" y="402"/>
                    </a:lnTo>
                    <a:lnTo>
                      <a:pt x="870" y="366"/>
                    </a:lnTo>
                    <a:lnTo>
                      <a:pt x="876" y="330"/>
                    </a:lnTo>
                    <a:lnTo>
                      <a:pt x="882" y="294"/>
                    </a:lnTo>
                    <a:lnTo>
                      <a:pt x="894" y="264"/>
                    </a:lnTo>
                    <a:lnTo>
                      <a:pt x="900" y="228"/>
                    </a:lnTo>
                    <a:lnTo>
                      <a:pt x="912" y="198"/>
                    </a:lnTo>
                    <a:lnTo>
                      <a:pt x="918" y="168"/>
                    </a:lnTo>
                    <a:lnTo>
                      <a:pt x="924" y="144"/>
                    </a:lnTo>
                    <a:lnTo>
                      <a:pt x="936" y="114"/>
                    </a:lnTo>
                    <a:lnTo>
                      <a:pt x="942" y="96"/>
                    </a:lnTo>
                    <a:lnTo>
                      <a:pt x="954" y="72"/>
                    </a:lnTo>
                    <a:lnTo>
                      <a:pt x="960" y="54"/>
                    </a:lnTo>
                    <a:lnTo>
                      <a:pt x="966" y="36"/>
                    </a:lnTo>
                    <a:lnTo>
                      <a:pt x="978" y="24"/>
                    </a:lnTo>
                    <a:lnTo>
                      <a:pt x="984" y="12"/>
                    </a:lnTo>
                    <a:lnTo>
                      <a:pt x="996" y="6"/>
                    </a:lnTo>
                    <a:lnTo>
                      <a:pt x="1002" y="0"/>
                    </a:lnTo>
                    <a:lnTo>
                      <a:pt x="1008" y="0"/>
                    </a:lnTo>
                    <a:lnTo>
                      <a:pt x="1020" y="0"/>
                    </a:lnTo>
                    <a:lnTo>
                      <a:pt x="1026" y="6"/>
                    </a:lnTo>
                    <a:lnTo>
                      <a:pt x="1038" y="12"/>
                    </a:lnTo>
                    <a:lnTo>
                      <a:pt x="1044" y="24"/>
                    </a:lnTo>
                    <a:lnTo>
                      <a:pt x="1056" y="36"/>
                    </a:lnTo>
                    <a:lnTo>
                      <a:pt x="1062" y="54"/>
                    </a:lnTo>
                    <a:lnTo>
                      <a:pt x="1068" y="72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59"/>
              <p:cNvSpPr>
                <a:spLocks/>
              </p:cNvSpPr>
              <p:nvPr/>
            </p:nvSpPr>
            <p:spPr bwMode="auto">
              <a:xfrm>
                <a:off x="4779359" y="3341667"/>
                <a:ext cx="1907992" cy="2124222"/>
              </a:xfrm>
              <a:custGeom>
                <a:avLst/>
                <a:gdLst>
                  <a:gd name="T0" fmla="*/ 12 w 1050"/>
                  <a:gd name="T1" fmla="*/ 24 h 1128"/>
                  <a:gd name="T2" fmla="*/ 30 w 1050"/>
                  <a:gd name="T3" fmla="*/ 72 h 1128"/>
                  <a:gd name="T4" fmla="*/ 42 w 1050"/>
                  <a:gd name="T5" fmla="*/ 126 h 1128"/>
                  <a:gd name="T6" fmla="*/ 60 w 1050"/>
                  <a:gd name="T7" fmla="*/ 192 h 1128"/>
                  <a:gd name="T8" fmla="*/ 78 w 1050"/>
                  <a:gd name="T9" fmla="*/ 258 h 1128"/>
                  <a:gd name="T10" fmla="*/ 96 w 1050"/>
                  <a:gd name="T11" fmla="*/ 330 h 1128"/>
                  <a:gd name="T12" fmla="*/ 114 w 1050"/>
                  <a:gd name="T13" fmla="*/ 402 h 1128"/>
                  <a:gd name="T14" fmla="*/ 126 w 1050"/>
                  <a:gd name="T15" fmla="*/ 474 h 1128"/>
                  <a:gd name="T16" fmla="*/ 144 w 1050"/>
                  <a:gd name="T17" fmla="*/ 546 h 1128"/>
                  <a:gd name="T18" fmla="*/ 162 w 1050"/>
                  <a:gd name="T19" fmla="*/ 612 h 1128"/>
                  <a:gd name="T20" fmla="*/ 180 w 1050"/>
                  <a:gd name="T21" fmla="*/ 678 h 1128"/>
                  <a:gd name="T22" fmla="*/ 198 w 1050"/>
                  <a:gd name="T23" fmla="*/ 738 h 1128"/>
                  <a:gd name="T24" fmla="*/ 216 w 1050"/>
                  <a:gd name="T25" fmla="*/ 798 h 1128"/>
                  <a:gd name="T26" fmla="*/ 228 w 1050"/>
                  <a:gd name="T27" fmla="*/ 846 h 1128"/>
                  <a:gd name="T28" fmla="*/ 246 w 1050"/>
                  <a:gd name="T29" fmla="*/ 894 h 1128"/>
                  <a:gd name="T30" fmla="*/ 264 w 1050"/>
                  <a:gd name="T31" fmla="*/ 930 h 1128"/>
                  <a:gd name="T32" fmla="*/ 282 w 1050"/>
                  <a:gd name="T33" fmla="*/ 966 h 1128"/>
                  <a:gd name="T34" fmla="*/ 300 w 1050"/>
                  <a:gd name="T35" fmla="*/ 996 h 1128"/>
                  <a:gd name="T36" fmla="*/ 312 w 1050"/>
                  <a:gd name="T37" fmla="*/ 1026 h 1128"/>
                  <a:gd name="T38" fmla="*/ 330 w 1050"/>
                  <a:gd name="T39" fmla="*/ 1044 h 1128"/>
                  <a:gd name="T40" fmla="*/ 348 w 1050"/>
                  <a:gd name="T41" fmla="*/ 1062 h 1128"/>
                  <a:gd name="T42" fmla="*/ 366 w 1050"/>
                  <a:gd name="T43" fmla="*/ 1080 h 1128"/>
                  <a:gd name="T44" fmla="*/ 384 w 1050"/>
                  <a:gd name="T45" fmla="*/ 1092 h 1128"/>
                  <a:gd name="T46" fmla="*/ 396 w 1050"/>
                  <a:gd name="T47" fmla="*/ 1098 h 1128"/>
                  <a:gd name="T48" fmla="*/ 414 w 1050"/>
                  <a:gd name="T49" fmla="*/ 1104 h 1128"/>
                  <a:gd name="T50" fmla="*/ 432 w 1050"/>
                  <a:gd name="T51" fmla="*/ 1110 h 1128"/>
                  <a:gd name="T52" fmla="*/ 450 w 1050"/>
                  <a:gd name="T53" fmla="*/ 1116 h 1128"/>
                  <a:gd name="T54" fmla="*/ 468 w 1050"/>
                  <a:gd name="T55" fmla="*/ 1122 h 1128"/>
                  <a:gd name="T56" fmla="*/ 486 w 1050"/>
                  <a:gd name="T57" fmla="*/ 1122 h 1128"/>
                  <a:gd name="T58" fmla="*/ 498 w 1050"/>
                  <a:gd name="T59" fmla="*/ 1128 h 1128"/>
                  <a:gd name="T60" fmla="*/ 516 w 1050"/>
                  <a:gd name="T61" fmla="*/ 1128 h 1128"/>
                  <a:gd name="T62" fmla="*/ 534 w 1050"/>
                  <a:gd name="T63" fmla="*/ 1128 h 1128"/>
                  <a:gd name="T64" fmla="*/ 552 w 1050"/>
                  <a:gd name="T65" fmla="*/ 1128 h 1128"/>
                  <a:gd name="T66" fmla="*/ 570 w 1050"/>
                  <a:gd name="T67" fmla="*/ 1128 h 1128"/>
                  <a:gd name="T68" fmla="*/ 582 w 1050"/>
                  <a:gd name="T69" fmla="*/ 1128 h 1128"/>
                  <a:gd name="T70" fmla="*/ 600 w 1050"/>
                  <a:gd name="T71" fmla="*/ 1128 h 1128"/>
                  <a:gd name="T72" fmla="*/ 618 w 1050"/>
                  <a:gd name="T73" fmla="*/ 1128 h 1128"/>
                  <a:gd name="T74" fmla="*/ 636 w 1050"/>
                  <a:gd name="T75" fmla="*/ 1128 h 1128"/>
                  <a:gd name="T76" fmla="*/ 654 w 1050"/>
                  <a:gd name="T77" fmla="*/ 1128 h 1128"/>
                  <a:gd name="T78" fmla="*/ 672 w 1050"/>
                  <a:gd name="T79" fmla="*/ 1128 h 1128"/>
                  <a:gd name="T80" fmla="*/ 684 w 1050"/>
                  <a:gd name="T81" fmla="*/ 1128 h 1128"/>
                  <a:gd name="T82" fmla="*/ 702 w 1050"/>
                  <a:gd name="T83" fmla="*/ 1128 h 1128"/>
                  <a:gd name="T84" fmla="*/ 720 w 1050"/>
                  <a:gd name="T85" fmla="*/ 1128 h 1128"/>
                  <a:gd name="T86" fmla="*/ 738 w 1050"/>
                  <a:gd name="T87" fmla="*/ 1128 h 1128"/>
                  <a:gd name="T88" fmla="*/ 756 w 1050"/>
                  <a:gd name="T89" fmla="*/ 1128 h 1128"/>
                  <a:gd name="T90" fmla="*/ 768 w 1050"/>
                  <a:gd name="T91" fmla="*/ 1128 h 1128"/>
                  <a:gd name="T92" fmla="*/ 786 w 1050"/>
                  <a:gd name="T93" fmla="*/ 1128 h 1128"/>
                  <a:gd name="T94" fmla="*/ 804 w 1050"/>
                  <a:gd name="T95" fmla="*/ 1128 h 1128"/>
                  <a:gd name="T96" fmla="*/ 822 w 1050"/>
                  <a:gd name="T97" fmla="*/ 1128 h 1128"/>
                  <a:gd name="T98" fmla="*/ 840 w 1050"/>
                  <a:gd name="T99" fmla="*/ 1128 h 1128"/>
                  <a:gd name="T100" fmla="*/ 858 w 1050"/>
                  <a:gd name="T101" fmla="*/ 1128 h 1128"/>
                  <a:gd name="T102" fmla="*/ 870 w 1050"/>
                  <a:gd name="T103" fmla="*/ 1128 h 1128"/>
                  <a:gd name="T104" fmla="*/ 888 w 1050"/>
                  <a:gd name="T105" fmla="*/ 1128 h 1128"/>
                  <a:gd name="T106" fmla="*/ 906 w 1050"/>
                  <a:gd name="T107" fmla="*/ 1128 h 1128"/>
                  <a:gd name="T108" fmla="*/ 924 w 1050"/>
                  <a:gd name="T109" fmla="*/ 1128 h 1128"/>
                  <a:gd name="T110" fmla="*/ 942 w 1050"/>
                  <a:gd name="T111" fmla="*/ 1128 h 1128"/>
                  <a:gd name="T112" fmla="*/ 954 w 1050"/>
                  <a:gd name="T113" fmla="*/ 1128 h 1128"/>
                  <a:gd name="T114" fmla="*/ 972 w 1050"/>
                  <a:gd name="T115" fmla="*/ 1128 h 1128"/>
                  <a:gd name="T116" fmla="*/ 990 w 1050"/>
                  <a:gd name="T117" fmla="*/ 1128 h 1128"/>
                  <a:gd name="T118" fmla="*/ 1008 w 1050"/>
                  <a:gd name="T119" fmla="*/ 1128 h 1128"/>
                  <a:gd name="T120" fmla="*/ 1026 w 1050"/>
                  <a:gd name="T121" fmla="*/ 1128 h 1128"/>
                  <a:gd name="T122" fmla="*/ 1044 w 1050"/>
                  <a:gd name="T123" fmla="*/ 1128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0" h="1128">
                    <a:moveTo>
                      <a:pt x="0" y="0"/>
                    </a:moveTo>
                    <a:lnTo>
                      <a:pt x="12" y="24"/>
                    </a:lnTo>
                    <a:lnTo>
                      <a:pt x="18" y="42"/>
                    </a:lnTo>
                    <a:lnTo>
                      <a:pt x="30" y="72"/>
                    </a:lnTo>
                    <a:lnTo>
                      <a:pt x="36" y="96"/>
                    </a:lnTo>
                    <a:lnTo>
                      <a:pt x="42" y="126"/>
                    </a:lnTo>
                    <a:lnTo>
                      <a:pt x="54" y="156"/>
                    </a:lnTo>
                    <a:lnTo>
                      <a:pt x="60" y="192"/>
                    </a:lnTo>
                    <a:lnTo>
                      <a:pt x="72" y="222"/>
                    </a:lnTo>
                    <a:lnTo>
                      <a:pt x="78" y="258"/>
                    </a:lnTo>
                    <a:lnTo>
                      <a:pt x="84" y="294"/>
                    </a:lnTo>
                    <a:lnTo>
                      <a:pt x="96" y="330"/>
                    </a:lnTo>
                    <a:lnTo>
                      <a:pt x="102" y="366"/>
                    </a:lnTo>
                    <a:lnTo>
                      <a:pt x="114" y="402"/>
                    </a:lnTo>
                    <a:lnTo>
                      <a:pt x="120" y="438"/>
                    </a:lnTo>
                    <a:lnTo>
                      <a:pt x="126" y="474"/>
                    </a:lnTo>
                    <a:lnTo>
                      <a:pt x="138" y="510"/>
                    </a:lnTo>
                    <a:lnTo>
                      <a:pt x="144" y="546"/>
                    </a:lnTo>
                    <a:lnTo>
                      <a:pt x="156" y="582"/>
                    </a:lnTo>
                    <a:lnTo>
                      <a:pt x="162" y="612"/>
                    </a:lnTo>
                    <a:lnTo>
                      <a:pt x="168" y="648"/>
                    </a:lnTo>
                    <a:lnTo>
                      <a:pt x="180" y="678"/>
                    </a:lnTo>
                    <a:lnTo>
                      <a:pt x="186" y="708"/>
                    </a:lnTo>
                    <a:lnTo>
                      <a:pt x="198" y="738"/>
                    </a:lnTo>
                    <a:lnTo>
                      <a:pt x="204" y="768"/>
                    </a:lnTo>
                    <a:lnTo>
                      <a:pt x="216" y="798"/>
                    </a:lnTo>
                    <a:lnTo>
                      <a:pt x="222" y="822"/>
                    </a:lnTo>
                    <a:lnTo>
                      <a:pt x="228" y="846"/>
                    </a:lnTo>
                    <a:lnTo>
                      <a:pt x="240" y="870"/>
                    </a:lnTo>
                    <a:lnTo>
                      <a:pt x="246" y="894"/>
                    </a:lnTo>
                    <a:lnTo>
                      <a:pt x="258" y="912"/>
                    </a:lnTo>
                    <a:lnTo>
                      <a:pt x="264" y="930"/>
                    </a:lnTo>
                    <a:lnTo>
                      <a:pt x="270" y="954"/>
                    </a:lnTo>
                    <a:lnTo>
                      <a:pt x="282" y="966"/>
                    </a:lnTo>
                    <a:lnTo>
                      <a:pt x="288" y="984"/>
                    </a:lnTo>
                    <a:lnTo>
                      <a:pt x="300" y="996"/>
                    </a:lnTo>
                    <a:lnTo>
                      <a:pt x="306" y="1014"/>
                    </a:lnTo>
                    <a:lnTo>
                      <a:pt x="312" y="1026"/>
                    </a:lnTo>
                    <a:lnTo>
                      <a:pt x="324" y="1032"/>
                    </a:lnTo>
                    <a:lnTo>
                      <a:pt x="330" y="1044"/>
                    </a:lnTo>
                    <a:lnTo>
                      <a:pt x="342" y="1056"/>
                    </a:lnTo>
                    <a:lnTo>
                      <a:pt x="348" y="1062"/>
                    </a:lnTo>
                    <a:lnTo>
                      <a:pt x="354" y="1068"/>
                    </a:lnTo>
                    <a:lnTo>
                      <a:pt x="366" y="1080"/>
                    </a:lnTo>
                    <a:lnTo>
                      <a:pt x="372" y="1086"/>
                    </a:lnTo>
                    <a:lnTo>
                      <a:pt x="384" y="1092"/>
                    </a:lnTo>
                    <a:lnTo>
                      <a:pt x="390" y="1092"/>
                    </a:lnTo>
                    <a:lnTo>
                      <a:pt x="396" y="1098"/>
                    </a:lnTo>
                    <a:lnTo>
                      <a:pt x="408" y="1104"/>
                    </a:lnTo>
                    <a:lnTo>
                      <a:pt x="414" y="1104"/>
                    </a:lnTo>
                    <a:lnTo>
                      <a:pt x="426" y="1110"/>
                    </a:lnTo>
                    <a:lnTo>
                      <a:pt x="432" y="1110"/>
                    </a:lnTo>
                    <a:lnTo>
                      <a:pt x="444" y="1116"/>
                    </a:lnTo>
                    <a:lnTo>
                      <a:pt x="450" y="1116"/>
                    </a:lnTo>
                    <a:lnTo>
                      <a:pt x="456" y="1122"/>
                    </a:lnTo>
                    <a:lnTo>
                      <a:pt x="468" y="1122"/>
                    </a:lnTo>
                    <a:lnTo>
                      <a:pt x="474" y="1122"/>
                    </a:lnTo>
                    <a:lnTo>
                      <a:pt x="486" y="1122"/>
                    </a:lnTo>
                    <a:lnTo>
                      <a:pt x="492" y="1122"/>
                    </a:lnTo>
                    <a:lnTo>
                      <a:pt x="498" y="1128"/>
                    </a:lnTo>
                    <a:lnTo>
                      <a:pt x="510" y="1128"/>
                    </a:lnTo>
                    <a:lnTo>
                      <a:pt x="516" y="1128"/>
                    </a:lnTo>
                    <a:lnTo>
                      <a:pt x="528" y="1128"/>
                    </a:lnTo>
                    <a:lnTo>
                      <a:pt x="534" y="1128"/>
                    </a:lnTo>
                    <a:lnTo>
                      <a:pt x="540" y="1128"/>
                    </a:lnTo>
                    <a:lnTo>
                      <a:pt x="552" y="1128"/>
                    </a:lnTo>
                    <a:lnTo>
                      <a:pt x="558" y="1128"/>
                    </a:lnTo>
                    <a:lnTo>
                      <a:pt x="570" y="1128"/>
                    </a:lnTo>
                    <a:lnTo>
                      <a:pt x="576" y="1128"/>
                    </a:lnTo>
                    <a:lnTo>
                      <a:pt x="582" y="1128"/>
                    </a:lnTo>
                    <a:lnTo>
                      <a:pt x="594" y="1128"/>
                    </a:lnTo>
                    <a:lnTo>
                      <a:pt x="600" y="1128"/>
                    </a:lnTo>
                    <a:lnTo>
                      <a:pt x="612" y="1128"/>
                    </a:lnTo>
                    <a:lnTo>
                      <a:pt x="618" y="1128"/>
                    </a:lnTo>
                    <a:lnTo>
                      <a:pt x="630" y="1128"/>
                    </a:lnTo>
                    <a:lnTo>
                      <a:pt x="636" y="1128"/>
                    </a:lnTo>
                    <a:lnTo>
                      <a:pt x="642" y="1128"/>
                    </a:lnTo>
                    <a:lnTo>
                      <a:pt x="654" y="1128"/>
                    </a:lnTo>
                    <a:lnTo>
                      <a:pt x="660" y="1128"/>
                    </a:lnTo>
                    <a:lnTo>
                      <a:pt x="672" y="1128"/>
                    </a:lnTo>
                    <a:lnTo>
                      <a:pt x="678" y="1128"/>
                    </a:lnTo>
                    <a:lnTo>
                      <a:pt x="684" y="1128"/>
                    </a:lnTo>
                    <a:lnTo>
                      <a:pt x="696" y="1128"/>
                    </a:lnTo>
                    <a:lnTo>
                      <a:pt x="702" y="1128"/>
                    </a:lnTo>
                    <a:lnTo>
                      <a:pt x="714" y="1128"/>
                    </a:lnTo>
                    <a:lnTo>
                      <a:pt x="720" y="1128"/>
                    </a:lnTo>
                    <a:lnTo>
                      <a:pt x="726" y="1128"/>
                    </a:lnTo>
                    <a:lnTo>
                      <a:pt x="738" y="1128"/>
                    </a:lnTo>
                    <a:lnTo>
                      <a:pt x="744" y="1128"/>
                    </a:lnTo>
                    <a:lnTo>
                      <a:pt x="756" y="1128"/>
                    </a:lnTo>
                    <a:lnTo>
                      <a:pt x="762" y="1128"/>
                    </a:lnTo>
                    <a:lnTo>
                      <a:pt x="768" y="1128"/>
                    </a:lnTo>
                    <a:lnTo>
                      <a:pt x="780" y="1128"/>
                    </a:lnTo>
                    <a:lnTo>
                      <a:pt x="786" y="1128"/>
                    </a:lnTo>
                    <a:lnTo>
                      <a:pt x="798" y="1128"/>
                    </a:lnTo>
                    <a:lnTo>
                      <a:pt x="804" y="1128"/>
                    </a:lnTo>
                    <a:lnTo>
                      <a:pt x="810" y="1128"/>
                    </a:lnTo>
                    <a:lnTo>
                      <a:pt x="822" y="1128"/>
                    </a:lnTo>
                    <a:lnTo>
                      <a:pt x="828" y="1128"/>
                    </a:lnTo>
                    <a:lnTo>
                      <a:pt x="840" y="1128"/>
                    </a:lnTo>
                    <a:lnTo>
                      <a:pt x="846" y="1128"/>
                    </a:lnTo>
                    <a:lnTo>
                      <a:pt x="858" y="1128"/>
                    </a:lnTo>
                    <a:lnTo>
                      <a:pt x="864" y="1128"/>
                    </a:lnTo>
                    <a:lnTo>
                      <a:pt x="870" y="1128"/>
                    </a:lnTo>
                    <a:lnTo>
                      <a:pt x="882" y="1128"/>
                    </a:lnTo>
                    <a:lnTo>
                      <a:pt x="888" y="1128"/>
                    </a:lnTo>
                    <a:lnTo>
                      <a:pt x="900" y="1128"/>
                    </a:lnTo>
                    <a:lnTo>
                      <a:pt x="906" y="1128"/>
                    </a:lnTo>
                    <a:lnTo>
                      <a:pt x="912" y="1128"/>
                    </a:lnTo>
                    <a:lnTo>
                      <a:pt x="924" y="1128"/>
                    </a:lnTo>
                    <a:lnTo>
                      <a:pt x="930" y="1128"/>
                    </a:lnTo>
                    <a:lnTo>
                      <a:pt x="942" y="1128"/>
                    </a:lnTo>
                    <a:lnTo>
                      <a:pt x="948" y="1128"/>
                    </a:lnTo>
                    <a:lnTo>
                      <a:pt x="954" y="1128"/>
                    </a:lnTo>
                    <a:lnTo>
                      <a:pt x="966" y="1128"/>
                    </a:lnTo>
                    <a:lnTo>
                      <a:pt x="972" y="1128"/>
                    </a:lnTo>
                    <a:lnTo>
                      <a:pt x="984" y="1128"/>
                    </a:lnTo>
                    <a:lnTo>
                      <a:pt x="990" y="1128"/>
                    </a:lnTo>
                    <a:lnTo>
                      <a:pt x="996" y="1128"/>
                    </a:lnTo>
                    <a:lnTo>
                      <a:pt x="1008" y="1128"/>
                    </a:lnTo>
                    <a:lnTo>
                      <a:pt x="1014" y="1128"/>
                    </a:lnTo>
                    <a:lnTo>
                      <a:pt x="1026" y="1128"/>
                    </a:lnTo>
                    <a:lnTo>
                      <a:pt x="1032" y="1128"/>
                    </a:lnTo>
                    <a:lnTo>
                      <a:pt x="1044" y="1128"/>
                    </a:lnTo>
                    <a:lnTo>
                      <a:pt x="1050" y="1128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3883147" y="5886026"/>
                <a:ext cx="1748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x</a:t>
                </a:r>
                <a:r>
                  <a:rPr lang="en-US" sz="1400" baseline="-25000" dirty="0" smtClean="0"/>
                  <a:t>1</a:t>
                </a:r>
                <a:endParaRPr lang="cs-CZ" sz="1400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bdélník 43"/>
                  <p:cNvSpPr/>
                  <p:nvPr/>
                </p:nvSpPr>
                <p:spPr>
                  <a:xfrm>
                    <a:off x="3491880" y="3174506"/>
                    <a:ext cx="104175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44" name="Obdélník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1880" y="3174506"/>
                    <a:ext cx="1041759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Obdélník 44"/>
                  <p:cNvSpPr/>
                  <p:nvPr/>
                </p:nvSpPr>
                <p:spPr>
                  <a:xfrm>
                    <a:off x="5364088" y="3174506"/>
                    <a:ext cx="1047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</m:oMath>
                      </m:oMathPara>
                    </a14:m>
                    <a:endParaRPr lang="cs-CZ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Obdélník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4088" y="3174506"/>
                    <a:ext cx="1047082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TextovéPole 45"/>
            <p:cNvSpPr txBox="1"/>
            <p:nvPr/>
          </p:nvSpPr>
          <p:spPr>
            <a:xfrm>
              <a:off x="5248716" y="5910810"/>
              <a:ext cx="3139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solidFill>
                    <a:srgbClr val="0000FF"/>
                  </a:solidFill>
                </a:rPr>
                <a:t>obraz, který chceme zatřídit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cxnSp>
          <p:nvCxnSpPr>
            <p:cNvPr id="48" name="Přímá spojnice se šipkou 47"/>
            <p:cNvCxnSpPr/>
            <p:nvPr/>
          </p:nvCxnSpPr>
          <p:spPr>
            <a:xfrm flipH="1" flipV="1">
              <a:off x="5030123" y="5566734"/>
              <a:ext cx="477981" cy="47318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03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Osnova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Úvod do klasifikace dat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Klasifikace pomocí </a:t>
            </a:r>
            <a:r>
              <a:rPr lang="cs-CZ" dirty="0"/>
              <a:t>diskriminačních </a:t>
            </a:r>
            <a:r>
              <a:rPr lang="cs-CZ" dirty="0" smtClean="0"/>
              <a:t>funkcí:</a:t>
            </a:r>
          </a:p>
          <a:p>
            <a:pPr marL="1257300" lvl="2" indent="-457200"/>
            <a:r>
              <a:rPr lang="cs-CZ" dirty="0" smtClean="0"/>
              <a:t>lineární diskriminační funkce</a:t>
            </a:r>
          </a:p>
          <a:p>
            <a:pPr marL="1257300" lvl="2" indent="-457200"/>
            <a:r>
              <a:rPr lang="cs-CZ" dirty="0" err="1" smtClean="0"/>
              <a:t>Bayesův</a:t>
            </a:r>
            <a:r>
              <a:rPr lang="cs-CZ" dirty="0" smtClean="0"/>
              <a:t> </a:t>
            </a:r>
            <a:r>
              <a:rPr lang="cs-CZ" dirty="0"/>
              <a:t>klasifikátor 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Klasifikace pomocí minimální vzdálenosti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Klasifikace pomocí hranic:</a:t>
            </a:r>
          </a:p>
          <a:p>
            <a:pPr marL="1257300" lvl="2" indent="-457200"/>
            <a:r>
              <a:rPr lang="cs-CZ" dirty="0" err="1" smtClean="0"/>
              <a:t>Fisherova</a:t>
            </a:r>
            <a:r>
              <a:rPr lang="cs-CZ" dirty="0" smtClean="0"/>
              <a:t> lineární diskriminační analýza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0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b="1" dirty="0" smtClean="0"/>
                  <a:t>Příklad: </a:t>
                </a:r>
                <a:r>
                  <a:rPr lang="cs-CZ" dirty="0" smtClean="0"/>
                  <a:t>Bylo </a:t>
                </a:r>
                <a:r>
                  <a:rPr lang="cs-CZ" dirty="0"/>
                  <a:t>provedeno měření objemu hipokampu a mozkových komor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(</a:t>
                </a:r>
                <a:r>
                  <a:rPr lang="cs-CZ" dirty="0"/>
                  <a:t>v cm</a:t>
                </a:r>
                <a:r>
                  <a:rPr lang="cs-CZ" baseline="30000" dirty="0"/>
                  <a:t>3</a:t>
                </a:r>
                <a:r>
                  <a:rPr lang="cs-CZ" dirty="0"/>
                  <a:t>) u 3 pacientů se schizofrenií </a:t>
                </a:r>
                <a:r>
                  <a:rPr lang="cs-CZ" dirty="0" smtClean="0"/>
                  <a:t>a </a:t>
                </a:r>
                <a:r>
                  <a:rPr lang="cs-CZ" dirty="0"/>
                  <a:t>3 </a:t>
                </a:r>
                <a:r>
                  <a:rPr lang="cs-CZ" dirty="0" smtClean="0"/>
                  <a:t>kontrol: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  <m:r>
                      <a:rPr lang="cs-CZ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/>
                          </a:rPr>
                          <m:t> </m:t>
                        </m:r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Určete, zda testovací subjekt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𝐱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3,5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patří do skupiny pacientů či kontrolních subjektů pomocí </a:t>
                </a:r>
                <a:r>
                  <a:rPr lang="cs-CZ" dirty="0" err="1"/>
                  <a:t>Bayesova</a:t>
                </a:r>
                <a:r>
                  <a:rPr lang="cs-CZ" dirty="0"/>
                  <a:t> klasifikátoru.</a:t>
                </a: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18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kritérium maximální aposteriorní </a:t>
            </a:r>
            <a:r>
              <a:rPr lang="cs-CZ" dirty="0" err="1" smtClean="0"/>
              <a:t>psti</a:t>
            </a:r>
            <a:endParaRPr lang="en-US" dirty="0"/>
          </a:p>
        </p:txBody>
      </p:sp>
      <p:grpSp>
        <p:nvGrpSpPr>
          <p:cNvPr id="63" name="Skupina 62"/>
          <p:cNvGrpSpPr/>
          <p:nvPr/>
        </p:nvGrpSpPr>
        <p:grpSpPr>
          <a:xfrm>
            <a:off x="6228184" y="3594502"/>
            <a:ext cx="1599456" cy="842610"/>
            <a:chOff x="6228184" y="3594502"/>
            <a:chExt cx="1599456" cy="842610"/>
          </a:xfrm>
        </p:grpSpPr>
        <p:sp>
          <p:nvSpPr>
            <p:cNvPr id="53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Oval 82"/>
            <p:cNvSpPr>
              <a:spLocks noChangeArrowheads="1"/>
            </p:cNvSpPr>
            <p:nvPr/>
          </p:nvSpPr>
          <p:spPr bwMode="auto">
            <a:xfrm>
              <a:off x="6228184" y="4235844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6323578" y="4098558"/>
              <a:ext cx="1504062" cy="3385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600" dirty="0" smtClean="0"/>
                <a:t>testovací subjekt</a:t>
              </a:r>
              <a:endParaRPr lang="en-US" sz="1600" dirty="0"/>
            </a:p>
          </p:txBody>
        </p:sp>
      </p:grpSp>
      <p:grpSp>
        <p:nvGrpSpPr>
          <p:cNvPr id="62" name="Skupina 61"/>
          <p:cNvGrpSpPr/>
          <p:nvPr/>
        </p:nvGrpSpPr>
        <p:grpSpPr>
          <a:xfrm>
            <a:off x="2001198" y="3343986"/>
            <a:ext cx="4090171" cy="3253366"/>
            <a:chOff x="2001198" y="3242482"/>
            <a:chExt cx="4090171" cy="3253366"/>
          </a:xfrm>
        </p:grpSpPr>
        <p:sp>
          <p:nvSpPr>
            <p:cNvPr id="9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" name="Oval 163"/>
            <p:cNvSpPr>
              <a:spLocks noChangeArrowheads="1"/>
            </p:cNvSpPr>
            <p:nvPr/>
          </p:nvSpPr>
          <p:spPr bwMode="auto">
            <a:xfrm>
              <a:off x="4370478" y="4423581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61" name="TextovéPole 60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574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20475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b="1" dirty="0" smtClean="0"/>
                  <a:t>Příklad: </a:t>
                </a:r>
                <a:r>
                  <a:rPr lang="cs-CZ" dirty="0" smtClean="0"/>
                  <a:t>Bylo </a:t>
                </a:r>
                <a:r>
                  <a:rPr lang="cs-CZ" dirty="0"/>
                  <a:t>provedeno měření objemu hipokampu a mozkových komor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(</a:t>
                </a:r>
                <a:r>
                  <a:rPr lang="cs-CZ" dirty="0"/>
                  <a:t>v cm</a:t>
                </a:r>
                <a:r>
                  <a:rPr lang="cs-CZ" baseline="30000" dirty="0"/>
                  <a:t>3</a:t>
                </a:r>
                <a:r>
                  <a:rPr lang="cs-CZ" dirty="0"/>
                  <a:t>) u 3 pacientů se schizofrenií </a:t>
                </a:r>
                <a:r>
                  <a:rPr lang="cs-CZ" dirty="0" smtClean="0"/>
                  <a:t>a </a:t>
                </a:r>
                <a:r>
                  <a:rPr lang="cs-CZ" dirty="0"/>
                  <a:t>3 </a:t>
                </a:r>
                <a:r>
                  <a:rPr lang="cs-CZ" dirty="0" smtClean="0"/>
                  <a:t>kontrol: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  <m:r>
                      <a:rPr lang="cs-CZ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/>
                          </a:rPr>
                          <m:t> </m:t>
                        </m:r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Určete, zda testovací subjekt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𝐱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3,5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patří do skupiny pacientů či kontrolních subjektů pomocí </a:t>
                </a:r>
                <a:r>
                  <a:rPr lang="cs-CZ" dirty="0" err="1"/>
                  <a:t>Bayesova</a:t>
                </a:r>
                <a:r>
                  <a:rPr lang="cs-CZ" dirty="0"/>
                  <a:t> klasifikátoru</a:t>
                </a:r>
                <a:r>
                  <a:rPr lang="cs-CZ" dirty="0" smtClean="0"/>
                  <a:t>.</a:t>
                </a:r>
              </a:p>
              <a:p>
                <a:pPr marL="0" indent="0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2047582"/>
              </a:xfrm>
              <a:blipFill rotWithShape="1">
                <a:blip r:embed="rId3"/>
                <a:stretch>
                  <a:fillRect l="-741" t="-1488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kritérium maximální aposteriorní </a:t>
            </a:r>
            <a:r>
              <a:rPr lang="cs-CZ" dirty="0" err="1" smtClean="0"/>
              <a:t>psti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539552" y="3829110"/>
                <a:ext cx="269137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=3</m:t>
                    </m:r>
                  </m:oMath>
                </a14:m>
                <a:r>
                  <a:rPr lang="cs-CZ" dirty="0" smtClean="0">
                    <a:latin typeface="Cambria Math"/>
                  </a:rPr>
                  <a:t>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=3</m:t>
                    </m:r>
                  </m:oMath>
                </a14:m>
                <a:r>
                  <a:rPr lang="cs-CZ" dirty="0" smtClean="0"/>
                  <a:t>;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𝑛</m:t>
                    </m:r>
                    <m:r>
                      <a:rPr lang="cs-CZ" i="1">
                        <a:latin typeface="Cambria Math"/>
                      </a:rPr>
                      <m:t>=6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29110"/>
                <a:ext cx="2691378" cy="507831"/>
              </a:xfrm>
              <a:prstGeom prst="rect">
                <a:avLst/>
              </a:prstGeom>
              <a:blipFill rotWithShape="1">
                <a:blip r:embed="rId4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39552" y="4491930"/>
                <a:ext cx="244827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/>
                  <a:t>A</a:t>
                </a:r>
                <a:r>
                  <a:rPr lang="cs-CZ" dirty="0" smtClean="0"/>
                  <a:t>priorní </a:t>
                </a:r>
                <a:r>
                  <a:rPr lang="cs-CZ" dirty="0" err="1" smtClean="0"/>
                  <a:t>psti</a:t>
                </a:r>
                <a:r>
                  <a:rPr lang="cs-CZ" dirty="0" smtClean="0"/>
                  <a:t>:</a:t>
                </a:r>
                <a:endParaRPr lang="cs-CZ" sz="800" i="1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=0,5</m:t>
                    </m:r>
                  </m:oMath>
                </a14:m>
                <a:endParaRPr lang="cs-CZ" i="1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=0,5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91930"/>
                <a:ext cx="2448272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délník 51"/>
              <p:cNvSpPr/>
              <p:nvPr/>
            </p:nvSpPr>
            <p:spPr>
              <a:xfrm>
                <a:off x="6012160" y="2968492"/>
                <a:ext cx="2944204" cy="676532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|</m:t>
                          </m:r>
                          <m:r>
                            <a:rPr lang="cs-CZ" b="1" i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∙</m:t>
                          </m:r>
                          <m:r>
                            <a:rPr lang="cs-CZ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2" name="Obdélník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968492"/>
                <a:ext cx="2944204" cy="6765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délník 63"/>
              <p:cNvSpPr/>
              <p:nvPr/>
            </p:nvSpPr>
            <p:spPr>
              <a:xfrm>
                <a:off x="3491880" y="4523431"/>
                <a:ext cx="5592369" cy="873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/>
                  <a:t>Podmíněné hustoty </a:t>
                </a:r>
                <a:r>
                  <a:rPr lang="cs-CZ" dirty="0" err="1" smtClean="0"/>
                  <a:t>psti</a:t>
                </a:r>
                <a:r>
                  <a:rPr lang="cs-CZ" dirty="0" smtClean="0"/>
                  <a:t>:</a:t>
                </a:r>
                <a:r>
                  <a:rPr lang="cs-CZ" sz="800" i="1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cs-CZ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|"/>
                                <m:endChr m:val="|"/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0" smtClean="0"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ea typeface="Cambria Math"/>
                      </a:rPr>
                      <m:t>exp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1">
                                    <a:latin typeface="Cambria Math"/>
                                    <a:ea typeface="Cambria Math"/>
                                  </a:rPr>
                                  <m:t>𝐱</m:t>
                                </m:r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b="1">
                                        <a:latin typeface="Cambria Math"/>
                                        <a:ea typeface="Cambria Math"/>
                                      </a:rPr>
                                      <m:t>𝐱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p>
                        </m:sSup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0" smtClean="0"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b="1">
                                    <a:latin typeface="Cambria Math"/>
                                    <a:ea typeface="Cambria Math"/>
                                  </a:rPr>
                                  <m:t>𝐱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4" name="Obdélník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523431"/>
                <a:ext cx="5592369" cy="873765"/>
              </a:xfrm>
              <a:prstGeom prst="rect">
                <a:avLst/>
              </a:prstGeom>
              <a:blipFill rotWithShape="1">
                <a:blip r:embed="rId8"/>
                <a:stretch>
                  <a:fillRect l="-981" t="-34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délník 68"/>
          <p:cNvSpPr/>
          <p:nvPr/>
        </p:nvSpPr>
        <p:spPr>
          <a:xfrm>
            <a:off x="528960" y="3501008"/>
            <a:ext cx="3367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Označení a pomocné výpočty:</a:t>
            </a:r>
          </a:p>
        </p:txBody>
      </p:sp>
    </p:spTree>
    <p:extLst>
      <p:ext uri="{BB962C8B-B14F-4D97-AF65-F5344CB8AC3E}">
        <p14:creationId xmlns:p14="http://schemas.microsoft.com/office/powerpoint/2010/main" val="15815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2" grpId="0" animBg="1"/>
      <p:bldP spid="64" grpId="0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7606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Příklad:</a:t>
            </a:r>
            <a:endParaRPr lang="cs-CZ" dirty="0" smtClean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kritérium maximální aposteriorní </a:t>
            </a:r>
            <a:r>
              <a:rPr lang="cs-CZ" dirty="0" err="1" smtClean="0"/>
              <a:t>psti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467544" y="1660738"/>
            <a:ext cx="5454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1. Klasifikace podle objemu mozkových komor:  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7149008" y="2730406"/>
            <a:ext cx="1599456" cy="842610"/>
            <a:chOff x="6228184" y="3594502"/>
            <a:chExt cx="1599456" cy="842610"/>
          </a:xfrm>
        </p:grpSpPr>
        <p:sp>
          <p:nvSpPr>
            <p:cNvPr id="14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6228184" y="4235844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323578" y="4098558"/>
              <a:ext cx="1504062" cy="3385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600" dirty="0" smtClean="0"/>
                <a:t>testovací subjekt</a:t>
              </a:r>
              <a:endParaRPr lang="en-US" sz="1600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3346869" y="2479890"/>
            <a:ext cx="4090171" cy="3253366"/>
            <a:chOff x="2001198" y="3242482"/>
            <a:chExt cx="4090171" cy="3253366"/>
          </a:xfrm>
        </p:grpSpPr>
        <p:sp>
          <p:nvSpPr>
            <p:cNvPr id="21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7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9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1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3" name="Oval 163"/>
            <p:cNvSpPr>
              <a:spLocks noChangeArrowheads="1"/>
            </p:cNvSpPr>
            <p:nvPr/>
          </p:nvSpPr>
          <p:spPr bwMode="auto">
            <a:xfrm>
              <a:off x="4370478" y="4423581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65" name="TextovéPole 64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  <p:grpSp>
        <p:nvGrpSpPr>
          <p:cNvPr id="112" name="Skupina 111"/>
          <p:cNvGrpSpPr/>
          <p:nvPr/>
        </p:nvGrpSpPr>
        <p:grpSpPr>
          <a:xfrm>
            <a:off x="755577" y="2478148"/>
            <a:ext cx="1152128" cy="2806244"/>
            <a:chOff x="755577" y="2478148"/>
            <a:chExt cx="1152128" cy="2806244"/>
          </a:xfrm>
        </p:grpSpPr>
        <p:sp>
          <p:nvSpPr>
            <p:cNvPr id="68" name="Line 102"/>
            <p:cNvSpPr>
              <a:spLocks noChangeShapeType="1"/>
            </p:cNvSpPr>
            <p:nvPr/>
          </p:nvSpPr>
          <p:spPr bwMode="auto">
            <a:xfrm flipV="1">
              <a:off x="1543708" y="2554348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105"/>
            <p:cNvSpPr>
              <a:spLocks noChangeShapeType="1"/>
            </p:cNvSpPr>
            <p:nvPr/>
          </p:nvSpPr>
          <p:spPr bwMode="auto">
            <a:xfrm flipV="1">
              <a:off x="1543708" y="5107048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Line 106"/>
            <p:cNvSpPr>
              <a:spLocks noChangeShapeType="1"/>
            </p:cNvSpPr>
            <p:nvPr/>
          </p:nvSpPr>
          <p:spPr bwMode="auto">
            <a:xfrm>
              <a:off x="1543708" y="2554348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Line 123"/>
            <p:cNvSpPr>
              <a:spLocks noChangeShapeType="1"/>
            </p:cNvSpPr>
            <p:nvPr/>
          </p:nvSpPr>
          <p:spPr bwMode="auto">
            <a:xfrm>
              <a:off x="1543708" y="514514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125"/>
            <p:cNvSpPr>
              <a:spLocks noChangeArrowheads="1"/>
            </p:cNvSpPr>
            <p:nvPr/>
          </p:nvSpPr>
          <p:spPr bwMode="auto">
            <a:xfrm>
              <a:off x="1304822" y="506894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" name="Line 126"/>
            <p:cNvSpPr>
              <a:spLocks noChangeShapeType="1"/>
            </p:cNvSpPr>
            <p:nvPr/>
          </p:nvSpPr>
          <p:spPr bwMode="auto">
            <a:xfrm>
              <a:off x="1543708" y="484987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128"/>
            <p:cNvSpPr>
              <a:spLocks noChangeArrowheads="1"/>
            </p:cNvSpPr>
            <p:nvPr/>
          </p:nvSpPr>
          <p:spPr bwMode="auto">
            <a:xfrm>
              <a:off x="1304822" y="4773673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7" name="Line 129"/>
            <p:cNvSpPr>
              <a:spLocks noChangeShapeType="1"/>
            </p:cNvSpPr>
            <p:nvPr/>
          </p:nvSpPr>
          <p:spPr bwMode="auto">
            <a:xfrm>
              <a:off x="1543708" y="456412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131"/>
            <p:cNvSpPr>
              <a:spLocks noChangeArrowheads="1"/>
            </p:cNvSpPr>
            <p:nvPr/>
          </p:nvSpPr>
          <p:spPr bwMode="auto">
            <a:xfrm>
              <a:off x="1304822" y="4487923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9" name="Line 132"/>
            <p:cNvSpPr>
              <a:spLocks noChangeShapeType="1"/>
            </p:cNvSpPr>
            <p:nvPr/>
          </p:nvSpPr>
          <p:spPr bwMode="auto">
            <a:xfrm>
              <a:off x="1543708" y="427837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134"/>
            <p:cNvSpPr>
              <a:spLocks noChangeArrowheads="1"/>
            </p:cNvSpPr>
            <p:nvPr/>
          </p:nvSpPr>
          <p:spPr bwMode="auto">
            <a:xfrm>
              <a:off x="1304822" y="4202173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1" name="Line 135"/>
            <p:cNvSpPr>
              <a:spLocks noChangeShapeType="1"/>
            </p:cNvSpPr>
            <p:nvPr/>
          </p:nvSpPr>
          <p:spPr bwMode="auto">
            <a:xfrm>
              <a:off x="1543708" y="399262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137"/>
            <p:cNvSpPr>
              <a:spLocks noChangeArrowheads="1"/>
            </p:cNvSpPr>
            <p:nvPr/>
          </p:nvSpPr>
          <p:spPr bwMode="auto">
            <a:xfrm>
              <a:off x="1304822" y="3916423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3" name="Line 138"/>
            <p:cNvSpPr>
              <a:spLocks noChangeShapeType="1"/>
            </p:cNvSpPr>
            <p:nvPr/>
          </p:nvSpPr>
          <p:spPr bwMode="auto">
            <a:xfrm>
              <a:off x="1543708" y="369734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140"/>
            <p:cNvSpPr>
              <a:spLocks noChangeArrowheads="1"/>
            </p:cNvSpPr>
            <p:nvPr/>
          </p:nvSpPr>
          <p:spPr bwMode="auto">
            <a:xfrm>
              <a:off x="1304822" y="362114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5" name="Line 141"/>
            <p:cNvSpPr>
              <a:spLocks noChangeShapeType="1"/>
            </p:cNvSpPr>
            <p:nvPr/>
          </p:nvSpPr>
          <p:spPr bwMode="auto">
            <a:xfrm>
              <a:off x="1543708" y="341159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ectangle 143"/>
            <p:cNvSpPr>
              <a:spLocks noChangeArrowheads="1"/>
            </p:cNvSpPr>
            <p:nvPr/>
          </p:nvSpPr>
          <p:spPr bwMode="auto">
            <a:xfrm>
              <a:off x="1238147" y="333539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7" name="Line 144"/>
            <p:cNvSpPr>
              <a:spLocks noChangeShapeType="1"/>
            </p:cNvSpPr>
            <p:nvPr/>
          </p:nvSpPr>
          <p:spPr bwMode="auto">
            <a:xfrm>
              <a:off x="1543708" y="312584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146"/>
            <p:cNvSpPr>
              <a:spLocks noChangeArrowheads="1"/>
            </p:cNvSpPr>
            <p:nvPr/>
          </p:nvSpPr>
          <p:spPr bwMode="auto">
            <a:xfrm>
              <a:off x="1238147" y="3049648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9" name="Line 147"/>
            <p:cNvSpPr>
              <a:spLocks noChangeShapeType="1"/>
            </p:cNvSpPr>
            <p:nvPr/>
          </p:nvSpPr>
          <p:spPr bwMode="auto">
            <a:xfrm>
              <a:off x="1543708" y="284009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149"/>
            <p:cNvSpPr>
              <a:spLocks noChangeArrowheads="1"/>
            </p:cNvSpPr>
            <p:nvPr/>
          </p:nvSpPr>
          <p:spPr bwMode="auto">
            <a:xfrm>
              <a:off x="1238147" y="276389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1" name="Line 150"/>
            <p:cNvSpPr>
              <a:spLocks noChangeShapeType="1"/>
            </p:cNvSpPr>
            <p:nvPr/>
          </p:nvSpPr>
          <p:spPr bwMode="auto">
            <a:xfrm>
              <a:off x="1543708" y="255434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152"/>
            <p:cNvSpPr>
              <a:spLocks noChangeArrowheads="1"/>
            </p:cNvSpPr>
            <p:nvPr/>
          </p:nvSpPr>
          <p:spPr bwMode="auto">
            <a:xfrm>
              <a:off x="1238147" y="247814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" name="Oval 157"/>
            <p:cNvSpPr>
              <a:spLocks noChangeArrowheads="1"/>
            </p:cNvSpPr>
            <p:nvPr/>
          </p:nvSpPr>
          <p:spPr bwMode="auto">
            <a:xfrm>
              <a:off x="1619673" y="280199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4" name="Oval 158"/>
            <p:cNvSpPr>
              <a:spLocks noChangeArrowheads="1"/>
            </p:cNvSpPr>
            <p:nvPr/>
          </p:nvSpPr>
          <p:spPr bwMode="auto">
            <a:xfrm>
              <a:off x="1619673" y="337349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5" name="Oval 159"/>
            <p:cNvSpPr>
              <a:spLocks noChangeArrowheads="1"/>
            </p:cNvSpPr>
            <p:nvPr/>
          </p:nvSpPr>
          <p:spPr bwMode="auto">
            <a:xfrm>
              <a:off x="1619673" y="395452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6" name="Oval 160"/>
            <p:cNvSpPr>
              <a:spLocks noChangeArrowheads="1"/>
            </p:cNvSpPr>
            <p:nvPr/>
          </p:nvSpPr>
          <p:spPr bwMode="auto">
            <a:xfrm>
              <a:off x="1619673" y="4240272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7" name="Oval 161"/>
            <p:cNvSpPr>
              <a:spLocks noChangeArrowheads="1"/>
            </p:cNvSpPr>
            <p:nvPr/>
          </p:nvSpPr>
          <p:spPr bwMode="auto">
            <a:xfrm>
              <a:off x="1619673" y="3659247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8" name="Oval 162"/>
            <p:cNvSpPr>
              <a:spLocks noChangeArrowheads="1"/>
            </p:cNvSpPr>
            <p:nvPr/>
          </p:nvSpPr>
          <p:spPr bwMode="auto">
            <a:xfrm>
              <a:off x="1619673" y="4811772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9" name="Oval 163"/>
            <p:cNvSpPr>
              <a:spLocks noChangeArrowheads="1"/>
            </p:cNvSpPr>
            <p:nvPr/>
          </p:nvSpPr>
          <p:spPr bwMode="auto">
            <a:xfrm>
              <a:off x="1799705" y="3659247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1" name="TextovéPole 110"/>
            <p:cNvSpPr txBox="1"/>
            <p:nvPr/>
          </p:nvSpPr>
          <p:spPr>
            <a:xfrm rot="16200000">
              <a:off x="-301667" y="3721910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  <p:cxnSp>
        <p:nvCxnSpPr>
          <p:cNvPr id="10" name="Přímá spojnice se šipkou 9"/>
          <p:cNvCxnSpPr/>
          <p:nvPr/>
        </p:nvCxnSpPr>
        <p:spPr>
          <a:xfrm flipH="1">
            <a:off x="2771800" y="3851490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Volný tvar 113"/>
          <p:cNvSpPr/>
          <p:nvPr/>
        </p:nvSpPr>
        <p:spPr>
          <a:xfrm>
            <a:off x="2013272" y="2718486"/>
            <a:ext cx="470496" cy="1430594"/>
          </a:xfrm>
          <a:custGeom>
            <a:avLst/>
            <a:gdLst>
              <a:gd name="connsiteX0" fmla="*/ 0 w 427724"/>
              <a:gd name="connsiteY0" fmla="*/ 0 h 1430594"/>
              <a:gd name="connsiteX1" fmla="*/ 427703 w 427724"/>
              <a:gd name="connsiteY1" fmla="*/ 722671 h 1430594"/>
              <a:gd name="connsiteX2" fmla="*/ 14749 w 427724"/>
              <a:gd name="connsiteY2" fmla="*/ 1430594 h 14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724" h="1430594">
                <a:moveTo>
                  <a:pt x="0" y="0"/>
                </a:moveTo>
                <a:cubicBezTo>
                  <a:pt x="212622" y="242119"/>
                  <a:pt x="425245" y="484239"/>
                  <a:pt x="427703" y="722671"/>
                </a:cubicBezTo>
                <a:cubicBezTo>
                  <a:pt x="430161" y="961103"/>
                  <a:pt x="222455" y="1195848"/>
                  <a:pt x="14749" y="143059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Volný tvar 114"/>
          <p:cNvSpPr/>
          <p:nvPr/>
        </p:nvSpPr>
        <p:spPr>
          <a:xfrm>
            <a:off x="2013272" y="3610346"/>
            <a:ext cx="470496" cy="1430594"/>
          </a:xfrm>
          <a:custGeom>
            <a:avLst/>
            <a:gdLst>
              <a:gd name="connsiteX0" fmla="*/ 0 w 427724"/>
              <a:gd name="connsiteY0" fmla="*/ 0 h 1430594"/>
              <a:gd name="connsiteX1" fmla="*/ 427703 w 427724"/>
              <a:gd name="connsiteY1" fmla="*/ 722671 h 1430594"/>
              <a:gd name="connsiteX2" fmla="*/ 14749 w 427724"/>
              <a:gd name="connsiteY2" fmla="*/ 1430594 h 14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724" h="1430594">
                <a:moveTo>
                  <a:pt x="0" y="0"/>
                </a:moveTo>
                <a:cubicBezTo>
                  <a:pt x="212622" y="242119"/>
                  <a:pt x="425245" y="484239"/>
                  <a:pt x="427703" y="722671"/>
                </a:cubicBezTo>
                <a:cubicBezTo>
                  <a:pt x="430161" y="961103"/>
                  <a:pt x="222455" y="1195848"/>
                  <a:pt x="14749" y="143059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0" name="Přímá spojnice 119"/>
          <p:cNvCxnSpPr/>
          <p:nvPr/>
        </p:nvCxnSpPr>
        <p:spPr>
          <a:xfrm flipH="1">
            <a:off x="1964964" y="3702284"/>
            <a:ext cx="6145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bdélník 121"/>
              <p:cNvSpPr/>
              <p:nvPr/>
            </p:nvSpPr>
            <p:spPr>
              <a:xfrm>
                <a:off x="467545" y="5627730"/>
                <a:ext cx="3361894" cy="1113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0,176∙0,5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0,1485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=0,593</m:t>
                    </m:r>
                  </m:oMath>
                </a14:m>
                <a:endParaRPr lang="cs-CZ" i="1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0,121∙0,5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0,1485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=0,407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22" name="Obdélník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5627730"/>
                <a:ext cx="3361894" cy="11136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bdélník 122"/>
          <p:cNvSpPr/>
          <p:nvPr/>
        </p:nvSpPr>
        <p:spPr>
          <a:xfrm>
            <a:off x="3491880" y="6005573"/>
            <a:ext cx="3545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→ subjekt zařazen do třídy pacientů</a:t>
            </a:r>
          </a:p>
        </p:txBody>
      </p:sp>
    </p:spTree>
    <p:extLst>
      <p:ext uri="{BB962C8B-B14F-4D97-AF65-F5344CB8AC3E}">
        <p14:creationId xmlns:p14="http://schemas.microsoft.com/office/powerpoint/2010/main" val="8921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22" grpId="0"/>
      <p:bldP spid="1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7606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Příklad:</a:t>
            </a:r>
            <a:endParaRPr lang="cs-CZ" dirty="0" smtClean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kritérium maximální aposteriorní </a:t>
            </a:r>
            <a:r>
              <a:rPr lang="cs-CZ" dirty="0" err="1" smtClean="0"/>
              <a:t>psti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467544" y="1660738"/>
            <a:ext cx="545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2</a:t>
            </a:r>
            <a:r>
              <a:rPr lang="cs-CZ" sz="2000" b="1" dirty="0" smtClean="0"/>
              <a:t>. </a:t>
            </a:r>
            <a:r>
              <a:rPr lang="cs-CZ" sz="2000" b="1" dirty="0"/>
              <a:t>Klasifikace podle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objemu hipokampu:  </a:t>
            </a:r>
            <a:endParaRPr lang="cs-CZ" sz="2000" b="1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7221016" y="1506270"/>
            <a:ext cx="1599456" cy="842610"/>
            <a:chOff x="6228184" y="3594502"/>
            <a:chExt cx="1599456" cy="842610"/>
          </a:xfrm>
        </p:grpSpPr>
        <p:sp>
          <p:nvSpPr>
            <p:cNvPr id="14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6228184" y="4235844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323578" y="4098558"/>
              <a:ext cx="1504062" cy="3385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600" dirty="0" smtClean="0"/>
                <a:t>testovací subjekt</a:t>
              </a:r>
              <a:endParaRPr lang="en-US" sz="1600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3578173" y="1255754"/>
            <a:ext cx="4090171" cy="3253366"/>
            <a:chOff x="2001198" y="3242482"/>
            <a:chExt cx="4090171" cy="3253366"/>
          </a:xfrm>
        </p:grpSpPr>
        <p:sp>
          <p:nvSpPr>
            <p:cNvPr id="21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7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9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1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3" name="Oval 163"/>
            <p:cNvSpPr>
              <a:spLocks noChangeArrowheads="1"/>
            </p:cNvSpPr>
            <p:nvPr/>
          </p:nvSpPr>
          <p:spPr bwMode="auto">
            <a:xfrm>
              <a:off x="4370478" y="4423581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65" name="TextovéPole 64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  <p:cxnSp>
        <p:nvCxnSpPr>
          <p:cNvPr id="10" name="Přímá spojnice se šipkou 9"/>
          <p:cNvCxnSpPr/>
          <p:nvPr/>
        </p:nvCxnSpPr>
        <p:spPr>
          <a:xfrm rot="16200000" flipH="1">
            <a:off x="5818632" y="4798563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bdélník 121"/>
              <p:cNvSpPr/>
              <p:nvPr/>
            </p:nvSpPr>
            <p:spPr>
              <a:xfrm>
                <a:off x="467545" y="4437112"/>
                <a:ext cx="3361894" cy="1113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0,352∙0,5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0,352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=0,5</m:t>
                    </m:r>
                  </m:oMath>
                </a14:m>
                <a:endParaRPr lang="cs-CZ" i="1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0,352∙0,5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0,352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=0,5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22" name="Obdélník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4437112"/>
                <a:ext cx="3361894" cy="11136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bdélník 122"/>
          <p:cNvSpPr/>
          <p:nvPr/>
        </p:nvSpPr>
        <p:spPr>
          <a:xfrm>
            <a:off x="522806" y="5717541"/>
            <a:ext cx="277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→ </a:t>
            </a:r>
            <a:r>
              <a:rPr lang="cs-CZ" dirty="0" smtClean="0"/>
              <a:t>nelze jednoznačně určit, </a:t>
            </a:r>
            <a:br>
              <a:rPr lang="cs-CZ" dirty="0" smtClean="0"/>
            </a:br>
            <a:r>
              <a:rPr lang="cs-CZ" dirty="0" smtClean="0"/>
              <a:t>     kam subjekt zařadíme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4321396" y="5488766"/>
            <a:ext cx="3347411" cy="964570"/>
            <a:chOff x="4321396" y="5488766"/>
            <a:chExt cx="3347411" cy="964570"/>
          </a:xfrm>
        </p:grpSpPr>
        <p:sp>
          <p:nvSpPr>
            <p:cNvPr id="113" name="Line 100"/>
            <p:cNvSpPr>
              <a:spLocks noChangeShapeType="1"/>
            </p:cNvSpPr>
            <p:nvPr/>
          </p:nvSpPr>
          <p:spPr bwMode="auto">
            <a:xfrm>
              <a:off x="4366767" y="5866970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9" name="Rectangle 107"/>
            <p:cNvSpPr>
              <a:spLocks noChangeArrowheads="1"/>
            </p:cNvSpPr>
            <p:nvPr/>
          </p:nvSpPr>
          <p:spPr bwMode="auto">
            <a:xfrm>
              <a:off x="4321396" y="589554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1" name="Line 108"/>
            <p:cNvSpPr>
              <a:spLocks noChangeShapeType="1"/>
            </p:cNvSpPr>
            <p:nvPr/>
          </p:nvSpPr>
          <p:spPr bwMode="auto">
            <a:xfrm flipV="1">
              <a:off x="5014467" y="582887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110"/>
            <p:cNvSpPr>
              <a:spLocks noChangeArrowheads="1"/>
            </p:cNvSpPr>
            <p:nvPr/>
          </p:nvSpPr>
          <p:spPr bwMode="auto">
            <a:xfrm>
              <a:off x="4969096" y="589554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5" name="Line 111"/>
            <p:cNvSpPr>
              <a:spLocks noChangeShapeType="1"/>
            </p:cNvSpPr>
            <p:nvPr/>
          </p:nvSpPr>
          <p:spPr bwMode="auto">
            <a:xfrm flipV="1">
              <a:off x="5662167" y="582887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Rectangle 113"/>
            <p:cNvSpPr>
              <a:spLocks noChangeArrowheads="1"/>
            </p:cNvSpPr>
            <p:nvPr/>
          </p:nvSpPr>
          <p:spPr bwMode="auto">
            <a:xfrm>
              <a:off x="5616796" y="589554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7" name="Line 114"/>
            <p:cNvSpPr>
              <a:spLocks noChangeShapeType="1"/>
            </p:cNvSpPr>
            <p:nvPr/>
          </p:nvSpPr>
          <p:spPr bwMode="auto">
            <a:xfrm flipV="1">
              <a:off x="6309867" y="582887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16"/>
            <p:cNvSpPr>
              <a:spLocks noChangeArrowheads="1"/>
            </p:cNvSpPr>
            <p:nvPr/>
          </p:nvSpPr>
          <p:spPr bwMode="auto">
            <a:xfrm>
              <a:off x="6264496" y="589554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9" name="Line 117"/>
            <p:cNvSpPr>
              <a:spLocks noChangeShapeType="1"/>
            </p:cNvSpPr>
            <p:nvPr/>
          </p:nvSpPr>
          <p:spPr bwMode="auto">
            <a:xfrm flipV="1">
              <a:off x="6957567" y="582887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Rectangle 119"/>
            <p:cNvSpPr>
              <a:spLocks noChangeArrowheads="1"/>
            </p:cNvSpPr>
            <p:nvPr/>
          </p:nvSpPr>
          <p:spPr bwMode="auto">
            <a:xfrm>
              <a:off x="6912196" y="589554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1" name="Line 120"/>
            <p:cNvSpPr>
              <a:spLocks noChangeShapeType="1"/>
            </p:cNvSpPr>
            <p:nvPr/>
          </p:nvSpPr>
          <p:spPr bwMode="auto">
            <a:xfrm flipV="1">
              <a:off x="7614792" y="582887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Rectangle 122"/>
            <p:cNvSpPr>
              <a:spLocks noChangeArrowheads="1"/>
            </p:cNvSpPr>
            <p:nvPr/>
          </p:nvSpPr>
          <p:spPr bwMode="auto">
            <a:xfrm>
              <a:off x="7569421" y="589554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4" name="Line 124"/>
            <p:cNvSpPr>
              <a:spLocks noChangeShapeType="1"/>
            </p:cNvSpPr>
            <p:nvPr/>
          </p:nvSpPr>
          <p:spPr bwMode="auto">
            <a:xfrm flipH="1">
              <a:off x="7576692" y="586697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Oval 157"/>
            <p:cNvSpPr>
              <a:spLocks noChangeArrowheads="1"/>
            </p:cNvSpPr>
            <p:nvPr/>
          </p:nvSpPr>
          <p:spPr bwMode="auto">
            <a:xfrm>
              <a:off x="4976366" y="565372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5" name="Oval 158"/>
            <p:cNvSpPr>
              <a:spLocks noChangeArrowheads="1"/>
            </p:cNvSpPr>
            <p:nvPr/>
          </p:nvSpPr>
          <p:spPr bwMode="auto">
            <a:xfrm>
              <a:off x="6271766" y="548876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6" name="Oval 159"/>
            <p:cNvSpPr>
              <a:spLocks noChangeArrowheads="1"/>
            </p:cNvSpPr>
            <p:nvPr/>
          </p:nvSpPr>
          <p:spPr bwMode="auto">
            <a:xfrm>
              <a:off x="5624066" y="565372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7" name="Oval 160"/>
            <p:cNvSpPr>
              <a:spLocks noChangeArrowheads="1"/>
            </p:cNvSpPr>
            <p:nvPr/>
          </p:nvSpPr>
          <p:spPr bwMode="auto">
            <a:xfrm>
              <a:off x="6919466" y="5653722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8" name="Oval 161"/>
            <p:cNvSpPr>
              <a:spLocks noChangeArrowheads="1"/>
            </p:cNvSpPr>
            <p:nvPr/>
          </p:nvSpPr>
          <p:spPr bwMode="auto">
            <a:xfrm>
              <a:off x="5624066" y="548876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9" name="Oval 162"/>
            <p:cNvSpPr>
              <a:spLocks noChangeArrowheads="1"/>
            </p:cNvSpPr>
            <p:nvPr/>
          </p:nvSpPr>
          <p:spPr bwMode="auto">
            <a:xfrm>
              <a:off x="6271766" y="5653722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0" name="Oval 163"/>
            <p:cNvSpPr>
              <a:spLocks noChangeArrowheads="1"/>
            </p:cNvSpPr>
            <p:nvPr/>
          </p:nvSpPr>
          <p:spPr bwMode="auto">
            <a:xfrm>
              <a:off x="5947916" y="5653722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1" name="TextovéPole 160"/>
            <p:cNvSpPr txBox="1"/>
            <p:nvPr/>
          </p:nvSpPr>
          <p:spPr>
            <a:xfrm>
              <a:off x="4997310" y="6114782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163" name="Line 108"/>
            <p:cNvSpPr>
              <a:spLocks noChangeShapeType="1"/>
            </p:cNvSpPr>
            <p:nvPr/>
          </p:nvSpPr>
          <p:spPr bwMode="auto">
            <a:xfrm flipV="1">
              <a:off x="4355976" y="582887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Obdélník 6"/>
          <p:cNvSpPr/>
          <p:nvPr/>
        </p:nvSpPr>
        <p:spPr>
          <a:xfrm>
            <a:off x="5740574" y="4560664"/>
            <a:ext cx="499483" cy="469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 rot="16200000">
            <a:off x="5434223" y="4422671"/>
            <a:ext cx="470496" cy="1430594"/>
          </a:xfrm>
          <a:custGeom>
            <a:avLst/>
            <a:gdLst>
              <a:gd name="connsiteX0" fmla="*/ 0 w 427724"/>
              <a:gd name="connsiteY0" fmla="*/ 0 h 1430594"/>
              <a:gd name="connsiteX1" fmla="*/ 427703 w 427724"/>
              <a:gd name="connsiteY1" fmla="*/ 722671 h 1430594"/>
              <a:gd name="connsiteX2" fmla="*/ 14749 w 427724"/>
              <a:gd name="connsiteY2" fmla="*/ 1430594 h 14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724" h="1430594">
                <a:moveTo>
                  <a:pt x="0" y="0"/>
                </a:moveTo>
                <a:cubicBezTo>
                  <a:pt x="212622" y="242119"/>
                  <a:pt x="425245" y="484239"/>
                  <a:pt x="427703" y="722671"/>
                </a:cubicBezTo>
                <a:cubicBezTo>
                  <a:pt x="430161" y="961103"/>
                  <a:pt x="222455" y="1195848"/>
                  <a:pt x="14749" y="143059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Volný tvar 114"/>
          <p:cNvSpPr/>
          <p:nvPr/>
        </p:nvSpPr>
        <p:spPr>
          <a:xfrm rot="5400000" flipH="1">
            <a:off x="6092992" y="4422671"/>
            <a:ext cx="470496" cy="1430594"/>
          </a:xfrm>
          <a:custGeom>
            <a:avLst/>
            <a:gdLst>
              <a:gd name="connsiteX0" fmla="*/ 0 w 427724"/>
              <a:gd name="connsiteY0" fmla="*/ 0 h 1430594"/>
              <a:gd name="connsiteX1" fmla="*/ 427703 w 427724"/>
              <a:gd name="connsiteY1" fmla="*/ 722671 h 1430594"/>
              <a:gd name="connsiteX2" fmla="*/ 14749 w 427724"/>
              <a:gd name="connsiteY2" fmla="*/ 1430594 h 14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724" h="1430594">
                <a:moveTo>
                  <a:pt x="0" y="0"/>
                </a:moveTo>
                <a:cubicBezTo>
                  <a:pt x="212622" y="242119"/>
                  <a:pt x="425245" y="484239"/>
                  <a:pt x="427703" y="722671"/>
                </a:cubicBezTo>
                <a:cubicBezTo>
                  <a:pt x="430161" y="961103"/>
                  <a:pt x="222455" y="1195848"/>
                  <a:pt x="14749" y="143059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0" name="Přímá spojnice 119"/>
          <p:cNvCxnSpPr/>
          <p:nvPr/>
        </p:nvCxnSpPr>
        <p:spPr>
          <a:xfrm rot="16200000" flipH="1">
            <a:off x="5633051" y="5245968"/>
            <a:ext cx="74355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7" grpId="0" animBg="1"/>
      <p:bldP spid="114" grpId="0" animBg="1"/>
      <p:bldP spid="1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7606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Příklad</a:t>
            </a:r>
            <a:r>
              <a:rPr lang="en-US" b="1" dirty="0" smtClean="0"/>
              <a:t> –</a:t>
            </a:r>
            <a:r>
              <a:rPr lang="cs-CZ" b="1" dirty="0" smtClean="0"/>
              <a:t> klasifikace podle </a:t>
            </a:r>
            <a:r>
              <a:rPr lang="cs-CZ" b="1" dirty="0"/>
              <a:t>obou </a:t>
            </a:r>
            <a:r>
              <a:rPr lang="cs-CZ" b="1" dirty="0" smtClean="0"/>
              <a:t>proměnných</a:t>
            </a:r>
            <a:r>
              <a:rPr lang="en-US" b="1" dirty="0"/>
              <a:t>:</a:t>
            </a:r>
            <a:endParaRPr lang="cs-CZ" dirty="0" smtClean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kritérium maximální aposteriorní </a:t>
            </a:r>
            <a:r>
              <a:rPr lang="cs-CZ" dirty="0" err="1" smtClean="0"/>
              <a:t>psti</a:t>
            </a:r>
            <a:endParaRPr lang="en-US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1073252" y="3829256"/>
            <a:ext cx="1599456" cy="811833"/>
            <a:chOff x="6228184" y="3594502"/>
            <a:chExt cx="1599456" cy="811833"/>
          </a:xfrm>
        </p:grpSpPr>
        <p:sp>
          <p:nvSpPr>
            <p:cNvPr id="14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6228184" y="4235844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323578" y="3594502"/>
              <a:ext cx="1056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pacienti</a:t>
              </a:r>
              <a:endParaRPr lang="cs-CZ" sz="14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323578" y="3846530"/>
              <a:ext cx="1504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kontroly</a:t>
              </a:r>
              <a:endParaRPr lang="cs-CZ" sz="14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323578" y="4098558"/>
              <a:ext cx="1504062" cy="307777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400" dirty="0" smtClean="0"/>
                <a:t>testovací subjekt</a:t>
              </a:r>
              <a:endParaRPr lang="en-US" sz="1400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336121" y="1531492"/>
            <a:ext cx="4772383" cy="3841724"/>
            <a:chOff x="4336121" y="1773451"/>
            <a:chExt cx="4772383" cy="3841724"/>
          </a:xfrm>
        </p:grpSpPr>
        <p:pic>
          <p:nvPicPr>
            <p:cNvPr id="91" name="Picture 603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53" b="3968"/>
            <a:stretch/>
          </p:blipFill>
          <p:spPr bwMode="auto">
            <a:xfrm>
              <a:off x="4336121" y="1773451"/>
              <a:ext cx="4772383" cy="3841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TextovéPole 91"/>
            <p:cNvSpPr txBox="1"/>
            <p:nvPr/>
          </p:nvSpPr>
          <p:spPr>
            <a:xfrm rot="19593264">
              <a:off x="7458088" y="4871749"/>
              <a:ext cx="1527810" cy="4017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  <p:sp>
          <p:nvSpPr>
            <p:cNvPr id="93" name="TextovéPole 92"/>
            <p:cNvSpPr txBox="1"/>
            <p:nvPr/>
          </p:nvSpPr>
          <p:spPr>
            <a:xfrm rot="2006684">
              <a:off x="4657270" y="4873443"/>
              <a:ext cx="2012453" cy="4113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cxnSp>
          <p:nvCxnSpPr>
            <p:cNvPr id="94" name="Přímá spojnice 93"/>
            <p:cNvCxnSpPr/>
            <p:nvPr/>
          </p:nvCxnSpPr>
          <p:spPr>
            <a:xfrm>
              <a:off x="6910164" y="2911636"/>
              <a:ext cx="0" cy="57984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9843" r="10828" b="12244"/>
          <a:stretch/>
        </p:blipFill>
        <p:spPr bwMode="auto">
          <a:xfrm>
            <a:off x="380747" y="1976124"/>
            <a:ext cx="4104168" cy="32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19848" r="10796" b="25021"/>
          <a:stretch/>
        </p:blipFill>
        <p:spPr bwMode="auto">
          <a:xfrm>
            <a:off x="1073252" y="1976124"/>
            <a:ext cx="3411662" cy="266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 rot="16200000">
            <a:off x="-769762" y="3263468"/>
            <a:ext cx="2301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/>
              <a:t>Objem mozkových komor</a:t>
            </a:r>
          </a:p>
        </p:txBody>
      </p:sp>
      <p:sp>
        <p:nvSpPr>
          <p:cNvPr id="7" name="Obdélník 6"/>
          <p:cNvSpPr/>
          <p:nvPr/>
        </p:nvSpPr>
        <p:spPr>
          <a:xfrm>
            <a:off x="1909462" y="5228565"/>
            <a:ext cx="1726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/>
              <a:t>Objem hipokampu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467545" y="5699738"/>
                <a:ext cx="3361894" cy="1113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0,078∙0,5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0,067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=0,582</m:t>
                    </m:r>
                  </m:oMath>
                </a14:m>
                <a:endParaRPr lang="cs-CZ" i="1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0,056∙0,5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0,067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=0,418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5699738"/>
                <a:ext cx="3361894" cy="11136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délník 22"/>
          <p:cNvSpPr/>
          <p:nvPr/>
        </p:nvSpPr>
        <p:spPr>
          <a:xfrm>
            <a:off x="3491880" y="6077581"/>
            <a:ext cx="3545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→ subjekt zařazen do třídy pacientů</a:t>
            </a:r>
          </a:p>
        </p:txBody>
      </p:sp>
    </p:spTree>
    <p:extLst>
      <p:ext uri="{BB962C8B-B14F-4D97-AF65-F5344CB8AC3E}">
        <p14:creationId xmlns:p14="http://schemas.microsoft.com/office/powerpoint/2010/main" val="35405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</a:t>
            </a:r>
            <a:r>
              <a:rPr lang="cs-CZ" dirty="0"/>
              <a:t>k</a:t>
            </a:r>
            <a:r>
              <a:rPr lang="cs-CZ" dirty="0" smtClean="0"/>
              <a:t>ritérium </a:t>
            </a:r>
            <a:r>
              <a:rPr lang="cs-CZ" dirty="0"/>
              <a:t>minimální střední ztráty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507288" cy="3168352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pokud rozepíšeme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  <m:r>
                              <a:rPr lang="cs-CZ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</m:d>
                      </m:den>
                    </m:f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  <m:r>
                              <a:rPr lang="cs-CZ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</m:d>
                      </m:den>
                    </m:f>
                  </m:oMath>
                </a14:m>
                <a:r>
                  <a:rPr lang="cs-CZ" dirty="0" smtClean="0"/>
                  <a:t> , pak kritérium maximální aposteriorní pravděpodobnosti: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:r>
                  <a:rPr lang="cs-CZ" sz="1800" dirty="0" smtClean="0"/>
                  <a:t>když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sz="1800" dirty="0"/>
                  <a:t> </a:t>
                </a:r>
                <a:r>
                  <a:rPr lang="en-US" sz="1800" dirty="0"/>
                  <a:t>≥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sz="1800" dirty="0"/>
                  <a:t> →</a:t>
                </a:r>
                <a:r>
                  <a:rPr lang="en-US" sz="1800" dirty="0"/>
                  <a:t> </a:t>
                </a:r>
                <a:r>
                  <a:rPr lang="cs-CZ" sz="1800" dirty="0"/>
                  <a:t>zařazení</a:t>
                </a:r>
                <a:r>
                  <a:rPr lang="en-US" sz="1800" dirty="0"/>
                  <a:t> </a:t>
                </a:r>
                <a:r>
                  <a:rPr lang="cs-CZ" sz="1800" b="1" dirty="0"/>
                  <a:t>x</a:t>
                </a:r>
                <a:r>
                  <a:rPr lang="en-US" sz="1800" dirty="0"/>
                  <a:t> </a:t>
                </a:r>
                <a:r>
                  <a:rPr lang="cs-CZ" sz="1800" dirty="0"/>
                  <a:t>do třídy </a:t>
                </a:r>
                <a:r>
                  <a:rPr lang="el-GR" sz="1800" dirty="0"/>
                  <a:t>ω</a:t>
                </a:r>
                <a:r>
                  <a:rPr lang="cs-CZ" sz="1800" baseline="-25000" dirty="0"/>
                  <a:t>1</a:t>
                </a:r>
              </a:p>
              <a:p>
                <a:pPr marL="0" indent="0">
                  <a:buNone/>
                </a:pPr>
                <a:r>
                  <a:rPr lang="cs-CZ" sz="1800" dirty="0"/>
                  <a:t>	když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sz="1800" dirty="0"/>
                  <a:t> </a:t>
                </a:r>
                <a:r>
                  <a:rPr lang="en-US" sz="1800" dirty="0"/>
                  <a:t>&lt;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sz="1800" dirty="0"/>
                  <a:t> →</a:t>
                </a:r>
                <a:r>
                  <a:rPr lang="en-US" sz="1800" dirty="0"/>
                  <a:t> </a:t>
                </a:r>
                <a:r>
                  <a:rPr lang="cs-CZ" sz="1800" dirty="0"/>
                  <a:t>zařazení</a:t>
                </a:r>
                <a:r>
                  <a:rPr lang="en-US" sz="1800" dirty="0"/>
                  <a:t> </a:t>
                </a:r>
                <a:r>
                  <a:rPr lang="cs-CZ" sz="1800" b="1" dirty="0"/>
                  <a:t>x</a:t>
                </a:r>
                <a:r>
                  <a:rPr lang="en-US" sz="1800" dirty="0"/>
                  <a:t> </a:t>
                </a:r>
                <a:r>
                  <a:rPr lang="cs-CZ" sz="1800" dirty="0"/>
                  <a:t>do třídy </a:t>
                </a:r>
                <a:r>
                  <a:rPr lang="el-GR" sz="1800" dirty="0"/>
                  <a:t>ω</a:t>
                </a:r>
                <a:r>
                  <a:rPr lang="en-US" sz="1800" baseline="-25000" dirty="0"/>
                  <a:t>2</a:t>
                </a:r>
                <a:endParaRPr lang="cs-CZ" sz="1800" baseline="-25000" dirty="0"/>
              </a:p>
              <a:p>
                <a:pPr>
                  <a:lnSpc>
                    <a:spcPct val="120000"/>
                  </a:lnSpc>
                </a:pPr>
                <a:r>
                  <a:rPr lang="cs-CZ" dirty="0"/>
                  <a:t>můžeme přepsat jako</a:t>
                </a:r>
                <a:r>
                  <a:rPr lang="cs-CZ" dirty="0" smtClean="0"/>
                  <a:t>:</a:t>
                </a:r>
              </a:p>
              <a:p>
                <a:pPr marL="0" indent="0">
                  <a:buNone/>
                </a:pPr>
                <a:r>
                  <a:rPr lang="cs-CZ" sz="1800" dirty="0"/>
                  <a:t>	když</a:t>
                </a:r>
                <a:r>
                  <a:rPr lang="cs-CZ" sz="1800" dirty="0" smtClean="0"/>
                  <a:t>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800" i="1">
                        <a:latin typeface="Cambria Math"/>
                      </a:rPr>
                      <m:t>∙</m:t>
                    </m:r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800" dirty="0" smtClean="0"/>
                  <a:t> </a:t>
                </a:r>
                <a:r>
                  <a:rPr lang="en-US" sz="1800" dirty="0"/>
                  <a:t>≥</a:t>
                </a:r>
                <a:r>
                  <a:rPr lang="cs-CZ" sz="1800" dirty="0" smtClean="0"/>
                  <a:t>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800" i="1">
                        <a:latin typeface="Cambria Math"/>
                      </a:rPr>
                      <m:t>∙</m:t>
                    </m:r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800" dirty="0"/>
                  <a:t>→</a:t>
                </a:r>
                <a:r>
                  <a:rPr lang="en-US" sz="1800" dirty="0"/>
                  <a:t> </a:t>
                </a:r>
                <a:r>
                  <a:rPr lang="cs-CZ" sz="1800" dirty="0"/>
                  <a:t>zařazení</a:t>
                </a:r>
                <a:r>
                  <a:rPr lang="en-US" sz="1800" dirty="0"/>
                  <a:t> </a:t>
                </a:r>
                <a:r>
                  <a:rPr lang="cs-CZ" sz="1800" b="1" dirty="0"/>
                  <a:t>x</a:t>
                </a:r>
                <a:r>
                  <a:rPr lang="en-US" sz="1800" dirty="0"/>
                  <a:t> </a:t>
                </a:r>
                <a:r>
                  <a:rPr lang="cs-CZ" sz="1800" dirty="0"/>
                  <a:t>do třídy </a:t>
                </a:r>
                <a:r>
                  <a:rPr lang="el-GR" sz="1800" dirty="0"/>
                  <a:t>ω</a:t>
                </a:r>
                <a:r>
                  <a:rPr lang="cs-CZ" sz="1800" baseline="-25000" dirty="0"/>
                  <a:t>1</a:t>
                </a:r>
              </a:p>
              <a:p>
                <a:pPr marL="0" indent="0">
                  <a:buNone/>
                </a:pPr>
                <a:r>
                  <a:rPr lang="cs-CZ" sz="1800" dirty="0"/>
                  <a:t>	když</a:t>
                </a:r>
                <a:r>
                  <a:rPr lang="cs-CZ" sz="1800" dirty="0" smtClean="0"/>
                  <a:t>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800" i="1">
                        <a:latin typeface="Cambria Math"/>
                      </a:rPr>
                      <m:t>∙</m:t>
                    </m:r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&lt;</a:t>
                </a:r>
                <a:r>
                  <a:rPr lang="cs-CZ" sz="1800" dirty="0" smtClean="0"/>
                  <a:t>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800" i="1">
                        <a:latin typeface="Cambria Math"/>
                      </a:rPr>
                      <m:t>∙</m:t>
                    </m:r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800" dirty="0"/>
                  <a:t>→</a:t>
                </a:r>
                <a:r>
                  <a:rPr lang="en-US" sz="1800" dirty="0"/>
                  <a:t> </a:t>
                </a:r>
                <a:r>
                  <a:rPr lang="cs-CZ" sz="1800" dirty="0"/>
                  <a:t>zařazení</a:t>
                </a:r>
                <a:r>
                  <a:rPr lang="en-US" sz="1800" dirty="0"/>
                  <a:t> </a:t>
                </a:r>
                <a:r>
                  <a:rPr lang="cs-CZ" sz="1800" b="1" dirty="0"/>
                  <a:t>x</a:t>
                </a:r>
                <a:r>
                  <a:rPr lang="en-US" sz="1800" dirty="0"/>
                  <a:t> </a:t>
                </a:r>
                <a:r>
                  <a:rPr lang="cs-CZ" sz="1800" dirty="0"/>
                  <a:t>do třídy </a:t>
                </a:r>
                <a:r>
                  <a:rPr lang="el-GR" sz="1800" dirty="0"/>
                  <a:t>ω</a:t>
                </a:r>
                <a:r>
                  <a:rPr lang="en-US" sz="1800" baseline="-25000" dirty="0" smtClean="0"/>
                  <a:t>2</a:t>
                </a:r>
                <a:endParaRPr lang="cs-CZ" sz="1800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přičemž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dirty="0" smtClean="0"/>
                  <a:t> můžeme vypustit, protože je v obou zlomcích stejné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507288" cy="3168352"/>
              </a:xfrm>
              <a:blipFill rotWithShape="1">
                <a:blip r:embed="rId3"/>
                <a:stretch>
                  <a:fillRect l="-573" r="-6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" y="4437112"/>
                <a:ext cx="8686800" cy="19442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cs-CZ" dirty="0" smtClean="0"/>
                  <a:t>pokud chceme do výpočtů zahrnout ztrátu při chybné klasifikaci obrazu ze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dirty="0" smtClean="0"/>
                  <a:t> do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(</a:t>
                </a:r>
                <a:r>
                  <a:rPr lang="cs-CZ" dirty="0" smtClean="0"/>
                  <a:t>ztráta definována pomocí </a:t>
                </a:r>
                <a:r>
                  <a:rPr lang="cs-CZ" b="1" dirty="0" smtClean="0">
                    <a:solidFill>
                      <a:srgbClr val="824100"/>
                    </a:solidFill>
                  </a:rPr>
                  <a:t>ztrátové funkce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824100"/>
                        </a:solidFill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cs-CZ" i="1">
                            <a:solidFill>
                              <a:srgbClr val="8241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solidFill>
                                  <a:srgbClr val="8241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8241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824100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cs-CZ" i="1">
                            <a:solidFill>
                              <a:srgbClr val="82410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rgbClr val="8241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8241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8241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), dostáváme:</a:t>
                </a:r>
                <a:br>
                  <a:rPr lang="cs-CZ" dirty="0" smtClean="0"/>
                </a:br>
                <a:r>
                  <a:rPr lang="cs-CZ" sz="1800" dirty="0"/>
                  <a:t> </a:t>
                </a:r>
                <a:r>
                  <a:rPr lang="cs-CZ" sz="1600" dirty="0" smtClean="0"/>
                  <a:t>když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1" i="1">
                            <a:latin typeface="Cambria Math"/>
                          </a:rPr>
                          <m:t>𝐱</m:t>
                        </m:r>
                        <m:r>
                          <a:rPr lang="cs-CZ" sz="14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∙</m:t>
                    </m:r>
                    <m:r>
                      <a:rPr lang="cs-CZ" sz="1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40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cs-CZ" sz="1400" i="1">
                            <a:latin typeface="Cambria Math"/>
                          </a:rPr>
                          <m:t>−</m:t>
                        </m:r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cs-CZ" sz="1400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cs-CZ" sz="1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1" i="1">
                            <a:latin typeface="Cambria Math"/>
                          </a:rPr>
                          <m:t>𝐱</m:t>
                        </m:r>
                        <m:r>
                          <a:rPr lang="cs-CZ" sz="14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∙</m:t>
                    </m:r>
                    <m:r>
                      <a:rPr lang="cs-CZ" sz="1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40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cs-CZ" sz="1400" i="1">
                            <a:latin typeface="Cambria Math"/>
                          </a:rPr>
                          <m:t>−</m:t>
                        </m:r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cs-CZ" sz="1400" dirty="0" smtClean="0"/>
                  <a:t> </a:t>
                </a:r>
                <a:r>
                  <a:rPr lang="cs-CZ" sz="1600" dirty="0"/>
                  <a:t>→</a:t>
                </a:r>
                <a:r>
                  <a:rPr lang="en-US" sz="1600" dirty="0"/>
                  <a:t> </a:t>
                </a:r>
                <a:r>
                  <a:rPr lang="cs-CZ" sz="1600" dirty="0" smtClean="0"/>
                  <a:t>zař.</a:t>
                </a:r>
                <a:r>
                  <a:rPr lang="en-US" sz="1600" dirty="0" smtClean="0"/>
                  <a:t> </a:t>
                </a:r>
                <a:r>
                  <a:rPr lang="cs-CZ" sz="1600" b="1" dirty="0"/>
                  <a:t>x</a:t>
                </a:r>
                <a:r>
                  <a:rPr lang="en-US" sz="1600" dirty="0"/>
                  <a:t> </a:t>
                </a:r>
                <a:r>
                  <a:rPr lang="cs-CZ" sz="1600" dirty="0"/>
                  <a:t>do </a:t>
                </a:r>
                <a:r>
                  <a:rPr lang="el-GR" sz="1600" dirty="0" smtClean="0"/>
                  <a:t>ω</a:t>
                </a:r>
                <a:r>
                  <a:rPr lang="cs-CZ" sz="1600" baseline="-25000" dirty="0" smtClean="0"/>
                  <a:t>1</a:t>
                </a:r>
                <a:r>
                  <a:rPr lang="cs-CZ" sz="1800" baseline="-25000" dirty="0"/>
                  <a:t/>
                </a:r>
                <a:br>
                  <a:rPr lang="cs-CZ" sz="1800" baseline="-25000" dirty="0"/>
                </a:br>
                <a:r>
                  <a:rPr lang="cs-CZ" sz="1800" dirty="0" smtClean="0"/>
                  <a:t> </a:t>
                </a:r>
                <a:r>
                  <a:rPr lang="cs-CZ" sz="1600" dirty="0" smtClean="0"/>
                  <a:t>když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1" i="1">
                            <a:latin typeface="Cambria Math"/>
                          </a:rPr>
                          <m:t>𝐱</m:t>
                        </m:r>
                        <m:r>
                          <a:rPr lang="cs-CZ" sz="14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∙</m:t>
                    </m:r>
                    <m:r>
                      <a:rPr lang="cs-CZ" sz="1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cs-CZ" sz="1400" i="1">
                            <a:latin typeface="Cambria Math"/>
                          </a:rPr>
                          <m:t>−</m:t>
                        </m:r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cs-CZ" sz="14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cs-CZ" sz="1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1" i="1">
                            <a:latin typeface="Cambria Math"/>
                          </a:rPr>
                          <m:t>𝐱</m:t>
                        </m:r>
                        <m:r>
                          <a:rPr lang="cs-CZ" sz="14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∙</m:t>
                    </m:r>
                    <m:r>
                      <a:rPr lang="cs-CZ" sz="1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cs-CZ" sz="1400" i="1">
                            <a:latin typeface="Cambria Math"/>
                          </a:rPr>
                          <m:t>−</m:t>
                        </m:r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1600" dirty="0"/>
                  <a:t>→</a:t>
                </a:r>
                <a:r>
                  <a:rPr lang="en-US" sz="1600" dirty="0"/>
                  <a:t> </a:t>
                </a:r>
                <a:r>
                  <a:rPr lang="cs-CZ" sz="1600" dirty="0" smtClean="0"/>
                  <a:t>zař. </a:t>
                </a:r>
                <a:r>
                  <a:rPr lang="cs-CZ" sz="1600" b="1" dirty="0" smtClean="0"/>
                  <a:t>x</a:t>
                </a:r>
                <a:r>
                  <a:rPr lang="en-US" sz="1600" dirty="0" smtClean="0"/>
                  <a:t> </a:t>
                </a:r>
                <a:r>
                  <a:rPr lang="cs-CZ" sz="1600" dirty="0" smtClean="0"/>
                  <a:t>do </a:t>
                </a:r>
                <a:r>
                  <a:rPr lang="el-GR" sz="1600" dirty="0" smtClean="0"/>
                  <a:t>ω</a:t>
                </a:r>
                <a:r>
                  <a:rPr lang="en-US" sz="1600" baseline="-25000" dirty="0" smtClean="0"/>
                  <a:t>2</a:t>
                </a:r>
              </a:p>
            </p:txBody>
          </p:sp>
        </mc:Choice>
        <mc:Fallback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37112"/>
                <a:ext cx="8686800" cy="1944216"/>
              </a:xfrm>
              <a:prstGeom prst="rect">
                <a:avLst/>
              </a:prstGeom>
              <a:blipFill>
                <a:blip r:embed="rId4"/>
                <a:stretch>
                  <a:fillRect l="-4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7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</a:t>
            </a:r>
            <a:r>
              <a:rPr lang="cs-CZ" dirty="0"/>
              <a:t>k</a:t>
            </a:r>
            <a:r>
              <a:rPr lang="cs-CZ" dirty="0" smtClean="0"/>
              <a:t>ritérium </a:t>
            </a:r>
            <a:r>
              <a:rPr lang="cs-CZ" dirty="0"/>
              <a:t>minimální střední ztráty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3002"/>
                <a:ext cx="8507288" cy="50405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ztrátové </a:t>
                </a:r>
                <a:r>
                  <a:rPr lang="cs-CZ" dirty="0" smtClean="0">
                    <a:solidFill>
                      <a:schemeClr val="tx1"/>
                    </a:solidFill>
                  </a:rPr>
                  <a:t>funkce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>
                    <a:solidFill>
                      <a:schemeClr val="tx1"/>
                    </a:solidFill>
                  </a:rPr>
                  <a:t> </a:t>
                </a:r>
                <a:r>
                  <a:rPr lang="cs-CZ" dirty="0" smtClean="0"/>
                  <a:t>se obvykle zapisují do </a:t>
                </a:r>
                <a:r>
                  <a:rPr lang="cs-CZ" dirty="0" smtClean="0">
                    <a:solidFill>
                      <a:srgbClr val="824100"/>
                    </a:solidFill>
                  </a:rPr>
                  <a:t>matice ztrátových funkcí</a:t>
                </a:r>
                <a:r>
                  <a:rPr lang="cs-CZ" dirty="0" smtClean="0"/>
                  <a:t>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3002"/>
                <a:ext cx="8507288" cy="504056"/>
              </a:xfrm>
              <a:blipFill rotWithShape="1">
                <a:blip r:embed="rId4"/>
                <a:stretch>
                  <a:fillRect l="-573" b="-72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342684"/>
              </p:ext>
            </p:extLst>
          </p:nvPr>
        </p:nvGraphicFramePr>
        <p:xfrm>
          <a:off x="1835696" y="1677058"/>
          <a:ext cx="5113337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Rovnice" r:id="rId5" imgW="2324100" imgH="825500" progId="Equation.3">
                  <p:embed/>
                </p:oleObj>
              </mc:Choice>
              <mc:Fallback>
                <p:oleObj name="Rovnice" r:id="rId5" imgW="23241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677058"/>
                        <a:ext cx="5113337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" y="4398074"/>
                <a:ext cx="8507288" cy="1263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např.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𝜆</m:t>
                    </m:r>
                    <m:r>
                      <a:rPr lang="cs-CZ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 smtClean="0"/>
                  <a:t> → víc penalizuji, když je pacient nesprávně zařazen do třídy kontrolních subjektů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), než když je kontrolní subjekt nesprávně zařazen do třídy pacientů </a:t>
                </a:r>
                <a:r>
                  <a:rPr lang="cs-CZ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)</a:t>
                </a: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98074"/>
                <a:ext cx="8507288" cy="1263174"/>
              </a:xfrm>
              <a:prstGeom prst="rect">
                <a:avLst/>
              </a:prstGeom>
              <a:blipFill rotWithShape="1">
                <a:blip r:embed="rId7"/>
                <a:stretch>
                  <a:fillRect l="-501" r="-573" b="-67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457200" y="3621274"/>
                <a:ext cx="8507288" cy="9329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prvky na diagonále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 bývají zpravidla nulové, protože při správném zařazení objektu ze třídy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 do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 nevzniká žádná ztráta</a:t>
                </a:r>
                <a:endParaRPr lang="cs-CZ" dirty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21274"/>
                <a:ext cx="8507288" cy="932977"/>
              </a:xfrm>
              <a:prstGeom prst="rect">
                <a:avLst/>
              </a:prstGeom>
              <a:blipFill rotWithShape="1">
                <a:blip r:embed="rId8"/>
                <a:stretch>
                  <a:fillRect l="-573" r="-6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457200" y="5606046"/>
                <a:ext cx="8507288" cy="1195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900" dirty="0" smtClean="0"/>
                  <a:t>např. </a:t>
                </a:r>
                <a14:m>
                  <m:oMath xmlns:m="http://schemas.openxmlformats.org/officeDocument/2006/math">
                    <m:r>
                      <a:rPr lang="cs-CZ" sz="1900" i="1">
                        <a:latin typeface="Cambria Math"/>
                      </a:rPr>
                      <m:t>𝜆</m:t>
                    </m:r>
                    <m:r>
                      <a:rPr lang="cs-CZ" sz="19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sz="19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sz="19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sz="19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s-CZ" sz="19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sz="19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sz="1900" dirty="0"/>
                  <a:t> → víc penalizuji, </a:t>
                </a:r>
                <a:r>
                  <a:rPr lang="cs-CZ" sz="1900" dirty="0" smtClean="0"/>
                  <a:t>když </a:t>
                </a:r>
                <a:r>
                  <a:rPr lang="cs-CZ" sz="1900" dirty="0"/>
                  <a:t>je kontrolní subjekt nesprávně zařazen do třídy </a:t>
                </a:r>
                <a:r>
                  <a:rPr lang="cs-CZ" sz="1900" dirty="0" smtClean="0"/>
                  <a:t>pacientů </a:t>
                </a:r>
                <a:r>
                  <a:rPr lang="cs-CZ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000" dirty="0"/>
                  <a:t>)</a:t>
                </a:r>
                <a:r>
                  <a:rPr lang="cs-CZ" sz="1900" dirty="0" smtClean="0"/>
                  <a:t>, </a:t>
                </a:r>
                <a:r>
                  <a:rPr lang="cs-CZ" sz="1900" dirty="0"/>
                  <a:t>než když je pacient nesprávně zařazen do třídy kontrolních </a:t>
                </a:r>
                <a:r>
                  <a:rPr lang="cs-CZ" sz="1900" dirty="0" smtClean="0"/>
                  <a:t>subjektů </a:t>
                </a:r>
                <a:r>
                  <a:rPr lang="cs-CZ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000" dirty="0"/>
                  <a:t>)</a:t>
                </a:r>
                <a:endParaRPr lang="cs-CZ" sz="19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06046"/>
                <a:ext cx="8507288" cy="1195455"/>
              </a:xfrm>
              <a:prstGeom prst="rect">
                <a:avLst/>
              </a:prstGeom>
              <a:blipFill rotWithShape="1">
                <a:blip r:embed="rId9"/>
                <a:stretch>
                  <a:fillRect l="-501" b="-81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7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37334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klasifikátor – poznámka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36619"/>
            <a:ext cx="8229600" cy="5040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kromě nastavování ztrát je možné nastavovat i apriorní pravděpodobnosti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9506" r="2496" b="11268"/>
          <a:stretch/>
        </p:blipFill>
        <p:spPr bwMode="auto">
          <a:xfrm>
            <a:off x="145143" y="1915567"/>
            <a:ext cx="8897258" cy="410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427984" y="2276872"/>
            <a:ext cx="432048" cy="4271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71693" y="1700808"/>
            <a:ext cx="3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Apriorní pravděpodobnosti stejné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03955" y="17008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Apriorní pravděpodobnosti různé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3435" y="61070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→ zařazení objektu do červené třídy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15830" y="60932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→ zařazení objektu do černé třídy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3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Klasifikace pomocí minimální vzdálenosti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5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Typy klasifikátorů – podle principu klasifikace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84162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klasifikace pomocí diskriminačních funkcí:</a:t>
            </a:r>
            <a:endParaRPr lang="cs-CZ" dirty="0" smtClean="0"/>
          </a:p>
          <a:p>
            <a:pPr lvl="1" algn="l"/>
            <a:r>
              <a:rPr lang="cs-CZ" sz="2000" dirty="0" smtClean="0"/>
              <a:t>diskriminační funkce určují míru příslušnosti </a:t>
            </a:r>
            <a:br>
              <a:rPr lang="cs-CZ" sz="2000" dirty="0" smtClean="0"/>
            </a:br>
            <a:r>
              <a:rPr lang="cs-CZ" sz="2000" dirty="0" smtClean="0"/>
              <a:t>k dané klasifikační třídě</a:t>
            </a:r>
          </a:p>
          <a:p>
            <a:pPr lvl="1" algn="l"/>
            <a:r>
              <a:rPr lang="cs-CZ" sz="2000" dirty="0" smtClean="0"/>
              <a:t>pro danou třídu má daná diskriminační </a:t>
            </a:r>
            <a:br>
              <a:rPr lang="cs-CZ" sz="2000" dirty="0" smtClean="0"/>
            </a:br>
            <a:r>
              <a:rPr lang="cs-CZ" sz="2000" dirty="0" smtClean="0"/>
              <a:t>funkce nejvyšší hodnotu</a:t>
            </a:r>
          </a:p>
          <a:p>
            <a:pPr marL="457200" lvl="1" indent="0">
              <a:buNone/>
            </a:pPr>
            <a:endParaRPr lang="cs-CZ" sz="1200" dirty="0"/>
          </a:p>
          <a:p>
            <a:r>
              <a:rPr lang="cs-CZ" b="1" dirty="0" smtClean="0">
                <a:solidFill>
                  <a:srgbClr val="663300"/>
                </a:solidFill>
              </a:rPr>
              <a:t>klasifikace pomocí </a:t>
            </a:r>
            <a:r>
              <a:rPr lang="en-US" b="1" dirty="0" smtClean="0">
                <a:solidFill>
                  <a:srgbClr val="663300"/>
                </a:solidFill>
              </a:rPr>
              <a:t>min. </a:t>
            </a:r>
            <a:r>
              <a:rPr lang="cs-CZ" b="1" dirty="0" smtClean="0">
                <a:solidFill>
                  <a:srgbClr val="663300"/>
                </a:solidFill>
              </a:rPr>
              <a:t>vzdálenosti od etalonů </a:t>
            </a:r>
            <a:r>
              <a:rPr lang="cs-CZ" b="1" dirty="0" err="1" smtClean="0">
                <a:solidFill>
                  <a:srgbClr val="663300"/>
                </a:solidFill>
              </a:rPr>
              <a:t>klasif</a:t>
            </a:r>
            <a:r>
              <a:rPr lang="cs-CZ" b="1" dirty="0" smtClean="0">
                <a:solidFill>
                  <a:srgbClr val="663300"/>
                </a:solidFill>
              </a:rPr>
              <a:t>. tříd:</a:t>
            </a:r>
          </a:p>
          <a:p>
            <a:pPr lvl="1"/>
            <a:r>
              <a:rPr lang="cs-CZ" sz="2000" dirty="0" smtClean="0"/>
              <a:t>etalon = reprezentativní objekt(y) klasifikační třídy</a:t>
            </a:r>
          </a:p>
          <a:p>
            <a:pPr lvl="1" algn="l"/>
            <a:r>
              <a:rPr lang="cs-CZ" sz="2000" dirty="0" smtClean="0"/>
              <a:t>počet etalonů </a:t>
            </a:r>
            <a:r>
              <a:rPr lang="cs-CZ" sz="2000" dirty="0" err="1" smtClean="0"/>
              <a:t>klasif</a:t>
            </a:r>
            <a:r>
              <a:rPr lang="cs-CZ" sz="2000" dirty="0" smtClean="0"/>
              <a:t>. třídy různý – od jednoho vzorku </a:t>
            </a:r>
            <a:br>
              <a:rPr lang="cs-CZ" sz="2000" dirty="0" smtClean="0"/>
            </a:br>
            <a:r>
              <a:rPr lang="cs-CZ" sz="2000" dirty="0" smtClean="0"/>
              <a:t>(např. </a:t>
            </a:r>
            <a:r>
              <a:rPr lang="cs-CZ" sz="2000" dirty="0" err="1" smtClean="0"/>
              <a:t>centroidu</a:t>
            </a:r>
            <a:r>
              <a:rPr lang="cs-CZ" sz="2000" dirty="0" smtClean="0"/>
              <a:t>) po úplný výčet všech objektů dané</a:t>
            </a:r>
            <a:br>
              <a:rPr lang="cs-CZ" sz="2000" dirty="0" smtClean="0"/>
            </a:br>
            <a:r>
              <a:rPr lang="cs-CZ" sz="2000" dirty="0" smtClean="0"/>
              <a:t>třídy (např. u </a:t>
            </a:r>
            <a:r>
              <a:rPr lang="cs-CZ" sz="2000" dirty="0" err="1" smtClean="0"/>
              <a:t>klasif</a:t>
            </a:r>
            <a:r>
              <a:rPr lang="cs-CZ" sz="2000" dirty="0"/>
              <a:t>.</a:t>
            </a:r>
            <a:r>
              <a:rPr lang="cs-CZ" sz="2000" dirty="0" smtClean="0"/>
              <a:t> pomocí metody průměrné vazby)</a:t>
            </a:r>
          </a:p>
          <a:p>
            <a:endParaRPr lang="cs-CZ" sz="1100" dirty="0" smtClean="0"/>
          </a:p>
          <a:p>
            <a:r>
              <a:rPr lang="cs-CZ" b="1" dirty="0">
                <a:solidFill>
                  <a:srgbClr val="663300"/>
                </a:solidFill>
              </a:rPr>
              <a:t>klasifikace pomocí </a:t>
            </a:r>
            <a:r>
              <a:rPr lang="cs-CZ" b="1" dirty="0" smtClean="0">
                <a:solidFill>
                  <a:srgbClr val="663300"/>
                </a:solidFill>
              </a:rPr>
              <a:t>hranic v obrazovém prostoru:</a:t>
            </a:r>
            <a:endParaRPr lang="cs-CZ" b="1" dirty="0">
              <a:solidFill>
                <a:srgbClr val="663300"/>
              </a:solidFill>
            </a:endParaRPr>
          </a:p>
          <a:p>
            <a:pPr lvl="1" algn="l"/>
            <a:r>
              <a:rPr lang="cs-CZ" sz="2000" dirty="0" smtClean="0"/>
              <a:t>stanovení hranic (hraničních ploch) oddělujících</a:t>
            </a:r>
            <a:br>
              <a:rPr lang="cs-CZ" sz="2000" dirty="0" smtClean="0"/>
            </a:br>
            <a:r>
              <a:rPr lang="cs-CZ" sz="2000" dirty="0" smtClean="0"/>
              <a:t>klasifikační třídy</a:t>
            </a:r>
            <a:endParaRPr lang="cs-CZ" sz="2000" dirty="0"/>
          </a:p>
        </p:txBody>
      </p:sp>
      <p:sp>
        <p:nvSpPr>
          <p:cNvPr id="78" name="Obdélník 77"/>
          <p:cNvSpPr/>
          <p:nvPr/>
        </p:nvSpPr>
        <p:spPr>
          <a:xfrm>
            <a:off x="444676" y="3153450"/>
            <a:ext cx="8591820" cy="1835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5" name="Skupina 54"/>
          <p:cNvGrpSpPr/>
          <p:nvPr/>
        </p:nvGrpSpPr>
        <p:grpSpPr>
          <a:xfrm>
            <a:off x="6823185" y="5069613"/>
            <a:ext cx="1997287" cy="1455731"/>
            <a:chOff x="6823185" y="5069613"/>
            <a:chExt cx="1997287" cy="1455731"/>
          </a:xfrm>
        </p:grpSpPr>
        <p:grpSp>
          <p:nvGrpSpPr>
            <p:cNvPr id="124" name="Skupina 123"/>
            <p:cNvGrpSpPr/>
            <p:nvPr/>
          </p:nvGrpSpPr>
          <p:grpSpPr>
            <a:xfrm>
              <a:off x="6823185" y="5069613"/>
              <a:ext cx="1997287" cy="1455731"/>
              <a:chOff x="2457233" y="5085186"/>
              <a:chExt cx="1997287" cy="1455731"/>
            </a:xfrm>
          </p:grpSpPr>
          <p:cxnSp>
            <p:nvCxnSpPr>
              <p:cNvPr id="85" name="Přímá spojnice 84"/>
              <p:cNvCxnSpPr/>
              <p:nvPr/>
            </p:nvCxnSpPr>
            <p:spPr>
              <a:xfrm flipH="1">
                <a:off x="2992364" y="5317672"/>
                <a:ext cx="1021641" cy="98111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ovnoramenný trojúhelník 86"/>
              <p:cNvSpPr/>
              <p:nvPr/>
            </p:nvSpPr>
            <p:spPr>
              <a:xfrm>
                <a:off x="3958077" y="5752307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Přímá spojnice 88"/>
              <p:cNvCxnSpPr/>
              <p:nvPr/>
            </p:nvCxnSpPr>
            <p:spPr>
              <a:xfrm>
                <a:off x="2627784" y="5108607"/>
                <a:ext cx="0" cy="12798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/>
              <p:cNvCxnSpPr/>
              <p:nvPr/>
            </p:nvCxnSpPr>
            <p:spPr>
              <a:xfrm flipH="1">
                <a:off x="2627785" y="6388472"/>
                <a:ext cx="180019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4355976" y="6397243"/>
                <a:ext cx="98544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cs-CZ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1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>
              <a:xfrm>
                <a:off x="3383715" y="530897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Rovnoramenný trojúhelník 92"/>
              <p:cNvSpPr/>
              <p:nvPr/>
            </p:nvSpPr>
            <p:spPr>
              <a:xfrm>
                <a:off x="3722419" y="5604530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Rovnoramenný trojúhelník 93"/>
              <p:cNvSpPr/>
              <p:nvPr/>
            </p:nvSpPr>
            <p:spPr>
              <a:xfrm>
                <a:off x="3958077" y="5950124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Rovnoramenný trojúhelník 94"/>
              <p:cNvSpPr/>
              <p:nvPr/>
            </p:nvSpPr>
            <p:spPr>
              <a:xfrm>
                <a:off x="3652916" y="5973973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Rovnoramenný trojúhelník 95"/>
              <p:cNvSpPr/>
              <p:nvPr/>
            </p:nvSpPr>
            <p:spPr>
              <a:xfrm>
                <a:off x="3749570" y="5803975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Rovnoramenný trojúhelník 96"/>
              <p:cNvSpPr/>
              <p:nvPr/>
            </p:nvSpPr>
            <p:spPr>
              <a:xfrm>
                <a:off x="3411296" y="5950124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Rovnoramenný trojúhelník 97"/>
              <p:cNvSpPr/>
              <p:nvPr/>
            </p:nvSpPr>
            <p:spPr>
              <a:xfrm>
                <a:off x="4165054" y="5826196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Rovnoramenný trojúhelník 98"/>
              <p:cNvSpPr/>
              <p:nvPr/>
            </p:nvSpPr>
            <p:spPr>
              <a:xfrm>
                <a:off x="4175779" y="6047862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Rovnoramenný trojúhelník 99"/>
              <p:cNvSpPr/>
              <p:nvPr/>
            </p:nvSpPr>
            <p:spPr>
              <a:xfrm>
                <a:off x="3561459" y="5820041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624282" y="550371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ál 101"/>
              <p:cNvSpPr/>
              <p:nvPr/>
            </p:nvSpPr>
            <p:spPr>
              <a:xfrm>
                <a:off x="3102042" y="566009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ál 102"/>
              <p:cNvSpPr/>
              <p:nvPr/>
            </p:nvSpPr>
            <p:spPr>
              <a:xfrm>
                <a:off x="3444959" y="5678419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305953" y="5530641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2818882" y="546535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097444" y="5455710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2957888" y="5307933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166947" y="5234044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9" name="Skupina 108"/>
              <p:cNvGrpSpPr/>
              <p:nvPr/>
            </p:nvGrpSpPr>
            <p:grpSpPr>
              <a:xfrm>
                <a:off x="3176133" y="5470371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4" name="Přímá spojnice 113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114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Skupina 109"/>
              <p:cNvGrpSpPr/>
              <p:nvPr/>
            </p:nvGrpSpPr>
            <p:grpSpPr>
              <a:xfrm>
                <a:off x="3850383" y="5864252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2" name="Přímá spojnice 111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112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Text Box 87"/>
              <p:cNvSpPr txBox="1">
                <a:spLocks noChangeArrowheads="1"/>
              </p:cNvSpPr>
              <p:nvPr/>
            </p:nvSpPr>
            <p:spPr bwMode="auto">
              <a:xfrm>
                <a:off x="2457233" y="5085186"/>
                <a:ext cx="98543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2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>
              <a:xfrm>
                <a:off x="3492443" y="5532805"/>
                <a:ext cx="68953" cy="7493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7768716" y="5287256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6818762" y="3413429"/>
            <a:ext cx="1997287" cy="1455731"/>
            <a:chOff x="6818762" y="3413429"/>
            <a:chExt cx="1997287" cy="1455731"/>
          </a:xfrm>
        </p:grpSpPr>
        <p:sp>
          <p:nvSpPr>
            <p:cNvPr id="142" name="Rovnoramenný trojúhelník 141"/>
            <p:cNvSpPr/>
            <p:nvPr/>
          </p:nvSpPr>
          <p:spPr>
            <a:xfrm>
              <a:off x="8319606" y="4080550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3" name="Přímá spojnice 142"/>
            <p:cNvCxnSpPr/>
            <p:nvPr/>
          </p:nvCxnSpPr>
          <p:spPr>
            <a:xfrm>
              <a:off x="6989313" y="3436850"/>
              <a:ext cx="0" cy="1279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Přímá spojnice 143"/>
            <p:cNvCxnSpPr/>
            <p:nvPr/>
          </p:nvCxnSpPr>
          <p:spPr>
            <a:xfrm flipH="1">
              <a:off x="6989314" y="4716715"/>
              <a:ext cx="18001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 Box 87"/>
            <p:cNvSpPr txBox="1">
              <a:spLocks noChangeArrowheads="1"/>
            </p:cNvSpPr>
            <p:nvPr/>
          </p:nvSpPr>
          <p:spPr bwMode="auto">
            <a:xfrm>
              <a:off x="8717505" y="4725486"/>
              <a:ext cx="98544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6" name="Ovál 145"/>
            <p:cNvSpPr/>
            <p:nvPr/>
          </p:nvSpPr>
          <p:spPr>
            <a:xfrm>
              <a:off x="7745244" y="363721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ovnoramenný trojúhelník 146"/>
            <p:cNvSpPr/>
            <p:nvPr/>
          </p:nvSpPr>
          <p:spPr>
            <a:xfrm>
              <a:off x="8083948" y="3932773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Rovnoramenný trojúhelník 147"/>
            <p:cNvSpPr/>
            <p:nvPr/>
          </p:nvSpPr>
          <p:spPr>
            <a:xfrm>
              <a:off x="8319606" y="4278367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Rovnoramenný trojúhelník 148"/>
            <p:cNvSpPr/>
            <p:nvPr/>
          </p:nvSpPr>
          <p:spPr>
            <a:xfrm>
              <a:off x="8014445" y="4302216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Rovnoramenný trojúhelník 149"/>
            <p:cNvSpPr/>
            <p:nvPr/>
          </p:nvSpPr>
          <p:spPr>
            <a:xfrm>
              <a:off x="8111099" y="4132218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Rovnoramenný trojúhelník 150"/>
            <p:cNvSpPr/>
            <p:nvPr/>
          </p:nvSpPr>
          <p:spPr>
            <a:xfrm>
              <a:off x="7772825" y="4278367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Rovnoramenný trojúhelník 151"/>
            <p:cNvSpPr/>
            <p:nvPr/>
          </p:nvSpPr>
          <p:spPr>
            <a:xfrm>
              <a:off x="8526583" y="4154439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Rovnoramenný trojúhelník 152"/>
            <p:cNvSpPr/>
            <p:nvPr/>
          </p:nvSpPr>
          <p:spPr>
            <a:xfrm>
              <a:off x="8537308" y="4376105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Rovnoramenný trojúhelník 153"/>
            <p:cNvSpPr/>
            <p:nvPr/>
          </p:nvSpPr>
          <p:spPr>
            <a:xfrm>
              <a:off x="7922988" y="4148284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985811" y="383195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ál 155"/>
            <p:cNvSpPr/>
            <p:nvPr/>
          </p:nvSpPr>
          <p:spPr>
            <a:xfrm>
              <a:off x="7463571" y="398833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ál 156"/>
            <p:cNvSpPr/>
            <p:nvPr/>
          </p:nvSpPr>
          <p:spPr>
            <a:xfrm>
              <a:off x="7806488" y="4006662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ál 157"/>
            <p:cNvSpPr/>
            <p:nvPr/>
          </p:nvSpPr>
          <p:spPr>
            <a:xfrm>
              <a:off x="7667482" y="3858884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ál 158"/>
            <p:cNvSpPr/>
            <p:nvPr/>
          </p:nvSpPr>
          <p:spPr>
            <a:xfrm>
              <a:off x="7180411" y="379359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ál 159"/>
            <p:cNvSpPr/>
            <p:nvPr/>
          </p:nvSpPr>
          <p:spPr>
            <a:xfrm>
              <a:off x="7458973" y="3783953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ál 160"/>
            <p:cNvSpPr/>
            <p:nvPr/>
          </p:nvSpPr>
          <p:spPr>
            <a:xfrm>
              <a:off x="7319417" y="3636176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ál 161"/>
            <p:cNvSpPr/>
            <p:nvPr/>
          </p:nvSpPr>
          <p:spPr>
            <a:xfrm>
              <a:off x="7528476" y="3562287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3" name="Skupina 162"/>
            <p:cNvGrpSpPr/>
            <p:nvPr/>
          </p:nvGrpSpPr>
          <p:grpSpPr>
            <a:xfrm>
              <a:off x="7537662" y="3798614"/>
              <a:ext cx="69503" cy="73889"/>
              <a:chOff x="3031840" y="6969224"/>
              <a:chExt cx="72008" cy="72008"/>
            </a:xfrm>
          </p:grpSpPr>
          <p:cxnSp>
            <p:nvCxnSpPr>
              <p:cNvPr id="169" name="Přímá spojnice 16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Přímá spojnice 16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Skupina 163"/>
            <p:cNvGrpSpPr/>
            <p:nvPr/>
          </p:nvGrpSpPr>
          <p:grpSpPr>
            <a:xfrm>
              <a:off x="8211912" y="4192495"/>
              <a:ext cx="69503" cy="73889"/>
              <a:chOff x="3031840" y="6969224"/>
              <a:chExt cx="72008" cy="72008"/>
            </a:xfrm>
          </p:grpSpPr>
          <p:cxnSp>
            <p:nvCxnSpPr>
              <p:cNvPr id="167" name="Přímá spojnice 16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 Box 87"/>
            <p:cNvSpPr txBox="1">
              <a:spLocks noChangeArrowheads="1"/>
            </p:cNvSpPr>
            <p:nvPr/>
          </p:nvSpPr>
          <p:spPr bwMode="auto">
            <a:xfrm>
              <a:off x="6818762" y="3413429"/>
              <a:ext cx="98543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6" name="Ovál 165"/>
            <p:cNvSpPr/>
            <p:nvPr/>
          </p:nvSpPr>
          <p:spPr>
            <a:xfrm>
              <a:off x="7853972" y="3861048"/>
              <a:ext cx="68953" cy="749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TextovéPole 170"/>
            <p:cNvSpPr txBox="1"/>
            <p:nvPr/>
          </p:nvSpPr>
          <p:spPr>
            <a:xfrm>
              <a:off x="7764293" y="3631072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Přímá spojnice 8"/>
            <p:cNvCxnSpPr/>
            <p:nvPr/>
          </p:nvCxnSpPr>
          <p:spPr>
            <a:xfrm>
              <a:off x="7572414" y="3835559"/>
              <a:ext cx="307449" cy="6180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Přímá spojnice 171"/>
            <p:cNvCxnSpPr/>
            <p:nvPr/>
          </p:nvCxnSpPr>
          <p:spPr>
            <a:xfrm>
              <a:off x="7901038" y="3906887"/>
              <a:ext cx="345626" cy="32255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Skupina 60"/>
          <p:cNvGrpSpPr/>
          <p:nvPr/>
        </p:nvGrpSpPr>
        <p:grpSpPr>
          <a:xfrm>
            <a:off x="6094555" y="985836"/>
            <a:ext cx="2869933" cy="2170746"/>
            <a:chOff x="5950539" y="985836"/>
            <a:chExt cx="2869933" cy="2170746"/>
          </a:xfrm>
        </p:grpSpPr>
        <p:pic>
          <p:nvPicPr>
            <p:cNvPr id="173" name="Picture 603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8" b="3968"/>
            <a:stretch/>
          </p:blipFill>
          <p:spPr bwMode="auto">
            <a:xfrm>
              <a:off x="5950539" y="985836"/>
              <a:ext cx="2869933" cy="2170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Obdélník 56"/>
            <p:cNvSpPr/>
            <p:nvPr/>
          </p:nvSpPr>
          <p:spPr>
            <a:xfrm>
              <a:off x="7956376" y="2801530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Obdélník 174"/>
            <p:cNvSpPr/>
            <p:nvPr/>
          </p:nvSpPr>
          <p:spPr>
            <a:xfrm>
              <a:off x="6809251" y="2852936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6" name="Text Box 87"/>
            <p:cNvSpPr txBox="1">
              <a:spLocks noChangeArrowheads="1"/>
            </p:cNvSpPr>
            <p:nvPr/>
          </p:nvSpPr>
          <p:spPr bwMode="auto">
            <a:xfrm>
              <a:off x="6698332" y="2709500"/>
              <a:ext cx="144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77" name="Přímá spojnice 176"/>
            <p:cNvCxnSpPr/>
            <p:nvPr/>
          </p:nvCxnSpPr>
          <p:spPr>
            <a:xfrm>
              <a:off x="7511628" y="1588542"/>
              <a:ext cx="0" cy="36004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 Box 87"/>
            <p:cNvSpPr txBox="1">
              <a:spLocks noChangeArrowheads="1"/>
            </p:cNvSpPr>
            <p:nvPr/>
          </p:nvSpPr>
          <p:spPr bwMode="auto">
            <a:xfrm flipH="1">
              <a:off x="8172400" y="2709500"/>
              <a:ext cx="1755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15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klasifikace dat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9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800200"/>
          </a:xfrm>
        </p:spPr>
        <p:txBody>
          <a:bodyPr>
            <a:normAutofit/>
          </a:bodyPr>
          <a:lstStyle/>
          <a:p>
            <a:r>
              <a:rPr lang="cs-CZ" dirty="0" smtClean="0"/>
              <a:t>nutno zvolit metriku vzdálenosti či podobnosti: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/>
              <a:t>mezi jednotlivými objekty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/>
              <a:t>mezi množinami objektů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Klasifikace pomocí minimální vzdálenosti</a:t>
            </a:r>
            <a:endParaRPr lang="cs-CZ" dirty="0"/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2385209" y="1340768"/>
            <a:ext cx="4347031" cy="3168352"/>
            <a:chOff x="6818762" y="3413429"/>
            <a:chExt cx="1997287" cy="1455731"/>
          </a:xfrm>
        </p:grpSpPr>
        <p:sp>
          <p:nvSpPr>
            <p:cNvPr id="9" name="Rovnoramenný trojúhelník 8"/>
            <p:cNvSpPr/>
            <p:nvPr/>
          </p:nvSpPr>
          <p:spPr>
            <a:xfrm>
              <a:off x="8319606" y="4080550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6989313" y="3436850"/>
              <a:ext cx="0" cy="1279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6989314" y="4716715"/>
              <a:ext cx="18001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87"/>
            <p:cNvSpPr txBox="1">
              <a:spLocks noChangeArrowheads="1"/>
            </p:cNvSpPr>
            <p:nvPr/>
          </p:nvSpPr>
          <p:spPr bwMode="auto">
            <a:xfrm>
              <a:off x="8717505" y="4725486"/>
              <a:ext cx="98544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" name="Ovál 12"/>
            <p:cNvSpPr/>
            <p:nvPr/>
          </p:nvSpPr>
          <p:spPr>
            <a:xfrm>
              <a:off x="7745244" y="363721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vnoramenný trojúhelník 13"/>
            <p:cNvSpPr/>
            <p:nvPr/>
          </p:nvSpPr>
          <p:spPr>
            <a:xfrm>
              <a:off x="8083948" y="3932773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ovnoramenný trojúhelník 14"/>
            <p:cNvSpPr/>
            <p:nvPr/>
          </p:nvSpPr>
          <p:spPr>
            <a:xfrm>
              <a:off x="8319606" y="4278367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ovnoramenný trojúhelník 15"/>
            <p:cNvSpPr/>
            <p:nvPr/>
          </p:nvSpPr>
          <p:spPr>
            <a:xfrm>
              <a:off x="8014445" y="4302216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ovnoramenný trojúhelník 16"/>
            <p:cNvSpPr/>
            <p:nvPr/>
          </p:nvSpPr>
          <p:spPr>
            <a:xfrm>
              <a:off x="8111099" y="4132218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vnoramenný trojúhelník 17"/>
            <p:cNvSpPr/>
            <p:nvPr/>
          </p:nvSpPr>
          <p:spPr>
            <a:xfrm>
              <a:off x="7772825" y="4278367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ovnoramenný trojúhelník 18"/>
            <p:cNvSpPr/>
            <p:nvPr/>
          </p:nvSpPr>
          <p:spPr>
            <a:xfrm>
              <a:off x="8526583" y="4154439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ovnoramenný trojúhelník 19"/>
            <p:cNvSpPr/>
            <p:nvPr/>
          </p:nvSpPr>
          <p:spPr>
            <a:xfrm>
              <a:off x="8537308" y="4376105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ovnoramenný trojúhelník 20"/>
            <p:cNvSpPr/>
            <p:nvPr/>
          </p:nvSpPr>
          <p:spPr>
            <a:xfrm>
              <a:off x="7922988" y="4148284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ál 21"/>
            <p:cNvSpPr/>
            <p:nvPr/>
          </p:nvSpPr>
          <p:spPr>
            <a:xfrm>
              <a:off x="7985811" y="383195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ál 22"/>
            <p:cNvSpPr/>
            <p:nvPr/>
          </p:nvSpPr>
          <p:spPr>
            <a:xfrm>
              <a:off x="7463571" y="398833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7806488" y="4006662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7667482" y="3858884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7180411" y="379359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7458973" y="3783953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7319417" y="3636176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ál 28"/>
            <p:cNvSpPr/>
            <p:nvPr/>
          </p:nvSpPr>
          <p:spPr>
            <a:xfrm>
              <a:off x="7528476" y="3562287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0" name="Skupina 29"/>
            <p:cNvGrpSpPr/>
            <p:nvPr/>
          </p:nvGrpSpPr>
          <p:grpSpPr>
            <a:xfrm>
              <a:off x="7537662" y="3798614"/>
              <a:ext cx="69503" cy="73889"/>
              <a:chOff x="3031840" y="6969224"/>
              <a:chExt cx="72008" cy="72008"/>
            </a:xfrm>
          </p:grpSpPr>
          <p:cxnSp>
            <p:nvCxnSpPr>
              <p:cNvPr id="39" name="Přímá spojnice 3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3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Skupina 30"/>
            <p:cNvGrpSpPr/>
            <p:nvPr/>
          </p:nvGrpSpPr>
          <p:grpSpPr>
            <a:xfrm>
              <a:off x="8211912" y="4192495"/>
              <a:ext cx="69503" cy="73889"/>
              <a:chOff x="3031840" y="6969224"/>
              <a:chExt cx="72008" cy="72008"/>
            </a:xfrm>
          </p:grpSpPr>
          <p:cxnSp>
            <p:nvCxnSpPr>
              <p:cNvPr id="37" name="Přímá spojnice 3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87"/>
            <p:cNvSpPr txBox="1">
              <a:spLocks noChangeArrowheads="1"/>
            </p:cNvSpPr>
            <p:nvPr/>
          </p:nvSpPr>
          <p:spPr bwMode="auto">
            <a:xfrm>
              <a:off x="6818762" y="3413429"/>
              <a:ext cx="98543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33" name="Ovál 32"/>
            <p:cNvSpPr/>
            <p:nvPr/>
          </p:nvSpPr>
          <p:spPr>
            <a:xfrm>
              <a:off x="7853972" y="3861048"/>
              <a:ext cx="68953" cy="749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7823509" y="3727515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4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 – opakování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68222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682224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87460"/>
            <a:ext cx="252028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9" name="Obdélník 8"/>
          <p:cNvSpPr/>
          <p:nvPr/>
        </p:nvSpPr>
        <p:spPr>
          <a:xfrm>
            <a:off x="5051508" y="1187460"/>
            <a:ext cx="381642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MNOŽINAMI OBJEKTŮ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3113881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9021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435976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945830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23453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366619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491208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8" name="Obdélník 17"/>
          <p:cNvSpPr/>
          <p:nvPr/>
        </p:nvSpPr>
        <p:spPr>
          <a:xfrm>
            <a:off x="5123810" y="240230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283473" y="4941168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94252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047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Euklidova, </a:t>
            </a:r>
            <a:r>
              <a:rPr lang="cs-CZ" dirty="0" err="1" smtClean="0"/>
              <a:t>Hammingova</a:t>
            </a:r>
            <a:r>
              <a:rPr lang="cs-CZ" dirty="0" smtClean="0"/>
              <a:t> (manhattanská), </a:t>
            </a:r>
            <a:r>
              <a:rPr lang="cs-CZ" dirty="0" err="1" smtClean="0"/>
              <a:t>Čebyševova</a:t>
            </a:r>
            <a:r>
              <a:rPr lang="cs-CZ" dirty="0" smtClean="0"/>
              <a:t> metrika – opakování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812360" y="1917412"/>
            <a:ext cx="1331640" cy="628844"/>
            <a:chOff x="7812360" y="1917412"/>
            <a:chExt cx="1331640" cy="628844"/>
          </a:xfrm>
        </p:grpSpPr>
        <p:sp>
          <p:nvSpPr>
            <p:cNvPr id="113" name="Oval 69"/>
            <p:cNvSpPr>
              <a:spLocks noChangeArrowheads="1"/>
            </p:cNvSpPr>
            <p:nvPr/>
          </p:nvSpPr>
          <p:spPr bwMode="auto">
            <a:xfrm>
              <a:off x="7813153" y="202589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4" name="Oval 73"/>
            <p:cNvSpPr>
              <a:spLocks noChangeArrowheads="1"/>
            </p:cNvSpPr>
            <p:nvPr/>
          </p:nvSpPr>
          <p:spPr bwMode="auto">
            <a:xfrm>
              <a:off x="7813153" y="2207731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5" name="Oval 82"/>
            <p:cNvSpPr>
              <a:spLocks noChangeArrowheads="1"/>
            </p:cNvSpPr>
            <p:nvPr/>
          </p:nvSpPr>
          <p:spPr bwMode="auto">
            <a:xfrm>
              <a:off x="7812360" y="2389566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7907754" y="1917412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7907754" y="2097895"/>
              <a:ext cx="1056734" cy="28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7907754" y="2269257"/>
              <a:ext cx="1236246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sp>
        <p:nvSpPr>
          <p:cNvPr id="88" name="Freeform 142"/>
          <p:cNvSpPr>
            <a:spLocks/>
          </p:cNvSpPr>
          <p:nvPr/>
        </p:nvSpPr>
        <p:spPr bwMode="auto">
          <a:xfrm>
            <a:off x="1802086" y="3240807"/>
            <a:ext cx="352425" cy="352425"/>
          </a:xfrm>
          <a:custGeom>
            <a:avLst/>
            <a:gdLst>
              <a:gd name="T0" fmla="*/ 222 w 222"/>
              <a:gd name="T1" fmla="*/ 84 h 222"/>
              <a:gd name="T2" fmla="*/ 216 w 222"/>
              <a:gd name="T3" fmla="*/ 72 h 222"/>
              <a:gd name="T4" fmla="*/ 210 w 222"/>
              <a:gd name="T5" fmla="*/ 60 h 222"/>
              <a:gd name="T6" fmla="*/ 204 w 222"/>
              <a:gd name="T7" fmla="*/ 48 h 222"/>
              <a:gd name="T8" fmla="*/ 192 w 222"/>
              <a:gd name="T9" fmla="*/ 36 h 222"/>
              <a:gd name="T10" fmla="*/ 180 w 222"/>
              <a:gd name="T11" fmla="*/ 24 h 222"/>
              <a:gd name="T12" fmla="*/ 168 w 222"/>
              <a:gd name="T13" fmla="*/ 12 h 222"/>
              <a:gd name="T14" fmla="*/ 150 w 222"/>
              <a:gd name="T15" fmla="*/ 6 h 222"/>
              <a:gd name="T16" fmla="*/ 138 w 222"/>
              <a:gd name="T17" fmla="*/ 6 h 222"/>
              <a:gd name="T18" fmla="*/ 126 w 222"/>
              <a:gd name="T19" fmla="*/ 0 h 222"/>
              <a:gd name="T20" fmla="*/ 114 w 222"/>
              <a:gd name="T21" fmla="*/ 0 h 222"/>
              <a:gd name="T22" fmla="*/ 96 w 222"/>
              <a:gd name="T23" fmla="*/ 0 h 222"/>
              <a:gd name="T24" fmla="*/ 84 w 222"/>
              <a:gd name="T25" fmla="*/ 6 h 222"/>
              <a:gd name="T26" fmla="*/ 72 w 222"/>
              <a:gd name="T27" fmla="*/ 6 h 222"/>
              <a:gd name="T28" fmla="*/ 54 w 222"/>
              <a:gd name="T29" fmla="*/ 12 h 222"/>
              <a:gd name="T30" fmla="*/ 42 w 222"/>
              <a:gd name="T31" fmla="*/ 24 h 222"/>
              <a:gd name="T32" fmla="*/ 30 w 222"/>
              <a:gd name="T33" fmla="*/ 36 h 222"/>
              <a:gd name="T34" fmla="*/ 18 w 222"/>
              <a:gd name="T35" fmla="*/ 48 h 222"/>
              <a:gd name="T36" fmla="*/ 12 w 222"/>
              <a:gd name="T37" fmla="*/ 60 h 222"/>
              <a:gd name="T38" fmla="*/ 6 w 222"/>
              <a:gd name="T39" fmla="*/ 72 h 222"/>
              <a:gd name="T40" fmla="*/ 0 w 222"/>
              <a:gd name="T41" fmla="*/ 84 h 222"/>
              <a:gd name="T42" fmla="*/ 6 w 222"/>
              <a:gd name="T43" fmla="*/ 150 h 222"/>
              <a:gd name="T44" fmla="*/ 12 w 222"/>
              <a:gd name="T45" fmla="*/ 162 h 222"/>
              <a:gd name="T46" fmla="*/ 18 w 222"/>
              <a:gd name="T47" fmla="*/ 174 h 222"/>
              <a:gd name="T48" fmla="*/ 24 w 222"/>
              <a:gd name="T49" fmla="*/ 186 h 222"/>
              <a:gd name="T50" fmla="*/ 36 w 222"/>
              <a:gd name="T51" fmla="*/ 192 h 222"/>
              <a:gd name="T52" fmla="*/ 42 w 222"/>
              <a:gd name="T53" fmla="*/ 204 h 222"/>
              <a:gd name="T54" fmla="*/ 54 w 222"/>
              <a:gd name="T55" fmla="*/ 210 h 222"/>
              <a:gd name="T56" fmla="*/ 72 w 222"/>
              <a:gd name="T57" fmla="*/ 216 h 222"/>
              <a:gd name="T58" fmla="*/ 84 w 222"/>
              <a:gd name="T59" fmla="*/ 222 h 222"/>
              <a:gd name="T60" fmla="*/ 96 w 222"/>
              <a:gd name="T61" fmla="*/ 222 h 222"/>
              <a:gd name="T62" fmla="*/ 114 w 222"/>
              <a:gd name="T63" fmla="*/ 222 h 222"/>
              <a:gd name="T64" fmla="*/ 126 w 222"/>
              <a:gd name="T65" fmla="*/ 222 h 222"/>
              <a:gd name="T66" fmla="*/ 138 w 222"/>
              <a:gd name="T67" fmla="*/ 222 h 222"/>
              <a:gd name="T68" fmla="*/ 150 w 222"/>
              <a:gd name="T69" fmla="*/ 216 h 222"/>
              <a:gd name="T70" fmla="*/ 168 w 222"/>
              <a:gd name="T71" fmla="*/ 210 h 222"/>
              <a:gd name="T72" fmla="*/ 180 w 222"/>
              <a:gd name="T73" fmla="*/ 204 h 222"/>
              <a:gd name="T74" fmla="*/ 186 w 222"/>
              <a:gd name="T75" fmla="*/ 192 h 222"/>
              <a:gd name="T76" fmla="*/ 198 w 222"/>
              <a:gd name="T77" fmla="*/ 186 h 222"/>
              <a:gd name="T78" fmla="*/ 204 w 222"/>
              <a:gd name="T79" fmla="*/ 174 h 222"/>
              <a:gd name="T80" fmla="*/ 210 w 222"/>
              <a:gd name="T81" fmla="*/ 162 h 222"/>
              <a:gd name="T82" fmla="*/ 216 w 222"/>
              <a:gd name="T83" fmla="*/ 150 h 222"/>
              <a:gd name="T84" fmla="*/ 222 w 222"/>
              <a:gd name="T85" fmla="*/ 11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2" h="222">
                <a:moveTo>
                  <a:pt x="222" y="114"/>
                </a:moveTo>
                <a:lnTo>
                  <a:pt x="222" y="84"/>
                </a:lnTo>
                <a:lnTo>
                  <a:pt x="216" y="78"/>
                </a:lnTo>
                <a:lnTo>
                  <a:pt x="216" y="72"/>
                </a:lnTo>
                <a:lnTo>
                  <a:pt x="210" y="66"/>
                </a:lnTo>
                <a:lnTo>
                  <a:pt x="210" y="60"/>
                </a:lnTo>
                <a:lnTo>
                  <a:pt x="204" y="54"/>
                </a:lnTo>
                <a:lnTo>
                  <a:pt x="204" y="48"/>
                </a:lnTo>
                <a:lnTo>
                  <a:pt x="198" y="42"/>
                </a:lnTo>
                <a:lnTo>
                  <a:pt x="192" y="36"/>
                </a:lnTo>
                <a:lnTo>
                  <a:pt x="186" y="30"/>
                </a:lnTo>
                <a:lnTo>
                  <a:pt x="180" y="24"/>
                </a:lnTo>
                <a:lnTo>
                  <a:pt x="174" y="18"/>
                </a:lnTo>
                <a:lnTo>
                  <a:pt x="168" y="12"/>
                </a:lnTo>
                <a:lnTo>
                  <a:pt x="156" y="12"/>
                </a:lnTo>
                <a:lnTo>
                  <a:pt x="150" y="6"/>
                </a:lnTo>
                <a:lnTo>
                  <a:pt x="144" y="6"/>
                </a:lnTo>
                <a:lnTo>
                  <a:pt x="138" y="6"/>
                </a:lnTo>
                <a:lnTo>
                  <a:pt x="132" y="0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6"/>
                </a:lnTo>
                <a:lnTo>
                  <a:pt x="78" y="6"/>
                </a:lnTo>
                <a:lnTo>
                  <a:pt x="72" y="6"/>
                </a:lnTo>
                <a:lnTo>
                  <a:pt x="66" y="12"/>
                </a:lnTo>
                <a:lnTo>
                  <a:pt x="54" y="12"/>
                </a:lnTo>
                <a:lnTo>
                  <a:pt x="48" y="18"/>
                </a:lnTo>
                <a:lnTo>
                  <a:pt x="42" y="24"/>
                </a:lnTo>
                <a:lnTo>
                  <a:pt x="36" y="30"/>
                </a:lnTo>
                <a:lnTo>
                  <a:pt x="30" y="36"/>
                </a:lnTo>
                <a:lnTo>
                  <a:pt x="24" y="42"/>
                </a:lnTo>
                <a:lnTo>
                  <a:pt x="18" y="48"/>
                </a:lnTo>
                <a:lnTo>
                  <a:pt x="18" y="54"/>
                </a:lnTo>
                <a:lnTo>
                  <a:pt x="12" y="60"/>
                </a:lnTo>
                <a:lnTo>
                  <a:pt x="12" y="66"/>
                </a:lnTo>
                <a:lnTo>
                  <a:pt x="6" y="72"/>
                </a:lnTo>
                <a:lnTo>
                  <a:pt x="6" y="78"/>
                </a:lnTo>
                <a:lnTo>
                  <a:pt x="0" y="84"/>
                </a:lnTo>
                <a:lnTo>
                  <a:pt x="0" y="138"/>
                </a:lnTo>
                <a:lnTo>
                  <a:pt x="6" y="150"/>
                </a:lnTo>
                <a:lnTo>
                  <a:pt x="6" y="156"/>
                </a:lnTo>
                <a:lnTo>
                  <a:pt x="12" y="162"/>
                </a:lnTo>
                <a:lnTo>
                  <a:pt x="12" y="168"/>
                </a:lnTo>
                <a:lnTo>
                  <a:pt x="18" y="174"/>
                </a:lnTo>
                <a:lnTo>
                  <a:pt x="18" y="180"/>
                </a:lnTo>
                <a:lnTo>
                  <a:pt x="24" y="186"/>
                </a:lnTo>
                <a:lnTo>
                  <a:pt x="30" y="192"/>
                </a:lnTo>
                <a:lnTo>
                  <a:pt x="36" y="192"/>
                </a:lnTo>
                <a:lnTo>
                  <a:pt x="42" y="198"/>
                </a:lnTo>
                <a:lnTo>
                  <a:pt x="42" y="204"/>
                </a:lnTo>
                <a:lnTo>
                  <a:pt x="48" y="210"/>
                </a:lnTo>
                <a:lnTo>
                  <a:pt x="54" y="210"/>
                </a:lnTo>
                <a:lnTo>
                  <a:pt x="66" y="216"/>
                </a:lnTo>
                <a:lnTo>
                  <a:pt x="72" y="216"/>
                </a:lnTo>
                <a:lnTo>
                  <a:pt x="78" y="222"/>
                </a:lnTo>
                <a:lnTo>
                  <a:pt x="84" y="222"/>
                </a:lnTo>
                <a:lnTo>
                  <a:pt x="90" y="222"/>
                </a:lnTo>
                <a:lnTo>
                  <a:pt x="96" y="222"/>
                </a:lnTo>
                <a:lnTo>
                  <a:pt x="102" y="222"/>
                </a:lnTo>
                <a:lnTo>
                  <a:pt x="114" y="222"/>
                </a:lnTo>
                <a:lnTo>
                  <a:pt x="120" y="222"/>
                </a:lnTo>
                <a:lnTo>
                  <a:pt x="126" y="222"/>
                </a:lnTo>
                <a:lnTo>
                  <a:pt x="132" y="222"/>
                </a:lnTo>
                <a:lnTo>
                  <a:pt x="138" y="222"/>
                </a:lnTo>
                <a:lnTo>
                  <a:pt x="144" y="222"/>
                </a:lnTo>
                <a:lnTo>
                  <a:pt x="150" y="216"/>
                </a:lnTo>
                <a:lnTo>
                  <a:pt x="156" y="216"/>
                </a:lnTo>
                <a:lnTo>
                  <a:pt x="168" y="210"/>
                </a:lnTo>
                <a:lnTo>
                  <a:pt x="174" y="210"/>
                </a:lnTo>
                <a:lnTo>
                  <a:pt x="180" y="204"/>
                </a:lnTo>
                <a:lnTo>
                  <a:pt x="180" y="198"/>
                </a:lnTo>
                <a:lnTo>
                  <a:pt x="186" y="192"/>
                </a:lnTo>
                <a:lnTo>
                  <a:pt x="192" y="192"/>
                </a:lnTo>
                <a:lnTo>
                  <a:pt x="198" y="186"/>
                </a:lnTo>
                <a:lnTo>
                  <a:pt x="204" y="180"/>
                </a:lnTo>
                <a:lnTo>
                  <a:pt x="204" y="174"/>
                </a:lnTo>
                <a:lnTo>
                  <a:pt x="210" y="168"/>
                </a:lnTo>
                <a:lnTo>
                  <a:pt x="210" y="162"/>
                </a:lnTo>
                <a:lnTo>
                  <a:pt x="216" y="156"/>
                </a:lnTo>
                <a:lnTo>
                  <a:pt x="216" y="150"/>
                </a:lnTo>
                <a:lnTo>
                  <a:pt x="222" y="138"/>
                </a:lnTo>
                <a:lnTo>
                  <a:pt x="222" y="1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grpSp>
        <p:nvGrpSpPr>
          <p:cNvPr id="2" name="Skupina 1"/>
          <p:cNvGrpSpPr/>
          <p:nvPr/>
        </p:nvGrpSpPr>
        <p:grpSpPr>
          <a:xfrm>
            <a:off x="539552" y="1916832"/>
            <a:ext cx="2444213" cy="3727198"/>
            <a:chOff x="539552" y="1916832"/>
            <a:chExt cx="2444213" cy="3727198"/>
          </a:xfrm>
        </p:grpSpPr>
        <p:sp>
          <p:nvSpPr>
            <p:cNvPr id="48" name="Line 80"/>
            <p:cNvSpPr>
              <a:spLocks noChangeShapeType="1"/>
            </p:cNvSpPr>
            <p:nvPr/>
          </p:nvSpPr>
          <p:spPr bwMode="auto">
            <a:xfrm flipV="1">
              <a:off x="1087711" y="1973981"/>
              <a:ext cx="0" cy="32289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" name="Line 84"/>
            <p:cNvSpPr>
              <a:spLocks noChangeShapeType="1"/>
            </p:cNvSpPr>
            <p:nvPr/>
          </p:nvSpPr>
          <p:spPr bwMode="auto">
            <a:xfrm>
              <a:off x="1087711" y="19739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0" name="Rectangle 85"/>
            <p:cNvSpPr>
              <a:spLocks noChangeArrowheads="1"/>
            </p:cNvSpPr>
            <p:nvPr/>
          </p:nvSpPr>
          <p:spPr bwMode="auto">
            <a:xfrm>
              <a:off x="1059136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86"/>
            <p:cNvSpPr>
              <a:spLocks noChangeShapeType="1"/>
            </p:cNvSpPr>
            <p:nvPr/>
          </p:nvSpPr>
          <p:spPr bwMode="auto">
            <a:xfrm flipV="1">
              <a:off x="1440136" y="516354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2" name="Rectangle 88"/>
            <p:cNvSpPr>
              <a:spLocks noChangeArrowheads="1"/>
            </p:cNvSpPr>
            <p:nvPr/>
          </p:nvSpPr>
          <p:spPr bwMode="auto">
            <a:xfrm>
              <a:off x="1411561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89"/>
            <p:cNvSpPr>
              <a:spLocks noChangeShapeType="1"/>
            </p:cNvSpPr>
            <p:nvPr/>
          </p:nvSpPr>
          <p:spPr bwMode="auto">
            <a:xfrm flipV="1">
              <a:off x="1802086" y="516354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4" name="Rectangle 91"/>
            <p:cNvSpPr>
              <a:spLocks noChangeArrowheads="1"/>
            </p:cNvSpPr>
            <p:nvPr/>
          </p:nvSpPr>
          <p:spPr bwMode="auto">
            <a:xfrm>
              <a:off x="1773511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92"/>
            <p:cNvSpPr>
              <a:spLocks noChangeShapeType="1"/>
            </p:cNvSpPr>
            <p:nvPr/>
          </p:nvSpPr>
          <p:spPr bwMode="auto">
            <a:xfrm flipV="1">
              <a:off x="2154511" y="516354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6" name="Rectangle 94"/>
            <p:cNvSpPr>
              <a:spLocks noChangeArrowheads="1"/>
            </p:cNvSpPr>
            <p:nvPr/>
          </p:nvSpPr>
          <p:spPr bwMode="auto">
            <a:xfrm>
              <a:off x="2125936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95"/>
            <p:cNvSpPr>
              <a:spLocks noChangeShapeType="1"/>
            </p:cNvSpPr>
            <p:nvPr/>
          </p:nvSpPr>
          <p:spPr bwMode="auto">
            <a:xfrm flipV="1">
              <a:off x="2516461" y="516354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" name="Rectangle 97"/>
            <p:cNvSpPr>
              <a:spLocks noChangeArrowheads="1"/>
            </p:cNvSpPr>
            <p:nvPr/>
          </p:nvSpPr>
          <p:spPr bwMode="auto">
            <a:xfrm>
              <a:off x="2487886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98"/>
            <p:cNvSpPr>
              <a:spLocks noChangeShapeType="1"/>
            </p:cNvSpPr>
            <p:nvPr/>
          </p:nvSpPr>
          <p:spPr bwMode="auto">
            <a:xfrm flipV="1">
              <a:off x="2868886" y="516354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0" name="Rectangle 100"/>
            <p:cNvSpPr>
              <a:spLocks noChangeArrowheads="1"/>
            </p:cNvSpPr>
            <p:nvPr/>
          </p:nvSpPr>
          <p:spPr bwMode="auto">
            <a:xfrm>
              <a:off x="2840311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103"/>
            <p:cNvSpPr>
              <a:spLocks noChangeArrowheads="1"/>
            </p:cNvSpPr>
            <p:nvPr/>
          </p:nvSpPr>
          <p:spPr bwMode="auto">
            <a:xfrm>
              <a:off x="982936" y="512675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104"/>
            <p:cNvSpPr>
              <a:spLocks noChangeShapeType="1"/>
            </p:cNvSpPr>
            <p:nvPr/>
          </p:nvSpPr>
          <p:spPr bwMode="auto">
            <a:xfrm>
              <a:off x="1087711" y="48505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3" name="Rectangle 106"/>
            <p:cNvSpPr>
              <a:spLocks noChangeArrowheads="1"/>
            </p:cNvSpPr>
            <p:nvPr/>
          </p:nvSpPr>
          <p:spPr bwMode="auto">
            <a:xfrm>
              <a:off x="982936" y="477433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107"/>
            <p:cNvSpPr>
              <a:spLocks noChangeShapeType="1"/>
            </p:cNvSpPr>
            <p:nvPr/>
          </p:nvSpPr>
          <p:spPr bwMode="auto">
            <a:xfrm>
              <a:off x="1087711" y="44885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auto">
            <a:xfrm>
              <a:off x="982936" y="441238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110"/>
            <p:cNvSpPr>
              <a:spLocks noChangeShapeType="1"/>
            </p:cNvSpPr>
            <p:nvPr/>
          </p:nvSpPr>
          <p:spPr bwMode="auto">
            <a:xfrm>
              <a:off x="1087711" y="41361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auto">
            <a:xfrm>
              <a:off x="982936" y="405995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113"/>
            <p:cNvSpPr>
              <a:spLocks noChangeShapeType="1"/>
            </p:cNvSpPr>
            <p:nvPr/>
          </p:nvSpPr>
          <p:spPr bwMode="auto">
            <a:xfrm>
              <a:off x="1087711" y="377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" name="Rectangle 115"/>
            <p:cNvSpPr>
              <a:spLocks noChangeArrowheads="1"/>
            </p:cNvSpPr>
            <p:nvPr/>
          </p:nvSpPr>
          <p:spPr bwMode="auto">
            <a:xfrm>
              <a:off x="982936" y="36980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Line 116"/>
            <p:cNvSpPr>
              <a:spLocks noChangeShapeType="1"/>
            </p:cNvSpPr>
            <p:nvPr/>
          </p:nvSpPr>
          <p:spPr bwMode="auto">
            <a:xfrm>
              <a:off x="1087711" y="34217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" name="Rectangle 118"/>
            <p:cNvSpPr>
              <a:spLocks noChangeArrowheads="1"/>
            </p:cNvSpPr>
            <p:nvPr/>
          </p:nvSpPr>
          <p:spPr bwMode="auto">
            <a:xfrm>
              <a:off x="982936" y="334558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Line 119"/>
            <p:cNvSpPr>
              <a:spLocks noChangeShapeType="1"/>
            </p:cNvSpPr>
            <p:nvPr/>
          </p:nvSpPr>
          <p:spPr bwMode="auto">
            <a:xfrm>
              <a:off x="1087711" y="30598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" name="Rectangle 121"/>
            <p:cNvSpPr>
              <a:spLocks noChangeArrowheads="1"/>
            </p:cNvSpPr>
            <p:nvPr/>
          </p:nvSpPr>
          <p:spPr bwMode="auto">
            <a:xfrm>
              <a:off x="916261" y="298363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Line 122"/>
            <p:cNvSpPr>
              <a:spLocks noChangeShapeType="1"/>
            </p:cNvSpPr>
            <p:nvPr/>
          </p:nvSpPr>
          <p:spPr bwMode="auto">
            <a:xfrm>
              <a:off x="1087711" y="27074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" name="Rectangle 124"/>
            <p:cNvSpPr>
              <a:spLocks noChangeArrowheads="1"/>
            </p:cNvSpPr>
            <p:nvPr/>
          </p:nvSpPr>
          <p:spPr bwMode="auto">
            <a:xfrm>
              <a:off x="916261" y="263120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125"/>
            <p:cNvSpPr>
              <a:spLocks noChangeShapeType="1"/>
            </p:cNvSpPr>
            <p:nvPr/>
          </p:nvSpPr>
          <p:spPr bwMode="auto">
            <a:xfrm>
              <a:off x="1087711" y="2345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" name="Rectangle 127"/>
            <p:cNvSpPr>
              <a:spLocks noChangeArrowheads="1"/>
            </p:cNvSpPr>
            <p:nvPr/>
          </p:nvSpPr>
          <p:spPr bwMode="auto">
            <a:xfrm>
              <a:off x="916261" y="226925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Line 128"/>
            <p:cNvSpPr>
              <a:spLocks noChangeShapeType="1"/>
            </p:cNvSpPr>
            <p:nvPr/>
          </p:nvSpPr>
          <p:spPr bwMode="auto">
            <a:xfrm>
              <a:off x="1087711" y="19930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" name="Rectangle 130"/>
            <p:cNvSpPr>
              <a:spLocks noChangeArrowheads="1"/>
            </p:cNvSpPr>
            <p:nvPr/>
          </p:nvSpPr>
          <p:spPr bwMode="auto">
            <a:xfrm>
              <a:off x="916261" y="191683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32"/>
            <p:cNvSpPr>
              <a:spLocks noChangeShapeType="1"/>
            </p:cNvSpPr>
            <p:nvPr/>
          </p:nvSpPr>
          <p:spPr bwMode="auto">
            <a:xfrm>
              <a:off x="1087711" y="5202955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" name="Oval 135"/>
            <p:cNvSpPr>
              <a:spLocks noChangeArrowheads="1"/>
            </p:cNvSpPr>
            <p:nvPr/>
          </p:nvSpPr>
          <p:spPr bwMode="auto">
            <a:xfrm>
              <a:off x="1402036" y="230735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" name="Oval 136"/>
            <p:cNvSpPr>
              <a:spLocks noChangeArrowheads="1"/>
            </p:cNvSpPr>
            <p:nvPr/>
          </p:nvSpPr>
          <p:spPr bwMode="auto">
            <a:xfrm>
              <a:off x="2116411" y="302173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" name="Oval 137"/>
            <p:cNvSpPr>
              <a:spLocks noChangeArrowheads="1"/>
            </p:cNvSpPr>
            <p:nvPr/>
          </p:nvSpPr>
          <p:spPr bwMode="auto">
            <a:xfrm>
              <a:off x="1763986" y="373610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" name="Oval 138"/>
            <p:cNvSpPr>
              <a:spLocks noChangeArrowheads="1"/>
            </p:cNvSpPr>
            <p:nvPr/>
          </p:nvSpPr>
          <p:spPr bwMode="auto">
            <a:xfrm>
              <a:off x="2478361" y="409805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" name="Oval 139"/>
            <p:cNvSpPr>
              <a:spLocks noChangeArrowheads="1"/>
            </p:cNvSpPr>
            <p:nvPr/>
          </p:nvSpPr>
          <p:spPr bwMode="auto">
            <a:xfrm>
              <a:off x="1763986" y="338368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" name="Oval 140"/>
            <p:cNvSpPr>
              <a:spLocks noChangeArrowheads="1"/>
            </p:cNvSpPr>
            <p:nvPr/>
          </p:nvSpPr>
          <p:spPr bwMode="auto">
            <a:xfrm>
              <a:off x="2116411" y="481243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" name="Oval 141"/>
            <p:cNvSpPr>
              <a:spLocks noChangeArrowheads="1"/>
            </p:cNvSpPr>
            <p:nvPr/>
          </p:nvSpPr>
          <p:spPr bwMode="auto">
            <a:xfrm>
              <a:off x="1944961" y="338368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6" name="TextovéPole 125"/>
            <p:cNvSpPr txBox="1"/>
            <p:nvPr/>
          </p:nvSpPr>
          <p:spPr>
            <a:xfrm rot="16200000">
              <a:off x="-533080" y="3421526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29" name="TextovéPole 128"/>
            <p:cNvSpPr txBox="1"/>
            <p:nvPr/>
          </p:nvSpPr>
          <p:spPr>
            <a:xfrm>
              <a:off x="981081" y="5336253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115616" y="13497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Euklidova metrika</a:t>
            </a:r>
            <a:endParaRPr lang="cs-CZ" dirty="0"/>
          </a:p>
        </p:txBody>
      </p:sp>
      <p:sp>
        <p:nvSpPr>
          <p:cNvPr id="104" name="TextovéPole 103"/>
          <p:cNvSpPr txBox="1"/>
          <p:nvPr/>
        </p:nvSpPr>
        <p:spPr>
          <a:xfrm>
            <a:off x="3203848" y="120862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p:sp>
        <p:nvSpPr>
          <p:cNvPr id="105" name="TextovéPole 104"/>
          <p:cNvSpPr txBox="1"/>
          <p:nvPr/>
        </p:nvSpPr>
        <p:spPr>
          <a:xfrm>
            <a:off x="6372200" y="1349710"/>
            <a:ext cx="222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4538765" y="3240807"/>
            <a:ext cx="352425" cy="352425"/>
            <a:chOff x="4538765" y="3240807"/>
            <a:chExt cx="352425" cy="352425"/>
          </a:xfrm>
        </p:grpSpPr>
        <p:sp>
          <p:nvSpPr>
            <p:cNvPr id="160" name="Line 280"/>
            <p:cNvSpPr>
              <a:spLocks noChangeShapeType="1"/>
            </p:cNvSpPr>
            <p:nvPr/>
          </p:nvSpPr>
          <p:spPr bwMode="auto">
            <a:xfrm>
              <a:off x="4538765" y="3421782"/>
              <a:ext cx="180975" cy="1714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1" name="Line 281"/>
            <p:cNvSpPr>
              <a:spLocks noChangeShapeType="1"/>
            </p:cNvSpPr>
            <p:nvPr/>
          </p:nvSpPr>
          <p:spPr bwMode="auto">
            <a:xfrm flipV="1">
              <a:off x="4538765" y="3240807"/>
              <a:ext cx="180975" cy="18097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" name="Line 282"/>
            <p:cNvSpPr>
              <a:spLocks noChangeShapeType="1"/>
            </p:cNvSpPr>
            <p:nvPr/>
          </p:nvSpPr>
          <p:spPr bwMode="auto">
            <a:xfrm flipV="1">
              <a:off x="4719740" y="3421782"/>
              <a:ext cx="171450" cy="1714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" name="Line 283"/>
            <p:cNvSpPr>
              <a:spLocks noChangeShapeType="1"/>
            </p:cNvSpPr>
            <p:nvPr/>
          </p:nvSpPr>
          <p:spPr bwMode="auto">
            <a:xfrm>
              <a:off x="4719740" y="3240807"/>
              <a:ext cx="171450" cy="18097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275856" y="1916832"/>
            <a:ext cx="2444213" cy="3737780"/>
            <a:chOff x="3275856" y="1916832"/>
            <a:chExt cx="2444213" cy="3737780"/>
          </a:xfrm>
        </p:grpSpPr>
        <p:sp>
          <p:nvSpPr>
            <p:cNvPr id="107" name="Line 216"/>
            <p:cNvSpPr>
              <a:spLocks noChangeShapeType="1"/>
            </p:cNvSpPr>
            <p:nvPr/>
          </p:nvSpPr>
          <p:spPr bwMode="auto">
            <a:xfrm>
              <a:off x="3824390" y="520676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" name="Line 222"/>
            <p:cNvSpPr>
              <a:spLocks noChangeShapeType="1"/>
            </p:cNvSpPr>
            <p:nvPr/>
          </p:nvSpPr>
          <p:spPr bwMode="auto">
            <a:xfrm>
              <a:off x="3824390" y="19739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" name="Rectangle 223"/>
            <p:cNvSpPr>
              <a:spLocks noChangeArrowheads="1"/>
            </p:cNvSpPr>
            <p:nvPr/>
          </p:nvSpPr>
          <p:spPr bwMode="auto">
            <a:xfrm>
              <a:off x="3795815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Line 224"/>
            <p:cNvSpPr>
              <a:spLocks noChangeShapeType="1"/>
            </p:cNvSpPr>
            <p:nvPr/>
          </p:nvSpPr>
          <p:spPr bwMode="auto">
            <a:xfrm flipV="1">
              <a:off x="4176815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" name="Rectangle 226"/>
            <p:cNvSpPr>
              <a:spLocks noChangeArrowheads="1"/>
            </p:cNvSpPr>
            <p:nvPr/>
          </p:nvSpPr>
          <p:spPr bwMode="auto">
            <a:xfrm>
              <a:off x="4148240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Line 227"/>
            <p:cNvSpPr>
              <a:spLocks noChangeShapeType="1"/>
            </p:cNvSpPr>
            <p:nvPr/>
          </p:nvSpPr>
          <p:spPr bwMode="auto">
            <a:xfrm flipV="1">
              <a:off x="4538765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" name="Rectangle 229"/>
            <p:cNvSpPr>
              <a:spLocks noChangeArrowheads="1"/>
            </p:cNvSpPr>
            <p:nvPr/>
          </p:nvSpPr>
          <p:spPr bwMode="auto">
            <a:xfrm>
              <a:off x="4510190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Line 230"/>
            <p:cNvSpPr>
              <a:spLocks noChangeShapeType="1"/>
            </p:cNvSpPr>
            <p:nvPr/>
          </p:nvSpPr>
          <p:spPr bwMode="auto">
            <a:xfrm flipV="1">
              <a:off x="4891190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2" name="Rectangle 232"/>
            <p:cNvSpPr>
              <a:spLocks noChangeArrowheads="1"/>
            </p:cNvSpPr>
            <p:nvPr/>
          </p:nvSpPr>
          <p:spPr bwMode="auto">
            <a:xfrm>
              <a:off x="4862615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Line 233"/>
            <p:cNvSpPr>
              <a:spLocks noChangeShapeType="1"/>
            </p:cNvSpPr>
            <p:nvPr/>
          </p:nvSpPr>
          <p:spPr bwMode="auto">
            <a:xfrm flipV="1">
              <a:off x="5253140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4" name="Rectangle 235"/>
            <p:cNvSpPr>
              <a:spLocks noChangeArrowheads="1"/>
            </p:cNvSpPr>
            <p:nvPr/>
          </p:nvSpPr>
          <p:spPr bwMode="auto">
            <a:xfrm>
              <a:off x="5224565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Line 236"/>
            <p:cNvSpPr>
              <a:spLocks noChangeShapeType="1"/>
            </p:cNvSpPr>
            <p:nvPr/>
          </p:nvSpPr>
          <p:spPr bwMode="auto">
            <a:xfrm flipV="1">
              <a:off x="5605565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2" name="Rectangle 238"/>
            <p:cNvSpPr>
              <a:spLocks noChangeArrowheads="1"/>
            </p:cNvSpPr>
            <p:nvPr/>
          </p:nvSpPr>
          <p:spPr bwMode="auto">
            <a:xfrm>
              <a:off x="5576990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241"/>
            <p:cNvSpPr>
              <a:spLocks noChangeArrowheads="1"/>
            </p:cNvSpPr>
            <p:nvPr/>
          </p:nvSpPr>
          <p:spPr bwMode="auto">
            <a:xfrm>
              <a:off x="3719615" y="512675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Line 242"/>
            <p:cNvSpPr>
              <a:spLocks noChangeShapeType="1"/>
            </p:cNvSpPr>
            <p:nvPr/>
          </p:nvSpPr>
          <p:spPr bwMode="auto">
            <a:xfrm>
              <a:off x="3824390" y="48505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5" name="Rectangle 244"/>
            <p:cNvSpPr>
              <a:spLocks noChangeArrowheads="1"/>
            </p:cNvSpPr>
            <p:nvPr/>
          </p:nvSpPr>
          <p:spPr bwMode="auto">
            <a:xfrm>
              <a:off x="3719615" y="477433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Line 245"/>
            <p:cNvSpPr>
              <a:spLocks noChangeShapeType="1"/>
            </p:cNvSpPr>
            <p:nvPr/>
          </p:nvSpPr>
          <p:spPr bwMode="auto">
            <a:xfrm>
              <a:off x="3824390" y="44885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7" name="Rectangle 247"/>
            <p:cNvSpPr>
              <a:spLocks noChangeArrowheads="1"/>
            </p:cNvSpPr>
            <p:nvPr/>
          </p:nvSpPr>
          <p:spPr bwMode="auto">
            <a:xfrm>
              <a:off x="3719615" y="441238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Line 248"/>
            <p:cNvSpPr>
              <a:spLocks noChangeShapeType="1"/>
            </p:cNvSpPr>
            <p:nvPr/>
          </p:nvSpPr>
          <p:spPr bwMode="auto">
            <a:xfrm>
              <a:off x="3824390" y="41361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9" name="Rectangle 250"/>
            <p:cNvSpPr>
              <a:spLocks noChangeArrowheads="1"/>
            </p:cNvSpPr>
            <p:nvPr/>
          </p:nvSpPr>
          <p:spPr bwMode="auto">
            <a:xfrm>
              <a:off x="3719615" y="405995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Line 251"/>
            <p:cNvSpPr>
              <a:spLocks noChangeShapeType="1"/>
            </p:cNvSpPr>
            <p:nvPr/>
          </p:nvSpPr>
          <p:spPr bwMode="auto">
            <a:xfrm>
              <a:off x="3824390" y="377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1" name="Rectangle 253"/>
            <p:cNvSpPr>
              <a:spLocks noChangeArrowheads="1"/>
            </p:cNvSpPr>
            <p:nvPr/>
          </p:nvSpPr>
          <p:spPr bwMode="auto">
            <a:xfrm>
              <a:off x="3719615" y="36980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254"/>
            <p:cNvSpPr>
              <a:spLocks noChangeShapeType="1"/>
            </p:cNvSpPr>
            <p:nvPr/>
          </p:nvSpPr>
          <p:spPr bwMode="auto">
            <a:xfrm>
              <a:off x="3824390" y="34217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" name="Rectangle 256"/>
            <p:cNvSpPr>
              <a:spLocks noChangeArrowheads="1"/>
            </p:cNvSpPr>
            <p:nvPr/>
          </p:nvSpPr>
          <p:spPr bwMode="auto">
            <a:xfrm>
              <a:off x="3719615" y="334558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Line 257"/>
            <p:cNvSpPr>
              <a:spLocks noChangeShapeType="1"/>
            </p:cNvSpPr>
            <p:nvPr/>
          </p:nvSpPr>
          <p:spPr bwMode="auto">
            <a:xfrm>
              <a:off x="3824390" y="30598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" name="Rectangle 259"/>
            <p:cNvSpPr>
              <a:spLocks noChangeArrowheads="1"/>
            </p:cNvSpPr>
            <p:nvPr/>
          </p:nvSpPr>
          <p:spPr bwMode="auto">
            <a:xfrm>
              <a:off x="3652940" y="298363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Line 260"/>
            <p:cNvSpPr>
              <a:spLocks noChangeShapeType="1"/>
            </p:cNvSpPr>
            <p:nvPr/>
          </p:nvSpPr>
          <p:spPr bwMode="auto">
            <a:xfrm>
              <a:off x="3824390" y="27074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" name="Rectangle 262"/>
            <p:cNvSpPr>
              <a:spLocks noChangeArrowheads="1"/>
            </p:cNvSpPr>
            <p:nvPr/>
          </p:nvSpPr>
          <p:spPr bwMode="auto">
            <a:xfrm>
              <a:off x="3652940" y="263120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Line 263"/>
            <p:cNvSpPr>
              <a:spLocks noChangeShapeType="1"/>
            </p:cNvSpPr>
            <p:nvPr/>
          </p:nvSpPr>
          <p:spPr bwMode="auto">
            <a:xfrm>
              <a:off x="3824390" y="2345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" name="Rectangle 265"/>
            <p:cNvSpPr>
              <a:spLocks noChangeArrowheads="1"/>
            </p:cNvSpPr>
            <p:nvPr/>
          </p:nvSpPr>
          <p:spPr bwMode="auto">
            <a:xfrm>
              <a:off x="3652940" y="226925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Line 266"/>
            <p:cNvSpPr>
              <a:spLocks noChangeShapeType="1"/>
            </p:cNvSpPr>
            <p:nvPr/>
          </p:nvSpPr>
          <p:spPr bwMode="auto">
            <a:xfrm>
              <a:off x="3824390" y="19930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" name="Rectangle 268"/>
            <p:cNvSpPr>
              <a:spLocks noChangeArrowheads="1"/>
            </p:cNvSpPr>
            <p:nvPr/>
          </p:nvSpPr>
          <p:spPr bwMode="auto">
            <a:xfrm>
              <a:off x="3652940" y="191683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Line 272"/>
            <p:cNvSpPr>
              <a:spLocks noChangeShapeType="1"/>
            </p:cNvSpPr>
            <p:nvPr/>
          </p:nvSpPr>
          <p:spPr bwMode="auto">
            <a:xfrm flipV="1">
              <a:off x="3824390" y="1973982"/>
              <a:ext cx="0" cy="32327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" name="Oval 273"/>
            <p:cNvSpPr>
              <a:spLocks noChangeArrowheads="1"/>
            </p:cNvSpPr>
            <p:nvPr/>
          </p:nvSpPr>
          <p:spPr bwMode="auto">
            <a:xfrm>
              <a:off x="4138715" y="230735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" name="Oval 274"/>
            <p:cNvSpPr>
              <a:spLocks noChangeArrowheads="1"/>
            </p:cNvSpPr>
            <p:nvPr/>
          </p:nvSpPr>
          <p:spPr bwMode="auto">
            <a:xfrm>
              <a:off x="4853090" y="302173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" name="Oval 275"/>
            <p:cNvSpPr>
              <a:spLocks noChangeArrowheads="1"/>
            </p:cNvSpPr>
            <p:nvPr/>
          </p:nvSpPr>
          <p:spPr bwMode="auto">
            <a:xfrm>
              <a:off x="4500665" y="373610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" name="Oval 276"/>
            <p:cNvSpPr>
              <a:spLocks noChangeArrowheads="1"/>
            </p:cNvSpPr>
            <p:nvPr/>
          </p:nvSpPr>
          <p:spPr bwMode="auto">
            <a:xfrm>
              <a:off x="5215040" y="409805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" name="Oval 277"/>
            <p:cNvSpPr>
              <a:spLocks noChangeArrowheads="1"/>
            </p:cNvSpPr>
            <p:nvPr/>
          </p:nvSpPr>
          <p:spPr bwMode="auto">
            <a:xfrm>
              <a:off x="4500665" y="338368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" name="Oval 278"/>
            <p:cNvSpPr>
              <a:spLocks noChangeArrowheads="1"/>
            </p:cNvSpPr>
            <p:nvPr/>
          </p:nvSpPr>
          <p:spPr bwMode="auto">
            <a:xfrm>
              <a:off x="4853090" y="481243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" name="Oval 279"/>
            <p:cNvSpPr>
              <a:spLocks noChangeArrowheads="1"/>
            </p:cNvSpPr>
            <p:nvPr/>
          </p:nvSpPr>
          <p:spPr bwMode="auto">
            <a:xfrm>
              <a:off x="4681640" y="338368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" name="TextovéPole 163"/>
            <p:cNvSpPr txBox="1"/>
            <p:nvPr/>
          </p:nvSpPr>
          <p:spPr>
            <a:xfrm rot="16200000">
              <a:off x="2203224" y="343210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65" name="TextovéPole 164"/>
            <p:cNvSpPr txBox="1"/>
            <p:nvPr/>
          </p:nvSpPr>
          <p:spPr>
            <a:xfrm>
              <a:off x="3717385" y="534683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016219" y="1916832"/>
            <a:ext cx="2444213" cy="3737780"/>
            <a:chOff x="6016219" y="1916832"/>
            <a:chExt cx="2444213" cy="3737780"/>
          </a:xfrm>
        </p:grpSpPr>
        <p:sp>
          <p:nvSpPr>
            <p:cNvPr id="167" name="Line 216"/>
            <p:cNvSpPr>
              <a:spLocks noChangeShapeType="1"/>
            </p:cNvSpPr>
            <p:nvPr/>
          </p:nvSpPr>
          <p:spPr bwMode="auto">
            <a:xfrm>
              <a:off x="6564753" y="520676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" name="Line 222"/>
            <p:cNvSpPr>
              <a:spLocks noChangeShapeType="1"/>
            </p:cNvSpPr>
            <p:nvPr/>
          </p:nvSpPr>
          <p:spPr bwMode="auto">
            <a:xfrm>
              <a:off x="6564753" y="19739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" name="Rectangle 223"/>
            <p:cNvSpPr>
              <a:spLocks noChangeArrowheads="1"/>
            </p:cNvSpPr>
            <p:nvPr/>
          </p:nvSpPr>
          <p:spPr bwMode="auto">
            <a:xfrm>
              <a:off x="6536178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Line 224"/>
            <p:cNvSpPr>
              <a:spLocks noChangeShapeType="1"/>
            </p:cNvSpPr>
            <p:nvPr/>
          </p:nvSpPr>
          <p:spPr bwMode="auto">
            <a:xfrm flipV="1">
              <a:off x="6917178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" name="Rectangle 226"/>
            <p:cNvSpPr>
              <a:spLocks noChangeArrowheads="1"/>
            </p:cNvSpPr>
            <p:nvPr/>
          </p:nvSpPr>
          <p:spPr bwMode="auto">
            <a:xfrm>
              <a:off x="6888603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Line 227"/>
            <p:cNvSpPr>
              <a:spLocks noChangeShapeType="1"/>
            </p:cNvSpPr>
            <p:nvPr/>
          </p:nvSpPr>
          <p:spPr bwMode="auto">
            <a:xfrm flipV="1">
              <a:off x="7279128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3" name="Rectangle 229"/>
            <p:cNvSpPr>
              <a:spLocks noChangeArrowheads="1"/>
            </p:cNvSpPr>
            <p:nvPr/>
          </p:nvSpPr>
          <p:spPr bwMode="auto">
            <a:xfrm>
              <a:off x="7250553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Line 230"/>
            <p:cNvSpPr>
              <a:spLocks noChangeShapeType="1"/>
            </p:cNvSpPr>
            <p:nvPr/>
          </p:nvSpPr>
          <p:spPr bwMode="auto">
            <a:xfrm flipV="1">
              <a:off x="7631553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" name="Rectangle 232"/>
            <p:cNvSpPr>
              <a:spLocks noChangeArrowheads="1"/>
            </p:cNvSpPr>
            <p:nvPr/>
          </p:nvSpPr>
          <p:spPr bwMode="auto">
            <a:xfrm>
              <a:off x="7602978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Line 233"/>
            <p:cNvSpPr>
              <a:spLocks noChangeShapeType="1"/>
            </p:cNvSpPr>
            <p:nvPr/>
          </p:nvSpPr>
          <p:spPr bwMode="auto">
            <a:xfrm flipV="1">
              <a:off x="7993503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" name="Rectangle 235"/>
            <p:cNvSpPr>
              <a:spLocks noChangeArrowheads="1"/>
            </p:cNvSpPr>
            <p:nvPr/>
          </p:nvSpPr>
          <p:spPr bwMode="auto">
            <a:xfrm>
              <a:off x="7964928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Line 236"/>
            <p:cNvSpPr>
              <a:spLocks noChangeShapeType="1"/>
            </p:cNvSpPr>
            <p:nvPr/>
          </p:nvSpPr>
          <p:spPr bwMode="auto">
            <a:xfrm flipV="1">
              <a:off x="8345928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" name="Rectangle 238"/>
            <p:cNvSpPr>
              <a:spLocks noChangeArrowheads="1"/>
            </p:cNvSpPr>
            <p:nvPr/>
          </p:nvSpPr>
          <p:spPr bwMode="auto">
            <a:xfrm>
              <a:off x="8317353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241"/>
            <p:cNvSpPr>
              <a:spLocks noChangeArrowheads="1"/>
            </p:cNvSpPr>
            <p:nvPr/>
          </p:nvSpPr>
          <p:spPr bwMode="auto">
            <a:xfrm>
              <a:off x="6459978" y="512675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Line 242"/>
            <p:cNvSpPr>
              <a:spLocks noChangeShapeType="1"/>
            </p:cNvSpPr>
            <p:nvPr/>
          </p:nvSpPr>
          <p:spPr bwMode="auto">
            <a:xfrm>
              <a:off x="6564753" y="48505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" name="Rectangle 244"/>
            <p:cNvSpPr>
              <a:spLocks noChangeArrowheads="1"/>
            </p:cNvSpPr>
            <p:nvPr/>
          </p:nvSpPr>
          <p:spPr bwMode="auto">
            <a:xfrm>
              <a:off x="6459978" y="477433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Line 245"/>
            <p:cNvSpPr>
              <a:spLocks noChangeShapeType="1"/>
            </p:cNvSpPr>
            <p:nvPr/>
          </p:nvSpPr>
          <p:spPr bwMode="auto">
            <a:xfrm>
              <a:off x="6564753" y="44885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" name="Rectangle 247"/>
            <p:cNvSpPr>
              <a:spLocks noChangeArrowheads="1"/>
            </p:cNvSpPr>
            <p:nvPr/>
          </p:nvSpPr>
          <p:spPr bwMode="auto">
            <a:xfrm>
              <a:off x="6459978" y="441238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Line 248"/>
            <p:cNvSpPr>
              <a:spLocks noChangeShapeType="1"/>
            </p:cNvSpPr>
            <p:nvPr/>
          </p:nvSpPr>
          <p:spPr bwMode="auto">
            <a:xfrm>
              <a:off x="6564753" y="41361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" name="Rectangle 250"/>
            <p:cNvSpPr>
              <a:spLocks noChangeArrowheads="1"/>
            </p:cNvSpPr>
            <p:nvPr/>
          </p:nvSpPr>
          <p:spPr bwMode="auto">
            <a:xfrm>
              <a:off x="6459978" y="405995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Line 251"/>
            <p:cNvSpPr>
              <a:spLocks noChangeShapeType="1"/>
            </p:cNvSpPr>
            <p:nvPr/>
          </p:nvSpPr>
          <p:spPr bwMode="auto">
            <a:xfrm>
              <a:off x="6564753" y="377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" name="Rectangle 253"/>
            <p:cNvSpPr>
              <a:spLocks noChangeArrowheads="1"/>
            </p:cNvSpPr>
            <p:nvPr/>
          </p:nvSpPr>
          <p:spPr bwMode="auto">
            <a:xfrm>
              <a:off x="6459978" y="36980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Line 254"/>
            <p:cNvSpPr>
              <a:spLocks noChangeShapeType="1"/>
            </p:cNvSpPr>
            <p:nvPr/>
          </p:nvSpPr>
          <p:spPr bwMode="auto">
            <a:xfrm>
              <a:off x="6564753" y="34217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" name="Rectangle 256"/>
            <p:cNvSpPr>
              <a:spLocks noChangeArrowheads="1"/>
            </p:cNvSpPr>
            <p:nvPr/>
          </p:nvSpPr>
          <p:spPr bwMode="auto">
            <a:xfrm>
              <a:off x="6459978" y="334558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Line 257"/>
            <p:cNvSpPr>
              <a:spLocks noChangeShapeType="1"/>
            </p:cNvSpPr>
            <p:nvPr/>
          </p:nvSpPr>
          <p:spPr bwMode="auto">
            <a:xfrm>
              <a:off x="6564753" y="30598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2" name="Rectangle 259"/>
            <p:cNvSpPr>
              <a:spLocks noChangeArrowheads="1"/>
            </p:cNvSpPr>
            <p:nvPr/>
          </p:nvSpPr>
          <p:spPr bwMode="auto">
            <a:xfrm>
              <a:off x="6393303" y="298363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Line 260"/>
            <p:cNvSpPr>
              <a:spLocks noChangeShapeType="1"/>
            </p:cNvSpPr>
            <p:nvPr/>
          </p:nvSpPr>
          <p:spPr bwMode="auto">
            <a:xfrm>
              <a:off x="6564753" y="27074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" name="Rectangle 262"/>
            <p:cNvSpPr>
              <a:spLocks noChangeArrowheads="1"/>
            </p:cNvSpPr>
            <p:nvPr/>
          </p:nvSpPr>
          <p:spPr bwMode="auto">
            <a:xfrm>
              <a:off x="6393303" y="263120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Line 263"/>
            <p:cNvSpPr>
              <a:spLocks noChangeShapeType="1"/>
            </p:cNvSpPr>
            <p:nvPr/>
          </p:nvSpPr>
          <p:spPr bwMode="auto">
            <a:xfrm>
              <a:off x="6564753" y="2345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6" name="Rectangle 265"/>
            <p:cNvSpPr>
              <a:spLocks noChangeArrowheads="1"/>
            </p:cNvSpPr>
            <p:nvPr/>
          </p:nvSpPr>
          <p:spPr bwMode="auto">
            <a:xfrm>
              <a:off x="6393303" y="226925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Line 266"/>
            <p:cNvSpPr>
              <a:spLocks noChangeShapeType="1"/>
            </p:cNvSpPr>
            <p:nvPr/>
          </p:nvSpPr>
          <p:spPr bwMode="auto">
            <a:xfrm>
              <a:off x="6564753" y="19930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8" name="Rectangle 268"/>
            <p:cNvSpPr>
              <a:spLocks noChangeArrowheads="1"/>
            </p:cNvSpPr>
            <p:nvPr/>
          </p:nvSpPr>
          <p:spPr bwMode="auto">
            <a:xfrm>
              <a:off x="6393303" y="191683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Line 272"/>
            <p:cNvSpPr>
              <a:spLocks noChangeShapeType="1"/>
            </p:cNvSpPr>
            <p:nvPr/>
          </p:nvSpPr>
          <p:spPr bwMode="auto">
            <a:xfrm flipV="1">
              <a:off x="6564753" y="1973982"/>
              <a:ext cx="0" cy="32327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0" name="Oval 273"/>
            <p:cNvSpPr>
              <a:spLocks noChangeArrowheads="1"/>
            </p:cNvSpPr>
            <p:nvPr/>
          </p:nvSpPr>
          <p:spPr bwMode="auto">
            <a:xfrm>
              <a:off x="6879078" y="230735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1" name="Oval 274"/>
            <p:cNvSpPr>
              <a:spLocks noChangeArrowheads="1"/>
            </p:cNvSpPr>
            <p:nvPr/>
          </p:nvSpPr>
          <p:spPr bwMode="auto">
            <a:xfrm>
              <a:off x="7593453" y="302173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2" name="Oval 275"/>
            <p:cNvSpPr>
              <a:spLocks noChangeArrowheads="1"/>
            </p:cNvSpPr>
            <p:nvPr/>
          </p:nvSpPr>
          <p:spPr bwMode="auto">
            <a:xfrm>
              <a:off x="7241028" y="373610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3" name="Oval 276"/>
            <p:cNvSpPr>
              <a:spLocks noChangeArrowheads="1"/>
            </p:cNvSpPr>
            <p:nvPr/>
          </p:nvSpPr>
          <p:spPr bwMode="auto">
            <a:xfrm>
              <a:off x="7955403" y="409805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4" name="Oval 277"/>
            <p:cNvSpPr>
              <a:spLocks noChangeArrowheads="1"/>
            </p:cNvSpPr>
            <p:nvPr/>
          </p:nvSpPr>
          <p:spPr bwMode="auto">
            <a:xfrm>
              <a:off x="7241028" y="338368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5" name="Oval 278"/>
            <p:cNvSpPr>
              <a:spLocks noChangeArrowheads="1"/>
            </p:cNvSpPr>
            <p:nvPr/>
          </p:nvSpPr>
          <p:spPr bwMode="auto">
            <a:xfrm>
              <a:off x="7593453" y="481243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6" name="Oval 279"/>
            <p:cNvSpPr>
              <a:spLocks noChangeArrowheads="1"/>
            </p:cNvSpPr>
            <p:nvPr/>
          </p:nvSpPr>
          <p:spPr bwMode="auto">
            <a:xfrm>
              <a:off x="7422003" y="338368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7" name="TextovéPole 206"/>
            <p:cNvSpPr txBox="1"/>
            <p:nvPr/>
          </p:nvSpPr>
          <p:spPr>
            <a:xfrm rot="16200000">
              <a:off x="4943587" y="343210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208" name="TextovéPole 207"/>
            <p:cNvSpPr txBox="1"/>
            <p:nvPr/>
          </p:nvSpPr>
          <p:spPr>
            <a:xfrm>
              <a:off x="6457748" y="534683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sp>
        <p:nvSpPr>
          <p:cNvPr id="209" name="Obdélník 208"/>
          <p:cNvSpPr/>
          <p:nvPr/>
        </p:nvSpPr>
        <p:spPr>
          <a:xfrm>
            <a:off x="7294981" y="3234853"/>
            <a:ext cx="360000" cy="36000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553749" y="5877272"/>
            <a:ext cx="8122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zobecnění těchto 3 metrik:</a:t>
            </a:r>
            <a:r>
              <a:rPr lang="cs-CZ" b="1" dirty="0" smtClean="0"/>
              <a:t> </a:t>
            </a:r>
            <a:r>
              <a:rPr lang="cs-CZ" b="1" dirty="0" err="1" smtClean="0"/>
              <a:t>Minkovského</a:t>
            </a:r>
            <a:r>
              <a:rPr lang="cs-CZ" b="1" dirty="0" smtClean="0"/>
              <a:t> metrika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začleněním </a:t>
            </a:r>
            <a:r>
              <a:rPr lang="cs-CZ" dirty="0"/>
              <a:t>inverze </a:t>
            </a:r>
            <a:r>
              <a:rPr lang="cs-CZ" dirty="0" err="1"/>
              <a:t>kovarianční</a:t>
            </a:r>
            <a:r>
              <a:rPr lang="cs-CZ" dirty="0"/>
              <a:t> matice získáváme </a:t>
            </a:r>
            <a:r>
              <a:rPr lang="cs-CZ" b="1" dirty="0" err="1"/>
              <a:t>Mahalanobisovu</a:t>
            </a:r>
            <a:r>
              <a:rPr lang="cs-CZ" b="1" dirty="0"/>
              <a:t> </a:t>
            </a:r>
            <a:r>
              <a:rPr lang="cs-CZ" b="1" dirty="0" smtClean="0"/>
              <a:t>metriku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7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209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Nejpoužívanější metriky pro </a:t>
            </a:r>
            <a:r>
              <a:rPr lang="cs-CZ" dirty="0"/>
              <a:t>určení vzdálenosti mezi dvěma množinami </a:t>
            </a:r>
            <a:r>
              <a:rPr lang="cs-CZ" dirty="0" smtClean="0"/>
              <a:t>obrazů – opakování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Metoda nejbližšího souseda</a:t>
            </a:r>
          </a:p>
          <a:p>
            <a:r>
              <a:rPr lang="cs-CZ" dirty="0" smtClean="0"/>
              <a:t>Metoda </a:t>
            </a:r>
            <a:r>
              <a:rPr lang="cs-CZ" i="1" dirty="0" smtClean="0"/>
              <a:t>k</a:t>
            </a:r>
            <a:r>
              <a:rPr lang="cs-CZ" dirty="0" smtClean="0"/>
              <a:t> nejbližších sousedů</a:t>
            </a:r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Metoda nejvzdálenějšího souseda – obtížně použitelná pro klasifikaci</a:t>
            </a:r>
          </a:p>
          <a:p>
            <a:r>
              <a:rPr lang="cs-CZ" dirty="0" err="1" smtClean="0"/>
              <a:t>Centroidová</a:t>
            </a:r>
            <a:r>
              <a:rPr lang="cs-CZ" dirty="0" smtClean="0"/>
              <a:t> metoda</a:t>
            </a:r>
          </a:p>
          <a:p>
            <a:r>
              <a:rPr lang="cs-CZ" dirty="0" smtClean="0"/>
              <a:t>Metoda průměrné vazby</a:t>
            </a:r>
          </a:p>
          <a:p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</a:rPr>
              <a:t>Wardova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 metoda – zřídka používaná pro klasifikaci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poznámka: podobnost </a:t>
            </a:r>
            <a:r>
              <a:rPr lang="cs-CZ" dirty="0"/>
              <a:t>(resp. vzdálenost) mezi třídami dána:</a:t>
            </a:r>
          </a:p>
          <a:p>
            <a:pPr lvl="1"/>
            <a:r>
              <a:rPr lang="cs-CZ" dirty="0"/>
              <a:t>„podobností“ jednoho obrazu s jedním či více obrazy jedné třídy (skupin, shluků) – použitelné při klasifikaci</a:t>
            </a:r>
          </a:p>
          <a:p>
            <a:pPr lvl="1"/>
            <a:r>
              <a:rPr lang="cs-CZ" dirty="0"/>
              <a:t>„podobností“ skupin obrazů či „podobností“ jednoho obrazu z každé skupiny – použitelné při shlukování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676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368152"/>
              </a:xfrm>
            </p:spPr>
            <p:txBody>
              <a:bodyPr>
                <a:normAutofit/>
              </a:bodyPr>
              <a:lstStyle/>
              <a:p>
                <a:r>
                  <a:rPr lang="cs-CZ" altLang="en-US" dirty="0" smtClean="0">
                    <a:cs typeface="Arial" charset="0"/>
                  </a:rPr>
                  <a:t>je-li </a:t>
                </a:r>
                <a:r>
                  <a:rPr lang="cs-CZ" altLang="en-US" i="1" dirty="0">
                    <a:cs typeface="Arial" charset="0"/>
                  </a:rPr>
                  <a:t>d</a:t>
                </a:r>
                <a:r>
                  <a:rPr lang="cs-CZ" altLang="en-US" dirty="0">
                    <a:cs typeface="Arial" charset="0"/>
                  </a:rPr>
                  <a:t> libovolná míra nepodobnosti (vzdálenosti) dvou </a:t>
                </a:r>
                <a:r>
                  <a:rPr lang="cs-CZ" altLang="en-US" dirty="0" smtClean="0">
                    <a:cs typeface="Arial" charset="0"/>
                  </a:rPr>
                  <a:t>objektů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altLang="en-US" dirty="0" smtClean="0">
                    <a:cs typeface="Arial" charset="0"/>
                  </a:rPr>
                  <a:t> </a:t>
                </a:r>
                <a:r>
                  <a:rPr lang="cs-CZ" altLang="en-US" dirty="0">
                    <a:cs typeface="Arial" charset="0"/>
                  </a:rPr>
                  <a:t>a</a:t>
                </a:r>
                <a:r>
                  <a:rPr lang="cs-CZ" altLang="en-US" dirty="0">
                    <a:latin typeface="Monotype Corsiva" pitchFamily="66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altLang="en-US" dirty="0">
                    <a:cs typeface="Arial" charset="0"/>
                  </a:rPr>
                  <a:t> jsou libovolné skupiny </a:t>
                </a:r>
                <a:r>
                  <a:rPr lang="cs-CZ" altLang="en-US" dirty="0" smtClean="0">
                    <a:cs typeface="Arial" charset="0"/>
                  </a:rPr>
                  <a:t>objektů, </a:t>
                </a:r>
                <a:r>
                  <a:rPr lang="cs-CZ" altLang="en-US" dirty="0">
                    <a:cs typeface="Arial" charset="0"/>
                  </a:rPr>
                  <a:t>potom metoda nejbližšího souseda definuje mezi skupinami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altLang="en-US" dirty="0">
                    <a:cs typeface="Arial" charset="0"/>
                  </a:rPr>
                  <a:t> a</a:t>
                </a:r>
                <a:r>
                  <a:rPr lang="cs-CZ" altLang="en-US" dirty="0">
                    <a:latin typeface="Monotype Corsiva" pitchFamily="66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</m:oMath>
                </a14:m>
                <a:r>
                  <a:rPr lang="cs-CZ" altLang="en-US" dirty="0" smtClean="0">
                    <a:cs typeface="Arial" charset="0"/>
                  </a:rPr>
                  <a:t>vzdálenost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368152"/>
              </a:xfrm>
              <a:blipFill rotWithShape="1">
                <a:blip r:embed="rId3"/>
                <a:stretch>
                  <a:fillRect l="-593" t="-177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Metoda nejbližšího souseda</a:t>
            </a:r>
            <a:endParaRPr lang="cs-CZ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34817"/>
              </p:ext>
            </p:extLst>
          </p:nvPr>
        </p:nvGraphicFramePr>
        <p:xfrm>
          <a:off x="5525020" y="1885125"/>
          <a:ext cx="27193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Rovnice" r:id="rId4" imgW="1739880" imgH="419040" progId="Equation.3">
                  <p:embed/>
                </p:oleObj>
              </mc:Choice>
              <mc:Fallback>
                <p:oleObj name="Rovnice" r:id="rId4" imgW="1739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5020" y="1885125"/>
                        <a:ext cx="271938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5106913" y="2894325"/>
            <a:ext cx="860923" cy="2219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pacienti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106913" y="3157976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kontroly</a:t>
            </a:r>
            <a:endParaRPr lang="cs-CZ" sz="1400" dirty="0"/>
          </a:p>
        </p:txBody>
      </p:sp>
      <p:sp>
        <p:nvSpPr>
          <p:cNvPr id="20" name="Rovnoramenný trojúhelník 19"/>
          <p:cNvSpPr/>
          <p:nvPr/>
        </p:nvSpPr>
        <p:spPr>
          <a:xfrm>
            <a:off x="4908744" y="3243100"/>
            <a:ext cx="147369" cy="121125"/>
          </a:xfrm>
          <a:prstGeom prst="triangl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dirty="0"/>
          </a:p>
        </p:txBody>
      </p:sp>
      <p:sp>
        <p:nvSpPr>
          <p:cNvPr id="21" name="Ovál 20"/>
          <p:cNvSpPr/>
          <p:nvPr/>
        </p:nvSpPr>
        <p:spPr>
          <a:xfrm>
            <a:off x="4927467" y="3491225"/>
            <a:ext cx="109922" cy="11236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dirty="0"/>
          </a:p>
        </p:txBody>
      </p:sp>
      <p:sp>
        <p:nvSpPr>
          <p:cNvPr id="22" name="Obdélník 21"/>
          <p:cNvSpPr/>
          <p:nvPr/>
        </p:nvSpPr>
        <p:spPr bwMode="auto">
          <a:xfrm>
            <a:off x="4926933" y="2994152"/>
            <a:ext cx="110990" cy="1109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106913" y="3389625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testovací subjekt</a:t>
            </a:r>
            <a:endParaRPr lang="cs-CZ" sz="1400" dirty="0"/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414905" y="5011782"/>
            <a:ext cx="157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1403648" y="2418914"/>
            <a:ext cx="1570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18914"/>
            <a:ext cx="2700000" cy="27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457200" y="5341746"/>
            <a:ext cx="836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cs typeface="Arial" charset="0"/>
              </a:rPr>
              <a:t>výhody a nevýhody použití této metody pro klasifikaci: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785072" y="5674022"/>
            <a:ext cx="7243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žádné předpoklady o rozložení</a:t>
            </a:r>
          </a:p>
          <a:p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dirty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citlivé na odlehlé hodnoty</a:t>
            </a:r>
          </a:p>
          <a:p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dirty="0" smtClean="0">
                <a:cs typeface="Arial" charset="0"/>
              </a:rPr>
              <a:t> zpravidla nevhodné při nevyvážených počtech objektů ve skupinách</a:t>
            </a:r>
            <a:endParaRPr lang="cs-CZ" dirty="0"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916800" y="41490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/>
              </a:rPr>
              <a:t>→ testovací subjekt zařadíme do třídy, ze které je jeho nejbližší soused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1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07904" y="6525344"/>
            <a:ext cx="4104456" cy="290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1512168"/>
          </a:xfrm>
        </p:spPr>
        <p:txBody>
          <a:bodyPr>
            <a:normAutofit/>
          </a:bodyPr>
          <a:lstStyle/>
          <a:p>
            <a:r>
              <a:rPr lang="cs-CZ" altLang="en-US" dirty="0" smtClean="0">
                <a:cs typeface="Arial" charset="0"/>
              </a:rPr>
              <a:t>zobecněním metody nebližšího souseda</a:t>
            </a:r>
          </a:p>
          <a:p>
            <a:r>
              <a:rPr lang="cs-CZ" altLang="en-US" dirty="0" smtClean="0">
                <a:cs typeface="Arial" charset="0"/>
              </a:rPr>
              <a:t>definována vztahem				        tzn. vzdálenost dvou</a:t>
            </a:r>
          </a:p>
          <a:p>
            <a:pPr marL="0" indent="0">
              <a:buNone/>
            </a:pPr>
            <a:endParaRPr lang="cs-CZ" altLang="en-US" dirty="0" smtClean="0">
              <a:cs typeface="Arial" charset="0"/>
            </a:endParaRPr>
          </a:p>
          <a:p>
            <a:pPr marL="0" indent="0">
              <a:buNone/>
            </a:pPr>
            <a:r>
              <a:rPr lang="cs-CZ" altLang="en-US" dirty="0" smtClean="0">
                <a:cs typeface="Arial" charset="0"/>
              </a:rPr>
              <a:t>      shluků je definována součtem nejkratších vzdáleností mezi objekty obou skupin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Metoda </a:t>
            </a:r>
            <a:r>
              <a:rPr lang="cs-CZ" i="1" dirty="0" smtClean="0"/>
              <a:t>k </a:t>
            </a:r>
            <a:r>
              <a:rPr lang="cs-CZ" dirty="0" smtClean="0"/>
              <a:t>nejbližších sousedů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4980752" y="2968307"/>
            <a:ext cx="1059092" cy="715252"/>
            <a:chOff x="6204888" y="3184331"/>
            <a:chExt cx="1059092" cy="715252"/>
          </a:xfrm>
        </p:grpSpPr>
        <p:sp>
          <p:nvSpPr>
            <p:cNvPr id="9" name="TextovéPole 8"/>
            <p:cNvSpPr txBox="1"/>
            <p:nvPr/>
          </p:nvSpPr>
          <p:spPr>
            <a:xfrm>
              <a:off x="6403057" y="3184331"/>
              <a:ext cx="860923" cy="2219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pacienti</a:t>
              </a:r>
              <a:endParaRPr lang="cs-CZ" sz="14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403057" y="3447982"/>
              <a:ext cx="860923" cy="2199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kontroly</a:t>
              </a:r>
              <a:endParaRPr lang="cs-CZ" sz="1400" dirty="0"/>
            </a:p>
          </p:txBody>
        </p:sp>
        <p:sp>
          <p:nvSpPr>
            <p:cNvPr id="13" name="Rovnoramenný trojúhelník 12"/>
            <p:cNvSpPr/>
            <p:nvPr/>
          </p:nvSpPr>
          <p:spPr>
            <a:xfrm>
              <a:off x="6204888" y="3533106"/>
              <a:ext cx="147369" cy="121125"/>
            </a:xfrm>
            <a:prstGeom prst="triangl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2000" dirty="0"/>
            </a:p>
          </p:txBody>
        </p:sp>
        <p:sp>
          <p:nvSpPr>
            <p:cNvPr id="16" name="Ovál 15"/>
            <p:cNvSpPr/>
            <p:nvPr/>
          </p:nvSpPr>
          <p:spPr>
            <a:xfrm>
              <a:off x="6223611" y="3781231"/>
              <a:ext cx="109922" cy="112363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2000" dirty="0"/>
            </a:p>
          </p:txBody>
        </p:sp>
        <p:sp>
          <p:nvSpPr>
            <p:cNvPr id="17" name="Obdélník 16"/>
            <p:cNvSpPr/>
            <p:nvPr/>
          </p:nvSpPr>
          <p:spPr bwMode="auto">
            <a:xfrm>
              <a:off x="6223077" y="3284158"/>
              <a:ext cx="110990" cy="11099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403057" y="3679631"/>
              <a:ext cx="860923" cy="2199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testovací subjekt</a:t>
              </a:r>
              <a:endParaRPr lang="cs-CZ" sz="1400" dirty="0"/>
            </a:p>
          </p:txBody>
        </p:sp>
      </p:grp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4486913" y="5301788"/>
            <a:ext cx="157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1475656" y="2708920"/>
            <a:ext cx="1570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076306"/>
              </p:ext>
            </p:extLst>
          </p:nvPr>
        </p:nvGraphicFramePr>
        <p:xfrm>
          <a:off x="3069436" y="1437323"/>
          <a:ext cx="34163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Rovnice" r:id="rId3" imgW="1993680" imgH="520560" progId="Equation.3">
                  <p:embed/>
                </p:oleObj>
              </mc:Choice>
              <mc:Fallback>
                <p:oleObj name="Rovnice" r:id="rId3" imgW="1993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436" y="1437323"/>
                        <a:ext cx="3416300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2" y="2744570"/>
            <a:ext cx="2700000" cy="27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457200" y="5589240"/>
            <a:ext cx="836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cs typeface="Arial" charset="0"/>
              </a:rPr>
              <a:t>výhody a nevýhody použití této metody pro klasifikaci: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5072" y="5892020"/>
            <a:ext cx="7243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žádné předpoklady o rozložení</a:t>
            </a:r>
          </a:p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 </a:t>
            </a:r>
            <a:r>
              <a:rPr lang="cs-CZ" dirty="0" smtClean="0">
                <a:cs typeface="Arial" charset="0"/>
              </a:rPr>
              <a:t>méně citlivé na odlehlé hodnoty</a:t>
            </a:r>
          </a:p>
          <a:p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dirty="0" smtClean="0">
                <a:cs typeface="Arial" charset="0"/>
              </a:rPr>
              <a:t> zpravidla nevhodné při nevyvážených počtech objektů ve skupinách</a:t>
            </a:r>
            <a:endParaRPr lang="cs-CZ" dirty="0">
              <a:cs typeface="Arial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916800" y="4149080"/>
            <a:ext cx="3903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/>
              </a:rPr>
              <a:t>→ testovací subjekt zařadíme do třídy, která převažuje mezi jeho </a:t>
            </a:r>
            <a:r>
              <a:rPr lang="cs-CZ" i="1" dirty="0" smtClean="0">
                <a:latin typeface="Calibri"/>
              </a:rPr>
              <a:t>k</a:t>
            </a:r>
            <a:r>
              <a:rPr lang="cs-CZ" dirty="0" smtClean="0">
                <a:latin typeface="Calibri"/>
              </a:rPr>
              <a:t> nejbližšími sousedy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6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650490"/>
              </a:xfrm>
            </p:spPr>
            <p:txBody>
              <a:bodyPr>
                <a:normAutofit/>
              </a:bodyPr>
              <a:lstStyle/>
              <a:p>
                <a:r>
                  <a:rPr lang="cs-CZ" altLang="en-US" dirty="0" smtClean="0">
                    <a:cs typeface="Arial" charset="0"/>
                  </a:rPr>
                  <a:t>vychází z výpočtu </a:t>
                </a:r>
                <a:r>
                  <a:rPr lang="cs-CZ" altLang="en-US" dirty="0" err="1" smtClean="0">
                    <a:cs typeface="Arial" charset="0"/>
                  </a:rPr>
                  <a:t>centroidů</a:t>
                </a:r>
                <a:r>
                  <a:rPr lang="cs-CZ" altLang="en-US" dirty="0" smtClean="0">
                    <a:cs typeface="Arial" charset="0"/>
                  </a:rPr>
                  <a:t> pro jednotlivé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altLang="en-US" dirty="0">
                    <a:cs typeface="Arial" charset="0"/>
                  </a:rPr>
                  <a:t> a</a:t>
                </a:r>
                <a:r>
                  <a:rPr lang="cs-CZ" altLang="en-US" dirty="0">
                    <a:latin typeface="Monotype Corsiva" pitchFamily="66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cs-CZ" altLang="en-US" dirty="0" smtClean="0">
                  <a:cs typeface="Arial" charset="0"/>
                </a:endParaRPr>
              </a:p>
              <a:p>
                <a:r>
                  <a:rPr lang="cs-CZ" altLang="en-US" dirty="0" smtClean="0">
                    <a:cs typeface="Arial" charset="0"/>
                  </a:rPr>
                  <a:t>při klasifikaci: zařazení subjektu do třídy s nejbližším </a:t>
                </a:r>
                <a:r>
                  <a:rPr lang="cs-CZ" altLang="en-US" dirty="0" err="1" smtClean="0">
                    <a:cs typeface="Arial" charset="0"/>
                  </a:rPr>
                  <a:t>centroidem</a:t>
                </a:r>
                <a:endParaRPr lang="cs-CZ" altLang="en-US" dirty="0" smtClean="0">
                  <a:cs typeface="Arial" charset="0"/>
                </a:endParaRPr>
              </a:p>
              <a:p>
                <a:endParaRPr lang="cs-CZ" altLang="en-US" dirty="0">
                  <a:cs typeface="Arial" charset="0"/>
                </a:endParaRPr>
              </a:p>
              <a:p>
                <a:endParaRPr lang="cs-CZ" altLang="en-US" dirty="0" smtClean="0">
                  <a:cs typeface="Arial" charset="0"/>
                </a:endParaRPr>
              </a:p>
              <a:p>
                <a:endParaRPr lang="cs-CZ" altLang="en-US" dirty="0">
                  <a:cs typeface="Arial" charset="0"/>
                </a:endParaRPr>
              </a:p>
              <a:p>
                <a:endParaRPr lang="cs-CZ" altLang="en-US" dirty="0" smtClean="0">
                  <a:cs typeface="Arial" charset="0"/>
                </a:endParaRPr>
              </a:p>
              <a:p>
                <a:endParaRPr lang="cs-CZ" altLang="en-US" dirty="0">
                  <a:cs typeface="Arial" charset="0"/>
                </a:endParaRPr>
              </a:p>
              <a:p>
                <a:endParaRPr lang="cs-CZ" altLang="en-US" dirty="0" smtClean="0">
                  <a:cs typeface="Arial" charset="0"/>
                </a:endParaRPr>
              </a:p>
              <a:p>
                <a:endParaRPr lang="cs-CZ" altLang="en-US" dirty="0">
                  <a:cs typeface="Arial" charset="0"/>
                </a:endParaRPr>
              </a:p>
              <a:p>
                <a:endParaRPr lang="cs-CZ" altLang="en-US" dirty="0" smtClean="0">
                  <a:cs typeface="Arial" charset="0"/>
                </a:endParaRPr>
              </a:p>
              <a:p>
                <a:pPr marL="0" indent="0">
                  <a:buNone/>
                </a:pPr>
                <a:endParaRPr lang="cs-CZ" altLang="en-US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650490"/>
              </a:xfrm>
              <a:blipFill rotWithShape="1">
                <a:blip r:embed="rId2"/>
                <a:stretch>
                  <a:fillRect l="-593" t="-4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Centroidová</a:t>
            </a:r>
            <a:r>
              <a:rPr lang="cs-CZ" dirty="0" smtClean="0"/>
              <a:t> metoda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03057" y="2762596"/>
            <a:ext cx="860923" cy="2219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pacienti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403057" y="3026247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kontroly</a:t>
            </a:r>
            <a:endParaRPr lang="cs-CZ" sz="1400" dirty="0"/>
          </a:p>
        </p:txBody>
      </p:sp>
      <p:sp>
        <p:nvSpPr>
          <p:cNvPr id="13" name="Rovnoramenný trojúhelník 12"/>
          <p:cNvSpPr/>
          <p:nvPr/>
        </p:nvSpPr>
        <p:spPr>
          <a:xfrm>
            <a:off x="6204888" y="3111371"/>
            <a:ext cx="147369" cy="121125"/>
          </a:xfrm>
          <a:prstGeom prst="triangl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dirty="0"/>
          </a:p>
        </p:txBody>
      </p:sp>
      <p:sp>
        <p:nvSpPr>
          <p:cNvPr id="16" name="Ovál 15"/>
          <p:cNvSpPr/>
          <p:nvPr/>
        </p:nvSpPr>
        <p:spPr>
          <a:xfrm>
            <a:off x="6223611" y="3359496"/>
            <a:ext cx="109922" cy="11236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dirty="0"/>
          </a:p>
        </p:txBody>
      </p:sp>
      <p:sp>
        <p:nvSpPr>
          <p:cNvPr id="17" name="Obdélník 16"/>
          <p:cNvSpPr/>
          <p:nvPr/>
        </p:nvSpPr>
        <p:spPr bwMode="auto">
          <a:xfrm>
            <a:off x="6223077" y="2862423"/>
            <a:ext cx="110990" cy="1109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03057" y="3257896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testovací subjekt</a:t>
            </a:r>
            <a:endParaRPr lang="cs-CZ" sz="1400" dirty="0"/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5719866" y="4880053"/>
            <a:ext cx="1394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2708608" y="2287185"/>
            <a:ext cx="1394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94" y="2276872"/>
            <a:ext cx="2700000" cy="27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336412" y="3667736"/>
            <a:ext cx="1311608" cy="235455"/>
          </a:xfrm>
          <a:prstGeom prst="rect">
            <a:avLst/>
          </a:prstGeom>
          <a:noFill/>
        </p:spPr>
        <p:txBody>
          <a:bodyPr wrap="none" rIns="0" rtlCol="0">
            <a:noAutofit/>
          </a:bodyPr>
          <a:lstStyle/>
          <a:p>
            <a:r>
              <a:rPr lang="cs-CZ" sz="1400" dirty="0" smtClean="0"/>
              <a:t>centroid pacientů</a:t>
            </a:r>
            <a:endParaRPr lang="cs-CZ" sz="1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336412" y="3918190"/>
            <a:ext cx="1311608" cy="207749"/>
          </a:xfrm>
          <a:prstGeom prst="rect">
            <a:avLst/>
          </a:prstGeom>
          <a:noFill/>
        </p:spPr>
        <p:txBody>
          <a:bodyPr wrap="none" rIns="0" rtlCol="0">
            <a:noAutofit/>
          </a:bodyPr>
          <a:lstStyle/>
          <a:p>
            <a:r>
              <a:rPr lang="cs-CZ" sz="1400" dirty="0" smtClean="0"/>
              <a:t>centroid kontrol</a:t>
            </a:r>
            <a:endParaRPr lang="cs-CZ" sz="140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225613" y="3786316"/>
            <a:ext cx="110799" cy="110799"/>
            <a:chOff x="3031840" y="6969224"/>
            <a:chExt cx="72008" cy="72008"/>
          </a:xfrm>
        </p:grpSpPr>
        <p:cxnSp>
          <p:nvCxnSpPr>
            <p:cNvPr id="23" name="Přímá spojnice 22"/>
            <p:cNvCxnSpPr/>
            <p:nvPr/>
          </p:nvCxnSpPr>
          <p:spPr>
            <a:xfrm>
              <a:off x="3067844" y="6969224"/>
              <a:ext cx="0" cy="720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 rot="16200000">
              <a:off x="3067844" y="6969224"/>
              <a:ext cx="0" cy="720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/>
          <p:cNvGrpSpPr/>
          <p:nvPr/>
        </p:nvGrpSpPr>
        <p:grpSpPr>
          <a:xfrm>
            <a:off x="6225613" y="4023056"/>
            <a:ext cx="110799" cy="110799"/>
            <a:chOff x="3031840" y="6969224"/>
            <a:chExt cx="72008" cy="72008"/>
          </a:xfrm>
        </p:grpSpPr>
        <p:cxnSp>
          <p:nvCxnSpPr>
            <p:cNvPr id="27" name="Přímá spojnice 26"/>
            <p:cNvCxnSpPr/>
            <p:nvPr/>
          </p:nvCxnSpPr>
          <p:spPr>
            <a:xfrm>
              <a:off x="3067844" y="6969224"/>
              <a:ext cx="0" cy="7200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 rot="16200000">
              <a:off x="3067844" y="6969224"/>
              <a:ext cx="0" cy="7200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bdélník 29"/>
          <p:cNvSpPr/>
          <p:nvPr/>
        </p:nvSpPr>
        <p:spPr>
          <a:xfrm>
            <a:off x="457200" y="5316448"/>
            <a:ext cx="836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cs typeface="Arial" charset="0"/>
              </a:rPr>
              <a:t>výhody a nevýhody použití této metody pro klasifikaci: 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785072" y="5633976"/>
            <a:ext cx="7243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žádné předpoklady o rozložení</a:t>
            </a:r>
          </a:p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 </a:t>
            </a:r>
            <a:r>
              <a:rPr lang="cs-CZ" dirty="0" smtClean="0">
                <a:cs typeface="Arial" charset="0"/>
              </a:rPr>
              <a:t>méně citlivé na odlehlé hodnoty než metoda nejbližšího souseda</a:t>
            </a:r>
          </a:p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dirty="0" smtClean="0">
                <a:cs typeface="Arial" charset="0"/>
              </a:rPr>
              <a:t> nebývá problém při nevyvážených počtech objektů ve skupinách</a:t>
            </a:r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3707904" y="6525344"/>
            <a:ext cx="4104456" cy="290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>
            <a:normAutofit/>
          </a:bodyPr>
          <a:lstStyle/>
          <a:p>
            <a:r>
              <a:rPr lang="cs-CZ" altLang="en-US" dirty="0" smtClean="0">
                <a:cs typeface="Arial" charset="0"/>
              </a:rPr>
              <a:t>vzdálenost dvou tříd je průměrná vzdálenost mezi všemi obrazy těchto tříd</a:t>
            </a:r>
            <a:endParaRPr lang="cs-CZ" altLang="en-US" baseline="-25000" dirty="0" smtClean="0">
              <a:cs typeface="Arial" charset="0"/>
            </a:endParaRPr>
          </a:p>
          <a:p>
            <a:r>
              <a:rPr lang="cs-CZ" altLang="en-US" dirty="0" smtClean="0">
                <a:cs typeface="Arial" charset="0"/>
              </a:rPr>
              <a:t>při klasifikaci: zařazení subjektu do skupiny s nejmenší průměrnou vzdálenosti od všech obrazů dané skupiny</a:t>
            </a: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pPr marL="0" indent="0">
              <a:buNone/>
            </a:pPr>
            <a:endParaRPr lang="cs-CZ" altLang="en-US" dirty="0">
              <a:cs typeface="Arial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Metoda průměrné vazby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403057" y="2896299"/>
            <a:ext cx="860923" cy="2219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pacienti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403057" y="3159950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kontroly</a:t>
            </a:r>
            <a:endParaRPr lang="cs-CZ" sz="1400" dirty="0"/>
          </a:p>
        </p:txBody>
      </p:sp>
      <p:sp>
        <p:nvSpPr>
          <p:cNvPr id="19" name="Rovnoramenný trojúhelník 18"/>
          <p:cNvSpPr/>
          <p:nvPr/>
        </p:nvSpPr>
        <p:spPr>
          <a:xfrm>
            <a:off x="6204888" y="3245074"/>
            <a:ext cx="147369" cy="121125"/>
          </a:xfrm>
          <a:prstGeom prst="triangl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1" name="Ovál 20"/>
          <p:cNvSpPr/>
          <p:nvPr/>
        </p:nvSpPr>
        <p:spPr>
          <a:xfrm>
            <a:off x="6223611" y="3493199"/>
            <a:ext cx="109922" cy="11236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2" name="Obdélník 21"/>
          <p:cNvSpPr/>
          <p:nvPr/>
        </p:nvSpPr>
        <p:spPr bwMode="auto">
          <a:xfrm>
            <a:off x="6223077" y="2996126"/>
            <a:ext cx="110990" cy="1109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403057" y="3391599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testovací subjekt</a:t>
            </a:r>
            <a:endParaRPr lang="cs-CZ" sz="1400" dirty="0"/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5711049" y="5013756"/>
            <a:ext cx="157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2699792" y="2420888"/>
            <a:ext cx="1570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37" y="2420888"/>
            <a:ext cx="2700000" cy="27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457200" y="5301208"/>
            <a:ext cx="836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cs typeface="Arial" charset="0"/>
              </a:rPr>
              <a:t>výhody a nevýhody použití této metody pro klasifikaci: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785072" y="5618736"/>
            <a:ext cx="7243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žádné předpoklady o rozložení</a:t>
            </a:r>
          </a:p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 </a:t>
            </a:r>
            <a:r>
              <a:rPr lang="cs-CZ" dirty="0" smtClean="0">
                <a:cs typeface="Arial" charset="0"/>
              </a:rPr>
              <a:t>méně citlivé na odlehlé hodnoty než metoda nejbližšího souseda</a:t>
            </a:r>
          </a:p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dirty="0" smtClean="0">
                <a:cs typeface="Arial" charset="0"/>
              </a:rPr>
              <a:t> nebývá problém při nevyvážených počtech objektů ve skupinách</a:t>
            </a:r>
          </a:p>
          <a:p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dirty="0" smtClean="0">
                <a:cs typeface="Arial" charset="0"/>
              </a:rPr>
              <a:t> časově náročnější než </a:t>
            </a:r>
            <a:r>
              <a:rPr lang="cs-CZ" dirty="0" err="1" smtClean="0">
                <a:cs typeface="Arial" charset="0"/>
              </a:rPr>
              <a:t>centroidová</a:t>
            </a:r>
            <a:r>
              <a:rPr lang="cs-CZ" dirty="0" smtClean="0">
                <a:cs typeface="Arial" charset="0"/>
              </a:rPr>
              <a:t> metoda při větším počtu objektů</a:t>
            </a:r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0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Klasifikace pomocí hranic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2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Typy klasifikátorů – podle principu klasifikace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49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19636"/>
            <a:ext cx="8229600" cy="5484162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klasifikace pomocí diskriminačních funkcí:</a:t>
            </a:r>
            <a:endParaRPr lang="cs-CZ" dirty="0" smtClean="0"/>
          </a:p>
          <a:p>
            <a:pPr lvl="1" algn="l"/>
            <a:r>
              <a:rPr lang="cs-CZ" sz="2000" dirty="0" smtClean="0"/>
              <a:t>diskriminační funkce určují míru příslušnosti </a:t>
            </a:r>
            <a:br>
              <a:rPr lang="cs-CZ" sz="2000" dirty="0" smtClean="0"/>
            </a:br>
            <a:r>
              <a:rPr lang="cs-CZ" sz="2000" dirty="0" smtClean="0"/>
              <a:t>k dané klasifikační třídě</a:t>
            </a:r>
          </a:p>
          <a:p>
            <a:pPr lvl="1" algn="l"/>
            <a:r>
              <a:rPr lang="cs-CZ" sz="2000" dirty="0" smtClean="0"/>
              <a:t>pro danou třídu má daná diskriminační </a:t>
            </a:r>
            <a:br>
              <a:rPr lang="cs-CZ" sz="2000" dirty="0" smtClean="0"/>
            </a:br>
            <a:r>
              <a:rPr lang="cs-CZ" sz="2000" dirty="0" smtClean="0"/>
              <a:t>funkce nejvyšší hodnotu</a:t>
            </a:r>
          </a:p>
          <a:p>
            <a:pPr marL="457200" lvl="1" indent="0">
              <a:buNone/>
            </a:pPr>
            <a:endParaRPr lang="cs-CZ" sz="1200" dirty="0"/>
          </a:p>
          <a:p>
            <a:r>
              <a:rPr lang="cs-CZ" b="1" dirty="0" smtClean="0">
                <a:solidFill>
                  <a:srgbClr val="663300"/>
                </a:solidFill>
              </a:rPr>
              <a:t>klasifikace pomocí </a:t>
            </a:r>
            <a:r>
              <a:rPr lang="en-US" b="1" smtClean="0">
                <a:solidFill>
                  <a:srgbClr val="663300"/>
                </a:solidFill>
              </a:rPr>
              <a:t>min. </a:t>
            </a:r>
            <a:r>
              <a:rPr lang="cs-CZ" b="1" smtClean="0">
                <a:solidFill>
                  <a:srgbClr val="663300"/>
                </a:solidFill>
              </a:rPr>
              <a:t>vzdálenosti </a:t>
            </a:r>
            <a:r>
              <a:rPr lang="cs-CZ" b="1" dirty="0" smtClean="0">
                <a:solidFill>
                  <a:srgbClr val="663300"/>
                </a:solidFill>
              </a:rPr>
              <a:t>od etalonů </a:t>
            </a:r>
            <a:r>
              <a:rPr lang="cs-CZ" b="1" dirty="0" err="1" smtClean="0">
                <a:solidFill>
                  <a:srgbClr val="663300"/>
                </a:solidFill>
              </a:rPr>
              <a:t>klasif</a:t>
            </a:r>
            <a:r>
              <a:rPr lang="cs-CZ" b="1" dirty="0" smtClean="0">
                <a:solidFill>
                  <a:srgbClr val="663300"/>
                </a:solidFill>
              </a:rPr>
              <a:t>. tříd:</a:t>
            </a:r>
          </a:p>
          <a:p>
            <a:pPr lvl="1"/>
            <a:r>
              <a:rPr lang="cs-CZ" sz="2000" dirty="0" smtClean="0"/>
              <a:t>etalon = reprezentativní objekt(y) klasifikační třídy</a:t>
            </a:r>
          </a:p>
          <a:p>
            <a:pPr lvl="1" algn="l"/>
            <a:r>
              <a:rPr lang="cs-CZ" sz="2000" dirty="0" smtClean="0"/>
              <a:t>počet etalonů </a:t>
            </a:r>
            <a:r>
              <a:rPr lang="cs-CZ" sz="2000" dirty="0" err="1" smtClean="0"/>
              <a:t>klasif</a:t>
            </a:r>
            <a:r>
              <a:rPr lang="cs-CZ" sz="2000" dirty="0" smtClean="0"/>
              <a:t>. třídy různý – od jednoho vzorku </a:t>
            </a:r>
            <a:br>
              <a:rPr lang="cs-CZ" sz="2000" dirty="0" smtClean="0"/>
            </a:br>
            <a:r>
              <a:rPr lang="cs-CZ" sz="2000" dirty="0" smtClean="0"/>
              <a:t>(např. </a:t>
            </a:r>
            <a:r>
              <a:rPr lang="cs-CZ" sz="2000" dirty="0" err="1" smtClean="0"/>
              <a:t>centroidu</a:t>
            </a:r>
            <a:r>
              <a:rPr lang="cs-CZ" sz="2000" dirty="0" smtClean="0"/>
              <a:t>) po úplný výčet všech objektů dané</a:t>
            </a:r>
            <a:br>
              <a:rPr lang="cs-CZ" sz="2000" dirty="0" smtClean="0"/>
            </a:br>
            <a:r>
              <a:rPr lang="cs-CZ" sz="2000" dirty="0" smtClean="0"/>
              <a:t>třídy (např. u </a:t>
            </a:r>
            <a:r>
              <a:rPr lang="cs-CZ" sz="2000" dirty="0" err="1" smtClean="0"/>
              <a:t>klasif</a:t>
            </a:r>
            <a:r>
              <a:rPr lang="cs-CZ" sz="2000" dirty="0"/>
              <a:t>.</a:t>
            </a:r>
            <a:r>
              <a:rPr lang="cs-CZ" sz="2000" dirty="0" smtClean="0"/>
              <a:t> pomocí metody průměrné vazby)</a:t>
            </a:r>
          </a:p>
          <a:p>
            <a:endParaRPr lang="cs-CZ" sz="1100" dirty="0" smtClean="0"/>
          </a:p>
          <a:p>
            <a:r>
              <a:rPr lang="cs-CZ" b="1" dirty="0">
                <a:solidFill>
                  <a:srgbClr val="663300"/>
                </a:solidFill>
              </a:rPr>
              <a:t>klasifikace pomocí </a:t>
            </a:r>
            <a:r>
              <a:rPr lang="cs-CZ" b="1" dirty="0" smtClean="0">
                <a:solidFill>
                  <a:srgbClr val="663300"/>
                </a:solidFill>
              </a:rPr>
              <a:t>hranic v obrazovém prostoru:</a:t>
            </a:r>
            <a:endParaRPr lang="cs-CZ" b="1" dirty="0">
              <a:solidFill>
                <a:srgbClr val="663300"/>
              </a:solidFill>
            </a:endParaRPr>
          </a:p>
          <a:p>
            <a:pPr lvl="1" algn="l"/>
            <a:r>
              <a:rPr lang="cs-CZ" sz="2000" dirty="0" smtClean="0"/>
              <a:t>stanovení hranic (hraničních ploch) oddělujících</a:t>
            </a:r>
            <a:br>
              <a:rPr lang="cs-CZ" sz="2000" dirty="0" smtClean="0"/>
            </a:br>
            <a:r>
              <a:rPr lang="cs-CZ" sz="2000" dirty="0" smtClean="0"/>
              <a:t>klasifikační třídy</a:t>
            </a:r>
            <a:endParaRPr lang="cs-CZ" sz="2000" dirty="0"/>
          </a:p>
        </p:txBody>
      </p:sp>
      <p:sp>
        <p:nvSpPr>
          <p:cNvPr id="78" name="Obdélník 77"/>
          <p:cNvSpPr/>
          <p:nvPr/>
        </p:nvSpPr>
        <p:spPr>
          <a:xfrm>
            <a:off x="444676" y="4936060"/>
            <a:ext cx="8591820" cy="1599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5" name="Skupina 54"/>
          <p:cNvGrpSpPr/>
          <p:nvPr/>
        </p:nvGrpSpPr>
        <p:grpSpPr>
          <a:xfrm>
            <a:off x="6823185" y="4992497"/>
            <a:ext cx="1997287" cy="1455731"/>
            <a:chOff x="6823185" y="5069613"/>
            <a:chExt cx="1997287" cy="1455731"/>
          </a:xfrm>
        </p:grpSpPr>
        <p:grpSp>
          <p:nvGrpSpPr>
            <p:cNvPr id="124" name="Skupina 123"/>
            <p:cNvGrpSpPr/>
            <p:nvPr/>
          </p:nvGrpSpPr>
          <p:grpSpPr>
            <a:xfrm>
              <a:off x="6823185" y="5069613"/>
              <a:ext cx="1997287" cy="1455731"/>
              <a:chOff x="2457233" y="5085186"/>
              <a:chExt cx="1997287" cy="1455731"/>
            </a:xfrm>
          </p:grpSpPr>
          <p:cxnSp>
            <p:nvCxnSpPr>
              <p:cNvPr id="85" name="Přímá spojnice 84"/>
              <p:cNvCxnSpPr/>
              <p:nvPr/>
            </p:nvCxnSpPr>
            <p:spPr>
              <a:xfrm flipH="1">
                <a:off x="2992364" y="5317672"/>
                <a:ext cx="1021641" cy="98111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ovnoramenný trojúhelník 86"/>
              <p:cNvSpPr/>
              <p:nvPr/>
            </p:nvSpPr>
            <p:spPr>
              <a:xfrm>
                <a:off x="3958077" y="5752307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Přímá spojnice 88"/>
              <p:cNvCxnSpPr/>
              <p:nvPr/>
            </p:nvCxnSpPr>
            <p:spPr>
              <a:xfrm>
                <a:off x="2627784" y="5108607"/>
                <a:ext cx="0" cy="12798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/>
              <p:cNvCxnSpPr/>
              <p:nvPr/>
            </p:nvCxnSpPr>
            <p:spPr>
              <a:xfrm flipH="1">
                <a:off x="2627785" y="6388472"/>
                <a:ext cx="180019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4355976" y="6397243"/>
                <a:ext cx="98544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cs-CZ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1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>
              <a:xfrm>
                <a:off x="3383715" y="530897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Rovnoramenný trojúhelník 92"/>
              <p:cNvSpPr/>
              <p:nvPr/>
            </p:nvSpPr>
            <p:spPr>
              <a:xfrm>
                <a:off x="3722419" y="5604530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Rovnoramenný trojúhelník 93"/>
              <p:cNvSpPr/>
              <p:nvPr/>
            </p:nvSpPr>
            <p:spPr>
              <a:xfrm>
                <a:off x="3958077" y="5950124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Rovnoramenný trojúhelník 94"/>
              <p:cNvSpPr/>
              <p:nvPr/>
            </p:nvSpPr>
            <p:spPr>
              <a:xfrm>
                <a:off x="3652916" y="5973973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Rovnoramenný trojúhelník 95"/>
              <p:cNvSpPr/>
              <p:nvPr/>
            </p:nvSpPr>
            <p:spPr>
              <a:xfrm>
                <a:off x="3749570" y="5803975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Rovnoramenný trojúhelník 96"/>
              <p:cNvSpPr/>
              <p:nvPr/>
            </p:nvSpPr>
            <p:spPr>
              <a:xfrm>
                <a:off x="3411296" y="5950124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Rovnoramenný trojúhelník 97"/>
              <p:cNvSpPr/>
              <p:nvPr/>
            </p:nvSpPr>
            <p:spPr>
              <a:xfrm>
                <a:off x="4165054" y="5826196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Rovnoramenný trojúhelník 98"/>
              <p:cNvSpPr/>
              <p:nvPr/>
            </p:nvSpPr>
            <p:spPr>
              <a:xfrm>
                <a:off x="4175779" y="6047862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Rovnoramenný trojúhelník 99"/>
              <p:cNvSpPr/>
              <p:nvPr/>
            </p:nvSpPr>
            <p:spPr>
              <a:xfrm>
                <a:off x="3561459" y="5820041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624282" y="550371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ál 101"/>
              <p:cNvSpPr/>
              <p:nvPr/>
            </p:nvSpPr>
            <p:spPr>
              <a:xfrm>
                <a:off x="3102042" y="566009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ál 102"/>
              <p:cNvSpPr/>
              <p:nvPr/>
            </p:nvSpPr>
            <p:spPr>
              <a:xfrm>
                <a:off x="3444959" y="5678419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305953" y="5530641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2818882" y="546535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097444" y="5455710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2957888" y="5307933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166947" y="5234044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9" name="Skupina 108"/>
              <p:cNvGrpSpPr/>
              <p:nvPr/>
            </p:nvGrpSpPr>
            <p:grpSpPr>
              <a:xfrm>
                <a:off x="3176133" y="5470371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4" name="Přímá spojnice 113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114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Skupina 109"/>
              <p:cNvGrpSpPr/>
              <p:nvPr/>
            </p:nvGrpSpPr>
            <p:grpSpPr>
              <a:xfrm>
                <a:off x="3850383" y="5864252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2" name="Přímá spojnice 111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112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Text Box 87"/>
              <p:cNvSpPr txBox="1">
                <a:spLocks noChangeArrowheads="1"/>
              </p:cNvSpPr>
              <p:nvPr/>
            </p:nvSpPr>
            <p:spPr bwMode="auto">
              <a:xfrm>
                <a:off x="2457233" y="5085186"/>
                <a:ext cx="98543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2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>
              <a:xfrm>
                <a:off x="3492443" y="5532805"/>
                <a:ext cx="68953" cy="7493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7768716" y="5287256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6818762" y="3336313"/>
            <a:ext cx="1997287" cy="1455731"/>
            <a:chOff x="6818762" y="3413429"/>
            <a:chExt cx="1997287" cy="1455731"/>
          </a:xfrm>
        </p:grpSpPr>
        <p:sp>
          <p:nvSpPr>
            <p:cNvPr id="142" name="Rovnoramenný trojúhelník 141"/>
            <p:cNvSpPr/>
            <p:nvPr/>
          </p:nvSpPr>
          <p:spPr>
            <a:xfrm>
              <a:off x="8319606" y="4080550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3" name="Přímá spojnice 142"/>
            <p:cNvCxnSpPr/>
            <p:nvPr/>
          </p:nvCxnSpPr>
          <p:spPr>
            <a:xfrm>
              <a:off x="6989313" y="3436850"/>
              <a:ext cx="0" cy="1279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Přímá spojnice 143"/>
            <p:cNvCxnSpPr/>
            <p:nvPr/>
          </p:nvCxnSpPr>
          <p:spPr>
            <a:xfrm flipH="1">
              <a:off x="6989314" y="4716715"/>
              <a:ext cx="18001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 Box 87"/>
            <p:cNvSpPr txBox="1">
              <a:spLocks noChangeArrowheads="1"/>
            </p:cNvSpPr>
            <p:nvPr/>
          </p:nvSpPr>
          <p:spPr bwMode="auto">
            <a:xfrm>
              <a:off x="8717505" y="4725486"/>
              <a:ext cx="98544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6" name="Ovál 145"/>
            <p:cNvSpPr/>
            <p:nvPr/>
          </p:nvSpPr>
          <p:spPr>
            <a:xfrm>
              <a:off x="7745244" y="363721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ovnoramenný trojúhelník 146"/>
            <p:cNvSpPr/>
            <p:nvPr/>
          </p:nvSpPr>
          <p:spPr>
            <a:xfrm>
              <a:off x="8083948" y="3932773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Rovnoramenný trojúhelník 147"/>
            <p:cNvSpPr/>
            <p:nvPr/>
          </p:nvSpPr>
          <p:spPr>
            <a:xfrm>
              <a:off x="8319606" y="4278367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Rovnoramenný trojúhelník 148"/>
            <p:cNvSpPr/>
            <p:nvPr/>
          </p:nvSpPr>
          <p:spPr>
            <a:xfrm>
              <a:off x="8014445" y="4302216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Rovnoramenný trojúhelník 149"/>
            <p:cNvSpPr/>
            <p:nvPr/>
          </p:nvSpPr>
          <p:spPr>
            <a:xfrm>
              <a:off x="8111099" y="4132218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Rovnoramenný trojúhelník 150"/>
            <p:cNvSpPr/>
            <p:nvPr/>
          </p:nvSpPr>
          <p:spPr>
            <a:xfrm>
              <a:off x="7772825" y="4278367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Rovnoramenný trojúhelník 151"/>
            <p:cNvSpPr/>
            <p:nvPr/>
          </p:nvSpPr>
          <p:spPr>
            <a:xfrm>
              <a:off x="8526583" y="4154439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Rovnoramenný trojúhelník 152"/>
            <p:cNvSpPr/>
            <p:nvPr/>
          </p:nvSpPr>
          <p:spPr>
            <a:xfrm>
              <a:off x="8537308" y="4376105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Rovnoramenný trojúhelník 153"/>
            <p:cNvSpPr/>
            <p:nvPr/>
          </p:nvSpPr>
          <p:spPr>
            <a:xfrm>
              <a:off x="7922988" y="4148284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985811" y="383195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ál 155"/>
            <p:cNvSpPr/>
            <p:nvPr/>
          </p:nvSpPr>
          <p:spPr>
            <a:xfrm>
              <a:off x="7463571" y="398833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ál 156"/>
            <p:cNvSpPr/>
            <p:nvPr/>
          </p:nvSpPr>
          <p:spPr>
            <a:xfrm>
              <a:off x="7806488" y="4006662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ál 157"/>
            <p:cNvSpPr/>
            <p:nvPr/>
          </p:nvSpPr>
          <p:spPr>
            <a:xfrm>
              <a:off x="7667482" y="3858884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ál 158"/>
            <p:cNvSpPr/>
            <p:nvPr/>
          </p:nvSpPr>
          <p:spPr>
            <a:xfrm>
              <a:off x="7180411" y="379359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ál 159"/>
            <p:cNvSpPr/>
            <p:nvPr/>
          </p:nvSpPr>
          <p:spPr>
            <a:xfrm>
              <a:off x="7458973" y="3783953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ál 160"/>
            <p:cNvSpPr/>
            <p:nvPr/>
          </p:nvSpPr>
          <p:spPr>
            <a:xfrm>
              <a:off x="7319417" y="3636176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ál 161"/>
            <p:cNvSpPr/>
            <p:nvPr/>
          </p:nvSpPr>
          <p:spPr>
            <a:xfrm>
              <a:off x="7528476" y="3562287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3" name="Skupina 162"/>
            <p:cNvGrpSpPr/>
            <p:nvPr/>
          </p:nvGrpSpPr>
          <p:grpSpPr>
            <a:xfrm>
              <a:off x="7537662" y="3798614"/>
              <a:ext cx="69503" cy="73889"/>
              <a:chOff x="3031840" y="6969224"/>
              <a:chExt cx="72008" cy="72008"/>
            </a:xfrm>
          </p:grpSpPr>
          <p:cxnSp>
            <p:nvCxnSpPr>
              <p:cNvPr id="169" name="Přímá spojnice 16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Přímá spojnice 16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Skupina 163"/>
            <p:cNvGrpSpPr/>
            <p:nvPr/>
          </p:nvGrpSpPr>
          <p:grpSpPr>
            <a:xfrm>
              <a:off x="8211912" y="4192495"/>
              <a:ext cx="69503" cy="73889"/>
              <a:chOff x="3031840" y="6969224"/>
              <a:chExt cx="72008" cy="72008"/>
            </a:xfrm>
          </p:grpSpPr>
          <p:cxnSp>
            <p:nvCxnSpPr>
              <p:cNvPr id="167" name="Přímá spojnice 16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 Box 87"/>
            <p:cNvSpPr txBox="1">
              <a:spLocks noChangeArrowheads="1"/>
            </p:cNvSpPr>
            <p:nvPr/>
          </p:nvSpPr>
          <p:spPr bwMode="auto">
            <a:xfrm>
              <a:off x="6818762" y="3413429"/>
              <a:ext cx="98543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6" name="Ovál 165"/>
            <p:cNvSpPr/>
            <p:nvPr/>
          </p:nvSpPr>
          <p:spPr>
            <a:xfrm>
              <a:off x="7853972" y="3861048"/>
              <a:ext cx="68953" cy="749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TextovéPole 170"/>
            <p:cNvSpPr txBox="1"/>
            <p:nvPr/>
          </p:nvSpPr>
          <p:spPr>
            <a:xfrm>
              <a:off x="7764293" y="3631072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Přímá spojnice 8"/>
            <p:cNvCxnSpPr/>
            <p:nvPr/>
          </p:nvCxnSpPr>
          <p:spPr>
            <a:xfrm>
              <a:off x="7572414" y="3835559"/>
              <a:ext cx="307449" cy="6180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Přímá spojnice 171"/>
            <p:cNvCxnSpPr/>
            <p:nvPr/>
          </p:nvCxnSpPr>
          <p:spPr>
            <a:xfrm>
              <a:off x="7901038" y="3906887"/>
              <a:ext cx="345626" cy="32255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Skupina 60"/>
          <p:cNvGrpSpPr/>
          <p:nvPr/>
        </p:nvGrpSpPr>
        <p:grpSpPr>
          <a:xfrm>
            <a:off x="6094555" y="908720"/>
            <a:ext cx="2869933" cy="2170746"/>
            <a:chOff x="5950539" y="985836"/>
            <a:chExt cx="2869933" cy="2170746"/>
          </a:xfrm>
        </p:grpSpPr>
        <p:pic>
          <p:nvPicPr>
            <p:cNvPr id="173" name="Picture 603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8" b="3968"/>
            <a:stretch/>
          </p:blipFill>
          <p:spPr bwMode="auto">
            <a:xfrm>
              <a:off x="5950539" y="985836"/>
              <a:ext cx="2869933" cy="2170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Obdélník 56"/>
            <p:cNvSpPr/>
            <p:nvPr/>
          </p:nvSpPr>
          <p:spPr>
            <a:xfrm>
              <a:off x="7956376" y="2801530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Obdélník 174"/>
            <p:cNvSpPr/>
            <p:nvPr/>
          </p:nvSpPr>
          <p:spPr>
            <a:xfrm>
              <a:off x="6809251" y="2852936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6" name="Text Box 87"/>
            <p:cNvSpPr txBox="1">
              <a:spLocks noChangeArrowheads="1"/>
            </p:cNvSpPr>
            <p:nvPr/>
          </p:nvSpPr>
          <p:spPr bwMode="auto">
            <a:xfrm>
              <a:off x="6698332" y="2709500"/>
              <a:ext cx="144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77" name="Přímá spojnice 176"/>
            <p:cNvCxnSpPr/>
            <p:nvPr/>
          </p:nvCxnSpPr>
          <p:spPr>
            <a:xfrm>
              <a:off x="7511628" y="1588542"/>
              <a:ext cx="0" cy="36004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 Box 87"/>
            <p:cNvSpPr txBox="1">
              <a:spLocks noChangeArrowheads="1"/>
            </p:cNvSpPr>
            <p:nvPr/>
          </p:nvSpPr>
          <p:spPr bwMode="auto">
            <a:xfrm flipH="1">
              <a:off x="8172400" y="2709500"/>
              <a:ext cx="1755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analýzy a klasifikace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7088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Data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6401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Předzpracování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Redukce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7087" y="5517232"/>
            <a:ext cx="2052703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Klasifikace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12" name="Přímá spojnice se šipkou 11"/>
          <p:cNvCxnSpPr>
            <a:stCxn id="7" idx="2"/>
            <a:endCxn id="8" idx="0"/>
          </p:cNvCxnSpPr>
          <p:nvPr/>
        </p:nvCxnSpPr>
        <p:spPr bwMode="auto">
          <a:xfrm flipH="1">
            <a:off x="1673097" y="2314996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Přímá spojnice se šipkou 12"/>
          <p:cNvCxnSpPr>
            <a:stCxn id="8" idx="2"/>
            <a:endCxn id="10" idx="0"/>
          </p:cNvCxnSpPr>
          <p:nvPr/>
        </p:nvCxnSpPr>
        <p:spPr bwMode="auto">
          <a:xfrm flipH="1">
            <a:off x="1673096" y="3611140"/>
            <a:ext cx="1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Přímá spojnice se šipkou 13"/>
          <p:cNvCxnSpPr>
            <a:stCxn id="10" idx="2"/>
            <a:endCxn id="11" idx="0"/>
          </p:cNvCxnSpPr>
          <p:nvPr/>
        </p:nvCxnSpPr>
        <p:spPr bwMode="auto">
          <a:xfrm>
            <a:off x="1673096" y="4907284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Skupina 25"/>
          <p:cNvGrpSpPr/>
          <p:nvPr/>
        </p:nvGrpSpPr>
        <p:grpSpPr>
          <a:xfrm>
            <a:off x="4572000" y="5453077"/>
            <a:ext cx="3020268" cy="784235"/>
            <a:chOff x="6097581" y="3069784"/>
            <a:chExt cx="3330480" cy="943358"/>
          </a:xfrm>
        </p:grpSpPr>
        <p:pic>
          <p:nvPicPr>
            <p:cNvPr id="27" name="Picture 3" descr="C:\Users\janeva\AppData\Local\Microsoft\Windows\Temporary Internet Files\Content.IE5\6ZIORLIV\MC90033257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581" y="3110351"/>
              <a:ext cx="1037584" cy="83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janeva\AppData\Local\Microsoft\Windows\Temporary Internet Files\Content.IE5\HH6CWDBV\MC90023259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150" y="3069784"/>
              <a:ext cx="684441" cy="94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7367899" y="3329641"/>
              <a:ext cx="836620" cy="40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prstClr val="black"/>
                  </a:solidFill>
                </a:rPr>
                <a:t>nebo</a:t>
              </a:r>
              <a:endParaRPr lang="cs-CZ" sz="16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934200" y="3124200"/>
              <a:ext cx="418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009751" y="3313046"/>
              <a:ext cx="4183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2" name="Obrázek 3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1486055"/>
            <a:ext cx="3343742" cy="971686"/>
          </a:xfrm>
          <a:prstGeom prst="rect">
            <a:avLst/>
          </a:prstGeom>
        </p:spPr>
      </p:pic>
      <p:pic>
        <p:nvPicPr>
          <p:cNvPr id="36" name="Obrázek 3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2786962"/>
            <a:ext cx="3305637" cy="962159"/>
          </a:xfrm>
          <a:prstGeom prst="rect">
            <a:avLst/>
          </a:prstGeom>
        </p:spPr>
      </p:pic>
      <p:grpSp>
        <p:nvGrpSpPr>
          <p:cNvPr id="40" name="Skupina 39"/>
          <p:cNvGrpSpPr/>
          <p:nvPr/>
        </p:nvGrpSpPr>
        <p:grpSpPr>
          <a:xfrm>
            <a:off x="3352639" y="3999609"/>
            <a:ext cx="3307593" cy="1129152"/>
            <a:chOff x="3210579" y="3855593"/>
            <a:chExt cx="3307593" cy="1129152"/>
          </a:xfrm>
        </p:grpSpPr>
        <p:pic>
          <p:nvPicPr>
            <p:cNvPr id="37" name="Obrázek 36" descr="Výřez obrazovky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579" y="3939090"/>
              <a:ext cx="3305637" cy="962159"/>
            </a:xfrm>
            <a:prstGeom prst="rect">
              <a:avLst/>
            </a:prstGeom>
          </p:spPr>
        </p:pic>
        <p:sp>
          <p:nvSpPr>
            <p:cNvPr id="38" name="Obdélník 37"/>
            <p:cNvSpPr/>
            <p:nvPr/>
          </p:nvSpPr>
          <p:spPr>
            <a:xfrm>
              <a:off x="4039478" y="3855593"/>
              <a:ext cx="612000" cy="11291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870172" y="3855593"/>
              <a:ext cx="648000" cy="11291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33" name="Obdélník 32"/>
          <p:cNvSpPr/>
          <p:nvPr/>
        </p:nvSpPr>
        <p:spPr>
          <a:xfrm>
            <a:off x="647185" y="5517232"/>
            <a:ext cx="2052703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FF0000"/>
                </a:solidFill>
              </a:rPr>
              <a:t>Klasifikace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6400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Data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46400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Předzpracování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45713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Redukce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9582" y="1353933"/>
            <a:ext cx="1188000" cy="13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Skupina 10"/>
          <p:cNvGrpSpPr>
            <a:grpSpLocks/>
          </p:cNvGrpSpPr>
          <p:nvPr/>
        </p:nvGrpSpPr>
        <p:grpSpPr bwMode="auto">
          <a:xfrm rot="10800000" flipH="1">
            <a:off x="7247582" y="2734360"/>
            <a:ext cx="1332000" cy="1116000"/>
            <a:chOff x="1425575" y="3573463"/>
            <a:chExt cx="1553004" cy="1295697"/>
          </a:xfrm>
        </p:grpSpPr>
        <p:pic>
          <p:nvPicPr>
            <p:cNvPr id="44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 rot="16200000">
            <a:off x="7391582" y="3991225"/>
            <a:ext cx="1044000" cy="12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52639" y="1052736"/>
            <a:ext cx="313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kognitivní data apod.</a:t>
            </a:r>
            <a:endParaRPr lang="en-US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723876" y="1052736"/>
            <a:ext cx="238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obrazová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560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50</a:t>
            </a:fld>
            <a:endParaRPr lang="cs-CZ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en-US" dirty="0"/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1754389" y="2152528"/>
            <a:ext cx="1515905" cy="1455762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960365" y="1807567"/>
            <a:ext cx="2963563" cy="2160000"/>
            <a:chOff x="960365" y="1807567"/>
            <a:chExt cx="2963563" cy="2160000"/>
          </a:xfrm>
        </p:grpSpPr>
        <p:sp>
          <p:nvSpPr>
            <p:cNvPr id="24" name="Rovnoramenný trojúhelník 23"/>
            <p:cNvSpPr/>
            <p:nvPr/>
          </p:nvSpPr>
          <p:spPr>
            <a:xfrm>
              <a:off x="3187309" y="2797435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1213428" y="1842319"/>
              <a:ext cx="0" cy="1899049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 flipH="1">
              <a:off x="1213429" y="3741371"/>
              <a:ext cx="267112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87"/>
            <p:cNvSpPr txBox="1">
              <a:spLocks noChangeArrowheads="1"/>
            </p:cNvSpPr>
            <p:nvPr/>
          </p:nvSpPr>
          <p:spPr bwMode="auto">
            <a:xfrm>
              <a:off x="3777709" y="3754385"/>
              <a:ext cx="146219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8" name="Ovál 27"/>
            <p:cNvSpPr/>
            <p:nvPr/>
          </p:nvSpPr>
          <p:spPr>
            <a:xfrm>
              <a:off x="2335074" y="2139625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ovnoramenný trojúhelník 28"/>
            <p:cNvSpPr/>
            <p:nvPr/>
          </p:nvSpPr>
          <p:spPr>
            <a:xfrm>
              <a:off x="2837641" y="2578165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3187309" y="3090954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ovnoramenný trojúhelník 30"/>
            <p:cNvSpPr/>
            <p:nvPr/>
          </p:nvSpPr>
          <p:spPr>
            <a:xfrm>
              <a:off x="2734513" y="3126341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ovnoramenný trojúhelník 31"/>
            <p:cNvSpPr/>
            <p:nvPr/>
          </p:nvSpPr>
          <p:spPr>
            <a:xfrm>
              <a:off x="2877927" y="2874099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ovnoramenný trojúhelník 32"/>
            <p:cNvSpPr/>
            <p:nvPr/>
          </p:nvSpPr>
          <p:spPr>
            <a:xfrm>
              <a:off x="2375998" y="3090954"/>
              <a:ext cx="168244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ovnoramenný trojúhelník 33"/>
            <p:cNvSpPr/>
            <p:nvPr/>
          </p:nvSpPr>
          <p:spPr>
            <a:xfrm>
              <a:off x="3494420" y="2907071"/>
              <a:ext cx="168244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ovnoramenný trojúhelník 34"/>
            <p:cNvSpPr/>
            <p:nvPr/>
          </p:nvSpPr>
          <p:spPr>
            <a:xfrm>
              <a:off x="3510334" y="3235977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ovnoramenný trojúhelník 35"/>
            <p:cNvSpPr/>
            <p:nvPr/>
          </p:nvSpPr>
          <p:spPr>
            <a:xfrm>
              <a:off x="2598809" y="2897938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ál 36"/>
            <p:cNvSpPr/>
            <p:nvPr/>
          </p:nvSpPr>
          <p:spPr>
            <a:xfrm>
              <a:off x="2572286" y="2428572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ál 37"/>
            <p:cNvSpPr/>
            <p:nvPr/>
          </p:nvSpPr>
          <p:spPr>
            <a:xfrm>
              <a:off x="1917129" y="2660607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ál 38"/>
            <p:cNvSpPr/>
            <p:nvPr/>
          </p:nvSpPr>
          <p:spPr>
            <a:xfrm>
              <a:off x="2425947" y="2687801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ál 39"/>
            <p:cNvSpPr/>
            <p:nvPr/>
          </p:nvSpPr>
          <p:spPr>
            <a:xfrm>
              <a:off x="2219691" y="2468529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ál 40"/>
            <p:cNvSpPr/>
            <p:nvPr/>
          </p:nvSpPr>
          <p:spPr>
            <a:xfrm>
              <a:off x="1496978" y="2371660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ál 41"/>
            <p:cNvSpPr/>
            <p:nvPr/>
          </p:nvSpPr>
          <p:spPr>
            <a:xfrm>
              <a:off x="1910306" y="2357347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ál 42"/>
            <p:cNvSpPr/>
            <p:nvPr/>
          </p:nvSpPr>
          <p:spPr>
            <a:xfrm>
              <a:off x="1703234" y="2138077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ál 43"/>
            <p:cNvSpPr/>
            <p:nvPr/>
          </p:nvSpPr>
          <p:spPr>
            <a:xfrm>
              <a:off x="2013435" y="2028441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5" name="Skupina 44"/>
            <p:cNvGrpSpPr/>
            <p:nvPr/>
          </p:nvGrpSpPr>
          <p:grpSpPr>
            <a:xfrm>
              <a:off x="2027065" y="2379101"/>
              <a:ext cx="103128" cy="109636"/>
              <a:chOff x="3031840" y="6969224"/>
              <a:chExt cx="72008" cy="72008"/>
            </a:xfrm>
          </p:grpSpPr>
          <p:cxnSp>
            <p:nvCxnSpPr>
              <p:cNvPr id="51" name="Přímá spojnice 5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Skupina 45"/>
            <p:cNvGrpSpPr/>
            <p:nvPr/>
          </p:nvGrpSpPr>
          <p:grpSpPr>
            <a:xfrm>
              <a:off x="3027513" y="2963538"/>
              <a:ext cx="103128" cy="109636"/>
              <a:chOff x="3031840" y="6969224"/>
              <a:chExt cx="72008" cy="72008"/>
            </a:xfrm>
          </p:grpSpPr>
          <p:cxnSp>
            <p:nvCxnSpPr>
              <p:cNvPr id="49" name="Přímá spojnice 4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 Box 87"/>
            <p:cNvSpPr txBox="1">
              <a:spLocks noChangeArrowheads="1"/>
            </p:cNvSpPr>
            <p:nvPr/>
          </p:nvSpPr>
          <p:spPr bwMode="auto">
            <a:xfrm>
              <a:off x="960365" y="1807567"/>
              <a:ext cx="146218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683568" y="429309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Hranice je </a:t>
            </a:r>
            <a:r>
              <a:rPr lang="cs-CZ" sz="2000" dirty="0" err="1" smtClean="0"/>
              <a:t>nadplocha</a:t>
            </a:r>
            <a:r>
              <a:rPr lang="cs-CZ" sz="2000" dirty="0" smtClean="0"/>
              <a:t> o rozměru o jedna menší než je rozměr prostoru</a:t>
            </a:r>
            <a:endParaRPr lang="en-US" sz="2000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683568" y="4681655"/>
            <a:ext cx="800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ve 2-rozměrném prostoru je hranicí křivka (v lineárním případě přímka)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 3-rozměrném prostoru plocha (v lineárním případě rovina)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83568" y="5517232"/>
                <a:ext cx="56160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/>
                  <a:t>Hranice je tedy dána rovnicí: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0" smtClean="0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cs-CZ" sz="2000" b="1" i="0" smtClean="0">
                        <a:latin typeface="Cambria Math"/>
                      </a:rPr>
                      <m:t>𝐱</m:t>
                    </m:r>
                    <m:r>
                      <a:rPr lang="cs-CZ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17232"/>
                <a:ext cx="561602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086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bdélník 59"/>
          <p:cNvSpPr/>
          <p:nvPr/>
        </p:nvSpPr>
        <p:spPr>
          <a:xfrm>
            <a:off x="683568" y="5949280"/>
            <a:ext cx="8078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Výpočet hranice různými metodami (např. </a:t>
            </a:r>
            <a:r>
              <a:rPr lang="cs-CZ" sz="2000" dirty="0" err="1" smtClean="0"/>
              <a:t>Fisherova</a:t>
            </a:r>
            <a:r>
              <a:rPr lang="cs-CZ" sz="2000" dirty="0" smtClean="0"/>
              <a:t> LDA, </a:t>
            </a:r>
            <a:r>
              <a:rPr lang="cs-CZ" sz="2000" dirty="0" err="1" smtClean="0"/>
              <a:t>SVM</a:t>
            </a:r>
            <a:r>
              <a:rPr lang="cs-CZ" sz="2000" dirty="0" smtClean="0"/>
              <a:t>, </a:t>
            </a:r>
            <a:r>
              <a:rPr lang="cs-CZ" sz="2000" dirty="0" err="1" smtClean="0"/>
              <a:t>perceptron</a:t>
            </a:r>
            <a:r>
              <a:rPr lang="cs-CZ" sz="2000" dirty="0" smtClean="0"/>
              <a:t>, </a:t>
            </a:r>
          </a:p>
          <a:p>
            <a:r>
              <a:rPr lang="cs-CZ" sz="2000" dirty="0" smtClean="0"/>
              <a:t>metoda nejmenších čtverců apod.)</a:t>
            </a:r>
            <a:endParaRPr lang="en-US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115616" y="12687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2-rozměrný prostor</a:t>
            </a:r>
            <a:endParaRPr lang="en-US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436096" y="12687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3</a:t>
            </a:r>
            <a:r>
              <a:rPr lang="cs-CZ" sz="2000" dirty="0" smtClean="0"/>
              <a:t>-rozměrný prostor</a:t>
            </a:r>
            <a:endParaRPr lang="en-US" sz="2000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5547712" y="2281528"/>
            <a:ext cx="1994279" cy="1637800"/>
            <a:chOff x="5547712" y="2281528"/>
            <a:chExt cx="1994279" cy="1637800"/>
          </a:xfrm>
        </p:grpSpPr>
        <p:cxnSp>
          <p:nvCxnSpPr>
            <p:cNvPr id="66" name="Přímá spojnice 65"/>
            <p:cNvCxnSpPr/>
            <p:nvPr/>
          </p:nvCxnSpPr>
          <p:spPr>
            <a:xfrm flipV="1">
              <a:off x="5547712" y="2281528"/>
              <a:ext cx="1037025" cy="563843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 flipV="1">
              <a:off x="6697995" y="3112238"/>
              <a:ext cx="843996" cy="80709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67"/>
            <p:cNvCxnSpPr/>
            <p:nvPr/>
          </p:nvCxnSpPr>
          <p:spPr>
            <a:xfrm flipH="1" flipV="1">
              <a:off x="5547712" y="2845370"/>
              <a:ext cx="1150283" cy="1073958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/>
            <p:cNvCxnSpPr/>
            <p:nvPr/>
          </p:nvCxnSpPr>
          <p:spPr>
            <a:xfrm flipH="1" flipV="1">
              <a:off x="6584737" y="2281528"/>
              <a:ext cx="957254" cy="83071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/>
          <p:cNvGrpSpPr/>
          <p:nvPr/>
        </p:nvGrpSpPr>
        <p:grpSpPr>
          <a:xfrm>
            <a:off x="5707254" y="1782632"/>
            <a:ext cx="2583657" cy="2082799"/>
            <a:chOff x="5707254" y="1782632"/>
            <a:chExt cx="2583657" cy="2082799"/>
          </a:xfrm>
        </p:grpSpPr>
        <p:sp>
          <p:nvSpPr>
            <p:cNvPr id="62" name="Ovál 61"/>
            <p:cNvSpPr/>
            <p:nvPr/>
          </p:nvSpPr>
          <p:spPr>
            <a:xfrm>
              <a:off x="7120977" y="2033098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ál 62"/>
            <p:cNvSpPr/>
            <p:nvPr/>
          </p:nvSpPr>
          <p:spPr>
            <a:xfrm>
              <a:off x="7470205" y="2132236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/>
            <p:cNvSpPr/>
            <p:nvPr/>
          </p:nvSpPr>
          <p:spPr>
            <a:xfrm>
              <a:off x="7861646" y="23947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ál 64"/>
            <p:cNvSpPr/>
            <p:nvPr/>
          </p:nvSpPr>
          <p:spPr>
            <a:xfrm>
              <a:off x="7876906" y="277300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Přímá spojnice se šipkou 69"/>
            <p:cNvCxnSpPr/>
            <p:nvPr/>
          </p:nvCxnSpPr>
          <p:spPr>
            <a:xfrm flipV="1">
              <a:off x="6584737" y="1807567"/>
              <a:ext cx="0" cy="13091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se šipkou 70"/>
            <p:cNvCxnSpPr/>
            <p:nvPr/>
          </p:nvCxnSpPr>
          <p:spPr>
            <a:xfrm>
              <a:off x="6584737" y="3112239"/>
              <a:ext cx="151565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se šipkou 71"/>
            <p:cNvCxnSpPr/>
            <p:nvPr/>
          </p:nvCxnSpPr>
          <p:spPr>
            <a:xfrm flipH="1">
              <a:off x="5707254" y="3116692"/>
              <a:ext cx="877483" cy="6398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ál 72"/>
            <p:cNvSpPr/>
            <p:nvPr/>
          </p:nvSpPr>
          <p:spPr>
            <a:xfrm>
              <a:off x="6744280" y="272049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ál 73"/>
            <p:cNvSpPr/>
            <p:nvPr/>
          </p:nvSpPr>
          <p:spPr>
            <a:xfrm>
              <a:off x="6913110" y="289069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ál 74"/>
            <p:cNvSpPr/>
            <p:nvPr/>
          </p:nvSpPr>
          <p:spPr>
            <a:xfrm>
              <a:off x="6983593" y="319364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ál 75"/>
            <p:cNvSpPr/>
            <p:nvPr/>
          </p:nvSpPr>
          <p:spPr>
            <a:xfrm>
              <a:off x="6744280" y="336253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ál 76"/>
            <p:cNvSpPr/>
            <p:nvPr/>
          </p:nvSpPr>
          <p:spPr>
            <a:xfrm>
              <a:off x="6345424" y="3032806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ál 77"/>
            <p:cNvSpPr/>
            <p:nvPr/>
          </p:nvSpPr>
          <p:spPr>
            <a:xfrm>
              <a:off x="6353409" y="2799598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ál 78"/>
            <p:cNvSpPr/>
            <p:nvPr/>
          </p:nvSpPr>
          <p:spPr>
            <a:xfrm>
              <a:off x="6672494" y="320169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ál 79"/>
            <p:cNvSpPr/>
            <p:nvPr/>
          </p:nvSpPr>
          <p:spPr>
            <a:xfrm>
              <a:off x="6504966" y="335448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ál 80"/>
            <p:cNvSpPr/>
            <p:nvPr/>
          </p:nvSpPr>
          <p:spPr>
            <a:xfrm>
              <a:off x="6193867" y="2880017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ál 81"/>
            <p:cNvSpPr/>
            <p:nvPr/>
          </p:nvSpPr>
          <p:spPr>
            <a:xfrm>
              <a:off x="6664509" y="2960436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ál 82"/>
            <p:cNvSpPr/>
            <p:nvPr/>
          </p:nvSpPr>
          <p:spPr>
            <a:xfrm>
              <a:off x="6273638" y="3163825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ál 83"/>
            <p:cNvSpPr/>
            <p:nvPr/>
          </p:nvSpPr>
          <p:spPr>
            <a:xfrm>
              <a:off x="7541992" y="2558340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ál 84"/>
            <p:cNvSpPr/>
            <p:nvPr/>
          </p:nvSpPr>
          <p:spPr>
            <a:xfrm>
              <a:off x="7613778" y="35233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ál 85"/>
            <p:cNvSpPr/>
            <p:nvPr/>
          </p:nvSpPr>
          <p:spPr>
            <a:xfrm>
              <a:off x="7948833" y="3595740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ál 86"/>
            <p:cNvSpPr/>
            <p:nvPr/>
          </p:nvSpPr>
          <p:spPr>
            <a:xfrm>
              <a:off x="7789290" y="3764629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ál 87"/>
            <p:cNvSpPr/>
            <p:nvPr/>
          </p:nvSpPr>
          <p:spPr>
            <a:xfrm>
              <a:off x="7629748" y="3282113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ál 88"/>
            <p:cNvSpPr/>
            <p:nvPr/>
          </p:nvSpPr>
          <p:spPr>
            <a:xfrm>
              <a:off x="7222907" y="24698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ál 89"/>
            <p:cNvSpPr/>
            <p:nvPr/>
          </p:nvSpPr>
          <p:spPr>
            <a:xfrm>
              <a:off x="6816066" y="2075825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ál 90"/>
            <p:cNvSpPr/>
            <p:nvPr/>
          </p:nvSpPr>
          <p:spPr>
            <a:xfrm>
              <a:off x="7549977" y="2799598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ál 91"/>
            <p:cNvSpPr/>
            <p:nvPr/>
          </p:nvSpPr>
          <p:spPr>
            <a:xfrm>
              <a:off x="7932406" y="3299594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 Box 87"/>
            <p:cNvSpPr txBox="1">
              <a:spLocks noChangeArrowheads="1"/>
            </p:cNvSpPr>
            <p:nvPr/>
          </p:nvSpPr>
          <p:spPr bwMode="auto">
            <a:xfrm>
              <a:off x="8144692" y="3086412"/>
              <a:ext cx="146219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4" name="Text Box 87"/>
            <p:cNvSpPr txBox="1">
              <a:spLocks noChangeArrowheads="1"/>
            </p:cNvSpPr>
            <p:nvPr/>
          </p:nvSpPr>
          <p:spPr bwMode="auto">
            <a:xfrm>
              <a:off x="5853051" y="3649987"/>
              <a:ext cx="139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5" name="Text Box 87"/>
            <p:cNvSpPr txBox="1">
              <a:spLocks noChangeArrowheads="1"/>
            </p:cNvSpPr>
            <p:nvPr/>
          </p:nvSpPr>
          <p:spPr bwMode="auto">
            <a:xfrm>
              <a:off x="6355464" y="1782632"/>
              <a:ext cx="139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3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2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/>
      <p:bldP spid="10" grpId="0"/>
      <p:bldP spid="60" grpId="0"/>
      <p:bldP spid="14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stack.imgur.com/lPhj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429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 rot="1229183">
            <a:off x="4971291" y="4637648"/>
            <a:ext cx="2607568" cy="1256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 rot="19613633">
            <a:off x="6831769" y="4611850"/>
            <a:ext cx="2165498" cy="919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Souvislost klasifikace pomocí diskriminačních funkcí </a:t>
            </a:r>
            <a:br>
              <a:rPr lang="cs-CZ" dirty="0" smtClean="0"/>
            </a:br>
            <a:r>
              <a:rPr lang="cs-CZ" dirty="0" smtClean="0"/>
              <a:t>s klasifikací pomocí hranic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51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12961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dirty="0">
                <a:cs typeface="Arial" charset="0"/>
              </a:rPr>
              <a:t>H</a:t>
            </a:r>
            <a:r>
              <a:rPr lang="cs-CZ" altLang="cs-CZ" dirty="0" smtClean="0">
                <a:cs typeface="Arial" charset="0"/>
              </a:rPr>
              <a:t>ranice </a:t>
            </a:r>
            <a:r>
              <a:rPr lang="cs-CZ" altLang="cs-CZ" dirty="0">
                <a:cs typeface="Arial" charset="0"/>
              </a:rPr>
              <a:t>mezi dvěma sousedními </a:t>
            </a:r>
            <a:r>
              <a:rPr lang="cs-CZ" altLang="cs-CZ" dirty="0" smtClean="0">
                <a:cs typeface="Arial" charset="0"/>
              </a:rPr>
              <a:t>třídami </a:t>
            </a:r>
            <a:r>
              <a:rPr lang="el-GR" dirty="0"/>
              <a:t>ω</a:t>
            </a:r>
            <a:r>
              <a:rPr lang="cs-CZ" baseline="-25000" dirty="0" smtClean="0"/>
              <a:t>1</a:t>
            </a:r>
            <a:r>
              <a:rPr lang="cs-CZ" altLang="cs-CZ" dirty="0" smtClean="0">
                <a:cs typeface="Arial" charset="0"/>
              </a:rPr>
              <a:t> a </a:t>
            </a:r>
            <a:r>
              <a:rPr lang="el-GR" dirty="0" smtClean="0"/>
              <a:t>ω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altLang="cs-CZ" dirty="0" smtClean="0">
                <a:cs typeface="Arial" charset="0"/>
              </a:rPr>
              <a:t>je </a:t>
            </a:r>
            <a:r>
              <a:rPr lang="cs-CZ" altLang="cs-CZ" dirty="0">
                <a:cs typeface="Arial" charset="0"/>
              </a:rPr>
              <a:t>určena průmětem průsečíku funkcí </a:t>
            </a:r>
            <a:r>
              <a:rPr lang="cs-CZ" altLang="cs-CZ" dirty="0" err="1">
                <a:cs typeface="Arial" charset="0"/>
              </a:rPr>
              <a:t>g</a:t>
            </a:r>
            <a:r>
              <a:rPr lang="cs-CZ" altLang="cs-CZ" baseline="-25000" dirty="0" err="1">
                <a:cs typeface="Arial" charset="0"/>
              </a:rPr>
              <a:t>r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 a</a:t>
            </a:r>
            <a:r>
              <a:rPr lang="en-US" altLang="cs-CZ" dirty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g</a:t>
            </a:r>
            <a:r>
              <a:rPr lang="en-US" altLang="cs-CZ" baseline="-25000" dirty="0">
                <a:cs typeface="Arial" charset="0"/>
              </a:rPr>
              <a:t>s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), definovaného </a:t>
            </a:r>
            <a:r>
              <a:rPr lang="cs-CZ" altLang="cs-CZ" dirty="0" smtClean="0">
                <a:cs typeface="Arial" charset="0"/>
              </a:rPr>
              <a:t>rovnicí </a:t>
            </a:r>
            <a:r>
              <a:rPr lang="cs-CZ" altLang="cs-CZ" dirty="0" err="1" smtClean="0">
                <a:cs typeface="Arial" charset="0"/>
              </a:rPr>
              <a:t>g</a:t>
            </a:r>
            <a:r>
              <a:rPr lang="cs-CZ" altLang="cs-CZ" baseline="-25000" dirty="0" err="1" smtClean="0">
                <a:cs typeface="Arial" charset="0"/>
              </a:rPr>
              <a:t>r</a:t>
            </a:r>
            <a:r>
              <a:rPr lang="cs-CZ" altLang="cs-CZ" dirty="0" smtClean="0">
                <a:cs typeface="Arial" charset="0"/>
              </a:rPr>
              <a:t>(</a:t>
            </a:r>
            <a:r>
              <a:rPr lang="cs-CZ" altLang="cs-CZ" b="1" dirty="0" smtClean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 =</a:t>
            </a:r>
            <a:r>
              <a:rPr lang="en-US" altLang="cs-CZ" dirty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g</a:t>
            </a:r>
            <a:r>
              <a:rPr lang="en-US" altLang="cs-CZ" baseline="-25000" dirty="0">
                <a:cs typeface="Arial" charset="0"/>
              </a:rPr>
              <a:t>s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), do obrazového </a:t>
            </a:r>
            <a:r>
              <a:rPr lang="cs-CZ" altLang="cs-CZ" dirty="0" smtClean="0">
                <a:cs typeface="Arial" charset="0"/>
              </a:rPr>
              <a:t>prostoru, tzn. </a:t>
            </a:r>
            <a:endParaRPr lang="cs-CZ" dirty="0" smtClean="0"/>
          </a:p>
        </p:txBody>
      </p:sp>
      <p:pic>
        <p:nvPicPr>
          <p:cNvPr id="16" name="Picture 2" descr="http://i.stack.imgur.com/lPhj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429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418213" y="3068960"/>
            <a:ext cx="4153787" cy="2415257"/>
            <a:chOff x="2038993" y="2726719"/>
            <a:chExt cx="4153787" cy="2415257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2555776" y="2796144"/>
              <a:ext cx="0" cy="20399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2555776" y="4836118"/>
              <a:ext cx="34563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bdélník 19"/>
            <p:cNvSpPr/>
            <p:nvPr/>
          </p:nvSpPr>
          <p:spPr>
            <a:xfrm>
              <a:off x="2038993" y="2726719"/>
              <a:ext cx="54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cs typeface="Arial" charset="0"/>
                </a:rPr>
                <a:t>g(x)</a:t>
              </a:r>
              <a:endParaRPr lang="cs-CZ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2987824" y="3548315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g</a:t>
              </a:r>
              <a:r>
                <a:rPr lang="cs-CZ" altLang="cs-CZ" baseline="-25000" dirty="0" smtClean="0">
                  <a:solidFill>
                    <a:srgbClr val="339933"/>
                  </a:solidFill>
                  <a:cs typeface="Arial" charset="0"/>
                </a:rPr>
                <a:t>1</a:t>
              </a:r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(x</a:t>
              </a:r>
              <a:r>
                <a:rPr lang="cs-CZ" altLang="cs-CZ" dirty="0">
                  <a:solidFill>
                    <a:srgbClr val="339933"/>
                  </a:solidFill>
                  <a:cs typeface="Arial" charset="0"/>
                </a:rPr>
                <a:t>)</a:t>
              </a:r>
              <a:endParaRPr lang="cs-CZ" dirty="0">
                <a:solidFill>
                  <a:srgbClr val="339933"/>
                </a:solidFill>
              </a:endParaRPr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5580112" y="3491716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g</a:t>
              </a:r>
              <a:r>
                <a:rPr lang="cs-CZ" altLang="cs-CZ" baseline="-25000" dirty="0">
                  <a:solidFill>
                    <a:srgbClr val="C00000"/>
                  </a:solidFill>
                  <a:cs typeface="Arial" charset="0"/>
                </a:rPr>
                <a:t>2</a:t>
              </a:r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(x</a:t>
              </a:r>
              <a:r>
                <a:rPr lang="cs-CZ" altLang="cs-CZ" dirty="0">
                  <a:solidFill>
                    <a:srgbClr val="C00000"/>
                  </a:solidFill>
                  <a:cs typeface="Arial" charset="0"/>
                </a:rPr>
                <a:t>)</a:t>
              </a:r>
              <a:endParaRPr lang="cs-CZ" dirty="0">
                <a:solidFill>
                  <a:srgbClr val="C00000"/>
                </a:solidFill>
              </a:endParaRPr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823866" y="4764110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2933205" y="3846624"/>
              <a:ext cx="2244437" cy="665999"/>
            </a:xfrm>
            <a:custGeom>
              <a:avLst/>
              <a:gdLst>
                <a:gd name="connsiteX0" fmla="*/ 0 w 2244437"/>
                <a:gd name="connsiteY0" fmla="*/ 547246 h 665999"/>
                <a:gd name="connsiteX1" fmla="*/ 973777 w 2244437"/>
                <a:gd name="connsiteY1" fmla="*/ 981 h 665999"/>
                <a:gd name="connsiteX2" fmla="*/ 2244437 w 2244437"/>
                <a:gd name="connsiteY2" fmla="*/ 665999 h 66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4437" h="665999">
                  <a:moveTo>
                    <a:pt x="0" y="547246"/>
                  </a:moveTo>
                  <a:cubicBezTo>
                    <a:pt x="299852" y="264217"/>
                    <a:pt x="599704" y="-18811"/>
                    <a:pt x="973777" y="981"/>
                  </a:cubicBezTo>
                  <a:cubicBezTo>
                    <a:pt x="1347850" y="20773"/>
                    <a:pt x="2064328" y="572976"/>
                    <a:pt x="2244437" y="665999"/>
                  </a:cubicBezTo>
                </a:path>
              </a:pathLst>
            </a:custGeom>
            <a:no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4583875" y="4005064"/>
              <a:ext cx="0" cy="83105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bdélník 25"/>
            <p:cNvSpPr/>
            <p:nvPr/>
          </p:nvSpPr>
          <p:spPr>
            <a:xfrm>
              <a:off x="4463609" y="4764110"/>
              <a:ext cx="3802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err="1" smtClean="0"/>
                <a:t>x</a:t>
              </a:r>
              <a:r>
                <a:rPr lang="cs-CZ" baseline="-25000" dirty="0" err="1" smtClean="0"/>
                <a:t>H</a:t>
              </a:r>
              <a:endParaRPr lang="cs-CZ" baseline="-25000" dirty="0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3972186" y="3247435"/>
              <a:ext cx="1710047" cy="1312690"/>
            </a:xfrm>
            <a:custGeom>
              <a:avLst/>
              <a:gdLst>
                <a:gd name="connsiteX0" fmla="*/ 0 w 1710047"/>
                <a:gd name="connsiteY0" fmla="*/ 1312690 h 1312690"/>
                <a:gd name="connsiteX1" fmla="*/ 641268 w 1710047"/>
                <a:gd name="connsiteY1" fmla="*/ 861427 h 1312690"/>
                <a:gd name="connsiteX2" fmla="*/ 1033153 w 1710047"/>
                <a:gd name="connsiteY2" fmla="*/ 30155 h 1312690"/>
                <a:gd name="connsiteX3" fmla="*/ 1710047 w 1710047"/>
                <a:gd name="connsiteY3" fmla="*/ 172659 h 131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047" h="1312690">
                  <a:moveTo>
                    <a:pt x="0" y="1312690"/>
                  </a:moveTo>
                  <a:cubicBezTo>
                    <a:pt x="234538" y="1193936"/>
                    <a:pt x="469076" y="1075183"/>
                    <a:pt x="641268" y="861427"/>
                  </a:cubicBezTo>
                  <a:cubicBezTo>
                    <a:pt x="813460" y="647671"/>
                    <a:pt x="855023" y="144950"/>
                    <a:pt x="1033153" y="30155"/>
                  </a:cubicBezTo>
                  <a:cubicBezTo>
                    <a:pt x="1211283" y="-84640"/>
                    <a:pt x="1585356" y="164742"/>
                    <a:pt x="1710047" y="17265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8" name="Přímá spojnice se šipkou 27"/>
            <p:cNvCxnSpPr/>
            <p:nvPr/>
          </p:nvCxnSpPr>
          <p:spPr>
            <a:xfrm>
              <a:off x="4887250" y="4948776"/>
              <a:ext cx="33380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 flipH="1">
              <a:off x="4081550" y="4948776"/>
              <a:ext cx="333801" cy="0"/>
            </a:xfrm>
            <a:prstGeom prst="straightConnector1">
              <a:avLst/>
            </a:prstGeom>
            <a:ln w="1905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bdélník 29"/>
            <p:cNvSpPr/>
            <p:nvPr/>
          </p:nvSpPr>
          <p:spPr>
            <a:xfrm>
              <a:off x="3635896" y="4772644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w</a:t>
              </a:r>
              <a:r>
                <a:rPr lang="cs-CZ" altLang="cs-CZ" baseline="-25000" dirty="0" smtClean="0">
                  <a:solidFill>
                    <a:srgbClr val="339933"/>
                  </a:solidFill>
                  <a:cs typeface="Arial" charset="0"/>
                </a:rPr>
                <a:t>1</a:t>
              </a:r>
              <a:endParaRPr lang="cs-CZ" dirty="0">
                <a:solidFill>
                  <a:srgbClr val="339933"/>
                </a:solidFill>
              </a:endParaRP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5244580" y="4772644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w</a:t>
              </a:r>
              <a:r>
                <a:rPr lang="cs-CZ" altLang="cs-CZ" baseline="-25000" dirty="0" smtClean="0">
                  <a:solidFill>
                    <a:srgbClr val="C00000"/>
                  </a:solidFill>
                  <a:cs typeface="Arial" charset="0"/>
                </a:rPr>
                <a:t>2</a:t>
              </a:r>
              <a:endParaRPr lang="cs-CZ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Ovál 2"/>
          <p:cNvSpPr/>
          <p:nvPr/>
        </p:nvSpPr>
        <p:spPr>
          <a:xfrm>
            <a:off x="2843808" y="5099932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FF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3030336" y="5531980"/>
            <a:ext cx="173512" cy="417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042590" y="5939988"/>
            <a:ext cx="143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hraniční bod</a:t>
            </a:r>
            <a:endParaRPr lang="cs-CZ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3287731" y="2012590"/>
                <a:ext cx="234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altLang="cs-CZ" dirty="0" smtClean="0">
                    <a:cs typeface="Arial" charset="0"/>
                  </a:rPr>
                  <a:t>g</a:t>
                </a:r>
                <a:r>
                  <a:rPr lang="cs-CZ" altLang="cs-CZ" baseline="-25000" dirty="0" smtClean="0">
                    <a:cs typeface="Arial" charset="0"/>
                  </a:rPr>
                  <a:t>1</a:t>
                </a:r>
                <a:r>
                  <a:rPr lang="cs-CZ" altLang="cs-CZ" dirty="0" smtClean="0">
                    <a:cs typeface="Arial" charset="0"/>
                  </a:rPr>
                  <a:t>(</a:t>
                </a:r>
                <a:r>
                  <a:rPr lang="cs-CZ" altLang="cs-CZ" b="1" dirty="0" smtClean="0">
                    <a:cs typeface="Arial" charset="0"/>
                  </a:rPr>
                  <a:t>x</a:t>
                </a:r>
                <a:r>
                  <a:rPr lang="cs-CZ" altLang="cs-CZ" dirty="0">
                    <a:cs typeface="Arial" charset="0"/>
                  </a:rPr>
                  <a:t>) – g</a:t>
                </a:r>
                <a:r>
                  <a:rPr lang="cs-CZ" altLang="cs-CZ" baseline="-25000" dirty="0">
                    <a:cs typeface="Arial" charset="0"/>
                  </a:rPr>
                  <a:t>2</a:t>
                </a:r>
                <a:r>
                  <a:rPr lang="cs-CZ" altLang="cs-CZ" dirty="0">
                    <a:cs typeface="Arial" charset="0"/>
                  </a:rPr>
                  <a:t>(</a:t>
                </a:r>
                <a:r>
                  <a:rPr lang="cs-CZ" altLang="cs-CZ" b="1" dirty="0">
                    <a:cs typeface="Arial" charset="0"/>
                  </a:rPr>
                  <a:t>x</a:t>
                </a:r>
                <a:r>
                  <a:rPr lang="cs-CZ" altLang="cs-CZ" dirty="0" smtClean="0">
                    <a:cs typeface="Arial" charset="0"/>
                  </a:rPr>
                  <a:t>) = 0</a:t>
                </a:r>
                <a:endParaRPr lang="en-US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731" y="2012590"/>
                <a:ext cx="234314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29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3" grpId="0" animBg="1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Souvislost klasifikace podle minimální vzdálenosti</a:t>
            </a:r>
            <a:br>
              <a:rPr lang="cs-CZ" dirty="0" smtClean="0"/>
            </a:br>
            <a:r>
              <a:rPr lang="cs-CZ" dirty="0" smtClean="0"/>
              <a:t>s klasifikací pomocí hranic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52</a:t>
            </a:fld>
            <a:endParaRPr lang="cs-CZ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36619"/>
            <a:ext cx="5256584" cy="354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4067053" y="3514026"/>
            <a:ext cx="1199709" cy="534917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529208" y="5665787"/>
            <a:ext cx="8280000" cy="643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tato hraniční přímka mezi klasifikačními třídami je vždy </a:t>
            </a:r>
            <a:r>
              <a:rPr lang="cs-CZ" altLang="en-US" sz="2000" dirty="0">
                <a:solidFill>
                  <a:srgbClr val="0000FF"/>
                </a:solidFill>
                <a:cs typeface="Arial" charset="0"/>
              </a:rPr>
              <a:t>kolmá</a:t>
            </a:r>
            <a:r>
              <a:rPr lang="cs-CZ" altLang="en-US" sz="2000" dirty="0">
                <a:cs typeface="Arial" charset="0"/>
              </a:rPr>
              <a:t> na spojnici obou etalonů a tuto spojnici </a:t>
            </a:r>
            <a:r>
              <a:rPr lang="cs-CZ" altLang="en-US" sz="2000" dirty="0">
                <a:solidFill>
                  <a:srgbClr val="0000FF"/>
                </a:solidFill>
                <a:cs typeface="Arial" charset="0"/>
              </a:rPr>
              <a:t>půlí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29208" y="4953362"/>
            <a:ext cx="8280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body se stejnou vzdáleností od etalonů leží na kuželových plochách, které </a:t>
            </a:r>
            <a:r>
              <a:rPr lang="cs-CZ" altLang="en-US" sz="2000" dirty="0">
                <a:cs typeface="Arial" charset="0"/>
              </a:rPr>
              <a:t>se protínají v </a:t>
            </a:r>
            <a:r>
              <a:rPr lang="cs-CZ" altLang="en-US" sz="2000" dirty="0" smtClean="0">
                <a:cs typeface="Arial" charset="0"/>
              </a:rPr>
              <a:t>parabole, jejíž </a:t>
            </a:r>
            <a:r>
              <a:rPr lang="cs-CZ" altLang="en-US" sz="2000" dirty="0">
                <a:cs typeface="Arial" charset="0"/>
              </a:rPr>
              <a:t>průmět do obrazové roviny je </a:t>
            </a:r>
            <a:r>
              <a:rPr lang="cs-CZ" altLang="en-US" sz="2000" dirty="0" smtClean="0">
                <a:cs typeface="Arial" charset="0"/>
              </a:rPr>
              <a:t>přímka</a:t>
            </a:r>
            <a:endParaRPr lang="cs-CZ" altLang="en-US" sz="2000" dirty="0">
              <a:cs typeface="Arial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331640" y="2780928"/>
            <a:ext cx="7920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Hranice mezi klasifikačními třídami jsou dány průmětem diskriminačních funkcí do obrazového prostoru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sz="1000" dirty="0"/>
          </a:p>
          <a:p>
            <a:pPr>
              <a:defRPr/>
            </a:pPr>
            <a:r>
              <a:rPr lang="cs-CZ" dirty="0"/>
              <a:t>Klasifikace podle minimální vzdálenosti definuje hranici, která je kolmá na spojnici etalonů klasifikačních tříd a půlí ji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sz="1000" dirty="0"/>
          </a:p>
          <a:p>
            <a:pPr>
              <a:defRPr/>
            </a:pPr>
            <a:r>
              <a:rPr lang="cs-CZ" dirty="0"/>
              <a:t>Princip klasifikace dle minimální vzdálenosti vede buď přímo, nebo prostřednictvím využití metrik podobnosti k definici diskriminačních funkcí a ty dle prvního ze zde uvedených pravidel k určení hranic mezi klasifikačními třídami.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Souvislost jednotlivých principů klasifikace - shrnutí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54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jiný název: </a:t>
            </a:r>
            <a:r>
              <a:rPr lang="cs-CZ" dirty="0" err="1" smtClean="0"/>
              <a:t>Fisherova</a:t>
            </a:r>
            <a:r>
              <a:rPr lang="cs-CZ" dirty="0" smtClean="0"/>
              <a:t> lineární diskriminační analýza </a:t>
            </a:r>
            <a:r>
              <a:rPr lang="cs-CZ" dirty="0"/>
              <a:t>(</a:t>
            </a:r>
            <a:r>
              <a:rPr lang="cs-CZ" dirty="0" err="1"/>
              <a:t>FLDA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dirty="0" smtClean="0"/>
              <a:t>použití pro lineární klasifikaci</a:t>
            </a:r>
          </a:p>
          <a:p>
            <a:r>
              <a:rPr lang="cs-CZ" dirty="0" smtClean="0"/>
              <a:t>princip: transformace do jednorozměrného prostoru tak, aby se třídy od sebe maximálně oddělily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Fisherova</a:t>
            </a:r>
            <a:r>
              <a:rPr lang="cs-CZ" dirty="0" smtClean="0"/>
              <a:t> lineární diskriminace</a:t>
            </a:r>
            <a:endParaRPr lang="en-US" dirty="0"/>
          </a:p>
        </p:txBody>
      </p:sp>
      <p:cxnSp>
        <p:nvCxnSpPr>
          <p:cNvPr id="67" name="Přímá spojnice 66"/>
          <p:cNvCxnSpPr/>
          <p:nvPr/>
        </p:nvCxnSpPr>
        <p:spPr>
          <a:xfrm rot="2520000" flipH="1">
            <a:off x="4431423" y="3218554"/>
            <a:ext cx="2" cy="24099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Skupina 125"/>
          <p:cNvGrpSpPr/>
          <p:nvPr/>
        </p:nvGrpSpPr>
        <p:grpSpPr>
          <a:xfrm>
            <a:off x="3066484" y="5680720"/>
            <a:ext cx="2951209" cy="469702"/>
            <a:chOff x="3066484" y="5911626"/>
            <a:chExt cx="2951209" cy="469702"/>
          </a:xfrm>
        </p:grpSpPr>
        <p:cxnSp>
          <p:nvCxnSpPr>
            <p:cNvPr id="30" name="Přímá spojnice 29"/>
            <p:cNvCxnSpPr/>
            <p:nvPr/>
          </p:nvCxnSpPr>
          <p:spPr>
            <a:xfrm rot="5400000">
              <a:off x="4542089" y="4509301"/>
              <a:ext cx="0" cy="2951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ál 48"/>
            <p:cNvSpPr/>
            <p:nvPr/>
          </p:nvSpPr>
          <p:spPr>
            <a:xfrm>
              <a:off x="4110158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ovnoramenný trojúhelník 49"/>
            <p:cNvSpPr/>
            <p:nvPr/>
          </p:nvSpPr>
          <p:spPr>
            <a:xfrm>
              <a:off x="4650106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ovnoramenný trojúhelník 50"/>
            <p:cNvSpPr/>
            <p:nvPr/>
          </p:nvSpPr>
          <p:spPr>
            <a:xfrm>
              <a:off x="5025783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ovnoramenný trojúhelník 51"/>
            <p:cNvSpPr/>
            <p:nvPr/>
          </p:nvSpPr>
          <p:spPr>
            <a:xfrm>
              <a:off x="5025783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ovnoramenný trojúhelník 52"/>
            <p:cNvSpPr/>
            <p:nvPr/>
          </p:nvSpPr>
          <p:spPr>
            <a:xfrm>
              <a:off x="4539307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ovnoramenný trojúhelník 53"/>
            <p:cNvSpPr/>
            <p:nvPr/>
          </p:nvSpPr>
          <p:spPr>
            <a:xfrm>
              <a:off x="4693388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ovnoramenný trojúhelník 54"/>
            <p:cNvSpPr/>
            <p:nvPr/>
          </p:nvSpPr>
          <p:spPr>
            <a:xfrm>
              <a:off x="4154126" y="5911626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ovnoramenný trojúhelník 55"/>
            <p:cNvSpPr/>
            <p:nvPr/>
          </p:nvSpPr>
          <p:spPr>
            <a:xfrm>
              <a:off x="5355737" y="5911626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ovnoramenný trojúhelník 56"/>
            <p:cNvSpPr/>
            <p:nvPr/>
          </p:nvSpPr>
          <p:spPr>
            <a:xfrm>
              <a:off x="5372835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ovnoramenný trojúhelník 57"/>
            <p:cNvSpPr/>
            <p:nvPr/>
          </p:nvSpPr>
          <p:spPr>
            <a:xfrm>
              <a:off x="4393510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ál 58"/>
            <p:cNvSpPr/>
            <p:nvPr/>
          </p:nvSpPr>
          <p:spPr>
            <a:xfrm>
              <a:off x="4493660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ál 59"/>
            <p:cNvSpPr/>
            <p:nvPr/>
          </p:nvSpPr>
          <p:spPr>
            <a:xfrm>
              <a:off x="3653797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ál 60"/>
            <p:cNvSpPr/>
            <p:nvPr/>
          </p:nvSpPr>
          <p:spPr>
            <a:xfrm>
              <a:off x="4207790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ál 61"/>
            <p:cNvSpPr/>
            <p:nvPr/>
          </p:nvSpPr>
          <p:spPr>
            <a:xfrm>
              <a:off x="3986193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ál 62"/>
            <p:cNvSpPr/>
            <p:nvPr/>
          </p:nvSpPr>
          <p:spPr>
            <a:xfrm>
              <a:off x="3209724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ál 63"/>
            <p:cNvSpPr/>
            <p:nvPr/>
          </p:nvSpPr>
          <p:spPr>
            <a:xfrm>
              <a:off x="3683111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ál 64"/>
            <p:cNvSpPr/>
            <p:nvPr/>
          </p:nvSpPr>
          <p:spPr>
            <a:xfrm>
              <a:off x="3431321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ál 65"/>
            <p:cNvSpPr/>
            <p:nvPr/>
          </p:nvSpPr>
          <p:spPr>
            <a:xfrm>
              <a:off x="3764594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3766499" y="6073551"/>
              <a:ext cx="1551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1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  <p:grpSp>
          <p:nvGrpSpPr>
            <p:cNvPr id="72" name="Skupina 71"/>
            <p:cNvGrpSpPr/>
            <p:nvPr/>
          </p:nvGrpSpPr>
          <p:grpSpPr>
            <a:xfrm>
              <a:off x="4849717" y="5932746"/>
              <a:ext cx="110799" cy="110799"/>
              <a:chOff x="3031840" y="6969224"/>
              <a:chExt cx="72008" cy="72008"/>
            </a:xfrm>
          </p:grpSpPr>
          <p:cxnSp>
            <p:nvCxnSpPr>
              <p:cNvPr id="109" name="Přímá spojnice 10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Skupina 72"/>
            <p:cNvGrpSpPr/>
            <p:nvPr/>
          </p:nvGrpSpPr>
          <p:grpSpPr>
            <a:xfrm>
              <a:off x="3779241" y="5932746"/>
              <a:ext cx="110799" cy="110799"/>
              <a:chOff x="3031840" y="6969224"/>
              <a:chExt cx="72008" cy="72008"/>
            </a:xfrm>
          </p:grpSpPr>
          <p:cxnSp>
            <p:nvCxnSpPr>
              <p:cNvPr id="107" name="Přímá spojnice 10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Skupina 126"/>
          <p:cNvGrpSpPr/>
          <p:nvPr/>
        </p:nvGrpSpPr>
        <p:grpSpPr>
          <a:xfrm>
            <a:off x="1784916" y="3382702"/>
            <a:ext cx="512238" cy="1832469"/>
            <a:chOff x="1784916" y="3613608"/>
            <a:chExt cx="512238" cy="1832469"/>
          </a:xfrm>
        </p:grpSpPr>
        <p:cxnSp>
          <p:nvCxnSpPr>
            <p:cNvPr id="29" name="Přímá spojnice 28"/>
            <p:cNvCxnSpPr/>
            <p:nvPr/>
          </p:nvCxnSpPr>
          <p:spPr>
            <a:xfrm>
              <a:off x="2206774" y="3613608"/>
              <a:ext cx="0" cy="18324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ál 30"/>
            <p:cNvSpPr/>
            <p:nvPr/>
          </p:nvSpPr>
          <p:spPr>
            <a:xfrm>
              <a:off x="2151813" y="398808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ovnoramenný trojúhelník 31"/>
            <p:cNvSpPr/>
            <p:nvPr/>
          </p:nvSpPr>
          <p:spPr>
            <a:xfrm>
              <a:off x="2117615" y="4431279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ovnoramenný trojúhelník 32"/>
            <p:cNvSpPr/>
            <p:nvPr/>
          </p:nvSpPr>
          <p:spPr>
            <a:xfrm>
              <a:off x="2117615" y="4949510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ovnoramenný trojúhelník 33"/>
            <p:cNvSpPr/>
            <p:nvPr/>
          </p:nvSpPr>
          <p:spPr>
            <a:xfrm>
              <a:off x="2117615" y="465287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ovnoramenný trojúhelník 34"/>
            <p:cNvSpPr/>
            <p:nvPr/>
          </p:nvSpPr>
          <p:spPr>
            <a:xfrm>
              <a:off x="2117617" y="4985272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ovnoramenný trojúhelník 35"/>
            <p:cNvSpPr/>
            <p:nvPr/>
          </p:nvSpPr>
          <p:spPr>
            <a:xfrm>
              <a:off x="2117617" y="4730354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ovnoramenný trojúhelník 36"/>
            <p:cNvSpPr/>
            <p:nvPr/>
          </p:nvSpPr>
          <p:spPr>
            <a:xfrm>
              <a:off x="2116395" y="4949510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ovnoramenný trojúhelník 37"/>
            <p:cNvSpPr/>
            <p:nvPr/>
          </p:nvSpPr>
          <p:spPr>
            <a:xfrm>
              <a:off x="2116395" y="4771004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ovnoramenný trojúhelník 38"/>
            <p:cNvSpPr/>
            <p:nvPr/>
          </p:nvSpPr>
          <p:spPr>
            <a:xfrm>
              <a:off x="2117615" y="5096071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ovnoramenný trojúhelník 39"/>
            <p:cNvSpPr/>
            <p:nvPr/>
          </p:nvSpPr>
          <p:spPr>
            <a:xfrm>
              <a:off x="2117617" y="474711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ál 40"/>
            <p:cNvSpPr/>
            <p:nvPr/>
          </p:nvSpPr>
          <p:spPr>
            <a:xfrm>
              <a:off x="2151814" y="4280099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ál 41"/>
            <p:cNvSpPr/>
            <p:nvPr/>
          </p:nvSpPr>
          <p:spPr>
            <a:xfrm>
              <a:off x="2151814" y="4514596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ál 42"/>
            <p:cNvSpPr/>
            <p:nvPr/>
          </p:nvSpPr>
          <p:spPr>
            <a:xfrm>
              <a:off x="2151814" y="4542078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ál 43"/>
            <p:cNvSpPr/>
            <p:nvPr/>
          </p:nvSpPr>
          <p:spPr>
            <a:xfrm>
              <a:off x="2151814" y="4320480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ál 44"/>
            <p:cNvSpPr/>
            <p:nvPr/>
          </p:nvSpPr>
          <p:spPr>
            <a:xfrm>
              <a:off x="2151813" y="4222582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ál 45"/>
            <p:cNvSpPr/>
            <p:nvPr/>
          </p:nvSpPr>
          <p:spPr>
            <a:xfrm>
              <a:off x="2151813" y="4208117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ál 46"/>
            <p:cNvSpPr/>
            <p:nvPr/>
          </p:nvSpPr>
          <p:spPr>
            <a:xfrm>
              <a:off x="2151813" y="398652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ál 47"/>
            <p:cNvSpPr/>
            <p:nvPr/>
          </p:nvSpPr>
          <p:spPr>
            <a:xfrm>
              <a:off x="2151813" y="3875721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TextovéPole 68"/>
            <p:cNvSpPr txBox="1"/>
            <p:nvPr/>
          </p:nvSpPr>
          <p:spPr>
            <a:xfrm rot="16200000">
              <a:off x="1163214" y="4375954"/>
              <a:ext cx="1551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2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  <p:grpSp>
          <p:nvGrpSpPr>
            <p:cNvPr id="74" name="Skupina 73"/>
            <p:cNvGrpSpPr/>
            <p:nvPr/>
          </p:nvGrpSpPr>
          <p:grpSpPr>
            <a:xfrm>
              <a:off x="2153905" y="4224567"/>
              <a:ext cx="110799" cy="110799"/>
              <a:chOff x="3031840" y="6969224"/>
              <a:chExt cx="72008" cy="72008"/>
            </a:xfrm>
          </p:grpSpPr>
          <p:cxnSp>
            <p:nvCxnSpPr>
              <p:cNvPr id="105" name="Přímá spojnice 104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Přímá spojnice 105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Skupina 74"/>
            <p:cNvGrpSpPr/>
            <p:nvPr/>
          </p:nvGrpSpPr>
          <p:grpSpPr>
            <a:xfrm>
              <a:off x="2153905" y="4820741"/>
              <a:ext cx="110799" cy="110799"/>
              <a:chOff x="3031840" y="6969224"/>
              <a:chExt cx="72008" cy="72008"/>
            </a:xfrm>
          </p:grpSpPr>
          <p:cxnSp>
            <p:nvCxnSpPr>
              <p:cNvPr id="103" name="Přímá spojnice 102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Přímá spojnice 103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Skupina 127"/>
          <p:cNvGrpSpPr/>
          <p:nvPr/>
        </p:nvGrpSpPr>
        <p:grpSpPr>
          <a:xfrm>
            <a:off x="3976521" y="2708920"/>
            <a:ext cx="2650955" cy="1629810"/>
            <a:chOff x="3976521" y="2939826"/>
            <a:chExt cx="2650955" cy="1629810"/>
          </a:xfrm>
        </p:grpSpPr>
        <p:sp>
          <p:nvSpPr>
            <p:cNvPr id="76" name="Ovál 75"/>
            <p:cNvSpPr/>
            <p:nvPr/>
          </p:nvSpPr>
          <p:spPr>
            <a:xfrm>
              <a:off x="4360798" y="2939826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7" name="Přímá spojnice 76"/>
            <p:cNvCxnSpPr/>
            <p:nvPr/>
          </p:nvCxnSpPr>
          <p:spPr>
            <a:xfrm rot="7920000" flipH="1">
              <a:off x="5301998" y="2477474"/>
              <a:ext cx="2" cy="2650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vnoramenný trojúhelník 77"/>
            <p:cNvSpPr/>
            <p:nvPr/>
          </p:nvSpPr>
          <p:spPr>
            <a:xfrm>
              <a:off x="5240157" y="374339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9" name="Ovál 78"/>
            <p:cNvSpPr/>
            <p:nvPr/>
          </p:nvSpPr>
          <p:spPr>
            <a:xfrm>
              <a:off x="4385413" y="2960017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ál 79"/>
            <p:cNvSpPr/>
            <p:nvPr/>
          </p:nvSpPr>
          <p:spPr>
            <a:xfrm>
              <a:off x="4605253" y="3165392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ál 80"/>
            <p:cNvSpPr/>
            <p:nvPr/>
          </p:nvSpPr>
          <p:spPr>
            <a:xfrm>
              <a:off x="4747124" y="3285084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ál 81"/>
            <p:cNvSpPr/>
            <p:nvPr/>
          </p:nvSpPr>
          <p:spPr>
            <a:xfrm>
              <a:off x="4499346" y="3068521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ál 82"/>
            <p:cNvSpPr/>
            <p:nvPr/>
          </p:nvSpPr>
          <p:spPr>
            <a:xfrm>
              <a:off x="5101507" y="361591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ál 83"/>
            <p:cNvSpPr/>
            <p:nvPr/>
          </p:nvSpPr>
          <p:spPr>
            <a:xfrm>
              <a:off x="4768234" y="330707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ál 84"/>
            <p:cNvSpPr/>
            <p:nvPr/>
          </p:nvSpPr>
          <p:spPr>
            <a:xfrm>
              <a:off x="5072191" y="358660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ál 85"/>
            <p:cNvSpPr/>
            <p:nvPr/>
          </p:nvSpPr>
          <p:spPr>
            <a:xfrm>
              <a:off x="4840600" y="3370479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ovnoramenný trojúhelník 86"/>
            <p:cNvSpPr/>
            <p:nvPr/>
          </p:nvSpPr>
          <p:spPr>
            <a:xfrm>
              <a:off x="5266461" y="377068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8" name="Rovnoramenný trojúhelník 87"/>
            <p:cNvSpPr/>
            <p:nvPr/>
          </p:nvSpPr>
          <p:spPr>
            <a:xfrm>
              <a:off x="5440354" y="392702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9" name="Rovnoramenný trojúhelník 88"/>
            <p:cNvSpPr/>
            <p:nvPr/>
          </p:nvSpPr>
          <p:spPr>
            <a:xfrm>
              <a:off x="5588117" y="4030340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0" name="Rovnoramenný trojúhelník 89"/>
            <p:cNvSpPr/>
            <p:nvPr/>
          </p:nvSpPr>
          <p:spPr>
            <a:xfrm>
              <a:off x="5729470" y="4173919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1" name="Rovnoramenný trojúhelník 90"/>
            <p:cNvSpPr/>
            <p:nvPr/>
          </p:nvSpPr>
          <p:spPr>
            <a:xfrm>
              <a:off x="5309122" y="3794238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" name="Rovnoramenný trojúhelník 91"/>
            <p:cNvSpPr/>
            <p:nvPr/>
          </p:nvSpPr>
          <p:spPr>
            <a:xfrm>
              <a:off x="5491656" y="3957204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3" name="Rovnoramenný trojúhelník 92"/>
            <p:cNvSpPr/>
            <p:nvPr/>
          </p:nvSpPr>
          <p:spPr>
            <a:xfrm>
              <a:off x="6007940" y="4423075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4" name="Rovnoramenný trojúhelník 93"/>
            <p:cNvSpPr/>
            <p:nvPr/>
          </p:nvSpPr>
          <p:spPr>
            <a:xfrm>
              <a:off x="5797866" y="4253838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95" name="Skupina 94"/>
            <p:cNvGrpSpPr/>
            <p:nvPr/>
          </p:nvGrpSpPr>
          <p:grpSpPr>
            <a:xfrm>
              <a:off x="5573139" y="4037821"/>
              <a:ext cx="110799" cy="110799"/>
              <a:chOff x="3031840" y="6969224"/>
              <a:chExt cx="72008" cy="72008"/>
            </a:xfrm>
          </p:grpSpPr>
          <p:cxnSp>
            <p:nvCxnSpPr>
              <p:cNvPr id="101" name="Přímá spojnice 10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Přímá spojnice 10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Skupina 95"/>
            <p:cNvGrpSpPr/>
            <p:nvPr/>
          </p:nvGrpSpPr>
          <p:grpSpPr>
            <a:xfrm>
              <a:off x="4679115" y="3237013"/>
              <a:ext cx="110799" cy="110799"/>
              <a:chOff x="3031840" y="6969224"/>
              <a:chExt cx="72008" cy="72008"/>
            </a:xfrm>
          </p:grpSpPr>
          <p:cxnSp>
            <p:nvCxnSpPr>
              <p:cNvPr id="99" name="Přímá spojnice 9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Přímá spojnice 9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ovéPole 96"/>
            <p:cNvSpPr txBox="1"/>
            <p:nvPr/>
          </p:nvSpPr>
          <p:spPr>
            <a:xfrm rot="2525921">
              <a:off x="4509652" y="3376383"/>
              <a:ext cx="1876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3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447014" y="2969406"/>
            <a:ext cx="3787046" cy="2635114"/>
            <a:chOff x="2447014" y="3200312"/>
            <a:chExt cx="3787046" cy="2635114"/>
          </a:xfrm>
        </p:grpSpPr>
        <p:cxnSp>
          <p:nvCxnSpPr>
            <p:cNvPr id="8" name="Přímá spojnice 7"/>
            <p:cNvCxnSpPr/>
            <p:nvPr/>
          </p:nvCxnSpPr>
          <p:spPr>
            <a:xfrm>
              <a:off x="2683443" y="3321728"/>
              <a:ext cx="0" cy="2285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 flipV="1">
              <a:off x="2683443" y="5606826"/>
              <a:ext cx="3528457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87"/>
            <p:cNvSpPr txBox="1">
              <a:spLocks noChangeArrowheads="1"/>
            </p:cNvSpPr>
            <p:nvPr/>
          </p:nvSpPr>
          <p:spPr bwMode="auto">
            <a:xfrm>
              <a:off x="6076965" y="5619982"/>
              <a:ext cx="1570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" name="Ovál 10"/>
            <p:cNvSpPr/>
            <p:nvPr/>
          </p:nvSpPr>
          <p:spPr>
            <a:xfrm>
              <a:off x="4110160" y="3988085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vnoramenný trojúhelník 11"/>
            <p:cNvSpPr/>
            <p:nvPr/>
          </p:nvSpPr>
          <p:spPr>
            <a:xfrm>
              <a:off x="4650108" y="4431279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ovnoramenný trojúhelník 12"/>
            <p:cNvSpPr/>
            <p:nvPr/>
          </p:nvSpPr>
          <p:spPr>
            <a:xfrm>
              <a:off x="5025784" y="4949510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vnoramenný trojúhelník 13"/>
            <p:cNvSpPr/>
            <p:nvPr/>
          </p:nvSpPr>
          <p:spPr>
            <a:xfrm>
              <a:off x="5025784" y="4652876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ovnoramenný trojúhelník 14"/>
            <p:cNvSpPr/>
            <p:nvPr/>
          </p:nvSpPr>
          <p:spPr>
            <a:xfrm>
              <a:off x="4539309" y="4985272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ovnoramenný trojúhelník 15"/>
            <p:cNvSpPr/>
            <p:nvPr/>
          </p:nvSpPr>
          <p:spPr>
            <a:xfrm>
              <a:off x="4693390" y="4730354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ovnoramenný trojúhelník 16"/>
            <p:cNvSpPr/>
            <p:nvPr/>
          </p:nvSpPr>
          <p:spPr>
            <a:xfrm>
              <a:off x="4154128" y="4949510"/>
              <a:ext cx="180759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vnoramenný trojúhelník 17"/>
            <p:cNvSpPr/>
            <p:nvPr/>
          </p:nvSpPr>
          <p:spPr>
            <a:xfrm>
              <a:off x="5355738" y="4763675"/>
              <a:ext cx="180759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ovnoramenný trojúhelník 18"/>
            <p:cNvSpPr/>
            <p:nvPr/>
          </p:nvSpPr>
          <p:spPr>
            <a:xfrm>
              <a:off x="5372836" y="5096071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ovnoramenný trojúhelník 19"/>
            <p:cNvSpPr/>
            <p:nvPr/>
          </p:nvSpPr>
          <p:spPr>
            <a:xfrm>
              <a:off x="4393511" y="4754446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ál 20"/>
            <p:cNvSpPr/>
            <p:nvPr/>
          </p:nvSpPr>
          <p:spPr>
            <a:xfrm>
              <a:off x="4493662" y="4280099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ál 21"/>
            <p:cNvSpPr/>
            <p:nvPr/>
          </p:nvSpPr>
          <p:spPr>
            <a:xfrm>
              <a:off x="3661127" y="4514596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ál 22"/>
            <p:cNvSpPr/>
            <p:nvPr/>
          </p:nvSpPr>
          <p:spPr>
            <a:xfrm>
              <a:off x="4207792" y="4542078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3986194" y="4320480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3209725" y="4222582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3653797" y="420811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3431323" y="3986520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3764596" y="3875721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3779241" y="4230103"/>
              <a:ext cx="110799" cy="110799"/>
              <a:chOff x="3031840" y="6969224"/>
              <a:chExt cx="72008" cy="72008"/>
            </a:xfrm>
          </p:grpSpPr>
          <p:cxnSp>
            <p:nvCxnSpPr>
              <p:cNvPr id="113" name="Přímá spojnice 112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nice 113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Skupina 70"/>
            <p:cNvGrpSpPr/>
            <p:nvPr/>
          </p:nvGrpSpPr>
          <p:grpSpPr>
            <a:xfrm>
              <a:off x="4854102" y="4820741"/>
              <a:ext cx="110799" cy="110799"/>
              <a:chOff x="3031840" y="6969224"/>
              <a:chExt cx="72008" cy="72008"/>
            </a:xfrm>
          </p:grpSpPr>
          <p:cxnSp>
            <p:nvCxnSpPr>
              <p:cNvPr id="111" name="Přímá spojnice 11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nice 11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Text Box 87"/>
            <p:cNvSpPr txBox="1">
              <a:spLocks noChangeArrowheads="1"/>
            </p:cNvSpPr>
            <p:nvPr/>
          </p:nvSpPr>
          <p:spPr bwMode="auto">
            <a:xfrm>
              <a:off x="2447014" y="3200312"/>
              <a:ext cx="1570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15" name="Skupina 114"/>
          <p:cNvGrpSpPr/>
          <p:nvPr/>
        </p:nvGrpSpPr>
        <p:grpSpPr>
          <a:xfrm>
            <a:off x="6734631" y="3075782"/>
            <a:ext cx="1509777" cy="914400"/>
            <a:chOff x="6101031" y="2438400"/>
            <a:chExt cx="1509777" cy="914400"/>
          </a:xfrm>
        </p:grpSpPr>
        <p:sp>
          <p:nvSpPr>
            <p:cNvPr id="116" name="TextovéPole 115"/>
            <p:cNvSpPr txBox="1"/>
            <p:nvPr/>
          </p:nvSpPr>
          <p:spPr>
            <a:xfrm>
              <a:off x="6299200" y="2438400"/>
              <a:ext cx="860923" cy="2219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pacienti</a:t>
              </a:r>
              <a:endParaRPr lang="cs-CZ" sz="14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6299200" y="2670135"/>
              <a:ext cx="860923" cy="2199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kontroly</a:t>
              </a:r>
              <a:endParaRPr lang="cs-CZ" sz="1400" dirty="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6299200" y="2899841"/>
              <a:ext cx="1311608" cy="235455"/>
            </a:xfrm>
            <a:prstGeom prst="rect">
              <a:avLst/>
            </a:prstGeom>
            <a:noFill/>
          </p:spPr>
          <p:txBody>
            <a:bodyPr wrap="none" rIns="0" rtlCol="0">
              <a:noAutofit/>
            </a:bodyPr>
            <a:lstStyle/>
            <a:p>
              <a:r>
                <a:rPr lang="cs-CZ" sz="1400" dirty="0" smtClean="0"/>
                <a:t>centroid pacientů</a:t>
              </a:r>
              <a:endParaRPr lang="en-US" sz="1400" dirty="0"/>
            </a:p>
          </p:txBody>
        </p:sp>
        <p:sp>
          <p:nvSpPr>
            <p:cNvPr id="119" name="TextovéPole 118"/>
            <p:cNvSpPr txBox="1"/>
            <p:nvPr/>
          </p:nvSpPr>
          <p:spPr>
            <a:xfrm>
              <a:off x="6299200" y="3145051"/>
              <a:ext cx="1311608" cy="207749"/>
            </a:xfrm>
            <a:prstGeom prst="rect">
              <a:avLst/>
            </a:prstGeom>
            <a:noFill/>
          </p:spPr>
          <p:txBody>
            <a:bodyPr wrap="none" rIns="0" rtlCol="0">
              <a:noAutofit/>
            </a:bodyPr>
            <a:lstStyle/>
            <a:p>
              <a:r>
                <a:rPr lang="cs-CZ" sz="1400" dirty="0" smtClean="0"/>
                <a:t>centroid kontrol</a:t>
              </a:r>
              <a:endParaRPr lang="en-US" sz="1400" dirty="0"/>
            </a:p>
          </p:txBody>
        </p:sp>
        <p:sp>
          <p:nvSpPr>
            <p:cNvPr id="120" name="Ovál 119"/>
            <p:cNvSpPr/>
            <p:nvPr/>
          </p:nvSpPr>
          <p:spPr>
            <a:xfrm>
              <a:off x="6119754" y="254687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1" name="Rovnoramenný trojúhelník 120"/>
            <p:cNvSpPr/>
            <p:nvPr/>
          </p:nvSpPr>
          <p:spPr>
            <a:xfrm>
              <a:off x="6101031" y="27744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cxnSp>
          <p:nvCxnSpPr>
            <p:cNvPr id="122" name="Přímá spojnice 121"/>
            <p:cNvCxnSpPr/>
            <p:nvPr/>
          </p:nvCxnSpPr>
          <p:spPr>
            <a:xfrm>
              <a:off x="6174716" y="3000701"/>
              <a:ext cx="0" cy="110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Přímá spojnice 122"/>
            <p:cNvCxnSpPr/>
            <p:nvPr/>
          </p:nvCxnSpPr>
          <p:spPr>
            <a:xfrm rot="16200000">
              <a:off x="6174716" y="3000701"/>
              <a:ext cx="0" cy="110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Přímá spojnice 123"/>
            <p:cNvCxnSpPr/>
            <p:nvPr/>
          </p:nvCxnSpPr>
          <p:spPr>
            <a:xfrm>
              <a:off x="6174716" y="3242001"/>
              <a:ext cx="0" cy="1107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Přímá spojnice 124"/>
            <p:cNvCxnSpPr/>
            <p:nvPr/>
          </p:nvCxnSpPr>
          <p:spPr>
            <a:xfrm rot="16200000">
              <a:off x="6174716" y="3242001"/>
              <a:ext cx="0" cy="1107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Obdélník 128"/>
          <p:cNvSpPr/>
          <p:nvPr/>
        </p:nvSpPr>
        <p:spPr>
          <a:xfrm>
            <a:off x="457200" y="6209117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předpoklad: vícerozměrné normální rozdělení u jednotlivých skupin</a:t>
            </a:r>
          </a:p>
        </p:txBody>
      </p:sp>
    </p:spTree>
    <p:extLst>
      <p:ext uri="{BB962C8B-B14F-4D97-AF65-F5344CB8AC3E}">
        <p14:creationId xmlns:p14="http://schemas.microsoft.com/office/powerpoint/2010/main" val="38259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55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152128"/>
          </a:xfrm>
        </p:spPr>
        <p:txBody>
          <a:bodyPr/>
          <a:lstStyle/>
          <a:p>
            <a:r>
              <a:rPr lang="cs-CZ" dirty="0" smtClean="0"/>
              <a:t>podstatou </a:t>
            </a:r>
            <a:r>
              <a:rPr lang="cs-CZ" dirty="0" err="1" smtClean="0"/>
              <a:t>FLDA</a:t>
            </a:r>
            <a:r>
              <a:rPr lang="cs-CZ" dirty="0" smtClean="0"/>
              <a:t> tedy projekce do 1-D prostoru tak, že chceme:</a:t>
            </a:r>
          </a:p>
          <a:p>
            <a:pPr lvl="1"/>
            <a:r>
              <a:rPr lang="cs-CZ" dirty="0"/>
              <a:t>maximalizovat vzdálenost </a:t>
            </a:r>
            <a:r>
              <a:rPr lang="cs-CZ" dirty="0" smtClean="0"/>
              <a:t>skupin</a:t>
            </a:r>
            <a:endParaRPr lang="cs-CZ" dirty="0"/>
          </a:p>
          <a:p>
            <a:pPr lvl="1"/>
            <a:r>
              <a:rPr lang="cs-CZ" dirty="0"/>
              <a:t>minimalizovat variabilitu uvnitř </a:t>
            </a:r>
            <a:r>
              <a:rPr lang="cs-CZ" dirty="0" smtClean="0"/>
              <a:t>skupin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Fisherova</a:t>
            </a:r>
            <a:r>
              <a:rPr lang="cs-CZ" dirty="0" smtClean="0"/>
              <a:t> lineární diskriminace – princip </a:t>
            </a:r>
            <a:endParaRPr lang="en-US" dirty="0"/>
          </a:p>
        </p:txBody>
      </p:sp>
      <p:grpSp>
        <p:nvGrpSpPr>
          <p:cNvPr id="132" name="Skupina 131"/>
          <p:cNvGrpSpPr/>
          <p:nvPr/>
        </p:nvGrpSpPr>
        <p:grpSpPr>
          <a:xfrm>
            <a:off x="1784916" y="1196753"/>
            <a:ext cx="5589567" cy="2859738"/>
            <a:chOff x="1784916" y="2939826"/>
            <a:chExt cx="6459492" cy="3441502"/>
          </a:xfrm>
        </p:grpSpPr>
        <p:cxnSp>
          <p:nvCxnSpPr>
            <p:cNvPr id="67" name="Přímá spojnice 66"/>
            <p:cNvCxnSpPr/>
            <p:nvPr/>
          </p:nvCxnSpPr>
          <p:spPr>
            <a:xfrm rot="2520000" flipH="1">
              <a:off x="4431423" y="3449460"/>
              <a:ext cx="2" cy="240995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Skupina 125"/>
            <p:cNvGrpSpPr/>
            <p:nvPr/>
          </p:nvGrpSpPr>
          <p:grpSpPr>
            <a:xfrm>
              <a:off x="3066484" y="5911626"/>
              <a:ext cx="2951209" cy="469702"/>
              <a:chOff x="3066484" y="5911626"/>
              <a:chExt cx="2951209" cy="469702"/>
            </a:xfrm>
          </p:grpSpPr>
          <p:cxnSp>
            <p:nvCxnSpPr>
              <p:cNvPr id="30" name="Přímá spojnice 29"/>
              <p:cNvCxnSpPr/>
              <p:nvPr/>
            </p:nvCxnSpPr>
            <p:spPr>
              <a:xfrm rot="5400000">
                <a:off x="4542089" y="4509301"/>
                <a:ext cx="0" cy="29512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ál 48"/>
              <p:cNvSpPr/>
              <p:nvPr/>
            </p:nvSpPr>
            <p:spPr>
              <a:xfrm>
                <a:off x="4110158" y="592872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Rovnoramenný trojúhelník 49"/>
              <p:cNvSpPr/>
              <p:nvPr/>
            </p:nvSpPr>
            <p:spPr>
              <a:xfrm>
                <a:off x="4650106" y="5911626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Rovnoramenný trojúhelník 50"/>
              <p:cNvSpPr/>
              <p:nvPr/>
            </p:nvSpPr>
            <p:spPr>
              <a:xfrm>
                <a:off x="5025783" y="5911626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Rovnoramenný trojúhelník 51"/>
              <p:cNvSpPr/>
              <p:nvPr/>
            </p:nvSpPr>
            <p:spPr>
              <a:xfrm>
                <a:off x="5025783" y="5911626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Rovnoramenný trojúhelník 52"/>
              <p:cNvSpPr/>
              <p:nvPr/>
            </p:nvSpPr>
            <p:spPr>
              <a:xfrm>
                <a:off x="4539307" y="5912847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Rovnoramenný trojúhelník 53"/>
              <p:cNvSpPr/>
              <p:nvPr/>
            </p:nvSpPr>
            <p:spPr>
              <a:xfrm>
                <a:off x="4693388" y="5912847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Rovnoramenný trojúhelník 54"/>
              <p:cNvSpPr/>
              <p:nvPr/>
            </p:nvSpPr>
            <p:spPr>
              <a:xfrm>
                <a:off x="4154126" y="5911626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ovnoramenný trojúhelník 55"/>
              <p:cNvSpPr/>
              <p:nvPr/>
            </p:nvSpPr>
            <p:spPr>
              <a:xfrm>
                <a:off x="5355737" y="5911626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Rovnoramenný trojúhelník 56"/>
              <p:cNvSpPr/>
              <p:nvPr/>
            </p:nvSpPr>
            <p:spPr>
              <a:xfrm>
                <a:off x="5372835" y="5911626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Rovnoramenný trojúhelník 57"/>
              <p:cNvSpPr/>
              <p:nvPr/>
            </p:nvSpPr>
            <p:spPr>
              <a:xfrm>
                <a:off x="4393510" y="5912847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Ovál 58"/>
              <p:cNvSpPr/>
              <p:nvPr/>
            </p:nvSpPr>
            <p:spPr>
              <a:xfrm>
                <a:off x="4493660" y="5928725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ál 59"/>
              <p:cNvSpPr/>
              <p:nvPr/>
            </p:nvSpPr>
            <p:spPr>
              <a:xfrm>
                <a:off x="3653797" y="5928725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Ovál 60"/>
              <p:cNvSpPr/>
              <p:nvPr/>
            </p:nvSpPr>
            <p:spPr>
              <a:xfrm>
                <a:off x="4207790" y="5928725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Ovál 61"/>
              <p:cNvSpPr/>
              <p:nvPr/>
            </p:nvSpPr>
            <p:spPr>
              <a:xfrm>
                <a:off x="3986193" y="5928725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Ovál 62"/>
              <p:cNvSpPr/>
              <p:nvPr/>
            </p:nvSpPr>
            <p:spPr>
              <a:xfrm>
                <a:off x="3209724" y="592872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ál 63"/>
              <p:cNvSpPr/>
              <p:nvPr/>
            </p:nvSpPr>
            <p:spPr>
              <a:xfrm>
                <a:off x="3683111" y="592872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ál 64"/>
              <p:cNvSpPr/>
              <p:nvPr/>
            </p:nvSpPr>
            <p:spPr>
              <a:xfrm>
                <a:off x="3431321" y="592872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ál 65"/>
              <p:cNvSpPr/>
              <p:nvPr/>
            </p:nvSpPr>
            <p:spPr>
              <a:xfrm>
                <a:off x="3764594" y="592872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TextovéPole 67"/>
              <p:cNvSpPr txBox="1"/>
              <p:nvPr/>
            </p:nvSpPr>
            <p:spPr>
              <a:xfrm>
                <a:off x="3766499" y="6073551"/>
                <a:ext cx="1551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cs typeface="Times New Roman" panose="02020603050405020304" pitchFamily="18" charset="0"/>
                  </a:rPr>
                  <a:t>projekce 1</a:t>
                </a:r>
                <a:endParaRPr lang="cs-CZ" sz="1400" dirty="0"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2" name="Skupina 71"/>
              <p:cNvGrpSpPr/>
              <p:nvPr/>
            </p:nvGrpSpPr>
            <p:grpSpPr>
              <a:xfrm>
                <a:off x="4849717" y="5932746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09" name="Přímá spojnice 108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Přímá spojnice 109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Skupina 72"/>
              <p:cNvGrpSpPr/>
              <p:nvPr/>
            </p:nvGrpSpPr>
            <p:grpSpPr>
              <a:xfrm>
                <a:off x="3779241" y="5932746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07" name="Přímá spojnice 106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Přímá spojnice 107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7" name="Skupina 126"/>
            <p:cNvGrpSpPr/>
            <p:nvPr/>
          </p:nvGrpSpPr>
          <p:grpSpPr>
            <a:xfrm>
              <a:off x="1784916" y="3613608"/>
              <a:ext cx="512238" cy="1832469"/>
              <a:chOff x="1784916" y="3613608"/>
              <a:chExt cx="512238" cy="1832469"/>
            </a:xfrm>
          </p:grpSpPr>
          <p:cxnSp>
            <p:nvCxnSpPr>
              <p:cNvPr id="29" name="Přímá spojnice 28"/>
              <p:cNvCxnSpPr/>
              <p:nvPr/>
            </p:nvCxnSpPr>
            <p:spPr>
              <a:xfrm>
                <a:off x="2206774" y="3613608"/>
                <a:ext cx="0" cy="18324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ál 30"/>
              <p:cNvSpPr/>
              <p:nvPr/>
            </p:nvSpPr>
            <p:spPr>
              <a:xfrm>
                <a:off x="2151813" y="398808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ovnoramenný trojúhelník 31"/>
              <p:cNvSpPr/>
              <p:nvPr/>
            </p:nvSpPr>
            <p:spPr>
              <a:xfrm>
                <a:off x="2117615" y="4431279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ovnoramenný trojúhelník 32"/>
              <p:cNvSpPr/>
              <p:nvPr/>
            </p:nvSpPr>
            <p:spPr>
              <a:xfrm>
                <a:off x="2117615" y="4949510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ovnoramenný trojúhelník 33"/>
              <p:cNvSpPr/>
              <p:nvPr/>
            </p:nvSpPr>
            <p:spPr>
              <a:xfrm>
                <a:off x="2117615" y="4652876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Rovnoramenný trojúhelník 34"/>
              <p:cNvSpPr/>
              <p:nvPr/>
            </p:nvSpPr>
            <p:spPr>
              <a:xfrm>
                <a:off x="2117617" y="4985272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Rovnoramenný trojúhelník 35"/>
              <p:cNvSpPr/>
              <p:nvPr/>
            </p:nvSpPr>
            <p:spPr>
              <a:xfrm>
                <a:off x="2117617" y="4730354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Rovnoramenný trojúhelník 36"/>
              <p:cNvSpPr/>
              <p:nvPr/>
            </p:nvSpPr>
            <p:spPr>
              <a:xfrm>
                <a:off x="2116395" y="4949510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Rovnoramenný trojúhelník 37"/>
              <p:cNvSpPr/>
              <p:nvPr/>
            </p:nvSpPr>
            <p:spPr>
              <a:xfrm>
                <a:off x="2116395" y="4771004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Rovnoramenný trojúhelník 38"/>
              <p:cNvSpPr/>
              <p:nvPr/>
            </p:nvSpPr>
            <p:spPr>
              <a:xfrm>
                <a:off x="2117615" y="5096071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Rovnoramenný trojúhelník 39"/>
              <p:cNvSpPr/>
              <p:nvPr/>
            </p:nvSpPr>
            <p:spPr>
              <a:xfrm>
                <a:off x="2117617" y="4747117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ál 40"/>
              <p:cNvSpPr/>
              <p:nvPr/>
            </p:nvSpPr>
            <p:spPr>
              <a:xfrm>
                <a:off x="2151814" y="4280099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2151814" y="4514596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2151814" y="4542078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ál 43"/>
              <p:cNvSpPr/>
              <p:nvPr/>
            </p:nvSpPr>
            <p:spPr>
              <a:xfrm>
                <a:off x="2151814" y="4320480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ál 44"/>
              <p:cNvSpPr/>
              <p:nvPr/>
            </p:nvSpPr>
            <p:spPr>
              <a:xfrm>
                <a:off x="2151813" y="4222582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ál 45"/>
              <p:cNvSpPr/>
              <p:nvPr/>
            </p:nvSpPr>
            <p:spPr>
              <a:xfrm>
                <a:off x="2151813" y="4208117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Ovál 46"/>
              <p:cNvSpPr/>
              <p:nvPr/>
            </p:nvSpPr>
            <p:spPr>
              <a:xfrm>
                <a:off x="2151813" y="3986520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ál 47"/>
              <p:cNvSpPr/>
              <p:nvPr/>
            </p:nvSpPr>
            <p:spPr>
              <a:xfrm>
                <a:off x="2151813" y="3875721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TextovéPole 68"/>
              <p:cNvSpPr txBox="1"/>
              <p:nvPr/>
            </p:nvSpPr>
            <p:spPr>
              <a:xfrm rot="16200000">
                <a:off x="1163214" y="4375954"/>
                <a:ext cx="1551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cs typeface="Times New Roman" panose="02020603050405020304" pitchFamily="18" charset="0"/>
                  </a:rPr>
                  <a:t>projekce 2</a:t>
                </a:r>
                <a:endParaRPr lang="cs-CZ" sz="1400" dirty="0"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4" name="Skupina 73"/>
              <p:cNvGrpSpPr/>
              <p:nvPr/>
            </p:nvGrpSpPr>
            <p:grpSpPr>
              <a:xfrm>
                <a:off x="2153905" y="4224567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05" name="Přímá spojnice 104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Přímá spojnice 105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Skupina 74"/>
              <p:cNvGrpSpPr/>
              <p:nvPr/>
            </p:nvGrpSpPr>
            <p:grpSpPr>
              <a:xfrm>
                <a:off x="2153905" y="4820741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03" name="Přímá spojnice 102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nice 103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8" name="Skupina 127"/>
            <p:cNvGrpSpPr/>
            <p:nvPr/>
          </p:nvGrpSpPr>
          <p:grpSpPr>
            <a:xfrm>
              <a:off x="3976521" y="2939826"/>
              <a:ext cx="2650955" cy="1629810"/>
              <a:chOff x="3976521" y="2939826"/>
              <a:chExt cx="2650955" cy="1629810"/>
            </a:xfrm>
          </p:grpSpPr>
          <p:sp>
            <p:nvSpPr>
              <p:cNvPr id="76" name="Ovál 75"/>
              <p:cNvSpPr/>
              <p:nvPr/>
            </p:nvSpPr>
            <p:spPr>
              <a:xfrm>
                <a:off x="4360798" y="2939826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7" name="Přímá spojnice 76"/>
              <p:cNvCxnSpPr/>
              <p:nvPr/>
            </p:nvCxnSpPr>
            <p:spPr>
              <a:xfrm rot="7920000" flipH="1">
                <a:off x="5301998" y="2477474"/>
                <a:ext cx="2" cy="26509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ovnoramenný trojúhelník 77"/>
              <p:cNvSpPr/>
              <p:nvPr/>
            </p:nvSpPr>
            <p:spPr>
              <a:xfrm>
                <a:off x="5240157" y="3743393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9" name="Ovál 78"/>
              <p:cNvSpPr/>
              <p:nvPr/>
            </p:nvSpPr>
            <p:spPr>
              <a:xfrm>
                <a:off x="4385413" y="2960017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ál 79"/>
              <p:cNvSpPr/>
              <p:nvPr/>
            </p:nvSpPr>
            <p:spPr>
              <a:xfrm>
                <a:off x="4605253" y="3165392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ál 80"/>
              <p:cNvSpPr/>
              <p:nvPr/>
            </p:nvSpPr>
            <p:spPr>
              <a:xfrm>
                <a:off x="4747124" y="3285084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Ovál 81"/>
              <p:cNvSpPr/>
              <p:nvPr/>
            </p:nvSpPr>
            <p:spPr>
              <a:xfrm>
                <a:off x="4499346" y="3068521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ál 82"/>
              <p:cNvSpPr/>
              <p:nvPr/>
            </p:nvSpPr>
            <p:spPr>
              <a:xfrm>
                <a:off x="5101507" y="361591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ál 83"/>
              <p:cNvSpPr/>
              <p:nvPr/>
            </p:nvSpPr>
            <p:spPr>
              <a:xfrm>
                <a:off x="4768234" y="3307070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ál 84"/>
              <p:cNvSpPr/>
              <p:nvPr/>
            </p:nvSpPr>
            <p:spPr>
              <a:xfrm>
                <a:off x="5072191" y="3586600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ál 85"/>
              <p:cNvSpPr/>
              <p:nvPr/>
            </p:nvSpPr>
            <p:spPr>
              <a:xfrm>
                <a:off x="4840600" y="3370479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Rovnoramenný trojúhelník 86"/>
              <p:cNvSpPr/>
              <p:nvPr/>
            </p:nvSpPr>
            <p:spPr>
              <a:xfrm>
                <a:off x="5266461" y="3770683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8" name="Rovnoramenný trojúhelník 87"/>
              <p:cNvSpPr/>
              <p:nvPr/>
            </p:nvSpPr>
            <p:spPr>
              <a:xfrm>
                <a:off x="5440354" y="3927023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9" name="Rovnoramenný trojúhelník 88"/>
              <p:cNvSpPr/>
              <p:nvPr/>
            </p:nvSpPr>
            <p:spPr>
              <a:xfrm>
                <a:off x="5588117" y="4030340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0" name="Rovnoramenný trojúhelník 89"/>
              <p:cNvSpPr/>
              <p:nvPr/>
            </p:nvSpPr>
            <p:spPr>
              <a:xfrm>
                <a:off x="5729470" y="4173919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1" name="Rovnoramenný trojúhelník 90"/>
              <p:cNvSpPr/>
              <p:nvPr/>
            </p:nvSpPr>
            <p:spPr>
              <a:xfrm>
                <a:off x="5309122" y="3794238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2" name="Rovnoramenný trojúhelník 91"/>
              <p:cNvSpPr/>
              <p:nvPr/>
            </p:nvSpPr>
            <p:spPr>
              <a:xfrm>
                <a:off x="5491656" y="3957204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3" name="Rovnoramenný trojúhelník 92"/>
              <p:cNvSpPr/>
              <p:nvPr/>
            </p:nvSpPr>
            <p:spPr>
              <a:xfrm>
                <a:off x="6007940" y="4423075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4" name="Rovnoramenný trojúhelník 93"/>
              <p:cNvSpPr/>
              <p:nvPr/>
            </p:nvSpPr>
            <p:spPr>
              <a:xfrm>
                <a:off x="5797866" y="4253838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95" name="Skupina 94"/>
              <p:cNvGrpSpPr/>
              <p:nvPr/>
            </p:nvGrpSpPr>
            <p:grpSpPr>
              <a:xfrm>
                <a:off x="5573139" y="4037821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01" name="Přímá spojnice 100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Skupina 95"/>
              <p:cNvGrpSpPr/>
              <p:nvPr/>
            </p:nvGrpSpPr>
            <p:grpSpPr>
              <a:xfrm>
                <a:off x="4679115" y="3237013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99" name="Přímá spojnice 98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ovéPole 96"/>
              <p:cNvSpPr txBox="1"/>
              <p:nvPr/>
            </p:nvSpPr>
            <p:spPr>
              <a:xfrm rot="2525921">
                <a:off x="4509652" y="3376383"/>
                <a:ext cx="1876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cs typeface="Times New Roman" panose="02020603050405020304" pitchFamily="18" charset="0"/>
                  </a:rPr>
                  <a:t>projekce 3</a:t>
                </a:r>
                <a:endParaRPr lang="cs-CZ" sz="14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Skupina 1"/>
            <p:cNvGrpSpPr/>
            <p:nvPr/>
          </p:nvGrpSpPr>
          <p:grpSpPr>
            <a:xfrm>
              <a:off x="2447014" y="3200312"/>
              <a:ext cx="3787046" cy="2635114"/>
              <a:chOff x="2447014" y="3200312"/>
              <a:chExt cx="3787046" cy="2635114"/>
            </a:xfrm>
          </p:grpSpPr>
          <p:cxnSp>
            <p:nvCxnSpPr>
              <p:cNvPr id="8" name="Přímá spojnice 7"/>
              <p:cNvCxnSpPr/>
              <p:nvPr/>
            </p:nvCxnSpPr>
            <p:spPr>
              <a:xfrm>
                <a:off x="2683443" y="3321728"/>
                <a:ext cx="0" cy="22851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/>
              <p:cNvCxnSpPr/>
              <p:nvPr/>
            </p:nvCxnSpPr>
            <p:spPr>
              <a:xfrm flipH="1" flipV="1">
                <a:off x="2683443" y="5606826"/>
                <a:ext cx="3528457" cy="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 Box 87"/>
              <p:cNvSpPr txBox="1">
                <a:spLocks noChangeArrowheads="1"/>
              </p:cNvSpPr>
              <p:nvPr/>
            </p:nvSpPr>
            <p:spPr bwMode="auto">
              <a:xfrm>
                <a:off x="6076965" y="5619982"/>
                <a:ext cx="15709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cs-CZ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1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1" name="Ovál 10"/>
              <p:cNvSpPr/>
              <p:nvPr/>
            </p:nvSpPr>
            <p:spPr>
              <a:xfrm>
                <a:off x="4110160" y="398808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Rovnoramenný trojúhelník 11"/>
              <p:cNvSpPr/>
              <p:nvPr/>
            </p:nvSpPr>
            <p:spPr>
              <a:xfrm>
                <a:off x="4650108" y="4431279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Rovnoramenný trojúhelník 12"/>
              <p:cNvSpPr/>
              <p:nvPr/>
            </p:nvSpPr>
            <p:spPr>
              <a:xfrm>
                <a:off x="5025784" y="4949510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Rovnoramenný trojúhelník 13"/>
              <p:cNvSpPr/>
              <p:nvPr/>
            </p:nvSpPr>
            <p:spPr>
              <a:xfrm>
                <a:off x="5025784" y="4652876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ovnoramenný trojúhelník 14"/>
              <p:cNvSpPr/>
              <p:nvPr/>
            </p:nvSpPr>
            <p:spPr>
              <a:xfrm>
                <a:off x="4539309" y="4985272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Rovnoramenný trojúhelník 15"/>
              <p:cNvSpPr/>
              <p:nvPr/>
            </p:nvSpPr>
            <p:spPr>
              <a:xfrm>
                <a:off x="4693390" y="4730354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Rovnoramenný trojúhelník 16"/>
              <p:cNvSpPr/>
              <p:nvPr/>
            </p:nvSpPr>
            <p:spPr>
              <a:xfrm>
                <a:off x="4154128" y="4949510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Rovnoramenný trojúhelník 17"/>
              <p:cNvSpPr/>
              <p:nvPr/>
            </p:nvSpPr>
            <p:spPr>
              <a:xfrm>
                <a:off x="5355738" y="4763675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ovnoramenný trojúhelník 18"/>
              <p:cNvSpPr/>
              <p:nvPr/>
            </p:nvSpPr>
            <p:spPr>
              <a:xfrm>
                <a:off x="5372836" y="5096071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Rovnoramenný trojúhelník 19"/>
              <p:cNvSpPr/>
              <p:nvPr/>
            </p:nvSpPr>
            <p:spPr>
              <a:xfrm>
                <a:off x="4393511" y="4754446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4493662" y="4280099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3661127" y="4514596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4207792" y="4542078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ál 23"/>
              <p:cNvSpPr/>
              <p:nvPr/>
            </p:nvSpPr>
            <p:spPr>
              <a:xfrm>
                <a:off x="3986194" y="4320480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3209725" y="4222582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3653797" y="4208117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ál 26"/>
              <p:cNvSpPr/>
              <p:nvPr/>
            </p:nvSpPr>
            <p:spPr>
              <a:xfrm>
                <a:off x="3431323" y="3986520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ál 27"/>
              <p:cNvSpPr/>
              <p:nvPr/>
            </p:nvSpPr>
            <p:spPr>
              <a:xfrm>
                <a:off x="3764596" y="3875721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70" name="Skupina 69"/>
              <p:cNvGrpSpPr/>
              <p:nvPr/>
            </p:nvGrpSpPr>
            <p:grpSpPr>
              <a:xfrm>
                <a:off x="3779241" y="4230103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13" name="Přímá spojnice 112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Přímá spojnice 113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Skupina 70"/>
              <p:cNvGrpSpPr/>
              <p:nvPr/>
            </p:nvGrpSpPr>
            <p:grpSpPr>
              <a:xfrm>
                <a:off x="4854102" y="4820741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11" name="Přímá spojnice 110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Přímá spojnice 111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447014" y="3200312"/>
                <a:ext cx="15709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2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15" name="Skupina 114"/>
            <p:cNvGrpSpPr/>
            <p:nvPr/>
          </p:nvGrpSpPr>
          <p:grpSpPr>
            <a:xfrm>
              <a:off x="6734631" y="3306688"/>
              <a:ext cx="1509777" cy="914400"/>
              <a:chOff x="6101031" y="2438400"/>
              <a:chExt cx="1509777" cy="914400"/>
            </a:xfrm>
          </p:grpSpPr>
          <p:sp>
            <p:nvSpPr>
              <p:cNvPr id="116" name="TextovéPole 115"/>
              <p:cNvSpPr txBox="1"/>
              <p:nvPr/>
            </p:nvSpPr>
            <p:spPr>
              <a:xfrm>
                <a:off x="6299200" y="2438400"/>
                <a:ext cx="860923" cy="22198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cs-CZ" sz="1400" dirty="0" smtClean="0"/>
                  <a:t>pacienti</a:t>
                </a:r>
                <a:endParaRPr lang="cs-CZ" sz="1400" dirty="0"/>
              </a:p>
            </p:txBody>
          </p:sp>
          <p:sp>
            <p:nvSpPr>
              <p:cNvPr id="117" name="TextovéPole 116"/>
              <p:cNvSpPr txBox="1"/>
              <p:nvPr/>
            </p:nvSpPr>
            <p:spPr>
              <a:xfrm>
                <a:off x="6299200" y="2670135"/>
                <a:ext cx="860923" cy="21995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cs-CZ" sz="1400" dirty="0" smtClean="0"/>
                  <a:t>kontroly</a:t>
                </a:r>
                <a:endParaRPr lang="cs-CZ" sz="1400" dirty="0"/>
              </a:p>
            </p:txBody>
          </p:sp>
          <p:sp>
            <p:nvSpPr>
              <p:cNvPr id="118" name="TextovéPole 117"/>
              <p:cNvSpPr txBox="1"/>
              <p:nvPr/>
            </p:nvSpPr>
            <p:spPr>
              <a:xfrm>
                <a:off x="6299200" y="2899841"/>
                <a:ext cx="1311608" cy="235455"/>
              </a:xfrm>
              <a:prstGeom prst="rect">
                <a:avLst/>
              </a:prstGeom>
              <a:noFill/>
            </p:spPr>
            <p:txBody>
              <a:bodyPr wrap="none" rIns="0" rtlCol="0">
                <a:noAutofit/>
              </a:bodyPr>
              <a:lstStyle/>
              <a:p>
                <a:r>
                  <a:rPr lang="cs-CZ" sz="1400" dirty="0" smtClean="0"/>
                  <a:t>centroid pacientů</a:t>
                </a:r>
                <a:endParaRPr lang="en-US" sz="1400" dirty="0"/>
              </a:p>
            </p:txBody>
          </p:sp>
          <p:sp>
            <p:nvSpPr>
              <p:cNvPr id="119" name="TextovéPole 118"/>
              <p:cNvSpPr txBox="1"/>
              <p:nvPr/>
            </p:nvSpPr>
            <p:spPr>
              <a:xfrm>
                <a:off x="6299200" y="3145051"/>
                <a:ext cx="1311608" cy="207749"/>
              </a:xfrm>
              <a:prstGeom prst="rect">
                <a:avLst/>
              </a:prstGeom>
              <a:noFill/>
            </p:spPr>
            <p:txBody>
              <a:bodyPr wrap="none" rIns="0" rtlCol="0">
                <a:noAutofit/>
              </a:bodyPr>
              <a:lstStyle/>
              <a:p>
                <a:r>
                  <a:rPr lang="cs-CZ" sz="1400" dirty="0" smtClean="0"/>
                  <a:t>centroid kontrol</a:t>
                </a:r>
                <a:endParaRPr lang="en-US" sz="1400" dirty="0"/>
              </a:p>
            </p:txBody>
          </p:sp>
          <p:sp>
            <p:nvSpPr>
              <p:cNvPr id="120" name="Ovál 119"/>
              <p:cNvSpPr/>
              <p:nvPr/>
            </p:nvSpPr>
            <p:spPr>
              <a:xfrm>
                <a:off x="6119754" y="2546877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21" name="Rovnoramenný trojúhelník 120"/>
              <p:cNvSpPr/>
              <p:nvPr/>
            </p:nvSpPr>
            <p:spPr>
              <a:xfrm>
                <a:off x="6101031" y="2774475"/>
                <a:ext cx="147369" cy="121125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cxnSp>
            <p:nvCxnSpPr>
              <p:cNvPr id="122" name="Přímá spojnice 121"/>
              <p:cNvCxnSpPr/>
              <p:nvPr/>
            </p:nvCxnSpPr>
            <p:spPr>
              <a:xfrm>
                <a:off x="6174716" y="3000701"/>
                <a:ext cx="0" cy="11079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Přímá spojnice 122"/>
              <p:cNvCxnSpPr/>
              <p:nvPr/>
            </p:nvCxnSpPr>
            <p:spPr>
              <a:xfrm rot="16200000">
                <a:off x="6174716" y="3000701"/>
                <a:ext cx="0" cy="11079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Přímá spojnice 123"/>
              <p:cNvCxnSpPr/>
              <p:nvPr/>
            </p:nvCxnSpPr>
            <p:spPr>
              <a:xfrm>
                <a:off x="6174716" y="3242001"/>
                <a:ext cx="0" cy="11079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Přímá spojnice 124"/>
              <p:cNvCxnSpPr/>
              <p:nvPr/>
            </p:nvCxnSpPr>
            <p:spPr>
              <a:xfrm rot="16200000">
                <a:off x="6174716" y="3242001"/>
                <a:ext cx="0" cy="11079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ovéPole 5"/>
          <p:cNvSpPr txBox="1"/>
          <p:nvPr/>
        </p:nvSpPr>
        <p:spPr>
          <a:xfrm>
            <a:off x="457200" y="5462790"/>
            <a:ext cx="5731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err="1" smtClean="0"/>
              <a:t>Fisherovo</a:t>
            </a:r>
            <a:r>
              <a:rPr lang="cs-CZ" sz="2000" dirty="0" smtClean="0"/>
              <a:t> diskriminační kritérium je tedy ve tvaru: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Obdélník 128"/>
              <p:cNvSpPr/>
              <p:nvPr/>
            </p:nvSpPr>
            <p:spPr>
              <a:xfrm>
                <a:off x="5978625" y="5284853"/>
                <a:ext cx="2066207" cy="814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J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Obdélník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25" y="5284853"/>
                <a:ext cx="2066207" cy="8141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Obdélník 130"/>
          <p:cNvSpPr/>
          <p:nvPr/>
        </p:nvSpPr>
        <p:spPr>
          <a:xfrm>
            <a:off x="1249874" y="4701393"/>
            <a:ext cx="3708000" cy="28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ovéPole 132"/>
              <p:cNvSpPr txBox="1"/>
              <p:nvPr/>
            </p:nvSpPr>
            <p:spPr>
              <a:xfrm>
                <a:off x="756463" y="5943096"/>
                <a:ext cx="8351912" cy="678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 jsou rozptyly uvnitř třídy </a:t>
                </a:r>
                <a:r>
                  <a:rPr lang="cs-CZ" dirty="0" smtClean="0"/>
                  <a:t>pacientů resp. kontrol </a:t>
                </a:r>
                <a:r>
                  <a:rPr lang="cs-CZ" dirty="0"/>
                  <a:t>po projekci do 1-D prostoru </a:t>
                </a:r>
                <a:r>
                  <a:rPr lang="cs-CZ" dirty="0" smtClean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jsou </a:t>
                </a:r>
                <a:r>
                  <a:rPr lang="cs-CZ" dirty="0"/>
                  <a:t>projekce </a:t>
                </a:r>
                <a:r>
                  <a:rPr lang="cs-CZ" dirty="0" err="1"/>
                  <a:t>centroidu</a:t>
                </a:r>
                <a:r>
                  <a:rPr lang="cs-CZ" dirty="0"/>
                  <a:t> </a:t>
                </a:r>
                <a:r>
                  <a:rPr lang="cs-CZ" dirty="0" smtClean="0"/>
                  <a:t>třídy pacientů resp. kontrol</a:t>
                </a:r>
                <a:endParaRPr lang="en-US" dirty="0"/>
              </a:p>
            </p:txBody>
          </p:sp>
        </mc:Choice>
        <mc:Fallback xmlns="">
          <p:sp>
            <p:nvSpPr>
              <p:cNvPr id="133" name="TextovéPole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63" y="5943096"/>
                <a:ext cx="8351912" cy="678006"/>
              </a:xfrm>
              <a:prstGeom prst="rect">
                <a:avLst/>
              </a:prstGeom>
              <a:blipFill rotWithShape="1">
                <a:blip r:embed="rId4"/>
                <a:stretch>
                  <a:fillRect l="-584" t="-3604" r="-73" b="-99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Obdélník 133"/>
          <p:cNvSpPr/>
          <p:nvPr/>
        </p:nvSpPr>
        <p:spPr>
          <a:xfrm>
            <a:off x="1249874" y="5036926"/>
            <a:ext cx="3708000" cy="28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bdélník 134"/>
          <p:cNvSpPr/>
          <p:nvPr/>
        </p:nvSpPr>
        <p:spPr>
          <a:xfrm>
            <a:off x="6974056" y="5666597"/>
            <a:ext cx="819668" cy="324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bdélník 129"/>
          <p:cNvSpPr/>
          <p:nvPr/>
        </p:nvSpPr>
        <p:spPr>
          <a:xfrm>
            <a:off x="6805880" y="5331422"/>
            <a:ext cx="1152000" cy="28721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29" grpId="0"/>
      <p:bldP spid="131" grpId="0" animBg="1"/>
      <p:bldP spid="133" grpId="0"/>
      <p:bldP spid="134" grpId="0" animBg="1"/>
      <p:bldP spid="135" grpId="0" animBg="1"/>
      <p:bldP spid="13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56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2111"/>
                <a:ext cx="8229600" cy="720080"/>
              </a:xfrm>
            </p:spPr>
            <p:txBody>
              <a:bodyPr/>
              <a:lstStyle/>
              <a:p>
                <a:r>
                  <a:rPr lang="cs-CZ" dirty="0" err="1" smtClean="0"/>
                  <a:t>Fisherovo</a:t>
                </a:r>
                <a:r>
                  <a:rPr lang="cs-CZ" dirty="0" smtClean="0"/>
                  <a:t> diskriminační kritérium: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J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𝐰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y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y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cs-CZ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2111"/>
                <a:ext cx="8229600" cy="720080"/>
              </a:xfrm>
              <a:blipFill rotWithShape="1"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Fisherovo</a:t>
            </a:r>
            <a:r>
              <a:rPr lang="cs-CZ" dirty="0" smtClean="0"/>
              <a:t> diskriminační kritérium – úpravy, výpočet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/>
              <p:cNvSpPr txBox="1">
                <a:spLocks/>
              </p:cNvSpPr>
              <p:nvPr/>
            </p:nvSpPr>
            <p:spPr>
              <a:xfrm>
                <a:off x="457200" y="1769283"/>
                <a:ext cx="8686800" cy="1719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err="1" smtClean="0"/>
                  <a:t>Fisher</a:t>
                </a:r>
                <a:r>
                  <a:rPr lang="cs-CZ" dirty="0" smtClean="0"/>
                  <a:t>. </a:t>
                </a:r>
                <a:r>
                  <a:rPr lang="cs-CZ" dirty="0" err="1" smtClean="0"/>
                  <a:t>diskr</a:t>
                </a:r>
                <a:r>
                  <a:rPr lang="cs-CZ" dirty="0" smtClean="0"/>
                  <a:t>. kritérium lze rovněž vyjádřit jako: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>
                        <a:latin typeface="Cambria Math"/>
                      </a:rPr>
                      <m:t>J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/>
                          </a:rPr>
                          <m:t>𝐰</m:t>
                        </m:r>
                      </m:e>
                    </m:d>
                    <m:r>
                      <a:rPr lang="cs-CZ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 sz="1800">
                                            <a:latin typeface="Cambria Math"/>
                                          </a:rPr>
                                          <m:t>y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cs-CZ" sz="18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 sz="1800">
                                            <a:latin typeface="Cambria Math"/>
                                          </a:rPr>
                                          <m:t>y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cs-CZ" sz="180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𝐷</m:t>
                            </m:r>
                          </m:sub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cs-CZ" sz="18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cs-CZ" sz="180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𝐻</m:t>
                            </m:r>
                          </m:sub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cs-CZ" sz="1800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cs-CZ" sz="1800" b="1" i="1">
                            <a:latin typeface="Cambria Math"/>
                          </a:rPr>
                          <m:t>𝐰</m:t>
                        </m:r>
                      </m:num>
                      <m:den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cs-CZ" sz="1800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𝑊</m:t>
                            </m:r>
                          </m:sub>
                        </m:sSub>
                        <m:r>
                          <a:rPr lang="cs-CZ" sz="1800" b="1" i="1">
                            <a:latin typeface="Cambria Math"/>
                          </a:rPr>
                          <m:t>𝐰</m:t>
                        </m:r>
                      </m:den>
                    </m:f>
                  </m:oMath>
                </a14:m>
                <a:r>
                  <a:rPr lang="cs-CZ" dirty="0" smtClean="0"/>
                  <a:t> , kde: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dirty="0"/>
                  <a:t> je suma čtverců variability mezi </a:t>
                </a:r>
                <a:r>
                  <a:rPr lang="cs-CZ" dirty="0" smtClean="0"/>
                  <a:t>skupinami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cs-CZ" dirty="0"/>
                  <a:t> je suma čtverců variability uvnitř </a:t>
                </a:r>
                <a:r>
                  <a:rPr lang="cs-CZ" dirty="0" smtClean="0"/>
                  <a:t>skupin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𝐰</m:t>
                    </m:r>
                  </m:oMath>
                </a14:m>
                <a:r>
                  <a:rPr lang="cs-CZ" dirty="0"/>
                  <a:t> je váhový vektor udávající směr 1-D </a:t>
                </a:r>
                <a:r>
                  <a:rPr lang="cs-CZ" dirty="0" smtClean="0"/>
                  <a:t>prostoru, do něhož promítáme</a:t>
                </a:r>
              </a:p>
            </p:txBody>
          </p:sp>
        </mc:Choice>
        <mc:Fallback xmlns="">
          <p:sp>
            <p:nvSpPr>
              <p:cNvPr id="1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69283"/>
                <a:ext cx="8686800" cy="1719850"/>
              </a:xfrm>
              <a:prstGeom prst="rect">
                <a:avLst/>
              </a:prstGeom>
              <a:blipFill rotWithShape="1">
                <a:blip r:embed="rId4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39552" y="3478179"/>
                <a:ext cx="8208912" cy="40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z čehož po úpravách vypočteme váhový vektor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𝐰</m:t>
                    </m:r>
                  </m:oMath>
                </a14:m>
                <a:r>
                  <a:rPr lang="cs-CZ" sz="2000" dirty="0" smtClean="0"/>
                  <a:t> jako: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𝐰</m:t>
                    </m:r>
                    <m:r>
                      <a:rPr lang="cs-CZ" sz="2000" b="1">
                        <a:latin typeface="Cambria Math"/>
                      </a:rPr>
                      <m:t> ~ 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000" b="1" i="1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𝑊</m:t>
                        </m:r>
                      </m:sub>
                      <m:sup>
                        <m:r>
                          <a:rPr lang="cs-CZ" sz="2000" i="1">
                            <a:latin typeface="Cambria Math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0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0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78179"/>
                <a:ext cx="8208912" cy="405176"/>
              </a:xfrm>
              <a:prstGeom prst="rect">
                <a:avLst/>
              </a:prstGeom>
              <a:blipFill rotWithShape="1">
                <a:blip r:embed="rId5"/>
                <a:stretch>
                  <a:fillRect l="-669" t="-6061" b="-272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39552" y="4097750"/>
                <a:ext cx="8136904" cy="8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hranice je pak dána: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cs-CZ" sz="2000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cs-CZ" sz="2000" b="1" i="1">
                        <a:latin typeface="Cambria Math"/>
                      </a:rPr>
                      <m:t>𝐱</m:t>
                    </m:r>
                    <m:r>
                      <a:rPr lang="cs-CZ" sz="2000" i="1">
                        <a:latin typeface="Cambria Math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cs-CZ" sz="2000" i="1">
                        <a:latin typeface="Cambria Math"/>
                      </a:rPr>
                      <m:t>=0</m:t>
                    </m:r>
                  </m:oMath>
                </a14:m>
                <a:r>
                  <a:rPr lang="cs-CZ" sz="2000" dirty="0" smtClean="0"/>
                  <a:t>, kde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cs-CZ" sz="2000" dirty="0" smtClean="0"/>
                  <a:t> je </a:t>
                </a:r>
                <a:r>
                  <a:rPr lang="cs-CZ" sz="2000" dirty="0"/>
                  <a:t>průmět hraničního bodu v </a:t>
                </a:r>
                <a:r>
                  <a:rPr lang="cs-CZ" sz="2000" dirty="0" smtClean="0"/>
                  <a:t>1-D prostoru a lze ho vypočítat jako: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cs-CZ" sz="2000">
                                    <a:latin typeface="Cambria Math"/>
                                  </a:rPr>
                                  <m:t>y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cs-CZ" sz="2000">
                                    <a:latin typeface="Cambria Math"/>
                                  </a:rPr>
                                  <m:t>y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97750"/>
                <a:ext cx="8136904" cy="853439"/>
              </a:xfrm>
              <a:prstGeom prst="rect">
                <a:avLst/>
              </a:prstGeom>
              <a:blipFill rotWithShape="1">
                <a:blip r:embed="rId6"/>
                <a:stretch>
                  <a:fillRect l="-675" t="-2857" r="-1274" b="-3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6588224" y="3498396"/>
            <a:ext cx="2111982" cy="428515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539552" y="4998689"/>
                <a:ext cx="8352928" cy="713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pokud </a:t>
                </a:r>
                <a:r>
                  <a:rPr lang="cs-CZ" sz="2000" dirty="0"/>
                  <a:t>chceme zařadit </a:t>
                </a:r>
                <a:r>
                  <a:rPr lang="cs-CZ" sz="2000" dirty="0" smtClean="0"/>
                  <a:t>nový </a:t>
                </a:r>
                <a:r>
                  <a:rPr lang="cs-CZ" sz="2000" dirty="0"/>
                  <a:t>subjekt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/>
                  <a:t> do jedné z daných tříd, </a:t>
                </a:r>
                <a:r>
                  <a:rPr lang="cs-CZ" sz="2000" dirty="0" smtClean="0"/>
                  <a:t>jeho průmět do 1-D prostoru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 smtClean="0"/>
                  <a:t>) srovnáme s</a:t>
                </a:r>
                <a:r>
                  <a:rPr lang="cs-CZ" sz="2000" dirty="0"/>
                  <a:t> průmětem hraničního </a:t>
                </a:r>
                <a:r>
                  <a:rPr lang="cs-CZ" sz="2000" dirty="0" smtClean="0"/>
                  <a:t>bodu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cs-CZ" sz="2000" dirty="0" smtClean="0"/>
                  <a:t>: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998689"/>
                <a:ext cx="8352928" cy="713400"/>
              </a:xfrm>
              <a:prstGeom prst="rect">
                <a:avLst/>
              </a:prstGeom>
              <a:blipFill rotWithShape="1">
                <a:blip r:embed="rId7"/>
                <a:stretch>
                  <a:fillRect l="-657" t="-4274" b="-145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912053" y="5670410"/>
                <a:ext cx="81003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&lt;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cs-CZ" dirty="0"/>
                  <a:t> (přičemž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&lt;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cs-CZ" dirty="0"/>
                  <a:t>), subjekt zařadíme do skupiny kontrolních </a:t>
                </a:r>
                <a:r>
                  <a:rPr lang="cs-CZ" dirty="0" smtClean="0"/>
                  <a:t>subjektů</a:t>
                </a:r>
                <a:endParaRPr lang="en-US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3" y="5670410"/>
                <a:ext cx="810031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527" t="-8197" r="-452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912053" y="6011996"/>
                <a:ext cx="81003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</a:rPr>
                      <m:t>&gt;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cs-CZ" dirty="0"/>
                  <a:t> (přičemž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&lt;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cs-CZ" dirty="0"/>
                  <a:t>), subjekt zařadíme do skupiny </a:t>
                </a:r>
                <a:r>
                  <a:rPr lang="cs-CZ" dirty="0" smtClean="0"/>
                  <a:t>pacientů</a:t>
                </a:r>
                <a:endParaRPr lang="en-US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3" y="6011996"/>
                <a:ext cx="810031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527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9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Souvislost lineární diskriminační analýzy s logistickou regresí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088232"/>
          </a:xfrm>
        </p:spPr>
        <p:txBody>
          <a:bodyPr/>
          <a:lstStyle/>
          <a:p>
            <a:r>
              <a:rPr lang="cs-CZ" dirty="0" smtClean="0"/>
              <a:t>stejně jako lineární diskriminační analýzu lze i logistickou regresi použít pro zařazení objektů</a:t>
            </a:r>
            <a:r>
              <a:rPr lang="en-US" dirty="0" smtClean="0"/>
              <a:t>/</a:t>
            </a:r>
            <a:r>
              <a:rPr lang="cs-CZ" dirty="0" smtClean="0"/>
              <a:t>subjektů do hodnocených skupin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000" dirty="0" smtClean="0"/>
              <a:t>hlavním cílem logistické regrese je ale identifikace </a:t>
            </a:r>
            <a:r>
              <a:rPr lang="cs-CZ" sz="2000" dirty="0"/>
              <a:t>vztahů </a:t>
            </a:r>
            <a:r>
              <a:rPr lang="cs-CZ" sz="2000" dirty="0" smtClean="0"/>
              <a:t>mezi spojitými či binárními </a:t>
            </a:r>
            <a:r>
              <a:rPr lang="cs-CZ" sz="2000" dirty="0"/>
              <a:t>prediktory a </a:t>
            </a:r>
            <a:r>
              <a:rPr lang="cs-CZ" sz="2000" dirty="0" smtClean="0"/>
              <a:t>binárním </a:t>
            </a:r>
            <a:r>
              <a:rPr lang="cs-CZ" sz="2000" dirty="0" err="1" smtClean="0"/>
              <a:t>endpointem</a:t>
            </a:r>
            <a:r>
              <a:rPr lang="cs-CZ" sz="2000" dirty="0" smtClean="0"/>
              <a:t> (výskyt onemocnění, úmrtí, komplikace atd.) a </a:t>
            </a:r>
            <a:r>
              <a:rPr lang="cs-CZ" sz="2000" dirty="0"/>
              <a:t>jejich popis </a:t>
            </a:r>
            <a:r>
              <a:rPr lang="cs-CZ" sz="2000" dirty="0" smtClean="0"/>
              <a:t>pomocí poměru šancí (</a:t>
            </a:r>
            <a:r>
              <a:rPr lang="cs-CZ" sz="2000" dirty="0" err="1" smtClean="0"/>
              <a:t>odds</a:t>
            </a:r>
            <a:r>
              <a:rPr lang="cs-CZ" sz="2000" dirty="0" smtClean="0"/>
              <a:t> </a:t>
            </a:r>
            <a:r>
              <a:rPr lang="cs-CZ" sz="2000" dirty="0"/>
              <a:t>ratio</a:t>
            </a:r>
            <a:r>
              <a:rPr lang="cs-CZ" sz="20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000" dirty="0" smtClean="0"/>
              <a:t>logistická regrese patří do skupiny zobecněných lineárních modelů</a:t>
            </a:r>
            <a:endParaRPr lang="cs-CZ" sz="2000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308734"/>
            <a:ext cx="8229600" cy="45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výstupy logistické regrese:</a:t>
            </a:r>
            <a:endParaRPr lang="cs-CZ" sz="2000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69965"/>
            <a:ext cx="32766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13981"/>
            <a:ext cx="2571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3"/>
          <a:stretch/>
        </p:blipFill>
        <p:spPr bwMode="auto">
          <a:xfrm>
            <a:off x="1973436" y="4850086"/>
            <a:ext cx="4981575" cy="171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4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/>
              <a:t> </a:t>
            </a:r>
            <a:r>
              <a:rPr lang="cs-CZ" sz="200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58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0490" y="1066800"/>
            <a:ext cx="7981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1. Podpora diagnostiky onemocnění mozku (Alzheimerova choroba, schizofrenie atd.):</a:t>
            </a:r>
            <a:endParaRPr lang="cs-CZ" sz="2000" dirty="0"/>
          </a:p>
        </p:txBody>
      </p:sp>
      <p:pic>
        <p:nvPicPr>
          <p:cNvPr id="7" name="Picture 10" descr="intenzity_deform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759953" y="2273960"/>
            <a:ext cx="1834254" cy="154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http://3.bp.blogspot.com/-x2EYSsQ5SYI/UBfV_2MdSHI/AAAAAAAAALY/jHbo4q9z9Sw/s1600/ventricles+bef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57" y="4343400"/>
            <a:ext cx="1480446" cy="18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dialogues-cns.org/figures/DialoguesClinNeurosci-11-191-g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08" y="4343400"/>
            <a:ext cx="1449694" cy="18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s://encrypted-tbn3.gstatic.com/images?q=tbn:ANd9GcTbz5L3fOoB-Ng3gdKssG8K8cwsUoS0Dw_oCpHKAahanoCtwcfG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56" y="2130872"/>
            <a:ext cx="1553199" cy="183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serendip.brynmawr.edu/%7Elaurac/brainscans/ventricles_brain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18" y="3269868"/>
            <a:ext cx="1531463" cy="18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50490" y="5063027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Pacienti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50490" y="2743200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Zdravé subjekty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39799" y="28310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Nový subjekt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41640" y="5181600"/>
            <a:ext cx="218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Pacient? x Zdravý?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Proč používat klasifikaci dat?</a:t>
            </a:r>
            <a:endParaRPr lang="cs-CZ" dirty="0"/>
          </a:p>
        </p:txBody>
      </p:sp>
      <p:sp>
        <p:nvSpPr>
          <p:cNvPr id="1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9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31440" y="1066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2. Odhalení genetického onemocnění na základě dat s </a:t>
            </a:r>
            <a:r>
              <a:rPr lang="cs-CZ" sz="2000" dirty="0" err="1" smtClean="0"/>
              <a:t>microarray</a:t>
            </a:r>
            <a:r>
              <a:rPr lang="cs-CZ" sz="2000" dirty="0" smtClean="0"/>
              <a:t> experimentů:</a:t>
            </a:r>
            <a:endParaRPr lang="cs-CZ" sz="2000" dirty="0"/>
          </a:p>
        </p:txBody>
      </p:sp>
      <p:pic>
        <p:nvPicPr>
          <p:cNvPr id="31750" name="Picture 6" descr="File:DNA microarra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89" y="2209800"/>
            <a:ext cx="1758849" cy="17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www.stat.berkeley.edu/%7Eperes/report/sampl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51" y="4419599"/>
            <a:ext cx="1808277" cy="17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le:DNA microarra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28" y="2209800"/>
            <a:ext cx="1758849" cy="17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stat.berkeley.edu/%7Eperes/report/sampl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90" y="4419599"/>
            <a:ext cx="1808277" cy="17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stat.berkeley.edu/%7Eperes/report/sampl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61" y="3270351"/>
            <a:ext cx="1808277" cy="17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31440" y="5063027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Pacienti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1440" y="2743200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Zdravé subjekty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120749" y="28310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Nový subjekt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22590" y="5181600"/>
            <a:ext cx="218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Pacient? x Zdravý?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Proč používat klasifikaci dat?</a:t>
            </a:r>
            <a:endParaRPr lang="cs-CZ" dirty="0"/>
          </a:p>
        </p:txBody>
      </p:sp>
      <p:sp>
        <p:nvSpPr>
          <p:cNvPr id="2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5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6" name="Picture 16" descr="http://ekja.org/ArticleImage/1011KJAE/kjae-55-291-g001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1"/>
          <a:stretch/>
        </p:blipFill>
        <p:spPr bwMode="auto">
          <a:xfrm rot="19923912">
            <a:off x="2358148" y="1857684"/>
            <a:ext cx="5000625" cy="28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1440" y="1066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3. Zjištění demence a dalších onemocnění na základě kognitivních testů:</a:t>
            </a:r>
            <a:endParaRPr lang="cs-CZ" sz="2000" dirty="0"/>
          </a:p>
        </p:txBody>
      </p:sp>
      <p:pic>
        <p:nvPicPr>
          <p:cNvPr id="30722" name="Picture 2" descr="http://informationbombardment.com/wp-content/uploads/2010/11/Stroop-Effec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1675">
            <a:off x="814847" y="2041802"/>
            <a:ext cx="294453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upload.wikimedia.org/wikipedia/en/0/0f/Wisconsin_Card_Sorting_Te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008">
            <a:off x="6018958" y="2628768"/>
            <a:ext cx="2050027" cy="18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www.cogat.net/wp-content/uploads/2014/05/Cognitive_Assessment_Test_General_and_Medical_Applicatio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3954">
            <a:off x="1502600" y="3811233"/>
            <a:ext cx="2748992" cy="20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8" name="Picture 18" descr="http://gateforkids.com/sites/default/files/admin2/cogat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93" y="3212509"/>
            <a:ext cx="2429078" cy="24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493590" y="6031468"/>
            <a:ext cx="406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Demence ano?  x  Demence ne?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Proč používat klasifikaci dat?</a:t>
            </a:r>
            <a:endParaRPr lang="cs-CZ" dirty="0"/>
          </a:p>
        </p:txBody>
      </p:sp>
      <p:sp>
        <p:nvSpPr>
          <p:cNvPr id="12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41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31440" y="1066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4. Rozpoznání hmyzu:</a:t>
            </a:r>
            <a:endParaRPr lang="cs-CZ" sz="2000" dirty="0"/>
          </a:p>
        </p:txBody>
      </p:sp>
      <p:pic>
        <p:nvPicPr>
          <p:cNvPr id="33798" name="Picture 6" descr="http://www.naturfoto.cz/fotografie/ostatni/prastevnik-medvedi-housenka-1118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r="13091" b="11918"/>
          <a:stretch/>
        </p:blipFill>
        <p:spPr bwMode="auto">
          <a:xfrm>
            <a:off x="5922590" y="3239869"/>
            <a:ext cx="2286000" cy="16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http://dk.2i.cz/fotos/gallery/200708/275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/>
          <a:stretch/>
        </p:blipFill>
        <p:spPr bwMode="auto">
          <a:xfrm>
            <a:off x="729875" y="2264077"/>
            <a:ext cx="2384789" cy="17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http://foto.sherak.cz/images/big/Dominika2012/housenka-67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7991"/>
          <a:stretch/>
        </p:blipFill>
        <p:spPr bwMode="auto">
          <a:xfrm>
            <a:off x="3331790" y="2247749"/>
            <a:ext cx="2257878" cy="176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93390" y="1772397"/>
            <a:ext cx="383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Nejedovaté housenky</a:t>
            </a:r>
            <a:endParaRPr lang="cs-CZ" dirty="0"/>
          </a:p>
        </p:txBody>
      </p:sp>
      <p:pic>
        <p:nvPicPr>
          <p:cNvPr id="33794" name="Picture 2" descr="http://www.butterfly.webz.cz/housenky/h1%20%281%2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/>
          <a:stretch/>
        </p:blipFill>
        <p:spPr bwMode="auto">
          <a:xfrm>
            <a:off x="729875" y="4711604"/>
            <a:ext cx="255056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www.martindromedar.estranky.cz/img/mid/21/prastevnik-medvedi-housenk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r="8017"/>
          <a:stretch/>
        </p:blipFill>
        <p:spPr bwMode="auto">
          <a:xfrm>
            <a:off x="3604387" y="4711604"/>
            <a:ext cx="2013403" cy="14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893390" y="4243517"/>
            <a:ext cx="383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Jedovaté housenky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741162" y="5068669"/>
            <a:ext cx="270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Jedovatá nebo nejedovatá housenka?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98840" y="2794337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Proč používat klasifikaci dat?</a:t>
            </a:r>
            <a:endParaRPr lang="cs-CZ" dirty="0"/>
          </a:p>
        </p:txBody>
      </p:sp>
      <p:sp>
        <p:nvSpPr>
          <p:cNvPr id="1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1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22880</TotalTime>
  <Words>3099</Words>
  <Application>Microsoft Office PowerPoint</Application>
  <PresentationFormat>Předvádění na obrazovce (4:3)</PresentationFormat>
  <Paragraphs>789</Paragraphs>
  <Slides>58</Slides>
  <Notes>38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8" baseType="lpstr">
      <vt:lpstr>Arial</vt:lpstr>
      <vt:lpstr>Calibri</vt:lpstr>
      <vt:lpstr>Cambria Math</vt:lpstr>
      <vt:lpstr>Helvetica</vt:lpstr>
      <vt:lpstr>Monotype Corsiva</vt:lpstr>
      <vt:lpstr>Symbol</vt:lpstr>
      <vt:lpstr>Times New Roman</vt:lpstr>
      <vt:lpstr>Wingdings</vt:lpstr>
      <vt:lpstr>Motiv systému Office</vt:lpstr>
      <vt:lpstr>Rovnice</vt:lpstr>
      <vt:lpstr>Pokročilé metody analýzy dat  v neurovědách</vt:lpstr>
      <vt:lpstr>Blok 7</vt:lpstr>
      <vt:lpstr>Osnova</vt:lpstr>
      <vt:lpstr>Úvod do klasifikace dat</vt:lpstr>
      <vt:lpstr>Schéma analýzy a klasifikace dat</vt:lpstr>
      <vt:lpstr>Proč používat klasifikaci dat?</vt:lpstr>
      <vt:lpstr>Proč používat klasifikaci dat?</vt:lpstr>
      <vt:lpstr>Proč používat klasifikaci dat?</vt:lpstr>
      <vt:lpstr>Proč používat klasifikaci dat?</vt:lpstr>
      <vt:lpstr>Proč používat klasifikaci dat?</vt:lpstr>
      <vt:lpstr>Proč používat klasifikaci dat?</vt:lpstr>
      <vt:lpstr>Cíle klasifikace dat - shrnutí</vt:lpstr>
      <vt:lpstr>Klasifikace versus diskriminační analýza</vt:lpstr>
      <vt:lpstr>Lineární separabilita</vt:lpstr>
      <vt:lpstr>Lineárně neseparabilní třídy – způsoby řešení </vt:lpstr>
      <vt:lpstr>Klasifikace s více třídami</vt:lpstr>
      <vt:lpstr>Typy klasifikátorů – podle reprezentace vstupních dat</vt:lpstr>
      <vt:lpstr>Typy klasifikátorů – podle reprezentace vstupních dat</vt:lpstr>
      <vt:lpstr>Typy klasifikátorů – dle jednoznačnosti zařazení do skupin</vt:lpstr>
      <vt:lpstr>Typy klasifikátorů – dle typů klasifikačních a učících algoritmů</vt:lpstr>
      <vt:lpstr>Typy klasifikátorů – podle způsobu učení</vt:lpstr>
      <vt:lpstr>Typy klasifikátorů – podle principu klasifikace</vt:lpstr>
      <vt:lpstr>Klasifikace pomocí diskriminačních funkcí</vt:lpstr>
      <vt:lpstr>Klasifikace pomocí diskriminačních funkcí</vt:lpstr>
      <vt:lpstr>Souvislost klasifikace pomocí diskriminačních funkcí  s klasifikací pomocí hranic</vt:lpstr>
      <vt:lpstr>Příklady diskriminačních funkcí</vt:lpstr>
      <vt:lpstr>Bayesův klasifikátor</vt:lpstr>
      <vt:lpstr>Bayesův klasifikátor – kritéria </vt:lpstr>
      <vt:lpstr>Bayesův kl. – kritérium maximální aposteriorní psti</vt:lpstr>
      <vt:lpstr>Bayesův kl. – kritérium maximální aposteriorní psti</vt:lpstr>
      <vt:lpstr>Bayesův kl. – kritérium maximální aposteriorní psti</vt:lpstr>
      <vt:lpstr>Bayesův kl. – kritérium maximální aposteriorní psti</vt:lpstr>
      <vt:lpstr>Bayesův kl. – kritérium maximální aposteriorní psti</vt:lpstr>
      <vt:lpstr>Bayesův kl. – kritérium maximální aposteriorní psti</vt:lpstr>
      <vt:lpstr>Bayesův kl. – kritérium minimální střední ztráty </vt:lpstr>
      <vt:lpstr>Bayesův kl. – kritérium minimální střední ztráty </vt:lpstr>
      <vt:lpstr>Bayesův klasifikátor – poznámka </vt:lpstr>
      <vt:lpstr>Klasifikace pomocí minimální vzdálenosti</vt:lpstr>
      <vt:lpstr>Typy klasifikátorů – podle principu klasifikace</vt:lpstr>
      <vt:lpstr>Klasifikace pomocí minimální vzdálenosti</vt:lpstr>
      <vt:lpstr>Typy metrik a konkrétní příklady – opakování </vt:lpstr>
      <vt:lpstr>Euklidova, Hammingova (manhattanská), Čebyševova metrika – opakování</vt:lpstr>
      <vt:lpstr>Nejpoužívanější metriky pro určení vzdálenosti mezi dvěma množinami obrazů – opakování </vt:lpstr>
      <vt:lpstr>Metoda nejbližšího souseda</vt:lpstr>
      <vt:lpstr>Metoda k nejbližších sousedů</vt:lpstr>
      <vt:lpstr>Centroidová metoda</vt:lpstr>
      <vt:lpstr>Metoda průměrné vazby</vt:lpstr>
      <vt:lpstr>Klasifikace pomocí hranic</vt:lpstr>
      <vt:lpstr>Typy klasifikátorů – podle principu klasifikace</vt:lpstr>
      <vt:lpstr>Motivace</vt:lpstr>
      <vt:lpstr>Souvislost klasifikace pomocí diskriminačních funkcí  s klasifikací pomocí hranic</vt:lpstr>
      <vt:lpstr>Souvislost klasifikace podle minimální vzdálenosti s klasifikací pomocí hranic</vt:lpstr>
      <vt:lpstr>Souvislost jednotlivých principů klasifikace - shrnutí </vt:lpstr>
      <vt:lpstr>Fisherova lineární diskriminace</vt:lpstr>
      <vt:lpstr>Fisherova lineární diskriminace – princip </vt:lpstr>
      <vt:lpstr>Fisherovo diskriminační kritérium – úpravy, výpočet</vt:lpstr>
      <vt:lpstr>Souvislost lineární diskriminační analýzy s logistickou regresí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Koritakova</cp:lastModifiedBy>
  <cp:revision>1297</cp:revision>
  <cp:lastPrinted>2012-04-18T13:31:11Z</cp:lastPrinted>
  <dcterms:created xsi:type="dcterms:W3CDTF">2012-03-28T14:10:39Z</dcterms:created>
  <dcterms:modified xsi:type="dcterms:W3CDTF">2017-02-28T20:37:51Z</dcterms:modified>
</cp:coreProperties>
</file>