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1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D60093"/>
    <a:srgbClr val="FFCCFF"/>
    <a:srgbClr val="FFDDFF"/>
    <a:srgbClr val="FF0066"/>
    <a:srgbClr val="E6E6E6"/>
    <a:srgbClr val="FFFFCC"/>
    <a:srgbClr val="FF99FF"/>
    <a:srgbClr val="F5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26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9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9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7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2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0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8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9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B057-70C7-44D4-AA69-B58331E198EC}" type="datetimeFigureOut">
              <a:rPr lang="cs-CZ" smtClean="0"/>
              <a:t>25.1.2016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22B6-1ABE-4F93-97A8-F15E1088B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880319"/>
          </a:xfrm>
          <a:solidFill>
            <a:srgbClr val="FFCCFF"/>
          </a:solidFill>
          <a:ln w="38100">
            <a:solidFill>
              <a:srgbClr val="D60093"/>
            </a:solidFill>
          </a:ln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Základy farmakokinetiky</a:t>
            </a:r>
            <a:br>
              <a:rPr lang="cs-CZ" sz="4000" b="1" dirty="0" smtClean="0">
                <a:latin typeface="+mn-lt"/>
              </a:rPr>
            </a:br>
            <a:r>
              <a:rPr lang="cs-CZ" sz="4000" b="1" dirty="0" smtClean="0">
                <a:latin typeface="+mn-lt"/>
              </a:rPr>
              <a:t>Základy farmakodynamiky</a:t>
            </a:r>
            <a:br>
              <a:rPr lang="cs-CZ" sz="4000" b="1" dirty="0" smtClean="0">
                <a:latin typeface="+mn-lt"/>
              </a:rPr>
            </a:br>
            <a:r>
              <a:rPr lang="cs-CZ" sz="4000" b="1" dirty="0" smtClean="0">
                <a:latin typeface="+mn-lt"/>
              </a:rPr>
              <a:t>Terapeutické monitorování hladin léčiv a metody stanovení</a:t>
            </a:r>
            <a:endParaRPr lang="cs-CZ" sz="40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5472608" cy="1152128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Mgr. Miroslava Bendová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Úsek klinické farmacie NL FN Brno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miroslava.bendova@fnbrno.cz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2. Distribuce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= proces, kdy je léčivo transportováno reverzibilně z krevního řečiště do orgánů a tkání, jakmile koncentrace léčiva v plazmě stoupla. A naopak , transport léčiva z tkání, jakmile koncentrace léčiva v plazmě klesla.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Probíhá tak dlouho, dokud není dosaženo rovnovážného stavu mezi </a:t>
            </a:r>
            <a:r>
              <a:rPr lang="cs-CZ" sz="2000" dirty="0" err="1" smtClean="0"/>
              <a:t>kompartmenty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Dominantní – pasivní difúze neionizovaných látek skrz membrány</a:t>
            </a:r>
            <a:endParaRPr lang="cs-CZ" sz="2000" dirty="0"/>
          </a:p>
        </p:txBody>
      </p:sp>
      <p:pic>
        <p:nvPicPr>
          <p:cNvPr id="4098" name="Picture 2" descr="C:\Users\Libor\Desktop\20160117_13424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80000"/>
                    </a14:imgEffect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21515" r="21460" b="17473"/>
          <a:stretch/>
        </p:blipFill>
        <p:spPr bwMode="auto">
          <a:xfrm>
            <a:off x="4716016" y="1340768"/>
            <a:ext cx="4248471" cy="4896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400" b="1" u="sng" dirty="0" smtClean="0"/>
              <a:t>Distribuční prostory farmak</a:t>
            </a:r>
            <a:endParaRPr lang="cs-CZ" sz="24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Celkový obsah vody v organismu kolísá :  50-75%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Extracelulární tekutina </a:t>
            </a:r>
            <a:r>
              <a:rPr lang="cs-CZ" sz="2000" dirty="0" smtClean="0"/>
              <a:t>(plazma + </a:t>
            </a:r>
            <a:r>
              <a:rPr lang="cs-CZ" sz="2000" dirty="0" err="1" smtClean="0"/>
              <a:t>intersticium</a:t>
            </a:r>
            <a:r>
              <a:rPr lang="cs-CZ" sz="2000" dirty="0"/>
              <a:t> </a:t>
            </a:r>
            <a:r>
              <a:rPr lang="cs-CZ" sz="2000" dirty="0" smtClean="0"/>
              <a:t>+ lymfa)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Intracelulární tekutina </a:t>
            </a:r>
            <a:r>
              <a:rPr lang="cs-CZ" sz="2000" dirty="0" smtClean="0"/>
              <a:t>– všechny buňky v těle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err="1" smtClean="0"/>
              <a:t>Transcelulární</a:t>
            </a:r>
            <a:r>
              <a:rPr lang="cs-CZ" sz="2000" b="1" dirty="0" smtClean="0"/>
              <a:t> tekutina </a:t>
            </a:r>
            <a:r>
              <a:rPr lang="cs-CZ" sz="2000" dirty="0" smtClean="0"/>
              <a:t>– cerebrospinální, nitrooční peritoneální, pleurální, synoviální, trávicí sekrety, plod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12282"/>
              </p:ext>
            </p:extLst>
          </p:nvPr>
        </p:nvGraphicFramePr>
        <p:xfrm>
          <a:off x="1475656" y="3717032"/>
          <a:ext cx="60960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6064">
                <a:tc>
                  <a:txBody>
                    <a:bodyPr/>
                    <a:lstStyle/>
                    <a:p>
                      <a:r>
                        <a:rPr lang="cs-CZ" dirty="0" smtClean="0"/>
                        <a:t>Prostor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Podíl na tělesné hmotnosti</a:t>
                      </a:r>
                      <a:endParaRPr lang="cs-CZ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 smtClean="0"/>
                        <a:t>Objem krevní plazmy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cca 5%</a:t>
                      </a:r>
                      <a:endParaRPr lang="cs-CZ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 smtClean="0"/>
                        <a:t>Intersticiální prostor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cca 20%</a:t>
                      </a:r>
                      <a:endParaRPr lang="cs-CZ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 smtClean="0"/>
                        <a:t>Intracelulární prostor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cca 50%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610744" cy="507342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 </a:t>
            </a:r>
            <a:r>
              <a:rPr lang="cs-CZ" sz="2000" dirty="0" err="1" smtClean="0"/>
              <a:t>i.v</a:t>
            </a:r>
            <a:r>
              <a:rPr lang="cs-CZ" sz="2000" dirty="0" smtClean="0"/>
              <a:t>. podání  je v plazmě vysoká koncentrace léčiva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→ léčivo může rychle vstupovat do dobře </a:t>
            </a:r>
            <a:r>
              <a:rPr lang="cs-CZ" sz="2000" dirty="0" err="1" smtClean="0"/>
              <a:t>perfundovaných</a:t>
            </a:r>
            <a:r>
              <a:rPr lang="cs-CZ" sz="2000" dirty="0" smtClean="0"/>
              <a:t> tkání, jako je mozek, játra a plíce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Tento děj může být tak rychlý, že tyto tkáně získají rovnováhu s plazmou okamžitě  → reprezentují centrální </a:t>
            </a:r>
            <a:r>
              <a:rPr lang="cs-CZ" sz="2000" dirty="0" err="1" smtClean="0"/>
              <a:t>kompartment</a:t>
            </a:r>
            <a:endParaRPr lang="cs-CZ" sz="2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399501"/>
              </p:ext>
            </p:extLst>
          </p:nvPr>
        </p:nvGraphicFramePr>
        <p:xfrm>
          <a:off x="4427984" y="1090712"/>
          <a:ext cx="40386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Relativní orgánová </a:t>
                      </a:r>
                      <a:r>
                        <a:rPr lang="cs-CZ" dirty="0" err="1" smtClean="0"/>
                        <a:t>perfúze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Orgán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Poměr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kardiálního výdeje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Dobře </a:t>
                      </a:r>
                      <a:r>
                        <a:rPr lang="cs-CZ" dirty="0" err="1" smtClean="0"/>
                        <a:t>perfundované</a:t>
                      </a:r>
                      <a:r>
                        <a:rPr lang="cs-CZ" dirty="0" smtClean="0"/>
                        <a:t> orgány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Plíce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Ledviny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Játra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GIT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Mozek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Slabě </a:t>
                      </a:r>
                      <a:r>
                        <a:rPr lang="cs-CZ" dirty="0" err="1" smtClean="0"/>
                        <a:t>perfundované</a:t>
                      </a:r>
                      <a:r>
                        <a:rPr lang="cs-CZ" dirty="0" smtClean="0"/>
                        <a:t> orgány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Kůže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Kosterní svaly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kosti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Tuková tkáň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4%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1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610744" cy="576064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Schéma redistribuce léčiv mezi tkáněmi</a:t>
            </a:r>
          </a:p>
          <a:p>
            <a:endParaRPr lang="cs-CZ" sz="2000" dirty="0"/>
          </a:p>
          <a:p>
            <a:pPr lvl="1"/>
            <a:r>
              <a:rPr lang="cs-CZ" sz="1600" dirty="0" smtClean="0"/>
              <a:t>Iniciální pokles plazmatické koncentrace po </a:t>
            </a:r>
            <a:r>
              <a:rPr lang="cs-CZ" sz="1600" dirty="0" err="1" smtClean="0"/>
              <a:t>i.v</a:t>
            </a:r>
            <a:r>
              <a:rPr lang="cs-CZ" sz="1600" dirty="0" smtClean="0"/>
              <a:t>. podání je v důsledku vychytávání léčiv dobře </a:t>
            </a:r>
            <a:r>
              <a:rPr lang="cs-CZ" sz="1600" dirty="0" err="1" smtClean="0"/>
              <a:t>perfundovanými</a:t>
            </a:r>
            <a:r>
              <a:rPr lang="cs-CZ" sz="1600" dirty="0" smtClean="0"/>
              <a:t> tkáněmi, je rychle dosaženo rovnováhy (bod A)</a:t>
            </a:r>
          </a:p>
          <a:p>
            <a:pPr lvl="1"/>
            <a:r>
              <a:rPr lang="cs-CZ" sz="1600" dirty="0" smtClean="0"/>
              <a:t>Mezi body A </a:t>
            </a:r>
            <a:r>
              <a:rPr lang="cs-CZ" sz="1600" dirty="0" err="1" smtClean="0"/>
              <a:t>a</a:t>
            </a:r>
            <a:r>
              <a:rPr lang="cs-CZ" sz="1600" dirty="0" smtClean="0"/>
              <a:t> B léčivo kontinuálně vstupuje  do slabě prokrvených tkání, což vyústí v poklesu koncentrací jak v plazmě, tak dobře prokrvených tkání</a:t>
            </a:r>
          </a:p>
          <a:p>
            <a:pPr lvl="1"/>
            <a:r>
              <a:rPr lang="cs-CZ" sz="1600" dirty="0" smtClean="0"/>
              <a:t>V bodě B jsou všechny tkáně v rovnováze + navíc eliminační fáze → další pokles  z bodu B (ve všech tkáních)</a:t>
            </a:r>
            <a:endParaRPr lang="cs-CZ" sz="1600" dirty="0"/>
          </a:p>
        </p:txBody>
      </p:sp>
      <p:pic>
        <p:nvPicPr>
          <p:cNvPr id="5125" name="Picture 5" descr="C:\Users\Libor\Desktop\20160117_13433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5125"/>
                    </a14:imgEffect>
                    <a14:imgEffect>
                      <a14:saturation sat="400000"/>
                    </a14:imgEffect>
                    <a14:imgEffect>
                      <a14:brightnessContrast bright="5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10681" r="18077" b="17183"/>
          <a:stretch/>
        </p:blipFill>
        <p:spPr bwMode="auto">
          <a:xfrm>
            <a:off x="4644008" y="908720"/>
            <a:ext cx="4248472" cy="525658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40000"/>
                <a:lumOff val="60000"/>
                <a:alpha val="7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Vazba léčiv na plazmatické proteiny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Albumin </a:t>
            </a:r>
            <a:r>
              <a:rPr lang="cs-CZ" sz="2000" dirty="0" smtClean="0"/>
              <a:t>– váže kyselé a neutrální látky</a:t>
            </a:r>
          </a:p>
          <a:p>
            <a:r>
              <a:rPr lang="el-GR" sz="2000" b="1" dirty="0"/>
              <a:t>α</a:t>
            </a:r>
            <a:r>
              <a:rPr lang="cs-CZ" sz="1200" b="1" dirty="0" smtClean="0"/>
              <a:t>1 </a:t>
            </a:r>
            <a:r>
              <a:rPr lang="cs-CZ" sz="2000" b="1" dirty="0" smtClean="0"/>
              <a:t>– kyselý glykoprotein </a:t>
            </a:r>
            <a:r>
              <a:rPr lang="cs-CZ" sz="2000" dirty="0" smtClean="0"/>
              <a:t>-  váže zásadité a neutrální látky</a:t>
            </a:r>
          </a:p>
          <a:p>
            <a:endParaRPr lang="cs-CZ" sz="2000" dirty="0"/>
          </a:p>
          <a:p>
            <a:r>
              <a:rPr lang="cs-CZ" sz="2000" dirty="0" smtClean="0"/>
              <a:t>Vazba na plazmatické proteiny </a:t>
            </a:r>
          </a:p>
          <a:p>
            <a:pPr lvl="1"/>
            <a:r>
              <a:rPr lang="cs-CZ" sz="1600" dirty="0" smtClean="0"/>
              <a:t>Reverzibilní – u většiny léčiv</a:t>
            </a:r>
          </a:p>
          <a:p>
            <a:pPr lvl="1"/>
            <a:r>
              <a:rPr lang="cs-CZ" sz="1600" dirty="0" smtClean="0"/>
              <a:t>Ireverzibilní – léčiva se váží kovalentně, např. paracetamol při intoxikaci</a:t>
            </a:r>
          </a:p>
          <a:p>
            <a:pPr lvl="1"/>
            <a:endParaRPr lang="cs-CZ" sz="1600" dirty="0" smtClean="0"/>
          </a:p>
          <a:p>
            <a:pPr marL="400050"/>
            <a:r>
              <a:rPr lang="cs-CZ" sz="2000" dirty="0" smtClean="0"/>
              <a:t>Plazmatické proteiny jsou transportéry pro většinu léčiv</a:t>
            </a:r>
          </a:p>
          <a:p>
            <a:pPr marL="400050"/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volná frakce léčiva (nevázaná) má terapeutický účinek, ale na druhé straně pouze volná frakce vykazuje nežádoucí účinek</a:t>
            </a:r>
          </a:p>
          <a:p>
            <a:pPr marL="400050"/>
            <a:r>
              <a:rPr lang="cs-CZ" sz="2000" dirty="0" smtClean="0"/>
              <a:t>Vazba léčiva na proteiny nevyústí v žádný farmakologický efekt, ale bude měnit volnou koncentraci léčiva v plazmě</a:t>
            </a:r>
          </a:p>
          <a:p>
            <a:pPr marL="400050"/>
            <a:r>
              <a:rPr lang="cs-CZ" sz="2000" dirty="0" smtClean="0"/>
              <a:t>Plazmatické proteiny mohou sloužit jako depa, rychle uvolní zásobní léčivo, když jeho plazmatická koncentrace klesne</a:t>
            </a:r>
          </a:p>
          <a:p>
            <a:pPr marL="400050"/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hladinách plazmatických proteinů – změny volných frakcí léčiv – nutné reagovat úpravou dávky, dávkovacího intervalu!!!</a:t>
            </a:r>
          </a:p>
          <a:p>
            <a:pPr marL="40005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36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Příklady léčiv, které se extenzivně váží na plazmatické proteiny</a:t>
            </a:r>
            <a:endParaRPr lang="cs-CZ" sz="2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987766"/>
              </p:ext>
            </p:extLst>
          </p:nvPr>
        </p:nvGraphicFramePr>
        <p:xfrm>
          <a:off x="1331640" y="1268760"/>
          <a:ext cx="6624736" cy="488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Vazba na albumin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Vazba na </a:t>
                      </a:r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 – kyselý glykoprotein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Furosemid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Propranolol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Ibuprofen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Lidokain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Indometacin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Trimekain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Fenytoin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Tricyklická</a:t>
                      </a:r>
                      <a:r>
                        <a:rPr lang="cs-CZ" b="1" dirty="0" smtClean="0"/>
                        <a:t> antidepresiva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Kyselina </a:t>
                      </a:r>
                      <a:r>
                        <a:rPr lang="cs-CZ" b="1" dirty="0" err="1" smtClean="0"/>
                        <a:t>valproová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Propranolol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Warfarin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Amiodaron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Levothyroxin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ATB – </a:t>
                      </a:r>
                      <a:r>
                        <a:rPr lang="cs-CZ" b="1" dirty="0" err="1" smtClean="0"/>
                        <a:t>ceftriaxon</a:t>
                      </a:r>
                      <a:r>
                        <a:rPr lang="cs-CZ" b="1" dirty="0" smtClean="0"/>
                        <a:t>,…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7060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FAKTORY OVLIVŇUJÍCÍ VAZBU LÉČIV NA ALBUMIN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30150"/>
              </p:ext>
            </p:extLst>
          </p:nvPr>
        </p:nvGraphicFramePr>
        <p:xfrm>
          <a:off x="899592" y="1916832"/>
          <a:ext cx="7632849" cy="3729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89183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Hypoalbuminémie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9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Vliv endogenních látek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9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Vliv exogenních látek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9DD"/>
                    </a:solidFill>
                  </a:tcPr>
                </a:tc>
              </a:tr>
              <a:tr h="2837864">
                <a:tc>
                  <a:txBody>
                    <a:bodyPr/>
                    <a:lstStyle/>
                    <a:p>
                      <a:pPr algn="ctr"/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Jaterní onemocnění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Nefrotický syndrom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Těhotenství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Cystická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fibróza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Popáleniny,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trauma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Malnutrice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Starší &gt; 65 let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</a:rPr>
                        <a:t>Hyperbilirubinémie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Hepatitida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Jaterní onemocnění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Renální dysfunkce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Lékové interakce, léčiva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s vysokou vazbou na albumin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426968" y="6049893"/>
            <a:ext cx="66247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			</a:t>
            </a:r>
            <a:r>
              <a:rPr lang="cs-CZ" sz="1600" dirty="0" smtClean="0"/>
              <a:t>Bauer </a:t>
            </a:r>
            <a:r>
              <a:rPr lang="cs-CZ" sz="1600" dirty="0"/>
              <a:t>L. </a:t>
            </a:r>
            <a:r>
              <a:rPr lang="cs-CZ" sz="1600" dirty="0" err="1"/>
              <a:t>Valproic</a:t>
            </a:r>
            <a:r>
              <a:rPr lang="cs-CZ" sz="1600" dirty="0"/>
              <a:t> Acid. </a:t>
            </a:r>
            <a:r>
              <a:rPr lang="cs-CZ" sz="1600" dirty="0" err="1"/>
              <a:t>Applied</a:t>
            </a:r>
            <a:r>
              <a:rPr lang="cs-CZ" sz="1600" dirty="0"/>
              <a:t> </a:t>
            </a:r>
            <a:r>
              <a:rPr lang="cs-CZ" sz="1600" dirty="0" err="1" smtClean="0"/>
              <a:t>Clinical</a:t>
            </a:r>
            <a:r>
              <a:rPr lang="cs-CZ" sz="1600" dirty="0" smtClean="0"/>
              <a:t> 				</a:t>
            </a:r>
            <a:r>
              <a:rPr lang="cs-CZ" sz="1600" dirty="0" err="1" smtClean="0"/>
              <a:t>Pharmacokinetics</a:t>
            </a:r>
            <a:r>
              <a:rPr lang="cs-CZ" sz="1600" dirty="0"/>
              <a:t>. </a:t>
            </a:r>
            <a:r>
              <a:rPr lang="cs-CZ" sz="1600" dirty="0" smtClean="0"/>
              <a:t>2014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555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3. Metabolismus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Užitečnou vlastností většiny léčiv – </a:t>
            </a:r>
            <a:r>
              <a:rPr lang="cs-CZ" sz="2000" b="1" dirty="0" err="1" smtClean="0"/>
              <a:t>lipofilita</a:t>
            </a:r>
            <a:r>
              <a:rPr lang="cs-CZ" sz="2000" b="1" dirty="0" smtClean="0"/>
              <a:t> </a:t>
            </a:r>
            <a:r>
              <a:rPr lang="cs-CZ" sz="2000" dirty="0" smtClean="0"/>
              <a:t>– umožňuje přestup přes lipidové bariéry, proto mohou být léčiva podávaná </a:t>
            </a:r>
            <a:r>
              <a:rPr lang="cs-CZ" sz="2000" dirty="0" err="1" smtClean="0"/>
              <a:t>p.o</a:t>
            </a:r>
            <a:r>
              <a:rPr lang="cs-CZ" sz="2000" dirty="0" smtClean="0"/>
              <a:t>.</a:t>
            </a: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Metabolismus je nezbytný pro eliminaci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liposolubilních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léčiv z organismu, protože umožní přeměnu lipofilních léčiv (které se po eliminaci do moči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reabsorbovaly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tubuly zpět do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org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.) na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hydrosolubilní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léčiva (rychlá eliminace do močí, většinou aniontovými transportéry)</a:t>
            </a:r>
          </a:p>
          <a:p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 smtClean="0"/>
              <a:t>Skrz metabolismus jsou produkovány nové chemické látky, které mohou vykazovat rozdílné farmakologické účinky než podaná mateřská látka:</a:t>
            </a:r>
          </a:p>
          <a:p>
            <a:pPr lvl="1"/>
            <a:r>
              <a:rPr lang="cs-CZ" sz="1600" dirty="0" smtClean="0"/>
              <a:t>Snížení biologické aktivity</a:t>
            </a:r>
          </a:p>
          <a:p>
            <a:pPr lvl="1"/>
            <a:r>
              <a:rPr lang="cs-CZ" sz="1600" dirty="0" smtClean="0"/>
              <a:t>Zvýšení biologické aktivity</a:t>
            </a:r>
          </a:p>
          <a:p>
            <a:pPr lvl="1"/>
            <a:r>
              <a:rPr lang="cs-CZ" sz="1600" dirty="0" smtClean="0"/>
              <a:t>Změna v přirozené aktivitě (vznikají odlišné farmakologické/</a:t>
            </a:r>
            <a:r>
              <a:rPr lang="cs-CZ" sz="1600" dirty="0" err="1" smtClean="0"/>
              <a:t>toxick</a:t>
            </a:r>
            <a:r>
              <a:rPr lang="cs-CZ" sz="1600" dirty="0" smtClean="0"/>
              <a:t>. Látky)</a:t>
            </a:r>
          </a:p>
          <a:p>
            <a:pPr lvl="1"/>
            <a:endParaRPr lang="cs-CZ" sz="1600" dirty="0"/>
          </a:p>
          <a:p>
            <a:r>
              <a:rPr lang="cs-CZ" sz="2000" u="sng" dirty="0" smtClean="0"/>
              <a:t>Základní dělení</a:t>
            </a:r>
            <a:r>
              <a:rPr lang="cs-CZ" sz="2000" dirty="0" smtClean="0"/>
              <a:t>: </a:t>
            </a:r>
            <a:r>
              <a:rPr lang="cs-CZ" sz="2000" b="1" dirty="0" smtClean="0"/>
              <a:t>1.fáze </a:t>
            </a:r>
            <a:r>
              <a:rPr lang="cs-CZ" sz="2000" dirty="0" smtClean="0"/>
              <a:t>a </a:t>
            </a:r>
            <a:r>
              <a:rPr lang="cs-CZ" sz="2000" b="1" dirty="0" smtClean="0"/>
              <a:t>2.fáze metabolismu</a:t>
            </a:r>
          </a:p>
          <a:p>
            <a:pPr lvl="1"/>
            <a:r>
              <a:rPr lang="cs-CZ" sz="1600" dirty="0" smtClean="0"/>
              <a:t>Většina léčiv prochází oběma fázemi, ale některá mohou podstupovat pouze jednou fází, některá léčiva se eliminují nezměněna!!!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152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r>
              <a:rPr lang="cs-CZ" sz="2000" dirty="0"/>
              <a:t>Metabolizmus léčiv – 2 fáze: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u="sng" dirty="0" smtClean="0"/>
              <a:t>1.fáze</a:t>
            </a:r>
            <a:r>
              <a:rPr lang="cs-CZ" sz="2000" u="sng" dirty="0" smtClean="0"/>
              <a:t> 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/>
              <a:t>Někdy nazývaná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PREKONJUGAČNÍ</a:t>
            </a:r>
            <a:r>
              <a:rPr lang="cs-CZ" sz="2000" dirty="0" smtClean="0"/>
              <a:t> (její metabolity jsou vhodné substráty pro konjugační reakce)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/>
              <a:t>Zahrnuje:  </a:t>
            </a:r>
            <a:r>
              <a:rPr lang="cs-CZ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oxidaci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redukci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hydrolýzu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(mohou probíhat i paralelně)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>
                <a:solidFill>
                  <a:srgbClr val="FF0000"/>
                </a:solidFill>
              </a:rPr>
              <a:t>Přeměňují léčiva na polárnější metabolity schopné eliminace nebo následné reakce ve fázi 2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b="1" u="sng" dirty="0" smtClean="0"/>
          </a:p>
          <a:p>
            <a:pPr marL="0" indent="0">
              <a:buNone/>
            </a:pPr>
            <a:r>
              <a:rPr lang="cs-CZ" sz="2000" b="1" u="sng" dirty="0" smtClean="0"/>
              <a:t>2</a:t>
            </a:r>
            <a:r>
              <a:rPr lang="cs-CZ" sz="2000" b="1" u="sng" dirty="0"/>
              <a:t>. </a:t>
            </a:r>
            <a:r>
              <a:rPr lang="cs-CZ" sz="2000" b="1" u="sng" dirty="0" smtClean="0"/>
              <a:t>Fáze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KONJUGAČNÍ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/>
              <a:t>Zahrnuje: </a:t>
            </a:r>
            <a:r>
              <a:rPr lang="cs-CZ" sz="2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glukuronidaci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sulfataci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metylac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 </a:t>
            </a:r>
            <a:r>
              <a:rPr lang="cs-CZ" sz="2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</a:t>
            </a:r>
            <a:r>
              <a:rPr lang="cs-CZ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 konjugaci, </a:t>
            </a:r>
            <a:r>
              <a:rPr lang="cs-CZ" sz="2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glutathion</a:t>
            </a:r>
            <a:r>
              <a:rPr lang="cs-CZ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konjugaci</a:t>
            </a:r>
            <a:endParaRPr lang="cs-CZ" sz="2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>
                <a:solidFill>
                  <a:srgbClr val="FF0000"/>
                </a:solidFill>
              </a:rPr>
              <a:t>Výsledkem je polární látka transportovaná z buněk do extracelulárního prostoru a eliminována žlučí, močí či konvertována na další látky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cs-CZ" sz="2200" b="1" dirty="0" smtClean="0">
                <a:solidFill>
                  <a:srgbClr val="7030A0"/>
                </a:solidFill>
              </a:rPr>
              <a:t>Cytochrom P450 </a:t>
            </a:r>
            <a:r>
              <a:rPr lang="cs-CZ" sz="2000" dirty="0" smtClean="0"/>
              <a:t>je </a:t>
            </a:r>
            <a:r>
              <a:rPr lang="cs-CZ" sz="2000" dirty="0" err="1" smtClean="0"/>
              <a:t>superrodina</a:t>
            </a:r>
            <a:r>
              <a:rPr lang="cs-CZ" sz="2000" dirty="0" smtClean="0"/>
              <a:t> membránově vázaných </a:t>
            </a:r>
            <a:r>
              <a:rPr lang="cs-CZ" sz="2000" dirty="0" err="1" smtClean="0"/>
              <a:t>hemoproteinových</a:t>
            </a:r>
            <a:r>
              <a:rPr lang="cs-CZ" sz="2000" dirty="0" smtClean="0"/>
              <a:t> enzymů, lokalizovaných na hladkém endoplazmatickém retikulu v buňkách.</a:t>
            </a:r>
            <a:br>
              <a:rPr lang="cs-CZ" sz="2000" dirty="0" smtClean="0"/>
            </a:br>
            <a:r>
              <a:rPr lang="cs-CZ" sz="2000" dirty="0" smtClean="0"/>
              <a:t>V největší míře je lokalizován v játrech.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b="1" dirty="0" smtClean="0"/>
              <a:t>CYP 450 – součástí oxidačních reakcí</a:t>
            </a:r>
            <a:br>
              <a:rPr lang="cs-CZ" sz="2000" b="1" dirty="0" smtClean="0"/>
            </a:br>
            <a:r>
              <a:rPr lang="cs-CZ" sz="2000" dirty="0" smtClean="0"/>
              <a:t>CYP P450 – rodina CYP 1-4</a:t>
            </a:r>
            <a:br>
              <a:rPr lang="cs-CZ" sz="2000" dirty="0" smtClean="0"/>
            </a:br>
            <a:r>
              <a:rPr lang="cs-CZ" sz="2000" b="1" dirty="0" err="1" smtClean="0"/>
              <a:t>Isoenzymy</a:t>
            </a:r>
            <a:r>
              <a:rPr lang="cs-CZ" sz="2000" b="1" dirty="0" smtClean="0"/>
              <a:t> – CYP3A4, 2D6, 2C9, 2C19, 1A2,…</a:t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endParaRPr lang="cs-CZ" sz="2000" b="1" dirty="0"/>
          </a:p>
        </p:txBody>
      </p:sp>
      <p:pic>
        <p:nvPicPr>
          <p:cNvPr id="1026" name="Picture 2" descr="C:\Users\Libor\Desktop\20160119_21352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colorTemperature colorTemp="4875"/>
                    </a14:imgEffect>
                    <a14:imgEffect>
                      <a14:saturation sat="140000"/>
                    </a14:imgEffect>
                    <a14:imgEffect>
                      <a14:brightnessContrast bright="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8067" r="11969" b="38315"/>
          <a:stretch/>
        </p:blipFill>
        <p:spPr bwMode="auto">
          <a:xfrm>
            <a:off x="1115616" y="2924944"/>
            <a:ext cx="74888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9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Cílem farmakoterapie je dosažení požadovaného léčebného účinku s minimem rozvoje nežádoucích účinků</a:t>
            </a:r>
          </a:p>
          <a:p>
            <a:endParaRPr lang="cs-CZ" sz="2000" dirty="0"/>
          </a:p>
          <a:p>
            <a:r>
              <a:rPr lang="cs-CZ" sz="2000" dirty="0" smtClean="0"/>
              <a:t>Při výběru optimální farmakoterapie pro pacienta je důležitá nejen volba léčiva, ale i dávka léčiva (klinické zkoušení léčiv, </a:t>
            </a:r>
            <a:r>
              <a:rPr lang="cs-CZ" sz="2000" dirty="0" err="1" smtClean="0"/>
              <a:t>bioekvivalenční</a:t>
            </a:r>
            <a:r>
              <a:rPr lang="cs-CZ" sz="2000" dirty="0" smtClean="0"/>
              <a:t> studie)</a:t>
            </a:r>
          </a:p>
          <a:p>
            <a:endParaRPr lang="cs-CZ" sz="2000" dirty="0"/>
          </a:p>
          <a:p>
            <a:r>
              <a:rPr lang="cs-CZ" sz="2000" dirty="0" smtClean="0"/>
              <a:t>Racionální přístup kombinuje  principy farmakokinetiky s farmakodynamikou.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D60093"/>
                </a:solidFill>
              </a:rPr>
              <a:t>FARMAKOKINETIKA</a:t>
            </a:r>
          </a:p>
          <a:p>
            <a:r>
              <a:rPr lang="cs-CZ" sz="2000" b="1" dirty="0" smtClean="0"/>
              <a:t>Popisuje průběh léčiva v organizmu v průběhu času</a:t>
            </a:r>
          </a:p>
          <a:p>
            <a:r>
              <a:rPr lang="cs-CZ" sz="2000" b="1" dirty="0" smtClean="0"/>
              <a:t>Zabývá se tím, co organismus dělá s léčivem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D60093"/>
                </a:solidFill>
              </a:rPr>
              <a:t>FARMAKODYNAMIKA</a:t>
            </a:r>
          </a:p>
          <a:p>
            <a:r>
              <a:rPr lang="cs-CZ" sz="2000" b="1" dirty="0" smtClean="0"/>
              <a:t>Studuje co léčivo dělá s organizmem,</a:t>
            </a:r>
          </a:p>
          <a:p>
            <a:r>
              <a:rPr lang="cs-CZ" sz="2000" b="1" dirty="0" smtClean="0"/>
              <a:t>Zabývá se mechanismem působení léčiv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301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Substráty/ inhibitory/induktory CYP450</a:t>
            </a:r>
            <a:endParaRPr lang="cs-CZ" sz="20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256573"/>
              </p:ext>
            </p:extLst>
          </p:nvPr>
        </p:nvGraphicFramePr>
        <p:xfrm>
          <a:off x="457200" y="1600200"/>
          <a:ext cx="8229600" cy="433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32656">
                <a:tc>
                  <a:txBody>
                    <a:bodyPr/>
                    <a:lstStyle/>
                    <a:p>
                      <a:r>
                        <a:rPr lang="cs-CZ" sz="2000" dirty="0" err="1" smtClean="0">
                          <a:solidFill>
                            <a:schemeClr val="tx1"/>
                          </a:solidFill>
                        </a:rPr>
                        <a:t>Isoenzym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Substrát enzymu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Inhibitor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Induktor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CYP 1A2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paracetamol,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kofein, </a:t>
                      </a:r>
                      <a:r>
                        <a:rPr lang="cs-CZ" dirty="0" err="1" smtClean="0"/>
                        <a:t>theofylin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klaritromycin</a:t>
                      </a:r>
                      <a:r>
                        <a:rPr lang="cs-CZ" dirty="0" smtClean="0"/>
                        <a:t>,</a:t>
                      </a:r>
                    </a:p>
                    <a:p>
                      <a:r>
                        <a:rPr lang="cs-CZ" dirty="0" smtClean="0"/>
                        <a:t>grapefruit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cigaretový kouř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CYP 2C9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diclofenak</a:t>
                      </a:r>
                      <a:r>
                        <a:rPr lang="cs-CZ" dirty="0" smtClean="0"/>
                        <a:t>, ibuprofen, </a:t>
                      </a:r>
                      <a:r>
                        <a:rPr lang="cs-CZ" dirty="0" err="1" smtClean="0"/>
                        <a:t>warfarin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amiodaron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flukonazol</a:t>
                      </a:r>
                      <a:r>
                        <a:rPr lang="cs-CZ" dirty="0" smtClean="0"/>
                        <a:t>, fluoxetin, </a:t>
                      </a:r>
                      <a:r>
                        <a:rPr lang="cs-CZ" dirty="0" err="1" smtClean="0"/>
                        <a:t>kys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valproová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karbamazepin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dexametason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rifampicin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CYP 2D6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metoprolol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bisoprolol</a:t>
                      </a:r>
                      <a:r>
                        <a:rPr lang="cs-CZ" dirty="0" smtClean="0"/>
                        <a:t>, SSRI,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ondansetron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amiodaron</a:t>
                      </a:r>
                      <a:r>
                        <a:rPr lang="cs-CZ" dirty="0" smtClean="0"/>
                        <a:t>, fluoxetin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karbamazepin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fenytoin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rifampicin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340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CYP 3A4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amiodaron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karbamazepin</a:t>
                      </a:r>
                      <a:r>
                        <a:rPr lang="cs-CZ" dirty="0" smtClean="0"/>
                        <a:t>, midazolam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amiodaron</a:t>
                      </a:r>
                      <a:r>
                        <a:rPr lang="cs-CZ" dirty="0" smtClean="0"/>
                        <a:t>, grapefruit, </a:t>
                      </a:r>
                      <a:r>
                        <a:rPr lang="cs-CZ" dirty="0" err="1" smtClean="0"/>
                        <a:t>klaritromycin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karbamazepin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fenytoin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rifampicin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4. Eliminace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Hlavní eliminační cesty: </a:t>
            </a:r>
            <a:r>
              <a:rPr lang="cs-CZ" sz="2000" b="1" dirty="0" smtClean="0"/>
              <a:t>moč, žluč</a:t>
            </a:r>
          </a:p>
          <a:p>
            <a:endParaRPr lang="cs-CZ" sz="2000" dirty="0"/>
          </a:p>
          <a:p>
            <a:pPr marL="457200" indent="-457200">
              <a:buAutoNum type="arabicPeriod"/>
            </a:pPr>
            <a:r>
              <a:rPr lang="cs-CZ" sz="2000" b="1" dirty="0" smtClean="0"/>
              <a:t>Exkrece močí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/>
              <a:t>Zahrnuje 3 procesy: </a:t>
            </a:r>
            <a:r>
              <a:rPr lang="cs-CZ" sz="2000" b="1" dirty="0" smtClean="0">
                <a:solidFill>
                  <a:srgbClr val="990033"/>
                </a:solidFill>
              </a:rPr>
              <a:t>glomerulární filtraci, reabsorpci, tubulární sekreci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FF0066"/>
                </a:solidFill>
              </a:rPr>
              <a:t>   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66"/>
                </a:solidFill>
              </a:rPr>
              <a:t> </a:t>
            </a:r>
            <a:r>
              <a:rPr lang="cs-CZ" sz="2000" dirty="0" smtClean="0">
                <a:solidFill>
                  <a:srgbClr val="FF0066"/>
                </a:solidFill>
              </a:rPr>
              <a:t>            </a:t>
            </a:r>
            <a:r>
              <a:rPr lang="cs-CZ" sz="2000" u="sng" dirty="0" smtClean="0">
                <a:solidFill>
                  <a:srgbClr val="FF0066"/>
                </a:solidFill>
              </a:rPr>
              <a:t>Totální exkrece = GF + TS – reabsorpce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 smtClean="0">
                <a:solidFill>
                  <a:srgbClr val="990033"/>
                </a:solidFill>
              </a:rPr>
              <a:t>GF</a:t>
            </a:r>
            <a:r>
              <a:rPr lang="cs-CZ" sz="2000" dirty="0" smtClean="0"/>
              <a:t> – všechny molekuly menší než 20kDa , filtrace přes póry v membráně, glomerulární </a:t>
            </a:r>
            <a:r>
              <a:rPr lang="cs-CZ" sz="2000" dirty="0" err="1" smtClean="0"/>
              <a:t>fitrát</a:t>
            </a:r>
            <a:r>
              <a:rPr lang="cs-CZ" sz="2000" dirty="0" smtClean="0"/>
              <a:t> obsahuje kolem 20% objemu plazmy, proto 20% všech </a:t>
            </a:r>
            <a:r>
              <a:rPr lang="cs-CZ" sz="2000" dirty="0" err="1" smtClean="0"/>
              <a:t>hydrosolubilních</a:t>
            </a:r>
            <a:r>
              <a:rPr lang="cs-CZ" sz="2000" dirty="0" smtClean="0"/>
              <a:t> nízkomolekulárních léčiv vstupuje do filtrátu. Pouze volné léčivo, nevázané na plazmatické proteiny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0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 smtClean="0">
                <a:solidFill>
                  <a:srgbClr val="990033"/>
                </a:solidFill>
              </a:rPr>
              <a:t>Reabsorpce</a:t>
            </a:r>
            <a:r>
              <a:rPr lang="cs-CZ" sz="2000" dirty="0" smtClean="0"/>
              <a:t> – pouze malá část léčiv, lipofilních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000" dirty="0" smtClean="0"/>
          </a:p>
          <a:p>
            <a:pPr>
              <a:buFont typeface="Calibri" panose="020F0502020204030204" pitchFamily="34" charset="0"/>
              <a:buChar char="–"/>
            </a:pPr>
            <a:r>
              <a:rPr lang="cs-CZ" sz="2000" b="1" dirty="0" smtClean="0">
                <a:solidFill>
                  <a:srgbClr val="990033"/>
                </a:solidFill>
              </a:rPr>
              <a:t>Tubulární sekrece </a:t>
            </a:r>
            <a:r>
              <a:rPr lang="cs-CZ" sz="2000" dirty="0" smtClean="0"/>
              <a:t>– pomocí sekrečních transportérů, zejména metabolity ve formě </a:t>
            </a:r>
            <a:r>
              <a:rPr lang="cs-CZ" sz="2000" dirty="0" err="1" smtClean="0"/>
              <a:t>glukuronidačních</a:t>
            </a:r>
            <a:r>
              <a:rPr lang="cs-CZ" sz="2000" dirty="0" smtClean="0"/>
              <a:t>, sulfatačních konjugátů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343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2. Exkrece žlučí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/>
              <a:t>Primární eliminační cesta větších molekul (&gt;500 Da)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/>
              <a:t>Konjugace s </a:t>
            </a:r>
            <a:r>
              <a:rPr lang="cs-CZ" sz="2000" dirty="0" err="1" smtClean="0"/>
              <a:t>glukuronovou</a:t>
            </a:r>
            <a:r>
              <a:rPr lang="cs-CZ" sz="2000" dirty="0" smtClean="0"/>
              <a:t> kyselinou zvyšuje molekulovou hmotnost substrátu téměř o 200 Da!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cs-CZ" sz="2000" dirty="0" smtClean="0"/>
              <a:t>Eliminační cesta: játra → žluč → tenké střevo → kolon → </a:t>
            </a:r>
            <a:r>
              <a:rPr lang="cs-CZ" sz="2000" dirty="0" err="1" smtClean="0"/>
              <a:t>rectum</a:t>
            </a:r>
            <a:endParaRPr lang="cs-CZ" sz="2000" dirty="0" smtClean="0"/>
          </a:p>
          <a:p>
            <a:pPr>
              <a:buFont typeface="Calibri" panose="020F0502020204030204" pitchFamily="34" charset="0"/>
              <a:buChar char="–"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ENTEROHEPATÁLNÍ OBĚH:</a:t>
            </a:r>
          </a:p>
          <a:p>
            <a:r>
              <a:rPr lang="cs-CZ" sz="2000" dirty="0" smtClean="0"/>
              <a:t>Pouze některá léčiva eliminovaná žlučí</a:t>
            </a:r>
          </a:p>
          <a:p>
            <a:r>
              <a:rPr lang="cs-CZ" sz="2000" dirty="0" smtClean="0"/>
              <a:t>V kolon (prostřednictvím bakteriální hydrolýzy) může docházet k reabsorpci léčiv, vstupovat do portální žíly, játra, (systémová cirkulace), žluč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65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APLIKOVANÁ FARMAKOKINETIKA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KLINICKÁ FARMAKOKINETIKA – využívá poznatky experimentální farmakokinetiky k tomu, aby bylo možné kvalifikovaně odhadnout změny absorpce, eliminace, distribuce léčiva u konkrétního pacienta a dále k odhadu chování léčiva v </a:t>
            </a:r>
            <a:r>
              <a:rPr lang="cs-CZ" sz="2000" dirty="0" err="1" smtClean="0"/>
              <a:t>organismua</a:t>
            </a:r>
            <a:r>
              <a:rPr lang="cs-CZ" sz="2000" dirty="0" smtClean="0"/>
              <a:t> optimálního dávkovacího schématu.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Cílem klinické farmakokinetiky  je především racionalizovat terapii u konkrétního pacienta.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Farmakokinetické parametry léčiv se u konkrétního pacienta mohou lišit a znalost aplikované farmakokinetiky nám dává možnost tyto změny odhadnout.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Je nutné znát základy obecné a aplikované farmakokinetiky, tak je možné používat klinickou farmakokinetiky v praxi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93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4082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ZÁKLADNÍ PARAMETRY APLIKOVANÉ FARMAKOKINETIKY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8945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Biologická dostupnost F (%)</a:t>
            </a:r>
          </a:p>
          <a:p>
            <a:r>
              <a:rPr lang="cs-CZ" sz="2000" b="1" dirty="0" smtClean="0"/>
              <a:t>Vazba na plazmatické bílkoviny (%)</a:t>
            </a:r>
          </a:p>
          <a:p>
            <a:r>
              <a:rPr lang="cs-CZ" sz="2000" b="1" dirty="0" err="1" smtClean="0"/>
              <a:t>Clearance</a:t>
            </a:r>
            <a:r>
              <a:rPr lang="cs-CZ" sz="2000" b="1" dirty="0" smtClean="0"/>
              <a:t> (ml/min)</a:t>
            </a:r>
          </a:p>
          <a:p>
            <a:r>
              <a:rPr lang="cs-CZ" sz="2000" b="1" dirty="0" smtClean="0"/>
              <a:t>Distribuční objem </a:t>
            </a:r>
            <a:r>
              <a:rPr lang="cs-CZ" sz="2000" b="1" dirty="0" err="1" smtClean="0"/>
              <a:t>V</a:t>
            </a:r>
            <a:r>
              <a:rPr lang="cs-CZ" sz="1200" b="1" dirty="0" err="1" smtClean="0"/>
              <a:t>d</a:t>
            </a:r>
            <a:r>
              <a:rPr lang="cs-CZ" sz="2000" b="1" dirty="0" smtClean="0"/>
              <a:t> (L/kg)</a:t>
            </a:r>
          </a:p>
          <a:p>
            <a:r>
              <a:rPr lang="cs-CZ" sz="2000" b="1" dirty="0" smtClean="0"/>
              <a:t>Biologický poločas T</a:t>
            </a:r>
            <a:r>
              <a:rPr lang="cs-CZ" sz="1200" b="1" dirty="0" smtClean="0"/>
              <a:t>1/2 </a:t>
            </a:r>
            <a:r>
              <a:rPr lang="cs-CZ" sz="2000" b="1" dirty="0" smtClean="0"/>
              <a:t>(hod., min.)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35827"/>
              </p:ext>
            </p:extLst>
          </p:nvPr>
        </p:nvGraphicFramePr>
        <p:xfrm>
          <a:off x="467545" y="3140967"/>
          <a:ext cx="8136903" cy="326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00"/>
                <a:gridCol w="991025"/>
                <a:gridCol w="1404766"/>
                <a:gridCol w="1728192"/>
                <a:gridCol w="864096"/>
                <a:gridCol w="2016224"/>
              </a:tblGrid>
              <a:tr h="439521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Léčivá látka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F (%)</a:t>
                      </a:r>
                    </a:p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p.o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Vazba na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bílkoviny (%)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Clearance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(ml/min)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(L/kg)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(hod.)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55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Amikacin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0 - 11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91,2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1,4</a:t>
                      </a:r>
                      <a:r>
                        <a:rPr lang="cs-CZ" baseline="0" dirty="0" smtClean="0"/>
                        <a:t> – 2,3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</a:tr>
              <a:tr h="102363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Diazepam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</a:t>
                      </a:r>
                      <a:r>
                        <a:rPr lang="cs-CZ" baseline="0" dirty="0" smtClean="0"/>
                        <a:t> - 100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1,62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Mateřská</a:t>
                      </a:r>
                      <a:r>
                        <a:rPr lang="cs-CZ" sz="1600" baseline="0" dirty="0" smtClean="0"/>
                        <a:t> látka: 33-45,</a:t>
                      </a:r>
                    </a:p>
                    <a:p>
                      <a:pPr algn="ctr"/>
                      <a:r>
                        <a:rPr lang="cs-CZ" sz="1600" baseline="0" dirty="0" err="1" smtClean="0"/>
                        <a:t>desmetyldiazepam</a:t>
                      </a:r>
                      <a:r>
                        <a:rPr lang="cs-CZ" sz="1600" baseline="0" dirty="0" smtClean="0"/>
                        <a:t> 152-174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</a:tr>
              <a:tr h="4555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Digoxin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</a:t>
                      </a:r>
                      <a:r>
                        <a:rPr lang="cs-CZ" baseline="0" dirty="0" smtClean="0"/>
                        <a:t> - 48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</a:tr>
              <a:tr h="647998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Warfarin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3,21</a:t>
                      </a:r>
                      <a:r>
                        <a:rPr lang="cs-CZ" sz="1400" dirty="0" smtClean="0"/>
                        <a:t> (exkrece</a:t>
                      </a:r>
                      <a:r>
                        <a:rPr lang="cs-CZ" sz="1400" baseline="0" dirty="0" smtClean="0"/>
                        <a:t> močí, 92% jako metabolity</a:t>
                      </a:r>
                      <a:r>
                        <a:rPr lang="cs-CZ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r>
                        <a:rPr lang="cs-CZ" baseline="0" dirty="0" smtClean="0"/>
                        <a:t> - 60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0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899209"/>
              </p:ext>
            </p:extLst>
          </p:nvPr>
        </p:nvGraphicFramePr>
        <p:xfrm>
          <a:off x="395536" y="116632"/>
          <a:ext cx="8280920" cy="654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782"/>
                <a:gridCol w="6975138"/>
              </a:tblGrid>
              <a:tr h="1820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Biologická dostupnost F (%)</a:t>
                      </a:r>
                    </a:p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Podíl léčiva, který dosáhl systémové cirkulace (%),  popř. bezrozměrné číslo 0-1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. Charakterizuje, jaká část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léčiva aplikovaného mimo krevní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řečisště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dosáhne centrálního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kompartmentu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cs-CZ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="0" u="sng" baseline="0" dirty="0" smtClean="0">
                          <a:solidFill>
                            <a:schemeClr val="tx1"/>
                          </a:solidFill>
                        </a:rPr>
                        <a:t>Využití: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baseline="0" dirty="0" smtClean="0">
                          <a:solidFill>
                            <a:srgbClr val="990033"/>
                          </a:solidFill>
                        </a:rPr>
                        <a:t>výpočet dávky, která se z místa aplikace skutečně dostane do systémové regulace  </a:t>
                      </a:r>
                      <a:r>
                        <a:rPr lang="cs-CZ" b="1" baseline="0" dirty="0" err="1" smtClean="0">
                          <a:solidFill>
                            <a:srgbClr val="990033"/>
                          </a:solidFill>
                        </a:rPr>
                        <a:t>Dreal</a:t>
                      </a:r>
                      <a:r>
                        <a:rPr lang="cs-CZ" b="1" baseline="0" dirty="0" smtClean="0">
                          <a:solidFill>
                            <a:srgbClr val="990033"/>
                          </a:solidFill>
                        </a:rPr>
                        <a:t> = </a:t>
                      </a:r>
                      <a:r>
                        <a:rPr lang="cs-CZ" b="1" baseline="0" dirty="0" err="1" smtClean="0">
                          <a:solidFill>
                            <a:srgbClr val="990033"/>
                          </a:solidFill>
                        </a:rPr>
                        <a:t>FxD</a:t>
                      </a:r>
                      <a:endParaRPr lang="cs-CZ" b="1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245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/>
                        <a:t>Clearance</a:t>
                      </a:r>
                      <a:r>
                        <a:rPr lang="cs-CZ" sz="1800" b="1" dirty="0" smtClean="0"/>
                        <a:t> (ml/min)</a:t>
                      </a:r>
                    </a:p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Objem plazmy, který</a:t>
                      </a:r>
                      <a:r>
                        <a:rPr lang="cs-CZ" b="1" baseline="0" dirty="0" smtClean="0"/>
                        <a:t> se za časovou jednotku očistil od účinné látky. </a:t>
                      </a:r>
                      <a:r>
                        <a:rPr lang="cs-CZ" baseline="0" dirty="0" err="1" smtClean="0"/>
                        <a:t>Clearance</a:t>
                      </a:r>
                      <a:r>
                        <a:rPr lang="cs-CZ" baseline="0" dirty="0" smtClean="0"/>
                        <a:t> charakterizuje výkonnost eliminačních orgánů.</a:t>
                      </a:r>
                    </a:p>
                    <a:p>
                      <a:endParaRPr lang="cs-CZ" baseline="0" dirty="0" smtClean="0"/>
                    </a:p>
                    <a:p>
                      <a:r>
                        <a:rPr lang="cs-CZ" u="sng" baseline="0" dirty="0" smtClean="0"/>
                        <a:t>Využití</a:t>
                      </a:r>
                      <a:r>
                        <a:rPr lang="cs-CZ" baseline="0" dirty="0" smtClean="0"/>
                        <a:t>: </a:t>
                      </a:r>
                      <a:r>
                        <a:rPr lang="cs-CZ" b="1" baseline="0" dirty="0" smtClean="0">
                          <a:solidFill>
                            <a:srgbClr val="990033"/>
                          </a:solidFill>
                        </a:rPr>
                        <a:t>výpočet udržovací dávky léčiva:  D = </a:t>
                      </a:r>
                      <a:r>
                        <a:rPr lang="cs-CZ" b="1" baseline="0" dirty="0" err="1" smtClean="0">
                          <a:solidFill>
                            <a:srgbClr val="990033"/>
                          </a:solidFill>
                        </a:rPr>
                        <a:t>c</a:t>
                      </a:r>
                      <a:r>
                        <a:rPr lang="cs-CZ" sz="1200" b="1" baseline="0" dirty="0" err="1" smtClean="0">
                          <a:solidFill>
                            <a:srgbClr val="990033"/>
                          </a:solidFill>
                        </a:rPr>
                        <a:t>ss</a:t>
                      </a:r>
                      <a:r>
                        <a:rPr lang="cs-CZ" b="1" baseline="0" dirty="0" smtClean="0">
                          <a:solidFill>
                            <a:srgbClr val="990033"/>
                          </a:solidFill>
                        </a:rPr>
                        <a:t> x </a:t>
                      </a:r>
                      <a:r>
                        <a:rPr lang="cs-CZ" b="1" baseline="0" dirty="0" err="1" smtClean="0">
                          <a:solidFill>
                            <a:srgbClr val="990033"/>
                          </a:solidFill>
                        </a:rPr>
                        <a:t>Clearance</a:t>
                      </a:r>
                      <a:endParaRPr lang="cs-CZ" b="1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660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Distribuční objem </a:t>
                      </a:r>
                      <a:r>
                        <a:rPr lang="cs-CZ" sz="1800" b="1" dirty="0" err="1" smtClean="0"/>
                        <a:t>V</a:t>
                      </a:r>
                      <a:r>
                        <a:rPr lang="cs-CZ" sz="1100" b="1" dirty="0" err="1" smtClean="0"/>
                        <a:t>d</a:t>
                      </a:r>
                      <a:r>
                        <a:rPr lang="cs-CZ" sz="1800" b="1" dirty="0" smtClean="0"/>
                        <a:t> (L/kg)</a:t>
                      </a:r>
                    </a:p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Fiktivní veličina, teoretický</a:t>
                      </a:r>
                      <a:r>
                        <a:rPr lang="cs-CZ" b="1" baseline="0" dirty="0" smtClean="0"/>
                        <a:t> prostor, do kterého se lék po podání rozptýlí v určité zjištěné koncentraci. </a:t>
                      </a:r>
                    </a:p>
                    <a:p>
                      <a:r>
                        <a:rPr lang="cs-CZ" baseline="0" dirty="0" err="1" smtClean="0"/>
                        <a:t>Vd</a:t>
                      </a:r>
                      <a:r>
                        <a:rPr lang="cs-CZ" baseline="0" dirty="0" smtClean="0"/>
                        <a:t> vyjadřuje vztah mezi velikostí dávky a dosaženou koncentrací v plazmě.  </a:t>
                      </a:r>
                      <a:r>
                        <a:rPr lang="cs-CZ" baseline="0" dirty="0" err="1" smtClean="0"/>
                        <a:t>Vd</a:t>
                      </a:r>
                      <a:r>
                        <a:rPr lang="cs-CZ" baseline="0" dirty="0" smtClean="0"/>
                        <a:t> = D/</a:t>
                      </a:r>
                      <a:r>
                        <a:rPr lang="cs-CZ" baseline="0" dirty="0" err="1" smtClean="0"/>
                        <a:t>cmax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r>
                        <a:rPr lang="cs-CZ" u="sng" baseline="0" dirty="0" smtClean="0"/>
                        <a:t>Využití: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="1" baseline="0" dirty="0" smtClean="0">
                          <a:solidFill>
                            <a:srgbClr val="990033"/>
                          </a:solidFill>
                        </a:rPr>
                        <a:t>výpočet nasycovací (úvodní dávky).  </a:t>
                      </a:r>
                      <a:r>
                        <a:rPr lang="cs-CZ" baseline="0" dirty="0" smtClean="0"/>
                        <a:t>Velikost </a:t>
                      </a:r>
                      <a:r>
                        <a:rPr lang="cs-CZ" baseline="0" dirty="0" err="1" smtClean="0"/>
                        <a:t>Vd</a:t>
                      </a:r>
                      <a:r>
                        <a:rPr lang="cs-CZ" baseline="0" dirty="0" smtClean="0"/>
                        <a:t> je nepřímo </a:t>
                      </a:r>
                      <a:r>
                        <a:rPr lang="cs-CZ" baseline="0" dirty="0" err="1" smtClean="0"/>
                        <a:t>závisla</a:t>
                      </a:r>
                      <a:r>
                        <a:rPr lang="cs-CZ" baseline="0" dirty="0" smtClean="0"/>
                        <a:t> na vazbě na plazmatické bílkoviny.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560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Biologický poločas T</a:t>
                      </a:r>
                      <a:r>
                        <a:rPr lang="cs-CZ" sz="1100" b="1" dirty="0" smtClean="0"/>
                        <a:t>1/2 </a:t>
                      </a:r>
                      <a:r>
                        <a:rPr lang="cs-CZ" sz="1800" b="1" dirty="0" smtClean="0"/>
                        <a:t>(hod., min.)</a:t>
                      </a:r>
                    </a:p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Doba, za kterou klesne koncentrace léku v plazmě na polovinu.</a:t>
                      </a:r>
                      <a:r>
                        <a:rPr lang="cs-CZ" b="1" baseline="0" dirty="0" smtClean="0"/>
                        <a:t> Za 5 T1/2 se vyloučí z </a:t>
                      </a:r>
                      <a:r>
                        <a:rPr lang="cs-CZ" b="1" baseline="0" dirty="0" err="1" smtClean="0"/>
                        <a:t>org</a:t>
                      </a:r>
                      <a:r>
                        <a:rPr lang="cs-CZ" b="1" baseline="0" dirty="0" smtClean="0"/>
                        <a:t>. prakticky veškerý lék.</a:t>
                      </a:r>
                    </a:p>
                    <a:p>
                      <a:r>
                        <a:rPr lang="cs-CZ" baseline="0" dirty="0" smtClean="0"/>
                        <a:t>Velikost T1/2 je závislá na </a:t>
                      </a:r>
                      <a:r>
                        <a:rPr lang="cs-CZ" baseline="0" dirty="0" err="1" smtClean="0"/>
                        <a:t>clearance</a:t>
                      </a:r>
                      <a:r>
                        <a:rPr lang="cs-CZ" baseline="0" dirty="0" smtClean="0"/>
                        <a:t> + </a:t>
                      </a:r>
                      <a:r>
                        <a:rPr lang="cs-CZ" baseline="0" dirty="0" err="1" smtClean="0"/>
                        <a:t>Vd</a:t>
                      </a:r>
                      <a:r>
                        <a:rPr lang="cs-CZ" baseline="0" dirty="0" smtClean="0"/>
                        <a:t>: T1/2 = </a:t>
                      </a:r>
                      <a:r>
                        <a:rPr lang="cs-CZ" baseline="0" dirty="0" err="1" smtClean="0"/>
                        <a:t>Vd</a:t>
                      </a:r>
                      <a:r>
                        <a:rPr lang="cs-CZ" baseline="0" dirty="0" smtClean="0"/>
                        <a:t>/</a:t>
                      </a:r>
                      <a:r>
                        <a:rPr lang="cs-CZ" baseline="0" dirty="0" err="1" smtClean="0"/>
                        <a:t>Clear</a:t>
                      </a:r>
                      <a:r>
                        <a:rPr lang="cs-CZ" baseline="0" dirty="0" smtClean="0"/>
                        <a:t>.</a:t>
                      </a:r>
                    </a:p>
                    <a:p>
                      <a:endParaRPr lang="cs-CZ" baseline="0" dirty="0" smtClean="0"/>
                    </a:p>
                    <a:p>
                      <a:r>
                        <a:rPr lang="cs-CZ" u="sng" baseline="0" dirty="0" smtClean="0"/>
                        <a:t>Využití:</a:t>
                      </a:r>
                      <a:r>
                        <a:rPr lang="cs-CZ" baseline="0" dirty="0" smtClean="0"/>
                        <a:t>  </a:t>
                      </a:r>
                      <a:r>
                        <a:rPr lang="cs-CZ" b="1" baseline="0" dirty="0" smtClean="0">
                          <a:solidFill>
                            <a:srgbClr val="990033"/>
                          </a:solidFill>
                        </a:rPr>
                        <a:t>Odhad doby nutný k vyloučení léku</a:t>
                      </a:r>
                    </a:p>
                    <a:p>
                      <a:r>
                        <a:rPr lang="cs-CZ" b="1" baseline="0" dirty="0" smtClean="0">
                          <a:solidFill>
                            <a:srgbClr val="990033"/>
                          </a:solidFill>
                        </a:rPr>
                        <a:t>                Odhad doby nutný k dosažení rovnovážné </a:t>
                      </a:r>
                      <a:r>
                        <a:rPr lang="cs-CZ" b="1" baseline="0" dirty="0" err="1" smtClean="0">
                          <a:solidFill>
                            <a:srgbClr val="990033"/>
                          </a:solidFill>
                        </a:rPr>
                        <a:t>konc.léku</a:t>
                      </a:r>
                      <a:endParaRPr lang="cs-CZ" b="1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2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Distribuční objem (Vd)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 smtClean="0"/>
              <a:t>Zdánlivý prostor, distribuce léčiva jak v cirkulaci, tak i ve tkáních</a:t>
            </a:r>
          </a:p>
          <a:p>
            <a:r>
              <a:rPr lang="cs-CZ" sz="1800" dirty="0" smtClean="0"/>
              <a:t>1. parametr pro určení koncentrace léčiva </a:t>
            </a:r>
          </a:p>
          <a:p>
            <a:r>
              <a:rPr lang="cs-CZ" sz="1800" dirty="0" smtClean="0"/>
              <a:t>Určuje nárazovou dávku (LD) </a:t>
            </a:r>
          </a:p>
          <a:p>
            <a:endParaRPr lang="cs-CZ" sz="1800" dirty="0"/>
          </a:p>
          <a:p>
            <a:r>
              <a:rPr lang="cs-CZ" sz="1800" dirty="0" smtClean="0"/>
              <a:t>Změny V</a:t>
            </a:r>
            <a:r>
              <a:rPr lang="cs-CZ" sz="1100" dirty="0" smtClean="0"/>
              <a:t>d  </a:t>
            </a:r>
            <a:r>
              <a:rPr lang="cs-CZ" sz="2000" dirty="0" smtClean="0"/>
              <a:t>např. při sepsi, hypalbuminémii, dehydrataci, LI,…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                       intravaskulární prostor   Vd  5-7 L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extracelulární prostor     Vd  10-20 L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intracelulární prostor      Vd     &gt; 50 L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u="sng" dirty="0" smtClean="0"/>
              <a:t>Využití Vd: </a:t>
            </a:r>
          </a:p>
          <a:p>
            <a:pPr marL="0" indent="0">
              <a:buNone/>
            </a:pPr>
            <a:endParaRPr lang="cs-CZ" sz="2000" u="sng" dirty="0" smtClean="0"/>
          </a:p>
          <a:p>
            <a:pPr lvl="1" indent="-342900">
              <a:buFont typeface="+mj-lt"/>
              <a:buAutoNum type="arabicPeriod"/>
            </a:pPr>
            <a:r>
              <a:rPr lang="cs-CZ" sz="1900" dirty="0" smtClean="0">
                <a:solidFill>
                  <a:srgbClr val="990033"/>
                </a:solidFill>
              </a:rPr>
              <a:t>Výpočet nasycovací dávky  - nasycovací dávku volíme u těch léčiv, u kterých opakované podávání udržovacích dávek vede k dosažení css za velmi dlouhou dobu</a:t>
            </a:r>
          </a:p>
          <a:p>
            <a:pPr lvl="1" indent="-342900">
              <a:buFont typeface="+mj-lt"/>
              <a:buAutoNum type="arabicPeriod"/>
            </a:pPr>
            <a:endParaRPr lang="cs-CZ" sz="1900" dirty="0">
              <a:solidFill>
                <a:srgbClr val="990033"/>
              </a:solidFill>
            </a:endParaRPr>
          </a:p>
          <a:p>
            <a:pPr lvl="1" indent="-342900">
              <a:buFont typeface="+mj-lt"/>
              <a:buAutoNum type="arabicPeriod"/>
            </a:pPr>
            <a:r>
              <a:rPr lang="cs-CZ" sz="1900" dirty="0" smtClean="0">
                <a:solidFill>
                  <a:srgbClr val="990033"/>
                </a:solidFill>
              </a:rPr>
              <a:t>Pro posouzení velikosti distribučního prostoru  (léčivo distribuováno intra, extracelulárně, intravaskulárně</a:t>
            </a:r>
            <a:endParaRPr lang="cs-CZ" sz="1900" dirty="0">
              <a:solidFill>
                <a:srgbClr val="990033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-1163782" y="257694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72947"/>
              </p:ext>
            </p:extLst>
          </p:nvPr>
        </p:nvGraphicFramePr>
        <p:xfrm>
          <a:off x="1835696" y="2492896"/>
          <a:ext cx="4530436" cy="1214652"/>
        </p:xfrm>
        <a:graphic>
          <a:graphicData uri="http://schemas.openxmlformats.org/drawingml/2006/table">
            <a:tbl>
              <a:tblPr/>
              <a:tblGrid>
                <a:gridCol w="4530436"/>
              </a:tblGrid>
              <a:tr h="12146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4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18058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</a:t>
            </a:r>
            <a:r>
              <a:rPr lang="cs-CZ" sz="1600" b="1" dirty="0" smtClean="0"/>
              <a:t>d</a:t>
            </a:r>
            <a:r>
              <a:rPr lang="cs-CZ" sz="2400" b="1" dirty="0" smtClean="0"/>
              <a:t> u hydrofilních x lipofilních léčiv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291264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Hydrofilní léčiva</a:t>
            </a:r>
          </a:p>
          <a:p>
            <a:r>
              <a:rPr lang="cs-CZ" sz="2000" dirty="0" smtClean="0"/>
              <a:t>Mají V</a:t>
            </a:r>
            <a:r>
              <a:rPr lang="cs-CZ" sz="1400" dirty="0" smtClean="0"/>
              <a:t>d</a:t>
            </a:r>
            <a:r>
              <a:rPr lang="cs-CZ" sz="2000" dirty="0" smtClean="0"/>
              <a:t> , který dobře odpovídá IBW a lepších výsledků dosáhneme při dávkování na 1 kg IBW a to i u obézních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Lipofilní léčiva</a:t>
            </a:r>
          </a:p>
          <a:p>
            <a:r>
              <a:rPr lang="cs-CZ" sz="2000" dirty="0" smtClean="0"/>
              <a:t>V</a:t>
            </a:r>
            <a:r>
              <a:rPr lang="cs-CZ" sz="1400" dirty="0" smtClean="0"/>
              <a:t>d</a:t>
            </a:r>
            <a:r>
              <a:rPr lang="cs-CZ" sz="2000" dirty="0" smtClean="0"/>
              <a:t> spíše odpovídá celkové tělesné hmotnosti (př. </a:t>
            </a:r>
            <a:r>
              <a:rPr lang="cs-CZ" sz="2000" dirty="0" err="1"/>
              <a:t>p</a:t>
            </a:r>
            <a:r>
              <a:rPr lang="cs-CZ" sz="2000" dirty="0" err="1" smtClean="0"/>
              <a:t>ropofol</a:t>
            </a:r>
            <a:r>
              <a:rPr lang="cs-CZ" sz="2000" dirty="0" smtClean="0"/>
              <a:t>). Tato dávka u velmi obézních může být neúměrně vysoká → nesmí být podávána opakovaně, protože eliminační funkce ledvin a jater neodpovídá u obézních osob tělesným proporcím!!!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Př. AMG (distribuce do ECT)</a:t>
            </a:r>
          </a:p>
          <a:p>
            <a:pPr marL="0" indent="0">
              <a:buNone/>
            </a:pPr>
            <a:r>
              <a:rPr lang="cs-CZ" sz="2000" dirty="0" smtClean="0"/>
              <a:t>+ u obézních je distribuce do tukové tkáně u hydrofilních léčiv až  40%</a:t>
            </a:r>
          </a:p>
          <a:p>
            <a:pPr marL="0" indent="0">
              <a:buNone/>
            </a:pPr>
            <a:r>
              <a:rPr lang="cs-CZ" sz="2000" dirty="0" smtClean="0"/>
              <a:t>→ propočet dávky dle korigované hmotnosti (ABW):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</a:t>
            </a:r>
            <a:r>
              <a:rPr lang="cs-CZ" sz="2000" u="sng" dirty="0" smtClean="0"/>
              <a:t> ABW = 0,4 x (tělesná hmotnost – IBW) + 1 x IBW</a:t>
            </a:r>
          </a:p>
          <a:p>
            <a:pPr marL="0" indent="0">
              <a:buNone/>
            </a:pPr>
            <a:endParaRPr lang="cs-CZ" sz="2000" u="sng" dirty="0" smtClean="0"/>
          </a:p>
          <a:p>
            <a:pPr marL="0" indent="0">
              <a:buNone/>
            </a:pPr>
            <a:r>
              <a:rPr lang="cs-CZ" sz="2000" dirty="0" smtClean="0"/>
              <a:t>→ u neobézních počítat s IBW, u obézních s ABW</a:t>
            </a: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-290945" y="509847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-2258291" y="270163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8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Kompartmentové modely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= fiktivní modely distribuce léčiv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u="sng" dirty="0" smtClean="0">
                <a:solidFill>
                  <a:srgbClr val="C00000"/>
                </a:solidFill>
              </a:rPr>
              <a:t>1 kompartment </a:t>
            </a:r>
            <a:r>
              <a:rPr lang="cs-CZ" sz="2000" dirty="0" smtClean="0"/>
              <a:t>– léčivo po </a:t>
            </a:r>
            <a:r>
              <a:rPr lang="cs-CZ" sz="2000" dirty="0" err="1" smtClean="0"/>
              <a:t>i.v</a:t>
            </a:r>
            <a:r>
              <a:rPr lang="cs-CZ" sz="2000" dirty="0" smtClean="0"/>
              <a:t>. podání vykazuje lineární pokles koncentrace. Okamžitá distribuce léčiva z centrálního kompartmentu do periferního. Odběr </a:t>
            </a:r>
            <a:r>
              <a:rPr lang="cs-CZ" sz="2000" dirty="0" err="1" smtClean="0"/>
              <a:t>c</a:t>
            </a:r>
            <a:r>
              <a:rPr lang="cs-CZ" sz="1200" dirty="0" err="1" smtClean="0"/>
              <a:t>max</a:t>
            </a:r>
            <a:r>
              <a:rPr lang="cs-CZ" sz="2000" dirty="0" smtClean="0"/>
              <a:t> pro TDM můžeme provést ihned po podání léčiva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(př. theofylin distribuční fáze 10 min.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AMG – závislost na délce infuze)</a:t>
            </a:r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  <a:p>
            <a:r>
              <a:rPr lang="cs-CZ" sz="2000" b="1" u="sng" dirty="0" smtClean="0">
                <a:solidFill>
                  <a:srgbClr val="C00000"/>
                </a:solidFill>
              </a:rPr>
              <a:t>2 kompartment </a:t>
            </a:r>
            <a:r>
              <a:rPr lang="cs-CZ" sz="2000" dirty="0" smtClean="0"/>
              <a:t>– léčivo po podání opouští krevní řečiště, je distribuováno a eliminováno. Hladiny pro TDM je nutno vždy odebírat v eliminační fázi, kdy je již nastolena rovnováha mezi krví a tkáněmi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(př. digoxin – odběr za 8 hod. po podání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</a:t>
            </a:r>
            <a:r>
              <a:rPr lang="cs-CZ" sz="2000" dirty="0" err="1" smtClean="0"/>
              <a:t>vankomycin</a:t>
            </a:r>
            <a:r>
              <a:rPr lang="cs-CZ" sz="2000" dirty="0" smtClean="0"/>
              <a:t> – distribuční fáze 1-2 h.)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12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04856" cy="57606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Lineární x nelineární FK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7606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Lineární farmakokinetika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457200" indent="-457200">
              <a:buFont typeface="+mj-lt"/>
              <a:buAutoNum type="arabicPeriod" startAt="2"/>
            </a:pPr>
            <a:r>
              <a:rPr lang="cs-C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Nelineární farmakokinetika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402832" cy="547260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Koncentrace léčiva stoupá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steady-state – stav, kdy rychlost přívodu se rovná rychlosti eliminace</a:t>
            </a:r>
          </a:p>
          <a:p>
            <a:r>
              <a:rPr lang="cs-CZ" sz="1600" dirty="0" smtClean="0"/>
              <a:t>Steady-state……. Za 4-5 T</a:t>
            </a:r>
            <a:r>
              <a:rPr lang="cs-CZ" sz="1200" dirty="0" smtClean="0"/>
              <a:t>1/2</a:t>
            </a:r>
          </a:p>
          <a:p>
            <a:r>
              <a:rPr lang="cs-CZ" sz="1600" dirty="0" smtClean="0"/>
              <a:t>C</a:t>
            </a:r>
            <a:r>
              <a:rPr lang="cs-CZ" sz="1200" dirty="0" smtClean="0"/>
              <a:t>ss</a:t>
            </a:r>
            <a:r>
              <a:rPr lang="cs-CZ" sz="1600" dirty="0" smtClean="0"/>
              <a:t> = 10µg/ml, dávka 100mg/h, jestliže zvýšíme dávku na 150mg/h, zvýší se c</a:t>
            </a:r>
            <a:r>
              <a:rPr lang="cs-CZ" sz="1200" dirty="0" smtClean="0"/>
              <a:t>ss</a:t>
            </a:r>
            <a:r>
              <a:rPr lang="cs-CZ" sz="1600" dirty="0" smtClean="0"/>
              <a:t> na 15µg/ml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 smtClean="0"/>
              <a:t>Koncentrace se mění disproporcionálně ve vztahu  k velikosti dávky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/>
              <a:t>Př. fenytoin – v určitém okamžiku saturace mtb. </a:t>
            </a:r>
            <a:r>
              <a:rPr lang="cs-CZ" sz="1600" dirty="0"/>
              <a:t>e</a:t>
            </a:r>
            <a:r>
              <a:rPr lang="cs-CZ" sz="1600" dirty="0" smtClean="0"/>
              <a:t>nzymů →prudký vzestup koncentrace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 smtClean="0"/>
              <a:t>Pokles koncentrace – změny ve vazbě na B (kys. </a:t>
            </a:r>
            <a:r>
              <a:rPr lang="cs-CZ" sz="1600" dirty="0"/>
              <a:t>v</a:t>
            </a:r>
            <a:r>
              <a:rPr lang="cs-CZ" sz="1600" dirty="0" smtClean="0"/>
              <a:t>alproová), autoindukce (karbamazepin) → úprava dávek velmi složitá, nutno titrovat, monitorovat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66429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5" y="1412776"/>
            <a:ext cx="280831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Farmakologie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0188" cy="72008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solidFill>
                  <a:srgbClr val="D60093"/>
                </a:solidFill>
              </a:rPr>
              <a:t>FARMAKODYNAMIKA</a:t>
            </a:r>
          </a:p>
          <a:p>
            <a:r>
              <a:rPr lang="cs-CZ" sz="2000" dirty="0" smtClean="0"/>
              <a:t>Specifická k léčivu, lékové skupině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2276872"/>
            <a:ext cx="4042792" cy="4392488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000" dirty="0" err="1" smtClean="0"/>
              <a:t>Inetrakce</a:t>
            </a:r>
            <a:r>
              <a:rPr lang="cs-CZ" sz="2000" dirty="0" smtClean="0"/>
              <a:t> s buněčnými komponenty, např. s receptorem, cílové místo</a:t>
            </a:r>
          </a:p>
          <a:p>
            <a:r>
              <a:rPr lang="cs-CZ" sz="2000" dirty="0" smtClean="0"/>
              <a:t>Působení léčiva v cílovém místě účinku</a:t>
            </a:r>
          </a:p>
          <a:p>
            <a:r>
              <a:rPr lang="cs-CZ" sz="2000" dirty="0" smtClean="0"/>
              <a:t>Vztah mezi koncentrací léku a jeho účinkem</a:t>
            </a:r>
          </a:p>
          <a:p>
            <a:r>
              <a:rPr lang="cs-CZ" sz="2000" dirty="0" smtClean="0"/>
              <a:t>Redukce nežádoucích symptomů</a:t>
            </a:r>
          </a:p>
          <a:p>
            <a:r>
              <a:rPr lang="cs-CZ" sz="2000" dirty="0" smtClean="0"/>
              <a:t>Modifikace progrese onemocnění</a:t>
            </a:r>
          </a:p>
          <a:p>
            <a:r>
              <a:rPr lang="cs-CZ" sz="2000" dirty="0" smtClean="0"/>
              <a:t>Nežádoucí účinky</a:t>
            </a:r>
          </a:p>
          <a:p>
            <a:r>
              <a:rPr lang="cs-CZ" sz="2000" dirty="0" smtClean="0"/>
              <a:t>Lékové interakce</a:t>
            </a:r>
          </a:p>
          <a:p>
            <a:r>
              <a:rPr lang="cs-CZ" sz="2000" dirty="0" smtClean="0"/>
              <a:t>Inter- a intra-individuální rozdíly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04048" y="983104"/>
            <a:ext cx="4041775" cy="72008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solidFill>
                  <a:srgbClr val="D60093"/>
                </a:solidFill>
              </a:rPr>
              <a:t>FARMAKOKINETIKA</a:t>
            </a:r>
          </a:p>
          <a:p>
            <a:r>
              <a:rPr lang="cs-CZ" sz="2000" dirty="0" smtClean="0"/>
              <a:t>Nespecifická, obecné procesy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88024" y="2321496"/>
            <a:ext cx="4041775" cy="4347864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cs-CZ" sz="2000" dirty="0" smtClean="0"/>
              <a:t>Absorpce z místa podání</a:t>
            </a:r>
          </a:p>
          <a:p>
            <a:r>
              <a:rPr lang="cs-CZ" sz="2000" dirty="0" smtClean="0"/>
              <a:t>Doručení léčiva do místa účinku</a:t>
            </a:r>
          </a:p>
          <a:p>
            <a:r>
              <a:rPr lang="cs-CZ" sz="2000" dirty="0" smtClean="0"/>
              <a:t>Eliminace z organizmu</a:t>
            </a:r>
          </a:p>
          <a:p>
            <a:r>
              <a:rPr lang="cs-CZ" sz="2000" dirty="0" smtClean="0"/>
              <a:t>Trvání účinku</a:t>
            </a:r>
          </a:p>
          <a:p>
            <a:r>
              <a:rPr lang="cs-CZ" sz="2000" dirty="0" smtClean="0"/>
              <a:t>Akumulace léčiva po opakovaném podávání</a:t>
            </a:r>
          </a:p>
          <a:p>
            <a:r>
              <a:rPr lang="cs-CZ" sz="2000" dirty="0" smtClean="0"/>
              <a:t>Lékové interakce</a:t>
            </a:r>
          </a:p>
          <a:p>
            <a:r>
              <a:rPr lang="cs-CZ" sz="2000" dirty="0" smtClean="0"/>
              <a:t>Inter- a intra-individuální rozdíly</a:t>
            </a:r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sp>
        <p:nvSpPr>
          <p:cNvPr id="7" name="Šipka dolů 6"/>
          <p:cNvSpPr/>
          <p:nvPr/>
        </p:nvSpPr>
        <p:spPr>
          <a:xfrm>
            <a:off x="2091110" y="170318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6304335" y="1705560"/>
            <a:ext cx="288032" cy="501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65861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ZÁKLADY FARMAKODYNAMIKY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288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Farmakodynamiku lze definovat jako studium většinou biochemických a fyziologických, ale i jiných účinků léčiv a mechanismem účinku těchto léčiv, tedy sledování toho „ </a:t>
            </a:r>
            <a:r>
              <a:rPr lang="cs-CZ" sz="2000" u="sng" dirty="0" smtClean="0"/>
              <a:t>co léčivo dělá s organismem</a:t>
            </a:r>
            <a:r>
              <a:rPr lang="cs-CZ" sz="2000" dirty="0" smtClean="0"/>
              <a:t>“.</a:t>
            </a:r>
          </a:p>
          <a:p>
            <a:endParaRPr lang="cs-CZ" sz="2000" dirty="0"/>
          </a:p>
          <a:p>
            <a:r>
              <a:rPr lang="cs-CZ" sz="2000" u="sng" dirty="0" smtClean="0"/>
              <a:t>Obecná farmakodynamika </a:t>
            </a:r>
            <a:r>
              <a:rPr lang="cs-CZ" sz="2000" dirty="0" smtClean="0"/>
              <a:t>– zabývá se studiem a popisem obecně platných zákonitostí týkajících se účinků léčiv a jejich mechanismů</a:t>
            </a:r>
          </a:p>
          <a:p>
            <a:endParaRPr lang="cs-CZ" sz="2000" dirty="0"/>
          </a:p>
          <a:p>
            <a:r>
              <a:rPr lang="cs-CZ" sz="2000" u="sng" dirty="0" smtClean="0"/>
              <a:t>Speciální farmakodynamika </a:t>
            </a:r>
            <a:r>
              <a:rPr lang="cs-CZ" sz="2000" dirty="0" smtClean="0"/>
              <a:t>– zabývá se  studiem a popisem účinků a jejich mechanismů u konkrétních skupin léčiv nebo u jednotlivých léčiv.</a:t>
            </a:r>
          </a:p>
          <a:p>
            <a:endParaRPr lang="cs-CZ" sz="2000" dirty="0"/>
          </a:p>
          <a:p>
            <a:r>
              <a:rPr lang="cs-CZ" sz="2000" dirty="0" smtClean="0"/>
              <a:t>Farmakodynamika je považována za základ farmakologie, ale nutno pamatovat, že účinnost léčiva závisí ve značné míře i na její farmakokinetice.</a:t>
            </a:r>
          </a:p>
          <a:p>
            <a:endParaRPr lang="cs-CZ" sz="2000" dirty="0" smtClean="0"/>
          </a:p>
          <a:p>
            <a:r>
              <a:rPr lang="cs-CZ" sz="2000" dirty="0" smtClean="0"/>
              <a:t>Účinky léčiv jsou dány především specifickými interakcemi látek s biologickými systémy, které  lze označit – receptorové mechanismy. </a:t>
            </a:r>
          </a:p>
          <a:p>
            <a:endParaRPr lang="cs-CZ" sz="2000" dirty="0"/>
          </a:p>
          <a:p>
            <a:r>
              <a:rPr lang="cs-CZ" sz="2000" dirty="0" smtClean="0"/>
              <a:t>Použití některých látek, př. rentgenově kontrastní látky, trávicí enzymy, osmoticky aktivní látky – je podmíněno pouze využitím jejich fyzikálně-</a:t>
            </a:r>
            <a:r>
              <a:rPr lang="cs-CZ" sz="2000" dirty="0" err="1" smtClean="0"/>
              <a:t>chem</a:t>
            </a:r>
            <a:r>
              <a:rPr lang="cs-CZ" sz="2000" dirty="0" smtClean="0"/>
              <a:t>. vlastností.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36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5620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RECEPTORY</a:t>
            </a:r>
            <a:endParaRPr lang="cs-CZ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Léčivo se musí v organismu navázat na reakčního partnera, aby vyvolala účinek. Vazebný partner = </a:t>
            </a:r>
            <a:r>
              <a:rPr lang="cs-CZ" sz="2000" b="1" dirty="0" smtClean="0"/>
              <a:t>RECEPTOR  = proteinová makromolekula</a:t>
            </a:r>
            <a:r>
              <a:rPr lang="cs-CZ" sz="2000" dirty="0" smtClean="0"/>
              <a:t>, lokalizovaná v buněčné membráně nebo v buňce (cytosol, jádro).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 smtClean="0"/>
              <a:t>LIGAND</a:t>
            </a:r>
            <a:r>
              <a:rPr lang="cs-CZ" sz="2000" dirty="0" smtClean="0"/>
              <a:t> = látka interagující s receptory (endogenní látky – hormony, růstové faktory, exogenní látky – léčiva)</a:t>
            </a:r>
          </a:p>
          <a:p>
            <a:endParaRPr lang="cs-CZ" sz="2000" dirty="0"/>
          </a:p>
          <a:p>
            <a:r>
              <a:rPr lang="cs-CZ" sz="2000" dirty="0" smtClean="0"/>
              <a:t>Obecná představa tohoto mechanismu – </a:t>
            </a:r>
            <a:r>
              <a:rPr lang="cs-CZ" sz="2000" dirty="0" err="1" smtClean="0"/>
              <a:t>schématicky</a:t>
            </a:r>
            <a:r>
              <a:rPr lang="cs-CZ" sz="2000" dirty="0" smtClean="0"/>
              <a:t>: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R + L ↔ RL → X → Y → Z → účinek</a:t>
            </a:r>
          </a:p>
          <a:p>
            <a:pPr marL="0" indent="0">
              <a:buNone/>
            </a:pPr>
            <a:r>
              <a:rPr lang="cs-CZ" sz="2000" dirty="0" smtClean="0"/>
              <a:t>X,Y,Z….řada </a:t>
            </a:r>
            <a:r>
              <a:rPr lang="cs-CZ" sz="2000" dirty="0" err="1" smtClean="0"/>
              <a:t>biochem</a:t>
            </a:r>
            <a:r>
              <a:rPr lang="cs-CZ" sz="2000" dirty="0" smtClean="0"/>
              <a:t>. a fyziolog. změn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Receptory jsou spřažené s tzv. </a:t>
            </a:r>
            <a:r>
              <a:rPr lang="cs-CZ" sz="2000" b="1" dirty="0" smtClean="0"/>
              <a:t>EFEKTOROVÝMI SYSTÉMY  </a:t>
            </a:r>
            <a:r>
              <a:rPr lang="cs-CZ" sz="2000" dirty="0" smtClean="0"/>
              <a:t>(= komplex buněčných látek) -  jsou aktivovány při obsazení receptoru určitou látkou a zajišťují přenos signálu a jeho transformaci na účinek.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833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Přenos signálu cytoplazmatickými receptory</a:t>
            </a:r>
          </a:p>
          <a:p>
            <a:pPr lvl="1"/>
            <a:r>
              <a:rPr lang="cs-CZ" sz="1600" dirty="0" smtClean="0"/>
              <a:t>Některé látky (endogenní i exogenní) jsou velmi lipofilní, takže relativně snadno prostupují plazmatickou membránou do nitra buňky, kde se vážou na specifické cytoplazmatické nebo jaderné receptory.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smtClean="0"/>
              <a:t>Tyto receptory jsou obsazovány např. glukokortikoidy, </a:t>
            </a:r>
            <a:r>
              <a:rPr lang="cs-CZ" sz="1600" dirty="0" err="1" smtClean="0"/>
              <a:t>mineralokortikoidy</a:t>
            </a:r>
            <a:r>
              <a:rPr lang="cs-CZ" sz="1600" dirty="0" smtClean="0"/>
              <a:t>, pohlavními hormony, vitaminem D, hormony štítné žlázy. Jejich společným rysem je dlouhodobé působení, které nastává s určitou latencí a trvá hodiny až dny, což je podmíněno tím, že tyto látky stimulují transkripci genu v jádře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Přenos signálu membránovými receptory</a:t>
            </a:r>
          </a:p>
          <a:p>
            <a:pPr lvl="1"/>
            <a:r>
              <a:rPr lang="cs-CZ" sz="1600" dirty="0" smtClean="0"/>
              <a:t>Velká část látek (hormony, neurotransmitery, exogenní léčiva) reaguje s receptory umístěnými v plazmatické membráně. </a:t>
            </a:r>
          </a:p>
          <a:p>
            <a:pPr lvl="1"/>
            <a:r>
              <a:rPr lang="cs-CZ" sz="1600" dirty="0" smtClean="0"/>
              <a:t>V důsledku aktivace těchto receptorů dochází k aktivaci efektorových systémů, což vede k tvorbě nitrobuněčných signálů (tzv. druhých poslů) nebo nahromadění některých iontů (Ca2+) zodpovědných za konečné fyziologické a farmakologické účinky.</a:t>
            </a:r>
          </a:p>
        </p:txBody>
      </p:sp>
    </p:spTree>
    <p:extLst>
      <p:ext uri="{BB962C8B-B14F-4D97-AF65-F5344CB8AC3E}">
        <p14:creationId xmlns:p14="http://schemas.microsoft.com/office/powerpoint/2010/main" val="11940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Receptory mají 2 podstatné vlastnosti: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Nesou specifické  vazebné místo, které umožňuje navázat pouze určitý neurotransmiter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Po vazbě </a:t>
            </a:r>
            <a:r>
              <a:rPr lang="cs-CZ" sz="2000" dirty="0" err="1" smtClean="0"/>
              <a:t>transmiteru</a:t>
            </a:r>
            <a:r>
              <a:rPr lang="cs-CZ" sz="2000" dirty="0" smtClean="0"/>
              <a:t> receptor změní konformaci, popř. funkční stav receptorového proteinu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Z hlediska stavby receptorového proteinu a transdukce signálu se dají rozlišit 4 typy receptorů</a:t>
            </a:r>
            <a:r>
              <a:rPr lang="cs-CZ" sz="2000" dirty="0" smtClean="0"/>
              <a:t>: 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Iontové kanály řízené ligandem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Receptory spřažené s G-proteinem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Receptory s enzymovou aktivitou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Receptory regulující transkripci DNA</a:t>
            </a:r>
            <a:endParaRPr lang="cs-CZ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dirty="0" smtClean="0"/>
              <a:t>1. Receptory spřažené s iontovými kanály - </a:t>
            </a:r>
            <a:r>
              <a:rPr lang="cs-CZ" sz="2000" b="1" dirty="0" smtClean="0"/>
              <a:t>receptor </a:t>
            </a:r>
            <a:r>
              <a:rPr lang="cs-CZ" sz="2000" b="1" dirty="0"/>
              <a:t>je přímo spřažen s efektorem, kterým je iontový kanál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860032" cy="576064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Př. </a:t>
            </a:r>
            <a:r>
              <a:rPr lang="cs-CZ" sz="2000" b="1" dirty="0" smtClean="0"/>
              <a:t>Nikotinový </a:t>
            </a:r>
            <a:r>
              <a:rPr lang="cs-CZ" sz="2000" b="1" dirty="0" err="1" smtClean="0"/>
              <a:t>cholinergní</a:t>
            </a:r>
            <a:r>
              <a:rPr lang="cs-CZ" sz="2000" b="1" dirty="0" smtClean="0"/>
              <a:t> receptor </a:t>
            </a:r>
            <a:r>
              <a:rPr lang="cs-CZ" sz="2000" dirty="0" smtClean="0"/>
              <a:t>na motorické ploténce kosterního svalu</a:t>
            </a:r>
          </a:p>
          <a:p>
            <a:pPr lvl="1"/>
            <a:r>
              <a:rPr lang="cs-CZ" sz="1600" dirty="0" smtClean="0"/>
              <a:t>Je </a:t>
            </a:r>
            <a:r>
              <a:rPr lang="cs-CZ" sz="1600" dirty="0" err="1" smtClean="0"/>
              <a:t>pentamer</a:t>
            </a:r>
            <a:r>
              <a:rPr lang="cs-CZ" sz="1600" dirty="0" smtClean="0"/>
              <a:t> ve </a:t>
            </a:r>
            <a:r>
              <a:rPr lang="cs-CZ" sz="1600" dirty="0" err="1" smtClean="0"/>
              <a:t>fosfolipidové</a:t>
            </a:r>
            <a:r>
              <a:rPr lang="cs-CZ" sz="1600" dirty="0" smtClean="0"/>
              <a:t> membráně , složený ze 4 podjednotek </a:t>
            </a:r>
          </a:p>
          <a:p>
            <a:pPr lvl="1"/>
            <a:r>
              <a:rPr lang="cs-CZ" sz="1600" dirty="0" smtClean="0"/>
              <a:t>Středem </a:t>
            </a:r>
            <a:r>
              <a:rPr lang="cs-CZ" sz="1600" dirty="0" err="1" smtClean="0"/>
              <a:t>pentameru</a:t>
            </a:r>
            <a:r>
              <a:rPr lang="cs-CZ" sz="1600" dirty="0" smtClean="0"/>
              <a:t> probíhá </a:t>
            </a:r>
            <a:r>
              <a:rPr lang="cs-CZ" sz="1600" dirty="0" err="1" smtClean="0"/>
              <a:t>transmembránový</a:t>
            </a:r>
            <a:r>
              <a:rPr lang="cs-CZ" sz="1600" dirty="0" smtClean="0"/>
              <a:t> kanál</a:t>
            </a:r>
          </a:p>
          <a:p>
            <a:pPr lvl="1"/>
            <a:r>
              <a:rPr lang="cs-CZ" sz="1600" dirty="0" smtClean="0"/>
              <a:t>Po uvolnění Ach ze zakončení motorického nervu a po obsazení 2 podjednotek </a:t>
            </a:r>
            <a:r>
              <a:rPr lang="el-GR" sz="1600" dirty="0" smtClean="0"/>
              <a:t>α</a:t>
            </a:r>
            <a:r>
              <a:rPr lang="cs-CZ" sz="1600" dirty="0" smtClean="0"/>
              <a:t>  se  otevře iontová kanál. </a:t>
            </a:r>
          </a:p>
          <a:p>
            <a:pPr lvl="1"/>
            <a:r>
              <a:rPr lang="cs-CZ" sz="1600" dirty="0" smtClean="0"/>
              <a:t>Na+ proudí do buňky, K+ ven z buňky</a:t>
            </a:r>
          </a:p>
          <a:p>
            <a:pPr lvl="1"/>
            <a:r>
              <a:rPr lang="cs-CZ" sz="1600" dirty="0" smtClean="0"/>
              <a:t>Funkčně rozhodující je </a:t>
            </a:r>
            <a:r>
              <a:rPr lang="cs-CZ" sz="1600" dirty="0" err="1" smtClean="0"/>
              <a:t>influx</a:t>
            </a:r>
            <a:r>
              <a:rPr lang="cs-CZ" sz="1600" dirty="0" smtClean="0"/>
              <a:t> Na+: způsobí depolarizaci nervosvalové ploténky → akční potenciál a jeho šíření. </a:t>
            </a:r>
            <a:endParaRPr lang="cs-CZ" sz="1600" dirty="0"/>
          </a:p>
          <a:p>
            <a:pPr lvl="1"/>
            <a:r>
              <a:rPr lang="cs-CZ" sz="1600" dirty="0" smtClean="0"/>
              <a:t>Vzniká excitační potenciál na nervosvalové ploténce</a:t>
            </a:r>
          </a:p>
          <a:p>
            <a:pPr lvl="1"/>
            <a:r>
              <a:rPr lang="cs-CZ" sz="1600" dirty="0" smtClean="0"/>
              <a:t>K otevření iontových kanálů dojde teprve po navázání 2 molekul Ach.</a:t>
            </a:r>
          </a:p>
          <a:p>
            <a:r>
              <a:rPr lang="cs-CZ" sz="2000" dirty="0" smtClean="0"/>
              <a:t>Př. </a:t>
            </a:r>
            <a:r>
              <a:rPr lang="cs-CZ" sz="2000" b="1" dirty="0" smtClean="0"/>
              <a:t>GABA interakcí s GABA</a:t>
            </a:r>
            <a:r>
              <a:rPr lang="cs-CZ" sz="1300" b="1" dirty="0" smtClean="0"/>
              <a:t>A</a:t>
            </a:r>
            <a:r>
              <a:rPr lang="cs-CZ" sz="2000" b="1" dirty="0" smtClean="0"/>
              <a:t>-receptorem </a:t>
            </a:r>
            <a:r>
              <a:rPr lang="cs-CZ" sz="2000" dirty="0" smtClean="0"/>
              <a:t>– vytváří iontový kanál pro Cl¯. GABA zvyšuje průnik Cl¯ do buňky → </a:t>
            </a:r>
            <a:r>
              <a:rPr lang="cs-CZ" sz="2000" dirty="0" err="1" smtClean="0"/>
              <a:t>hyperpolarizace</a:t>
            </a:r>
            <a:r>
              <a:rPr lang="cs-CZ" sz="2000" dirty="0" smtClean="0"/>
              <a:t> → vznik inhibičního postsynaptického potenciálu</a:t>
            </a:r>
          </a:p>
        </p:txBody>
      </p:sp>
      <p:pic>
        <p:nvPicPr>
          <p:cNvPr id="2050" name="Picture 2" descr="C:\Users\Libor\Desktop\20160124_10083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160000"/>
                    </a14:imgEffect>
                    <a14:imgEffect>
                      <a14:brightnessContrast bright="1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21585" r="17065" b="13532"/>
          <a:stretch/>
        </p:blipFill>
        <p:spPr bwMode="auto">
          <a:xfrm>
            <a:off x="4932040" y="1700808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4900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 smtClean="0"/>
              <a:t>2. Receptory spřažené s  G-proteinem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91264" cy="367240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Tato skupina zahrnuje velké množství receptorů, např. receptory pro noradrenalin, adrenalin, dopamin, histaminové receptory, muskarinové, </a:t>
            </a:r>
            <a:r>
              <a:rPr lang="cs-CZ" sz="2000" dirty="0" err="1" smtClean="0"/>
              <a:t>cholinergní</a:t>
            </a:r>
            <a:r>
              <a:rPr lang="cs-CZ" sz="2000" dirty="0" smtClean="0"/>
              <a:t> , </a:t>
            </a:r>
            <a:r>
              <a:rPr lang="cs-CZ" sz="2000" dirty="0" err="1" smtClean="0"/>
              <a:t>opioidní</a:t>
            </a:r>
            <a:r>
              <a:rPr lang="cs-CZ" sz="2000" dirty="0" smtClean="0"/>
              <a:t> receptory</a:t>
            </a:r>
          </a:p>
          <a:p>
            <a:r>
              <a:rPr lang="cs-CZ" sz="2000" dirty="0" smtClean="0"/>
              <a:t>Ve formě </a:t>
            </a:r>
            <a:r>
              <a:rPr lang="el-GR" sz="2000" dirty="0" smtClean="0"/>
              <a:t>α</a:t>
            </a:r>
            <a:r>
              <a:rPr lang="cs-CZ" sz="2000" dirty="0" smtClean="0"/>
              <a:t>-šroubovice 7x prochází </a:t>
            </a:r>
            <a:r>
              <a:rPr lang="cs-CZ" sz="2000" dirty="0" err="1" smtClean="0"/>
              <a:t>fosfolip</a:t>
            </a:r>
            <a:r>
              <a:rPr lang="cs-CZ" sz="2000" dirty="0" smtClean="0"/>
              <a:t>. matrix. Je zde umístěno vazebné místo pro </a:t>
            </a:r>
            <a:r>
              <a:rPr lang="cs-CZ" sz="2000" dirty="0" err="1" smtClean="0"/>
              <a:t>transmiter</a:t>
            </a:r>
            <a:endParaRPr lang="cs-CZ" sz="2000" dirty="0" smtClean="0"/>
          </a:p>
          <a:p>
            <a:r>
              <a:rPr lang="cs-CZ" sz="2000" dirty="0" smtClean="0"/>
              <a:t>Transdukci signálu zajišťuje – </a:t>
            </a:r>
            <a:r>
              <a:rPr lang="cs-CZ" sz="2200" b="1" dirty="0" smtClean="0">
                <a:solidFill>
                  <a:srgbClr val="C00000"/>
                </a:solidFill>
              </a:rPr>
              <a:t>G-protein</a:t>
            </a:r>
          </a:p>
          <a:p>
            <a:pPr lvl="1"/>
            <a:r>
              <a:rPr lang="cs-CZ" sz="1600" dirty="0" smtClean="0"/>
              <a:t>Skládá se ze 3 podjednotek, za klidového stavu je na </a:t>
            </a:r>
            <a:r>
              <a:rPr lang="el-GR" sz="1600" dirty="0" smtClean="0"/>
              <a:t>α</a:t>
            </a:r>
            <a:r>
              <a:rPr lang="cs-CZ" sz="1600" dirty="0" smtClean="0"/>
              <a:t>-podjednotku vázán GDP. </a:t>
            </a:r>
          </a:p>
          <a:p>
            <a:pPr lvl="1"/>
            <a:r>
              <a:rPr lang="cs-CZ" sz="1600" dirty="0" smtClean="0"/>
              <a:t>Navázání </a:t>
            </a:r>
            <a:r>
              <a:rPr lang="cs-CZ" sz="1600" dirty="0" err="1" smtClean="0"/>
              <a:t>transmiteru</a:t>
            </a:r>
            <a:r>
              <a:rPr lang="cs-CZ" sz="1600" dirty="0" smtClean="0"/>
              <a:t> → GDP se uvolní a naváže se GTP</a:t>
            </a:r>
          </a:p>
          <a:p>
            <a:pPr lvl="1"/>
            <a:r>
              <a:rPr lang="cs-CZ" sz="1600" dirty="0" smtClean="0"/>
              <a:t>α-podjednotka se uvolní od ostatních podjednotek a dostane se do styku s efektorovým proteinem a změní jeho funkční stav</a:t>
            </a:r>
          </a:p>
          <a:p>
            <a:pPr lvl="1"/>
            <a:r>
              <a:rPr lang="cs-CZ" sz="1600" dirty="0" smtClean="0"/>
              <a:t>α-podjednotka má také </a:t>
            </a:r>
            <a:r>
              <a:rPr lang="cs-CZ" sz="1600" dirty="0" err="1" smtClean="0"/>
              <a:t>GTPázovou</a:t>
            </a:r>
            <a:r>
              <a:rPr lang="cs-CZ" sz="1600" dirty="0" smtClean="0"/>
              <a:t> aktivitu (oddělení 1 fosfátové skupiny a vzniká opět GDP). Nato se </a:t>
            </a:r>
            <a:r>
              <a:rPr lang="el-GR" sz="1600" dirty="0" smtClean="0"/>
              <a:t>α</a:t>
            </a:r>
            <a:r>
              <a:rPr lang="cs-CZ" sz="1600" dirty="0" smtClean="0"/>
              <a:t>-</a:t>
            </a:r>
            <a:r>
              <a:rPr lang="cs-CZ" sz="1600" dirty="0" err="1" smtClean="0"/>
              <a:t>podjenotka</a:t>
            </a:r>
            <a:r>
              <a:rPr lang="cs-CZ" sz="1600" dirty="0" smtClean="0"/>
              <a:t> uvolní od efektorového proteinu a naváže opět spojení s podjednotkami ß a ɤ. Situace se vrací do původního stavu.</a:t>
            </a:r>
          </a:p>
          <a:p>
            <a:pPr lvl="1"/>
            <a:endParaRPr lang="cs-CZ" sz="1600" dirty="0"/>
          </a:p>
        </p:txBody>
      </p:sp>
      <p:pic>
        <p:nvPicPr>
          <p:cNvPr id="3074" name="Picture 2" descr="C:\Users\Libor\Desktop\20160124_10090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23387" r="1183" b="32006"/>
          <a:stretch/>
        </p:blipFill>
        <p:spPr bwMode="auto">
          <a:xfrm>
            <a:off x="611560" y="4221088"/>
            <a:ext cx="82089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Efektorové proteiny:</a:t>
            </a:r>
          </a:p>
          <a:p>
            <a:r>
              <a:rPr lang="cs-CZ" sz="2000" u="sng" dirty="0" smtClean="0">
                <a:solidFill>
                  <a:srgbClr val="D60093"/>
                </a:solidFill>
              </a:rPr>
              <a:t>ADENYLÁTCYKLÁZA </a:t>
            </a:r>
          </a:p>
          <a:p>
            <a:pPr lvl="1"/>
            <a:r>
              <a:rPr lang="cs-CZ" sz="1600" dirty="0" smtClean="0"/>
              <a:t>Může být aktivována pomocí G-proteinů stimulačních nebo inhibována (G-proteiny inhibiční)</a:t>
            </a:r>
          </a:p>
          <a:p>
            <a:pPr lvl="1"/>
            <a:r>
              <a:rPr lang="cs-CZ" sz="1600" dirty="0" smtClean="0"/>
              <a:t>V dalších kaskádách </a:t>
            </a:r>
            <a:r>
              <a:rPr lang="cs-CZ" sz="1600" dirty="0" err="1" smtClean="0"/>
              <a:t>půsoní</a:t>
            </a:r>
            <a:r>
              <a:rPr lang="cs-CZ" sz="1600" dirty="0" smtClean="0"/>
              <a:t> </a:t>
            </a:r>
            <a:r>
              <a:rPr lang="cs-CZ" sz="1600" dirty="0" err="1" smtClean="0"/>
              <a:t>adenylátcyklaza</a:t>
            </a:r>
            <a:r>
              <a:rPr lang="cs-CZ" sz="1600" dirty="0" smtClean="0"/>
              <a:t> prostřednictvím </a:t>
            </a:r>
            <a:r>
              <a:rPr lang="cs-CZ" sz="1600" dirty="0" err="1" smtClean="0"/>
              <a:t>cAMP</a:t>
            </a:r>
            <a:r>
              <a:rPr lang="cs-CZ" sz="1600" dirty="0" smtClean="0"/>
              <a:t> a </a:t>
            </a:r>
            <a:r>
              <a:rPr lang="cs-CZ" sz="1600" dirty="0" err="1" smtClean="0"/>
              <a:t>proteinkinázy</a:t>
            </a:r>
            <a:r>
              <a:rPr lang="cs-CZ" sz="1600" dirty="0" smtClean="0"/>
              <a:t> A</a:t>
            </a:r>
          </a:p>
          <a:p>
            <a:pPr lvl="1"/>
            <a:r>
              <a:rPr lang="cs-CZ" sz="1600" dirty="0" smtClean="0"/>
              <a:t>Katalyzuje  tvorbu </a:t>
            </a:r>
            <a:r>
              <a:rPr lang="cs-CZ" sz="1600" dirty="0" err="1" smtClean="0"/>
              <a:t>cAMP</a:t>
            </a:r>
            <a:r>
              <a:rPr lang="cs-CZ" sz="1600" dirty="0" smtClean="0"/>
              <a:t> = intracelulární messenger</a:t>
            </a:r>
          </a:p>
          <a:p>
            <a:pPr lvl="1"/>
            <a:r>
              <a:rPr lang="cs-CZ" sz="1600" dirty="0" err="1" smtClean="0"/>
              <a:t>cAMP</a:t>
            </a:r>
            <a:r>
              <a:rPr lang="cs-CZ" sz="1600" dirty="0" smtClean="0"/>
              <a:t> působí na </a:t>
            </a:r>
            <a:r>
              <a:rPr lang="cs-CZ" sz="1600" dirty="0" err="1" smtClean="0"/>
              <a:t>proteinkiázu</a:t>
            </a:r>
            <a:r>
              <a:rPr lang="cs-CZ" sz="1600" dirty="0" smtClean="0"/>
              <a:t> A </a:t>
            </a:r>
            <a:r>
              <a:rPr lang="cs-CZ" sz="1600" dirty="0" err="1" smtClean="0"/>
              <a:t>a</a:t>
            </a:r>
            <a:r>
              <a:rPr lang="cs-CZ" sz="1600" dirty="0" smtClean="0"/>
              <a:t> ta dále </a:t>
            </a:r>
            <a:r>
              <a:rPr lang="cs-CZ" sz="1600" dirty="0" err="1" smtClean="0"/>
              <a:t>fosforyluje</a:t>
            </a:r>
            <a:r>
              <a:rPr lang="cs-CZ" sz="1600" dirty="0" smtClean="0"/>
              <a:t> určité proteiny a mění jejich aktivitu</a:t>
            </a:r>
          </a:p>
          <a:p>
            <a:pPr lvl="1"/>
            <a:endParaRPr lang="cs-CZ" sz="1600" dirty="0"/>
          </a:p>
          <a:p>
            <a:r>
              <a:rPr lang="cs-CZ" sz="2000" u="sng" dirty="0" smtClean="0">
                <a:solidFill>
                  <a:srgbClr val="D60093"/>
                </a:solidFill>
              </a:rPr>
              <a:t>FOSFOLIPÁZA C</a:t>
            </a:r>
            <a:r>
              <a:rPr lang="cs-CZ" sz="2000" dirty="0" smtClean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cs-CZ" sz="1600" dirty="0"/>
              <a:t> </a:t>
            </a:r>
            <a:r>
              <a:rPr lang="cs-CZ" sz="1600" dirty="0" smtClean="0"/>
              <a:t>uvolňuje IP3 = intracelulární </a:t>
            </a:r>
            <a:r>
              <a:rPr lang="cs-CZ" sz="1600" dirty="0" err="1" smtClean="0"/>
              <a:t>messanger</a:t>
            </a:r>
            <a:r>
              <a:rPr lang="cs-CZ" sz="1600" dirty="0"/>
              <a:t> </a:t>
            </a:r>
            <a:r>
              <a:rPr lang="cs-CZ" sz="1600" dirty="0" smtClean="0"/>
              <a:t>– stimuluje ER k výdeji kalciových iontů do cytosolu a zvyšuje tak sekreci žláz nebo tonus hladkých svalů (</a:t>
            </a:r>
            <a:r>
              <a:rPr lang="cs-CZ" sz="1600" dirty="0" err="1" smtClean="0"/>
              <a:t>receptrory</a:t>
            </a:r>
            <a:r>
              <a:rPr lang="cs-CZ" sz="1600" dirty="0" smtClean="0"/>
              <a:t> M3 – sekrece </a:t>
            </a:r>
            <a:r>
              <a:rPr lang="cs-CZ" sz="1600" dirty="0" err="1" smtClean="0"/>
              <a:t>žláž</a:t>
            </a:r>
            <a:r>
              <a:rPr lang="cs-CZ" sz="1600" dirty="0" smtClean="0"/>
              <a:t>, </a:t>
            </a:r>
            <a:r>
              <a:rPr lang="el-GR" sz="1600" dirty="0" smtClean="0"/>
              <a:t>α</a:t>
            </a:r>
            <a:r>
              <a:rPr lang="cs-CZ" sz="1600" dirty="0" smtClean="0"/>
              <a:t>1-receptory – zvyšují tonus hladkého svalstva</a:t>
            </a:r>
          </a:p>
          <a:p>
            <a:pPr lvl="1"/>
            <a:r>
              <a:rPr lang="cs-CZ" sz="1600" dirty="0" smtClean="0"/>
              <a:t>Po odštěpení IP3 se uvolní </a:t>
            </a:r>
            <a:r>
              <a:rPr lang="cs-CZ" sz="1600" dirty="0" err="1" smtClean="0"/>
              <a:t>diacylglycerol</a:t>
            </a:r>
            <a:r>
              <a:rPr lang="cs-CZ" sz="1600" dirty="0" smtClean="0"/>
              <a:t> – aktivuje </a:t>
            </a:r>
            <a:r>
              <a:rPr lang="cs-CZ" sz="1600" dirty="0" err="1" smtClean="0"/>
              <a:t>pretinkinázu</a:t>
            </a:r>
            <a:r>
              <a:rPr lang="cs-CZ" sz="1600" dirty="0" smtClean="0"/>
              <a:t> C, který fosforylací funkčních proteinů ovlivňuje činnost buněk</a:t>
            </a:r>
          </a:p>
          <a:p>
            <a:pPr lvl="1"/>
            <a:endParaRPr lang="cs-CZ" sz="1600" dirty="0"/>
          </a:p>
          <a:p>
            <a:pPr marL="400050"/>
            <a:r>
              <a:rPr lang="cs-CZ" sz="2000" dirty="0" smtClean="0"/>
              <a:t>Iontové kanály, zejména </a:t>
            </a:r>
            <a:r>
              <a:rPr lang="cs-CZ" sz="2000" u="sng" dirty="0" smtClean="0"/>
              <a:t>protein kaliového kanálu v srdci</a:t>
            </a:r>
            <a:r>
              <a:rPr lang="cs-CZ" sz="2000" dirty="0" smtClean="0"/>
              <a:t>, který se otevírá po stimulaci muskarinových M2-receptorů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u="sng" dirty="0" smtClean="0"/>
              <a:t>FOSFOLIPÁZA A2 – </a:t>
            </a:r>
            <a:r>
              <a:rPr lang="cs-CZ" sz="2000" dirty="0" err="1" smtClean="0"/>
              <a:t>uvolňje</a:t>
            </a:r>
            <a:r>
              <a:rPr lang="cs-CZ" sz="2000" dirty="0" smtClean="0"/>
              <a:t> </a:t>
            </a:r>
            <a:r>
              <a:rPr lang="cs-CZ" sz="2000" dirty="0" err="1" smtClean="0"/>
              <a:t>kys</a:t>
            </a:r>
            <a:r>
              <a:rPr lang="cs-CZ" sz="2000" dirty="0" smtClean="0"/>
              <a:t> arachidonovou pro syntézu prostaglandinů</a:t>
            </a:r>
          </a:p>
          <a:p>
            <a:pPr marL="400050"/>
            <a:endParaRPr lang="cs-CZ" sz="2000" dirty="0"/>
          </a:p>
          <a:p>
            <a:pPr marL="400050"/>
            <a:r>
              <a:rPr lang="cs-CZ" sz="2000" u="sng" dirty="0" err="1" smtClean="0"/>
              <a:t>Guanylátcykláza</a:t>
            </a:r>
            <a:r>
              <a:rPr lang="cs-CZ" sz="2000" u="sng" dirty="0" smtClean="0"/>
              <a:t> vytvářející </a:t>
            </a:r>
            <a:r>
              <a:rPr lang="cs-CZ" sz="2000" u="sng" dirty="0" err="1" smtClean="0"/>
              <a:t>cGMP</a:t>
            </a:r>
            <a:r>
              <a:rPr lang="cs-CZ" sz="2000" dirty="0" smtClean="0"/>
              <a:t>, které zase aktivuje proteinovou kinázu</a:t>
            </a:r>
          </a:p>
          <a:p>
            <a:pPr marL="400050"/>
            <a:endParaRPr lang="cs-CZ" sz="2000" dirty="0"/>
          </a:p>
          <a:p>
            <a:pPr marL="400050"/>
            <a:endParaRPr lang="cs-CZ" sz="2000" dirty="0" smtClean="0"/>
          </a:p>
          <a:p>
            <a:pPr marL="400050"/>
            <a:endParaRPr lang="cs-CZ" sz="2000" dirty="0"/>
          </a:p>
          <a:p>
            <a:pPr marL="400050"/>
            <a:endParaRPr lang="cs-CZ" sz="2000" dirty="0" smtClean="0"/>
          </a:p>
          <a:p>
            <a:pPr marL="40005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74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6340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/>
              <a:t>3. Receptory s enzymovou aktivitou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4497388" cy="53285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Př. Inzulinový receptor (a receptory pro různé růstové faktory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Jde o glykoprotein sestávající ze 2 podjednotek </a:t>
            </a:r>
            <a:r>
              <a:rPr lang="el-GR" dirty="0" smtClean="0"/>
              <a:t>α</a:t>
            </a:r>
            <a:r>
              <a:rPr lang="cs-CZ" dirty="0" smtClean="0"/>
              <a:t> a dvou ß</a:t>
            </a:r>
          </a:p>
          <a:p>
            <a:pPr lvl="1"/>
            <a:r>
              <a:rPr lang="cs-CZ" dirty="0" smtClean="0"/>
              <a:t>Na extracelulárně </a:t>
            </a:r>
            <a:r>
              <a:rPr lang="cs-CZ" dirty="0" err="1" smtClean="0"/>
              <a:t>lokaliz</a:t>
            </a:r>
            <a:r>
              <a:rPr lang="cs-CZ" dirty="0" smtClean="0"/>
              <a:t>. </a:t>
            </a:r>
            <a:r>
              <a:rPr lang="el-GR" dirty="0" smtClean="0"/>
              <a:t>α</a:t>
            </a:r>
            <a:r>
              <a:rPr lang="cs-CZ" dirty="0" smtClean="0"/>
              <a:t> podjednotkách je vazebné místo pro inzulin </a:t>
            </a:r>
          </a:p>
          <a:p>
            <a:pPr lvl="1"/>
            <a:r>
              <a:rPr lang="cs-CZ" dirty="0" smtClean="0"/>
              <a:t>Navázáním inzulinu se změní konformace intracelulárně uložených ß-podjednotek, což odstartuje </a:t>
            </a:r>
            <a:r>
              <a:rPr lang="cs-CZ" b="1" dirty="0" err="1" smtClean="0"/>
              <a:t>tyrozinkinázovou</a:t>
            </a:r>
            <a:r>
              <a:rPr lang="cs-CZ" b="1" dirty="0" smtClean="0"/>
              <a:t> aktivitu</a:t>
            </a:r>
          </a:p>
          <a:p>
            <a:pPr lvl="1"/>
            <a:r>
              <a:rPr lang="cs-CZ" dirty="0" err="1" smtClean="0"/>
              <a:t>Tyrozinkináza</a:t>
            </a:r>
            <a:r>
              <a:rPr lang="cs-CZ" dirty="0" smtClean="0"/>
              <a:t> katalyzuje fosforylaci ß-podjednotek (</a:t>
            </a:r>
            <a:r>
              <a:rPr lang="cs-CZ" dirty="0" err="1" smtClean="0"/>
              <a:t>autofosforylace</a:t>
            </a:r>
            <a:r>
              <a:rPr lang="cs-CZ" dirty="0" smtClean="0"/>
              <a:t>). Potom se </a:t>
            </a:r>
            <a:r>
              <a:rPr lang="cs-CZ" dirty="0" err="1" smtClean="0"/>
              <a:t>fosforylují</a:t>
            </a:r>
            <a:r>
              <a:rPr lang="cs-CZ" dirty="0" smtClean="0"/>
              <a:t> i další buněčné proteiny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/>
          <a:lstStyle/>
          <a:p>
            <a:r>
              <a:rPr lang="cs-CZ" dirty="0" smtClean="0"/>
              <a:t>Inzulinový receptor</a:t>
            </a:r>
            <a:endParaRPr lang="cs-CZ" dirty="0"/>
          </a:p>
        </p:txBody>
      </p:sp>
      <p:pic>
        <p:nvPicPr>
          <p:cNvPr id="7" name="Picture 2" descr="C:\Users\Libor\Desktop\20160124_10094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20220" r="20212" b="27513"/>
          <a:stretch/>
        </p:blipFill>
        <p:spPr bwMode="auto">
          <a:xfrm>
            <a:off x="4860032" y="2348880"/>
            <a:ext cx="4041775" cy="38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88832" cy="5760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 smtClean="0"/>
              <a:t>4. Receptory regulující transkripci DNA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363272" cy="244827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Od ostatních se liší svou lokalizací – </a:t>
            </a:r>
            <a:r>
              <a:rPr lang="cs-CZ" sz="2000" b="1" dirty="0" smtClean="0"/>
              <a:t>cytosol nebo buněčné jádro</a:t>
            </a:r>
          </a:p>
          <a:p>
            <a:r>
              <a:rPr lang="cs-CZ" sz="2000" u="sng" dirty="0" smtClean="0"/>
              <a:t>Ligand musí být dostatečně hydrofobní nebo musí využít některý transportní systém</a:t>
            </a:r>
          </a:p>
          <a:p>
            <a:r>
              <a:rPr lang="cs-CZ" sz="2000" dirty="0" smtClean="0"/>
              <a:t>Receptory mají 2 specifická vazebná místa – jedno pro vazbu ligandu, druhé má schopnost připojit se k promotorové oblasti určitých genů</a:t>
            </a:r>
          </a:p>
          <a:p>
            <a:r>
              <a:rPr lang="cs-CZ" sz="2000" dirty="0" smtClean="0"/>
              <a:t>Komplexy ligandu s receptorem figurují jako transkripční faktory a mohou stimulovat nebo inhibovat expresi genů. Změny exprese přenesou </a:t>
            </a:r>
            <a:r>
              <a:rPr lang="cs-CZ" sz="2000" dirty="0" err="1" smtClean="0"/>
              <a:t>mRNA</a:t>
            </a:r>
            <a:r>
              <a:rPr lang="cs-CZ" sz="2000" dirty="0" smtClean="0"/>
              <a:t> (transkripce) na syntézu proteinů na ribozomech (translace).</a:t>
            </a:r>
          </a:p>
          <a:p>
            <a:r>
              <a:rPr lang="cs-CZ" sz="2000" dirty="0" smtClean="0"/>
              <a:t>Celý tento pochod je časové náročný (hodiny)</a:t>
            </a:r>
            <a:endParaRPr lang="cs-CZ" sz="2000" dirty="0"/>
          </a:p>
        </p:txBody>
      </p:sp>
      <p:pic>
        <p:nvPicPr>
          <p:cNvPr id="5122" name="Picture 2" descr="C:\Users\Libor\Desktop\20160124_10095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2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12056" r="11038" b="27048"/>
          <a:stretch/>
        </p:blipFill>
        <p:spPr bwMode="auto">
          <a:xfrm>
            <a:off x="1115616" y="3429000"/>
            <a:ext cx="70448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63272" cy="216024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/>
              <a:t>Osud léčiva v organizmu</a:t>
            </a:r>
            <a:br>
              <a:rPr lang="cs-CZ" sz="3100" b="1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1300" dirty="0" smtClean="0"/>
              <a:t>Z přednášky Aplikovaná farmakokinetika, MUDr. J Šedivý, VFN Praha</a:t>
            </a:r>
            <a:br>
              <a:rPr lang="cs-CZ" sz="13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28894" r="20117" b="7762"/>
          <a:stretch/>
        </p:blipFill>
        <p:spPr bwMode="auto">
          <a:xfrm>
            <a:off x="899592" y="1340768"/>
            <a:ext cx="7848871" cy="475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Další (nereceptorové) mechanismy působení látek - příklady 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cs-CZ" sz="2000" b="1" u="sng" dirty="0" smtClean="0"/>
              <a:t>Ovlivnění iontových kanálů</a:t>
            </a:r>
          </a:p>
          <a:p>
            <a:pPr lvl="1"/>
            <a:r>
              <a:rPr lang="cs-CZ" sz="1600" dirty="0" smtClean="0"/>
              <a:t>Blokace sodíkových kanálů – lokální </a:t>
            </a:r>
            <a:r>
              <a:rPr lang="cs-CZ" sz="1600" dirty="0" err="1" smtClean="0"/>
              <a:t>anstetika</a:t>
            </a:r>
            <a:endParaRPr lang="cs-CZ" sz="1600" dirty="0" smtClean="0"/>
          </a:p>
          <a:p>
            <a:pPr lvl="1"/>
            <a:r>
              <a:rPr lang="cs-CZ" sz="1600" dirty="0" smtClean="0"/>
              <a:t>Blokáda napěťově řízených vápníkových kanálů  - blokátory kalciových kanálů</a:t>
            </a:r>
          </a:p>
          <a:p>
            <a:pPr lvl="1"/>
            <a:r>
              <a:rPr lang="cs-CZ" sz="1600" dirty="0" smtClean="0"/>
              <a:t>Průnik draslíkovými kanály – </a:t>
            </a:r>
            <a:r>
              <a:rPr lang="cs-CZ" sz="1600" dirty="0" err="1" smtClean="0"/>
              <a:t>amtiarytmika</a:t>
            </a:r>
            <a:endParaRPr lang="cs-CZ" sz="1600" dirty="0" smtClean="0"/>
          </a:p>
          <a:p>
            <a:r>
              <a:rPr lang="cs-CZ" sz="2000" b="1" u="sng" dirty="0" smtClean="0"/>
              <a:t>Ovlivnění Naᶧ/Kᶧ -</a:t>
            </a:r>
            <a:r>
              <a:rPr lang="cs-CZ" sz="2000" b="1" u="sng" dirty="0" err="1" smtClean="0"/>
              <a:t>ATPázy</a:t>
            </a:r>
            <a:endParaRPr lang="cs-CZ" sz="2000" b="1" u="sng" dirty="0" smtClean="0"/>
          </a:p>
          <a:p>
            <a:pPr lvl="1"/>
            <a:r>
              <a:rPr lang="cs-CZ" sz="1600" dirty="0" smtClean="0"/>
              <a:t>Blokáda srdečními glykosidy</a:t>
            </a:r>
          </a:p>
          <a:p>
            <a:r>
              <a:rPr lang="cs-CZ" sz="2000" b="1" u="sng" dirty="0" smtClean="0"/>
              <a:t>Ovlivnění Naᶧ/Kᶧ/2Cl¯kotransportéru</a:t>
            </a:r>
          </a:p>
          <a:p>
            <a:pPr lvl="1"/>
            <a:r>
              <a:rPr lang="cs-CZ" sz="1600" dirty="0" smtClean="0"/>
              <a:t>V </a:t>
            </a:r>
            <a:r>
              <a:rPr lang="cs-CZ" sz="1600" dirty="0" err="1" smtClean="0"/>
              <a:t>Henleově</a:t>
            </a:r>
            <a:r>
              <a:rPr lang="cs-CZ" sz="1600" dirty="0" smtClean="0"/>
              <a:t> kličce v ledvinách – </a:t>
            </a:r>
            <a:r>
              <a:rPr lang="cs-CZ" sz="1600" dirty="0" err="1" smtClean="0"/>
              <a:t>furosemid</a:t>
            </a:r>
            <a:endParaRPr lang="cs-CZ" sz="1600" dirty="0" smtClean="0"/>
          </a:p>
          <a:p>
            <a:r>
              <a:rPr lang="cs-CZ" sz="2000" b="1" u="sng" dirty="0" smtClean="0"/>
              <a:t>Ovlivnění protonové pumpy v žaludku</a:t>
            </a:r>
          </a:p>
          <a:p>
            <a:pPr lvl="1"/>
            <a:r>
              <a:rPr lang="cs-CZ" sz="1600" dirty="0" smtClean="0"/>
              <a:t>Inhibitory protonové pumpy – </a:t>
            </a:r>
            <a:r>
              <a:rPr lang="cs-CZ" sz="1600" dirty="0" err="1" smtClean="0"/>
              <a:t>omeprazol</a:t>
            </a:r>
            <a:r>
              <a:rPr lang="cs-CZ" sz="1600" dirty="0" smtClean="0"/>
              <a:t>, </a:t>
            </a:r>
            <a:r>
              <a:rPr lang="cs-CZ" sz="1600" dirty="0" err="1" smtClean="0"/>
              <a:t>pantoprazol</a:t>
            </a:r>
            <a:r>
              <a:rPr lang="cs-CZ" sz="1600" dirty="0" smtClean="0"/>
              <a:t>..</a:t>
            </a:r>
          </a:p>
          <a:p>
            <a:r>
              <a:rPr lang="cs-CZ" sz="2000" b="1" u="sng" dirty="0" smtClean="0"/>
              <a:t>Zvýšení nabídky substrátu</a:t>
            </a:r>
          </a:p>
          <a:p>
            <a:pPr lvl="1"/>
            <a:r>
              <a:rPr lang="cs-CZ" sz="1600" dirty="0" smtClean="0"/>
              <a:t>Podávání </a:t>
            </a:r>
            <a:r>
              <a:rPr lang="cs-CZ" sz="1600" dirty="0" err="1" smtClean="0"/>
              <a:t>levodopy</a:t>
            </a:r>
            <a:r>
              <a:rPr lang="cs-CZ" sz="1600" dirty="0" smtClean="0"/>
              <a:t>, z níž se v organismu vytváří dopamin – léčba </a:t>
            </a:r>
            <a:r>
              <a:rPr lang="cs-CZ" sz="1600" dirty="0" err="1" smtClean="0"/>
              <a:t>parkinsonovy</a:t>
            </a:r>
            <a:r>
              <a:rPr lang="cs-CZ" sz="1600" dirty="0" smtClean="0"/>
              <a:t> choroby</a:t>
            </a:r>
          </a:p>
          <a:p>
            <a:r>
              <a:rPr lang="cs-CZ" sz="2000" b="1" u="sng" dirty="0" smtClean="0"/>
              <a:t>Blokáda degradace bioaktivní látky</a:t>
            </a:r>
          </a:p>
          <a:p>
            <a:pPr lvl="1"/>
            <a:r>
              <a:rPr lang="cs-CZ" sz="1600" dirty="0" smtClean="0"/>
              <a:t>Inhibice </a:t>
            </a:r>
            <a:r>
              <a:rPr lang="cs-CZ" sz="1600" dirty="0" err="1" smtClean="0"/>
              <a:t>acetylcholinesterázy</a:t>
            </a:r>
            <a:r>
              <a:rPr lang="cs-CZ" sz="1600" dirty="0" smtClean="0"/>
              <a:t> selektivními inhibitory (</a:t>
            </a:r>
            <a:r>
              <a:rPr lang="cs-CZ" sz="1600" dirty="0" err="1" smtClean="0"/>
              <a:t>neostigmin</a:t>
            </a:r>
            <a:r>
              <a:rPr lang="cs-CZ" sz="1600" dirty="0" smtClean="0"/>
              <a:t>, </a:t>
            </a:r>
            <a:r>
              <a:rPr lang="cs-CZ" sz="1600" dirty="0" err="1" smtClean="0"/>
              <a:t>pyridostigmin</a:t>
            </a:r>
            <a:r>
              <a:rPr lang="cs-CZ" sz="1600" dirty="0" smtClean="0"/>
              <a:t>,..)</a:t>
            </a:r>
          </a:p>
          <a:p>
            <a:r>
              <a:rPr lang="cs-CZ" sz="2000" b="1" u="sng" dirty="0" smtClean="0"/>
              <a:t>Působení antibiotik a chemoterapeutik</a:t>
            </a:r>
          </a:p>
          <a:p>
            <a:pPr lvl="1"/>
            <a:r>
              <a:rPr lang="cs-CZ" sz="1600" dirty="0" smtClean="0"/>
              <a:t>Postihují metabolismus a funkci </a:t>
            </a:r>
            <a:r>
              <a:rPr lang="cs-CZ" sz="1600" dirty="0" err="1" smtClean="0"/>
              <a:t>mikroorgaismů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894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6340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000" b="1" dirty="0" smtClean="0"/>
              <a:t>Receptorové mechanismy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sz="2000" b="1" u="sng" dirty="0" smtClean="0">
                <a:solidFill>
                  <a:srgbClr val="C00000"/>
                </a:solidFill>
              </a:rPr>
              <a:t>AFINITA </a:t>
            </a:r>
          </a:p>
          <a:p>
            <a:pPr lvl="1"/>
            <a:r>
              <a:rPr lang="cs-CZ" sz="2000" dirty="0" smtClean="0"/>
              <a:t>Charakterizuje schopnost látky vázat se při určité koncentraci na daný receptor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000" b="1" u="sng" dirty="0" smtClean="0">
                <a:solidFill>
                  <a:srgbClr val="C00000"/>
                </a:solidFill>
              </a:rPr>
              <a:t>VNITŘNÍ AKTIVITA</a:t>
            </a:r>
          </a:p>
          <a:p>
            <a:pPr lvl="1"/>
            <a:r>
              <a:rPr lang="cs-CZ" sz="2000" dirty="0" smtClean="0"/>
              <a:t>Maximální agonistický účinek</a:t>
            </a:r>
          </a:p>
          <a:p>
            <a:pPr lvl="1"/>
            <a:r>
              <a:rPr lang="cs-CZ" sz="2000" dirty="0" smtClean="0"/>
              <a:t>Vyjadřuje schopnost látky vyvolat na receptoru změny spouštějící příslušnou reakci a lze ji charakterizovat maximálním dosažitelným účinkem dané látky</a:t>
            </a:r>
          </a:p>
          <a:p>
            <a:pPr lvl="1"/>
            <a:r>
              <a:rPr lang="cs-CZ" sz="2000" dirty="0" smtClean="0"/>
              <a:t>Její velikost se určuje arabskými číslicemi (max. účinnost = 1)</a:t>
            </a:r>
          </a:p>
          <a:p>
            <a:pPr lvl="1"/>
            <a:r>
              <a:rPr lang="cs-CZ" sz="2000" dirty="0" smtClean="0"/>
              <a:t>Dle kvantitativních hodnot vnitřní aktivity se látky označují jako: 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lvl="2"/>
            <a:r>
              <a:rPr lang="cs-CZ" sz="2000" b="1" dirty="0" smtClean="0"/>
              <a:t>AGONISTA</a:t>
            </a:r>
          </a:p>
          <a:p>
            <a:pPr lvl="2"/>
            <a:r>
              <a:rPr lang="cs-CZ" sz="2000" b="1" dirty="0" smtClean="0"/>
              <a:t>ANTAGONISTA</a:t>
            </a:r>
          </a:p>
          <a:p>
            <a:pPr lvl="2"/>
            <a:r>
              <a:rPr lang="cs-CZ" sz="2000" b="1" dirty="0" smtClean="0"/>
              <a:t>PARCIÁLNÍ AGONISTA</a:t>
            </a:r>
          </a:p>
        </p:txBody>
      </p:sp>
    </p:spTree>
    <p:extLst>
      <p:ext uri="{BB962C8B-B14F-4D97-AF65-F5344CB8AC3E}">
        <p14:creationId xmlns:p14="http://schemas.microsoft.com/office/powerpoint/2010/main" val="9321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AGONISTÉ</a:t>
            </a:r>
          </a:p>
          <a:p>
            <a:r>
              <a:rPr lang="cs-CZ" sz="2000" dirty="0" smtClean="0"/>
              <a:t>Jsou látky, které se vážou na receptor (mají vysokou afinitu a vysokou vnitřní aktivitu)</a:t>
            </a:r>
          </a:p>
          <a:p>
            <a:r>
              <a:rPr lang="cs-CZ" sz="2000" dirty="0" smtClean="0"/>
              <a:t>Agonista s vnitřní aktivitou blízkou hodnotě 1 se označuje jako plný agonista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ANTAGONISTÉ</a:t>
            </a:r>
          </a:p>
          <a:p>
            <a:r>
              <a:rPr lang="cs-CZ" sz="2000" dirty="0" smtClean="0"/>
              <a:t>Interagují s receptory a inhibují tím účinek agonistů, ale sami o sobě žádný vlastní účinek neiniciují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990033"/>
                </a:solidFill>
              </a:rPr>
              <a:t>Kompetitivní antagonista </a:t>
            </a:r>
            <a:endParaRPr lang="cs-CZ" sz="1200" b="1" dirty="0" smtClean="0">
              <a:solidFill>
                <a:srgbClr val="990033"/>
              </a:solidFill>
            </a:endParaRP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Reversibilně se váže na stejné receptory jako agonista, ale neaktivuje je (mají vysokou afinitu , nemá vnitřní aktivitu)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Blokuje v závislosti na koncentraci část receptorů, takže agonista ztrácí na účinnosti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Vysoká koncentrace antagonisty účinky agonisty zcela blokuje a naopak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Koncentrace agonisty, potřebná k vyvolání daného účinku v přítomnosti určité koncentrace </a:t>
            </a:r>
            <a:r>
              <a:rPr lang="cs-CZ" sz="1600" dirty="0" err="1" smtClean="0"/>
              <a:t>kompetitiv</a:t>
            </a:r>
            <a:r>
              <a:rPr lang="cs-CZ" sz="1600" dirty="0" smtClean="0"/>
              <a:t>. Antagonisty, je větší než koncentrace agonisty, která je potřebná k vyvolání téhož účinku v nepřítomnosti antagonisty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Př. Acetylcholin – atropin , histamin - antihistaminika</a:t>
            </a:r>
          </a:p>
        </p:txBody>
      </p:sp>
    </p:spTree>
    <p:extLst>
      <p:ext uri="{BB962C8B-B14F-4D97-AF65-F5344CB8AC3E}">
        <p14:creationId xmlns:p14="http://schemas.microsoft.com/office/powerpoint/2010/main" val="4476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sz="2000" b="1" dirty="0" smtClean="0">
                <a:solidFill>
                  <a:srgbClr val="990033"/>
                </a:solidFill>
              </a:rPr>
              <a:t>Nekompetitivní antagonista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Ireversibilně se váže na stejný receptor jako agonisté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Zvýšeným přívodem agonisty se antagonistický účinek nedá překonat</a:t>
            </a:r>
          </a:p>
          <a:p>
            <a:pPr marL="85725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Ireversibilní antagonisté snižují maximální efekt, jenž může agonista dosáhnout (ani vysoká koncentrace agonisty nemůže vyvolat odpověď srovnatelnou s předchozí maximální odpovědí</a:t>
            </a:r>
          </a:p>
          <a:p>
            <a:pPr marL="457200" indent="-457200">
              <a:buFont typeface="+mj-lt"/>
              <a:buAutoNum type="arabicPeriod" startAt="3"/>
            </a:pPr>
            <a:endParaRPr lang="cs-CZ" sz="2000" dirty="0"/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 smtClean="0">
                <a:solidFill>
                  <a:srgbClr val="990033"/>
                </a:solidFill>
              </a:rPr>
              <a:t>Alosterický antagonismus</a:t>
            </a:r>
          </a:p>
          <a:p>
            <a:pPr marL="685800" lvl="1">
              <a:buFont typeface="Calibri" panose="020F0502020204030204" pitchFamily="34" charset="0"/>
              <a:buChar char="–"/>
            </a:pPr>
            <a:r>
              <a:rPr lang="cs-CZ" sz="1600" dirty="0" smtClean="0"/>
              <a:t>Váže-li se antagonista v sousedství vlastní vazebné oblasti receptoru, může změnit specifickou sterickou konformaci receptorového proteinu natolik, že agonista mu již svým sterickým uspořádáním neodpovídá optimálně a že jeho účinnost je oslabena</a:t>
            </a:r>
          </a:p>
          <a:p>
            <a:pPr marL="400050" indent="-457200">
              <a:buFont typeface="+mj-lt"/>
              <a:buAutoNum type="arabicPeriod" startAt="4"/>
            </a:pPr>
            <a:endParaRPr lang="cs-CZ" sz="2000" dirty="0"/>
          </a:p>
          <a:p>
            <a:pPr marL="400050" indent="-457200">
              <a:buFont typeface="+mj-lt"/>
              <a:buAutoNum type="arabicPeriod" startAt="4"/>
            </a:pPr>
            <a:r>
              <a:rPr lang="cs-CZ" sz="2000" b="1" dirty="0" smtClean="0">
                <a:solidFill>
                  <a:srgbClr val="990033"/>
                </a:solidFill>
              </a:rPr>
              <a:t>Funkční antagonismus</a:t>
            </a:r>
          </a:p>
          <a:p>
            <a:pPr marL="800100" lvl="1" indent="-457200"/>
            <a:r>
              <a:rPr lang="cs-CZ" sz="1600" dirty="0" smtClean="0"/>
              <a:t>Agonista a antagonista působí na rozdílné cílové struktury, jejichž protichůdné účinky se však projevují na témže orgánu</a:t>
            </a:r>
          </a:p>
          <a:p>
            <a:pPr marL="400050" indent="-457200"/>
            <a:endParaRPr lang="cs-CZ" sz="2000" dirty="0"/>
          </a:p>
          <a:p>
            <a:pPr marL="400050" indent="-457200">
              <a:buFont typeface="+mj-lt"/>
              <a:buAutoNum type="arabicPeriod" startAt="5"/>
            </a:pPr>
            <a:r>
              <a:rPr lang="cs-CZ" sz="2000" b="1" dirty="0" smtClean="0">
                <a:solidFill>
                  <a:srgbClr val="990033"/>
                </a:solidFill>
              </a:rPr>
              <a:t>Chemický antagonismus</a:t>
            </a:r>
          </a:p>
          <a:p>
            <a:pPr marL="800100" lvl="1" indent="-457200">
              <a:buFont typeface="Calibri" panose="020F0502020204030204" pitchFamily="34" charset="0"/>
              <a:buChar char="–"/>
            </a:pPr>
            <a:r>
              <a:rPr lang="cs-CZ" sz="1600" dirty="0" smtClean="0"/>
              <a:t>Chemická reakce mezi zúčastněnými látkami: heparin/protamin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01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PARCIÁLNÍ AGONISTÉ</a:t>
            </a:r>
          </a:p>
          <a:p>
            <a:r>
              <a:rPr lang="cs-CZ" sz="2000" dirty="0" smtClean="0"/>
              <a:t>Vyvolávají nižší odpověď při plném receptorovém obsazení než čistí agonisté</a:t>
            </a:r>
          </a:p>
          <a:p>
            <a:r>
              <a:rPr lang="cs-CZ" sz="2000" dirty="0" smtClean="0"/>
              <a:t>Mají malý agonistický účinek (&gt;0 a &lt;1) při samostatném působení a při současném působení se silnějšími agonisty kompetitivně antagonizují jejich účinky</a:t>
            </a:r>
            <a:endParaRPr lang="cs-CZ" sz="2000" dirty="0"/>
          </a:p>
          <a:p>
            <a:r>
              <a:rPr lang="cs-CZ" sz="2000" dirty="0" smtClean="0"/>
              <a:t>Mají malou vnitřní aktivitu, ale afinita je vysoká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57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72819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 smtClean="0"/>
              <a:t>TERAPEUTICKÉ </a:t>
            </a:r>
            <a:r>
              <a:rPr lang="cs-CZ" sz="4000" b="1" dirty="0" smtClean="0"/>
              <a:t>MONITOROVÁNÍ LÉČIV </a:t>
            </a:r>
            <a:r>
              <a:rPr lang="cs-CZ" sz="4000" b="1" dirty="0" smtClean="0"/>
              <a:t>(TDM)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2734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TDM je multidisciplinární obor </a:t>
            </a:r>
          </a:p>
          <a:p>
            <a:pPr lvl="1"/>
            <a:r>
              <a:rPr lang="cs-CZ" sz="1600" dirty="0" smtClean="0"/>
              <a:t>Zahrnuje klinickou farmakologii a klinickou farmacii, klinickou biochemii, klinickou patologii, klinickou toxikologii, analytickou chemii a další odvětví medicíny</a:t>
            </a:r>
          </a:p>
          <a:p>
            <a:pPr lvl="1"/>
            <a:r>
              <a:rPr lang="cs-CZ" sz="1600" dirty="0" smtClean="0">
                <a:solidFill>
                  <a:srgbClr val="C00000"/>
                </a:solidFill>
              </a:rPr>
              <a:t>Je to interdisciplinární obor</a:t>
            </a:r>
          </a:p>
          <a:p>
            <a:pPr lvl="1"/>
            <a:endParaRPr lang="cs-CZ" sz="1600" dirty="0">
              <a:solidFill>
                <a:srgbClr val="C00000"/>
              </a:solidFill>
            </a:endParaRPr>
          </a:p>
          <a:p>
            <a:r>
              <a:rPr lang="cs-CZ" sz="2000" dirty="0" smtClean="0"/>
              <a:t>TDM = praktická aplikace farmakokinetických a farmakodynamických principů, jež </a:t>
            </a:r>
            <a:r>
              <a:rPr lang="cs-CZ" sz="2000" dirty="0" smtClean="0">
                <a:solidFill>
                  <a:srgbClr val="FF0000"/>
                </a:solidFill>
              </a:rPr>
              <a:t>slouží k optimalizaci farmakoterapie u konkrétního pacienta</a:t>
            </a:r>
          </a:p>
          <a:p>
            <a:endParaRPr lang="cs-CZ" sz="2000" dirty="0"/>
          </a:p>
          <a:p>
            <a:r>
              <a:rPr lang="cs-CZ" sz="2000" dirty="0" smtClean="0"/>
              <a:t>Při TDM se měří koncentrace léčiva (příp. jeho metabolitů) v krevních vzorcích pacienta odebraných v definované  časovém intervalu od poslední podané dávky léčiva.</a:t>
            </a:r>
          </a:p>
          <a:p>
            <a:r>
              <a:rPr lang="cs-CZ" sz="2000" dirty="0" smtClean="0"/>
              <a:t>Na základě naměřených hodnot, při zvážení klinického stavu pacienta a s přihlédnutím k farmakokinetice léčiva se optimalizuje další dávkování léčiva tak, aby jeho účinnost a bezpečnost byla co nejvyšší.</a:t>
            </a:r>
          </a:p>
          <a:p>
            <a:endParaRPr lang="cs-CZ" sz="2000" dirty="0"/>
          </a:p>
          <a:p>
            <a:r>
              <a:rPr lang="cs-CZ" sz="2000" dirty="0" smtClean="0">
                <a:solidFill>
                  <a:srgbClr val="FF0000"/>
                </a:solidFill>
              </a:rPr>
              <a:t>Cílem TDM je optimalizace dávkového režimu (= stanovení vhodné dávky a dávkového intervalu)</a:t>
            </a:r>
          </a:p>
          <a:p>
            <a:endParaRPr lang="cs-CZ" sz="2000" dirty="0"/>
          </a:p>
          <a:p>
            <a:r>
              <a:rPr lang="cs-CZ" sz="2000" dirty="0" smtClean="0"/>
              <a:t>TDM je účinný </a:t>
            </a:r>
            <a:r>
              <a:rPr lang="cs-CZ" sz="2000" b="1" dirty="0" smtClean="0"/>
              <a:t>nástroj nákladové efektivity</a:t>
            </a:r>
          </a:p>
          <a:p>
            <a:r>
              <a:rPr lang="cs-CZ" sz="2000" dirty="0" smtClean="0"/>
              <a:t>Historie…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05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u="sng" dirty="0" smtClean="0"/>
              <a:t>Možnosti klinického použití TDM</a:t>
            </a:r>
            <a:endParaRPr lang="cs-CZ" sz="2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Indikace TDM není nutný pro všechna léčiva</a:t>
            </a:r>
          </a:p>
          <a:p>
            <a:r>
              <a:rPr lang="cs-CZ" sz="2000" dirty="0" smtClean="0"/>
              <a:t>Existují však léčiva s tzv. </a:t>
            </a:r>
            <a:r>
              <a:rPr lang="cs-CZ" sz="2000" b="1" u="sng" dirty="0" smtClean="0">
                <a:solidFill>
                  <a:schemeClr val="tx2">
                    <a:lumMod val="75000"/>
                  </a:schemeClr>
                </a:solidFill>
              </a:rPr>
              <a:t>úzkým terapeutickým rozmezím</a:t>
            </a:r>
            <a:r>
              <a:rPr lang="cs-CZ" sz="2000" dirty="0" smtClean="0"/>
              <a:t>, u nichž je rozdíl mezi účinnou a toxickou koncentrací velmi úzký</a:t>
            </a:r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86867"/>
              </p:ext>
            </p:extLst>
          </p:nvPr>
        </p:nvGraphicFramePr>
        <p:xfrm>
          <a:off x="1115616" y="2492896"/>
          <a:ext cx="7344816" cy="408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504"/>
                <a:gridCol w="5002312"/>
              </a:tblGrid>
              <a:tr h="468052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antibiotika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amikacin,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gentamicin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netilmicin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tobramycin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</a:rPr>
                        <a:t>vankomycin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/>
                        <a:t>antidepresiva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lithium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/>
                        <a:t>antiepileptika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etosuximid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primidon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valproát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karbamazepin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fenytoin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lamotrigin</a:t>
                      </a:r>
                      <a:r>
                        <a:rPr lang="cs-CZ" dirty="0" smtClean="0"/>
                        <a:t>, …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bronchodilatancia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theofylin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/>
                        <a:t>cytostatika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methotrexat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busulfan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imunosupresiva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cykolfosfamid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mykofenolát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sirolimus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takrolimus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/>
                        <a:t>kardiotonika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digoxin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 smtClean="0"/>
                        <a:t>antimykotika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vorikonazol</a:t>
                      </a:r>
                      <a:r>
                        <a:rPr lang="cs-CZ" dirty="0" smtClean="0"/>
                        <a:t>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posakonazol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0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400" b="1" u="sng" dirty="0" smtClean="0"/>
              <a:t>Odběr vzorků</a:t>
            </a:r>
            <a:endParaRPr lang="cs-CZ" sz="24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pro realizaci TDM potřebujeme vzorky biologického materiálu a nezbytné údaje o pacientovi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Vzorek – plazma, sérum, krev, slina, moč, mozkomíšní mok, žluč, peritoneální tekutina/dialyzát</a:t>
            </a:r>
          </a:p>
          <a:p>
            <a:endParaRPr lang="cs-CZ" sz="2000" dirty="0"/>
          </a:p>
          <a:p>
            <a:r>
              <a:rPr lang="cs-CZ" sz="2000" dirty="0" smtClean="0"/>
              <a:t>Správně označené vzorky + neprodleně odeslat do laboratoře , zpracovat, analyzovat</a:t>
            </a:r>
          </a:p>
          <a:p>
            <a:endParaRPr lang="cs-CZ" sz="2000" dirty="0"/>
          </a:p>
          <a:p>
            <a:r>
              <a:rPr lang="cs-CZ" sz="2000" dirty="0" smtClean="0"/>
              <a:t>Vzorky musí být odebrány ze správného místa, do správného kontejneru</a:t>
            </a:r>
          </a:p>
          <a:p>
            <a:endParaRPr lang="cs-CZ" sz="2000" dirty="0"/>
          </a:p>
          <a:p>
            <a:r>
              <a:rPr lang="cs-CZ" sz="2000" b="1" dirty="0" smtClean="0"/>
              <a:t>Vzorek krve – odebrán z jiné žíly, než do které byl lék aplikován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028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Dle doby odběru vzorku od podání rozlišujeme: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Tzv. </a:t>
            </a:r>
            <a:r>
              <a:rPr lang="cs-CZ" sz="2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trough</a:t>
            </a:r>
            <a:r>
              <a:rPr lang="cs-CZ" sz="2000" dirty="0" smtClean="0"/>
              <a:t>  - </a:t>
            </a:r>
            <a:r>
              <a:rPr lang="cs-CZ" sz="2000" b="1" dirty="0" smtClean="0"/>
              <a:t>vzorek odebraný bezprostředně před aplikací další dávky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Tzv. </a:t>
            </a:r>
            <a:r>
              <a:rPr lang="cs-CZ" sz="2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peak</a:t>
            </a:r>
            <a:r>
              <a:rPr lang="cs-CZ" sz="2000" u="sng" dirty="0" smtClean="0"/>
              <a:t> </a:t>
            </a:r>
            <a:r>
              <a:rPr lang="cs-CZ" sz="2000" dirty="0" smtClean="0"/>
              <a:t>– </a:t>
            </a:r>
            <a:r>
              <a:rPr lang="cs-CZ" sz="2000" b="1" dirty="0" smtClean="0"/>
              <a:t>vzorek odebraný 30 min. – 2 hod. po ukončení infuze nebo 2 – 8 hod. po </a:t>
            </a:r>
            <a:r>
              <a:rPr lang="cs-CZ" sz="2000" b="1" dirty="0" err="1" smtClean="0"/>
              <a:t>p.o</a:t>
            </a:r>
            <a:r>
              <a:rPr lang="cs-CZ" sz="2000" b="1" dirty="0" smtClean="0"/>
              <a:t>. aplikaci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Tzv. </a:t>
            </a:r>
            <a:r>
              <a:rPr lang="cs-CZ" sz="2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random</a:t>
            </a:r>
            <a:r>
              <a:rPr lang="cs-CZ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smtClean="0"/>
              <a:t>– vzorek odebraný kdykoliv (často naléhavý – k odhalení toxicity)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Většina léčiv – </a:t>
            </a:r>
            <a:r>
              <a:rPr lang="cs-CZ" sz="2000" dirty="0" err="1" smtClean="0"/>
              <a:t>trough</a:t>
            </a:r>
            <a:r>
              <a:rPr lang="cs-CZ" sz="2000" dirty="0" smtClean="0"/>
              <a:t> (popř. </a:t>
            </a:r>
            <a:r>
              <a:rPr lang="cs-CZ" sz="2000" dirty="0" err="1" smtClean="0"/>
              <a:t>peak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Through</a:t>
            </a:r>
            <a:r>
              <a:rPr lang="cs-CZ" sz="2000" dirty="0" smtClean="0"/>
              <a:t> – slouží jak k odhalení toxicity, tak ke zjištění nedostatečné optimální koncentrace</a:t>
            </a:r>
          </a:p>
          <a:p>
            <a:endParaRPr lang="cs-CZ" sz="2000" dirty="0"/>
          </a:p>
          <a:p>
            <a:r>
              <a:rPr lang="cs-CZ" sz="2000" dirty="0" smtClean="0">
                <a:solidFill>
                  <a:srgbClr val="FF0000"/>
                </a:solidFill>
              </a:rPr>
              <a:t>Důležitý je čas odběru vzorku!!!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solidFill>
                  <a:srgbClr val="D60093"/>
                </a:solidFill>
              </a:rPr>
              <a:t>FARMAKOKINETIKA</a:t>
            </a:r>
            <a:endParaRPr lang="cs-CZ" sz="2800" b="1" u="sng" dirty="0">
              <a:solidFill>
                <a:srgbClr val="D60093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Obecné dělení farmakokinetiky do 4 základních procesů,  tzv. „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ADME</a:t>
            </a:r>
            <a:r>
              <a:rPr lang="cs-CZ" sz="2000" dirty="0" smtClean="0"/>
              <a:t>“ :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s-CZ" sz="2000" b="1" dirty="0" smtClean="0"/>
              <a:t>bsorpce</a:t>
            </a:r>
            <a:r>
              <a:rPr lang="cs-CZ" sz="2000" dirty="0" smtClean="0"/>
              <a:t> –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transfer léčiva z místa podání do systémové cirkulace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cs-CZ" sz="2000" b="1" dirty="0" smtClean="0"/>
              <a:t>istribuc</a:t>
            </a:r>
            <a:r>
              <a:rPr lang="cs-CZ" sz="2000" dirty="0" smtClean="0"/>
              <a:t>e –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transfer léčiva ze systémové cirkulace do různých  	    	             orgánů/tkání  v organizmu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cs-CZ" sz="2000" b="1" dirty="0" smtClean="0"/>
              <a:t>etabolismus </a:t>
            </a: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chemická modifikace léčiva v organizmu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cs-CZ" sz="2000" b="1" dirty="0" smtClean="0"/>
              <a:t>xkrece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– odstranění mateřské látky nebo jejího metabolitu z organismu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r>
              <a:rPr lang="cs-CZ" sz="2000" dirty="0" smtClean="0"/>
              <a:t>Metabolismus + exkrece – dohromady přispívají k eliminaci léčiva z </a:t>
            </a:r>
            <a:r>
              <a:rPr lang="cs-CZ" sz="2000" dirty="0" err="1" smtClean="0"/>
              <a:t>oraganismu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48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400" u="sng" dirty="0" smtClean="0"/>
              <a:t>Údaje nezbytné pro správnou interpretaci TDM</a:t>
            </a:r>
            <a:endParaRPr lang="cs-CZ" sz="24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1744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Identifikace subjektů (zařízení, žadatel)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typ požadavku (urgence, důvod)</a:t>
            </a:r>
          </a:p>
          <a:p>
            <a:r>
              <a:rPr lang="cs-CZ" sz="2000" dirty="0" smtClean="0"/>
              <a:t>Diagnóza/ problém</a:t>
            </a:r>
          </a:p>
          <a:p>
            <a:r>
              <a:rPr lang="cs-CZ" sz="2000" dirty="0" smtClean="0"/>
              <a:t>Typ vzorku</a:t>
            </a:r>
          </a:p>
          <a:p>
            <a:r>
              <a:rPr lang="cs-CZ" sz="2000" dirty="0" smtClean="0"/>
              <a:t>Datum </a:t>
            </a:r>
          </a:p>
          <a:p>
            <a:r>
              <a:rPr lang="cs-CZ" sz="2000" dirty="0" smtClean="0"/>
              <a:t>Přesný čas odběru vzorku</a:t>
            </a:r>
          </a:p>
          <a:p>
            <a:r>
              <a:rPr lang="cs-CZ" sz="2000" dirty="0" smtClean="0"/>
              <a:t>Hmotnost, výška, váha, pohlaví pacienta</a:t>
            </a:r>
          </a:p>
          <a:p>
            <a:r>
              <a:rPr lang="cs-CZ" sz="2000" dirty="0" smtClean="0"/>
              <a:t>Současná léčba (stav nemoci)</a:t>
            </a:r>
          </a:p>
          <a:p>
            <a:r>
              <a:rPr lang="cs-CZ" sz="2000" dirty="0" smtClean="0"/>
              <a:t>Schéma dávkování (aplikační cesta, dávka, dávkovací interval)</a:t>
            </a:r>
          </a:p>
          <a:p>
            <a:r>
              <a:rPr lang="cs-CZ" sz="2000" dirty="0" smtClean="0"/>
              <a:t>Parametry renálních funkcí včetně dialýzy</a:t>
            </a:r>
          </a:p>
          <a:p>
            <a:r>
              <a:rPr lang="cs-CZ" sz="2000" dirty="0" smtClean="0"/>
              <a:t>Současně aplikované léky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451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Metody analýz při TDM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41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Akreditované laboratoře</a:t>
            </a:r>
          </a:p>
          <a:p>
            <a:r>
              <a:rPr lang="cs-CZ" sz="2000" dirty="0" smtClean="0"/>
              <a:t>Analytické metody pro zjištění plazmatických koncentrací léků musí být dostatečně citlivé, aby umožnily stanovení i minimální přítomnosti dané substance ve zvoleném vzorku</a:t>
            </a:r>
          </a:p>
          <a:p>
            <a:r>
              <a:rPr lang="cs-CZ" sz="2000" dirty="0" smtClean="0"/>
              <a:t>Analytické metody – přesné a precizní!</a:t>
            </a:r>
          </a:p>
          <a:p>
            <a:r>
              <a:rPr lang="cs-CZ" sz="2000" dirty="0" smtClean="0"/>
              <a:t>Analytický proces by měl být dostupný, jednoduchý, rychlý a nákladově efektivní</a:t>
            </a:r>
          </a:p>
          <a:p>
            <a:endParaRPr lang="cs-CZ" sz="2000" dirty="0"/>
          </a:p>
          <a:p>
            <a:r>
              <a:rPr lang="cs-CZ" sz="2000" dirty="0" smtClean="0"/>
              <a:t>Mnoho lékových analýz se provádí automatizovanými imunochemickými stanoveními.</a:t>
            </a:r>
          </a:p>
          <a:p>
            <a:r>
              <a:rPr lang="cs-CZ" sz="2000" dirty="0" smtClean="0"/>
              <a:t>Některé lékové analýzy ale stále vyžadují použití manuálně kontrolovaných metod, jako je vysoko účinná kapalinová či plynová chromatografie (HPLC, GC)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4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Postanalytická</a:t>
            </a:r>
            <a:r>
              <a:rPr lang="cs-CZ" sz="2400" b="1" dirty="0" smtClean="0"/>
              <a:t> fáze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Klinické posouzení výsledků – vyžaduje fundamentální, praktické, analytické a medicínské dovednosti</a:t>
            </a:r>
          </a:p>
          <a:p>
            <a:r>
              <a:rPr lang="cs-CZ" sz="2000" dirty="0" smtClean="0"/>
              <a:t>Pouze číslo dodané z laboratoře – nic neznamená – k interpretaci je nutná znalost farmakokinetických/farmakodynamických  pochodů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14981"/>
              </p:ext>
            </p:extLst>
          </p:nvPr>
        </p:nvGraphicFramePr>
        <p:xfrm>
          <a:off x="467544" y="2530147"/>
          <a:ext cx="8136904" cy="385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718"/>
                <a:gridCol w="2652722"/>
                <a:gridCol w="4176464"/>
              </a:tblGrid>
              <a:tr h="324532">
                <a:tc gridSpan="3"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Doporučení  k monitorování některých léčiv z hlediska času odběru vzorku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67931">
                <a:tc>
                  <a:txBody>
                    <a:bodyPr/>
                    <a:lstStyle/>
                    <a:p>
                      <a:r>
                        <a:rPr lang="cs-CZ" dirty="0" smtClean="0"/>
                        <a:t>lék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Čas dosažení ustáleného stavu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Doporuč. k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monitorování a čas odběru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9972">
                <a:tc>
                  <a:txBody>
                    <a:bodyPr/>
                    <a:lstStyle/>
                    <a:p>
                      <a:r>
                        <a:rPr lang="cs-CZ" dirty="0" smtClean="0"/>
                        <a:t>digoxin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– 7 dnů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Trough</a:t>
                      </a:r>
                      <a:r>
                        <a:rPr lang="cs-CZ" dirty="0" smtClean="0"/>
                        <a:t> – odběr za více než 6 </a:t>
                      </a:r>
                      <a:r>
                        <a:rPr lang="cs-CZ" dirty="0" err="1" smtClean="0"/>
                        <a:t>hod.po</a:t>
                      </a:r>
                      <a:r>
                        <a:rPr lang="cs-CZ" dirty="0" smtClean="0"/>
                        <a:t> dávce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1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theofylin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dny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Peak</a:t>
                      </a:r>
                      <a:r>
                        <a:rPr lang="cs-CZ" dirty="0" smtClean="0"/>
                        <a:t> (záleží na aplikační cestě)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4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valproát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– 4 dny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Trough</a:t>
                      </a:r>
                      <a:r>
                        <a:rPr lang="cs-CZ" dirty="0" smtClean="0"/>
                        <a:t> – odběr těsně před podání dávkou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3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vankomycin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– 30 hod.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Trough</a:t>
                      </a:r>
                      <a:r>
                        <a:rPr lang="cs-CZ" dirty="0" smtClean="0"/>
                        <a:t> – odběr těsně před podání dávkou</a:t>
                      </a:r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33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fenytoin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– 5 týdnů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Trough</a:t>
                      </a:r>
                      <a:r>
                        <a:rPr lang="cs-CZ" dirty="0" smtClean="0"/>
                        <a:t> – odběr těsně před podání dávkou</a:t>
                      </a:r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Pohled na terapeutická rozmezí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4543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Terapeutické rozmezí  = rozmezí mezi minimální účinnou a potenciálně toxickou koncentrací . Jsou pouze orientační, nelze je považovat za neměnná</a:t>
            </a:r>
          </a:p>
          <a:p>
            <a:endParaRPr lang="cs-CZ" sz="2000" dirty="0"/>
          </a:p>
          <a:p>
            <a:r>
              <a:rPr lang="cs-CZ" sz="2000" dirty="0" smtClean="0"/>
              <a:t>Léčíme pacienta jako celek, ne pouze laboratorní hodnoty, čísla!</a:t>
            </a:r>
          </a:p>
          <a:p>
            <a:endParaRPr lang="cs-CZ" sz="2000" dirty="0"/>
          </a:p>
          <a:p>
            <a:r>
              <a:rPr lang="cs-CZ" sz="2000" dirty="0" smtClean="0"/>
              <a:t>Terapeutická rozmezí se mohou u jedinců lišit!</a:t>
            </a:r>
          </a:p>
          <a:p>
            <a:endParaRPr lang="cs-CZ" sz="2000" dirty="0"/>
          </a:p>
          <a:p>
            <a:r>
              <a:rPr lang="cs-CZ" sz="2000" dirty="0" smtClean="0"/>
              <a:t>Někteří jedinci mohou dosáhnout léčebného účinku jiný při mnohem nižší koncentraci nebo se u nich mohou naopak objevit nežádoucí účinky, aniž by byla překročena horní hranice terapeutického rozmezí.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527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1. Absorpce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1300" dirty="0" err="1" smtClean="0"/>
              <a:t>Waller</a:t>
            </a:r>
            <a:r>
              <a:rPr lang="cs-CZ" sz="1300" dirty="0" smtClean="0"/>
              <a:t> D.,</a:t>
            </a:r>
            <a:r>
              <a:rPr lang="cs-CZ" sz="1300" dirty="0" err="1" smtClean="0"/>
              <a:t>Sampson</a:t>
            </a:r>
            <a:r>
              <a:rPr lang="cs-CZ" sz="1300" dirty="0" smtClean="0"/>
              <a:t> A. </a:t>
            </a:r>
            <a:r>
              <a:rPr lang="cs-CZ" sz="1300" dirty="0" err="1" smtClean="0"/>
              <a:t>Medical</a:t>
            </a:r>
            <a:r>
              <a:rPr lang="cs-CZ" sz="1300" dirty="0" smtClean="0"/>
              <a:t> </a:t>
            </a:r>
            <a:r>
              <a:rPr lang="cs-CZ" sz="1300" dirty="0" err="1" smtClean="0"/>
              <a:t>Pharmacology</a:t>
            </a:r>
            <a:r>
              <a:rPr lang="cs-CZ" sz="1300" dirty="0" smtClean="0"/>
              <a:t> and </a:t>
            </a:r>
            <a:r>
              <a:rPr lang="cs-CZ" sz="1300" dirty="0" err="1" smtClean="0"/>
              <a:t>Therapeutics</a:t>
            </a:r>
            <a:r>
              <a:rPr lang="cs-CZ" sz="1300" dirty="0" smtClean="0"/>
              <a:t>. 4Ed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17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23077" r="20101" b="24922"/>
          <a:stretch/>
        </p:blipFill>
        <p:spPr bwMode="auto">
          <a:xfrm>
            <a:off x="1115616" y="1951630"/>
            <a:ext cx="6813733" cy="399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Faktory ovlivňující absorpci léčiva (po </a:t>
            </a:r>
            <a:r>
              <a:rPr lang="cs-CZ" sz="2000" u="sng" dirty="0" err="1" smtClean="0"/>
              <a:t>p.o</a:t>
            </a:r>
            <a:r>
              <a:rPr lang="cs-CZ" sz="2000" u="sng" dirty="0" smtClean="0"/>
              <a:t>.) do systémové cirkulace</a:t>
            </a:r>
            <a:r>
              <a:rPr lang="cs-CZ" sz="2000" dirty="0" smtClean="0"/>
              <a:t>: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léčiva </a:t>
            </a:r>
          </a:p>
          <a:p>
            <a:pPr lvl="1"/>
            <a:r>
              <a:rPr lang="cs-CZ" sz="1600" dirty="0" smtClean="0"/>
              <a:t> je hlavní determinantou absorpce</a:t>
            </a:r>
          </a:p>
          <a:p>
            <a:pPr marL="400050" lvl="1" indent="0">
              <a:buNone/>
            </a:pPr>
            <a:r>
              <a:rPr lang="cs-CZ" sz="400" dirty="0"/>
              <a:t>	</a:t>
            </a:r>
            <a:r>
              <a:rPr lang="cs-CZ" sz="400" dirty="0" smtClean="0"/>
              <a:t>	</a:t>
            </a:r>
          </a:p>
          <a:p>
            <a:pPr lvl="1"/>
            <a:r>
              <a:rPr lang="cs-CZ" sz="1600" dirty="0" smtClean="0"/>
              <a:t>Léčivo </a:t>
            </a:r>
            <a:r>
              <a:rPr lang="cs-CZ" sz="1600" b="1" dirty="0" smtClean="0"/>
              <a:t>lipofilní/hydrofilní</a:t>
            </a:r>
            <a:r>
              <a:rPr lang="cs-CZ" sz="1600" dirty="0" smtClean="0"/>
              <a:t> – lipofilní látky se dobře rozpouštějí a penetrují</a:t>
            </a:r>
          </a:p>
          <a:p>
            <a:pPr lvl="1"/>
            <a:r>
              <a:rPr lang="cs-CZ" sz="1600" b="1" dirty="0" smtClean="0"/>
              <a:t>pH, ionizace </a:t>
            </a:r>
            <a:r>
              <a:rPr lang="cs-CZ" sz="1600" dirty="0" smtClean="0"/>
              <a:t>-  ionizované formy jsou </a:t>
            </a:r>
            <a:r>
              <a:rPr lang="cs-CZ" sz="1600" dirty="0" err="1" smtClean="0"/>
              <a:t>hydrofilnější</a:t>
            </a:r>
            <a:r>
              <a:rPr lang="cs-CZ" sz="1600" dirty="0" smtClean="0"/>
              <a:t>, neionizované </a:t>
            </a:r>
            <a:r>
              <a:rPr lang="cs-CZ" sz="1600" dirty="0" err="1" smtClean="0"/>
              <a:t>lipofilnější</a:t>
            </a:r>
            <a:r>
              <a:rPr lang="cs-CZ" sz="1600" dirty="0" smtClean="0"/>
              <a:t>. Většina léčiv jsou slabé kyseliny a zásady. Př. ASA – slabá kyselina, v kyselém žaludečním pH  je méně ionizovaná, proto větší absorpce se očekává ze žaludku, ale žaludek je limitován malou absorpční plochou (na rozdíl od tenkého střeva) a přítomností zón s neutrálním pH. Výsledkem  - objemné množství ASA se absorbuje v tenkém střevě</a:t>
            </a:r>
          </a:p>
          <a:p>
            <a:pPr lvl="1"/>
            <a:endParaRPr lang="cs-CZ" sz="1600" dirty="0"/>
          </a:p>
          <a:p>
            <a:pPr marL="400050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Léková forma</a:t>
            </a:r>
          </a:p>
          <a:p>
            <a:pPr marL="800100" lvl="1"/>
            <a:r>
              <a:rPr lang="cs-CZ" sz="1600" dirty="0" smtClean="0"/>
              <a:t>Rychlá absorpce - potahované, nepotahované tablety, tobolky , suspenze, roztoky, sirupy </a:t>
            </a:r>
          </a:p>
          <a:p>
            <a:pPr marL="800100" lvl="1"/>
            <a:r>
              <a:rPr lang="cs-CZ" sz="1600" dirty="0" smtClean="0"/>
              <a:t>Pomalá absorpce – u lékových forem, kde je léčivo např. inkorporováno v matrix  - difúze léčiva z matrix je pomalá – tablety  nebo tobolky s řízeným uvolňováním</a:t>
            </a:r>
          </a:p>
          <a:p>
            <a:pPr marL="800100" lvl="1"/>
            <a:endParaRPr lang="cs-CZ" sz="1600" dirty="0"/>
          </a:p>
          <a:p>
            <a:pPr marL="400050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Gastrické vyprazdňování</a:t>
            </a:r>
          </a:p>
          <a:p>
            <a:pPr marL="800100" lvl="1"/>
            <a:r>
              <a:rPr lang="cs-CZ" sz="1600" dirty="0" smtClean="0"/>
              <a:t>Hlavní místo absorpce pro většinu léčiv – tenké střevo</a:t>
            </a:r>
          </a:p>
          <a:p>
            <a:pPr marL="800100" lvl="1"/>
            <a:r>
              <a:rPr lang="cs-CZ" sz="1600" dirty="0" smtClean="0"/>
              <a:t>Opožděné gastrické vyprazdňování – polékové, jídlo, pooperační stavy, věk,.. – zpomalí dodání léčiva do hlavního místa absorpce</a:t>
            </a:r>
          </a:p>
          <a:p>
            <a:pPr marL="800100" lvl="1"/>
            <a:endParaRPr lang="cs-CZ" sz="1600" dirty="0" smtClean="0"/>
          </a:p>
          <a:p>
            <a:pPr marL="800100" lvl="1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499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39"/>
            <a:ext cx="8229600" cy="6470573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Intestinální stěna</a:t>
            </a:r>
          </a:p>
          <a:p>
            <a:pPr lvl="1"/>
            <a:r>
              <a:rPr lang="cs-CZ" sz="1600" dirty="0" smtClean="0"/>
              <a:t>Duodenum  - velké množství celulárních enzymů (MAO, aromatické L-</a:t>
            </a:r>
            <a:r>
              <a:rPr lang="cs-CZ" sz="1600" dirty="0" err="1" smtClean="0"/>
              <a:t>amino</a:t>
            </a:r>
            <a:r>
              <a:rPr lang="cs-CZ" sz="1600" dirty="0" smtClean="0"/>
              <a:t> kyselé </a:t>
            </a:r>
            <a:r>
              <a:rPr lang="cs-CZ" sz="1600" dirty="0" err="1" smtClean="0"/>
              <a:t>dekarboxylasy</a:t>
            </a:r>
            <a:r>
              <a:rPr lang="cs-CZ" sz="1600" dirty="0" smtClean="0"/>
              <a:t>, CYP 450 – 3A4, enzymy zodpovědné za 2,fázi </a:t>
            </a:r>
            <a:r>
              <a:rPr lang="cs-CZ" sz="1600" dirty="0" err="1" smtClean="0"/>
              <a:t>konjigač.reakcí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 smtClean="0"/>
              <a:t>V </a:t>
            </a:r>
            <a:r>
              <a:rPr lang="cs-CZ" sz="1600" dirty="0" err="1" smtClean="0"/>
              <a:t>enterocytech</a:t>
            </a:r>
            <a:r>
              <a:rPr lang="cs-CZ" sz="1600" dirty="0" smtClean="0"/>
              <a:t> – </a:t>
            </a:r>
            <a:r>
              <a:rPr lang="cs-CZ" sz="1600" dirty="0" err="1" smtClean="0"/>
              <a:t>efluxní</a:t>
            </a:r>
            <a:r>
              <a:rPr lang="cs-CZ" sz="1600" dirty="0" smtClean="0"/>
              <a:t> transportér P-</a:t>
            </a:r>
            <a:r>
              <a:rPr lang="cs-CZ" sz="1600" dirty="0" err="1" smtClean="0"/>
              <a:t>gP</a:t>
            </a:r>
            <a:r>
              <a:rPr lang="cs-CZ" sz="1600" dirty="0" smtClean="0"/>
              <a:t> – limituje absorpci řady léčiv!!!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r>
              <a:rPr lang="cs-CZ" sz="1600" dirty="0" smtClean="0"/>
              <a:t>→ </a:t>
            </a:r>
            <a:r>
              <a:rPr lang="cs-CZ" sz="1600" u="sng" dirty="0" smtClean="0"/>
              <a:t>ZÁVĚR:</a:t>
            </a:r>
            <a:r>
              <a:rPr lang="cs-CZ" sz="1600" dirty="0" smtClean="0"/>
              <a:t>  léčivo  přicházející do lumen střeva (k </a:t>
            </a:r>
            <a:r>
              <a:rPr lang="cs-CZ" sz="1600" dirty="0" err="1" smtClean="0"/>
              <a:t>enterocytům</a:t>
            </a:r>
            <a:r>
              <a:rPr lang="cs-CZ" sz="1600" dirty="0" smtClean="0"/>
              <a:t>) může  mít 3 osudy: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/>
              <a:t>Difúze ze střeva do </a:t>
            </a:r>
            <a:r>
              <a:rPr lang="cs-CZ" sz="1600" dirty="0" err="1" smtClean="0"/>
              <a:t>hepatální</a:t>
            </a:r>
            <a:r>
              <a:rPr lang="cs-CZ" sz="1600" dirty="0" smtClean="0"/>
              <a:t> portální cirkulace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/>
              <a:t>Metabolismus v buňkách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/>
              <a:t>Transport léčiva zpět do lumen střeva (P-</a:t>
            </a:r>
            <a:r>
              <a:rPr lang="cs-CZ" sz="1600" dirty="0" err="1" smtClean="0"/>
              <a:t>gP</a:t>
            </a:r>
            <a:r>
              <a:rPr lang="cs-CZ" sz="1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smtClean="0"/>
              <a:t>Pozn. substráty pro CYP3A4 a P-</a:t>
            </a:r>
            <a:r>
              <a:rPr lang="cs-CZ" sz="1600" dirty="0" err="1" smtClean="0"/>
              <a:t>gP</a:t>
            </a:r>
            <a:r>
              <a:rPr lang="cs-CZ" sz="1600" dirty="0" smtClean="0"/>
              <a:t> se často překrývají!!!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– PASS METABOLISMUS!!!</a:t>
            </a:r>
          </a:p>
          <a:p>
            <a:r>
              <a:rPr lang="cs-CZ" sz="2000" dirty="0" smtClean="0"/>
              <a:t>K metabolismu léčiv může dojít ještě dříve, než dosáhne systémové cirkulace! </a:t>
            </a:r>
            <a:r>
              <a:rPr lang="cs-CZ" sz="2000" dirty="0" err="1" smtClean="0"/>
              <a:t>First-pass</a:t>
            </a:r>
            <a:r>
              <a:rPr lang="cs-CZ" sz="2000" dirty="0" smtClean="0"/>
              <a:t> efekt se vyskytuje u léčiv podávaných </a:t>
            </a:r>
            <a:r>
              <a:rPr lang="cs-CZ" sz="2000" dirty="0" err="1" smtClean="0"/>
              <a:t>p.o</a:t>
            </a:r>
            <a:r>
              <a:rPr lang="cs-CZ" sz="2000" dirty="0" smtClean="0"/>
              <a:t>. – léčiva se mohou setkat se 4 hlavními </a:t>
            </a:r>
            <a:r>
              <a:rPr lang="cs-CZ" sz="2000" dirty="0" err="1" smtClean="0"/>
              <a:t>matabolickými</a:t>
            </a:r>
            <a:r>
              <a:rPr lang="cs-CZ" sz="2000" dirty="0" smtClean="0"/>
              <a:t> bariérami (před tím, než dosáhnou systém. </a:t>
            </a:r>
            <a:r>
              <a:rPr lang="cs-CZ" sz="2000" dirty="0"/>
              <a:t>c</a:t>
            </a:r>
            <a:r>
              <a:rPr lang="cs-CZ" sz="2000" dirty="0" smtClean="0"/>
              <a:t>irkulace):</a:t>
            </a:r>
          </a:p>
          <a:p>
            <a:pPr lvl="1"/>
            <a:r>
              <a:rPr lang="cs-CZ" sz="1600" dirty="0" smtClean="0"/>
              <a:t>Intestinální lumen – trávicí, pankreatické enzymy, aerobní, anaerobní bakterie</a:t>
            </a:r>
          </a:p>
          <a:p>
            <a:pPr lvl="1"/>
            <a:r>
              <a:rPr lang="cs-CZ" sz="1600" dirty="0" smtClean="0"/>
              <a:t>Intestinální stěna – CYP3A4, P-</a:t>
            </a:r>
            <a:r>
              <a:rPr lang="cs-CZ" sz="1600" dirty="0" err="1" smtClean="0"/>
              <a:t>gP</a:t>
            </a:r>
            <a:endParaRPr lang="cs-CZ" sz="1600" dirty="0" smtClean="0"/>
          </a:p>
          <a:p>
            <a:pPr lvl="1"/>
            <a:r>
              <a:rPr lang="cs-CZ" sz="1600" dirty="0" smtClean="0"/>
              <a:t>Játra – hlavní místo metabolismu léčiv!!! (podáním léčiv </a:t>
            </a:r>
            <a:r>
              <a:rPr lang="cs-CZ" sz="1600" dirty="0" err="1" smtClean="0"/>
              <a:t>sublinguálně</a:t>
            </a:r>
            <a:r>
              <a:rPr lang="cs-CZ" sz="1600" dirty="0" smtClean="0"/>
              <a:t>, rektálně – se vyhneme jaternímu </a:t>
            </a:r>
            <a:r>
              <a:rPr lang="cs-CZ" sz="1600" dirty="0" err="1" smtClean="0"/>
              <a:t>first-pass</a:t>
            </a:r>
            <a:r>
              <a:rPr lang="cs-CZ" sz="1600" dirty="0" smtClean="0"/>
              <a:t> </a:t>
            </a:r>
            <a:r>
              <a:rPr lang="cs-CZ" sz="1600" dirty="0" err="1" smtClean="0"/>
              <a:t>mtb</a:t>
            </a:r>
            <a:r>
              <a:rPr lang="cs-CZ" sz="1600" dirty="0" smtClean="0"/>
              <a:t>.)</a:t>
            </a:r>
          </a:p>
          <a:p>
            <a:pPr lvl="1"/>
            <a:r>
              <a:rPr lang="cs-CZ" sz="1600" dirty="0" smtClean="0"/>
              <a:t>Plíce </a:t>
            </a:r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4862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PRESYSTÉMOVÁ ELIMINACE LÉČIV  - SHRNUTÍ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E6E6E6"/>
          </a:solidFill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Po </a:t>
            </a:r>
            <a:r>
              <a:rPr lang="cs-CZ" sz="2000" dirty="0" err="1" smtClean="0"/>
              <a:t>p.o</a:t>
            </a:r>
            <a:r>
              <a:rPr lang="cs-CZ" sz="2000" dirty="0" smtClean="0"/>
              <a:t>. podání se většina léčiv absorbuje ve střevním lumen. Již zde </a:t>
            </a:r>
            <a:r>
              <a:rPr lang="cs-CZ" sz="2000" dirty="0" err="1" smtClean="0"/>
              <a:t>múže</a:t>
            </a:r>
            <a:r>
              <a:rPr lang="cs-CZ" sz="2000" dirty="0" smtClean="0"/>
              <a:t> docházet k metabolismu léčiva. Krev ze střeva odtéká </a:t>
            </a:r>
            <a:r>
              <a:rPr lang="cs-CZ" sz="2000" dirty="0" err="1" smtClean="0"/>
              <a:t>venou</a:t>
            </a:r>
            <a:r>
              <a:rPr lang="cs-CZ" sz="2000" dirty="0" smtClean="0"/>
              <a:t> </a:t>
            </a:r>
            <a:r>
              <a:rPr lang="cs-CZ" sz="2000" dirty="0" err="1" smtClean="0"/>
              <a:t>portae</a:t>
            </a:r>
            <a:r>
              <a:rPr lang="cs-CZ" sz="2000" dirty="0" smtClean="0"/>
              <a:t> do jater. Krev obtéká jaterní buňky velmi pomalu, což umožňuje velmi </a:t>
            </a:r>
            <a:r>
              <a:rPr lang="cs-CZ" sz="2000" dirty="0"/>
              <a:t>i</a:t>
            </a:r>
            <a:r>
              <a:rPr lang="cs-CZ" sz="2000" dirty="0" smtClean="0"/>
              <a:t>ntenzivní přestup látek do buněk a z buněk. Tak se může větší nebo menší podíl léčiva </a:t>
            </a:r>
            <a:r>
              <a:rPr lang="cs-CZ" sz="2000" dirty="0" err="1" smtClean="0"/>
              <a:t>vychatat</a:t>
            </a:r>
            <a:r>
              <a:rPr lang="cs-CZ" sz="2000" dirty="0" smtClean="0"/>
              <a:t> v játrech (= ztráta při 1. průchodu játry). Potom krev odtéká do pravé komory a do plic, kde dochází k intenzivnímu kontaktu látky s plicní tkání. Zde se může také velký podíl látky zadržet, protože plíce mají vysokou vazebnou kapacitu pro </a:t>
            </a:r>
            <a:r>
              <a:rPr lang="cs-CZ" sz="2000" dirty="0" err="1" smtClean="0"/>
              <a:t>amfifilní</a:t>
            </a:r>
            <a:r>
              <a:rPr lang="cs-CZ" sz="2000" dirty="0" smtClean="0"/>
              <a:t> a lipofilní látky. </a:t>
            </a:r>
            <a:r>
              <a:rPr lang="cs-CZ" sz="2000" dirty="0" err="1" smtClean="0"/>
              <a:t>Tepreve</a:t>
            </a:r>
            <a:r>
              <a:rPr lang="cs-CZ" sz="2000" dirty="0" smtClean="0"/>
              <a:t> po pasáži plícemi se látky dostávají do levé srdeční komory a mohou se distribuovat ve velkém oběhu.</a:t>
            </a:r>
          </a:p>
          <a:p>
            <a:endParaRPr lang="cs-CZ" sz="2000" dirty="0"/>
          </a:p>
          <a:p>
            <a:r>
              <a:rPr lang="cs-CZ" sz="2000" dirty="0" smtClean="0"/>
              <a:t>Proces, kterým se určitý podíl enterálně resorbované látky odstraní z krve ještě před vstupem do velkého oběhu, se označuje </a:t>
            </a:r>
            <a:r>
              <a:rPr lang="cs-CZ" sz="2000" dirty="0" err="1" smtClean="0"/>
              <a:t>presystémová</a:t>
            </a:r>
            <a:r>
              <a:rPr lang="cs-CZ" sz="2000" dirty="0" smtClean="0"/>
              <a:t> eliminace.</a:t>
            </a:r>
          </a:p>
          <a:p>
            <a:r>
              <a:rPr lang="cs-CZ" sz="2000" dirty="0" smtClean="0"/>
              <a:t>POZOR!!! I při  </a:t>
            </a:r>
            <a:r>
              <a:rPr lang="cs-CZ" sz="2000" dirty="0" err="1" smtClean="0"/>
              <a:t>i.v</a:t>
            </a:r>
            <a:r>
              <a:rPr lang="cs-CZ" sz="2000" dirty="0" smtClean="0"/>
              <a:t>., </a:t>
            </a:r>
            <a:r>
              <a:rPr lang="cs-CZ" sz="2000" dirty="0" err="1" smtClean="0"/>
              <a:t>s.c</a:t>
            </a:r>
            <a:r>
              <a:rPr lang="cs-CZ" sz="2000" dirty="0" smtClean="0"/>
              <a:t>., </a:t>
            </a:r>
            <a:r>
              <a:rPr lang="cs-CZ" sz="2000" dirty="0" err="1" smtClean="0"/>
              <a:t>i.m</a:t>
            </a:r>
            <a:r>
              <a:rPr lang="cs-CZ" sz="2000" dirty="0" smtClean="0"/>
              <a:t>., per </a:t>
            </a:r>
            <a:r>
              <a:rPr lang="cs-CZ" sz="2000" dirty="0" err="1" smtClean="0"/>
              <a:t>rect</a:t>
            </a:r>
            <a:r>
              <a:rPr lang="cs-CZ" sz="2000" dirty="0" smtClean="0"/>
              <a:t>., </a:t>
            </a:r>
            <a:r>
              <a:rPr lang="cs-CZ" sz="2000" dirty="0" err="1"/>
              <a:t>s</a:t>
            </a:r>
            <a:r>
              <a:rPr lang="cs-CZ" sz="2000" dirty="0" err="1" smtClean="0"/>
              <a:t>ubling</a:t>
            </a:r>
            <a:r>
              <a:rPr lang="cs-CZ" sz="2000" dirty="0" smtClean="0"/>
              <a:t>. Podání je možní </a:t>
            </a:r>
            <a:r>
              <a:rPr lang="cs-CZ" sz="2000" dirty="0" err="1" smtClean="0"/>
              <a:t>presystémová</a:t>
            </a:r>
            <a:r>
              <a:rPr lang="cs-CZ" sz="2000" dirty="0" smtClean="0"/>
              <a:t> eliminace.  Takto aplikovaná léčiva první musí projít plícemi, než se dostanou do velkého oběhu. Tak mohou plíce i fungovat jako </a:t>
            </a:r>
            <a:r>
              <a:rPr lang="cs-CZ" sz="2000" dirty="0" err="1" smtClean="0"/>
              <a:t>pufrovací</a:t>
            </a:r>
            <a:r>
              <a:rPr lang="cs-CZ" sz="2000" dirty="0" smtClean="0"/>
              <a:t> systém.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28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5967</TotalTime>
  <Words>4600</Words>
  <Application>Microsoft Office PowerPoint</Application>
  <PresentationFormat>Předvádění na obrazovce (4:3)</PresentationFormat>
  <Paragraphs>650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systému Office</vt:lpstr>
      <vt:lpstr>Základy farmakokinetiky Základy farmakodynamiky Terapeutické monitorování hladin léčiv a metody stanovení</vt:lpstr>
      <vt:lpstr>Prezentace aplikace PowerPoint</vt:lpstr>
      <vt:lpstr>Farmakologie</vt:lpstr>
      <vt:lpstr>Osud léčiva v organizmu  Z přednášky Aplikovaná farmakokinetika, MUDr. J Šedivý, VFN Praha  </vt:lpstr>
      <vt:lpstr>FARMAKOKINETIKA</vt:lpstr>
      <vt:lpstr>1. Absorpce  Waller D.,Sampson A. Medical Pharmacology and Therapeutics. 4Ed. </vt:lpstr>
      <vt:lpstr>Prezentace aplikace PowerPoint</vt:lpstr>
      <vt:lpstr>Prezentace aplikace PowerPoint</vt:lpstr>
      <vt:lpstr>PRESYSTÉMOVÁ ELIMINACE LÉČIV  - SHRNUTÍ</vt:lpstr>
      <vt:lpstr>2. Distribuce</vt:lpstr>
      <vt:lpstr>Distribuční prostory farmak</vt:lpstr>
      <vt:lpstr>Prezentace aplikace PowerPoint</vt:lpstr>
      <vt:lpstr>Prezentace aplikace PowerPoint</vt:lpstr>
      <vt:lpstr>Vazba léčiv na plazmatické proteiny</vt:lpstr>
      <vt:lpstr>Příklady léčiv, které se extenzivně váží na plazmatické proteiny</vt:lpstr>
      <vt:lpstr>FAKTORY OVLIVŇUJÍCÍ VAZBU LÉČIV NA ALBUMIN</vt:lpstr>
      <vt:lpstr>3. Metabolismus</vt:lpstr>
      <vt:lpstr>Prezentace aplikace PowerPoint</vt:lpstr>
      <vt:lpstr>Cytochrom P450 je superrodina membránově vázaných hemoproteinových enzymů, lokalizovaných na hladkém endoplazmatickém retikulu v buňkách. V největší míře je lokalizován v játrech.  CYP 450 – součástí oxidačních reakcí CYP P450 – rodina CYP 1-4 Isoenzymy – CYP3A4, 2D6, 2C9, 2C19, 1A2,…  </vt:lpstr>
      <vt:lpstr>Substráty/ inhibitory/induktory CYP450</vt:lpstr>
      <vt:lpstr>4. Eliminace</vt:lpstr>
      <vt:lpstr>Prezentace aplikace PowerPoint</vt:lpstr>
      <vt:lpstr>APLIKOVANÁ FARMAKOKINETIKA</vt:lpstr>
      <vt:lpstr>ZÁKLADNÍ PARAMETRY APLIKOVANÉ FARMAKOKINETIKY</vt:lpstr>
      <vt:lpstr>Prezentace aplikace PowerPoint</vt:lpstr>
      <vt:lpstr>Distribuční objem (Vd)</vt:lpstr>
      <vt:lpstr>Vd u hydrofilních x lipofilních léčiv</vt:lpstr>
      <vt:lpstr>Kompartmentové modely</vt:lpstr>
      <vt:lpstr>Lineární x nelineární FK</vt:lpstr>
      <vt:lpstr>ZÁKLADY FARMAKODYNAMIKY</vt:lpstr>
      <vt:lpstr>Prezentace aplikace PowerPoint</vt:lpstr>
      <vt:lpstr>RECEPTORY</vt:lpstr>
      <vt:lpstr>Prezentace aplikace PowerPoint</vt:lpstr>
      <vt:lpstr>Prezentace aplikace PowerPoint</vt:lpstr>
      <vt:lpstr>1. Receptory spřažené s iontovými kanály - receptor je přímo spřažen s efektorem, kterým je iontový kanál</vt:lpstr>
      <vt:lpstr>2. Receptory spřažené s  G-proteinem</vt:lpstr>
      <vt:lpstr>Prezentace aplikace PowerPoint</vt:lpstr>
      <vt:lpstr>3. Receptory s enzymovou aktivitou</vt:lpstr>
      <vt:lpstr>4. Receptory regulující transkripci DNA</vt:lpstr>
      <vt:lpstr>Další (nereceptorové) mechanismy působení látek - příklady </vt:lpstr>
      <vt:lpstr>Receptorové mechanismy</vt:lpstr>
      <vt:lpstr>Prezentace aplikace PowerPoint</vt:lpstr>
      <vt:lpstr>Prezentace aplikace PowerPoint</vt:lpstr>
      <vt:lpstr>Prezentace aplikace PowerPoint</vt:lpstr>
      <vt:lpstr>TERAPEUTICKÉ MONITOROVÁNÍ LÉČIV (TDM)</vt:lpstr>
      <vt:lpstr>Prezentace aplikace PowerPoint</vt:lpstr>
      <vt:lpstr>Možnosti klinického použití TDM</vt:lpstr>
      <vt:lpstr>Odběr vzorků</vt:lpstr>
      <vt:lpstr>Dle doby odběru vzorku od podání rozlišujeme:</vt:lpstr>
      <vt:lpstr>Údaje nezbytné pro správnou interpretaci TDM</vt:lpstr>
      <vt:lpstr>Metody analýz při TDM</vt:lpstr>
      <vt:lpstr>Postanalytická fáze</vt:lpstr>
      <vt:lpstr>Pohled na terapeutická rozmezí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farmakokinetiky Základy farmakodynamiky Terapeutické monitorování hladin léčiv a metody stanovení</dc:title>
  <dc:creator>Libor</dc:creator>
  <cp:lastModifiedBy>Libor</cp:lastModifiedBy>
  <cp:revision>102</cp:revision>
  <dcterms:created xsi:type="dcterms:W3CDTF">2016-01-16T09:52:41Z</dcterms:created>
  <dcterms:modified xsi:type="dcterms:W3CDTF">2016-01-25T21:45:25Z</dcterms:modified>
</cp:coreProperties>
</file>