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50"/>
  </p:notesMasterIdLst>
  <p:sldIdLst>
    <p:sldId id="256" r:id="rId2"/>
    <p:sldId id="260" r:id="rId3"/>
    <p:sldId id="261" r:id="rId4"/>
    <p:sldId id="258" r:id="rId5"/>
    <p:sldId id="308" r:id="rId6"/>
    <p:sldId id="307" r:id="rId7"/>
    <p:sldId id="267" r:id="rId8"/>
    <p:sldId id="259" r:id="rId9"/>
    <p:sldId id="290" r:id="rId10"/>
    <p:sldId id="263" r:id="rId11"/>
    <p:sldId id="284" r:id="rId12"/>
    <p:sldId id="264" r:id="rId13"/>
    <p:sldId id="265" r:id="rId14"/>
    <p:sldId id="285" r:id="rId15"/>
    <p:sldId id="309" r:id="rId16"/>
    <p:sldId id="268" r:id="rId17"/>
    <p:sldId id="293" r:id="rId18"/>
    <p:sldId id="286" r:id="rId19"/>
    <p:sldId id="296" r:id="rId20"/>
    <p:sldId id="310" r:id="rId21"/>
    <p:sldId id="270" r:id="rId22"/>
    <p:sldId id="311" r:id="rId23"/>
    <p:sldId id="312" r:id="rId24"/>
    <p:sldId id="313" r:id="rId25"/>
    <p:sldId id="269" r:id="rId26"/>
    <p:sldId id="295" r:id="rId27"/>
    <p:sldId id="271" r:id="rId28"/>
    <p:sldId id="287" r:id="rId29"/>
    <p:sldId id="297" r:id="rId30"/>
    <p:sldId id="298" r:id="rId31"/>
    <p:sldId id="299" r:id="rId32"/>
    <p:sldId id="300" r:id="rId33"/>
    <p:sldId id="301" r:id="rId34"/>
    <p:sldId id="272" r:id="rId35"/>
    <p:sldId id="273" r:id="rId36"/>
    <p:sldId id="274" r:id="rId37"/>
    <p:sldId id="302" r:id="rId38"/>
    <p:sldId id="303" r:id="rId39"/>
    <p:sldId id="277" r:id="rId40"/>
    <p:sldId id="278" r:id="rId41"/>
    <p:sldId id="276" r:id="rId42"/>
    <p:sldId id="304" r:id="rId43"/>
    <p:sldId id="279" r:id="rId44"/>
    <p:sldId id="280" r:id="rId45"/>
    <p:sldId id="281" r:id="rId46"/>
    <p:sldId id="282" r:id="rId47"/>
    <p:sldId id="283" r:id="rId48"/>
    <p:sldId id="289" r:id="rId4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9064D97-25E6-4CBF-9762-D1B29FD4E317}">
          <p14:sldIdLst>
            <p14:sldId id="256"/>
            <p14:sldId id="260"/>
            <p14:sldId id="261"/>
            <p14:sldId id="258"/>
            <p14:sldId id="308"/>
            <p14:sldId id="307"/>
            <p14:sldId id="267"/>
            <p14:sldId id="259"/>
            <p14:sldId id="290"/>
            <p14:sldId id="263"/>
            <p14:sldId id="284"/>
            <p14:sldId id="264"/>
            <p14:sldId id="265"/>
            <p14:sldId id="285"/>
            <p14:sldId id="309"/>
            <p14:sldId id="268"/>
            <p14:sldId id="293"/>
            <p14:sldId id="286"/>
            <p14:sldId id="296"/>
            <p14:sldId id="310"/>
          </p14:sldIdLst>
        </p14:section>
        <p14:section name="Oddíl bez názvu" id="{137364A0-B61F-4A8D-8B35-8E14D418DD98}">
          <p14:sldIdLst>
            <p14:sldId id="270"/>
            <p14:sldId id="311"/>
            <p14:sldId id="312"/>
            <p14:sldId id="313"/>
            <p14:sldId id="269"/>
            <p14:sldId id="295"/>
            <p14:sldId id="271"/>
            <p14:sldId id="287"/>
            <p14:sldId id="297"/>
            <p14:sldId id="298"/>
            <p14:sldId id="299"/>
            <p14:sldId id="300"/>
            <p14:sldId id="301"/>
            <p14:sldId id="272"/>
            <p14:sldId id="273"/>
            <p14:sldId id="274"/>
            <p14:sldId id="302"/>
            <p14:sldId id="303"/>
            <p14:sldId id="277"/>
            <p14:sldId id="278"/>
            <p14:sldId id="276"/>
            <p14:sldId id="304"/>
            <p14:sldId id="279"/>
            <p14:sldId id="280"/>
            <p14:sldId id="281"/>
            <p14:sldId id="282"/>
            <p14:sldId id="283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8CF0-7B50-40F4-A5CD-6DC5E0F7C888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D9B3D-165C-4917-9198-A2525F10D9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85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D9B3D-165C-4917-9198-A2525F10D97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5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77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18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62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5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3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4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4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09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63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6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7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856A-E12A-47C2-90E7-62E31510CF0C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5270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C000"/>
                </a:solidFill>
              </a:rPr>
              <a:t>TRANSFUZNÍ PŘÍPRAVKY A KREVNÍ DERIVÁTY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Hana </a:t>
            </a:r>
            <a:r>
              <a:rPr lang="cs-CZ" dirty="0" err="1" smtClean="0"/>
              <a:t>Lejdarová</a:t>
            </a:r>
            <a:endParaRPr lang="cs-CZ" dirty="0" smtClean="0"/>
          </a:p>
          <a:p>
            <a:r>
              <a:rPr lang="cs-CZ" dirty="0" smtClean="0"/>
              <a:t>TTO FN Brno</a:t>
            </a:r>
          </a:p>
          <a:p>
            <a:r>
              <a:rPr lang="cs-CZ" dirty="0" smtClean="0"/>
              <a:t>Katedra laboratorních metod LF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425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Typy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Erytrocyty (E)</a:t>
            </a:r>
          </a:p>
          <a:p>
            <a:r>
              <a:rPr lang="cs-CZ" dirty="0" smtClean="0"/>
              <a:t>Erytrocyty bez BC (EB)</a:t>
            </a:r>
          </a:p>
          <a:p>
            <a:r>
              <a:rPr lang="cs-CZ" dirty="0" smtClean="0"/>
              <a:t>Erytrocyty </a:t>
            </a:r>
            <a:r>
              <a:rPr lang="cs-CZ" dirty="0" err="1" smtClean="0"/>
              <a:t>resuspendované</a:t>
            </a:r>
            <a:r>
              <a:rPr lang="cs-CZ" dirty="0" smtClean="0"/>
              <a:t> (ER)</a:t>
            </a:r>
          </a:p>
          <a:p>
            <a:r>
              <a:rPr lang="cs-CZ" dirty="0" smtClean="0"/>
              <a:t>Erytrocyty bez BC </a:t>
            </a:r>
            <a:r>
              <a:rPr lang="cs-CZ" dirty="0" err="1" smtClean="0"/>
              <a:t>resuspendované</a:t>
            </a:r>
            <a:r>
              <a:rPr lang="cs-CZ" dirty="0" smtClean="0"/>
              <a:t> (EBR) </a:t>
            </a:r>
          </a:p>
          <a:p>
            <a:r>
              <a:rPr lang="cs-CZ" dirty="0" smtClean="0"/>
              <a:t>Erytrocyty </a:t>
            </a:r>
            <a:r>
              <a:rPr lang="cs-CZ" dirty="0" err="1" smtClean="0"/>
              <a:t>deleukotizované</a:t>
            </a:r>
            <a:r>
              <a:rPr lang="cs-CZ" dirty="0" smtClean="0"/>
              <a:t> (ED)</a:t>
            </a:r>
          </a:p>
          <a:p>
            <a:r>
              <a:rPr lang="cs-CZ" dirty="0" smtClean="0"/>
              <a:t>Erytrocyty </a:t>
            </a:r>
            <a:r>
              <a:rPr lang="cs-CZ" dirty="0" err="1" smtClean="0"/>
              <a:t>resuspendované</a:t>
            </a:r>
            <a:r>
              <a:rPr lang="cs-CZ" dirty="0" smtClean="0"/>
              <a:t>, </a:t>
            </a:r>
            <a:r>
              <a:rPr lang="cs-CZ" dirty="0" err="1" smtClean="0"/>
              <a:t>deleukotizované</a:t>
            </a:r>
            <a:r>
              <a:rPr lang="cs-CZ" dirty="0" smtClean="0"/>
              <a:t> (ERD)</a:t>
            </a:r>
          </a:p>
          <a:p>
            <a:r>
              <a:rPr lang="cs-CZ" dirty="0" smtClean="0"/>
              <a:t>Erytrocyty z </a:t>
            </a:r>
            <a:r>
              <a:rPr lang="cs-CZ" dirty="0" err="1" smtClean="0"/>
              <a:t>aferézy</a:t>
            </a:r>
            <a:r>
              <a:rPr lang="cs-CZ" dirty="0" smtClean="0"/>
              <a:t> (EA, EAR, EAD)</a:t>
            </a:r>
          </a:p>
          <a:p>
            <a:r>
              <a:rPr lang="cs-CZ" dirty="0" smtClean="0"/>
              <a:t>Erytrocyty promyté (EP)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 </a:t>
            </a:r>
            <a:r>
              <a:rPr lang="cs-CZ" dirty="0" err="1" smtClean="0"/>
              <a:t>centrigugaci</a:t>
            </a:r>
            <a:r>
              <a:rPr lang="cs-CZ" dirty="0" smtClean="0"/>
              <a:t> se odstraní </a:t>
            </a:r>
            <a:r>
              <a:rPr lang="cs-CZ" dirty="0" err="1" smtClean="0"/>
              <a:t>supernatant</a:t>
            </a:r>
            <a:r>
              <a:rPr lang="cs-CZ" dirty="0" smtClean="0"/>
              <a:t> a </a:t>
            </a:r>
            <a:r>
              <a:rPr lang="cs-CZ" dirty="0" err="1" smtClean="0"/>
              <a:t>přídá</a:t>
            </a:r>
            <a:r>
              <a:rPr lang="cs-CZ" dirty="0" smtClean="0"/>
              <a:t> se </a:t>
            </a:r>
            <a:r>
              <a:rPr lang="cs-CZ" dirty="0" err="1" smtClean="0"/>
              <a:t>resuspenzní</a:t>
            </a:r>
            <a:r>
              <a:rPr lang="cs-CZ" dirty="0" smtClean="0"/>
              <a:t> roztok</a:t>
            </a:r>
          </a:p>
          <a:p>
            <a:r>
              <a:rPr lang="cs-CZ" dirty="0" smtClean="0"/>
              <a:t>Erytrocyty </a:t>
            </a:r>
            <a:r>
              <a:rPr lang="cs-CZ" dirty="0" err="1" smtClean="0"/>
              <a:t>kryokonzervované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669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Indikace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anemie</a:t>
            </a:r>
          </a:p>
          <a:p>
            <a:r>
              <a:rPr lang="cs-CZ" dirty="0" smtClean="0"/>
              <a:t>Náhrada krevní ztráty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894880" y="3717032"/>
            <a:ext cx="5196038" cy="181588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Hb</a:t>
            </a:r>
            <a:r>
              <a:rPr lang="cs-CZ" sz="2800" dirty="0" smtClean="0"/>
              <a:t> nad 100 g/l indikace neexistuje</a:t>
            </a:r>
          </a:p>
          <a:p>
            <a:r>
              <a:rPr lang="cs-CZ" sz="2800" dirty="0" err="1" smtClean="0"/>
              <a:t>Hb</a:t>
            </a:r>
            <a:r>
              <a:rPr lang="cs-CZ" sz="2800" dirty="0" smtClean="0"/>
              <a:t> pod 60 - 70 g/l indikace vždy</a:t>
            </a:r>
          </a:p>
          <a:p>
            <a:r>
              <a:rPr lang="cs-CZ" sz="2800" dirty="0" smtClean="0"/>
              <a:t>1 TU zvýší koncentraci </a:t>
            </a:r>
            <a:r>
              <a:rPr lang="cs-CZ" sz="2800" dirty="0" err="1" smtClean="0"/>
              <a:t>Hb</a:t>
            </a:r>
            <a:r>
              <a:rPr lang="cs-CZ" sz="2800" dirty="0" smtClean="0"/>
              <a:t> o 10 g/l</a:t>
            </a:r>
          </a:p>
          <a:p>
            <a:r>
              <a:rPr lang="cs-CZ" sz="2800" dirty="0" smtClean="0"/>
              <a:t>Novorozenci 15 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82444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Trombocytové TP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Exspirace</a:t>
            </a:r>
            <a:r>
              <a:rPr lang="cs-CZ" dirty="0" smtClean="0"/>
              <a:t> 4 – 5 dní (lze prodloužit na 7 za předpokladu kontroly sterility)</a:t>
            </a:r>
          </a:p>
          <a:p>
            <a:r>
              <a:rPr lang="cs-CZ" u="sng" dirty="0" smtClean="0"/>
              <a:t>Uchovávání </a:t>
            </a:r>
            <a:r>
              <a:rPr lang="cs-CZ" dirty="0" smtClean="0"/>
              <a:t>od </a:t>
            </a:r>
            <a:r>
              <a:rPr lang="cs-CZ" b="1" dirty="0" smtClean="0">
                <a:solidFill>
                  <a:srgbClr val="92D050"/>
                </a:solidFill>
              </a:rPr>
              <a:t>+20°C do +24°C </a:t>
            </a:r>
            <a:r>
              <a:rPr lang="cs-CZ" dirty="0" smtClean="0"/>
              <a:t>v klimatizované místnosti na agitátoru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Test kompatibility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se neprovádí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Shoda AB0, </a:t>
            </a:r>
            <a:r>
              <a:rPr lang="cs-CZ" dirty="0" err="1" smtClean="0">
                <a:solidFill>
                  <a:srgbClr val="FFFF00"/>
                </a:solidFill>
              </a:rPr>
              <a:t>Rh</a:t>
            </a:r>
            <a:r>
              <a:rPr lang="cs-CZ" dirty="0" smtClean="0">
                <a:solidFill>
                  <a:srgbClr val="FFFF00"/>
                </a:solidFill>
              </a:rPr>
              <a:t>(D)</a:t>
            </a:r>
          </a:p>
          <a:p>
            <a:r>
              <a:rPr lang="cs-CZ" dirty="0" err="1" smtClean="0"/>
              <a:t>Swirling</a:t>
            </a:r>
            <a:r>
              <a:rPr lang="cs-CZ" dirty="0" smtClean="0"/>
              <a:t> – orientační test </a:t>
            </a:r>
            <a:r>
              <a:rPr lang="cs-CZ" dirty="0" err="1" smtClean="0"/>
              <a:t>viability</a:t>
            </a:r>
            <a:r>
              <a:rPr lang="cs-CZ" dirty="0" smtClean="0"/>
              <a:t> trombocytů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083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Typy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Trombocyty z plné krve</a:t>
            </a:r>
          </a:p>
          <a:p>
            <a:r>
              <a:rPr lang="cs-CZ" dirty="0" smtClean="0"/>
              <a:t>Trombocyty z plné krve směsné </a:t>
            </a:r>
            <a:r>
              <a:rPr lang="cs-CZ" dirty="0" err="1" smtClean="0"/>
              <a:t>deleukotizované</a:t>
            </a:r>
            <a:endParaRPr lang="cs-CZ" dirty="0" smtClean="0"/>
          </a:p>
          <a:p>
            <a:r>
              <a:rPr lang="cs-CZ" dirty="0"/>
              <a:t>Trombocyty z plné krve směsné </a:t>
            </a:r>
            <a:r>
              <a:rPr lang="cs-CZ" dirty="0" err="1" smtClean="0"/>
              <a:t>resuspendované</a:t>
            </a:r>
            <a:r>
              <a:rPr lang="cs-CZ" dirty="0" smtClean="0"/>
              <a:t> </a:t>
            </a:r>
            <a:r>
              <a:rPr lang="cs-CZ" dirty="0" err="1" smtClean="0"/>
              <a:t>deleukotizované</a:t>
            </a:r>
            <a:r>
              <a:rPr lang="cs-CZ" dirty="0" smtClean="0"/>
              <a:t> </a:t>
            </a:r>
          </a:p>
          <a:p>
            <a:r>
              <a:rPr lang="cs-CZ" dirty="0" smtClean="0"/>
              <a:t>Trombocyty z </a:t>
            </a:r>
            <a:r>
              <a:rPr lang="cs-CZ" dirty="0" err="1" smtClean="0"/>
              <a:t>aferézy</a:t>
            </a:r>
            <a:r>
              <a:rPr lang="cs-CZ" dirty="0" smtClean="0"/>
              <a:t> </a:t>
            </a:r>
            <a:r>
              <a:rPr lang="cs-CZ" dirty="0" err="1" smtClean="0"/>
              <a:t>deleukotizované</a:t>
            </a:r>
            <a:endParaRPr lang="cs-CZ" dirty="0" smtClean="0"/>
          </a:p>
          <a:p>
            <a:r>
              <a:rPr lang="cs-CZ" dirty="0"/>
              <a:t>Trombocyty z </a:t>
            </a:r>
            <a:r>
              <a:rPr lang="cs-CZ" dirty="0" err="1"/>
              <a:t>aferézy</a:t>
            </a:r>
            <a:r>
              <a:rPr lang="cs-CZ" dirty="0"/>
              <a:t> </a:t>
            </a:r>
            <a:r>
              <a:rPr lang="cs-CZ" dirty="0" err="1" smtClean="0"/>
              <a:t>resuspendované</a:t>
            </a:r>
            <a:r>
              <a:rPr lang="cs-CZ" dirty="0" smtClean="0"/>
              <a:t> </a:t>
            </a:r>
            <a:r>
              <a:rPr lang="cs-CZ" dirty="0" err="1" smtClean="0"/>
              <a:t>deleukotizované</a:t>
            </a:r>
            <a:endParaRPr lang="cs-CZ" dirty="0" smtClean="0"/>
          </a:p>
          <a:p>
            <a:r>
              <a:rPr lang="cs-CZ" dirty="0" smtClean="0"/>
              <a:t>Trombocyty </a:t>
            </a:r>
            <a:r>
              <a:rPr lang="cs-CZ" dirty="0" err="1" smtClean="0"/>
              <a:t>kryokonzervované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feretické </a:t>
            </a:r>
            <a:r>
              <a:rPr lang="cs-CZ" dirty="0"/>
              <a:t>vs. směsné trombocyty – srovnatelná kvalita i bezpečnost, </a:t>
            </a:r>
            <a:r>
              <a:rPr lang="cs-CZ" dirty="0" smtClean="0"/>
              <a:t>rozdíl pouze </a:t>
            </a:r>
            <a:r>
              <a:rPr lang="cs-CZ" dirty="0"/>
              <a:t>v </a:t>
            </a:r>
            <a:r>
              <a:rPr lang="cs-CZ" dirty="0" smtClean="0"/>
              <a:t>objemu a obsahu erytrocytů</a:t>
            </a:r>
            <a:endParaRPr lang="cs-CZ" dirty="0"/>
          </a:p>
          <a:p>
            <a:r>
              <a:rPr lang="cs-CZ" dirty="0"/>
              <a:t>100% produkce trombocytů ve FN Brno: </a:t>
            </a:r>
            <a:r>
              <a:rPr lang="cs-CZ" i="1" dirty="0" err="1">
                <a:solidFill>
                  <a:srgbClr val="FFFF00"/>
                </a:solidFill>
              </a:rPr>
              <a:t>deleukotizované</a:t>
            </a:r>
            <a:r>
              <a:rPr lang="cs-CZ" i="1" dirty="0">
                <a:solidFill>
                  <a:srgbClr val="FFFF00"/>
                </a:solidFill>
              </a:rPr>
              <a:t> v náhradním roztoku </a:t>
            </a:r>
            <a:r>
              <a:rPr lang="cs-CZ" dirty="0"/>
              <a:t>(</a:t>
            </a:r>
            <a:r>
              <a:rPr lang="cs-CZ" dirty="0" smtClean="0"/>
              <a:t>70 % </a:t>
            </a:r>
            <a:r>
              <a:rPr lang="cs-CZ" dirty="0"/>
              <a:t>SSP+ a </a:t>
            </a:r>
            <a:r>
              <a:rPr lang="cs-CZ" dirty="0" smtClean="0"/>
              <a:t>30 % </a:t>
            </a:r>
            <a:r>
              <a:rPr lang="cs-CZ" dirty="0"/>
              <a:t>plazmy)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33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Indikace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Trombocytopenie či </a:t>
            </a:r>
            <a:r>
              <a:rPr lang="cs-CZ" dirty="0" err="1" smtClean="0"/>
              <a:t>trombocytopatie</a:t>
            </a:r>
            <a:endParaRPr lang="cs-CZ" dirty="0" smtClean="0"/>
          </a:p>
          <a:p>
            <a:pPr lvl="1"/>
            <a:r>
              <a:rPr lang="cs-CZ" dirty="0" smtClean="0"/>
              <a:t>Substituce při krvácení</a:t>
            </a:r>
          </a:p>
          <a:p>
            <a:pPr lvl="2"/>
            <a:r>
              <a:rPr lang="cs-CZ" dirty="0" smtClean="0"/>
              <a:t>Petechie pod </a:t>
            </a:r>
            <a:r>
              <a:rPr lang="cs-CZ" dirty="0"/>
              <a:t>30 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 lvl="2"/>
            <a:r>
              <a:rPr lang="cs-CZ" dirty="0" smtClean="0"/>
              <a:t>Závažné </a:t>
            </a:r>
            <a:r>
              <a:rPr lang="cs-CZ" dirty="0"/>
              <a:t>30 – 75 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 lvl="2"/>
            <a:r>
              <a:rPr lang="cs-CZ" dirty="0" smtClean="0"/>
              <a:t>Život ohrožující pod 75 x 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  <a:endParaRPr lang="cs-CZ" b="1" dirty="0" smtClean="0"/>
          </a:p>
          <a:p>
            <a:pPr lvl="1"/>
            <a:r>
              <a:rPr lang="cs-CZ" dirty="0" smtClean="0"/>
              <a:t>Profylaxe </a:t>
            </a:r>
            <a:endParaRPr lang="cs-CZ" dirty="0"/>
          </a:p>
          <a:p>
            <a:pPr lvl="2"/>
            <a:r>
              <a:rPr lang="cs-CZ" dirty="0" smtClean="0"/>
              <a:t>Pod  20 x 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 lvl="2"/>
            <a:r>
              <a:rPr lang="cs-CZ" dirty="0" smtClean="0"/>
              <a:t>před invazivními  a chirurgickými zákroky obvykle pod 50 </a:t>
            </a:r>
            <a:r>
              <a:rPr lang="cs-CZ" dirty="0"/>
              <a:t>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/l, operace srdce a CNS 80 – 100 </a:t>
            </a:r>
            <a:r>
              <a:rPr lang="cs-CZ" dirty="0"/>
              <a:t>x 10</a:t>
            </a:r>
            <a:r>
              <a:rPr lang="cs-CZ" baseline="30000" dirty="0"/>
              <a:t>9</a:t>
            </a:r>
            <a:r>
              <a:rPr lang="cs-CZ" dirty="0"/>
              <a:t>/l</a:t>
            </a:r>
          </a:p>
          <a:p>
            <a:pPr lvl="2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07704" y="5805264"/>
            <a:ext cx="5327869" cy="9541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cs-CZ" sz="2800" dirty="0" smtClean="0"/>
              <a:t>1TD zvýší počet </a:t>
            </a:r>
            <a:r>
              <a:rPr lang="cs-CZ" sz="2800" dirty="0" err="1" smtClean="0"/>
              <a:t>tro</a:t>
            </a:r>
            <a:r>
              <a:rPr lang="cs-CZ" sz="2800" dirty="0" smtClean="0"/>
              <a:t> o 20 – 40 </a:t>
            </a:r>
            <a:r>
              <a:rPr lang="cs-CZ" sz="2800" dirty="0"/>
              <a:t>x 10</a:t>
            </a:r>
            <a:r>
              <a:rPr lang="cs-CZ" sz="2800" baseline="30000" dirty="0"/>
              <a:t>9/l</a:t>
            </a:r>
            <a:endParaRPr lang="cs-CZ" sz="2800" dirty="0" smtClean="0"/>
          </a:p>
          <a:p>
            <a:pPr marL="0" lvl="2"/>
            <a:r>
              <a:rPr lang="cs-CZ" sz="2800" dirty="0" smtClean="0"/>
              <a:t>Novorozenci ½ TD</a:t>
            </a:r>
          </a:p>
        </p:txBody>
      </p:sp>
    </p:spTree>
    <p:extLst>
      <p:ext uri="{BB962C8B-B14F-4D97-AF65-F5344CB8AC3E}">
        <p14:creationId xmlns:p14="http://schemas.microsoft.com/office/powerpoint/2010/main" val="3729985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Plazmatické TP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Obsahem TP je plazma nebo jsou připraveny zpracováním plazmy</a:t>
            </a:r>
          </a:p>
          <a:p>
            <a:r>
              <a:rPr lang="cs-CZ" dirty="0" smtClean="0"/>
              <a:t>Plazma je dárcům krve odebírána </a:t>
            </a:r>
          </a:p>
          <a:p>
            <a:pPr lvl="1"/>
            <a:r>
              <a:rPr lang="cs-CZ" dirty="0" smtClean="0"/>
              <a:t>za účelem výroby TP pro klinické použití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 frakcionaci pro výrobu léčiv (krevních derivátů)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161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Typy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Plazma čerstvá zmrazená pro klinické použití</a:t>
            </a:r>
          </a:p>
          <a:p>
            <a:r>
              <a:rPr lang="cs-CZ" dirty="0" err="1"/>
              <a:t>Kryoprotein</a:t>
            </a:r>
            <a:endParaRPr lang="cs-CZ" dirty="0"/>
          </a:p>
          <a:p>
            <a:r>
              <a:rPr lang="cs-CZ" dirty="0" smtClean="0"/>
              <a:t>Plazma bez </a:t>
            </a:r>
            <a:r>
              <a:rPr lang="cs-CZ" dirty="0" err="1" smtClean="0"/>
              <a:t>kryoproteinu</a:t>
            </a:r>
            <a:r>
              <a:rPr lang="cs-CZ" dirty="0" smtClean="0"/>
              <a:t> (K plazma)</a:t>
            </a:r>
          </a:p>
        </p:txBody>
      </p:sp>
    </p:spTree>
    <p:extLst>
      <p:ext uri="{BB962C8B-B14F-4D97-AF65-F5344CB8AC3E}">
        <p14:creationId xmlns:p14="http://schemas.microsoft.com/office/powerpoint/2010/main" val="8167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C000"/>
                </a:solidFill>
              </a:rPr>
              <a:t>Plazma pro klinické použití</a:t>
            </a:r>
            <a:endParaRPr lang="cs-CZ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Obsahuje proporcionální množství koagulačních faktorů i přirozených inhibitorů krevního srážení</a:t>
            </a:r>
          </a:p>
          <a:p>
            <a:r>
              <a:rPr lang="cs-CZ" u="sng" dirty="0" smtClean="0"/>
              <a:t>Skladování</a:t>
            </a:r>
            <a:r>
              <a:rPr lang="cs-CZ" dirty="0" smtClean="0"/>
              <a:t> </a:t>
            </a:r>
            <a:r>
              <a:rPr lang="cs-CZ" b="1" dirty="0">
                <a:solidFill>
                  <a:srgbClr val="92D050"/>
                </a:solidFill>
              </a:rPr>
              <a:t>36 M při -25°C, 3 M při -18°C</a:t>
            </a:r>
          </a:p>
          <a:p>
            <a:r>
              <a:rPr lang="cs-CZ" dirty="0">
                <a:solidFill>
                  <a:srgbClr val="FFFF00"/>
                </a:solidFill>
              </a:rPr>
              <a:t>ABO shoda</a:t>
            </a:r>
          </a:p>
          <a:p>
            <a:r>
              <a:rPr lang="cs-CZ" dirty="0">
                <a:solidFill>
                  <a:srgbClr val="FFFF00"/>
                </a:solidFill>
              </a:rPr>
              <a:t>Test kompatibility se neprovádí</a:t>
            </a:r>
          </a:p>
          <a:p>
            <a:r>
              <a:rPr lang="cs-CZ" dirty="0" smtClean="0"/>
              <a:t>Při výrobě z plné krve musí být oddělena do 6 hodin po odběru</a:t>
            </a:r>
          </a:p>
          <a:p>
            <a:r>
              <a:rPr lang="cs-CZ" dirty="0" smtClean="0"/>
              <a:t>Šokově </a:t>
            </a:r>
            <a:r>
              <a:rPr lang="cs-CZ" dirty="0"/>
              <a:t>zmrazená během 1 hodiny v jádře na teplotu -</a:t>
            </a:r>
            <a:r>
              <a:rPr lang="cs-CZ" dirty="0" smtClean="0"/>
              <a:t>30°C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24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Indikace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Masivní </a:t>
            </a:r>
            <a:r>
              <a:rPr lang="cs-CZ" dirty="0" smtClean="0"/>
              <a:t>krvácení</a:t>
            </a:r>
            <a:endParaRPr lang="cs-CZ" dirty="0"/>
          </a:p>
          <a:p>
            <a:r>
              <a:rPr lang="cs-CZ" dirty="0" smtClean="0"/>
              <a:t>Krvácení při DIC</a:t>
            </a:r>
          </a:p>
          <a:p>
            <a:r>
              <a:rPr lang="cs-CZ" dirty="0" smtClean="0"/>
              <a:t>Krvácení při získaném nedostatku koagulačních </a:t>
            </a:r>
            <a:r>
              <a:rPr lang="cs-CZ" dirty="0"/>
              <a:t>f</a:t>
            </a:r>
            <a:r>
              <a:rPr lang="cs-CZ" dirty="0" smtClean="0"/>
              <a:t>aktorů (V,XI,XIII)</a:t>
            </a:r>
          </a:p>
          <a:p>
            <a:r>
              <a:rPr lang="cs-CZ" dirty="0" smtClean="0"/>
              <a:t>TTP</a:t>
            </a:r>
          </a:p>
          <a:p>
            <a:r>
              <a:rPr lang="cs-CZ" dirty="0" smtClean="0"/>
              <a:t>Krvácení při deficitu vit. 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67744" y="5301208"/>
            <a:ext cx="4356770" cy="52322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Obvyklá dávka 10 </a:t>
            </a:r>
            <a:r>
              <a:rPr lang="cs-CZ" sz="2800" smtClean="0"/>
              <a:t>– 15 </a:t>
            </a:r>
            <a:r>
              <a:rPr lang="cs-CZ" sz="2800" dirty="0" smtClean="0"/>
              <a:t>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45666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err="1" smtClean="0">
                <a:solidFill>
                  <a:srgbClr val="FFC000"/>
                </a:solidFill>
              </a:rPr>
              <a:t>Kryoprotein</a:t>
            </a:r>
            <a:endParaRPr lang="cs-CZ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Kryoglobulinová</a:t>
            </a:r>
            <a:r>
              <a:rPr lang="cs-CZ" dirty="0" smtClean="0"/>
              <a:t> frakce plazmy (plazmatický TP)</a:t>
            </a:r>
          </a:p>
          <a:p>
            <a:r>
              <a:rPr lang="cs-CZ" dirty="0" smtClean="0"/>
              <a:t>FN Brno k dispozici patogenně inaktivovaný</a:t>
            </a:r>
          </a:p>
          <a:p>
            <a:r>
              <a:rPr lang="cs-CZ" dirty="0" smtClean="0"/>
              <a:t>Obsahuje fibrinogen, F VIII, </a:t>
            </a:r>
            <a:r>
              <a:rPr lang="cs-CZ" dirty="0" err="1" smtClean="0"/>
              <a:t>vWF</a:t>
            </a:r>
            <a:r>
              <a:rPr lang="cs-CZ" dirty="0" smtClean="0"/>
              <a:t>, FXIII, </a:t>
            </a:r>
            <a:r>
              <a:rPr lang="cs-CZ" dirty="0" err="1" smtClean="0"/>
              <a:t>fibronektin</a:t>
            </a:r>
            <a:endParaRPr lang="cs-CZ" dirty="0"/>
          </a:p>
          <a:p>
            <a:r>
              <a:rPr lang="cs-CZ" dirty="0" smtClean="0">
                <a:solidFill>
                  <a:srgbClr val="FFFF00"/>
                </a:solidFill>
              </a:rPr>
              <a:t>AB0 shoda</a:t>
            </a:r>
          </a:p>
          <a:p>
            <a:r>
              <a:rPr lang="cs-CZ" dirty="0" smtClean="0"/>
              <a:t>Indikace: </a:t>
            </a:r>
            <a:r>
              <a:rPr lang="cs-CZ" dirty="0" err="1" smtClean="0"/>
              <a:t>hypofibrinogenémie</a:t>
            </a:r>
            <a:r>
              <a:rPr lang="cs-CZ" dirty="0" smtClean="0"/>
              <a:t> vrozená i získaná v souvislosti se získanou </a:t>
            </a:r>
            <a:r>
              <a:rPr lang="cs-CZ" dirty="0" err="1" smtClean="0"/>
              <a:t>koagulopatií</a:t>
            </a:r>
            <a:r>
              <a:rPr lang="cs-CZ" dirty="0" smtClean="0"/>
              <a:t> a/nebo DIC s </a:t>
            </a:r>
            <a:r>
              <a:rPr lang="cs-CZ" dirty="0" err="1" smtClean="0"/>
              <a:t>hyperfibrinolýzou</a:t>
            </a:r>
            <a:endParaRPr lang="cs-CZ" dirty="0" smtClean="0"/>
          </a:p>
          <a:p>
            <a:r>
              <a:rPr lang="cs-CZ" dirty="0" smtClean="0"/>
              <a:t>Obvyklá počáteční dávka 15 T.U. </a:t>
            </a:r>
            <a:r>
              <a:rPr lang="cs-CZ" dirty="0" err="1" smtClean="0"/>
              <a:t>kryproteinu</a:t>
            </a:r>
            <a:r>
              <a:rPr lang="cs-CZ" dirty="0" smtClean="0"/>
              <a:t> (5 vaků po 3 T.U.) – odpovídá 4g fibrinogenu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47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Definice</a:t>
            </a:r>
            <a:endParaRPr lang="cs-CZ" b="1" i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</a:rPr>
              <a:t>Transfuzní přípravek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IVLP</a:t>
            </a:r>
          </a:p>
          <a:p>
            <a:r>
              <a:rPr lang="cs-CZ" dirty="0" smtClean="0"/>
              <a:t>Maximálně 10 dárců</a:t>
            </a:r>
          </a:p>
          <a:p>
            <a:r>
              <a:rPr lang="cs-CZ" dirty="0" smtClean="0"/>
              <a:t>Není ošetřen metodou inaktivace patogenů</a:t>
            </a:r>
          </a:p>
          <a:p>
            <a:r>
              <a:rPr lang="cs-CZ" dirty="0" smtClean="0"/>
              <a:t>Vyšší riziko přenosu „krví přenosných chorob“</a:t>
            </a:r>
          </a:p>
          <a:p>
            <a:r>
              <a:rPr lang="cs-CZ" dirty="0" smtClean="0"/>
              <a:t>Zařízení transfuzní služby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</a:rPr>
              <a:t>Krevní derivát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HVLP</a:t>
            </a:r>
          </a:p>
          <a:p>
            <a:r>
              <a:rPr lang="cs-CZ" dirty="0" smtClean="0"/>
              <a:t>Tisíce dárců</a:t>
            </a:r>
          </a:p>
          <a:p>
            <a:r>
              <a:rPr lang="cs-CZ" dirty="0" smtClean="0"/>
              <a:t>Povinně ošetřeny metodou inaktivace patogenů</a:t>
            </a:r>
          </a:p>
          <a:p>
            <a:r>
              <a:rPr lang="cs-CZ" dirty="0" smtClean="0"/>
              <a:t>Minimální riziko přenosu „krví přenosných chorob“</a:t>
            </a:r>
          </a:p>
          <a:p>
            <a:r>
              <a:rPr lang="cs-CZ" dirty="0" smtClean="0"/>
              <a:t>Frakcionační centra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126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C000"/>
                </a:solidFill>
              </a:rPr>
              <a:t>K plazma</a:t>
            </a:r>
            <a:endParaRPr lang="cs-CZ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Vzniká odstraněním </a:t>
            </a:r>
            <a:r>
              <a:rPr lang="cs-CZ" dirty="0" err="1" smtClean="0"/>
              <a:t>kryoproteinu</a:t>
            </a:r>
            <a:r>
              <a:rPr lang="cs-CZ" dirty="0" smtClean="0"/>
              <a:t> z původní jednotky plazmy</a:t>
            </a:r>
          </a:p>
          <a:p>
            <a:r>
              <a:rPr lang="cs-CZ" dirty="0" smtClean="0"/>
              <a:t>Obsah fibrinogenu, FV a FVIII je výrazně snížen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AB0 shoda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99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Granulocytové TP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Omezené indikace: </a:t>
            </a:r>
            <a:r>
              <a:rPr lang="cs-CZ" sz="3200" dirty="0" err="1" smtClean="0"/>
              <a:t>neutropenie</a:t>
            </a:r>
            <a:r>
              <a:rPr lang="cs-CZ" sz="3200" dirty="0" smtClean="0"/>
              <a:t> &lt; 0,5 x 10</a:t>
            </a:r>
            <a:r>
              <a:rPr lang="cs-CZ" sz="3200" baseline="30000" dirty="0" smtClean="0"/>
              <a:t>9</a:t>
            </a:r>
            <a:r>
              <a:rPr lang="cs-CZ" sz="3200" dirty="0" smtClean="0"/>
              <a:t>/l se současnými projevy sepse neodpovídající na léčbu ATB a antimykotiky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>
                <a:solidFill>
                  <a:srgbClr val="FFFF00"/>
                </a:solidFill>
              </a:rPr>
              <a:t>AB0 shoda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Test kompatibility </a:t>
            </a:r>
            <a:r>
              <a:rPr lang="cs-CZ" dirty="0" smtClean="0"/>
              <a:t>(velká příměs erytrocytů)</a:t>
            </a:r>
          </a:p>
          <a:p>
            <a:r>
              <a:rPr lang="cs-CZ" dirty="0" smtClean="0"/>
              <a:t>VŽDY ozářit!</a:t>
            </a:r>
          </a:p>
          <a:p>
            <a:r>
              <a:rPr lang="cs-CZ" dirty="0"/>
              <a:t>z</a:t>
            </a:r>
            <a:r>
              <a:rPr lang="cs-CZ" dirty="0" smtClean="0"/>
              <a:t> </a:t>
            </a:r>
            <a:r>
              <a:rPr lang="cs-CZ" dirty="0" err="1" smtClean="0"/>
              <a:t>aferézy</a:t>
            </a:r>
            <a:r>
              <a:rPr lang="cs-CZ" dirty="0" smtClean="0"/>
              <a:t> po stimulaci dárce </a:t>
            </a:r>
            <a:r>
              <a:rPr lang="cs-CZ" dirty="0" err="1" smtClean="0"/>
              <a:t>filgrastimem</a:t>
            </a:r>
            <a:r>
              <a:rPr lang="cs-CZ" dirty="0" smtClean="0"/>
              <a:t> (G-CSF) v dávce 5-10 </a:t>
            </a:r>
            <a:r>
              <a:rPr lang="cs-CZ" dirty="0" err="1" smtClean="0"/>
              <a:t>ug</a:t>
            </a:r>
            <a:r>
              <a:rPr lang="cs-CZ" dirty="0" smtClean="0"/>
              <a:t>/kg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746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FFC000"/>
                </a:solidFill>
              </a:rPr>
              <a:t>TP pro intrauterinní – </a:t>
            </a:r>
            <a:r>
              <a:rPr lang="cs-CZ" b="1" i="1" dirty="0" err="1" smtClean="0">
                <a:solidFill>
                  <a:srgbClr val="FFC000"/>
                </a:solidFill>
              </a:rPr>
              <a:t>intraumbilikální</a:t>
            </a:r>
            <a:r>
              <a:rPr lang="cs-CZ" b="1" i="1" dirty="0" smtClean="0">
                <a:solidFill>
                  <a:srgbClr val="FFC000"/>
                </a:solidFill>
              </a:rPr>
              <a:t> transfuzi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Erytrocyty </a:t>
            </a:r>
            <a:r>
              <a:rPr lang="cs-CZ" dirty="0" err="1" smtClean="0"/>
              <a:t>deleukotizované</a:t>
            </a:r>
            <a:r>
              <a:rPr lang="cs-CZ" dirty="0" smtClean="0"/>
              <a:t> pro IUT</a:t>
            </a:r>
          </a:p>
          <a:p>
            <a:pPr lvl="1"/>
            <a:r>
              <a:rPr lang="cs-CZ" dirty="0" smtClean="0"/>
              <a:t>Stáří max. 5 dnů</a:t>
            </a:r>
          </a:p>
          <a:p>
            <a:pPr lvl="1"/>
            <a:r>
              <a:rPr lang="cs-CZ" dirty="0" err="1" smtClean="0"/>
              <a:t>Htk</a:t>
            </a:r>
            <a:r>
              <a:rPr lang="cs-CZ" dirty="0" smtClean="0"/>
              <a:t> 0,70 – 0,85</a:t>
            </a:r>
          </a:p>
          <a:p>
            <a:pPr lvl="1"/>
            <a:r>
              <a:rPr lang="cs-CZ" dirty="0" smtClean="0"/>
              <a:t>Ozáření</a:t>
            </a:r>
          </a:p>
          <a:p>
            <a:pPr lvl="1"/>
            <a:r>
              <a:rPr lang="cs-CZ" dirty="0" smtClean="0"/>
              <a:t>KS kompatibilní s matkou i plodem</a:t>
            </a:r>
          </a:p>
          <a:p>
            <a:pPr lvl="1"/>
            <a:r>
              <a:rPr lang="cs-CZ" dirty="0" smtClean="0"/>
              <a:t>Exspirace 24 hodin</a:t>
            </a:r>
          </a:p>
          <a:p>
            <a:r>
              <a:rPr lang="cs-CZ" dirty="0" smtClean="0"/>
              <a:t>Trombocyty </a:t>
            </a:r>
            <a:r>
              <a:rPr lang="cs-CZ" dirty="0" err="1" smtClean="0"/>
              <a:t>deleukotizované</a:t>
            </a:r>
            <a:r>
              <a:rPr lang="cs-CZ" dirty="0" smtClean="0"/>
              <a:t> pro IUT</a:t>
            </a:r>
          </a:p>
          <a:p>
            <a:pPr lvl="1"/>
            <a:r>
              <a:rPr lang="cs-CZ" dirty="0" smtClean="0"/>
              <a:t>ozáření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691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TP pro výměnnou transfuzi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Erytrocyty </a:t>
            </a:r>
            <a:r>
              <a:rPr lang="cs-CZ" dirty="0" err="1"/>
              <a:t>deleukotizované</a:t>
            </a:r>
            <a:r>
              <a:rPr lang="cs-CZ" dirty="0"/>
              <a:t> </a:t>
            </a:r>
            <a:r>
              <a:rPr lang="cs-CZ" dirty="0" err="1"/>
              <a:t>resuspendované</a:t>
            </a:r>
            <a:r>
              <a:rPr lang="cs-CZ" dirty="0"/>
              <a:t> pro výměnnou </a:t>
            </a:r>
            <a:r>
              <a:rPr lang="cs-CZ" dirty="0" smtClean="0"/>
              <a:t>transfuzi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táří max. 5 dnů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nížený objem pro dosažení vyššího HTK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záření</a:t>
            </a:r>
          </a:p>
          <a:p>
            <a:pPr lvl="1"/>
            <a:r>
              <a:rPr lang="cs-CZ" dirty="0"/>
              <a:t>e</a:t>
            </a:r>
            <a:r>
              <a:rPr lang="cs-CZ" dirty="0" smtClean="0"/>
              <a:t>xspirace 24 hodin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806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FFC000"/>
                </a:solidFill>
              </a:rPr>
              <a:t>TP s malým objemem pro transfuzi novorozencům a dětem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Erytrocyty:</a:t>
            </a:r>
            <a:r>
              <a:rPr lang="cs-CZ" dirty="0" smtClean="0"/>
              <a:t> pediatrickou dávku lze připravit rozdělením 1 TU do satelitních vaků v množství odpovídajícím váze dítěte</a:t>
            </a:r>
          </a:p>
          <a:p>
            <a:r>
              <a:rPr lang="cs-CZ" b="1" i="1" dirty="0" smtClean="0">
                <a:solidFill>
                  <a:srgbClr val="FFC000"/>
                </a:solidFill>
              </a:rPr>
              <a:t>Trombocyty:</a:t>
            </a:r>
            <a:r>
              <a:rPr lang="cs-CZ" dirty="0" smtClean="0"/>
              <a:t> pediatrická dávka vzniká standardním rozdělením 1 TD na dvě rovnocenné poloviny o objemu cca 100 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91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92D050"/>
                </a:solidFill>
              </a:rPr>
              <a:t>2. Krevní deriváty</a:t>
            </a:r>
            <a:endParaRPr lang="cs-CZ" b="1" i="1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SD plazma</a:t>
            </a:r>
          </a:p>
          <a:p>
            <a:r>
              <a:rPr lang="cs-CZ" dirty="0" smtClean="0"/>
              <a:t>F VIII</a:t>
            </a:r>
          </a:p>
          <a:p>
            <a:r>
              <a:rPr lang="cs-CZ" dirty="0" smtClean="0"/>
              <a:t>Rekombinantní F VIII</a:t>
            </a:r>
          </a:p>
          <a:p>
            <a:r>
              <a:rPr lang="cs-CZ" dirty="0" smtClean="0"/>
              <a:t>F VIII + </a:t>
            </a:r>
            <a:r>
              <a:rPr lang="cs-CZ" dirty="0" err="1" smtClean="0"/>
              <a:t>vWf</a:t>
            </a:r>
            <a:endParaRPr lang="cs-CZ" dirty="0" smtClean="0"/>
          </a:p>
          <a:p>
            <a:r>
              <a:rPr lang="cs-CZ" dirty="0" smtClean="0"/>
              <a:t>IX</a:t>
            </a:r>
          </a:p>
          <a:p>
            <a:r>
              <a:rPr lang="cs-CZ" dirty="0" smtClean="0"/>
              <a:t>Rekombinantní F IX</a:t>
            </a:r>
          </a:p>
          <a:p>
            <a:r>
              <a:rPr lang="cs-CZ" dirty="0" smtClean="0"/>
              <a:t>Faktory protrombinového komplexu</a:t>
            </a:r>
          </a:p>
          <a:p>
            <a:r>
              <a:rPr lang="cs-CZ" dirty="0"/>
              <a:t>Faktory </a:t>
            </a:r>
            <a:r>
              <a:rPr lang="cs-CZ" dirty="0" smtClean="0"/>
              <a:t>aktivovaného protrombinového komplexu</a:t>
            </a:r>
          </a:p>
          <a:p>
            <a:r>
              <a:rPr lang="cs-CZ" dirty="0" smtClean="0"/>
              <a:t>Fibrinogen</a:t>
            </a:r>
          </a:p>
          <a:p>
            <a:r>
              <a:rPr lang="cs-CZ" dirty="0" smtClean="0"/>
              <a:t>Rekombinantní aktivovaný F VII</a:t>
            </a:r>
          </a:p>
          <a:p>
            <a:r>
              <a:rPr lang="cs-CZ" dirty="0"/>
              <a:t>A</a:t>
            </a:r>
            <a:r>
              <a:rPr lang="cs-CZ" dirty="0" smtClean="0"/>
              <a:t>ntitrombin</a:t>
            </a:r>
          </a:p>
          <a:p>
            <a:r>
              <a:rPr lang="cs-CZ" dirty="0"/>
              <a:t>P</a:t>
            </a:r>
            <a:r>
              <a:rPr lang="cs-CZ" dirty="0" smtClean="0"/>
              <a:t>rotein C</a:t>
            </a:r>
          </a:p>
          <a:p>
            <a:r>
              <a:rPr lang="cs-CZ" dirty="0" smtClean="0"/>
              <a:t>Albumin</a:t>
            </a:r>
          </a:p>
          <a:p>
            <a:r>
              <a:rPr lang="cs-CZ" dirty="0" smtClean="0"/>
              <a:t>Imunoglobuliny</a:t>
            </a:r>
          </a:p>
          <a:p>
            <a:r>
              <a:rPr lang="cs-CZ" dirty="0" smtClean="0"/>
              <a:t>Tkáňová lepidla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544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SD plazma (</a:t>
            </a:r>
            <a:r>
              <a:rPr lang="cs-CZ" dirty="0" err="1" smtClean="0">
                <a:solidFill>
                  <a:srgbClr val="FFC000"/>
                </a:solidFill>
              </a:rPr>
              <a:t>Octaplas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ejedná se o TP, ale KD</a:t>
            </a:r>
          </a:p>
          <a:p>
            <a:r>
              <a:rPr lang="cs-CZ" dirty="0" smtClean="0"/>
              <a:t>obsahuje koagulační faktory a přirozené inhibitory krevního srážení</a:t>
            </a:r>
          </a:p>
          <a:p>
            <a:r>
              <a:rPr lang="cs-CZ" dirty="0" smtClean="0"/>
              <a:t>inaktivace patogenů metodou </a:t>
            </a:r>
            <a:r>
              <a:rPr lang="cs-CZ" dirty="0" err="1" smtClean="0"/>
              <a:t>solvent</a:t>
            </a:r>
            <a:r>
              <a:rPr lang="cs-CZ" dirty="0" smtClean="0"/>
              <a:t> – detergent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AB0 shoda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 smtClean="0"/>
              <a:t>objem 200 ml ve zmrazeném stavu</a:t>
            </a:r>
          </a:p>
          <a:p>
            <a:r>
              <a:rPr lang="cs-CZ" dirty="0"/>
              <a:t>i</a:t>
            </a:r>
            <a:r>
              <a:rPr lang="cs-CZ" dirty="0" smtClean="0"/>
              <a:t>ndikace shodné s ČZP (s výhodou u výměnných PLF a alergických reakcí v anamnéze)</a:t>
            </a:r>
            <a:endParaRPr lang="cs-CZ" dirty="0"/>
          </a:p>
          <a:p>
            <a:r>
              <a:rPr lang="cs-CZ" dirty="0" smtClean="0"/>
              <a:t>Limitem širšího použití je cena.</a:t>
            </a:r>
          </a:p>
        </p:txBody>
      </p:sp>
    </p:spTree>
    <p:extLst>
      <p:ext uri="{BB962C8B-B14F-4D97-AF65-F5344CB8AC3E}">
        <p14:creationId xmlns:p14="http://schemas.microsoft.com/office/powerpoint/2010/main" val="108940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 Plazmatický FVIII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Fanhdi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Immunate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Octanate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Vrozený či získaný deficit F VIII – hemofilie A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Von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Willebrandova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choroba</a:t>
            </a:r>
          </a:p>
          <a:p>
            <a:r>
              <a:rPr lang="cs-CZ" dirty="0" smtClean="0"/>
              <a:t>Výpočet dávky:</a:t>
            </a:r>
          </a:p>
          <a:p>
            <a:pPr lvl="1"/>
            <a:r>
              <a:rPr lang="cs-CZ" dirty="0">
                <a:solidFill>
                  <a:srgbClr val="FFC000"/>
                </a:solidFill>
              </a:rPr>
              <a:t>h</a:t>
            </a:r>
            <a:r>
              <a:rPr lang="cs-CZ" dirty="0" smtClean="0">
                <a:solidFill>
                  <a:srgbClr val="FFC000"/>
                </a:solidFill>
              </a:rPr>
              <a:t>motnost (kg) x požadovaný vzestup (%) x 0,5</a:t>
            </a:r>
          </a:p>
          <a:p>
            <a:r>
              <a:rPr lang="cs-CZ" dirty="0" smtClean="0"/>
              <a:t>1 IU na 1 kg těl. hmotnosti zvýší aktivitu plazmatického F VII o 2 % </a:t>
            </a:r>
            <a:r>
              <a:rPr lang="cs-CZ" dirty="0" err="1" smtClean="0"/>
              <a:t>koag</a:t>
            </a:r>
            <a:r>
              <a:rPr lang="cs-CZ" dirty="0" smtClean="0"/>
              <a:t>. aktivity</a:t>
            </a:r>
          </a:p>
          <a:p>
            <a:r>
              <a:rPr lang="cs-CZ" dirty="0" smtClean="0"/>
              <a:t>Cílové hladiny:</a:t>
            </a:r>
          </a:p>
          <a:p>
            <a:pPr lvl="1"/>
            <a:r>
              <a:rPr lang="cs-CZ" dirty="0" smtClean="0"/>
              <a:t>Velké operace 100%</a:t>
            </a:r>
          </a:p>
          <a:p>
            <a:pPr lvl="1"/>
            <a:r>
              <a:rPr lang="cs-CZ" dirty="0" smtClean="0"/>
              <a:t>Krvácení do GIT 80 – 100%</a:t>
            </a:r>
          </a:p>
          <a:p>
            <a:pPr lvl="1"/>
            <a:r>
              <a:rPr lang="cs-CZ" dirty="0" smtClean="0"/>
              <a:t>Krvácení do svalů a kloubů 20 – 40%</a:t>
            </a:r>
          </a:p>
          <a:p>
            <a:r>
              <a:rPr lang="cs-CZ" dirty="0" smtClean="0"/>
              <a:t>Komplikace - tvorba inhibitoru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435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Rekombinantní F VIII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Advate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Kogenate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Recombinate</a:t>
            </a:r>
            <a:r>
              <a:rPr lang="cs-CZ" sz="2700" dirty="0" smtClean="0">
                <a:solidFill>
                  <a:srgbClr val="FFC000"/>
                </a:solidFill>
              </a:rPr>
              <a:t> </a:t>
            </a:r>
            <a:r>
              <a:rPr lang="cs-CZ" sz="2700" dirty="0" err="1" smtClean="0">
                <a:solidFill>
                  <a:srgbClr val="FFC000"/>
                </a:solidFill>
              </a:rPr>
              <a:t>ReFacto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Neobsahuje téměř žádný </a:t>
            </a:r>
            <a:r>
              <a:rPr lang="cs-CZ" dirty="0" err="1" smtClean="0"/>
              <a:t>vWF</a:t>
            </a:r>
            <a:r>
              <a:rPr lang="cs-CZ" dirty="0" smtClean="0"/>
              <a:t> !</a:t>
            </a:r>
          </a:p>
          <a:p>
            <a:r>
              <a:rPr lang="cs-CZ" dirty="0" smtClean="0"/>
              <a:t>Nelze použít pro léčbu von </a:t>
            </a:r>
            <a:r>
              <a:rPr lang="cs-CZ" dirty="0" err="1" smtClean="0"/>
              <a:t>Willebrandovy</a:t>
            </a:r>
            <a:r>
              <a:rPr lang="cs-CZ" dirty="0" smtClean="0"/>
              <a:t> choroby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25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Důvody pro nárůst spotřeby rekombinantních přípravků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Produkce rekombinantních preparátů se kontinuálně zvyšuje od r. 1992</a:t>
            </a:r>
          </a:p>
          <a:p>
            <a:r>
              <a:rPr lang="cs-CZ" dirty="0" smtClean="0"/>
              <a:t>Nezávislost na dárcích krve</a:t>
            </a:r>
          </a:p>
          <a:p>
            <a:r>
              <a:rPr lang="cs-CZ" dirty="0" smtClean="0"/>
              <a:t>Celosvětovou spotřebu FVIII pouze plazmatické přípravky nepokryjí </a:t>
            </a:r>
          </a:p>
          <a:p>
            <a:r>
              <a:rPr lang="cs-CZ" dirty="0" smtClean="0"/>
              <a:t>Roste počet výrobců</a:t>
            </a:r>
          </a:p>
          <a:p>
            <a:r>
              <a:rPr lang="cs-CZ" dirty="0" smtClean="0"/>
              <a:t>Ceny klesají (nabídka převyšuje poptávku)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7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TU x TD</a:t>
            </a:r>
            <a:endParaRPr lang="cs-CZ" b="1" i="1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Transfuzní jednotka (TU, </a:t>
            </a:r>
            <a:r>
              <a:rPr lang="cs-CZ" b="1" dirty="0" err="1" smtClean="0">
                <a:solidFill>
                  <a:srgbClr val="FFC000"/>
                </a:solidFill>
              </a:rPr>
              <a:t>Transfusion</a:t>
            </a:r>
            <a:r>
              <a:rPr lang="cs-CZ" b="1" dirty="0" smtClean="0">
                <a:solidFill>
                  <a:srgbClr val="FFC000"/>
                </a:solidFill>
              </a:rPr>
              <a:t> Unit)</a:t>
            </a:r>
          </a:p>
          <a:p>
            <a:pPr lvl="1"/>
            <a:r>
              <a:rPr lang="cs-CZ" dirty="0" smtClean="0"/>
              <a:t>Množství TP z jednoho standardního odběru plné krve</a:t>
            </a:r>
          </a:p>
          <a:p>
            <a:pPr lvl="1"/>
            <a:r>
              <a:rPr lang="cs-CZ" dirty="0" smtClean="0"/>
              <a:t>V případě aferetického odběru je množství TP přepočítáno na ekvivalentní množství transfuzních jednotek</a:t>
            </a:r>
          </a:p>
          <a:p>
            <a:r>
              <a:rPr lang="cs-CZ" b="1" dirty="0" smtClean="0">
                <a:solidFill>
                  <a:srgbClr val="FFC000"/>
                </a:solidFill>
              </a:rPr>
              <a:t>Terapeutická dávka (TD, </a:t>
            </a:r>
            <a:r>
              <a:rPr lang="cs-CZ" b="1" dirty="0" err="1" smtClean="0">
                <a:solidFill>
                  <a:srgbClr val="FFC000"/>
                </a:solidFill>
              </a:rPr>
              <a:t>Therapeutic</a:t>
            </a:r>
            <a:r>
              <a:rPr lang="cs-CZ" b="1" dirty="0" smtClean="0">
                <a:solidFill>
                  <a:srgbClr val="FFC000"/>
                </a:solidFill>
              </a:rPr>
              <a:t> Dose)</a:t>
            </a:r>
          </a:p>
          <a:p>
            <a:pPr lvl="1"/>
            <a:r>
              <a:rPr lang="cs-CZ" dirty="0" smtClean="0"/>
              <a:t>Množství TP, které má u dospělého příjemce očekávaný terapeutický efekt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328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1" name="Object 8"/>
          <p:cNvGraphicFramePr>
            <a:graphicFrameLocks noChangeAspect="1"/>
          </p:cNvGraphicFramePr>
          <p:nvPr/>
        </p:nvGraphicFramePr>
        <p:xfrm>
          <a:off x="269875" y="260350"/>
          <a:ext cx="8694738" cy="597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Graf" r:id="rId3" imgW="11506292" imgH="4876800" progId="Excel.Chart.8">
                  <p:embed/>
                </p:oleObj>
              </mc:Choice>
              <mc:Fallback>
                <p:oleObj name="Graf" r:id="rId3" imgW="11506292" imgH="48768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260350"/>
                        <a:ext cx="8694738" cy="597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882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5" name="Object 8"/>
          <p:cNvGraphicFramePr>
            <a:graphicFrameLocks noChangeAspect="1"/>
          </p:cNvGraphicFramePr>
          <p:nvPr/>
        </p:nvGraphicFramePr>
        <p:xfrm>
          <a:off x="234950" y="188913"/>
          <a:ext cx="8709025" cy="611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Graf" r:id="rId3" imgW="11791881" imgH="7143935" progId="Excel.Chart.8">
                  <p:embed/>
                </p:oleObj>
              </mc:Choice>
              <mc:Fallback>
                <p:oleObj name="Graf" r:id="rId3" imgW="11791881" imgH="714393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188913"/>
                        <a:ext cx="8709025" cy="611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31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Vývoj výroby rekombinantních preparátů </a:t>
            </a:r>
            <a:r>
              <a:rPr lang="cs-CZ" smtClean="0"/>
              <a:t>(FVIII)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1.generace</a:t>
            </a:r>
            <a:r>
              <a:rPr lang="cs-CZ" dirty="0" smtClean="0"/>
              <a:t> – </a:t>
            </a:r>
            <a:r>
              <a:rPr lang="cs-CZ" dirty="0" err="1" smtClean="0"/>
              <a:t>Recombinate</a:t>
            </a:r>
            <a:r>
              <a:rPr lang="cs-CZ" dirty="0" smtClean="0"/>
              <a:t> (</a:t>
            </a:r>
            <a:r>
              <a:rPr lang="cs-CZ" dirty="0" err="1" smtClean="0"/>
              <a:t>Baxalta</a:t>
            </a:r>
            <a:r>
              <a:rPr lang="cs-CZ" dirty="0" smtClean="0"/>
              <a:t>) od r.1992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2.generace</a:t>
            </a:r>
            <a:r>
              <a:rPr lang="cs-CZ" dirty="0" smtClean="0"/>
              <a:t> – </a:t>
            </a:r>
            <a:r>
              <a:rPr lang="cs-CZ" dirty="0" err="1" smtClean="0"/>
              <a:t>Helixate</a:t>
            </a:r>
            <a:r>
              <a:rPr lang="cs-CZ" dirty="0" smtClean="0"/>
              <a:t> </a:t>
            </a:r>
            <a:r>
              <a:rPr lang="cs-CZ" dirty="0" err="1" smtClean="0"/>
              <a:t>NexGen</a:t>
            </a:r>
            <a:r>
              <a:rPr lang="cs-CZ" dirty="0" smtClean="0"/>
              <a:t> (CSL-</a:t>
            </a:r>
            <a:r>
              <a:rPr lang="cs-CZ" dirty="0" err="1" smtClean="0"/>
              <a:t>Behring</a:t>
            </a:r>
            <a:r>
              <a:rPr lang="cs-CZ" dirty="0" smtClean="0"/>
              <a:t>), </a:t>
            </a:r>
            <a:r>
              <a:rPr lang="cs-CZ" dirty="0" err="1" smtClean="0"/>
              <a:t>Kogenate</a:t>
            </a:r>
            <a:r>
              <a:rPr lang="cs-CZ" dirty="0" smtClean="0"/>
              <a:t> FS (</a:t>
            </a:r>
            <a:r>
              <a:rPr lang="cs-CZ" dirty="0"/>
              <a:t>B</a:t>
            </a:r>
            <a:r>
              <a:rPr lang="cs-CZ" dirty="0" smtClean="0"/>
              <a:t>ayer)</a:t>
            </a:r>
          </a:p>
          <a:p>
            <a:pPr marL="0" indent="0">
              <a:buNone/>
            </a:pPr>
            <a:r>
              <a:rPr lang="cs-CZ" sz="2600" dirty="0" smtClean="0"/>
              <a:t>K výživě buněčných kultur použito médium obsahující krevní proteiny (lidský nebo zvířecí albumin).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3.generace</a:t>
            </a:r>
            <a:r>
              <a:rPr lang="cs-CZ" dirty="0" smtClean="0"/>
              <a:t> – </a:t>
            </a:r>
            <a:r>
              <a:rPr lang="cs-CZ" dirty="0" err="1" smtClean="0"/>
              <a:t>Advate</a:t>
            </a:r>
            <a:r>
              <a:rPr lang="cs-CZ" dirty="0" smtClean="0"/>
              <a:t> (</a:t>
            </a:r>
            <a:r>
              <a:rPr lang="cs-CZ" dirty="0" err="1" smtClean="0"/>
              <a:t>Baxalta</a:t>
            </a:r>
            <a:r>
              <a:rPr lang="cs-CZ" dirty="0" smtClean="0"/>
              <a:t>), </a:t>
            </a:r>
            <a:r>
              <a:rPr lang="cs-CZ" dirty="0" err="1" smtClean="0"/>
              <a:t>ReFacto</a:t>
            </a:r>
            <a:r>
              <a:rPr lang="cs-CZ" dirty="0" smtClean="0"/>
              <a:t> AF (</a:t>
            </a:r>
            <a:r>
              <a:rPr lang="cs-CZ" dirty="0" err="1" smtClean="0"/>
              <a:t>Pfizer</a:t>
            </a:r>
            <a:r>
              <a:rPr lang="cs-CZ" dirty="0" smtClean="0"/>
              <a:t>), Novo 8 (Novo </a:t>
            </a:r>
            <a:r>
              <a:rPr lang="cs-CZ" dirty="0" err="1" smtClean="0"/>
              <a:t>Nordisk</a:t>
            </a:r>
            <a:r>
              <a:rPr lang="cs-CZ" dirty="0" smtClean="0"/>
              <a:t>), </a:t>
            </a:r>
            <a:r>
              <a:rPr lang="cs-CZ" dirty="0" err="1" smtClean="0"/>
              <a:t>Nuwiq</a:t>
            </a:r>
            <a:r>
              <a:rPr lang="cs-CZ" dirty="0" smtClean="0"/>
              <a:t> (</a:t>
            </a:r>
            <a:r>
              <a:rPr lang="cs-CZ" dirty="0" err="1" smtClean="0"/>
              <a:t>Octapharma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sz="2600" dirty="0" smtClean="0"/>
              <a:t>Vyrobeny bez použití zvířecích nebo lidských bílkovin.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92162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Vyšší bezpečnost rekombinantních přípravků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5100" dirty="0">
                <a:solidFill>
                  <a:srgbClr val="FFFF00"/>
                </a:solidFill>
              </a:rPr>
              <a:t>100% eliminace přenosu patogenů (známých i neznámých</a:t>
            </a:r>
            <a:r>
              <a:rPr lang="cs-CZ" sz="5100" dirty="0" smtClean="0">
                <a:solidFill>
                  <a:srgbClr val="FFFF00"/>
                </a:solidFill>
              </a:rPr>
              <a:t>)</a:t>
            </a:r>
            <a:endParaRPr lang="cs-CZ" sz="5100" dirty="0">
              <a:solidFill>
                <a:srgbClr val="FFFF00"/>
              </a:solidFill>
            </a:endParaRPr>
          </a:p>
          <a:p>
            <a:r>
              <a:rPr lang="cs-CZ" sz="5100" dirty="0" smtClean="0"/>
              <a:t>Plazmatické KD jsou bezpečné pouze s ohledem na aktuálně známé patogeny (nové viry se objevují v intervalu 3-5 let)</a:t>
            </a:r>
          </a:p>
          <a:p>
            <a:r>
              <a:rPr lang="cs-CZ" sz="5100" dirty="0" smtClean="0"/>
              <a:t>Existují krví přenosné patogeny rezistentní k technikám PI (PARV4)</a:t>
            </a:r>
            <a:r>
              <a:rPr lang="de-AT" altLang="de-DE" sz="5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endParaRPr lang="cs-CZ" altLang="de-DE" sz="5100" dirty="0" smtClean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400050" lvl="1" indent="0">
              <a:buNone/>
            </a:pPr>
            <a:r>
              <a:rPr lang="de-AT" altLang="de-DE" sz="25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Sharp </a:t>
            </a:r>
            <a:r>
              <a:rPr lang="de-AT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CP et al (2011)</a:t>
            </a:r>
            <a:r>
              <a:rPr lang="en-US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de-DE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Virologic</a:t>
            </a:r>
            <a:r>
              <a:rPr lang="en-US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and clinical features of primary infection with human parvovirus 4 in subjects with hemophilia: frequent transmission by virally inactivated clotting factor concentrates. Transfusion 2011. </a:t>
            </a:r>
            <a:r>
              <a:rPr lang="en-US" altLang="de-DE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Epub</a:t>
            </a:r>
            <a:r>
              <a:rPr lang="en-US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ahead of print.</a:t>
            </a:r>
            <a:endParaRPr lang="de-DE" altLang="de-DE" sz="25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r>
              <a:rPr lang="cs-CZ" sz="5100" dirty="0" smtClean="0"/>
              <a:t>3. generace již zcela bez použití lidských nebo zvířecích bílkovin (</a:t>
            </a:r>
            <a:r>
              <a:rPr lang="cs-CZ" sz="5100" dirty="0" err="1" smtClean="0"/>
              <a:t>human</a:t>
            </a:r>
            <a:r>
              <a:rPr lang="cs-CZ" sz="5100" dirty="0" smtClean="0"/>
              <a:t> plasma free </a:t>
            </a:r>
            <a:r>
              <a:rPr lang="cs-CZ" sz="5100" dirty="0" err="1" smtClean="0"/>
              <a:t>products</a:t>
            </a:r>
            <a:r>
              <a:rPr lang="cs-CZ" sz="5100" dirty="0" smtClean="0"/>
              <a:t>)</a:t>
            </a:r>
          </a:p>
          <a:p>
            <a:r>
              <a:rPr lang="cs-CZ" sz="5100" dirty="0">
                <a:solidFill>
                  <a:srgbClr val="FFFF00"/>
                </a:solidFill>
              </a:rPr>
              <a:t>R</a:t>
            </a:r>
            <a:r>
              <a:rPr lang="cs-CZ" sz="5100" dirty="0" smtClean="0">
                <a:solidFill>
                  <a:srgbClr val="FFFF00"/>
                </a:solidFill>
              </a:rPr>
              <a:t>iziko vzniku inhibitoru srovnatelné s plazmatickými přípravky</a:t>
            </a:r>
            <a:r>
              <a:rPr lang="cs-CZ" sz="5100" b="1" dirty="0" smtClean="0"/>
              <a:t> </a:t>
            </a:r>
          </a:p>
          <a:p>
            <a:pPr marL="400050" lvl="1" indent="0">
              <a:buNone/>
            </a:pPr>
            <a:r>
              <a:rPr lang="cs-CZ" sz="2500" dirty="0" err="1" smtClean="0"/>
              <a:t>Franchini</a:t>
            </a:r>
            <a:r>
              <a:rPr lang="cs-CZ" sz="2500" dirty="0" smtClean="0"/>
              <a:t>, M., </a:t>
            </a:r>
            <a:r>
              <a:rPr lang="cs-CZ" sz="2500" dirty="0" err="1" smtClean="0"/>
              <a:t>Tagliaferri</a:t>
            </a:r>
            <a:r>
              <a:rPr lang="cs-CZ" sz="2500" dirty="0" smtClean="0"/>
              <a:t>, A., </a:t>
            </a:r>
            <a:r>
              <a:rPr lang="cs-CZ" sz="2500" dirty="0" err="1" smtClean="0"/>
              <a:t>Mengoli</a:t>
            </a:r>
            <a:r>
              <a:rPr lang="cs-CZ" sz="2500" dirty="0" smtClean="0"/>
              <a:t>, C., et al. </a:t>
            </a:r>
            <a:r>
              <a:rPr lang="cs-CZ" sz="2500" dirty="0" err="1" smtClean="0"/>
              <a:t>Cumulative</a:t>
            </a:r>
            <a:r>
              <a:rPr lang="cs-CZ" sz="2500" dirty="0" smtClean="0"/>
              <a:t> inhibitor incidence in </a:t>
            </a:r>
            <a:r>
              <a:rPr lang="cs-CZ" sz="2500" dirty="0" err="1" smtClean="0"/>
              <a:t>previously</a:t>
            </a:r>
            <a:r>
              <a:rPr lang="cs-CZ" sz="2500" dirty="0" smtClean="0"/>
              <a:t> </a:t>
            </a:r>
            <a:r>
              <a:rPr lang="cs-CZ" sz="2500" dirty="0" err="1" smtClean="0"/>
              <a:t>untreated</a:t>
            </a:r>
            <a:r>
              <a:rPr lang="cs-CZ" sz="2500" dirty="0" smtClean="0"/>
              <a:t> </a:t>
            </a:r>
            <a:r>
              <a:rPr lang="cs-CZ" sz="2500" dirty="0" err="1" smtClean="0"/>
              <a:t>patients</a:t>
            </a:r>
            <a:r>
              <a:rPr lang="cs-CZ" sz="2500" dirty="0" smtClean="0"/>
              <a:t> </a:t>
            </a:r>
            <a:r>
              <a:rPr lang="cs-CZ" sz="2500" dirty="0" err="1" smtClean="0"/>
              <a:t>with</a:t>
            </a:r>
            <a:r>
              <a:rPr lang="cs-CZ" sz="2500" dirty="0" smtClean="0"/>
              <a:t> severe </a:t>
            </a:r>
            <a:r>
              <a:rPr lang="cs-CZ" sz="2500" dirty="0" err="1" smtClean="0"/>
              <a:t>hemophilia</a:t>
            </a:r>
            <a:r>
              <a:rPr lang="cs-CZ" sz="2500" dirty="0" smtClean="0"/>
              <a:t> A </a:t>
            </a:r>
            <a:r>
              <a:rPr lang="cs-CZ" sz="2500" dirty="0" err="1" smtClean="0"/>
              <a:t>treated</a:t>
            </a:r>
            <a:r>
              <a:rPr lang="cs-CZ" sz="2500" dirty="0" smtClean="0"/>
              <a:t> </a:t>
            </a:r>
            <a:r>
              <a:rPr lang="cs-CZ" sz="2500" dirty="0" err="1" smtClean="0"/>
              <a:t>with</a:t>
            </a:r>
            <a:r>
              <a:rPr lang="cs-CZ" sz="2500" dirty="0" smtClean="0"/>
              <a:t> plasma-</a:t>
            </a:r>
            <a:r>
              <a:rPr lang="cs-CZ" sz="2500" dirty="0" err="1" smtClean="0"/>
              <a:t>derived</a:t>
            </a:r>
            <a:r>
              <a:rPr lang="cs-CZ" sz="2500" dirty="0" smtClean="0"/>
              <a:t> versus </a:t>
            </a:r>
            <a:r>
              <a:rPr lang="cs-CZ" sz="2500" dirty="0" err="1" smtClean="0"/>
              <a:t>recombinant</a:t>
            </a:r>
            <a:r>
              <a:rPr lang="cs-CZ" sz="2500" dirty="0" smtClean="0"/>
              <a:t> </a:t>
            </a:r>
            <a:r>
              <a:rPr lang="cs-CZ" sz="2500" dirty="0" err="1" smtClean="0"/>
              <a:t>factor</a:t>
            </a:r>
            <a:r>
              <a:rPr lang="cs-CZ" sz="2500" dirty="0" smtClean="0"/>
              <a:t> VIII </a:t>
            </a:r>
            <a:r>
              <a:rPr lang="cs-CZ" sz="2500" dirty="0" err="1" smtClean="0"/>
              <a:t>concentrates</a:t>
            </a:r>
            <a:r>
              <a:rPr lang="cs-CZ" sz="2500" dirty="0" smtClean="0"/>
              <a:t>: A </a:t>
            </a:r>
            <a:r>
              <a:rPr lang="cs-CZ" sz="2500" dirty="0" err="1" smtClean="0"/>
              <a:t>critical</a:t>
            </a:r>
            <a:r>
              <a:rPr lang="cs-CZ" sz="2500" dirty="0" smtClean="0"/>
              <a:t> </a:t>
            </a:r>
            <a:r>
              <a:rPr lang="cs-CZ" sz="2500" dirty="0" err="1" smtClean="0"/>
              <a:t>systematic</a:t>
            </a:r>
            <a:r>
              <a:rPr lang="cs-CZ" sz="2500" dirty="0" smtClean="0"/>
              <a:t> </a:t>
            </a:r>
            <a:r>
              <a:rPr lang="cs-CZ" sz="2500" dirty="0" err="1" smtClean="0"/>
              <a:t>review</a:t>
            </a:r>
            <a:r>
              <a:rPr lang="cs-CZ" sz="2500" dirty="0" smtClean="0"/>
              <a:t>. </a:t>
            </a:r>
            <a:r>
              <a:rPr lang="cs-CZ" sz="2500" dirty="0" err="1" smtClean="0"/>
              <a:t>Crit</a:t>
            </a:r>
            <a:r>
              <a:rPr lang="cs-CZ" sz="2500" dirty="0" smtClean="0"/>
              <a:t> </a:t>
            </a:r>
            <a:r>
              <a:rPr lang="cs-CZ" sz="2500" dirty="0" err="1" smtClean="0"/>
              <a:t>Rev</a:t>
            </a:r>
            <a:r>
              <a:rPr lang="cs-CZ" sz="2500" dirty="0" smtClean="0"/>
              <a:t> </a:t>
            </a:r>
            <a:r>
              <a:rPr lang="cs-CZ" sz="2500" dirty="0" err="1" smtClean="0"/>
              <a:t>Oncol</a:t>
            </a:r>
            <a:r>
              <a:rPr lang="cs-CZ" sz="2500" dirty="0" smtClean="0"/>
              <a:t> </a:t>
            </a:r>
            <a:r>
              <a:rPr lang="cs-CZ" sz="2500" dirty="0" err="1" smtClean="0"/>
              <a:t>Hematol</a:t>
            </a:r>
            <a:r>
              <a:rPr lang="cs-CZ" sz="2500" dirty="0" smtClean="0"/>
              <a:t>, 2011, 81, p. 82–93.</a:t>
            </a:r>
          </a:p>
          <a:p>
            <a:pPr marL="400050" lvl="1" indent="0">
              <a:buNone/>
            </a:pPr>
            <a:r>
              <a:rPr lang="en-US" sz="2500" dirty="0" err="1"/>
              <a:t>Shirahata</a:t>
            </a:r>
            <a:r>
              <a:rPr lang="en-US" sz="2500" dirty="0"/>
              <a:t>, A., </a:t>
            </a:r>
            <a:r>
              <a:rPr lang="en-US" sz="2500" dirty="0" err="1"/>
              <a:t>Fukutake</a:t>
            </a:r>
            <a:r>
              <a:rPr lang="en-US" sz="2500" dirty="0"/>
              <a:t>, K., </a:t>
            </a:r>
            <a:r>
              <a:rPr lang="en-US" sz="2500" dirty="0" err="1"/>
              <a:t>Higasa</a:t>
            </a:r>
            <a:r>
              <a:rPr lang="en-US" sz="2500" dirty="0"/>
              <a:t>, S., et al. An analysis of factors affecting the incidence of inhibitor formation in patients with congenital </a:t>
            </a:r>
            <a:r>
              <a:rPr lang="en-US" sz="2500" dirty="0" err="1"/>
              <a:t>haemophilia</a:t>
            </a:r>
            <a:r>
              <a:rPr lang="en-US" sz="2500" dirty="0"/>
              <a:t> in Japan. </a:t>
            </a:r>
            <a:r>
              <a:rPr lang="en-US" sz="2500" dirty="0" err="1"/>
              <a:t>Haemophilia</a:t>
            </a:r>
            <a:r>
              <a:rPr lang="en-US" sz="2500" dirty="0"/>
              <a:t>, 2011, 17, p. 771–776.</a:t>
            </a:r>
            <a:br>
              <a:rPr lang="en-US" sz="25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614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F VIII + </a:t>
            </a:r>
            <a:r>
              <a:rPr lang="cs-CZ" dirty="0" err="1" smtClean="0">
                <a:solidFill>
                  <a:srgbClr val="FFC000"/>
                </a:solidFill>
              </a:rPr>
              <a:t>vWF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Hemate</a:t>
            </a:r>
            <a:r>
              <a:rPr lang="cs-CZ" sz="2700" dirty="0" smtClean="0">
                <a:solidFill>
                  <a:srgbClr val="FFC000"/>
                </a:solidFill>
              </a:rPr>
              <a:t> P, </a:t>
            </a:r>
            <a:r>
              <a:rPr lang="cs-CZ" sz="2700" dirty="0" err="1" smtClean="0">
                <a:solidFill>
                  <a:srgbClr val="FFC000"/>
                </a:solidFill>
              </a:rPr>
              <a:t>Wilate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Von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Willebrandova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choroba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Hemofilie A</a:t>
            </a:r>
          </a:p>
          <a:p>
            <a:r>
              <a:rPr lang="cs-CZ" dirty="0" smtClean="0"/>
              <a:t>V plazmě je F VIII vázán na </a:t>
            </a:r>
            <a:r>
              <a:rPr lang="cs-CZ" dirty="0" err="1" smtClean="0"/>
              <a:t>vWF</a:t>
            </a:r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Willfact</a:t>
            </a:r>
            <a:r>
              <a:rPr lang="cs-CZ" dirty="0" smtClean="0"/>
              <a:t> – vysoký obsah </a:t>
            </a:r>
            <a:r>
              <a:rPr lang="cs-CZ" dirty="0" err="1" smtClean="0"/>
              <a:t>vWF</a:t>
            </a:r>
            <a:r>
              <a:rPr lang="cs-CZ" dirty="0" smtClean="0"/>
              <a:t> +  nízký obsah F VIII – neměl by být užíván k léčbě hemofilie A</a:t>
            </a:r>
          </a:p>
        </p:txBody>
      </p:sp>
    </p:spTree>
    <p:extLst>
      <p:ext uri="{BB962C8B-B14F-4D97-AF65-F5344CB8AC3E}">
        <p14:creationId xmlns:p14="http://schemas.microsoft.com/office/powerpoint/2010/main" val="37476256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F IX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Immunine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Octanine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Hemofilie B</a:t>
            </a:r>
          </a:p>
          <a:p>
            <a:r>
              <a:rPr lang="cs-CZ" dirty="0" smtClean="0"/>
              <a:t>Výpočet dávky:</a:t>
            </a:r>
          </a:p>
          <a:p>
            <a:pPr lvl="1"/>
            <a:r>
              <a:rPr lang="cs-CZ" dirty="0" smtClean="0">
                <a:solidFill>
                  <a:srgbClr val="FFC000"/>
                </a:solidFill>
              </a:rPr>
              <a:t>hmotnost (kg) x požadovaný vzestup (%) x 1,1</a:t>
            </a:r>
          </a:p>
          <a:p>
            <a:r>
              <a:rPr lang="cs-CZ" dirty="0" smtClean="0"/>
              <a:t>Cílové hladiny:</a:t>
            </a:r>
          </a:p>
          <a:p>
            <a:pPr lvl="1"/>
            <a:r>
              <a:rPr lang="cs-CZ" dirty="0"/>
              <a:t>Velké operace 100 %</a:t>
            </a:r>
          </a:p>
          <a:p>
            <a:pPr lvl="1"/>
            <a:r>
              <a:rPr lang="cs-CZ" dirty="0"/>
              <a:t>Krvácení do GIT a urogenitálního traktu 80 %</a:t>
            </a:r>
          </a:p>
          <a:p>
            <a:pPr lvl="1"/>
            <a:r>
              <a:rPr lang="cs-CZ" dirty="0"/>
              <a:t>Krvácení do svalů a kloubů 30 – 40 %</a:t>
            </a:r>
          </a:p>
          <a:p>
            <a:r>
              <a:rPr lang="cs-CZ" dirty="0" smtClean="0"/>
              <a:t>Komplikace - tvorba inhibitoru</a:t>
            </a:r>
          </a:p>
          <a:p>
            <a:r>
              <a:rPr lang="cs-CZ" dirty="0" smtClean="0"/>
              <a:t>Rekombinantní: </a:t>
            </a:r>
            <a:r>
              <a:rPr lang="cs-CZ" dirty="0" err="1" smtClean="0">
                <a:solidFill>
                  <a:srgbClr val="FFC000"/>
                </a:solidFill>
              </a:rPr>
              <a:t>BeneFIX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RIXubis</a:t>
            </a:r>
            <a:endParaRPr lang="cs-CZ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112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F VII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 VII je součástí protrombinového komplexu</a:t>
            </a:r>
          </a:p>
          <a:p>
            <a:r>
              <a:rPr lang="cs-CZ" dirty="0" smtClean="0"/>
              <a:t>Těžké krvácivé projevy při poklesu pod 1 %</a:t>
            </a:r>
          </a:p>
          <a:p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Selektivní deficit f VII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vrozený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Získaný nedostatek f VII</a:t>
            </a:r>
            <a:r>
              <a:rPr lang="cs-CZ" dirty="0" smtClean="0"/>
              <a:t> (akutní krvácení -</a:t>
            </a:r>
            <a:r>
              <a:rPr lang="cs-CZ" dirty="0" err="1" smtClean="0"/>
              <a:t>peroperační</a:t>
            </a:r>
            <a:r>
              <a:rPr lang="cs-CZ" dirty="0" smtClean="0"/>
              <a:t>, </a:t>
            </a:r>
            <a:r>
              <a:rPr lang="cs-CZ" dirty="0" err="1" smtClean="0"/>
              <a:t>p.o</a:t>
            </a:r>
            <a:r>
              <a:rPr lang="cs-CZ" dirty="0" smtClean="0"/>
              <a:t>. antikoagulační léčba, nedostatek vitamínu K, poškození jater)</a:t>
            </a:r>
          </a:p>
          <a:p>
            <a:r>
              <a:rPr lang="cs-CZ" dirty="0" smtClean="0"/>
              <a:t>Samostatně se téměř nepoužívá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3179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KD s obsahem faktorů protrombinového komplexu (PCC) </a:t>
            </a:r>
            <a:r>
              <a:rPr lang="cs-CZ" sz="2700" dirty="0" err="1" smtClean="0">
                <a:solidFill>
                  <a:srgbClr val="FFC000"/>
                </a:solidFill>
              </a:rPr>
              <a:t>Prothromplex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Ocplex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Obsahují definované množství vitamin K-</a:t>
            </a:r>
            <a:r>
              <a:rPr lang="cs-CZ" dirty="0" err="1" smtClean="0"/>
              <a:t>dependent</a:t>
            </a:r>
            <a:r>
              <a:rPr lang="cs-CZ" dirty="0" smtClean="0"/>
              <a:t>. faktorů (F II, VII, IX, X) a podle preparátu i K-dependentních inhibitorů (protein C a S)</a:t>
            </a:r>
          </a:p>
          <a:p>
            <a:r>
              <a:rPr lang="cs-CZ" dirty="0" smtClean="0"/>
              <a:t>Přednost před ČZP zejména při nutnosti rychlé úpravy PT</a:t>
            </a:r>
          </a:p>
          <a:p>
            <a:r>
              <a:rPr lang="cs-CZ" dirty="0" err="1" smtClean="0"/>
              <a:t>Trombogenní</a:t>
            </a:r>
            <a:r>
              <a:rPr lang="cs-CZ" dirty="0" smtClean="0"/>
              <a:t> riziko </a:t>
            </a:r>
          </a:p>
          <a:p>
            <a:r>
              <a:rPr lang="cs-CZ" dirty="0" smtClean="0"/>
              <a:t>Jednotlivá dávka by neměla přesáhnout 30 IU/kg, rychlost 1ml/min. </a:t>
            </a:r>
            <a:endParaRPr lang="cs-CZ" dirty="0"/>
          </a:p>
          <a:p>
            <a:r>
              <a:rPr lang="cs-CZ" dirty="0" smtClean="0"/>
              <a:t>nekombinovat s </a:t>
            </a:r>
            <a:r>
              <a:rPr lang="cs-CZ" dirty="0" err="1" smtClean="0"/>
              <a:t>antifibrinolytiky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029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 PCC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Profylaxe a léčba krvácení u následujících stavů:</a:t>
            </a:r>
          </a:p>
          <a:p>
            <a:r>
              <a:rPr lang="cs-CZ" dirty="0" smtClean="0"/>
              <a:t>antikoagulační léčba kumariny</a:t>
            </a:r>
          </a:p>
          <a:p>
            <a:r>
              <a:rPr lang="cs-CZ" dirty="0"/>
              <a:t>h</a:t>
            </a:r>
            <a:r>
              <a:rPr lang="cs-CZ" dirty="0" smtClean="0"/>
              <a:t>ypovitaminóza K</a:t>
            </a:r>
          </a:p>
          <a:p>
            <a:r>
              <a:rPr lang="cs-CZ" dirty="0"/>
              <a:t>v</a:t>
            </a:r>
            <a:r>
              <a:rPr lang="cs-CZ" dirty="0" smtClean="0"/>
              <a:t>rozené deficity FII, X (pro FIX a FVII jednosložkové přípravky)</a:t>
            </a:r>
          </a:p>
          <a:p>
            <a:r>
              <a:rPr lang="cs-CZ" dirty="0"/>
              <a:t>získaná </a:t>
            </a:r>
            <a:r>
              <a:rPr lang="cs-CZ" dirty="0" err="1"/>
              <a:t>koagulopatie</a:t>
            </a:r>
            <a:r>
              <a:rPr lang="cs-CZ" dirty="0"/>
              <a:t> u masivního krvácení</a:t>
            </a:r>
          </a:p>
          <a:p>
            <a:r>
              <a:rPr lang="cs-CZ" dirty="0"/>
              <a:t>DIC</a:t>
            </a:r>
          </a:p>
          <a:p>
            <a:r>
              <a:rPr lang="cs-CZ" dirty="0" smtClean="0"/>
              <a:t>onemocnění jater</a:t>
            </a:r>
          </a:p>
        </p:txBody>
      </p:sp>
    </p:spTree>
    <p:extLst>
      <p:ext uri="{BB962C8B-B14F-4D97-AF65-F5344CB8AC3E}">
        <p14:creationId xmlns:p14="http://schemas.microsoft.com/office/powerpoint/2010/main" val="30686520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Fibrinogen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Haemocomplettan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Hypofibrinogenémie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dysfibrinogenémie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sekundární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eficit </a:t>
            </a:r>
            <a:r>
              <a:rPr lang="cs-CZ" dirty="0" smtClean="0"/>
              <a:t>(DIC, jaterní onemocnění, léčba L- </a:t>
            </a:r>
            <a:r>
              <a:rPr lang="cs-CZ" dirty="0" err="1" smtClean="0"/>
              <a:t>asparginázou,poporodní</a:t>
            </a:r>
            <a:r>
              <a:rPr lang="cs-CZ" dirty="0" smtClean="0"/>
              <a:t> </a:t>
            </a:r>
            <a:r>
              <a:rPr lang="cs-CZ" dirty="0" err="1" smtClean="0"/>
              <a:t>komplikace,polytrauma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!</a:t>
            </a:r>
            <a:r>
              <a:rPr lang="cs-CZ" dirty="0"/>
              <a:t> </a:t>
            </a:r>
            <a:r>
              <a:rPr lang="cs-CZ" dirty="0" err="1" smtClean="0"/>
              <a:t>trombembolické</a:t>
            </a:r>
            <a:r>
              <a:rPr lang="cs-CZ" dirty="0" smtClean="0"/>
              <a:t> komplikace</a:t>
            </a:r>
          </a:p>
          <a:p>
            <a:r>
              <a:rPr lang="cs-CZ" dirty="0" smtClean="0"/>
              <a:t>Indikace:</a:t>
            </a:r>
          </a:p>
          <a:p>
            <a:pPr lvl="2"/>
            <a:r>
              <a:rPr lang="cs-CZ" dirty="0" smtClean="0"/>
              <a:t>&lt; 1,0 g/l při krvácivých projevech a </a:t>
            </a:r>
            <a:r>
              <a:rPr lang="cs-CZ" dirty="0" err="1" smtClean="0"/>
              <a:t>invaziv</a:t>
            </a:r>
            <a:r>
              <a:rPr lang="cs-CZ" dirty="0" smtClean="0"/>
              <a:t>. výkonech</a:t>
            </a:r>
          </a:p>
          <a:p>
            <a:pPr lvl="2"/>
            <a:r>
              <a:rPr lang="cs-CZ" dirty="0" smtClean="0"/>
              <a:t>&lt; 0,5 g/l při nepřítomnosti krvácení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71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92D050"/>
                </a:solidFill>
              </a:rPr>
              <a:t>1. Transfuzní přípravky</a:t>
            </a:r>
            <a:endParaRPr lang="cs-CZ" b="1" i="1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Erytrocytové</a:t>
            </a:r>
          </a:p>
          <a:p>
            <a:r>
              <a:rPr lang="cs-CZ" dirty="0" smtClean="0"/>
              <a:t>Plazmové</a:t>
            </a:r>
          </a:p>
          <a:p>
            <a:r>
              <a:rPr lang="cs-CZ" dirty="0" smtClean="0"/>
              <a:t>Trombocytové</a:t>
            </a:r>
          </a:p>
          <a:p>
            <a:r>
              <a:rPr lang="cs-CZ" dirty="0" smtClean="0"/>
              <a:t>Granulocytové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3355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Aktivovaný rekombinantní F VII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Novoseven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Život ohrožující krvácení </a:t>
            </a:r>
            <a:r>
              <a:rPr lang="cs-CZ" dirty="0" smtClean="0"/>
              <a:t>jakékoli etiologie při selhání standardních postupů</a:t>
            </a:r>
          </a:p>
          <a:p>
            <a:r>
              <a:rPr lang="cs-CZ" dirty="0" smtClean="0"/>
              <a:t>Chirurgické výkony u pacientů s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hemofilií A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B s inhibitorem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Vrozený deficit f VII</a:t>
            </a:r>
          </a:p>
          <a:p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Glanzmannova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trombastenie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s anti-GP </a:t>
            </a:r>
            <a:r>
              <a:rPr lang="cs-CZ" dirty="0" err="1" smtClean="0"/>
              <a:t>IIb-IIIa</a:t>
            </a:r>
            <a:r>
              <a:rPr lang="cs-CZ" dirty="0" smtClean="0"/>
              <a:t> nebo anti-HLA refrakterní </a:t>
            </a:r>
            <a:r>
              <a:rPr lang="cs-CZ" dirty="0"/>
              <a:t>na </a:t>
            </a:r>
            <a:r>
              <a:rPr lang="cs-CZ" dirty="0" smtClean="0"/>
              <a:t>trombocyty</a:t>
            </a:r>
          </a:p>
          <a:p>
            <a:r>
              <a:rPr lang="cs-CZ" dirty="0" smtClean="0"/>
              <a:t>F </a:t>
            </a:r>
            <a:r>
              <a:rPr lang="cs-CZ" dirty="0" err="1"/>
              <a:t>VIIa</a:t>
            </a:r>
            <a:r>
              <a:rPr lang="cs-CZ" dirty="0"/>
              <a:t>               F </a:t>
            </a:r>
            <a:r>
              <a:rPr lang="cs-CZ" dirty="0" err="1"/>
              <a:t>Xa</a:t>
            </a:r>
            <a:r>
              <a:rPr lang="cs-CZ" dirty="0"/>
              <a:t>                 trombin</a:t>
            </a:r>
          </a:p>
          <a:p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2131965" y="558924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558924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994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Aktivované f. protrombinového komplexu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Feiba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 II, IX, X v neaktivní formě a aktivovaný F VII</a:t>
            </a:r>
          </a:p>
          <a:p>
            <a:r>
              <a:rPr lang="cs-CZ" dirty="0" smtClean="0"/>
              <a:t>F </a:t>
            </a:r>
            <a:r>
              <a:rPr lang="cs-CZ" dirty="0" err="1" smtClean="0"/>
              <a:t>VIIa</a:t>
            </a:r>
            <a:r>
              <a:rPr lang="cs-CZ" dirty="0" smtClean="0"/>
              <a:t>               F </a:t>
            </a:r>
            <a:r>
              <a:rPr lang="cs-CZ" dirty="0" err="1" smtClean="0"/>
              <a:t>Xa</a:t>
            </a:r>
            <a:r>
              <a:rPr lang="cs-CZ" dirty="0" smtClean="0"/>
              <a:t>                 trombin</a:t>
            </a:r>
          </a:p>
          <a:p>
            <a:r>
              <a:rPr lang="cs-CZ" dirty="0" smtClean="0"/>
              <a:t>Obchází deficit F VIII a IX (hemofilie A </a:t>
            </a:r>
            <a:r>
              <a:rPr lang="cs-CZ" dirty="0" err="1" smtClean="0"/>
              <a:t>a</a:t>
            </a:r>
            <a:r>
              <a:rPr lang="cs-CZ" dirty="0" smtClean="0"/>
              <a:t> B s inhibitorem, pacienti se získaným inhibitorem F VIII, XI, XII</a:t>
            </a:r>
          </a:p>
          <a:p>
            <a:r>
              <a:rPr lang="cs-CZ" dirty="0" smtClean="0"/>
              <a:t>Nelze navýšit dávku při neadekvátní odpovědi, riziko rozvoje DIC!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195736" y="234888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2389989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41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KD s obsahem FXIII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Fibrogammin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NovoThirteen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Není v ČR registrován, podání podléhá povinnému hlášení</a:t>
            </a:r>
          </a:p>
          <a:p>
            <a:r>
              <a:rPr lang="cs-CZ" dirty="0" smtClean="0"/>
              <a:t>Alternativou je podání </a:t>
            </a:r>
            <a:r>
              <a:rPr lang="cs-CZ" dirty="0" err="1" smtClean="0"/>
              <a:t>kryoproteinu</a:t>
            </a:r>
            <a:r>
              <a:rPr lang="cs-CZ" dirty="0" smtClean="0"/>
              <a:t> (3 T.U. obsahuje 200 IU FXIII)</a:t>
            </a:r>
          </a:p>
          <a:p>
            <a:r>
              <a:rPr lang="cs-CZ" dirty="0" smtClean="0"/>
              <a:t>Rekombinantní FXIII je v ČR k dispozici: </a:t>
            </a:r>
            <a:r>
              <a:rPr lang="cs-CZ" dirty="0" err="1" smtClean="0">
                <a:solidFill>
                  <a:srgbClr val="FFC000"/>
                </a:solidFill>
              </a:rPr>
              <a:t>NovoThirteen</a:t>
            </a:r>
            <a:r>
              <a:rPr lang="cs-CZ" dirty="0"/>
              <a:t> </a:t>
            </a:r>
            <a:r>
              <a:rPr lang="cs-CZ" dirty="0" smtClean="0"/>
              <a:t>(Novo </a:t>
            </a:r>
            <a:r>
              <a:rPr lang="cs-CZ" dirty="0" err="1" smtClean="0"/>
              <a:t>Nordisk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Indikace</a:t>
            </a:r>
            <a:endParaRPr lang="cs-CZ" dirty="0"/>
          </a:p>
          <a:p>
            <a:pPr lvl="1"/>
            <a:r>
              <a:rPr lang="cs-CZ" dirty="0" smtClean="0"/>
              <a:t>Krvácení </a:t>
            </a:r>
            <a:r>
              <a:rPr lang="cs-CZ" dirty="0"/>
              <a:t>u pacientů s vrozeným těžkým deficitem FXIII (pod 5%), ale i méně </a:t>
            </a:r>
            <a:r>
              <a:rPr lang="cs-CZ" dirty="0" err="1"/>
              <a:t>význ</a:t>
            </a:r>
            <a:r>
              <a:rPr lang="cs-CZ" dirty="0"/>
              <a:t>. </a:t>
            </a:r>
            <a:r>
              <a:rPr lang="cs-CZ" dirty="0" smtClean="0"/>
              <a:t>defektů</a:t>
            </a:r>
          </a:p>
          <a:p>
            <a:pPr lvl="1"/>
            <a:r>
              <a:rPr lang="cs-CZ" dirty="0" smtClean="0"/>
              <a:t>DIC</a:t>
            </a:r>
          </a:p>
          <a:p>
            <a:pPr lvl="1"/>
            <a:r>
              <a:rPr lang="cs-CZ" dirty="0" err="1" smtClean="0"/>
              <a:t>hepatopatie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3976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Antitrombin </a:t>
            </a:r>
            <a:r>
              <a:rPr lang="cs-CZ" sz="2700" dirty="0">
                <a:solidFill>
                  <a:srgbClr val="FFC000"/>
                </a:solidFill>
              </a:rPr>
              <a:t/>
            </a:r>
            <a:br>
              <a:rPr lang="cs-CZ" sz="2700" dirty="0">
                <a:solidFill>
                  <a:srgbClr val="FFC000"/>
                </a:solidFill>
              </a:rPr>
            </a:br>
            <a:r>
              <a:rPr lang="cs-CZ" sz="2700" dirty="0" smtClean="0">
                <a:solidFill>
                  <a:srgbClr val="FFC000"/>
                </a:solidFill>
              </a:rPr>
              <a:t>Antitrombin, </a:t>
            </a:r>
            <a:r>
              <a:rPr lang="cs-CZ" sz="2700" dirty="0" err="1" smtClean="0">
                <a:solidFill>
                  <a:srgbClr val="FFC000"/>
                </a:solidFill>
              </a:rPr>
              <a:t>Atenativ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Fyziologický inhibitor koagulace</a:t>
            </a:r>
          </a:p>
          <a:p>
            <a:r>
              <a:rPr lang="cs-CZ" dirty="0" smtClean="0"/>
              <a:t>Při 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nedostatku antitrombinu</a:t>
            </a:r>
          </a:p>
          <a:p>
            <a:pPr lvl="1"/>
            <a:r>
              <a:rPr lang="cs-CZ" dirty="0" smtClean="0"/>
              <a:t>Sepse</a:t>
            </a:r>
          </a:p>
          <a:p>
            <a:pPr lvl="1"/>
            <a:r>
              <a:rPr lang="cs-CZ" dirty="0" smtClean="0"/>
              <a:t>DIC</a:t>
            </a:r>
          </a:p>
          <a:p>
            <a:pPr lvl="1"/>
            <a:r>
              <a:rPr lang="cs-CZ" dirty="0" err="1" smtClean="0"/>
              <a:t>Trombembolické</a:t>
            </a:r>
            <a:r>
              <a:rPr lang="cs-CZ" dirty="0" smtClean="0"/>
              <a:t> stavy</a:t>
            </a:r>
          </a:p>
          <a:p>
            <a:pPr lvl="1"/>
            <a:r>
              <a:rPr lang="cs-CZ" dirty="0" err="1" smtClean="0"/>
              <a:t>Hepatopatie</a:t>
            </a:r>
            <a:endParaRPr lang="cs-CZ" dirty="0" smtClean="0"/>
          </a:p>
          <a:p>
            <a:pPr lvl="1"/>
            <a:r>
              <a:rPr lang="cs-CZ" dirty="0" smtClean="0"/>
              <a:t>Nefrot.sy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3998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Protein C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Ceprotin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Omezuje tvorbu trombinu inaktivací </a:t>
            </a:r>
            <a:r>
              <a:rPr lang="cs-CZ" dirty="0" err="1" smtClean="0"/>
              <a:t>Va</a:t>
            </a:r>
            <a:r>
              <a:rPr lang="cs-CZ" dirty="0" smtClean="0"/>
              <a:t> a </a:t>
            </a:r>
            <a:r>
              <a:rPr lang="cs-CZ" dirty="0" err="1" smtClean="0"/>
              <a:t>VIIIa</a:t>
            </a:r>
            <a:r>
              <a:rPr lang="cs-CZ" dirty="0" smtClean="0"/>
              <a:t> = zpětná vazba v regulaci koagulace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Těžký vrozený nedostatek proteinu C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Těžká sepse provázená multiorgánovým selháním</a:t>
            </a:r>
          </a:p>
          <a:p>
            <a:r>
              <a:rPr lang="cs-CZ" dirty="0" err="1" smtClean="0"/>
              <a:t>i.v</a:t>
            </a:r>
            <a:r>
              <a:rPr lang="cs-CZ" dirty="0" smtClean="0"/>
              <a:t>. injekce max. rychlostí 2 ml/min.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Xigris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rekombinantní protein C 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366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Albumin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Flexbumin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Human</a:t>
            </a:r>
            <a:r>
              <a:rPr lang="cs-CZ" sz="2700" dirty="0" smtClean="0">
                <a:solidFill>
                  <a:srgbClr val="FFC000"/>
                </a:solidFill>
              </a:rPr>
              <a:t> Albumin, </a:t>
            </a:r>
            <a:r>
              <a:rPr lang="cs-CZ" sz="2700" dirty="0" err="1" smtClean="0">
                <a:solidFill>
                  <a:srgbClr val="FFC000"/>
                </a:solidFill>
              </a:rPr>
              <a:t>Albunorm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Úprava 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onkotického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tlaku plazmy</a:t>
            </a:r>
          </a:p>
          <a:p>
            <a:r>
              <a:rPr lang="cs-CZ" dirty="0" smtClean="0"/>
              <a:t>Popáleniny, jaterní selhání, nefrotický syndrom, výměnná plazmaferéza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7169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Imunoglobuliny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Octagam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Kiovig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Privigen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Flebogamma</a:t>
            </a:r>
            <a:r>
              <a:rPr lang="cs-CZ" sz="2700" dirty="0" smtClean="0">
                <a:solidFill>
                  <a:srgbClr val="FFC000"/>
                </a:solidFill>
              </a:rPr>
              <a:t>, </a:t>
            </a:r>
            <a:r>
              <a:rPr lang="cs-CZ" sz="2700" dirty="0" err="1" smtClean="0">
                <a:solidFill>
                  <a:srgbClr val="FFC000"/>
                </a:solidFill>
              </a:rPr>
              <a:t>Gammagard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90% monomerů podtříd IgG</a:t>
            </a:r>
            <a:r>
              <a:rPr lang="cs-CZ" sz="1800" dirty="0" smtClean="0"/>
              <a:t>1 </a:t>
            </a:r>
            <a:r>
              <a:rPr lang="cs-CZ" dirty="0" smtClean="0"/>
              <a:t>– IgG</a:t>
            </a:r>
            <a:r>
              <a:rPr lang="cs-CZ" sz="1800" dirty="0" smtClean="0"/>
              <a:t>4</a:t>
            </a:r>
            <a:r>
              <a:rPr lang="cs-CZ" dirty="0" smtClean="0"/>
              <a:t>, malé množství </a:t>
            </a:r>
            <a:r>
              <a:rPr lang="cs-CZ" dirty="0" err="1" smtClean="0"/>
              <a:t>IgM</a:t>
            </a:r>
            <a:r>
              <a:rPr lang="cs-CZ" dirty="0" smtClean="0"/>
              <a:t> a </a:t>
            </a:r>
            <a:r>
              <a:rPr lang="cs-CZ" dirty="0" err="1" smtClean="0"/>
              <a:t>IgA</a:t>
            </a:r>
            <a:r>
              <a:rPr lang="cs-CZ" dirty="0" smtClean="0"/>
              <a:t>, žádné </a:t>
            </a:r>
            <a:r>
              <a:rPr lang="cs-CZ" dirty="0" err="1" smtClean="0"/>
              <a:t>IgE</a:t>
            </a:r>
            <a:r>
              <a:rPr lang="cs-CZ" dirty="0" smtClean="0"/>
              <a:t> a </a:t>
            </a:r>
            <a:r>
              <a:rPr lang="cs-CZ" dirty="0" err="1" smtClean="0"/>
              <a:t>IgD</a:t>
            </a:r>
            <a:endParaRPr lang="cs-CZ" dirty="0" smtClean="0"/>
          </a:p>
          <a:p>
            <a:r>
              <a:rPr lang="cs-CZ" dirty="0" smtClean="0"/>
              <a:t>Sepse, meningitidy – IVIG obohacené o </a:t>
            </a:r>
            <a:r>
              <a:rPr lang="cs-CZ" dirty="0" err="1" smtClean="0"/>
              <a:t>IgM</a:t>
            </a:r>
            <a:r>
              <a:rPr lang="cs-CZ" dirty="0" smtClean="0"/>
              <a:t> (12%)</a:t>
            </a:r>
          </a:p>
          <a:p>
            <a:r>
              <a:rPr lang="cs-CZ" dirty="0" err="1" smtClean="0"/>
              <a:t>IgA</a:t>
            </a:r>
            <a:r>
              <a:rPr lang="cs-CZ" dirty="0" smtClean="0"/>
              <a:t> deficit s průkazem protilátek – velmi nízký obsah </a:t>
            </a:r>
            <a:r>
              <a:rPr lang="cs-CZ" dirty="0" err="1" smtClean="0"/>
              <a:t>IgA</a:t>
            </a:r>
            <a:r>
              <a:rPr lang="cs-CZ" dirty="0"/>
              <a:t> </a:t>
            </a:r>
            <a:r>
              <a:rPr lang="cs-CZ" dirty="0" smtClean="0"/>
              <a:t>(&lt; 0,1 mg/ml)</a:t>
            </a:r>
          </a:p>
          <a:p>
            <a:r>
              <a:rPr lang="cs-CZ" u="sng" dirty="0" smtClean="0"/>
              <a:t>Substituce</a:t>
            </a:r>
            <a:r>
              <a:rPr lang="cs-CZ" dirty="0" smtClean="0"/>
              <a:t>: primární a sekundární imunodeficience, těžké akutní a chronické infekce, sepse, orgánové transplantace, onkologická onemocnění…</a:t>
            </a:r>
          </a:p>
          <a:p>
            <a:r>
              <a:rPr lang="cs-CZ" u="sng" dirty="0" err="1" smtClean="0"/>
              <a:t>Imunomodulace</a:t>
            </a:r>
            <a:r>
              <a:rPr lang="cs-CZ" dirty="0" err="1" smtClean="0"/>
              <a:t>:ITP,Guillain-Barrého</a:t>
            </a:r>
            <a:r>
              <a:rPr lang="cs-CZ" dirty="0" smtClean="0"/>
              <a:t> </a:t>
            </a:r>
            <a:r>
              <a:rPr lang="cs-CZ" dirty="0" err="1" smtClean="0"/>
              <a:t>sy,Kawasakiho</a:t>
            </a:r>
            <a:r>
              <a:rPr lang="cs-CZ" dirty="0" smtClean="0"/>
              <a:t> ch.</a:t>
            </a:r>
          </a:p>
          <a:p>
            <a:r>
              <a:rPr lang="cs-CZ" dirty="0" smtClean="0"/>
              <a:t>Dávkování: 0,2 – 2,0 g/kg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4747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Tkáňová lepidla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Tisseel</a:t>
            </a:r>
            <a:r>
              <a:rPr lang="cs-CZ" sz="2700" dirty="0" smtClean="0">
                <a:solidFill>
                  <a:srgbClr val="FFC000"/>
                </a:solidFill>
              </a:rPr>
              <a:t> </a:t>
            </a:r>
            <a:r>
              <a:rPr lang="cs-CZ" sz="2700" dirty="0" err="1" smtClean="0">
                <a:solidFill>
                  <a:srgbClr val="FFC000"/>
                </a:solidFill>
              </a:rPr>
              <a:t>Lyo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Deriváty tkáňových adheziv k lokálnímu zajištění hemostázy</a:t>
            </a:r>
          </a:p>
          <a:p>
            <a:r>
              <a:rPr lang="cs-CZ" dirty="0" smtClean="0"/>
              <a:t>Složení: </a:t>
            </a:r>
            <a:r>
              <a:rPr lang="cs-CZ" dirty="0" err="1" smtClean="0"/>
              <a:t>kryoprecipitát</a:t>
            </a:r>
            <a:r>
              <a:rPr lang="cs-CZ" dirty="0" smtClean="0"/>
              <a:t> + trombin</a:t>
            </a:r>
          </a:p>
          <a:p>
            <a:r>
              <a:rPr lang="cs-CZ" dirty="0" err="1" smtClean="0"/>
              <a:t>Kryoprecipitát</a:t>
            </a:r>
            <a:r>
              <a:rPr lang="cs-CZ" dirty="0" smtClean="0"/>
              <a:t> obsahuje fibrinogen, který se účinkem trombinu mění na fibrin (elastický)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Zástava difuzního krvácení u výkonů na skeletu a parenchymatózních orgánech</a:t>
            </a:r>
            <a:endParaRPr lang="cs-CZ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7947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KD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Alergické reakce</a:t>
            </a:r>
          </a:p>
          <a:p>
            <a:r>
              <a:rPr lang="cs-CZ" dirty="0" smtClean="0"/>
              <a:t>Tvorba inhibitorů</a:t>
            </a:r>
          </a:p>
          <a:p>
            <a:r>
              <a:rPr lang="cs-CZ" dirty="0" err="1" smtClean="0"/>
              <a:t>Trombembolické</a:t>
            </a:r>
            <a:r>
              <a:rPr lang="cs-CZ" dirty="0" smtClean="0"/>
              <a:t> komplikace</a:t>
            </a:r>
          </a:p>
          <a:p>
            <a:r>
              <a:rPr lang="cs-CZ" dirty="0" smtClean="0"/>
              <a:t>Riziko přenosu infekcí minimalizováno patogen-redukčními technikami</a:t>
            </a:r>
          </a:p>
        </p:txBody>
      </p:sp>
    </p:spTree>
    <p:extLst>
      <p:ext uri="{BB962C8B-B14F-4D97-AF65-F5344CB8AC3E}">
        <p14:creationId xmlns:p14="http://schemas.microsoft.com/office/powerpoint/2010/main" val="256727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TP lze získat: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odběru plné krve dalším zpracováním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entrifugace</a:t>
            </a:r>
          </a:p>
          <a:p>
            <a:pPr lvl="1"/>
            <a:r>
              <a:rPr lang="cs-CZ" dirty="0" smtClean="0"/>
              <a:t>následné oddělení jednotlivých komponent</a:t>
            </a:r>
          </a:p>
          <a:p>
            <a:r>
              <a:rPr lang="cs-CZ" dirty="0" smtClean="0"/>
              <a:t>Z </a:t>
            </a:r>
            <a:r>
              <a:rPr lang="cs-CZ" dirty="0" err="1" smtClean="0"/>
              <a:t>aferézy</a:t>
            </a:r>
            <a:endParaRPr lang="cs-CZ" dirty="0" smtClean="0"/>
          </a:p>
          <a:p>
            <a:pPr lvl="1"/>
            <a:r>
              <a:rPr lang="cs-CZ" dirty="0"/>
              <a:t>o</a:t>
            </a:r>
            <a:r>
              <a:rPr lang="cs-CZ" dirty="0" smtClean="0"/>
              <a:t>dběrem vzniká finální produkt, který nevyžaduje další zpracování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588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Následné úpravy TP</a:t>
            </a:r>
            <a:endParaRPr lang="cs-CZ" b="1" i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Deleukotizace</a:t>
            </a:r>
            <a:r>
              <a:rPr lang="cs-CZ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</a:p>
          <a:p>
            <a:pPr lvl="2"/>
            <a:r>
              <a:rPr lang="cs-CZ" dirty="0" smtClean="0">
                <a:latin typeface="Calibri" panose="020F0502020204030204" pitchFamily="34" charset="0"/>
              </a:rPr>
              <a:t>bez indikačních omezení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s</a:t>
            </a:r>
            <a:r>
              <a:rPr lang="cs-CZ" dirty="0" smtClean="0">
                <a:latin typeface="Calibri" panose="020F0502020204030204" pitchFamily="34" charset="0"/>
              </a:rPr>
              <a:t>nížení obsahu leukocytů v TP na 1x </a:t>
            </a:r>
            <a:r>
              <a:rPr lang="cs-CZ" dirty="0" smtClean="0">
                <a:cs typeface="Arial" pitchFamily="34" charset="0"/>
              </a:rPr>
              <a:t>10</a:t>
            </a:r>
            <a:r>
              <a:rPr lang="cs-CZ" baseline="30000" dirty="0" smtClean="0">
                <a:cs typeface="Arial" pitchFamily="34" charset="0"/>
              </a:rPr>
              <a:t>6</a:t>
            </a:r>
            <a:endParaRPr lang="cs-CZ" dirty="0" smtClean="0"/>
          </a:p>
          <a:p>
            <a:pPr lvl="2"/>
            <a:r>
              <a:rPr lang="cs-CZ" dirty="0" smtClean="0">
                <a:latin typeface="Calibri" panose="020F0502020204030204" pitchFamily="34" charset="0"/>
              </a:rPr>
              <a:t>alternativa CMV negativních TP</a:t>
            </a:r>
          </a:p>
          <a:p>
            <a:pPr lvl="2"/>
            <a:r>
              <a:rPr lang="cs-CZ" dirty="0" smtClean="0">
                <a:latin typeface="Calibri" panose="020F0502020204030204" pitchFamily="34" charset="0"/>
              </a:rPr>
              <a:t>prevence </a:t>
            </a:r>
            <a:r>
              <a:rPr lang="cs-CZ" dirty="0" err="1" smtClean="0">
                <a:latin typeface="Calibri" panose="020F0502020204030204" pitchFamily="34" charset="0"/>
              </a:rPr>
              <a:t>aloimunizace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a FNHTR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Ozáření </a:t>
            </a:r>
            <a:r>
              <a:rPr lang="cs-CZ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i</a:t>
            </a:r>
            <a:r>
              <a:rPr lang="cs-CZ" dirty="0" smtClean="0">
                <a:latin typeface="Calibri" panose="020F0502020204030204" pitchFamily="34" charset="0"/>
              </a:rPr>
              <a:t>ndikace: pacienti s nezralým nebo jakýmkoli způsobem alterovaným imunitním systémem</a:t>
            </a:r>
          </a:p>
          <a:p>
            <a:pPr lvl="2"/>
            <a:r>
              <a:rPr lang="el-GR" dirty="0" smtClean="0">
                <a:latin typeface="Calibri" panose="020F0502020204030204" pitchFamily="34" charset="0"/>
              </a:rPr>
              <a:t>γ</a:t>
            </a:r>
            <a:r>
              <a:rPr lang="cs-CZ" dirty="0" smtClean="0">
                <a:latin typeface="Calibri" panose="020F0502020204030204" pitchFamily="34" charset="0"/>
              </a:rPr>
              <a:t> záření ničí T lymfocyty</a:t>
            </a:r>
          </a:p>
          <a:p>
            <a:pPr lvl="2"/>
            <a:r>
              <a:rPr lang="cs-CZ" dirty="0" smtClean="0">
                <a:latin typeface="Calibri" panose="020F0502020204030204" pitchFamily="34" charset="0"/>
              </a:rPr>
              <a:t>prevence TA-</a:t>
            </a:r>
            <a:r>
              <a:rPr lang="cs-CZ" dirty="0" err="1" smtClean="0">
                <a:latin typeface="Calibri" panose="020F0502020204030204" pitchFamily="34" charset="0"/>
              </a:rPr>
              <a:t>GvHD</a:t>
            </a:r>
            <a:endParaRPr lang="cs-CZ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Promytí  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i</a:t>
            </a:r>
            <a:r>
              <a:rPr lang="cs-CZ" dirty="0" smtClean="0">
                <a:latin typeface="Calibri" panose="020F0502020204030204" pitchFamily="34" charset="0"/>
              </a:rPr>
              <a:t>ndikace: opakované těžké alergické reakce na plazmatické bílkoviny a selektivní </a:t>
            </a:r>
            <a:r>
              <a:rPr lang="cs-CZ" dirty="0" err="1" smtClean="0">
                <a:latin typeface="Calibri" panose="020F0502020204030204" pitchFamily="34" charset="0"/>
              </a:rPr>
              <a:t>IgA</a:t>
            </a:r>
            <a:r>
              <a:rPr lang="cs-CZ" dirty="0" smtClean="0">
                <a:latin typeface="Calibri" panose="020F0502020204030204" pitchFamily="34" charset="0"/>
              </a:rPr>
              <a:t> deficit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z</a:t>
            </a:r>
            <a:r>
              <a:rPr lang="cs-CZ" dirty="0" smtClean="0">
                <a:latin typeface="Calibri" panose="020F0502020204030204" pitchFamily="34" charset="0"/>
              </a:rPr>
              <a:t>krácená doba použitelnosti 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p</a:t>
            </a:r>
            <a:r>
              <a:rPr lang="cs-CZ" dirty="0" smtClean="0">
                <a:latin typeface="Calibri" panose="020F0502020204030204" pitchFamily="34" charset="0"/>
              </a:rPr>
              <a:t>revence anafylaktické reakce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Plná krev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obvykle finálním TP ke klinickému použití</a:t>
            </a:r>
          </a:p>
          <a:p>
            <a:r>
              <a:rPr lang="cs-CZ" dirty="0" smtClean="0"/>
              <a:t>Surovina pro výrobu TP</a:t>
            </a:r>
          </a:p>
          <a:p>
            <a:r>
              <a:rPr lang="cs-CZ" dirty="0" smtClean="0"/>
              <a:t>Přetrvává použití v případě autotransfuzí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5634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Erytrocytové TP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Exspirace</a:t>
            </a:r>
            <a:r>
              <a:rPr lang="cs-CZ" dirty="0" smtClean="0"/>
              <a:t> podle použitého antikoagulačního a </a:t>
            </a:r>
            <a:r>
              <a:rPr lang="cs-CZ" dirty="0" err="1" smtClean="0"/>
              <a:t>resuspenzního</a:t>
            </a:r>
            <a:r>
              <a:rPr lang="cs-CZ" dirty="0" smtClean="0"/>
              <a:t> roztoku: 21 – 42 dní</a:t>
            </a:r>
          </a:p>
          <a:p>
            <a:r>
              <a:rPr lang="cs-CZ" u="sng" dirty="0" smtClean="0"/>
              <a:t>Uchovávání: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92D050"/>
                </a:solidFill>
              </a:rPr>
              <a:t>od +2°C do +6°C</a:t>
            </a:r>
          </a:p>
          <a:p>
            <a:r>
              <a:rPr lang="cs-CZ" dirty="0" smtClean="0"/>
              <a:t>Během transportu nepřekročit +1°C - +10°C</a:t>
            </a:r>
          </a:p>
          <a:p>
            <a:r>
              <a:rPr lang="cs-CZ" dirty="0">
                <a:solidFill>
                  <a:srgbClr val="FFFF00"/>
                </a:solidFill>
              </a:rPr>
              <a:t>Shoda AB0 i </a:t>
            </a:r>
            <a:r>
              <a:rPr lang="cs-CZ" dirty="0" err="1">
                <a:solidFill>
                  <a:srgbClr val="FFFF00"/>
                </a:solidFill>
              </a:rPr>
              <a:t>Rh</a:t>
            </a:r>
            <a:r>
              <a:rPr lang="cs-CZ" dirty="0">
                <a:solidFill>
                  <a:srgbClr val="FFFF00"/>
                </a:solidFill>
              </a:rPr>
              <a:t>(D)</a:t>
            </a:r>
          </a:p>
          <a:p>
            <a:r>
              <a:rPr lang="cs-CZ" dirty="0" err="1" smtClean="0">
                <a:solidFill>
                  <a:srgbClr val="FFFF00"/>
                </a:solidFill>
              </a:rPr>
              <a:t>Předtransfuzní</a:t>
            </a:r>
            <a:r>
              <a:rPr lang="cs-CZ" dirty="0" smtClean="0">
                <a:solidFill>
                  <a:srgbClr val="FFFF00"/>
                </a:solidFill>
              </a:rPr>
              <a:t> vyšetření</a:t>
            </a:r>
          </a:p>
        </p:txBody>
      </p:sp>
    </p:spTree>
    <p:extLst>
      <p:ext uri="{BB962C8B-B14F-4D97-AF65-F5344CB8AC3E}">
        <p14:creationId xmlns:p14="http://schemas.microsoft.com/office/powerpoint/2010/main" val="233395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Výdej z vitální indikace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300" dirty="0">
                <a:solidFill>
                  <a:srgbClr val="FFFF00"/>
                </a:solidFill>
              </a:rPr>
              <a:t>B</a:t>
            </a:r>
            <a:r>
              <a:rPr lang="cs-CZ" sz="3300" dirty="0" smtClean="0">
                <a:solidFill>
                  <a:srgbClr val="FFFF00"/>
                </a:solidFill>
              </a:rPr>
              <a:t>ez </a:t>
            </a:r>
            <a:r>
              <a:rPr lang="cs-CZ" sz="3300" dirty="0">
                <a:solidFill>
                  <a:srgbClr val="FFFF00"/>
                </a:solidFill>
              </a:rPr>
              <a:t>provedení testu kompatibility - vždy rizikový postup</a:t>
            </a:r>
          </a:p>
          <a:p>
            <a:r>
              <a:rPr lang="cs-CZ" sz="3300" dirty="0" smtClean="0"/>
              <a:t>!!!Odběr vzorku </a:t>
            </a:r>
            <a:r>
              <a:rPr lang="cs-CZ" sz="3300" dirty="0"/>
              <a:t>krve pacienta před zahájením transfuze k provedení imunohematologických vyšetření:</a:t>
            </a:r>
          </a:p>
          <a:p>
            <a:pPr lvl="1"/>
            <a:r>
              <a:rPr lang="cs-CZ" sz="3300" dirty="0"/>
              <a:t>vyšetření KS v systémech AB0 a </a:t>
            </a:r>
            <a:r>
              <a:rPr lang="cs-CZ" sz="3300" dirty="0" err="1"/>
              <a:t>RhD</a:t>
            </a:r>
            <a:endParaRPr lang="cs-CZ" sz="3300" dirty="0"/>
          </a:p>
          <a:p>
            <a:pPr lvl="1"/>
            <a:r>
              <a:rPr lang="cs-CZ" sz="3300" dirty="0"/>
              <a:t>vyšetření </a:t>
            </a:r>
            <a:r>
              <a:rPr lang="cs-CZ" sz="3300" dirty="0" err="1"/>
              <a:t>screeningu</a:t>
            </a:r>
            <a:r>
              <a:rPr lang="cs-CZ" sz="3300" dirty="0"/>
              <a:t> </a:t>
            </a:r>
            <a:r>
              <a:rPr lang="cs-CZ" sz="3300" dirty="0" err="1" smtClean="0"/>
              <a:t>antierytrocytových</a:t>
            </a:r>
            <a:r>
              <a:rPr lang="cs-CZ" sz="3300" dirty="0" smtClean="0"/>
              <a:t> </a:t>
            </a:r>
            <a:r>
              <a:rPr lang="cs-CZ" sz="3300" dirty="0"/>
              <a:t>protilátek </a:t>
            </a:r>
          </a:p>
          <a:p>
            <a:pPr lvl="1"/>
            <a:r>
              <a:rPr lang="cs-CZ" sz="3300" dirty="0"/>
              <a:t>dodatečný test kompatibility</a:t>
            </a:r>
            <a:r>
              <a:rPr lang="en-US" sz="3300" dirty="0"/>
              <a:t> </a:t>
            </a:r>
            <a:r>
              <a:rPr lang="cs-CZ" sz="3300" dirty="0" smtClean="0"/>
              <a:t>s </a:t>
            </a:r>
            <a:r>
              <a:rPr lang="cs-CZ" sz="3300" dirty="0"/>
              <a:t>již podanými erytrocyty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714611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2057</Words>
  <Application>Microsoft Office PowerPoint</Application>
  <PresentationFormat>Předvádění na obrazovce (4:3)</PresentationFormat>
  <Paragraphs>321</Paragraphs>
  <Slides>48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0" baseType="lpstr">
      <vt:lpstr>Motiv systému Office</vt:lpstr>
      <vt:lpstr>Graf</vt:lpstr>
      <vt:lpstr>TRANSFUZNÍ PŘÍPRAVKY A KREVNÍ DERIVÁTY</vt:lpstr>
      <vt:lpstr>Definice</vt:lpstr>
      <vt:lpstr>TU x TD</vt:lpstr>
      <vt:lpstr>1. Transfuzní přípravky</vt:lpstr>
      <vt:lpstr>TP lze získat:</vt:lpstr>
      <vt:lpstr>Následné úpravy TP</vt:lpstr>
      <vt:lpstr>Plná krev</vt:lpstr>
      <vt:lpstr>Erytrocytové TP</vt:lpstr>
      <vt:lpstr>Výdej z vitální indikace</vt:lpstr>
      <vt:lpstr>Typy</vt:lpstr>
      <vt:lpstr>Indikace</vt:lpstr>
      <vt:lpstr>Trombocytové TP</vt:lpstr>
      <vt:lpstr>Typy</vt:lpstr>
      <vt:lpstr>Indikace</vt:lpstr>
      <vt:lpstr>Plazmatické TP</vt:lpstr>
      <vt:lpstr>Typy</vt:lpstr>
      <vt:lpstr>Plazma pro klinické použití</vt:lpstr>
      <vt:lpstr>Indikace</vt:lpstr>
      <vt:lpstr>Kryoprotein</vt:lpstr>
      <vt:lpstr>K plazma</vt:lpstr>
      <vt:lpstr>Granulocytové TP</vt:lpstr>
      <vt:lpstr>TP pro intrauterinní – intraumbilikální transfuzi</vt:lpstr>
      <vt:lpstr>TP pro výměnnou transfuzi</vt:lpstr>
      <vt:lpstr>TP s malým objemem pro transfuzi novorozencům a dětem</vt:lpstr>
      <vt:lpstr>2. Krevní deriváty</vt:lpstr>
      <vt:lpstr>SD plazma (Octaplas)</vt:lpstr>
      <vt:lpstr> Plazmatický FVIII  Fanhdi, Immunate, Octanate</vt:lpstr>
      <vt:lpstr>Rekombinantní F VIII  Advate, Kogenate, Recombinate ReFacto</vt:lpstr>
      <vt:lpstr>Důvody pro nárůst spotřeby rekombinantních přípravků</vt:lpstr>
      <vt:lpstr>Prezentace aplikace PowerPoint</vt:lpstr>
      <vt:lpstr>Prezentace aplikace PowerPoint</vt:lpstr>
      <vt:lpstr>Vývoj výroby rekombinantních preparátů (FVIII)</vt:lpstr>
      <vt:lpstr>Vyšší bezpečnost rekombinantních přípravků</vt:lpstr>
      <vt:lpstr>F VIII + vWF  Hemate P, Wilate</vt:lpstr>
      <vt:lpstr>F IX  Immunine, Octanine</vt:lpstr>
      <vt:lpstr>F VII </vt:lpstr>
      <vt:lpstr>KD s obsahem faktorů protrombinového komplexu (PCC) Prothromplex, Ocplex</vt:lpstr>
      <vt:lpstr>Indikace PCC</vt:lpstr>
      <vt:lpstr>Fibrinogen  Haemocomplettan</vt:lpstr>
      <vt:lpstr>Aktivovaný rekombinantní F VII  Novoseven</vt:lpstr>
      <vt:lpstr>Aktivované f. protrombinového komplexu  Feiba</vt:lpstr>
      <vt:lpstr>KD s obsahem FXIII  Fibrogammin, NovoThirteen</vt:lpstr>
      <vt:lpstr>Antitrombin  Antitrombin, Atenativ</vt:lpstr>
      <vt:lpstr>Protein C  Ceprotin</vt:lpstr>
      <vt:lpstr>Albumin  Flexbumin, Human Albumin, Albunorm</vt:lpstr>
      <vt:lpstr>Imunoglobuliny  Octagam, Kiovig, Privigen, Flebogamma, Gammagard</vt:lpstr>
      <vt:lpstr>Tkáňová lepidla  Tisseel Lyo</vt:lpstr>
      <vt:lpstr>Rizika KD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TRANSFUZNÍ PŘÍPRAVKY A KREVNÍ DERIVÁTY</dc:title>
  <dc:creator>Lejdarova Hana</dc:creator>
  <cp:lastModifiedBy>Janku Libuse</cp:lastModifiedBy>
  <cp:revision>136</cp:revision>
  <dcterms:created xsi:type="dcterms:W3CDTF">2013-10-16T07:20:28Z</dcterms:created>
  <dcterms:modified xsi:type="dcterms:W3CDTF">2017-03-14T13:45:59Z</dcterms:modified>
</cp:coreProperties>
</file>