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47"/>
  </p:notesMasterIdLst>
  <p:handoutMasterIdLst>
    <p:handoutMasterId r:id="rId48"/>
  </p:handoutMasterIdLst>
  <p:sldIdLst>
    <p:sldId id="256" r:id="rId2"/>
    <p:sldId id="286" r:id="rId3"/>
    <p:sldId id="257" r:id="rId4"/>
    <p:sldId id="258" r:id="rId5"/>
    <p:sldId id="290" r:id="rId6"/>
    <p:sldId id="291" r:id="rId7"/>
    <p:sldId id="292" r:id="rId8"/>
    <p:sldId id="260" r:id="rId9"/>
    <p:sldId id="259" r:id="rId10"/>
    <p:sldId id="262" r:id="rId11"/>
    <p:sldId id="261" r:id="rId12"/>
    <p:sldId id="264" r:id="rId13"/>
    <p:sldId id="296" r:id="rId14"/>
    <p:sldId id="263" r:id="rId15"/>
    <p:sldId id="267" r:id="rId16"/>
    <p:sldId id="268" r:id="rId17"/>
    <p:sldId id="297" r:id="rId18"/>
    <p:sldId id="298" r:id="rId19"/>
    <p:sldId id="269" r:id="rId20"/>
    <p:sldId id="270" r:id="rId21"/>
    <p:sldId id="299" r:id="rId22"/>
    <p:sldId id="293" r:id="rId23"/>
    <p:sldId id="300" r:id="rId24"/>
    <p:sldId id="294" r:id="rId25"/>
    <p:sldId id="273" r:id="rId26"/>
    <p:sldId id="289" r:id="rId27"/>
    <p:sldId id="288" r:id="rId28"/>
    <p:sldId id="275" r:id="rId29"/>
    <p:sldId id="282" r:id="rId30"/>
    <p:sldId id="276" r:id="rId31"/>
    <p:sldId id="278" r:id="rId32"/>
    <p:sldId id="277" r:id="rId33"/>
    <p:sldId id="279" r:id="rId34"/>
    <p:sldId id="303" r:id="rId35"/>
    <p:sldId id="284" r:id="rId36"/>
    <p:sldId id="280" r:id="rId37"/>
    <p:sldId id="281" r:id="rId38"/>
    <p:sldId id="285" r:id="rId39"/>
    <p:sldId id="283" r:id="rId40"/>
    <p:sldId id="287" r:id="rId41"/>
    <p:sldId id="304" r:id="rId42"/>
    <p:sldId id="305" r:id="rId43"/>
    <p:sldId id="306" r:id="rId44"/>
    <p:sldId id="295" r:id="rId45"/>
    <p:sldId id="301" r:id="rId4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B3B665-27D0-4C64-80FD-28DA0406A9B7}" type="datetimeFigureOut">
              <a:rPr lang="cs-CZ" smtClean="0"/>
              <a:t>14.3.2017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87812F-AD70-48F4-BC21-423EBA74E4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5646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45BFE-651A-4B5F-AB73-017961C1CFD6}" type="datetimeFigureOut">
              <a:rPr lang="cs-CZ" smtClean="0"/>
              <a:t>14.3.2017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41696-1345-4737-B83A-B2E732A069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2136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69214-87B3-4B40-B50C-E65657BF27DE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099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174B-D11B-4192-B903-54E39DB5E690}" type="datetimeFigureOut">
              <a:rPr lang="cs-CZ" smtClean="0"/>
              <a:t>14.3.2017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598B-770A-4442-A49B-62D0B01FE603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174B-D11B-4192-B903-54E39DB5E690}" type="datetimeFigureOut">
              <a:rPr lang="cs-CZ" smtClean="0"/>
              <a:t>14.3.2017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598B-770A-4442-A49B-62D0B01FE60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174B-D11B-4192-B903-54E39DB5E690}" type="datetimeFigureOut">
              <a:rPr lang="cs-CZ" smtClean="0"/>
              <a:t>14.3.2017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598B-770A-4442-A49B-62D0B01FE60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174B-D11B-4192-B903-54E39DB5E690}" type="datetimeFigureOut">
              <a:rPr lang="cs-CZ" smtClean="0"/>
              <a:t>14.3.2017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598B-770A-4442-A49B-62D0B01FE60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174B-D11B-4192-B903-54E39DB5E690}" type="datetimeFigureOut">
              <a:rPr lang="cs-CZ" smtClean="0"/>
              <a:t>14.3.2017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598B-770A-4442-A49B-62D0B01FE603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174B-D11B-4192-B903-54E39DB5E690}" type="datetimeFigureOut">
              <a:rPr lang="cs-CZ" smtClean="0"/>
              <a:t>14.3.2017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598B-770A-4442-A49B-62D0B01FE60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174B-D11B-4192-B903-54E39DB5E690}" type="datetimeFigureOut">
              <a:rPr lang="cs-CZ" smtClean="0"/>
              <a:t>14.3.2017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598B-770A-4442-A49B-62D0B01FE603}" type="slidenum">
              <a:rPr lang="cs-CZ" smtClean="0"/>
              <a:t>‹#›</a:t>
            </a:fld>
            <a:endParaRPr lang="cs-CZ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174B-D11B-4192-B903-54E39DB5E690}" type="datetimeFigureOut">
              <a:rPr lang="cs-CZ" smtClean="0"/>
              <a:t>14.3.2017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598B-770A-4442-A49B-62D0B01FE60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174B-D11B-4192-B903-54E39DB5E690}" type="datetimeFigureOut">
              <a:rPr lang="cs-CZ" smtClean="0"/>
              <a:t>14.3.2017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598B-770A-4442-A49B-62D0B01FE60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174B-D11B-4192-B903-54E39DB5E690}" type="datetimeFigureOut">
              <a:rPr lang="cs-CZ" smtClean="0"/>
              <a:t>14.3.2017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598B-770A-4442-A49B-62D0B01FE603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174B-D11B-4192-B903-54E39DB5E690}" type="datetimeFigureOut">
              <a:rPr lang="cs-CZ" smtClean="0"/>
              <a:t>14.3.2017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598B-770A-4442-A49B-62D0B01FE60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DAE174B-D11B-4192-B903-54E39DB5E690}" type="datetimeFigureOut">
              <a:rPr lang="cs-CZ" smtClean="0"/>
              <a:t>14.3.2017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32C598B-770A-4442-A49B-62D0B01FE603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accent2"/>
                </a:solidFill>
              </a:rPr>
              <a:t>Zásady a rizika </a:t>
            </a:r>
            <a:r>
              <a:rPr lang="cs-CZ" b="1" dirty="0" err="1" smtClean="0">
                <a:solidFill>
                  <a:schemeClr val="accent2"/>
                </a:solidFill>
              </a:rPr>
              <a:t>hemoterapie</a:t>
            </a:r>
            <a:r>
              <a:rPr lang="cs-CZ" b="1" dirty="0" smtClean="0">
                <a:solidFill>
                  <a:schemeClr val="accent2"/>
                </a:solidFill>
              </a:rPr>
              <a:t/>
            </a:r>
            <a:br>
              <a:rPr lang="cs-CZ" b="1" dirty="0" smtClean="0">
                <a:solidFill>
                  <a:schemeClr val="accent2"/>
                </a:solidFill>
              </a:rPr>
            </a:b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Hana </a:t>
            </a:r>
            <a:r>
              <a:rPr lang="cs-CZ" dirty="0" err="1" smtClean="0"/>
              <a:t>Lejdarová</a:t>
            </a:r>
            <a:endParaRPr lang="cs-CZ" dirty="0" smtClean="0"/>
          </a:p>
          <a:p>
            <a:r>
              <a:rPr lang="cs-CZ" dirty="0" smtClean="0"/>
              <a:t>TTO FN Brno</a:t>
            </a:r>
          </a:p>
          <a:p>
            <a:r>
              <a:rPr lang="cs-CZ" dirty="0" smtClean="0"/>
              <a:t>Katedra laboratorních metod LF MU</a:t>
            </a:r>
          </a:p>
        </p:txBody>
      </p:sp>
    </p:spTree>
    <p:extLst>
      <p:ext uri="{BB962C8B-B14F-4D97-AF65-F5344CB8AC3E}">
        <p14:creationId xmlns:p14="http://schemas.microsoft.com/office/powerpoint/2010/main" val="265808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Pravděpodobnost náhrady u akutních krevních ztrát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Nad 25% - pravděpodobná</a:t>
            </a:r>
          </a:p>
          <a:p>
            <a:r>
              <a:rPr lang="cs-CZ" dirty="0" smtClean="0"/>
              <a:t>30-40% nutná</a:t>
            </a:r>
          </a:p>
          <a:p>
            <a:r>
              <a:rPr lang="cs-CZ" dirty="0" smtClean="0"/>
              <a:t>Nad 40% neprodleně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367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Cílem transfuze erytrocytů je zajistit dostatečný přísun kyslíku do orgánů a tkání při zjevné hypoxii způsobené anémií.</a:t>
            </a:r>
          </a:p>
          <a:p>
            <a:r>
              <a:rPr lang="cs-CZ" dirty="0" smtClean="0"/>
              <a:t>Při klinických projevech anémie</a:t>
            </a:r>
          </a:p>
          <a:p>
            <a:r>
              <a:rPr lang="cs-CZ" dirty="0" smtClean="0"/>
              <a:t>Akutní ztráta krve</a:t>
            </a:r>
          </a:p>
          <a:p>
            <a:r>
              <a:rPr lang="cs-CZ" dirty="0" smtClean="0"/>
              <a:t>Selhání kostní dřeně</a:t>
            </a:r>
          </a:p>
          <a:p>
            <a:r>
              <a:rPr lang="cs-CZ" dirty="0" smtClean="0"/>
              <a:t>Chronické choroby</a:t>
            </a:r>
          </a:p>
        </p:txBody>
      </p:sp>
    </p:spTree>
    <p:extLst>
      <p:ext uri="{BB962C8B-B14F-4D97-AF65-F5344CB8AC3E}">
        <p14:creationId xmlns:p14="http://schemas.microsoft.com/office/powerpoint/2010/main" val="230839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475656" y="2492896"/>
            <a:ext cx="6336704" cy="181588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dirty="0" err="1" smtClean="0"/>
              <a:t>Hb</a:t>
            </a:r>
            <a:r>
              <a:rPr lang="cs-CZ" sz="2800" dirty="0" smtClean="0"/>
              <a:t> nad 100 g/l indikace neexistuje</a:t>
            </a:r>
          </a:p>
          <a:p>
            <a:r>
              <a:rPr lang="cs-CZ" sz="2800" dirty="0" err="1" smtClean="0"/>
              <a:t>Hb</a:t>
            </a:r>
            <a:r>
              <a:rPr lang="cs-CZ" sz="2800" dirty="0" smtClean="0"/>
              <a:t> pod 60 - 70 g/l indikace téměř vždy</a:t>
            </a:r>
          </a:p>
          <a:p>
            <a:r>
              <a:rPr lang="cs-CZ" sz="2800" dirty="0" smtClean="0"/>
              <a:t>1 TU zvýší koncentraci </a:t>
            </a:r>
            <a:r>
              <a:rPr lang="cs-CZ" sz="2800" dirty="0" err="1" smtClean="0"/>
              <a:t>Hb</a:t>
            </a:r>
            <a:r>
              <a:rPr lang="cs-CZ" sz="2800" dirty="0" smtClean="0"/>
              <a:t> o 10 g/l</a:t>
            </a:r>
          </a:p>
          <a:p>
            <a:r>
              <a:rPr lang="cs-CZ" sz="2800" dirty="0" smtClean="0"/>
              <a:t>Novorozenci 15 ml/kg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56017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Indikace pro jednotlivé typy erytrocytů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Ery </a:t>
            </a:r>
            <a:r>
              <a:rPr lang="cs-CZ" dirty="0" err="1" smtClean="0"/>
              <a:t>deleukotizované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bez indikačních omezení</a:t>
            </a:r>
          </a:p>
          <a:p>
            <a:r>
              <a:rPr lang="cs-CZ" dirty="0" smtClean="0"/>
              <a:t>Ery ozářené – pacienti se sníženou nebo defektní imunitou</a:t>
            </a:r>
          </a:p>
          <a:p>
            <a:pPr lvl="1"/>
            <a:r>
              <a:rPr lang="cs-CZ" dirty="0" smtClean="0"/>
              <a:t>Vrozené imunodeficity</a:t>
            </a:r>
          </a:p>
          <a:p>
            <a:pPr lvl="1"/>
            <a:r>
              <a:rPr lang="cs-CZ" dirty="0" smtClean="0"/>
              <a:t>Transplantace krvetvorných buněk</a:t>
            </a:r>
          </a:p>
          <a:p>
            <a:pPr lvl="1"/>
            <a:r>
              <a:rPr lang="cs-CZ" dirty="0" err="1" smtClean="0"/>
              <a:t>Vysokodávkovaná</a:t>
            </a:r>
            <a:r>
              <a:rPr lang="cs-CZ" dirty="0" smtClean="0"/>
              <a:t> CHT</a:t>
            </a:r>
          </a:p>
          <a:p>
            <a:pPr lvl="1"/>
            <a:r>
              <a:rPr lang="cs-CZ" dirty="0" smtClean="0"/>
              <a:t>Novorozenci a nedonošené děti</a:t>
            </a:r>
          </a:p>
          <a:p>
            <a:pPr lvl="1"/>
            <a:r>
              <a:rPr lang="cs-CZ" dirty="0" smtClean="0"/>
              <a:t>HLA shodné TP</a:t>
            </a:r>
          </a:p>
          <a:p>
            <a:r>
              <a:rPr lang="cs-CZ" dirty="0" smtClean="0"/>
              <a:t>Ery promyté</a:t>
            </a:r>
          </a:p>
          <a:p>
            <a:pPr lvl="1"/>
            <a:r>
              <a:rPr lang="cs-CZ" dirty="0"/>
              <a:t>o</a:t>
            </a:r>
            <a:r>
              <a:rPr lang="cs-CZ" dirty="0" smtClean="0"/>
              <a:t>pakovaná těžká alergická reakce</a:t>
            </a:r>
          </a:p>
          <a:p>
            <a:pPr lvl="1"/>
            <a:r>
              <a:rPr lang="cs-CZ" dirty="0"/>
              <a:t>s</a:t>
            </a:r>
            <a:r>
              <a:rPr lang="cs-CZ" dirty="0" smtClean="0"/>
              <a:t>elektivní </a:t>
            </a:r>
            <a:r>
              <a:rPr lang="cs-CZ" dirty="0" err="1" smtClean="0"/>
              <a:t>IgA</a:t>
            </a:r>
            <a:r>
              <a:rPr lang="cs-CZ" dirty="0" smtClean="0"/>
              <a:t> deficit s anti-</a:t>
            </a:r>
            <a:r>
              <a:rPr lang="cs-CZ" dirty="0" err="1" smtClean="0"/>
              <a:t>IgA</a:t>
            </a:r>
            <a:r>
              <a:rPr lang="cs-CZ" dirty="0" smtClean="0"/>
              <a:t> protilátkami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762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i="1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cs-CZ" b="1" i="1" dirty="0" smtClean="0">
                <a:solidFill>
                  <a:schemeClr val="accent6">
                    <a:lumMod val="75000"/>
                  </a:schemeClr>
                </a:solidFill>
              </a:rPr>
              <a:t>rombocyty</a:t>
            </a:r>
            <a:endParaRPr lang="cs-CZ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674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Trombocytopenie či </a:t>
            </a:r>
            <a:r>
              <a:rPr lang="cs-CZ" dirty="0" err="1" smtClean="0"/>
              <a:t>trombocytopatie</a:t>
            </a:r>
            <a:endParaRPr lang="cs-CZ" dirty="0" smtClean="0"/>
          </a:p>
          <a:p>
            <a:pPr lvl="1"/>
            <a:r>
              <a:rPr lang="cs-CZ" dirty="0" smtClean="0"/>
              <a:t>Substituce při krvácení</a:t>
            </a:r>
          </a:p>
          <a:p>
            <a:pPr lvl="2"/>
            <a:r>
              <a:rPr lang="cs-CZ" dirty="0" smtClean="0"/>
              <a:t>Petechie pod </a:t>
            </a:r>
            <a:r>
              <a:rPr lang="cs-CZ" dirty="0"/>
              <a:t>30 x </a:t>
            </a:r>
            <a:r>
              <a:rPr lang="cs-CZ" dirty="0" smtClean="0"/>
              <a:t>10</a:t>
            </a:r>
            <a:r>
              <a:rPr lang="cs-CZ" baseline="30000" dirty="0" smtClean="0"/>
              <a:t>9/l</a:t>
            </a:r>
            <a:endParaRPr lang="cs-CZ" dirty="0" smtClean="0"/>
          </a:p>
          <a:p>
            <a:pPr lvl="2"/>
            <a:r>
              <a:rPr lang="cs-CZ" dirty="0" smtClean="0"/>
              <a:t>Závažné </a:t>
            </a:r>
            <a:r>
              <a:rPr lang="cs-CZ" dirty="0"/>
              <a:t>30 – 75 x </a:t>
            </a:r>
            <a:r>
              <a:rPr lang="cs-CZ" dirty="0" smtClean="0"/>
              <a:t>10</a:t>
            </a:r>
            <a:r>
              <a:rPr lang="cs-CZ" baseline="30000" dirty="0" smtClean="0"/>
              <a:t>9/l</a:t>
            </a:r>
            <a:endParaRPr lang="cs-CZ" dirty="0" smtClean="0"/>
          </a:p>
          <a:p>
            <a:pPr lvl="2"/>
            <a:r>
              <a:rPr lang="cs-CZ" dirty="0" smtClean="0"/>
              <a:t>Život ohrožující pod 75 x 10</a:t>
            </a:r>
            <a:r>
              <a:rPr lang="cs-CZ" baseline="30000" dirty="0" smtClean="0"/>
              <a:t>9/l</a:t>
            </a:r>
            <a:endParaRPr lang="cs-CZ" b="1" dirty="0" smtClean="0"/>
          </a:p>
          <a:p>
            <a:pPr lvl="1"/>
            <a:r>
              <a:rPr lang="cs-CZ" dirty="0" smtClean="0"/>
              <a:t>Profylaxe </a:t>
            </a:r>
            <a:endParaRPr lang="cs-CZ" dirty="0"/>
          </a:p>
          <a:p>
            <a:pPr lvl="2"/>
            <a:r>
              <a:rPr lang="cs-CZ" dirty="0" smtClean="0"/>
              <a:t>Pod  20 x 10</a:t>
            </a:r>
            <a:r>
              <a:rPr lang="cs-CZ" baseline="30000" dirty="0" smtClean="0"/>
              <a:t>9</a:t>
            </a:r>
            <a:r>
              <a:rPr lang="cs-CZ" dirty="0" smtClean="0"/>
              <a:t>/l</a:t>
            </a:r>
          </a:p>
          <a:p>
            <a:pPr lvl="2"/>
            <a:r>
              <a:rPr lang="cs-CZ" dirty="0" smtClean="0"/>
              <a:t>před invazivními  a chirurgickými zákroky obvykle pod 50 </a:t>
            </a:r>
            <a:r>
              <a:rPr lang="cs-CZ" dirty="0"/>
              <a:t>x </a:t>
            </a:r>
            <a:r>
              <a:rPr lang="cs-CZ" dirty="0" smtClean="0"/>
              <a:t>10</a:t>
            </a:r>
            <a:r>
              <a:rPr lang="cs-CZ" baseline="30000" dirty="0" smtClean="0"/>
              <a:t>9</a:t>
            </a:r>
            <a:r>
              <a:rPr lang="cs-CZ" dirty="0" smtClean="0"/>
              <a:t>/l</a:t>
            </a:r>
          </a:p>
          <a:p>
            <a:pPr lvl="2"/>
            <a:r>
              <a:rPr lang="cs-CZ" dirty="0" smtClean="0"/>
              <a:t>operace srdce a CNS 80 – 100 </a:t>
            </a:r>
            <a:r>
              <a:rPr lang="cs-CZ" dirty="0"/>
              <a:t>x 10</a:t>
            </a:r>
            <a:r>
              <a:rPr lang="cs-CZ" baseline="30000" dirty="0"/>
              <a:t>9</a:t>
            </a:r>
            <a:r>
              <a:rPr lang="cs-CZ" dirty="0"/>
              <a:t>/l</a:t>
            </a:r>
          </a:p>
          <a:p>
            <a:pPr lvl="2"/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547665" y="5229200"/>
            <a:ext cx="5976664" cy="954107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lvl="2"/>
            <a:r>
              <a:rPr lang="cs-CZ" sz="2800" dirty="0" smtClean="0"/>
              <a:t>1TD zvýší počet </a:t>
            </a:r>
            <a:r>
              <a:rPr lang="cs-CZ" sz="2800" dirty="0" err="1" smtClean="0"/>
              <a:t>tro</a:t>
            </a:r>
            <a:r>
              <a:rPr lang="cs-CZ" sz="2800" dirty="0" smtClean="0"/>
              <a:t> o 20 – 40 </a:t>
            </a:r>
            <a:r>
              <a:rPr lang="cs-CZ" sz="2800" dirty="0"/>
              <a:t>x 10</a:t>
            </a:r>
            <a:r>
              <a:rPr lang="cs-CZ" sz="2800" baseline="30000" dirty="0"/>
              <a:t>9/l</a:t>
            </a:r>
            <a:endParaRPr lang="cs-CZ" sz="2800" dirty="0" smtClean="0"/>
          </a:p>
          <a:p>
            <a:pPr marL="0" lvl="2"/>
            <a:r>
              <a:rPr lang="cs-CZ" sz="2800" dirty="0" smtClean="0"/>
              <a:t>Novorozenci ½ TD </a:t>
            </a:r>
          </a:p>
        </p:txBody>
      </p:sp>
    </p:spTree>
    <p:extLst>
      <p:ext uri="{BB962C8B-B14F-4D97-AF65-F5344CB8AC3E}">
        <p14:creationId xmlns:p14="http://schemas.microsoft.com/office/powerpoint/2010/main" val="16385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533400"/>
            <a:ext cx="8568952" cy="990600"/>
          </a:xfrm>
          <a:ln w="57150"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CCI</a:t>
            </a:r>
            <a:r>
              <a:rPr lang="cs-CZ" sz="2800" b="1" dirty="0" smtClean="0">
                <a:solidFill>
                  <a:schemeClr val="accent6">
                    <a:lumMod val="75000"/>
                  </a:schemeClr>
                </a:solidFill>
              </a:rPr>
              <a:t> = vzestup </a:t>
            </a:r>
            <a:r>
              <a:rPr lang="cs-CZ" sz="2800" b="1" dirty="0" err="1" smtClean="0">
                <a:solidFill>
                  <a:schemeClr val="accent6">
                    <a:lumMod val="75000"/>
                  </a:schemeClr>
                </a:solidFill>
              </a:rPr>
              <a:t>tro</a:t>
            </a:r>
            <a:r>
              <a:rPr lang="cs-CZ" sz="2800" b="1" dirty="0" smtClean="0">
                <a:solidFill>
                  <a:schemeClr val="accent6">
                    <a:lumMod val="75000"/>
                  </a:schemeClr>
                </a:solidFill>
              </a:rPr>
              <a:t> po TRF x povrch těla/počet </a:t>
            </a:r>
            <a:r>
              <a:rPr lang="cs-CZ" sz="2800" b="1" dirty="0" err="1" smtClean="0">
                <a:solidFill>
                  <a:schemeClr val="accent6">
                    <a:lumMod val="75000"/>
                  </a:schemeClr>
                </a:solidFill>
              </a:rPr>
              <a:t>tro</a:t>
            </a:r>
            <a:r>
              <a:rPr lang="cs-CZ" sz="2800" b="1" dirty="0" smtClean="0">
                <a:solidFill>
                  <a:schemeClr val="accent6">
                    <a:lumMod val="75000"/>
                  </a:schemeClr>
                </a:solidFill>
              </a:rPr>
              <a:t> v TP</a:t>
            </a:r>
            <a:endParaRPr lang="cs-CZ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Zvýšení počtu trombocytů je definováno CCI indexem – hodnoty CCI hodinu po transfuzi mají dosahovat hodnoty 10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err="1" smtClean="0"/>
              <a:t>Refrakterita</a:t>
            </a:r>
            <a:r>
              <a:rPr lang="cs-CZ" dirty="0" smtClean="0"/>
              <a:t> na léčbu trombocyty = snížená až chybějící odpověď na léčbu trombocyty, CCI</a:t>
            </a:r>
            <a:r>
              <a:rPr lang="en-US" dirty="0" smtClean="0"/>
              <a:t> &lt; 7,5</a:t>
            </a:r>
            <a:endParaRPr lang="cs-CZ" dirty="0" smtClean="0"/>
          </a:p>
          <a:p>
            <a:pPr lvl="1"/>
            <a:r>
              <a:rPr lang="cs-CZ" dirty="0" smtClean="0"/>
              <a:t>Imunní 15% - způsobena anti-HLA nebo anti-</a:t>
            </a:r>
            <a:r>
              <a:rPr lang="cs-CZ" dirty="0" err="1" smtClean="0"/>
              <a:t>tro</a:t>
            </a:r>
            <a:r>
              <a:rPr lang="cs-CZ" dirty="0" smtClean="0"/>
              <a:t> protilátkami </a:t>
            </a:r>
          </a:p>
          <a:p>
            <a:pPr lvl="1"/>
            <a:r>
              <a:rPr lang="cs-CZ" dirty="0" smtClean="0"/>
              <a:t>Neimunní 85%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392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Podání </a:t>
            </a:r>
            <a:r>
              <a:rPr lang="cs-CZ" dirty="0" err="1" smtClean="0"/>
              <a:t>jinoskupinových</a:t>
            </a:r>
            <a:r>
              <a:rPr lang="cs-CZ" dirty="0" smtClean="0"/>
              <a:t> trombocytů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i="1" dirty="0" smtClean="0"/>
              <a:t>U urgentního krvácení je účinnost </a:t>
            </a:r>
            <a:r>
              <a:rPr lang="cs-CZ" b="1" i="1" dirty="0" err="1"/>
              <a:t>jinoskupinových</a:t>
            </a:r>
            <a:r>
              <a:rPr lang="cs-CZ" b="1" i="1" dirty="0"/>
              <a:t> transfuzí </a:t>
            </a:r>
            <a:r>
              <a:rPr lang="cs-CZ" b="1" i="1" dirty="0" smtClean="0"/>
              <a:t>srovnatelná:</a:t>
            </a:r>
            <a:endParaRPr lang="cs-CZ" b="1" i="1" dirty="0"/>
          </a:p>
          <a:p>
            <a:pPr marL="914400" lvl="1" indent="-457200"/>
            <a:r>
              <a:rPr lang="cs-CZ" dirty="0"/>
              <a:t>rychlá konzumpce trombocytů při tvorbě primární zátky</a:t>
            </a:r>
          </a:p>
          <a:p>
            <a:pPr marL="914400" lvl="1" indent="-457200"/>
            <a:r>
              <a:rPr lang="cs-CZ" dirty="0"/>
              <a:t>vliv anti-A/-B se </a:t>
            </a:r>
            <a:r>
              <a:rPr lang="cs-CZ" dirty="0" smtClean="0"/>
              <a:t>při krvácení nestihne uplatnit</a:t>
            </a:r>
          </a:p>
          <a:p>
            <a:pPr marL="914400" lvl="1" indent="-457200"/>
            <a:r>
              <a:rPr lang="cs-CZ" dirty="0" smtClean="0"/>
              <a:t>dodržení </a:t>
            </a:r>
            <a:r>
              <a:rPr lang="cs-CZ" dirty="0" err="1" smtClean="0"/>
              <a:t>RhD</a:t>
            </a:r>
            <a:r>
              <a:rPr lang="cs-CZ" dirty="0" smtClean="0"/>
              <a:t> shody je rovněž méně významné</a:t>
            </a:r>
          </a:p>
          <a:p>
            <a:pPr marL="457200" lvl="1" indent="0">
              <a:buNone/>
            </a:pPr>
            <a:endParaRPr lang="cs-CZ" dirty="0" smtClean="0"/>
          </a:p>
          <a:p>
            <a:pPr marL="457200" lvl="1" indent="0">
              <a:buNone/>
            </a:pPr>
            <a:endParaRPr lang="cs-CZ" dirty="0"/>
          </a:p>
          <a:p>
            <a:pPr marL="57150" indent="0">
              <a:buNone/>
            </a:pPr>
            <a:r>
              <a:rPr lang="cs-CZ" sz="1800" dirty="0"/>
              <a:t>Doporučení STL ČLS JEP č.STL2015_12 z 1.9.2015</a:t>
            </a:r>
            <a:r>
              <a:rPr lang="cs-CZ" sz="1800" b="1" dirty="0"/>
              <a:t>: </a:t>
            </a:r>
            <a:r>
              <a:rPr lang="cs-CZ" sz="1800" dirty="0"/>
              <a:t>Doporučené postupy pro podání TP</a:t>
            </a:r>
          </a:p>
          <a:p>
            <a:pPr marL="5715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252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dirty="0" smtClean="0"/>
              <a:t>Hlediska kompatibility trombocytů</a:t>
            </a:r>
            <a:r>
              <a:rPr lang="cs-CZ" sz="3200" b="1" dirty="0"/>
              <a:t/>
            </a:r>
            <a:br>
              <a:rPr lang="cs-CZ" sz="3200" b="1" dirty="0"/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2" indent="0">
              <a:buNone/>
            </a:pP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Shoda v AB0 protilátkách </a:t>
            </a:r>
            <a:r>
              <a:rPr lang="cs-CZ" dirty="0" smtClean="0"/>
              <a:t>– zkrácené přežití trombocytů v cirkulaci - interakce AB0 protilátek příjemce s antigeny na trombocytech. </a:t>
            </a:r>
            <a:endParaRPr lang="cs-CZ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2" indent="0">
              <a:buNone/>
            </a:pPr>
            <a:r>
              <a:rPr lang="cs-CZ" i="1" dirty="0" smtClean="0"/>
              <a:t>Př.: trombocyty A+, příjemce 0+</a:t>
            </a:r>
          </a:p>
          <a:p>
            <a:pPr marL="914400" lvl="2" indent="0">
              <a:buNone/>
            </a:pPr>
            <a:endParaRPr lang="cs-CZ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914400" lvl="2" indent="0">
              <a:buNone/>
            </a:pP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Shoda v AB0 antigenech </a:t>
            </a:r>
            <a:r>
              <a:rPr lang="cs-CZ" dirty="0" smtClean="0"/>
              <a:t>– riziko hemolýzy zejména u trombocytů v plazmě, u trombocytů v PAS snížený titr AB0 protilátek (bezpečný titr anti-A/-B </a:t>
            </a:r>
            <a:r>
              <a:rPr lang="en-US" dirty="0" smtClean="0"/>
              <a:t>&lt;</a:t>
            </a:r>
            <a:r>
              <a:rPr lang="cs-CZ" dirty="0" smtClean="0"/>
              <a:t>  32).</a:t>
            </a:r>
          </a:p>
          <a:p>
            <a:pPr marL="914400" lvl="2" indent="0">
              <a:buNone/>
            </a:pPr>
            <a:r>
              <a:rPr lang="cs-CZ" i="1" dirty="0" smtClean="0"/>
              <a:t>Př.: trombocyty 0+, příjemce A+</a:t>
            </a:r>
          </a:p>
          <a:p>
            <a:pPr marL="914400" lvl="2" indent="0">
              <a:buNone/>
            </a:pPr>
            <a:endParaRPr lang="cs-CZ" dirty="0" smtClean="0"/>
          </a:p>
          <a:p>
            <a:pPr marL="114300" indent="0">
              <a:buNone/>
            </a:pPr>
            <a:r>
              <a:rPr lang="cs-CZ" sz="1800" dirty="0"/>
              <a:t>Doporučení STL ČLS JEP č.STL2015_12 z 1.9.2015</a:t>
            </a:r>
            <a:r>
              <a:rPr lang="cs-CZ" sz="1800" b="1" dirty="0"/>
              <a:t>: </a:t>
            </a:r>
            <a:r>
              <a:rPr lang="cs-CZ" sz="1800" dirty="0"/>
              <a:t>Doporučené postupy pro podání TP</a:t>
            </a:r>
          </a:p>
          <a:p>
            <a:pPr marL="914400" lvl="2" indent="0">
              <a:buNone/>
            </a:pPr>
            <a:endParaRPr lang="cs-CZ" i="1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183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i="1" dirty="0" smtClean="0">
                <a:solidFill>
                  <a:schemeClr val="accent6">
                    <a:lumMod val="75000"/>
                  </a:schemeClr>
                </a:solidFill>
              </a:rPr>
              <a:t>Plazma</a:t>
            </a:r>
            <a:endParaRPr lang="cs-CZ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224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/>
                </a:solidFill>
              </a:rPr>
              <a:t>1. Zásady </a:t>
            </a:r>
            <a:r>
              <a:rPr lang="cs-CZ" b="1" dirty="0" err="1" smtClean="0">
                <a:solidFill>
                  <a:schemeClr val="accent2"/>
                </a:solidFill>
              </a:rPr>
              <a:t>hemoterapie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70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Krvácení při DIC</a:t>
            </a:r>
          </a:p>
          <a:p>
            <a:r>
              <a:rPr lang="cs-CZ" dirty="0" smtClean="0"/>
              <a:t>Krvácení při získaném nedostatku koagulačních </a:t>
            </a:r>
            <a:r>
              <a:rPr lang="cs-CZ" dirty="0"/>
              <a:t>f</a:t>
            </a:r>
            <a:r>
              <a:rPr lang="cs-CZ" dirty="0" smtClean="0"/>
              <a:t>aktorů (V,XI,XIII)</a:t>
            </a:r>
          </a:p>
          <a:p>
            <a:r>
              <a:rPr lang="cs-CZ" dirty="0" smtClean="0"/>
              <a:t>TTP</a:t>
            </a:r>
          </a:p>
          <a:p>
            <a:r>
              <a:rPr lang="cs-CZ" dirty="0" smtClean="0"/>
              <a:t>Výměnná plazmaferéza</a:t>
            </a:r>
          </a:p>
          <a:p>
            <a:r>
              <a:rPr lang="cs-CZ" dirty="0" smtClean="0"/>
              <a:t>Krvácení při deficitu vit. K</a:t>
            </a:r>
          </a:p>
          <a:p>
            <a:r>
              <a:rPr lang="cs-CZ" dirty="0" smtClean="0"/>
              <a:t>Masivní krevní ztráty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123728" y="5744150"/>
            <a:ext cx="4824536" cy="52322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Obvyklá dávka 10 – 15 ml/kg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88375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Plazma není indikována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</a:t>
            </a:r>
            <a:r>
              <a:rPr lang="cs-CZ" dirty="0" smtClean="0"/>
              <a:t>ako </a:t>
            </a:r>
            <a:r>
              <a:rPr lang="cs-CZ" dirty="0" err="1" smtClean="0"/>
              <a:t>volumoexpander</a:t>
            </a:r>
            <a:endParaRPr lang="cs-CZ" dirty="0" smtClean="0"/>
          </a:p>
          <a:p>
            <a:r>
              <a:rPr lang="cs-CZ" dirty="0"/>
              <a:t>p</a:t>
            </a:r>
            <a:r>
              <a:rPr lang="cs-CZ" dirty="0" smtClean="0"/>
              <a:t>ro zvýšení koloidního a osmotického tlaku</a:t>
            </a:r>
          </a:p>
          <a:p>
            <a:r>
              <a:rPr lang="cs-CZ" dirty="0"/>
              <a:t>j</a:t>
            </a:r>
            <a:r>
              <a:rPr lang="cs-CZ" dirty="0" smtClean="0"/>
              <a:t>ako substituce imunoglobulinů</a:t>
            </a:r>
          </a:p>
          <a:p>
            <a:r>
              <a:rPr lang="cs-CZ" dirty="0"/>
              <a:t>j</a:t>
            </a:r>
            <a:r>
              <a:rPr lang="cs-CZ" dirty="0" smtClean="0"/>
              <a:t>ako parenterální výživa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246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GRANULOCYTY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cs-CZ" sz="3200" dirty="0" smtClean="0"/>
              <a:t>Omezené indikace: </a:t>
            </a:r>
            <a:r>
              <a:rPr lang="cs-CZ" sz="3200" dirty="0" err="1" smtClean="0"/>
              <a:t>neutropenie</a:t>
            </a:r>
            <a:r>
              <a:rPr lang="cs-CZ" sz="3200" dirty="0" smtClean="0"/>
              <a:t> &lt; 0,5 x 10</a:t>
            </a:r>
            <a:r>
              <a:rPr lang="cs-CZ" sz="3200" baseline="30000" dirty="0" smtClean="0"/>
              <a:t>9</a:t>
            </a:r>
            <a:r>
              <a:rPr lang="cs-CZ" sz="3200" dirty="0" smtClean="0"/>
              <a:t>/l se současnými projevy sepse neodpovídající na léčbu ATB a antimykotiky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3200" dirty="0" smtClean="0"/>
              <a:t>AB0 shoda</a:t>
            </a:r>
            <a:endParaRPr lang="cs-CZ" dirty="0" smtClean="0"/>
          </a:p>
          <a:p>
            <a:r>
              <a:rPr lang="cs-CZ" dirty="0" smtClean="0"/>
              <a:t>Test kompatibility (velká příměs erytrocytů)</a:t>
            </a:r>
          </a:p>
          <a:p>
            <a:r>
              <a:rPr lang="cs-CZ" dirty="0" smtClean="0"/>
              <a:t>VŽDY ozářit!</a:t>
            </a:r>
          </a:p>
          <a:p>
            <a:r>
              <a:rPr lang="cs-CZ" dirty="0" smtClean="0"/>
              <a:t>Z </a:t>
            </a:r>
            <a:r>
              <a:rPr lang="cs-CZ" dirty="0" err="1" smtClean="0"/>
              <a:t>aferézy</a:t>
            </a:r>
            <a:r>
              <a:rPr lang="cs-CZ" dirty="0" smtClean="0"/>
              <a:t> po stimulaci dárce </a:t>
            </a:r>
            <a:r>
              <a:rPr lang="cs-CZ" dirty="0" err="1" smtClean="0"/>
              <a:t>filgrastimem</a:t>
            </a:r>
            <a:r>
              <a:rPr lang="cs-CZ" dirty="0" smtClean="0"/>
              <a:t> (G-CSF) v dávce 5-10 </a:t>
            </a:r>
            <a:r>
              <a:rPr lang="cs-CZ" dirty="0" err="1" smtClean="0"/>
              <a:t>ug</a:t>
            </a:r>
            <a:r>
              <a:rPr lang="cs-CZ" dirty="0" smtClean="0"/>
              <a:t>/kg nebo z plné krve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652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Masivní transfuze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Náhrada ztráty jednoho krevního objemu během 24 hodin</a:t>
            </a:r>
          </a:p>
          <a:p>
            <a:r>
              <a:rPr lang="cs-CZ" dirty="0" smtClean="0"/>
              <a:t>Cíle léčby:</a:t>
            </a:r>
          </a:p>
          <a:p>
            <a:pPr lvl="1"/>
            <a:r>
              <a:rPr lang="cs-CZ" dirty="0" smtClean="0"/>
              <a:t>Udržení </a:t>
            </a:r>
            <a:r>
              <a:rPr lang="cs-CZ" dirty="0" err="1" smtClean="0"/>
              <a:t>perfuze</a:t>
            </a:r>
            <a:r>
              <a:rPr lang="cs-CZ" dirty="0" smtClean="0"/>
              <a:t> a okysličení tkání – infuze </a:t>
            </a:r>
            <a:r>
              <a:rPr lang="cs-CZ" dirty="0" err="1" smtClean="0"/>
              <a:t>krystaliodů</a:t>
            </a:r>
            <a:r>
              <a:rPr lang="cs-CZ" dirty="0" smtClean="0"/>
              <a:t> a koloidů</a:t>
            </a:r>
          </a:p>
          <a:p>
            <a:pPr lvl="1"/>
            <a:r>
              <a:rPr lang="cs-CZ" dirty="0" smtClean="0"/>
              <a:t>Zástava krvácení – chirurgická </a:t>
            </a:r>
            <a:r>
              <a:rPr lang="cs-CZ" dirty="0" err="1" smtClean="0"/>
              <a:t>intevence</a:t>
            </a:r>
            <a:endParaRPr lang="cs-CZ" dirty="0" smtClean="0"/>
          </a:p>
          <a:p>
            <a:pPr lvl="1"/>
            <a:r>
              <a:rPr lang="cs-CZ" dirty="0" smtClean="0"/>
              <a:t>Korekce </a:t>
            </a:r>
            <a:r>
              <a:rPr lang="cs-CZ" dirty="0" err="1" smtClean="0"/>
              <a:t>koagulopatie</a:t>
            </a:r>
            <a:r>
              <a:rPr lang="cs-CZ" dirty="0" smtClean="0"/>
              <a:t> – PCC, fibrinogen, plazma, apod.</a:t>
            </a:r>
          </a:p>
          <a:p>
            <a:pPr lvl="1"/>
            <a:r>
              <a:rPr lang="cs-CZ" dirty="0" smtClean="0"/>
              <a:t>Substituce krevní ztráty TP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56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Krevní deriváty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F VIII</a:t>
            </a:r>
          </a:p>
          <a:p>
            <a:r>
              <a:rPr lang="cs-CZ" dirty="0" smtClean="0"/>
              <a:t>Rekombinantní F VIII</a:t>
            </a:r>
          </a:p>
          <a:p>
            <a:r>
              <a:rPr lang="cs-CZ" dirty="0" smtClean="0"/>
              <a:t>F VIII + </a:t>
            </a:r>
            <a:r>
              <a:rPr lang="cs-CZ" dirty="0" err="1" smtClean="0"/>
              <a:t>vWf</a:t>
            </a:r>
            <a:endParaRPr lang="cs-CZ" dirty="0" smtClean="0"/>
          </a:p>
          <a:p>
            <a:r>
              <a:rPr lang="cs-CZ" dirty="0" smtClean="0"/>
              <a:t>IX</a:t>
            </a:r>
          </a:p>
          <a:p>
            <a:r>
              <a:rPr lang="cs-CZ" dirty="0" smtClean="0"/>
              <a:t>VII</a:t>
            </a:r>
          </a:p>
          <a:p>
            <a:r>
              <a:rPr lang="cs-CZ" dirty="0" smtClean="0"/>
              <a:t>Faktory protrombinového komplexu</a:t>
            </a:r>
          </a:p>
          <a:p>
            <a:r>
              <a:rPr lang="cs-CZ" dirty="0"/>
              <a:t>Faktory </a:t>
            </a:r>
            <a:r>
              <a:rPr lang="cs-CZ" dirty="0" smtClean="0"/>
              <a:t>aktivovaného protrombinového komplexu</a:t>
            </a:r>
          </a:p>
          <a:p>
            <a:r>
              <a:rPr lang="cs-CZ" dirty="0" smtClean="0"/>
              <a:t>Fibrinogen</a:t>
            </a:r>
          </a:p>
          <a:p>
            <a:r>
              <a:rPr lang="cs-CZ" dirty="0" smtClean="0"/>
              <a:t>Rekombinantní aktivovaný F VII</a:t>
            </a:r>
          </a:p>
          <a:p>
            <a:r>
              <a:rPr lang="cs-CZ" dirty="0"/>
              <a:t>A</a:t>
            </a:r>
            <a:r>
              <a:rPr lang="cs-CZ" dirty="0" smtClean="0"/>
              <a:t>ntitrombin</a:t>
            </a:r>
          </a:p>
          <a:p>
            <a:r>
              <a:rPr lang="cs-CZ" dirty="0"/>
              <a:t>P</a:t>
            </a:r>
            <a:r>
              <a:rPr lang="cs-CZ" dirty="0" smtClean="0"/>
              <a:t>rotein C</a:t>
            </a:r>
          </a:p>
          <a:p>
            <a:r>
              <a:rPr lang="cs-CZ" dirty="0" smtClean="0"/>
              <a:t>Albumin</a:t>
            </a:r>
          </a:p>
          <a:p>
            <a:r>
              <a:rPr lang="cs-CZ" dirty="0" smtClean="0"/>
              <a:t>Imunoglobuliny</a:t>
            </a:r>
          </a:p>
          <a:p>
            <a:r>
              <a:rPr lang="cs-CZ" dirty="0" smtClean="0"/>
              <a:t>Tkáňová lepidla</a:t>
            </a:r>
          </a:p>
          <a:p>
            <a:r>
              <a:rPr lang="cs-CZ" dirty="0" err="1" smtClean="0"/>
              <a:t>Octaplas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983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/>
                </a:solidFill>
              </a:rPr>
              <a:t>2. Rizika </a:t>
            </a:r>
            <a:r>
              <a:rPr lang="cs-CZ" b="1" dirty="0" err="1" smtClean="0">
                <a:solidFill>
                  <a:schemeClr val="accent2"/>
                </a:solidFill>
              </a:rPr>
              <a:t>hemoterapie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904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Potransfuzní</a:t>
            </a:r>
            <a:r>
              <a:rPr lang="cs-CZ" dirty="0" smtClean="0"/>
              <a:t> reakce:</a:t>
            </a:r>
            <a:br>
              <a:rPr lang="cs-CZ" dirty="0" smtClean="0"/>
            </a:br>
            <a:r>
              <a:rPr lang="cs-CZ" dirty="0" smtClean="0"/>
              <a:t>nežádoucí reakce x nežádoucí událost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2636912"/>
            <a:ext cx="4038600" cy="34892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Podle časového průběhu:</a:t>
            </a:r>
          </a:p>
          <a:p>
            <a:r>
              <a:rPr lang="cs-CZ" dirty="0" smtClean="0">
                <a:solidFill>
                  <a:srgbClr val="C00000"/>
                </a:solidFill>
              </a:rPr>
              <a:t>Akutní</a:t>
            </a:r>
            <a:r>
              <a:rPr lang="cs-CZ" dirty="0" smtClean="0"/>
              <a:t> – do 24 hodin od aplikace transfuze</a:t>
            </a:r>
          </a:p>
          <a:p>
            <a:r>
              <a:rPr lang="cs-CZ" dirty="0" smtClean="0">
                <a:solidFill>
                  <a:srgbClr val="C00000"/>
                </a:solidFill>
              </a:rPr>
              <a:t>Pozdní</a:t>
            </a:r>
            <a:r>
              <a:rPr lang="cs-CZ" dirty="0" smtClean="0"/>
              <a:t> – s odstupem několika dní až týdnů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4648200" y="2636912"/>
            <a:ext cx="4038600" cy="34892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Podle klinického průběhu:</a:t>
            </a:r>
          </a:p>
          <a:p>
            <a:r>
              <a:rPr lang="cs-CZ" dirty="0" smtClean="0">
                <a:solidFill>
                  <a:srgbClr val="C00000"/>
                </a:solidFill>
              </a:rPr>
              <a:t>Lehká</a:t>
            </a:r>
            <a:r>
              <a:rPr lang="cs-CZ" dirty="0" smtClean="0"/>
              <a:t> – lehký klinický průběh</a:t>
            </a:r>
          </a:p>
          <a:p>
            <a:r>
              <a:rPr lang="cs-CZ" dirty="0" smtClean="0">
                <a:solidFill>
                  <a:srgbClr val="C00000"/>
                </a:solidFill>
              </a:rPr>
              <a:t>Závažná</a:t>
            </a:r>
            <a:r>
              <a:rPr lang="cs-CZ" dirty="0" smtClean="0"/>
              <a:t> – má za následek poškození zdraví, ohrožení života  nebo smrt pacienta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770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</a:t>
            </a:r>
            <a:r>
              <a:rPr lang="cs-CZ" dirty="0" smtClean="0"/>
              <a:t>rocesní chyby – častá příčina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Záměna vzorku</a:t>
            </a:r>
          </a:p>
          <a:p>
            <a:r>
              <a:rPr lang="cs-CZ" dirty="0" smtClean="0"/>
              <a:t>Chyba v identifikačních údajích</a:t>
            </a:r>
          </a:p>
          <a:p>
            <a:r>
              <a:rPr lang="cs-CZ" dirty="0" smtClean="0"/>
              <a:t>Chyba při vyšetření KS</a:t>
            </a:r>
          </a:p>
          <a:p>
            <a:r>
              <a:rPr lang="cs-CZ" dirty="0" smtClean="0"/>
              <a:t>Záměna TP</a:t>
            </a:r>
          </a:p>
          <a:p>
            <a:r>
              <a:rPr lang="cs-CZ" dirty="0" smtClean="0"/>
              <a:t>Nedodržení zásad SVP</a:t>
            </a:r>
          </a:p>
          <a:p>
            <a:r>
              <a:rPr lang="cs-CZ" dirty="0" smtClean="0"/>
              <a:t>Nedodržení obecně platných postupů pro podání transfuze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650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u="sng" dirty="0" smtClean="0">
                <a:solidFill>
                  <a:schemeClr val="accent6">
                    <a:lumMod val="75000"/>
                  </a:schemeClr>
                </a:solidFill>
              </a:rPr>
              <a:t>Akutní hemolytická</a:t>
            </a:r>
            <a:endParaRPr lang="cs-CZ" b="1" i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Příčina:</a:t>
            </a:r>
          </a:p>
          <a:p>
            <a:pPr lvl="2"/>
            <a:r>
              <a:rPr lang="cs-CZ" dirty="0" smtClean="0"/>
              <a:t>Po podání inkompatibilního TP – nejčastěji jsou příčinou administrativní chyby!</a:t>
            </a:r>
          </a:p>
          <a:p>
            <a:pPr lvl="2"/>
            <a:r>
              <a:rPr lang="cs-CZ" dirty="0" smtClean="0"/>
              <a:t>Neimunní příčina – hemolýza </a:t>
            </a:r>
            <a:r>
              <a:rPr lang="cs-CZ" dirty="0" err="1" smtClean="0"/>
              <a:t>ery</a:t>
            </a:r>
            <a:r>
              <a:rPr lang="cs-CZ" dirty="0" smtClean="0"/>
              <a:t> při poškození teplem nebo chladem, mechanicky, bakteriální kontaminace TP</a:t>
            </a:r>
          </a:p>
          <a:p>
            <a:r>
              <a:rPr lang="cs-CZ" dirty="0" smtClean="0"/>
              <a:t>Klinické příznaky:</a:t>
            </a:r>
          </a:p>
          <a:p>
            <a:pPr lvl="2"/>
            <a:r>
              <a:rPr lang="cs-CZ" dirty="0" smtClean="0"/>
              <a:t>Třesavka</a:t>
            </a:r>
            <a:r>
              <a:rPr lang="cs-CZ" dirty="0"/>
              <a:t>, horečka, bolest v zádech nebo na hrudi, tachykardie, hypotenze, šok, úzkost, zvracení, kašel</a:t>
            </a:r>
          </a:p>
          <a:p>
            <a:r>
              <a:rPr lang="cs-CZ" dirty="0" smtClean="0"/>
              <a:t>Diagnóza:</a:t>
            </a:r>
          </a:p>
          <a:p>
            <a:pPr lvl="2"/>
            <a:r>
              <a:rPr lang="cs-CZ" dirty="0" smtClean="0"/>
              <a:t>Zvýšení hladiny bilirubinu a LDH, </a:t>
            </a:r>
            <a:r>
              <a:rPr lang="cs-CZ" dirty="0" err="1" smtClean="0"/>
              <a:t>hemogloginemie</a:t>
            </a:r>
            <a:r>
              <a:rPr lang="cs-CZ" dirty="0" smtClean="0"/>
              <a:t>, snížení hladiny </a:t>
            </a:r>
            <a:r>
              <a:rPr lang="cs-CZ" dirty="0" err="1" smtClean="0"/>
              <a:t>haptoglobinu</a:t>
            </a:r>
            <a:r>
              <a:rPr lang="cs-CZ" dirty="0" smtClean="0"/>
              <a:t>, </a:t>
            </a:r>
            <a:r>
              <a:rPr lang="cs-CZ" dirty="0" err="1" smtClean="0"/>
              <a:t>hemoglobinurie</a:t>
            </a:r>
            <a:r>
              <a:rPr lang="cs-CZ" dirty="0" smtClean="0"/>
              <a:t>, ověření KS pacienta i z vaku, </a:t>
            </a:r>
            <a:r>
              <a:rPr lang="cs-CZ" dirty="0" err="1" smtClean="0"/>
              <a:t>pozitiní</a:t>
            </a:r>
            <a:r>
              <a:rPr lang="cs-CZ" dirty="0" smtClean="0"/>
              <a:t> PAT, pozitivní výsledek zkoušky kompatibility</a:t>
            </a:r>
          </a:p>
          <a:p>
            <a:r>
              <a:rPr lang="cs-CZ" dirty="0" smtClean="0"/>
              <a:t>Léčba:</a:t>
            </a:r>
          </a:p>
          <a:p>
            <a:pPr lvl="2"/>
            <a:r>
              <a:rPr lang="cs-CZ" dirty="0" smtClean="0"/>
              <a:t>Protišoková léčba, zajištění </a:t>
            </a:r>
            <a:r>
              <a:rPr lang="cs-CZ" dirty="0" err="1" smtClean="0"/>
              <a:t>relálních</a:t>
            </a:r>
            <a:r>
              <a:rPr lang="cs-CZ" dirty="0" smtClean="0"/>
              <a:t> funkcí (forsírovaná diuréza, hemodialýza), prevence DIC, zajištění vitálních funkcí</a:t>
            </a:r>
          </a:p>
        </p:txBody>
      </p:sp>
    </p:spTree>
    <p:extLst>
      <p:ext uri="{BB962C8B-B14F-4D97-AF65-F5344CB8AC3E}">
        <p14:creationId xmlns:p14="http://schemas.microsoft.com/office/powerpoint/2010/main" val="365429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i="1" u="sng" dirty="0" smtClean="0">
                <a:solidFill>
                  <a:schemeClr val="accent6">
                    <a:lumMod val="75000"/>
                  </a:schemeClr>
                </a:solidFill>
              </a:rPr>
              <a:t>Pozdní hemolytická</a:t>
            </a:r>
            <a:endParaRPr lang="cs-CZ" b="1" i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Příčina:</a:t>
            </a:r>
          </a:p>
          <a:p>
            <a:pPr lvl="2"/>
            <a:r>
              <a:rPr lang="cs-CZ" dirty="0" smtClean="0"/>
              <a:t>Pacient byl imunizován v minulosti – důsledek sekundární imunitní odpovědi na opakovanou expozici erytrocytovým antigenům, proti kterým má pacient vytvořenu </a:t>
            </a:r>
            <a:r>
              <a:rPr lang="cs-CZ" dirty="0" err="1" smtClean="0"/>
              <a:t>aloprotilátku</a:t>
            </a:r>
            <a:endParaRPr lang="cs-CZ" dirty="0" smtClean="0"/>
          </a:p>
          <a:p>
            <a:r>
              <a:rPr lang="cs-CZ" dirty="0" smtClean="0"/>
              <a:t>Klinické příznaky:</a:t>
            </a:r>
          </a:p>
          <a:p>
            <a:pPr lvl="2"/>
            <a:r>
              <a:rPr lang="cs-CZ" dirty="0" smtClean="0"/>
              <a:t>Horečka, žloutenka, anémie v odstupu 5 až 14 dnů – extravaskulární hemolýza, selhání ledvin méně často</a:t>
            </a:r>
          </a:p>
          <a:p>
            <a:r>
              <a:rPr lang="cs-CZ" dirty="0" smtClean="0"/>
              <a:t>Diagnóza:</a:t>
            </a:r>
          </a:p>
          <a:p>
            <a:pPr lvl="2"/>
            <a:r>
              <a:rPr lang="cs-CZ" dirty="0" smtClean="0"/>
              <a:t>Anémie, vzestup bilirubinu, LDH, pokles </a:t>
            </a:r>
            <a:r>
              <a:rPr lang="cs-CZ" dirty="0" err="1" smtClean="0"/>
              <a:t>haptoglobinu</a:t>
            </a:r>
            <a:r>
              <a:rPr lang="cs-CZ" dirty="0" smtClean="0"/>
              <a:t>,, </a:t>
            </a:r>
            <a:r>
              <a:rPr lang="cs-CZ" dirty="0" err="1" smtClean="0"/>
              <a:t>hemoglobinurie</a:t>
            </a:r>
            <a:r>
              <a:rPr lang="cs-CZ" dirty="0" smtClean="0"/>
              <a:t>, pozitivní PAT, průkaz </a:t>
            </a:r>
            <a:r>
              <a:rPr lang="cs-CZ" dirty="0" err="1" smtClean="0"/>
              <a:t>antierytrocytární</a:t>
            </a:r>
            <a:r>
              <a:rPr lang="cs-CZ" dirty="0" smtClean="0"/>
              <a:t> protilátky</a:t>
            </a:r>
          </a:p>
          <a:p>
            <a:r>
              <a:rPr lang="cs-CZ" dirty="0" smtClean="0"/>
              <a:t>Léčba: </a:t>
            </a:r>
          </a:p>
          <a:p>
            <a:pPr lvl="2"/>
            <a:r>
              <a:rPr lang="cs-CZ" dirty="0" err="1" smtClean="0"/>
              <a:t>Symtomatická</a:t>
            </a:r>
            <a:r>
              <a:rPr lang="cs-CZ" dirty="0" smtClean="0"/>
              <a:t>, transfuze </a:t>
            </a:r>
            <a:r>
              <a:rPr lang="cs-CZ" dirty="0" err="1" smtClean="0"/>
              <a:t>ery</a:t>
            </a:r>
            <a:r>
              <a:rPr lang="cs-CZ" dirty="0" smtClean="0"/>
              <a:t> bez antigenu, proti kterému je vytvořena protilátka</a:t>
            </a:r>
          </a:p>
          <a:p>
            <a:r>
              <a:rPr lang="cs-CZ" dirty="0" smtClean="0"/>
              <a:t>Prevence: dodržení bezpečných postupů </a:t>
            </a:r>
            <a:endParaRPr lang="cs-CZ" dirty="0"/>
          </a:p>
          <a:p>
            <a:pPr lvl="2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23560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Obecné zásady </a:t>
            </a:r>
            <a:r>
              <a:rPr lang="cs-CZ" dirty="0" err="1" smtClean="0"/>
              <a:t>hemoterapie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Hemoterapie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představuje léčbu transfuzními přípravky a krevními deriváty.</a:t>
            </a:r>
          </a:p>
          <a:p>
            <a:endParaRPr lang="cs-CZ" dirty="0" smtClean="0"/>
          </a:p>
          <a:p>
            <a:r>
              <a:rPr lang="cs-CZ" dirty="0" smtClean="0"/>
              <a:t>Dodržování indikací - neindikovaná transfuze je kontraindikovaná!</a:t>
            </a:r>
          </a:p>
          <a:p>
            <a:r>
              <a:rPr lang="cs-CZ" dirty="0" smtClean="0"/>
              <a:t>Poučení pacienta o výhodách a rizicích </a:t>
            </a:r>
            <a:r>
              <a:rPr lang="cs-CZ" dirty="0" err="1" smtClean="0"/>
              <a:t>hemoterapie</a:t>
            </a:r>
            <a:r>
              <a:rPr lang="cs-CZ" dirty="0" smtClean="0"/>
              <a:t> (v situacích, kdy to zdravotní stav umožňuje)</a:t>
            </a:r>
          </a:p>
          <a:p>
            <a:r>
              <a:rPr lang="cs-CZ" dirty="0" smtClean="0"/>
              <a:t>Striktní dodržování stanovených postupů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975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u="sng" dirty="0" smtClean="0">
                <a:solidFill>
                  <a:schemeClr val="accent6">
                    <a:lumMod val="75000"/>
                  </a:schemeClr>
                </a:solidFill>
              </a:rPr>
              <a:t>Febrilní </a:t>
            </a:r>
            <a:r>
              <a:rPr lang="cs-CZ" b="1" i="1" u="sng" dirty="0" err="1" smtClean="0">
                <a:solidFill>
                  <a:schemeClr val="accent6">
                    <a:lumMod val="75000"/>
                  </a:schemeClr>
                </a:solidFill>
              </a:rPr>
              <a:t>nehemolytická</a:t>
            </a:r>
            <a:endParaRPr lang="cs-CZ" b="1" i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Příčina:</a:t>
            </a:r>
          </a:p>
          <a:p>
            <a:pPr lvl="2"/>
            <a:r>
              <a:rPr lang="cs-CZ" dirty="0" smtClean="0"/>
              <a:t>Patří k nejčastějším, způsobena mediátory a </a:t>
            </a:r>
            <a:r>
              <a:rPr lang="cs-CZ" dirty="0" err="1" smtClean="0"/>
              <a:t>cytokiny</a:t>
            </a:r>
            <a:r>
              <a:rPr lang="cs-CZ" dirty="0" smtClean="0"/>
              <a:t> z leukocytů nebo anti-HLA protilátkami</a:t>
            </a:r>
          </a:p>
          <a:p>
            <a:r>
              <a:rPr lang="cs-CZ" dirty="0" smtClean="0"/>
              <a:t>Klinické příznaky:</a:t>
            </a:r>
          </a:p>
          <a:p>
            <a:pPr lvl="2"/>
            <a:r>
              <a:rPr lang="cs-CZ" dirty="0" smtClean="0"/>
              <a:t>Horečka, třesavka , zimnice obvykle do 30-60 minut od zahájení transfuze</a:t>
            </a:r>
          </a:p>
          <a:p>
            <a:r>
              <a:rPr lang="cs-CZ" dirty="0"/>
              <a:t>Diagnóza</a:t>
            </a:r>
            <a:r>
              <a:rPr lang="cs-CZ" dirty="0" smtClean="0"/>
              <a:t>:</a:t>
            </a:r>
          </a:p>
          <a:p>
            <a:pPr lvl="2"/>
            <a:r>
              <a:rPr lang="cs-CZ" dirty="0" smtClean="0"/>
              <a:t>Zvýšení tělesné teploty o nejméně 1˚C. Příznaky FNHTR se mohou vyskytovat i u závažných </a:t>
            </a:r>
            <a:r>
              <a:rPr lang="cs-CZ" dirty="0" err="1" smtClean="0"/>
              <a:t>potransfuzních</a:t>
            </a:r>
            <a:r>
              <a:rPr lang="cs-CZ" dirty="0" smtClean="0"/>
              <a:t> reakcí – </a:t>
            </a:r>
            <a:r>
              <a:rPr lang="cs-CZ" dirty="0" err="1" smtClean="0"/>
              <a:t>dif.dg</a:t>
            </a:r>
            <a:r>
              <a:rPr lang="cs-CZ" dirty="0" smtClean="0"/>
              <a:t>. akutní hemolýza, bakteriémie, TRALI</a:t>
            </a:r>
            <a:endParaRPr lang="cs-CZ" dirty="0"/>
          </a:p>
          <a:p>
            <a:r>
              <a:rPr lang="cs-CZ" dirty="0"/>
              <a:t>Léčba</a:t>
            </a:r>
            <a:r>
              <a:rPr lang="cs-CZ" dirty="0" smtClean="0"/>
              <a:t>: </a:t>
            </a:r>
          </a:p>
          <a:p>
            <a:pPr lvl="2"/>
            <a:r>
              <a:rPr lang="cs-CZ" dirty="0" smtClean="0"/>
              <a:t>Antipyretika dle potřeby</a:t>
            </a:r>
            <a:endParaRPr lang="cs-CZ" dirty="0"/>
          </a:p>
          <a:p>
            <a:r>
              <a:rPr lang="cs-CZ" dirty="0" smtClean="0"/>
              <a:t>Prevence = </a:t>
            </a:r>
            <a:r>
              <a:rPr lang="cs-CZ" dirty="0" err="1" smtClean="0"/>
              <a:t>deleukotizace</a:t>
            </a:r>
            <a:r>
              <a:rPr lang="cs-CZ" dirty="0" smtClean="0"/>
              <a:t> TP (v zemích , kde byla zavedena plošná </a:t>
            </a:r>
            <a:r>
              <a:rPr lang="cs-CZ" dirty="0" err="1" smtClean="0"/>
              <a:t>deleukotizace</a:t>
            </a:r>
            <a:r>
              <a:rPr lang="cs-CZ" dirty="0" smtClean="0"/>
              <a:t> se výskyt FNHTR významně snížil).</a:t>
            </a:r>
          </a:p>
        </p:txBody>
      </p:sp>
    </p:spTree>
    <p:extLst>
      <p:ext uri="{BB962C8B-B14F-4D97-AF65-F5344CB8AC3E}">
        <p14:creationId xmlns:p14="http://schemas.microsoft.com/office/powerpoint/2010/main" val="9998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u="sng" dirty="0" smtClean="0">
                <a:solidFill>
                  <a:schemeClr val="accent6">
                    <a:lumMod val="75000"/>
                  </a:schemeClr>
                </a:solidFill>
              </a:rPr>
              <a:t>Bakteriálně toxická</a:t>
            </a:r>
            <a:endParaRPr lang="cs-CZ" b="1" i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Příčina:</a:t>
            </a:r>
          </a:p>
          <a:p>
            <a:pPr lvl="2"/>
            <a:r>
              <a:rPr lang="cs-CZ" dirty="0" smtClean="0"/>
              <a:t>Bakteriální kontaminace TP</a:t>
            </a:r>
            <a:endParaRPr lang="cs-CZ" dirty="0"/>
          </a:p>
          <a:p>
            <a:pPr lvl="2"/>
            <a:r>
              <a:rPr lang="cs-CZ" dirty="0" smtClean="0"/>
              <a:t>Nejdéle známé riziko </a:t>
            </a:r>
            <a:r>
              <a:rPr lang="cs-CZ" dirty="0" err="1" smtClean="0"/>
              <a:t>hemoterapie</a:t>
            </a:r>
            <a:r>
              <a:rPr lang="cs-CZ" dirty="0" smtClean="0"/>
              <a:t> – nejvyšší u trombocytů, které se skladují při pokojové teplotě</a:t>
            </a:r>
          </a:p>
          <a:p>
            <a:r>
              <a:rPr lang="cs-CZ" dirty="0" smtClean="0"/>
              <a:t>Klinické příznaky:</a:t>
            </a:r>
          </a:p>
          <a:p>
            <a:pPr lvl="2"/>
            <a:r>
              <a:rPr lang="cs-CZ" dirty="0" smtClean="0"/>
              <a:t>Horečka, zimnice, zvracení, průjem, tachykardie, hypotenze, šok</a:t>
            </a:r>
          </a:p>
          <a:p>
            <a:r>
              <a:rPr lang="cs-CZ" dirty="0" smtClean="0"/>
              <a:t>Diagnóza:</a:t>
            </a:r>
          </a:p>
          <a:p>
            <a:pPr lvl="2"/>
            <a:r>
              <a:rPr lang="cs-CZ" dirty="0" smtClean="0"/>
              <a:t>Vyšetření hemokultury, sterilita TP</a:t>
            </a:r>
          </a:p>
          <a:p>
            <a:pPr lvl="2"/>
            <a:r>
              <a:rPr lang="cs-CZ" dirty="0" smtClean="0"/>
              <a:t>Bakteriální kontaminaci vyloučit vždy u závažných reakcí s horečkou a hypotenzí</a:t>
            </a:r>
          </a:p>
          <a:p>
            <a:r>
              <a:rPr lang="cs-CZ" dirty="0" smtClean="0"/>
              <a:t>Léčba: </a:t>
            </a:r>
          </a:p>
          <a:p>
            <a:pPr lvl="2"/>
            <a:r>
              <a:rPr lang="cs-CZ" dirty="0" smtClean="0"/>
              <a:t>symptomatická léčba, antibiotika</a:t>
            </a:r>
          </a:p>
          <a:p>
            <a:r>
              <a:rPr lang="cs-CZ" dirty="0" smtClean="0"/>
              <a:t>Prevence: vizuální kontrola TP, striktní dodržení podmínek pro skladování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981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u="sng" dirty="0" smtClean="0">
                <a:solidFill>
                  <a:schemeClr val="accent6">
                    <a:lumMod val="75000"/>
                  </a:schemeClr>
                </a:solidFill>
              </a:rPr>
              <a:t>Alergická a anafylaktická</a:t>
            </a:r>
            <a:endParaRPr lang="cs-CZ" b="1" i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Příčina:</a:t>
            </a:r>
          </a:p>
          <a:p>
            <a:pPr lvl="2"/>
            <a:r>
              <a:rPr lang="cs-CZ" dirty="0" smtClean="0"/>
              <a:t>Nejčastěji po TP s obsahem plazmy</a:t>
            </a:r>
          </a:p>
          <a:p>
            <a:pPr lvl="2"/>
            <a:r>
              <a:rPr lang="cs-CZ" dirty="0" smtClean="0"/>
              <a:t>Specifické protilátky proti plazmatickým bílkovinám v TP</a:t>
            </a:r>
          </a:p>
          <a:p>
            <a:pPr lvl="2"/>
            <a:r>
              <a:rPr lang="cs-CZ" dirty="0" smtClean="0"/>
              <a:t>Anafylaxe – u pacientů se selektivním </a:t>
            </a:r>
            <a:r>
              <a:rPr lang="cs-CZ" dirty="0" err="1" smtClean="0"/>
              <a:t>IgA</a:t>
            </a:r>
            <a:r>
              <a:rPr lang="cs-CZ" dirty="0" smtClean="0"/>
              <a:t> deficitem s anti-</a:t>
            </a:r>
            <a:r>
              <a:rPr lang="cs-CZ" dirty="0" err="1" smtClean="0"/>
              <a:t>IgA</a:t>
            </a:r>
            <a:endParaRPr lang="cs-CZ" dirty="0" smtClean="0"/>
          </a:p>
          <a:p>
            <a:r>
              <a:rPr lang="cs-CZ" dirty="0" smtClean="0"/>
              <a:t>Klinické příznaky:</a:t>
            </a:r>
          </a:p>
          <a:p>
            <a:pPr lvl="2"/>
            <a:r>
              <a:rPr lang="cs-CZ" dirty="0" smtClean="0"/>
              <a:t>Kopřivka, svědění, zvracení, průjem, hypotenze, šok, dušnost</a:t>
            </a:r>
          </a:p>
          <a:p>
            <a:r>
              <a:rPr lang="cs-CZ" dirty="0" smtClean="0"/>
              <a:t>Diagnóza: </a:t>
            </a:r>
          </a:p>
          <a:p>
            <a:pPr lvl="2"/>
            <a:r>
              <a:rPr lang="cs-CZ" dirty="0" smtClean="0"/>
              <a:t>u opakovaných těžkých průběhů vyšetřit hladinu </a:t>
            </a:r>
            <a:r>
              <a:rPr lang="cs-CZ" dirty="0" err="1" smtClean="0"/>
              <a:t>IgA</a:t>
            </a:r>
            <a:endParaRPr lang="cs-CZ" dirty="0" smtClean="0"/>
          </a:p>
          <a:p>
            <a:r>
              <a:rPr lang="cs-CZ" dirty="0" smtClean="0"/>
              <a:t>Léčba: </a:t>
            </a:r>
          </a:p>
          <a:p>
            <a:pPr lvl="2"/>
            <a:r>
              <a:rPr lang="cs-CZ" dirty="0" smtClean="0"/>
              <a:t>symptomatická léčba alergických projevů</a:t>
            </a:r>
          </a:p>
          <a:p>
            <a:r>
              <a:rPr lang="cs-CZ" dirty="0" smtClean="0"/>
              <a:t>Prevence: promytí TP u těžkých reakcí, antihistaminika, kortikoidy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415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i="1" u="sng" dirty="0" smtClean="0">
                <a:solidFill>
                  <a:schemeClr val="accent6">
                    <a:lumMod val="75000"/>
                  </a:schemeClr>
                </a:solidFill>
              </a:rPr>
              <a:t>TRALI (</a:t>
            </a:r>
            <a:r>
              <a:rPr lang="cs-CZ" b="1" i="1" u="sng" dirty="0" err="1" smtClean="0">
                <a:solidFill>
                  <a:schemeClr val="accent6">
                    <a:lumMod val="75000"/>
                  </a:schemeClr>
                </a:solidFill>
              </a:rPr>
              <a:t>Transfusion</a:t>
            </a:r>
            <a:r>
              <a:rPr lang="cs-CZ" b="1" i="1" u="sng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b="1" i="1" u="sng" dirty="0" err="1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cs-CZ" b="1" i="1" u="sng" dirty="0" err="1" smtClean="0">
                <a:solidFill>
                  <a:schemeClr val="accent6">
                    <a:lumMod val="75000"/>
                  </a:schemeClr>
                </a:solidFill>
              </a:rPr>
              <a:t>elated</a:t>
            </a:r>
            <a:r>
              <a:rPr lang="cs-CZ" b="1" i="1" u="sng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b="1" i="1" u="sng" dirty="0" err="1" smtClean="0">
                <a:solidFill>
                  <a:schemeClr val="accent6">
                    <a:lumMod val="75000"/>
                  </a:schemeClr>
                </a:solidFill>
              </a:rPr>
              <a:t>Acute</a:t>
            </a:r>
            <a:r>
              <a:rPr lang="cs-CZ" b="1" i="1" u="sng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b="1" i="1" u="sng" dirty="0" err="1" smtClean="0">
                <a:solidFill>
                  <a:schemeClr val="accent6">
                    <a:lumMod val="75000"/>
                  </a:schemeClr>
                </a:solidFill>
              </a:rPr>
              <a:t>Lung</a:t>
            </a:r>
            <a:r>
              <a:rPr lang="cs-CZ" b="1" i="1" u="sng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b="1" i="1" u="sng" dirty="0" err="1" smtClean="0">
                <a:solidFill>
                  <a:schemeClr val="accent6">
                    <a:lumMod val="75000"/>
                  </a:schemeClr>
                </a:solidFill>
              </a:rPr>
              <a:t>Injury</a:t>
            </a:r>
            <a:r>
              <a:rPr lang="cs-CZ" b="1" i="1" u="sng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cs-CZ" b="1" i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Příčina:</a:t>
            </a:r>
          </a:p>
          <a:p>
            <a:pPr lvl="2"/>
            <a:r>
              <a:rPr lang="cs-CZ" dirty="0" smtClean="0"/>
              <a:t>Přítomnost anti-HLA nebo anti-HNA v plazmě dárce, méně často příjemce. Leukocyty </a:t>
            </a:r>
            <a:r>
              <a:rPr lang="cs-CZ" dirty="0" err="1" smtClean="0"/>
              <a:t>adherují</a:t>
            </a:r>
            <a:r>
              <a:rPr lang="cs-CZ" dirty="0" smtClean="0"/>
              <a:t> k endotelu plicních kapilár – obstrukce plicní mikrocirkulace – rozvoj ARDS</a:t>
            </a:r>
          </a:p>
          <a:p>
            <a:r>
              <a:rPr lang="cs-CZ" dirty="0"/>
              <a:t>Klinické příznaky</a:t>
            </a:r>
            <a:r>
              <a:rPr lang="cs-CZ" dirty="0" smtClean="0"/>
              <a:t>:</a:t>
            </a:r>
          </a:p>
          <a:p>
            <a:pPr lvl="2"/>
            <a:r>
              <a:rPr lang="cs-CZ" dirty="0" smtClean="0"/>
              <a:t>Horečka, hypotenze, respirační selhání s oboustrannými plicními infiltráty do 6 hodiny po aplikaci, nejsou známky oběhového přetížení</a:t>
            </a:r>
            <a:endParaRPr lang="cs-CZ" dirty="0"/>
          </a:p>
          <a:p>
            <a:r>
              <a:rPr lang="cs-CZ" dirty="0"/>
              <a:t>Diagnóza</a:t>
            </a:r>
            <a:r>
              <a:rPr lang="cs-CZ" dirty="0" smtClean="0"/>
              <a:t>:</a:t>
            </a:r>
          </a:p>
          <a:p>
            <a:pPr lvl="2"/>
            <a:r>
              <a:rPr lang="cs-CZ" dirty="0" smtClean="0"/>
              <a:t>Saturace O₂, předozadní </a:t>
            </a:r>
            <a:r>
              <a:rPr lang="cs-CZ" dirty="0" err="1" smtClean="0"/>
              <a:t>rtg</a:t>
            </a:r>
            <a:r>
              <a:rPr lang="cs-CZ" dirty="0" smtClean="0"/>
              <a:t> plic, anti-HLA nebo anti-HNA protilátky</a:t>
            </a:r>
            <a:endParaRPr lang="cs-CZ" dirty="0"/>
          </a:p>
          <a:p>
            <a:r>
              <a:rPr lang="cs-CZ" dirty="0"/>
              <a:t>Léčba</a:t>
            </a:r>
            <a:r>
              <a:rPr lang="cs-CZ" dirty="0" smtClean="0"/>
              <a:t>:</a:t>
            </a:r>
          </a:p>
          <a:p>
            <a:pPr lvl="2"/>
            <a:r>
              <a:rPr lang="cs-CZ" dirty="0" err="1" smtClean="0"/>
              <a:t>Oxygenoterapie</a:t>
            </a:r>
            <a:r>
              <a:rPr lang="cs-CZ" dirty="0" smtClean="0"/>
              <a:t>, umělá plicní ventilace, </a:t>
            </a:r>
            <a:r>
              <a:rPr lang="cs-CZ" dirty="0" err="1" smtClean="0"/>
              <a:t>deleukotizované</a:t>
            </a:r>
            <a:r>
              <a:rPr lang="cs-CZ" dirty="0" smtClean="0"/>
              <a:t> TP</a:t>
            </a:r>
            <a:endParaRPr lang="cs-CZ" dirty="0"/>
          </a:p>
          <a:p>
            <a:r>
              <a:rPr lang="cs-CZ" dirty="0" smtClean="0"/>
              <a:t>Prevence: vyřazení plazmy od žen z klinického použití</a:t>
            </a:r>
          </a:p>
        </p:txBody>
      </p:sp>
    </p:spTree>
    <p:extLst>
      <p:ext uri="{BB962C8B-B14F-4D97-AF65-F5344CB8AC3E}">
        <p14:creationId xmlns:p14="http://schemas.microsoft.com/office/powerpoint/2010/main" val="344322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i="1" dirty="0" smtClean="0">
                <a:solidFill>
                  <a:schemeClr val="accent6">
                    <a:lumMod val="75000"/>
                  </a:schemeClr>
                </a:solidFill>
              </a:rPr>
              <a:t>TRALI</a:t>
            </a:r>
            <a:endParaRPr lang="cs-CZ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1"/>
          </p:nvPr>
        </p:nvSpPr>
        <p:spPr>
          <a:ln w="38100">
            <a:solidFill>
              <a:srgbClr val="0070C0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cs-CZ" b="1" dirty="0"/>
              <a:t>Před transfuzí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>
          <a:ln w="38100">
            <a:solidFill>
              <a:srgbClr val="0070C0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cs-CZ" b="1" dirty="0"/>
              <a:t>Po transfuzi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348880"/>
            <a:ext cx="3271267" cy="2850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48880"/>
            <a:ext cx="3024335" cy="2859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4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i="1" u="sng" dirty="0" smtClean="0">
                <a:solidFill>
                  <a:schemeClr val="accent6">
                    <a:lumMod val="75000"/>
                  </a:schemeClr>
                </a:solidFill>
              </a:rPr>
              <a:t>TA – </a:t>
            </a:r>
            <a:r>
              <a:rPr lang="cs-CZ" b="1" i="1" u="sng" dirty="0" err="1" smtClean="0">
                <a:solidFill>
                  <a:schemeClr val="accent6">
                    <a:lumMod val="75000"/>
                  </a:schemeClr>
                </a:solidFill>
              </a:rPr>
              <a:t>GvHD</a:t>
            </a:r>
            <a:r>
              <a:rPr lang="cs-CZ" b="1" i="1" u="sng" dirty="0" smtClean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cs-CZ" b="1" i="1" u="sng" dirty="0" err="1" smtClean="0">
                <a:solidFill>
                  <a:schemeClr val="accent6">
                    <a:lumMod val="75000"/>
                  </a:schemeClr>
                </a:solidFill>
              </a:rPr>
              <a:t>Transfusion-associated</a:t>
            </a:r>
            <a:r>
              <a:rPr lang="cs-CZ" b="1" i="1" u="sng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b="1" i="1" u="sng" dirty="0" err="1" smtClean="0">
                <a:solidFill>
                  <a:schemeClr val="accent6">
                    <a:lumMod val="75000"/>
                  </a:schemeClr>
                </a:solidFill>
              </a:rPr>
              <a:t>Graft</a:t>
            </a:r>
            <a:r>
              <a:rPr lang="cs-CZ" b="1" i="1" u="sng" dirty="0" smtClean="0">
                <a:solidFill>
                  <a:schemeClr val="accent6">
                    <a:lumMod val="75000"/>
                  </a:schemeClr>
                </a:solidFill>
              </a:rPr>
              <a:t> versus Host </a:t>
            </a:r>
            <a:r>
              <a:rPr lang="cs-CZ" b="1" i="1" u="sng" dirty="0" err="1" smtClean="0">
                <a:solidFill>
                  <a:schemeClr val="accent6">
                    <a:lumMod val="75000"/>
                  </a:schemeClr>
                </a:solidFill>
              </a:rPr>
              <a:t>disease</a:t>
            </a:r>
            <a:r>
              <a:rPr lang="cs-CZ" b="1" i="1" u="sng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cs-CZ" b="1" i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Příčina:</a:t>
            </a:r>
          </a:p>
          <a:p>
            <a:pPr lvl="2"/>
            <a:r>
              <a:rPr lang="cs-CZ" dirty="0" smtClean="0"/>
              <a:t>Raritní, často fatální</a:t>
            </a:r>
          </a:p>
          <a:p>
            <a:pPr lvl="2"/>
            <a:r>
              <a:rPr lang="cs-CZ" dirty="0" smtClean="0"/>
              <a:t>Proliferace imunokompetentních dárcovských lymfocytů v těle </a:t>
            </a:r>
            <a:r>
              <a:rPr lang="cs-CZ" dirty="0" err="1" smtClean="0"/>
              <a:t>imunokompromitovaného</a:t>
            </a:r>
            <a:r>
              <a:rPr lang="cs-CZ" dirty="0" smtClean="0"/>
              <a:t> příjemce</a:t>
            </a:r>
          </a:p>
          <a:p>
            <a:pPr lvl="2"/>
            <a:r>
              <a:rPr lang="cs-CZ" dirty="0" smtClean="0"/>
              <a:t>Riziko </a:t>
            </a:r>
            <a:r>
              <a:rPr lang="cs-CZ" dirty="0" err="1" smtClean="0"/>
              <a:t>příbuzeneckých</a:t>
            </a:r>
            <a:r>
              <a:rPr lang="cs-CZ" dirty="0" smtClean="0"/>
              <a:t> transfuzí</a:t>
            </a:r>
            <a:endParaRPr lang="cs-CZ" dirty="0"/>
          </a:p>
          <a:p>
            <a:r>
              <a:rPr lang="cs-CZ" dirty="0" smtClean="0"/>
              <a:t>Klinické příznaky:</a:t>
            </a:r>
          </a:p>
          <a:p>
            <a:pPr lvl="2"/>
            <a:r>
              <a:rPr lang="cs-CZ" dirty="0" smtClean="0"/>
              <a:t>Horečka, erytém, zvracení, průjmy, lymfadenopatie, </a:t>
            </a:r>
            <a:r>
              <a:rPr lang="cs-CZ" dirty="0" err="1" smtClean="0"/>
              <a:t>hepatopatie</a:t>
            </a:r>
            <a:r>
              <a:rPr lang="cs-CZ" dirty="0" smtClean="0"/>
              <a:t>, </a:t>
            </a:r>
            <a:r>
              <a:rPr lang="cs-CZ" dirty="0" err="1" smtClean="0"/>
              <a:t>pancytopenie</a:t>
            </a:r>
            <a:r>
              <a:rPr lang="cs-CZ" dirty="0" smtClean="0"/>
              <a:t> za 4 – 30 dnů po transfuzi</a:t>
            </a:r>
          </a:p>
          <a:p>
            <a:r>
              <a:rPr lang="cs-CZ" dirty="0" smtClean="0"/>
              <a:t>Diagnóza: </a:t>
            </a:r>
          </a:p>
          <a:p>
            <a:pPr lvl="2"/>
            <a:r>
              <a:rPr lang="cs-CZ" dirty="0" smtClean="0"/>
              <a:t>Biopsie typická pro </a:t>
            </a:r>
            <a:r>
              <a:rPr lang="cs-CZ" dirty="0" err="1" smtClean="0"/>
              <a:t>GvHD</a:t>
            </a:r>
            <a:r>
              <a:rPr lang="cs-CZ" dirty="0" smtClean="0"/>
              <a:t> a průkaz </a:t>
            </a:r>
            <a:r>
              <a:rPr lang="cs-CZ" dirty="0" err="1" smtClean="0"/>
              <a:t>chimérismu</a:t>
            </a:r>
            <a:r>
              <a:rPr lang="cs-CZ" dirty="0" smtClean="0"/>
              <a:t> lymfocytů příjemce s dárcovskými lymfocyty</a:t>
            </a:r>
          </a:p>
          <a:p>
            <a:r>
              <a:rPr lang="cs-CZ" dirty="0" smtClean="0"/>
              <a:t>Prevence: ozáření, nepodávat transfuze od pokrevních příbuzných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603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i="1" u="sng" dirty="0" smtClean="0">
                <a:solidFill>
                  <a:schemeClr val="accent6">
                    <a:lumMod val="75000"/>
                  </a:schemeClr>
                </a:solidFill>
              </a:rPr>
              <a:t>TACO (</a:t>
            </a:r>
            <a:r>
              <a:rPr lang="cs-CZ" b="1" i="1" u="sng" dirty="0" err="1" smtClean="0">
                <a:solidFill>
                  <a:schemeClr val="accent6">
                    <a:lumMod val="75000"/>
                  </a:schemeClr>
                </a:solidFill>
              </a:rPr>
              <a:t>transfusion</a:t>
            </a:r>
            <a:r>
              <a:rPr lang="cs-CZ" b="1" i="1" u="sng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b="1" i="1" u="sng" dirty="0" err="1" smtClean="0">
                <a:solidFill>
                  <a:schemeClr val="accent6">
                    <a:lumMod val="75000"/>
                  </a:schemeClr>
                </a:solidFill>
              </a:rPr>
              <a:t>associated</a:t>
            </a:r>
            <a:r>
              <a:rPr lang="cs-CZ" b="1" i="1" u="sng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b="1" i="1" u="sng" dirty="0" err="1" smtClean="0">
                <a:solidFill>
                  <a:schemeClr val="accent6">
                    <a:lumMod val="75000"/>
                  </a:schemeClr>
                </a:solidFill>
              </a:rPr>
              <a:t>circulatory</a:t>
            </a:r>
            <a:r>
              <a:rPr lang="cs-CZ" b="1" i="1" u="sng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b="1" i="1" u="sng" dirty="0" err="1" smtClean="0">
                <a:solidFill>
                  <a:schemeClr val="accent6">
                    <a:lumMod val="75000"/>
                  </a:schemeClr>
                </a:solidFill>
              </a:rPr>
              <a:t>overload</a:t>
            </a:r>
            <a:r>
              <a:rPr lang="cs-CZ" b="1" i="1" u="sng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cs-CZ" b="1" i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Příčina:</a:t>
            </a:r>
          </a:p>
          <a:p>
            <a:pPr lvl="2"/>
            <a:r>
              <a:rPr lang="cs-CZ" dirty="0" smtClean="0"/>
              <a:t>Po velkoobjemových transfuzích – vznik akutní hypervolemie</a:t>
            </a:r>
          </a:p>
          <a:p>
            <a:r>
              <a:rPr lang="cs-CZ" dirty="0" smtClean="0"/>
              <a:t>Klinické příznaky:</a:t>
            </a:r>
          </a:p>
          <a:p>
            <a:pPr lvl="2"/>
            <a:r>
              <a:rPr lang="cs-CZ" dirty="0" smtClean="0"/>
              <a:t>Dušnost, kašel, akutní plicní edém, bolest hlavy, tachykardie, cyanóza, srdeční selhání do 12 hodin po aplikaci</a:t>
            </a:r>
          </a:p>
          <a:p>
            <a:r>
              <a:rPr lang="cs-CZ" dirty="0"/>
              <a:t>Diagnóza</a:t>
            </a:r>
            <a:r>
              <a:rPr lang="cs-CZ" dirty="0" smtClean="0"/>
              <a:t>:</a:t>
            </a:r>
          </a:p>
          <a:p>
            <a:pPr lvl="2"/>
            <a:r>
              <a:rPr lang="cs-CZ" dirty="0" smtClean="0"/>
              <a:t>Rozvoj akutní dušnosti s poklesem saturace </a:t>
            </a:r>
            <a:r>
              <a:rPr lang="cs-CZ" dirty="0"/>
              <a:t>O</a:t>
            </a:r>
            <a:r>
              <a:rPr lang="cs-CZ" dirty="0" smtClean="0"/>
              <a:t>₂, typický </a:t>
            </a:r>
            <a:r>
              <a:rPr lang="cs-CZ" dirty="0" err="1" smtClean="0"/>
              <a:t>rtg</a:t>
            </a:r>
            <a:r>
              <a:rPr lang="cs-CZ" dirty="0" smtClean="0"/>
              <a:t> obraz kardiální dekompenzace</a:t>
            </a:r>
            <a:endParaRPr lang="cs-CZ" dirty="0"/>
          </a:p>
          <a:p>
            <a:r>
              <a:rPr lang="cs-CZ" dirty="0"/>
              <a:t>Léčba</a:t>
            </a:r>
            <a:r>
              <a:rPr lang="cs-CZ" dirty="0" smtClean="0"/>
              <a:t>:</a:t>
            </a:r>
          </a:p>
          <a:p>
            <a:pPr lvl="2"/>
            <a:r>
              <a:rPr lang="cs-CZ" dirty="0" err="1" smtClean="0"/>
              <a:t>Oxygenace</a:t>
            </a:r>
            <a:r>
              <a:rPr lang="cs-CZ" dirty="0" smtClean="0"/>
              <a:t>, diuretika</a:t>
            </a:r>
          </a:p>
          <a:p>
            <a:r>
              <a:rPr lang="cs-CZ" dirty="0" smtClean="0"/>
              <a:t>Prevence: dodržet rychlost podání 2-4ml/kg tělesné hmotnosti pacienta za hodinu, u rizikových 1ml/kg</a:t>
            </a:r>
          </a:p>
        </p:txBody>
      </p:sp>
    </p:spTree>
    <p:extLst>
      <p:ext uri="{BB962C8B-B14F-4D97-AF65-F5344CB8AC3E}">
        <p14:creationId xmlns:p14="http://schemas.microsoft.com/office/powerpoint/2010/main" val="121662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u="sng" dirty="0" smtClean="0">
                <a:solidFill>
                  <a:schemeClr val="accent6">
                    <a:lumMod val="75000"/>
                  </a:schemeClr>
                </a:solidFill>
              </a:rPr>
              <a:t>Hypotermie</a:t>
            </a:r>
            <a:endParaRPr lang="cs-CZ" b="1" i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Tělesná teplota klesá na 32 – 34˚C</a:t>
            </a:r>
          </a:p>
          <a:p>
            <a:r>
              <a:rPr lang="cs-CZ" dirty="0" smtClean="0"/>
              <a:t>Nejčastěji souvislost s masivními transfuzemi</a:t>
            </a:r>
          </a:p>
          <a:p>
            <a:r>
              <a:rPr lang="cs-CZ" dirty="0" smtClean="0"/>
              <a:t>Prevence: ohřátí TP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256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u="sng" dirty="0" err="1" smtClean="0">
                <a:solidFill>
                  <a:schemeClr val="accent6">
                    <a:lumMod val="75000"/>
                  </a:schemeClr>
                </a:solidFill>
              </a:rPr>
              <a:t>Hyperkalemie</a:t>
            </a:r>
            <a:endParaRPr lang="cs-CZ" b="1" i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Abnormální zvýšení hladiny kalia po transfuzi</a:t>
            </a:r>
          </a:p>
          <a:p>
            <a:r>
              <a:rPr lang="cs-CZ" dirty="0" smtClean="0"/>
              <a:t>Po rychlém podání erytrocytů (nad 60ml/min.)</a:t>
            </a:r>
          </a:p>
          <a:p>
            <a:r>
              <a:rPr lang="cs-CZ" dirty="0" smtClean="0"/>
              <a:t>Roli hraje i stáří erytrocytů – vyšší obsah </a:t>
            </a:r>
            <a:r>
              <a:rPr lang="cs-CZ" dirty="0" err="1" smtClean="0"/>
              <a:t>drasíku</a:t>
            </a:r>
            <a:r>
              <a:rPr lang="cs-CZ" dirty="0" smtClean="0"/>
              <a:t> je ve starých a ozářených erytrocytech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629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u="sng" dirty="0" err="1" smtClean="0">
                <a:solidFill>
                  <a:schemeClr val="accent6">
                    <a:lumMod val="75000"/>
                  </a:schemeClr>
                </a:solidFill>
              </a:rPr>
              <a:t>Potransfuzní</a:t>
            </a:r>
            <a:r>
              <a:rPr lang="cs-CZ" b="1" i="1" u="sng" dirty="0" smtClean="0">
                <a:solidFill>
                  <a:schemeClr val="accent6">
                    <a:lumMod val="75000"/>
                  </a:schemeClr>
                </a:solidFill>
              </a:rPr>
              <a:t> purpura</a:t>
            </a:r>
            <a:endParaRPr lang="cs-CZ" b="1" i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Příčina:</a:t>
            </a:r>
          </a:p>
          <a:p>
            <a:pPr lvl="2"/>
            <a:r>
              <a:rPr lang="cs-CZ" dirty="0" smtClean="0"/>
              <a:t>Specifické protilátky proti trombocytům (nejčastěji anti-HPA 1a)</a:t>
            </a:r>
          </a:p>
          <a:p>
            <a:r>
              <a:rPr lang="cs-CZ" dirty="0" smtClean="0"/>
              <a:t>Klinické příznaky:</a:t>
            </a:r>
          </a:p>
          <a:p>
            <a:pPr lvl="2"/>
            <a:r>
              <a:rPr lang="cs-CZ" dirty="0" smtClean="0"/>
              <a:t>Trombocytopenie, krvácivost, závažná </a:t>
            </a:r>
            <a:r>
              <a:rPr lang="cs-CZ" dirty="0" err="1" smtClean="0"/>
              <a:t>potransfuzní</a:t>
            </a:r>
            <a:r>
              <a:rPr lang="cs-CZ" dirty="0" smtClean="0"/>
              <a:t> reakce</a:t>
            </a:r>
          </a:p>
          <a:p>
            <a:r>
              <a:rPr lang="cs-CZ" dirty="0" smtClean="0"/>
              <a:t>Diagnóza:</a:t>
            </a:r>
          </a:p>
          <a:p>
            <a:pPr lvl="2"/>
            <a:r>
              <a:rPr lang="cs-CZ" dirty="0" smtClean="0"/>
              <a:t>Průkaz specifických </a:t>
            </a:r>
            <a:r>
              <a:rPr lang="cs-CZ" dirty="0" err="1" smtClean="0"/>
              <a:t>antitrombocytárních</a:t>
            </a:r>
            <a:r>
              <a:rPr lang="cs-CZ" dirty="0" smtClean="0"/>
              <a:t> protilátek</a:t>
            </a:r>
          </a:p>
          <a:p>
            <a:r>
              <a:rPr lang="cs-CZ" dirty="0" smtClean="0"/>
              <a:t>Léčba: IVIG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604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Vedlejší účinky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hemoterapie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Inhibice imunity</a:t>
            </a:r>
          </a:p>
          <a:p>
            <a:pPr lvl="2"/>
            <a:r>
              <a:rPr lang="cs-CZ" dirty="0" smtClean="0"/>
              <a:t>Dávka transfundovaných leukocytů</a:t>
            </a:r>
          </a:p>
          <a:p>
            <a:pPr lvl="2"/>
            <a:r>
              <a:rPr lang="cs-CZ" dirty="0" smtClean="0"/>
              <a:t>Stáří TP</a:t>
            </a:r>
          </a:p>
          <a:p>
            <a:r>
              <a:rPr lang="cs-CZ" b="1" dirty="0" err="1" smtClean="0"/>
              <a:t>Aloimunizace</a:t>
            </a:r>
            <a:endParaRPr lang="cs-CZ" b="1" dirty="0" smtClean="0"/>
          </a:p>
          <a:p>
            <a:pPr lvl="2"/>
            <a:r>
              <a:rPr lang="cs-CZ" dirty="0" smtClean="0"/>
              <a:t>Anti-</a:t>
            </a:r>
            <a:r>
              <a:rPr lang="cs-CZ" dirty="0" err="1" smtClean="0"/>
              <a:t>ery</a:t>
            </a:r>
            <a:endParaRPr lang="cs-CZ" dirty="0" smtClean="0"/>
          </a:p>
          <a:p>
            <a:pPr lvl="2"/>
            <a:r>
              <a:rPr lang="cs-CZ" dirty="0" smtClean="0"/>
              <a:t>Anti-HLA</a:t>
            </a:r>
          </a:p>
          <a:p>
            <a:pPr lvl="2"/>
            <a:r>
              <a:rPr lang="cs-CZ" dirty="0" smtClean="0"/>
              <a:t>Anti-trombo</a:t>
            </a:r>
          </a:p>
          <a:p>
            <a:pPr lvl="2"/>
            <a:r>
              <a:rPr lang="cs-CZ" dirty="0" smtClean="0"/>
              <a:t>Anti-</a:t>
            </a:r>
            <a:r>
              <a:rPr lang="cs-CZ" dirty="0" err="1" smtClean="0"/>
              <a:t>leu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602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u="sng" dirty="0" err="1" smtClean="0">
                <a:solidFill>
                  <a:schemeClr val="accent6">
                    <a:lumMod val="75000"/>
                  </a:schemeClr>
                </a:solidFill>
              </a:rPr>
              <a:t>Potransfuzní</a:t>
            </a:r>
            <a:r>
              <a:rPr lang="cs-CZ" b="1" i="1" u="sng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b="1" i="1" u="sng" dirty="0" err="1" smtClean="0">
                <a:solidFill>
                  <a:schemeClr val="accent6">
                    <a:lumMod val="75000"/>
                  </a:schemeClr>
                </a:solidFill>
              </a:rPr>
              <a:t>hemosideróza</a:t>
            </a:r>
            <a:endParaRPr lang="cs-CZ" b="1" i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Přetížení železem po dlouhodobé aplikaci transfuzí</a:t>
            </a:r>
          </a:p>
          <a:p>
            <a:r>
              <a:rPr lang="cs-CZ" dirty="0" err="1" smtClean="0"/>
              <a:t>hemosiderin</a:t>
            </a:r>
            <a:r>
              <a:rPr lang="cs-CZ" dirty="0"/>
              <a:t> </a:t>
            </a:r>
            <a:r>
              <a:rPr lang="cs-CZ" dirty="0" smtClean="0"/>
              <a:t>= feritin agregovaný do větších komplexů, ukládá se v parenchymatózních orgánech</a:t>
            </a:r>
          </a:p>
          <a:p>
            <a:r>
              <a:rPr lang="cs-CZ" smtClean="0"/>
              <a:t>1 T.U</a:t>
            </a:r>
            <a:r>
              <a:rPr lang="cs-CZ" dirty="0" smtClean="0"/>
              <a:t>. obsahuje cca 230mg elementárního železa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741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i="1" u="sng" dirty="0" smtClean="0">
                <a:solidFill>
                  <a:schemeClr val="accent6">
                    <a:lumMod val="75000"/>
                  </a:schemeClr>
                </a:solidFill>
              </a:rPr>
              <a:t>TANEC</a:t>
            </a:r>
            <a:r>
              <a:rPr lang="cs-CZ" b="1" i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cs-CZ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cs-CZ" sz="2200" b="1" i="1" dirty="0" err="1" smtClean="0">
                <a:solidFill>
                  <a:schemeClr val="accent6">
                    <a:lumMod val="75000"/>
                  </a:schemeClr>
                </a:solidFill>
              </a:rPr>
              <a:t>Transfusion-associated</a:t>
            </a:r>
            <a:r>
              <a:rPr lang="cs-CZ" sz="22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2200" b="1" i="1" dirty="0" err="1" smtClean="0">
                <a:solidFill>
                  <a:schemeClr val="accent6">
                    <a:lumMod val="75000"/>
                  </a:schemeClr>
                </a:solidFill>
              </a:rPr>
              <a:t>necrotising</a:t>
            </a:r>
            <a:r>
              <a:rPr lang="cs-CZ" sz="22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2200" b="1" i="1" dirty="0" err="1" smtClean="0">
                <a:solidFill>
                  <a:schemeClr val="accent6">
                    <a:lumMod val="75000"/>
                  </a:schemeClr>
                </a:solidFill>
              </a:rPr>
              <a:t>enterocolitis</a:t>
            </a:r>
            <a:endParaRPr lang="cs-CZ" sz="2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ln w="57150">
            <a:noFill/>
          </a:ln>
        </p:spPr>
        <p:txBody>
          <a:bodyPr>
            <a:normAutofit lnSpcReduction="10000"/>
          </a:bodyPr>
          <a:lstStyle/>
          <a:p>
            <a:r>
              <a:rPr lang="cs-CZ" dirty="0" smtClean="0"/>
              <a:t>Příčina: </a:t>
            </a:r>
          </a:p>
          <a:p>
            <a:pPr lvl="1"/>
            <a:r>
              <a:rPr lang="cs-CZ" dirty="0" smtClean="0"/>
              <a:t>Náhlé zvýšení viskozity krve po transfuzi může vést u novorozence k nízké </a:t>
            </a:r>
            <a:r>
              <a:rPr lang="cs-CZ" dirty="0" err="1" smtClean="0"/>
              <a:t>perfuzi</a:t>
            </a:r>
            <a:r>
              <a:rPr lang="cs-CZ" dirty="0" smtClean="0"/>
              <a:t> GIT a ischemii střevní stěny s rozvojem NEC</a:t>
            </a:r>
          </a:p>
          <a:p>
            <a:pPr lvl="1"/>
            <a:r>
              <a:rPr lang="cs-CZ" dirty="0" smtClean="0"/>
              <a:t>Nízká </a:t>
            </a:r>
            <a:r>
              <a:rPr lang="cs-CZ" dirty="0" err="1"/>
              <a:t>perfuze</a:t>
            </a:r>
            <a:r>
              <a:rPr lang="cs-CZ" dirty="0"/>
              <a:t> GIT interferuje s enterálním </a:t>
            </a:r>
            <a:r>
              <a:rPr lang="cs-CZ" dirty="0" smtClean="0"/>
              <a:t>příjmem</a:t>
            </a:r>
            <a:endParaRPr lang="cs-CZ" dirty="0"/>
          </a:p>
          <a:p>
            <a:r>
              <a:rPr lang="cs-CZ" dirty="0" smtClean="0"/>
              <a:t>Klinické projevy: do 48 hodin po podané transfuzi</a:t>
            </a:r>
          </a:p>
          <a:p>
            <a:pPr lvl="1"/>
            <a:r>
              <a:rPr lang="cs-CZ" u="sng" dirty="0"/>
              <a:t>Příznaky </a:t>
            </a:r>
            <a:r>
              <a:rPr lang="cs-CZ" u="sng" dirty="0" smtClean="0"/>
              <a:t>systémové: </a:t>
            </a:r>
            <a:r>
              <a:rPr lang="cs-CZ" dirty="0" smtClean="0"/>
              <a:t>teplotní nestabilita, letargie, </a:t>
            </a:r>
            <a:r>
              <a:rPr lang="cs-CZ" dirty="0"/>
              <a:t>ventilační </a:t>
            </a:r>
            <a:r>
              <a:rPr lang="cs-CZ" dirty="0" smtClean="0"/>
              <a:t>zhoršení, hypotenze, intolerance </a:t>
            </a:r>
            <a:r>
              <a:rPr lang="cs-CZ" dirty="0"/>
              <a:t>stravy</a:t>
            </a:r>
          </a:p>
          <a:p>
            <a:pPr lvl="1"/>
            <a:r>
              <a:rPr lang="cs-CZ" u="sng" dirty="0"/>
              <a:t>Příznaky </a:t>
            </a:r>
            <a:r>
              <a:rPr lang="cs-CZ" u="sng" dirty="0" smtClean="0"/>
              <a:t>břišní: </a:t>
            </a:r>
            <a:r>
              <a:rPr lang="cs-CZ" dirty="0" smtClean="0"/>
              <a:t>distenze </a:t>
            </a:r>
            <a:r>
              <a:rPr lang="cs-CZ" dirty="0"/>
              <a:t>střevních </a:t>
            </a:r>
            <a:r>
              <a:rPr lang="cs-CZ" dirty="0" smtClean="0"/>
              <a:t>kliček, meteorismus, rezidua </a:t>
            </a:r>
            <a:r>
              <a:rPr lang="cs-CZ" dirty="0"/>
              <a:t>v </a:t>
            </a:r>
            <a:r>
              <a:rPr lang="cs-CZ" dirty="0" smtClean="0"/>
              <a:t>žaludku, </a:t>
            </a:r>
            <a:r>
              <a:rPr lang="cs-CZ" dirty="0"/>
              <a:t>zvracení</a:t>
            </a:r>
            <a:r>
              <a:rPr lang="cs-CZ" dirty="0" smtClean="0"/>
              <a:t>, krev </a:t>
            </a:r>
            <a:r>
              <a:rPr lang="cs-CZ" dirty="0"/>
              <a:t>ve </a:t>
            </a:r>
            <a:r>
              <a:rPr lang="cs-CZ" dirty="0" smtClean="0"/>
              <a:t>stolici</a:t>
            </a:r>
            <a:endParaRPr lang="cs-CZ" dirty="0"/>
          </a:p>
          <a:p>
            <a:r>
              <a:rPr lang="cs-CZ" dirty="0" smtClean="0"/>
              <a:t>Diagnóza:</a:t>
            </a:r>
            <a:r>
              <a:rPr lang="cs-CZ" b="1" i="1" dirty="0" smtClean="0"/>
              <a:t> </a:t>
            </a:r>
            <a:r>
              <a:rPr lang="cs-CZ" dirty="0" smtClean="0"/>
              <a:t>sonografický + </a:t>
            </a:r>
            <a:r>
              <a:rPr lang="cs-CZ" dirty="0" err="1" smtClean="0"/>
              <a:t>rtg</a:t>
            </a:r>
            <a:r>
              <a:rPr lang="cs-CZ" dirty="0" smtClean="0"/>
              <a:t> nález, elevace </a:t>
            </a:r>
            <a:r>
              <a:rPr lang="cs-CZ" dirty="0" err="1" smtClean="0"/>
              <a:t>markerů</a:t>
            </a:r>
            <a:r>
              <a:rPr lang="cs-CZ" dirty="0" smtClean="0"/>
              <a:t> zánětu (CRP, IL-6), leukocytóza, trombocytopenie, metabolická acidóza</a:t>
            </a:r>
          </a:p>
          <a:p>
            <a:r>
              <a:rPr lang="cs-CZ" dirty="0" smtClean="0"/>
              <a:t>Prevence: restrikce stravy během podání transfuze signifikantně snižuje výskyt TANEC!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229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i="1" dirty="0" smtClean="0">
                <a:solidFill>
                  <a:schemeClr val="accent6">
                    <a:lumMod val="75000"/>
                  </a:schemeClr>
                </a:solidFill>
              </a:rPr>
              <a:t>TANEC</a:t>
            </a:r>
            <a:endParaRPr lang="cs-CZ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33243"/>
            <a:ext cx="7488832" cy="54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99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i="1" dirty="0" smtClean="0">
                <a:solidFill>
                  <a:schemeClr val="accent6">
                    <a:lumMod val="75000"/>
                  </a:schemeClr>
                </a:solidFill>
              </a:rPr>
              <a:t>TANEC </a:t>
            </a:r>
            <a:endParaRPr lang="cs-CZ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PNEUMOPERITONEUM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PNEUMATOSIS INTESTINALIS</a:t>
            </a:r>
            <a:endParaRPr lang="cs-CZ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565" y="1836738"/>
            <a:ext cx="3608694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26" y="1836738"/>
            <a:ext cx="3757536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161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Materiál pro vyšetření </a:t>
            </a:r>
            <a:r>
              <a:rPr lang="cs-CZ" dirty="0" err="1" smtClean="0"/>
              <a:t>potransfuzní</a:t>
            </a:r>
            <a:r>
              <a:rPr lang="cs-CZ" dirty="0" smtClean="0"/>
              <a:t> reakce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Vzorek pacienta před transfuzí</a:t>
            </a:r>
          </a:p>
          <a:p>
            <a:r>
              <a:rPr lang="cs-CZ" dirty="0" smtClean="0"/>
              <a:t>Vzorek </a:t>
            </a:r>
            <a:r>
              <a:rPr lang="cs-CZ" dirty="0"/>
              <a:t>pacienta po transfuzi</a:t>
            </a:r>
          </a:p>
          <a:p>
            <a:r>
              <a:rPr lang="cs-CZ" dirty="0"/>
              <a:t>Vak se zbytkem TP</a:t>
            </a:r>
          </a:p>
          <a:p>
            <a:r>
              <a:rPr lang="cs-CZ" dirty="0" smtClean="0"/>
              <a:t>Vyplněné hlášení </a:t>
            </a:r>
            <a:r>
              <a:rPr lang="cs-CZ" dirty="0"/>
              <a:t>o </a:t>
            </a:r>
            <a:r>
              <a:rPr lang="cs-CZ" dirty="0" err="1"/>
              <a:t>potransfuzní</a:t>
            </a:r>
            <a:r>
              <a:rPr lang="cs-CZ" dirty="0"/>
              <a:t> </a:t>
            </a:r>
            <a:r>
              <a:rPr lang="cs-CZ" dirty="0" smtClean="0"/>
              <a:t>reakci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004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Neindikovaná transfuze je kontraindikovaná!!!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2096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 smtClean="0">
                <a:solidFill>
                  <a:schemeClr val="accent6">
                    <a:lumMod val="75000"/>
                  </a:schemeClr>
                </a:solidFill>
              </a:rPr>
              <a:t>Transfuzní přípravek</a:t>
            </a:r>
            <a:endParaRPr lang="cs-CZ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Maximálně 10 dárců</a:t>
            </a:r>
          </a:p>
          <a:p>
            <a:r>
              <a:rPr lang="cs-CZ" dirty="0" smtClean="0"/>
              <a:t>Není ošetřen metodou inaktivace patogenů</a:t>
            </a:r>
          </a:p>
          <a:p>
            <a:r>
              <a:rPr lang="cs-CZ" dirty="0" smtClean="0"/>
              <a:t>Vyšší riziko přenosu „krví přenosných chorob“</a:t>
            </a:r>
          </a:p>
          <a:p>
            <a:r>
              <a:rPr lang="cs-CZ" dirty="0" smtClean="0"/>
              <a:t>Zařízení transfuzní služby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 smtClean="0">
                <a:solidFill>
                  <a:schemeClr val="accent6">
                    <a:lumMod val="75000"/>
                  </a:schemeClr>
                </a:solidFill>
              </a:rPr>
              <a:t>Krevní derivát</a:t>
            </a:r>
            <a:endParaRPr lang="cs-CZ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Tisíce dárců</a:t>
            </a:r>
          </a:p>
          <a:p>
            <a:r>
              <a:rPr lang="cs-CZ" dirty="0" smtClean="0"/>
              <a:t>Povinně ošetřeny metodou inaktivace patogenů</a:t>
            </a:r>
          </a:p>
          <a:p>
            <a:r>
              <a:rPr lang="cs-CZ" dirty="0" smtClean="0"/>
              <a:t>Minimální riziko přenosu „krví přenosných chorob“</a:t>
            </a:r>
          </a:p>
          <a:p>
            <a:r>
              <a:rPr lang="cs-CZ" dirty="0" smtClean="0"/>
              <a:t>Frakcionační centra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686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TU x TD</a:t>
            </a:r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Transfuzní jednotka (TU,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Transfusion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Unit)</a:t>
            </a:r>
          </a:p>
          <a:p>
            <a:pPr lvl="1"/>
            <a:r>
              <a:rPr lang="cs-CZ" dirty="0" smtClean="0"/>
              <a:t>Množství TP z jednoho standardního odběru plné krve</a:t>
            </a:r>
          </a:p>
          <a:p>
            <a:pPr lvl="1"/>
            <a:r>
              <a:rPr lang="cs-CZ" dirty="0" smtClean="0"/>
              <a:t>V případě aferetického odběru je množství TP přepočítáno na ekvivalentní množství transfuzních jednotek</a:t>
            </a:r>
          </a:p>
          <a:p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Terapeutická dávka (TD,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Therapeutic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Dose)</a:t>
            </a:r>
          </a:p>
          <a:p>
            <a:pPr lvl="1"/>
            <a:r>
              <a:rPr lang="cs-CZ" dirty="0" smtClean="0"/>
              <a:t>Množství TP, které má u dospělého příjemce očekávaný terapeutický efekt</a:t>
            </a: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595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Transfuzní přípravky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Erytrocytové</a:t>
            </a:r>
          </a:p>
          <a:p>
            <a:r>
              <a:rPr lang="cs-CZ" dirty="0" smtClean="0"/>
              <a:t>Trombocytové</a:t>
            </a:r>
            <a:endParaRPr lang="cs-CZ" dirty="0"/>
          </a:p>
          <a:p>
            <a:r>
              <a:rPr lang="cs-CZ" dirty="0" smtClean="0"/>
              <a:t>Plazmové</a:t>
            </a:r>
          </a:p>
          <a:p>
            <a:r>
              <a:rPr lang="cs-CZ" dirty="0" smtClean="0"/>
              <a:t>Granulocytové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49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i="1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cs-CZ" b="1" i="1" dirty="0" smtClean="0">
                <a:solidFill>
                  <a:schemeClr val="accent6">
                    <a:lumMod val="75000"/>
                  </a:schemeClr>
                </a:solidFill>
              </a:rPr>
              <a:t>rytrocyty</a:t>
            </a:r>
            <a:endParaRPr lang="cs-CZ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236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Rozhodnutí o transfuzi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Příčina anémie</a:t>
            </a:r>
          </a:p>
          <a:p>
            <a:r>
              <a:rPr lang="cs-CZ" dirty="0" smtClean="0"/>
              <a:t>Tíže anémie</a:t>
            </a:r>
          </a:p>
          <a:p>
            <a:r>
              <a:rPr lang="cs-CZ" dirty="0" smtClean="0"/>
              <a:t>Doba krvácení a množství ztracené krve</a:t>
            </a:r>
          </a:p>
          <a:p>
            <a:r>
              <a:rPr lang="cs-CZ" dirty="0" smtClean="0"/>
              <a:t>Schopnost kompenzace</a:t>
            </a:r>
          </a:p>
          <a:p>
            <a:r>
              <a:rPr lang="cs-CZ" dirty="0" smtClean="0"/>
              <a:t>Výskyt chorob zhoršujících kompenzační mechanizmy</a:t>
            </a:r>
          </a:p>
          <a:p>
            <a:r>
              <a:rPr lang="cs-CZ" dirty="0" smtClean="0"/>
              <a:t>Posouzení volemie u akutní krevní ztráty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964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řehlednost">
  <a:themeElements>
    <a:clrScheme name="Přehlednost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řehledn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554</TotalTime>
  <Words>1736</Words>
  <Application>Microsoft Office PowerPoint</Application>
  <PresentationFormat>Předvádění na obrazovce (4:3)</PresentationFormat>
  <Paragraphs>302</Paragraphs>
  <Slides>45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46" baseType="lpstr">
      <vt:lpstr>Přehlednost</vt:lpstr>
      <vt:lpstr>Zásady a rizika hemoterapie </vt:lpstr>
      <vt:lpstr>1. Zásady hemoterapie</vt:lpstr>
      <vt:lpstr>Obecné zásady hemoterapie</vt:lpstr>
      <vt:lpstr>Vedlejší účinky hemoterapie</vt:lpstr>
      <vt:lpstr>Definice</vt:lpstr>
      <vt:lpstr>TU x TD</vt:lpstr>
      <vt:lpstr>Transfuzní přípravky</vt:lpstr>
      <vt:lpstr>Erytrocyty</vt:lpstr>
      <vt:lpstr>Rozhodnutí o transfuzi</vt:lpstr>
      <vt:lpstr>Pravděpodobnost náhrady u akutních krevních ztrát</vt:lpstr>
      <vt:lpstr>Indikace</vt:lpstr>
      <vt:lpstr>Indikace</vt:lpstr>
      <vt:lpstr>Indikace pro jednotlivé typy erytrocytů</vt:lpstr>
      <vt:lpstr>Trombocyty</vt:lpstr>
      <vt:lpstr>Indikace</vt:lpstr>
      <vt:lpstr>CCI = vzestup tro po TRF x povrch těla/počet tro v TP</vt:lpstr>
      <vt:lpstr>Podání jinoskupinových trombocytů</vt:lpstr>
      <vt:lpstr>Hlediska kompatibility trombocytů </vt:lpstr>
      <vt:lpstr>Plazma</vt:lpstr>
      <vt:lpstr>Indikace</vt:lpstr>
      <vt:lpstr>Plazma není indikována</vt:lpstr>
      <vt:lpstr>GRANULOCYTY</vt:lpstr>
      <vt:lpstr>Masivní transfuze</vt:lpstr>
      <vt:lpstr>Krevní deriváty</vt:lpstr>
      <vt:lpstr>2. Rizika hemoterapie</vt:lpstr>
      <vt:lpstr>Potransfuzní reakce: nežádoucí reakce x nežádoucí událost</vt:lpstr>
      <vt:lpstr>Procesní chyby – častá příčina</vt:lpstr>
      <vt:lpstr>Akutní hemolytická</vt:lpstr>
      <vt:lpstr>Pozdní hemolytická</vt:lpstr>
      <vt:lpstr>Febrilní nehemolytická</vt:lpstr>
      <vt:lpstr>Bakteriálně toxická</vt:lpstr>
      <vt:lpstr>Alergická a anafylaktická</vt:lpstr>
      <vt:lpstr>TRALI (Transfusion Related Acute Lung Injury)</vt:lpstr>
      <vt:lpstr>TRALI</vt:lpstr>
      <vt:lpstr>TA – GvHD (Transfusion-associated Graft versus Host disease)</vt:lpstr>
      <vt:lpstr>TACO (transfusion associated circulatory overload)</vt:lpstr>
      <vt:lpstr>Hypotermie</vt:lpstr>
      <vt:lpstr>Hyperkalemie</vt:lpstr>
      <vt:lpstr>Potransfuzní purpura</vt:lpstr>
      <vt:lpstr>Potransfuzní hemosideróza</vt:lpstr>
      <vt:lpstr>TANEC Transfusion-associated necrotising enterocolitis</vt:lpstr>
      <vt:lpstr>TANEC</vt:lpstr>
      <vt:lpstr>TANEC </vt:lpstr>
      <vt:lpstr>Materiál pro vyšetření potransfuzní reakce</vt:lpstr>
      <vt:lpstr>Neindikovaná transfuze je kontraindikovaná!!!</vt:lpstr>
    </vt:vector>
  </TitlesOfParts>
  <Company>FN Brno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Hemoterapie</dc:title>
  <dc:creator>Lejdarova Hana</dc:creator>
  <cp:lastModifiedBy>Janku Libuse</cp:lastModifiedBy>
  <cp:revision>83</cp:revision>
  <cp:lastPrinted>2015-11-23T19:02:56Z</cp:lastPrinted>
  <dcterms:created xsi:type="dcterms:W3CDTF">2015-08-06T08:30:02Z</dcterms:created>
  <dcterms:modified xsi:type="dcterms:W3CDTF">2017-03-14T13:45:43Z</dcterms:modified>
</cp:coreProperties>
</file>