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67" r:id="rId3"/>
    <p:sldId id="268" r:id="rId4"/>
    <p:sldId id="272" r:id="rId5"/>
    <p:sldId id="273" r:id="rId6"/>
    <p:sldId id="266" r:id="rId7"/>
    <p:sldId id="262" r:id="rId8"/>
    <p:sldId id="263" r:id="rId9"/>
    <p:sldId id="265" r:id="rId10"/>
    <p:sldId id="269" r:id="rId11"/>
    <p:sldId id="270" r:id="rId12"/>
    <p:sldId id="271" r:id="rId13"/>
    <p:sldId id="277" r:id="rId14"/>
    <p:sldId id="278" r:id="rId15"/>
    <p:sldId id="279" r:id="rId16"/>
    <p:sldId id="298" r:id="rId17"/>
    <p:sldId id="283" r:id="rId18"/>
    <p:sldId id="284" r:id="rId19"/>
    <p:sldId id="285" r:id="rId20"/>
    <p:sldId id="286" r:id="rId21"/>
    <p:sldId id="299" r:id="rId22"/>
    <p:sldId id="307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6" r:id="rId31"/>
    <p:sldId id="294" r:id="rId32"/>
    <p:sldId id="295" r:id="rId33"/>
    <p:sldId id="300" r:id="rId34"/>
    <p:sldId id="301" r:id="rId35"/>
    <p:sldId id="302" r:id="rId36"/>
    <p:sldId id="303" r:id="rId37"/>
    <p:sldId id="304" r:id="rId38"/>
    <p:sldId id="305" r:id="rId39"/>
    <p:sldId id="306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755" autoAdjust="0"/>
  </p:normalViewPr>
  <p:slideViewPr>
    <p:cSldViewPr>
      <p:cViewPr varScale="1">
        <p:scale>
          <a:sx n="117" d="100"/>
          <a:sy n="117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14.03.2017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19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20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23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29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30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14.03.2017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14.03.2017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14.03.2017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14.03.2017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074414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28604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Biostatistika 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cvičení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580000" flipV="1">
            <a:off x="4215298" y="216584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50971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7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4" name="Graf" r:id="rId4" imgW="4038840" imgH="1023840" progId="Excel.Sheet.8">
                    <p:embed/>
                  </p:oleObj>
                </mc:Choice>
                <mc:Fallback>
                  <p:oleObj name="Graf" r:id="rId4" imgW="4038840" imgH="1023840" progId="Excel.Sheet.8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Základy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Vizualizace dat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Opakování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1115839" y="5717777"/>
            <a:ext cx="2232025" cy="8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r>
              <a:rPr lang="cs-CZ" sz="1400" dirty="0" err="1" smtClean="0">
                <a:latin typeface="Verdana" pitchFamily="34" charset="0"/>
              </a:rPr>
              <a:t>Falošně</a:t>
            </a:r>
            <a:r>
              <a:rPr lang="cs-CZ" sz="1400" dirty="0" smtClean="0">
                <a:latin typeface="Verdana" pitchFamily="34" charset="0"/>
              </a:rPr>
              <a:t> negativní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3140893"/>
            <a:ext cx="2232025" cy="8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endParaRPr lang="cs-CZ" sz="1400" i="0" dirty="0" smtClean="0">
              <a:latin typeface="Verdana" pitchFamily="34" charset="0"/>
            </a:endParaRPr>
          </a:p>
          <a:p>
            <a:pPr algn="ctr" eaLnBrk="0" hangingPunct="0"/>
            <a:r>
              <a:rPr lang="cs-CZ" sz="1400" dirty="0" err="1" smtClean="0">
                <a:latin typeface="Verdana" pitchFamily="34" charset="0"/>
              </a:rPr>
              <a:t>Falošně</a:t>
            </a:r>
            <a:r>
              <a:rPr lang="cs-CZ" sz="1400" dirty="0" smtClean="0">
                <a:latin typeface="Verdana" pitchFamily="34" charset="0"/>
              </a:rPr>
              <a:t> pozitivní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9051"/>
          <a:stretch/>
        </p:blipFill>
        <p:spPr>
          <a:xfrm>
            <a:off x="1827336" y="2492896"/>
            <a:ext cx="54893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9051"/>
          <a:stretch/>
        </p:blipFill>
        <p:spPr>
          <a:xfrm>
            <a:off x="1827336" y="1484784"/>
            <a:ext cx="54893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 způsoby: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W) 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00438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-sample vs. </a:t>
            </a:r>
            <a:r>
              <a:rPr lang="cs-CZ" dirty="0" err="1" smtClean="0"/>
              <a:t>two</a:t>
            </a:r>
            <a:r>
              <a:rPr lang="cs-CZ" dirty="0" smtClean="0"/>
              <a:t>-sample testy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Jednovýběrové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one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Dvouvýběrové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two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3" y="178482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jeden vzorek (</a:t>
            </a:r>
            <a:r>
              <a:rPr lang="cs-CZ" sz="2000" b="0" i="0" dirty="0" err="1"/>
              <a:t>one</a:t>
            </a:r>
            <a:r>
              <a:rPr lang="cs-CZ" sz="2000" b="0" i="0" dirty="0"/>
              <a:t> sample, </a:t>
            </a:r>
            <a:r>
              <a:rPr lang="cs-CZ" sz="2000" b="0" i="0" dirty="0" err="1"/>
              <a:t>jednovýběrové</a:t>
            </a:r>
            <a:r>
              <a:rPr lang="cs-CZ" sz="2000" b="0" i="0" dirty="0"/>
              <a:t>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je tedy srovnáváno rozložení hodnot (vzorek) s jediným číslem (referenční hodnota, </a:t>
            </a:r>
            <a:r>
              <a:rPr lang="cs-CZ" sz="2000" b="0" i="0" dirty="0" err="1"/>
              <a:t>hodnota</a:t>
            </a:r>
            <a:r>
              <a:rPr lang="cs-CZ" sz="2000" b="0" i="0" dirty="0"/>
              <a:t>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95288" y="4232753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navzájem dva vzorky (</a:t>
            </a:r>
            <a:r>
              <a:rPr lang="cs-CZ" sz="2000" b="0" i="0" dirty="0" err="1"/>
              <a:t>two</a:t>
            </a:r>
            <a:r>
              <a:rPr lang="cs-CZ" sz="2000" b="0" i="0" dirty="0"/>
              <a:t> sample, </a:t>
            </a:r>
            <a:r>
              <a:rPr lang="cs-CZ" sz="2000" b="0" i="0" dirty="0" err="1"/>
              <a:t>dvouvýběrové</a:t>
            </a:r>
            <a:r>
              <a:rPr lang="cs-CZ" sz="2000" b="0" i="0" dirty="0"/>
              <a:t>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Kromě testů pro dvě skupiny hodnot existují samozřejmě i testy pro více skupin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vs. </a:t>
            </a:r>
            <a:r>
              <a:rPr lang="cs-CZ" dirty="0" err="1" smtClean="0"/>
              <a:t>two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testy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smtClean="0"/>
              <a:t>Jednostranné testy (</a:t>
            </a:r>
            <a:r>
              <a:rPr lang="cs-CZ" sz="2400" b="1" u="sng" dirty="0" err="1" smtClean="0"/>
              <a:t>o</a:t>
            </a:r>
            <a:r>
              <a:rPr lang="cs-CZ" sz="2400" b="1" i="0" u="sng" dirty="0" err="1" smtClean="0"/>
              <a:t>ne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i="0" u="sng" dirty="0" smtClean="0"/>
              <a:t>)</a:t>
            </a:r>
            <a:endParaRPr lang="cs-CZ" sz="2400" b="1" i="0" u="sng" dirty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 smtClean="0"/>
              <a:t>Oboustranné testy (</a:t>
            </a:r>
            <a:r>
              <a:rPr lang="cs-CZ" sz="2400" b="1" u="sng" dirty="0" err="1" smtClean="0"/>
              <a:t>t</a:t>
            </a:r>
            <a:r>
              <a:rPr lang="cs-CZ" sz="2400" b="1" i="0" u="sng" dirty="0" err="1" smtClean="0"/>
              <a:t>wo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u="sng" dirty="0"/>
              <a:t>)</a:t>
            </a:r>
            <a:endParaRPr lang="cs-CZ" sz="2400" b="1" i="0" u="sng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68313" y="186959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z hodnot je větší (menší) než druhá a všechny ostatní případy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95288" y="4229789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2765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27659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95288" y="12546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Nepárový design</a:t>
            </a: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395288" y="35279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/>
              <a:t>Párový design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8313" y="1731962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Při výpočtu je nezbytné brát v úvahu charakteristiky obou skupin dat</a:t>
            </a:r>
            <a:endParaRPr lang="cs-CZ" sz="1700" i="0" dirty="0">
              <a:latin typeface="Verdana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r:id="rId4" imgW="2950000" imgH="3070000" progId="">
                  <p:embed/>
                </p:oleObj>
              </mc:Choice>
              <mc:Fallback>
                <p:oleObj r:id="rId4" imgW="2950000" imgH="3070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2875"/>
                        <a:ext cx="2149475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Opakování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1560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Co jsou </a:t>
            </a:r>
            <a:r>
              <a:rPr lang="cs-CZ" altLang="cs-CZ" sz="2400" b="1" dirty="0" smtClean="0"/>
              <a:t>kvalitativní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binárních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nominálních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ordinálních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5 %, 1 % nebo 10 %)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 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Normalita dat je jedním z předpokladů tzv. parametrických testů (testů založených na předpokladu nějakého rozložení) – např. </a:t>
            </a:r>
            <a:r>
              <a:rPr lang="cs-CZ" sz="1600" i="1" dirty="0" smtClean="0"/>
              <a:t>t</a:t>
            </a:r>
            <a:r>
              <a:rPr lang="cs-CZ" sz="1600" dirty="0" smtClean="0"/>
              <a:t>-testy</a:t>
            </a:r>
          </a:p>
          <a:p>
            <a:pPr eaLnBrk="1" hangingPunct="1"/>
            <a:r>
              <a:rPr lang="cs-CZ" sz="1600" b="1" dirty="0" smtClean="0"/>
              <a:t>Pokud data nejsou normální, neodpovídají ani modelovému rozložení, které je použito pro výpočet (</a:t>
            </a:r>
            <a:r>
              <a:rPr lang="cs-CZ" sz="1600" b="1" i="1" dirty="0" smtClean="0"/>
              <a:t>t</a:t>
            </a:r>
            <a:r>
              <a:rPr lang="cs-CZ" sz="1600" b="1" dirty="0" smtClean="0"/>
              <a:t>-rozložení) a test tak může lhát</a:t>
            </a:r>
          </a:p>
          <a:p>
            <a:pPr eaLnBrk="1" hangingPunct="1"/>
            <a:endParaRPr lang="cs-CZ" sz="1600" b="1" dirty="0" smtClean="0"/>
          </a:p>
          <a:p>
            <a:pPr eaLnBrk="1" hangingPunct="1"/>
            <a:r>
              <a:rPr lang="cs-CZ" sz="1600" b="1" dirty="0" smtClean="0"/>
              <a:t>Řešením je tedy:</a:t>
            </a:r>
          </a:p>
          <a:p>
            <a:pPr lvl="1" eaLnBrk="1" hangingPunct="1"/>
            <a:r>
              <a:rPr lang="cs-CZ" sz="1500" dirty="0" smtClean="0"/>
              <a:t>Transformace dat</a:t>
            </a:r>
            <a:r>
              <a:rPr lang="cs-CZ" sz="1500" b="1" dirty="0" smtClean="0"/>
              <a:t> za účelem dosažení normality jejich rozložení</a:t>
            </a:r>
          </a:p>
          <a:p>
            <a:pPr lvl="1" eaLnBrk="1" hangingPunct="1"/>
            <a:r>
              <a:rPr lang="cs-CZ" sz="1500" dirty="0" err="1" smtClean="0"/>
              <a:t>Neparametrické</a:t>
            </a:r>
            <a:r>
              <a:rPr lang="cs-CZ" sz="1500" dirty="0" smtClean="0"/>
              <a:t> testy</a:t>
            </a:r>
            <a:r>
              <a:rPr lang="cs-CZ" sz="1500" b="1" dirty="0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3952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Whitneyho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 (analýza rozptylu)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dirty="0" smtClean="0">
                <a:latin typeface="Calibri" pitchFamily="34" charset="0"/>
              </a:rPr>
              <a:t>Chí-kvadrát t</a:t>
            </a:r>
            <a:r>
              <a:rPr lang="cs-CZ" sz="1400" b="1" i="0" dirty="0" smtClean="0">
                <a:latin typeface="Calibri" pitchFamily="34" charset="0"/>
              </a:rPr>
              <a:t>est </a:t>
            </a:r>
            <a:r>
              <a:rPr lang="cs-CZ" sz="1400" b="1" i="0" dirty="0">
                <a:latin typeface="Calibri" pitchFamily="34" charset="0"/>
              </a:rPr>
              <a:t>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- </a:t>
            </a: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Smirnovův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01625" y="1412776"/>
            <a:ext cx="8662863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soubor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03_ASTAc_pacienti.sta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základní popisné statistiky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 celý soubor pacientů.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Histogram)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Box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Quantile-Quantile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Probability-Probability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nebo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lze provést třemi způsoby: 1) v nastavení histogramu: záložka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test, 3) v menu Basic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záložka Normality → vybereme test a klikneme na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Normality).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Podívejte se, jak vypadají jednotlivé diagnostické grafy v případě normálního rozdělení.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5539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79512" y="1679839"/>
            <a:ext cx="8856984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s odlehlou hodnotou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Jak se projeví odlehlá hodnota v grafech?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Zkopírujte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(nebo vytvořte pomocí vzorce) do nové proměnné a vymažte v této nové proměnné odlehlou hodnotu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seřaďte si data podle proměnné výška: karta Data → Sort → vložíme proměnnou 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Ověřte, zda se po vynechání odlehlé hodnoty data řídí normálním rozložením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Odlehlou hodnotu (řádek 16, hodnota 100, nahraďte hodnotou 144).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726632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1625" y="1268760"/>
            <a:ext cx="866286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Logaritmicko-normální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Vykreslete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Proložte histogram nejdříve normálním rozložením, poté log-normálním rozložením.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Dále ověřte normalitu dat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Jak se výsledky liší ve srovnání s daty, která se řídí normálním rozdělením?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Transformujte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 přirozeného logaritmu do nové proměnné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Data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=Log(v10)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Ověřte normalitu dat nové proměnné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krabicového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diagnostických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grafů (Q-Q grafu, N-P grafu a P-P 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Vypočtěte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 a medián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hospitalizaci.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Podívejte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hodnoťte vztah průměru a mediánu.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63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01625" y="1457829"/>
            <a:ext cx="866286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data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Přidejte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proměnnou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BMI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(body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index – index tělesné hmotnosti), kterou vypočítáte z 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 případě, že jste ze samostatného cvičení nepřepsali odlehlou hodnotu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učiňte tak nyní (hodnotu 100 přepište na hodnotu 144).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zvlášť pro muže a ženy (proměnná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popisné statistiky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následujících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váha, výška,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(počet hodnot, průměr, medián, směrodatnou odchylku, minimum a maximum). Výsledek znázorněte v jedné tabulce (nápověda: změňte nastavení formy výstupů v sekci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Group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Vykreslete kategorizované histogramy proměnných výška, váha a BMI pro muže a ženy zvlášť. Zkuste si proložit histogramy postupně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normálním rozdělením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dalšími rozděleními ze záložky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563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625" y="1929196"/>
            <a:ext cx="853440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(opět pro muže a ženy zvlášť) vykreslete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Q-Q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Které proměnné dle těchto diagnostických grafů podle vás mají normální rozložení? Zapište svůj odhad do připravené tabulky.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Otestujte normalitu dat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muže a ženy zvlášť pomocí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Zapište výsledek (p-hodnotu) do připravené tabulky. Srovnejte své odhady z diagnostických grafů s výsledky testů.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 případě, že se dle diagnostických grafů nebo S-W testu data řídí normálním rozdělením, jaký je v uvedených případech odhad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parametrů tohoto rozdělení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(střední hodnoty a rozptylu)? Hodnoty zaznamenejte do tabulky.</a:t>
            </a:r>
          </a:p>
        </p:txBody>
      </p:sp>
    </p:spTree>
    <p:extLst>
      <p:ext uri="{BB962C8B-B14F-4D97-AF65-F5344CB8AC3E}">
        <p14:creationId xmlns:p14="http://schemas.microsoft.com/office/powerpoint/2010/main" val="1858260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73893"/>
              </p:ext>
            </p:extLst>
          </p:nvPr>
        </p:nvGraphicFramePr>
        <p:xfrm>
          <a:off x="755576" y="2401657"/>
          <a:ext cx="7633344" cy="3907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282">
                  <a:extLst>
                    <a:ext uri="{9D8B030D-6E8A-4147-A177-3AD203B41FA5}">
                      <a16:colId xmlns:a16="http://schemas.microsoft.com/office/drawing/2014/main" val="2618224819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3614493466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845752028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797617613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78538545"/>
                    </a:ext>
                  </a:extLst>
                </a:gridCol>
              </a:tblGrid>
              <a:tr h="93610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Proměnná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Normalita dle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Q-Q / N-P / P-P grafu (ano/ne)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p-hodnota Shapirova-Wilkova testu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střední hodnoty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rozptylu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61379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Výška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06604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0.037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2406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0.539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161.2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17.3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04015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Váha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2256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0.004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 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839831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0.784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65.9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25.1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3834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BMI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607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</a:rPr>
                        <a:t>0.529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25.3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3.6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2438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0.200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4.3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09250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139779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Výsledky: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Vizuální a testové ověření normality.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64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1625" y="1484784"/>
            <a:ext cx="866286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Poznámky k nejčastějším chybám: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Parametry normální rozdělení jsou: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Nejlepším nestranným odhadem střední hodnoty u normálního rozdělení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(nikoliv medián, ale měl by v případě normálního rozdělení stejný nebo podobný jako průměr), nejlepším nestranným odhadem rozptylu jako parametru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výběrový 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Nepleťte si rozptyl a směrodatnou odchylku.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Směrodatná odchylka je odmocnina z rozptylu.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rozdíl od rozptylu je ve stejných jednotkách jako hodnocený parametr.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7975" y="3782017"/>
            <a:ext cx="865651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chyby: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Přehozené skupiny pohlaví (záměna žen a mužů).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Odhad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hodnoty a rozptylu měl být vyplněn pouze tam, kde jste pomocí testu nezamítli nulovou hypotézu o normalitě dat.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interpretace např. výšky může být: „Pomocí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můžeme předpokládat, že se výška u žen v našem hodnoceném souboru řídí normálním rozdělením. U mužů jsme však nulovou hypotézu zamítli, tedy test prokázal, že výška u mužů nemá normální rozdělení.“</a:t>
            </a:r>
          </a:p>
        </p:txBody>
      </p:sp>
    </p:spTree>
    <p:extLst>
      <p:ext uri="{BB962C8B-B14F-4D97-AF65-F5344CB8AC3E}">
        <p14:creationId xmlns:p14="http://schemas.microsoft.com/office/powerpoint/2010/main" val="148627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rgbClr val="CC0000"/>
                </a:solidFill>
              </a:rPr>
              <a:t> </a:t>
            </a:r>
            <a:r>
              <a:rPr lang="cs-CZ" i="0" dirty="0" err="1">
                <a:solidFill>
                  <a:srgbClr val="CC0000"/>
                </a:solidFill>
              </a:rPr>
              <a:t>Weibullovo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 smtClean="0">
                <a:solidFill>
                  <a:srgbClr val="CC0000"/>
                </a:solidFill>
              </a:rPr>
              <a:t>Pearsonovo</a:t>
            </a:r>
            <a:endParaRPr lang="cs-CZ" b="1" i="0" dirty="0" smtClean="0">
              <a:solidFill>
                <a:srgbClr val="CC0000"/>
              </a:solidFill>
            </a:endParaRPr>
          </a:p>
          <a:p>
            <a:pPr algn="ctr" eaLnBrk="0" hangingPunct="0"/>
            <a:r>
              <a:rPr lang="cs-CZ" b="1" dirty="0" smtClean="0">
                <a:solidFill>
                  <a:srgbClr val="CC0000"/>
                </a:solidFill>
              </a:rPr>
              <a:t>(Chí-kvadrát)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67612" y="1705173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223175" y="1813123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9912" y="1476573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4712" y="3238698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10762" y="316249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34387" y="3238698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405737" y="3048198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82037" y="3048198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905926" y="1476573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210726" y="3686373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801526" y="3152973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63326" y="3686373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658526" y="3038673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</p:cNvCxnSpPr>
          <p:nvPr/>
        </p:nvCxnSpPr>
        <p:spPr bwMode="auto">
          <a:xfrm flipV="1">
            <a:off x="5829851" y="3194248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</p:cNvCxnSpPr>
          <p:nvPr/>
        </p:nvCxnSpPr>
        <p:spPr bwMode="auto">
          <a:xfrm flipH="1" flipV="1">
            <a:off x="6812514" y="3192661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429926" y="3686373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487397" y="2162373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dirty="0" err="1"/>
              <a:t>l</a:t>
            </a:r>
            <a:r>
              <a:rPr lang="cs-CZ" sz="2400" i="0" dirty="0" err="1" smtClean="0"/>
              <a:t>n</a:t>
            </a:r>
            <a:r>
              <a:rPr lang="cs-CZ" sz="2400" i="0" dirty="0" smtClean="0"/>
              <a:t> </a:t>
            </a:r>
            <a:r>
              <a:rPr lang="cs-CZ" sz="2400" i="0" dirty="0"/>
              <a:t>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15526" y="1705173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72676" y="3046611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734601" y="3014861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906051" y="2938661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67976" y="2787848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229901" y="2538611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91826" y="2192536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63276" y="2095698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725201" y="2095698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87126" y="2192536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7049051" y="2538611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220501" y="2787848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82426" y="2938661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544351" y="3014861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706276" y="3046611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67912" y="269577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337369" y="5081194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519912" y="5471194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101312" y="5433093"/>
            <a:ext cx="1104904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529437" y="4168973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41806"/>
              </p:ext>
            </p:extLst>
          </p:nvPr>
        </p:nvGraphicFramePr>
        <p:xfrm>
          <a:off x="5442144" y="5205019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144" y="5205019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143799" y="5553994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284984" y="4309217"/>
            <a:ext cx="1118212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2517</Words>
  <Application>Microsoft Office PowerPoint</Application>
  <PresentationFormat>Předvádění na obrazovce (4:3)</PresentationFormat>
  <Paragraphs>492</Paragraphs>
  <Slides>39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39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Verdana</vt:lpstr>
      <vt:lpstr>Wingdings</vt:lpstr>
      <vt:lpstr>Wingdings 2</vt:lpstr>
      <vt:lpstr>Administrativní</vt:lpstr>
      <vt:lpstr>Rovnice</vt:lpstr>
      <vt:lpstr>Document</vt:lpstr>
      <vt:lpstr>Graf</vt:lpstr>
      <vt:lpstr>Unknown</vt:lpstr>
      <vt:lpstr> ASTAc Biostatistika  3. cvičení</vt:lpstr>
      <vt:lpstr> Opakování</vt:lpstr>
      <vt:lpstr>Opakování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Možné chyby při testování hypotéz</vt:lpstr>
      <vt:lpstr>Možné chyby při testování hypotéz</vt:lpstr>
      <vt:lpstr>Význam chyb při testování hypotéz</vt:lpstr>
      <vt:lpstr>Způsoby testování </vt:lpstr>
      <vt:lpstr>Způsoby testování: P-hodnota</vt:lpstr>
      <vt:lpstr>Parametrické vs. neparametrické testy</vt:lpstr>
      <vt:lpstr>One-sample vs. two-sample testy</vt:lpstr>
      <vt:lpstr>One-tailed vs. two-tailed testy</vt:lpstr>
      <vt:lpstr>Nepárový vs. párový design</vt:lpstr>
      <vt:lpstr>Důležité poznámky k testování hypotéz</vt:lpstr>
      <vt:lpstr>Statistické testy a normalita dat</vt:lpstr>
      <vt:lpstr>Testy normality</vt:lpstr>
      <vt:lpstr>Společné cvičení – ověřování normality dat</vt:lpstr>
      <vt:lpstr>Společné cvičení – ověřování normality dat</vt:lpstr>
      <vt:lpstr>Společné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uher</cp:lastModifiedBy>
  <cp:revision>75</cp:revision>
  <dcterms:created xsi:type="dcterms:W3CDTF">2015-10-19T12:20:38Z</dcterms:created>
  <dcterms:modified xsi:type="dcterms:W3CDTF">2017-03-14T10:02:23Z</dcterms:modified>
</cp:coreProperties>
</file>