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7" r:id="rId2"/>
    <p:sldId id="267" r:id="rId3"/>
    <p:sldId id="268" r:id="rId4"/>
    <p:sldId id="272" r:id="rId5"/>
    <p:sldId id="273" r:id="rId6"/>
    <p:sldId id="266" r:id="rId7"/>
    <p:sldId id="262" r:id="rId8"/>
    <p:sldId id="263" r:id="rId9"/>
    <p:sldId id="265" r:id="rId10"/>
    <p:sldId id="269" r:id="rId11"/>
    <p:sldId id="270" r:id="rId12"/>
    <p:sldId id="271" r:id="rId13"/>
    <p:sldId id="277" r:id="rId14"/>
    <p:sldId id="278" r:id="rId15"/>
    <p:sldId id="279" r:id="rId16"/>
    <p:sldId id="298" r:id="rId17"/>
    <p:sldId id="283" r:id="rId18"/>
    <p:sldId id="284" r:id="rId19"/>
    <p:sldId id="285" r:id="rId20"/>
    <p:sldId id="286" r:id="rId21"/>
    <p:sldId id="299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6" r:id="rId30"/>
    <p:sldId id="294" r:id="rId31"/>
    <p:sldId id="295" r:id="rId32"/>
    <p:sldId id="300" r:id="rId33"/>
    <p:sldId id="301" r:id="rId34"/>
    <p:sldId id="302" r:id="rId35"/>
    <p:sldId id="303" r:id="rId36"/>
    <p:sldId id="304" r:id="rId37"/>
    <p:sldId id="305" r:id="rId38"/>
    <p:sldId id="306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5755" autoAdjust="0"/>
  </p:normalViewPr>
  <p:slideViewPr>
    <p:cSldViewPr>
      <p:cViewPr varScale="1">
        <p:scale>
          <a:sx n="116" d="100"/>
          <a:sy n="116" d="100"/>
        </p:scale>
        <p:origin x="14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5D122-53EF-4A0C-8DF3-249B05C27EB8}" type="datetimeFigureOut">
              <a:rPr lang="cs-CZ" smtClean="0"/>
              <a:pPr/>
              <a:t>4.4.2017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9FC17-6B51-4D18-9193-499C4EA7A4D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22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2D96B9-7150-4BB8-8592-C6E601F389EF}" type="slidenum">
              <a:rPr lang="cs-CZ" sz="1200" b="0" i="0"/>
              <a:pPr algn="r"/>
              <a:t>18</a:t>
            </a:fld>
            <a:endParaRPr lang="cs-CZ" sz="1200" b="0" i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19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030F966-8C08-4F2C-BCE7-3D4A9D8AA861}" type="slidenum">
              <a:rPr lang="cs-CZ" sz="1200" b="0" i="0"/>
              <a:pPr algn="r"/>
              <a:t>20</a:t>
            </a:fld>
            <a:endParaRPr lang="cs-CZ" sz="1200" b="0" i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48B8E59-1108-461F-BBF5-D9D67CD85F35}" type="slidenum">
              <a:rPr lang="cs-CZ" sz="1200" b="0" i="0"/>
              <a:pPr algn="r"/>
              <a:t>22</a:t>
            </a:fld>
            <a:endParaRPr lang="cs-CZ" sz="1200" b="0" i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22DB9E-48E3-4EC9-882B-5C50BD381C2D}" type="slidenum">
              <a:rPr lang="cs-CZ" sz="1200" b="0" i="0"/>
              <a:pPr algn="r"/>
              <a:t>28</a:t>
            </a:fld>
            <a:endParaRPr lang="cs-CZ" sz="1200" b="0" i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22DB9E-48E3-4EC9-882B-5C50BD381C2D}" type="slidenum">
              <a:rPr lang="cs-CZ" sz="1200" b="0" i="0"/>
              <a:pPr algn="r"/>
              <a:t>29</a:t>
            </a:fld>
            <a:endParaRPr lang="cs-CZ" sz="1200" b="0" i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E5B9B-886B-449D-92A2-36A310F8F102}" type="datetime1">
              <a:rPr lang="cs-CZ"/>
              <a:pPr>
                <a:defRPr/>
              </a:pPr>
              <a:t>4.4.2017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E31DB58-D650-4AC4-8039-0D83F41EB1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015D0-2154-4674-97C1-A17D8D02B2D0}" type="datetime1">
              <a:rPr lang="cs-CZ"/>
              <a:pPr>
                <a:defRPr/>
              </a:pPr>
              <a:t>4.4.2017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9CA9E-861C-4728-ADB1-327DBDD2E9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22BA8-A0CC-40E9-92E5-860C0BAB06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AB533-E491-44EA-AD8E-FB723AD8754D}" type="datetime1">
              <a:rPr lang="cs-CZ"/>
              <a:pPr>
                <a:defRPr/>
              </a:pPr>
              <a:t>4.4.2017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EECD9-9A9D-4ED8-B720-9447A17C5920}" type="datetime1">
              <a:rPr lang="cs-CZ"/>
              <a:pPr>
                <a:defRPr/>
              </a:pPr>
              <a:t>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89A55-5082-4E29-A7D1-942C4EE896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1F58E0-416D-4AC3-BC37-FA8AA63CC19F}" type="datetime1">
              <a:rPr lang="cs-CZ"/>
              <a:pPr>
                <a:defRPr/>
              </a:pPr>
              <a:t>4.4.2017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>
                <a:solidFill>
                  <a:srgbClr val="607B7C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FF97EB-9FCA-4F1A-A679-2AF8542FEF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15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615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6160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9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074414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Opakování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Modelová rozložení náhodné veličiny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Normální rozložení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Základy testování hypotéz</a:t>
            </a: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1074935"/>
            <a:ext cx="7772400" cy="738664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Biostatistika </a:t>
            </a:r>
            <a:endParaRPr lang="cs-CZ" sz="4200" dirty="0" smtClean="0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234458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Normální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Pravidlo 3 sigma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Parametry normálního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Vizuální ověření normality dat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6938"/>
            <a:ext cx="7772400" cy="731837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 Normální rozložení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Nejklasičtějším modelovým rozložením, od něhož je odvozena celá řada statistických analýz je tzv. </a:t>
            </a: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normální rozložení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známé též jako </a:t>
            </a:r>
            <a:r>
              <a:rPr kumimoji="0" lang="cs-CZ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Gaussova</a:t>
            </a: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křivka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Popisuje rozdělení pravděpodobnosti spojité náhodné veličiny: např. výška v populaci, chyba měření…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Je kompletně popsáno dvěma parametry: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l-G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μ</a:t>
            </a: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– střední hodnota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     </a:t>
            </a:r>
            <a:r>
              <a:rPr lang="el-GR" b="1" dirty="0" smtClean="0"/>
              <a:t>σ</a:t>
            </a:r>
            <a:r>
              <a:rPr lang="cs-CZ" b="1" baseline="30000" dirty="0" smtClean="0"/>
              <a:t>2 </a:t>
            </a:r>
            <a:r>
              <a:rPr lang="cs-CZ" b="1" dirty="0" smtClean="0"/>
              <a:t>– rozptyl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Označení: </a:t>
            </a:r>
            <a:r>
              <a:rPr kumimoji="0" lang="cs-CZ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N(</a:t>
            </a:r>
            <a:r>
              <a:rPr lang="el-GR" b="1" dirty="0" smtClean="0"/>
              <a:t>μ</a:t>
            </a:r>
            <a:r>
              <a:rPr lang="cs-CZ" b="1" dirty="0" smtClean="0"/>
              <a:t>, </a:t>
            </a:r>
            <a:r>
              <a:rPr lang="el-GR" b="1" dirty="0" smtClean="0"/>
              <a:t>σ</a:t>
            </a:r>
            <a:r>
              <a:rPr lang="cs-CZ" b="1" baseline="30000" dirty="0" smtClean="0"/>
              <a:t>2</a:t>
            </a:r>
            <a:r>
              <a:rPr kumimoji="0" lang="cs-CZ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kumimoji="0" lang="cs-CZ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lang="cs-CZ" sz="24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kumimoji="0" lang="cs-CZ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u="sng" dirty="0" smtClean="0">
                <a:solidFill>
                  <a:srgbClr val="FF0000"/>
                </a:solidFill>
              </a:rPr>
              <a:t>Normalita je klíčovým předpokladem řady statistických metod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 ověření normality existuje řada testů a grafických metod</a:t>
            </a:r>
          </a:p>
        </p:txBody>
      </p:sp>
      <p:pic>
        <p:nvPicPr>
          <p:cNvPr id="10246" name="Picture 6" descr="Soubor:Normal Distribution PDF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042" y="2871802"/>
            <a:ext cx="4114800" cy="2628900"/>
          </a:xfrm>
          <a:prstGeom prst="rect">
            <a:avLst/>
          </a:prstGeom>
          <a:noFill/>
        </p:spPr>
      </p:pic>
      <p:sp>
        <p:nvSpPr>
          <p:cNvPr id="1029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303213"/>
            <a:ext cx="7772400" cy="836612"/>
          </a:xfrm>
          <a:noFill/>
        </p:spPr>
        <p:txBody>
          <a:bodyPr anchor="ctr"/>
          <a:lstStyle/>
          <a:p>
            <a:r>
              <a:rPr lang="cs-CZ" sz="3600" dirty="0" smtClean="0"/>
              <a:t>Normální rozdělení 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500" b="1" dirty="0" smtClean="0">
                <a:solidFill>
                  <a:srgbClr val="646B86"/>
                </a:solidFill>
                <a:cs typeface="Arial" charset="0"/>
              </a:rPr>
              <a:t>                                    </a:t>
            </a:r>
            <a:endParaRPr lang="cs-CZ" sz="15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303213"/>
            <a:ext cx="7772400" cy="836612"/>
          </a:xfrm>
          <a:noFill/>
        </p:spPr>
        <p:txBody>
          <a:bodyPr anchor="ctr"/>
          <a:lstStyle/>
          <a:p>
            <a:r>
              <a:rPr lang="cs-CZ" sz="3600" dirty="0" smtClean="0"/>
              <a:t>Pravidlo 3 sigma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500" b="1" dirty="0" smtClean="0">
                <a:solidFill>
                  <a:srgbClr val="646B86"/>
                </a:solidFill>
                <a:cs typeface="Arial" charset="0"/>
              </a:rPr>
              <a:t>                                    </a:t>
            </a:r>
            <a:endParaRPr lang="cs-CZ" sz="15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sp>
        <p:nvSpPr>
          <p:cNvPr id="36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sz="2000" dirty="0" smtClean="0"/>
              <a:t>V rozmezí</a:t>
            </a:r>
            <a:r>
              <a:rPr lang="el-GR" sz="2000" dirty="0" smtClean="0"/>
              <a:t> μ ± 3σ</a:t>
            </a:r>
            <a:r>
              <a:rPr lang="cs-CZ" sz="2000" dirty="0" smtClean="0"/>
              <a:t> by se mělo vyskytovat 99,7 % všech hodnot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sz="2000" dirty="0" smtClean="0"/>
              <a:t>Použití: zhodnotíme tvar rozdělení (pouze orientačně) a přítomnost odlehlých hodnot </a:t>
            </a:r>
            <a:endParaRPr kumimoji="0" lang="cs-CZ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6" name="Picture 2" descr="Soubor:Standard deviation diagra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2856"/>
            <a:ext cx="5334000" cy="2667000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4050975" y="5096217"/>
            <a:ext cx="1529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smtClean="0">
                <a:solidFill>
                  <a:srgbClr val="0070C0"/>
                </a:solidFill>
              </a:rPr>
              <a:t>99,7 %  všech hodnot</a:t>
            </a:r>
            <a:endParaRPr lang="cs-CZ" sz="1200" b="1" i="1" dirty="0">
              <a:solidFill>
                <a:srgbClr val="0070C0"/>
              </a:solidFill>
            </a:endParaRPr>
          </a:p>
        </p:txBody>
      </p:sp>
      <p:sp>
        <p:nvSpPr>
          <p:cNvPr id="11" name="Pravá složená závorka 10"/>
          <p:cNvSpPr/>
          <p:nvPr/>
        </p:nvSpPr>
        <p:spPr>
          <a:xfrm rot="5400000">
            <a:off x="4608004" y="3176972"/>
            <a:ext cx="216024" cy="36004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Vizuální ověření normality</a:t>
            </a: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r>
              <a:rPr lang="cs-CZ" sz="1600" dirty="0">
                <a:cs typeface="Arial" charset="0"/>
              </a:rPr>
              <a:t>Pro hodnocení tvaru rozložení lze využít </a:t>
            </a:r>
            <a:r>
              <a:rPr lang="cs-CZ" sz="1600" dirty="0" smtClean="0">
                <a:cs typeface="Arial" charset="0"/>
              </a:rPr>
              <a:t>histogram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600" dirty="0" smtClean="0">
                <a:cs typeface="Arial" charset="0"/>
              </a:rPr>
              <a:t>      </a:t>
            </a:r>
            <a:r>
              <a:rPr lang="cs-CZ" sz="1600" dirty="0">
                <a:cs typeface="Arial" charset="0"/>
              </a:rPr>
              <a:t>(nevýhoda: nutné určit „vhodný“ počet  sloupců)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endParaRPr lang="cs-CZ" sz="1600" b="1" dirty="0" smtClean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 smtClean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 smtClean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r>
              <a:rPr lang="cs-CZ" sz="1600" dirty="0">
                <a:cs typeface="Arial" charset="0"/>
              </a:rPr>
              <a:t>Vhodnější jsou: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cs-CZ" sz="1600" b="1" dirty="0">
                <a:cs typeface="Arial" charset="0"/>
              </a:rPr>
              <a:t>Q-Q graf </a:t>
            </a:r>
            <a:r>
              <a:rPr lang="cs-CZ" sz="1600" dirty="0">
                <a:cs typeface="Arial" charset="0"/>
              </a:rPr>
              <a:t>(kvantil-kvantilový graf)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cs-CZ" sz="1600" b="1" dirty="0">
                <a:cs typeface="Arial" charset="0"/>
              </a:rPr>
              <a:t>P-P graf</a:t>
            </a:r>
            <a:r>
              <a:rPr lang="cs-CZ" sz="1600" dirty="0">
                <a:cs typeface="Arial" charset="0"/>
              </a:rPr>
              <a:t> (pravděpodobnostně-pravděpodobnostní graf)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cs-CZ" sz="1600" b="1" dirty="0">
                <a:cs typeface="Arial" charset="0"/>
              </a:rPr>
              <a:t>N-P graf </a:t>
            </a:r>
            <a:r>
              <a:rPr lang="cs-CZ" sz="1600" dirty="0">
                <a:cs typeface="Arial" charset="0"/>
              </a:rPr>
              <a:t>(normální-pravděpodobnostní graf)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500" b="1" dirty="0">
                <a:solidFill>
                  <a:srgbClr val="646B86"/>
                </a:solidFill>
                <a:cs typeface="Arial" charset="0"/>
              </a:rPr>
              <a:t>                                    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174" y="2214554"/>
            <a:ext cx="7313653" cy="265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Řešení v softwaru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3851920" y="1484784"/>
            <a:ext cx="792088" cy="504056"/>
          </a:xfrm>
          <a:prstGeom prst="righ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7236296" y="1628800"/>
            <a:ext cx="792088" cy="50405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567825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V menu </a:t>
            </a:r>
            <a:r>
              <a:rPr lang="cs-CZ" sz="1200" b="1" i="1" dirty="0" err="1">
                <a:solidFill>
                  <a:prstClr val="black"/>
                </a:solidFill>
                <a:latin typeface="Arial" charset="0"/>
                <a:cs typeface="Arial" charset="0"/>
              </a:rPr>
              <a:t>Graphs</a:t>
            </a: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zvolíme 2D </a:t>
            </a:r>
            <a:r>
              <a:rPr lang="cs-CZ" sz="1200" b="1" i="1" dirty="0" err="1">
                <a:solidFill>
                  <a:prstClr val="black"/>
                </a:solidFill>
                <a:latin typeface="Arial" charset="0"/>
                <a:cs typeface="Arial" charset="0"/>
              </a:rPr>
              <a:t>Graphs</a:t>
            </a: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5170" y="4365104"/>
            <a:ext cx="3005328" cy="189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Šipka doprava 14"/>
          <p:cNvSpPr/>
          <p:nvPr/>
        </p:nvSpPr>
        <p:spPr>
          <a:xfrm rot="8580000" flipV="1">
            <a:off x="4215298" y="2165844"/>
            <a:ext cx="792088" cy="504056"/>
          </a:xfrm>
          <a:prstGeom prst="righ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2</a:t>
            </a: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38385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aoblený obdélník 9"/>
          <p:cNvSpPr/>
          <p:nvPr/>
        </p:nvSpPr>
        <p:spPr>
          <a:xfrm>
            <a:off x="971600" y="5085184"/>
            <a:ext cx="3312368" cy="1224136"/>
          </a:xfrm>
          <a:prstGeom prst="roundRect">
            <a:avLst/>
          </a:prstGeom>
          <a:solidFill>
            <a:srgbClr val="29CC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115617" y="5229200"/>
            <a:ext cx="3168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V případě, že máme v datech několik stejných hodnot, je vhodné odškrtnout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Neurčovat průměrnou pozici svázaných pozorování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251520" y="1484784"/>
            <a:ext cx="3312368" cy="360040"/>
          </a:xfrm>
          <a:prstGeom prst="roundRect">
            <a:avLst/>
          </a:prstGeom>
          <a:solidFill>
            <a:srgbClr val="29CC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323528" y="4509120"/>
            <a:ext cx="2880320" cy="432048"/>
          </a:xfrm>
          <a:prstGeom prst="round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907704" y="3140968"/>
            <a:ext cx="2219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Výběr rozdělení</a:t>
            </a:r>
          </a:p>
        </p:txBody>
      </p:sp>
      <p:cxnSp>
        <p:nvCxnSpPr>
          <p:cNvPr id="27" name="Pravoúhlá spojovací čára 26"/>
          <p:cNvCxnSpPr/>
          <p:nvPr/>
        </p:nvCxnSpPr>
        <p:spPr>
          <a:xfrm rot="10800000" flipV="1">
            <a:off x="1763688" y="3356990"/>
            <a:ext cx="792090" cy="432049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aoblený obdélník 30"/>
          <p:cNvSpPr/>
          <p:nvPr/>
        </p:nvSpPr>
        <p:spPr>
          <a:xfrm>
            <a:off x="1907704" y="3068960"/>
            <a:ext cx="1368152" cy="360040"/>
          </a:xfrm>
          <a:prstGeom prst="roundRect">
            <a:avLst/>
          </a:prstGeom>
          <a:solidFill>
            <a:srgbClr val="29CC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cxnSp>
        <p:nvCxnSpPr>
          <p:cNvPr id="32" name="Pravoúhlá spojovací čára 31"/>
          <p:cNvCxnSpPr>
            <a:endCxn id="10" idx="1"/>
          </p:cNvCxnSpPr>
          <p:nvPr/>
        </p:nvCxnSpPr>
        <p:spPr>
          <a:xfrm rot="16200000" flipH="1">
            <a:off x="413539" y="5139190"/>
            <a:ext cx="756083" cy="360040"/>
          </a:xfrm>
          <a:prstGeom prst="bent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aoblený obdélník 34"/>
          <p:cNvSpPr/>
          <p:nvPr/>
        </p:nvSpPr>
        <p:spPr>
          <a:xfrm>
            <a:off x="5580112" y="4293096"/>
            <a:ext cx="3240360" cy="2016224"/>
          </a:xfrm>
          <a:prstGeom prst="round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38" name="Šipka doprava 37"/>
          <p:cNvSpPr/>
          <p:nvPr/>
        </p:nvSpPr>
        <p:spPr>
          <a:xfrm>
            <a:off x="4499992" y="5517232"/>
            <a:ext cx="792088" cy="504056"/>
          </a:xfrm>
          <a:prstGeom prst="righ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3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9" t="38026" r="66673" b="54705"/>
          <a:stretch/>
        </p:blipFill>
        <p:spPr bwMode="auto">
          <a:xfrm>
            <a:off x="5292080" y="1484888"/>
            <a:ext cx="3096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Rozdíl mezi N-P, Q-Q, P-P grafem</a:t>
            </a:r>
            <a:endParaRPr lang="cs-CZ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91585"/>
            <a:ext cx="3371850" cy="249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9783" y="1285870"/>
            <a:ext cx="3354705" cy="250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861048"/>
            <a:ext cx="3420618" cy="25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ený obdélník 6"/>
          <p:cNvSpPr/>
          <p:nvPr/>
        </p:nvSpPr>
        <p:spPr>
          <a:xfrm>
            <a:off x="3707904" y="2420888"/>
            <a:ext cx="1800200" cy="1008112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3563888" y="2132856"/>
            <a:ext cx="2088232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779912" y="249289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Pouze výměna 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Znázorněn pozorovaný a teoretický kvantil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779912" y="1855857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???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3779912" y="4653136"/>
            <a:ext cx="1800200" cy="1008112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923928" y="487090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Vykresleno kumulativní rozdělení</a:t>
            </a:r>
          </a:p>
        </p:txBody>
      </p:sp>
      <p:grpSp>
        <p:nvGrpSpPr>
          <p:cNvPr id="3" name="Skupina 16"/>
          <p:cNvGrpSpPr/>
          <p:nvPr/>
        </p:nvGrpSpPr>
        <p:grpSpPr>
          <a:xfrm>
            <a:off x="5940152" y="3933056"/>
            <a:ext cx="2952328" cy="2016224"/>
            <a:chOff x="5940152" y="4365103"/>
            <a:chExt cx="2952328" cy="1512169"/>
          </a:xfrm>
        </p:grpSpPr>
        <p:sp>
          <p:nvSpPr>
            <p:cNvPr id="15" name="Zaoblený obdélník 14"/>
            <p:cNvSpPr/>
            <p:nvPr/>
          </p:nvSpPr>
          <p:spPr>
            <a:xfrm>
              <a:off x="5940152" y="4365103"/>
              <a:ext cx="2952328" cy="1512169"/>
            </a:xfrm>
            <a:prstGeom prst="roundRect">
              <a:avLst/>
            </a:prstGeom>
            <a:solidFill>
              <a:srgbClr val="29CC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white"/>
                </a:solidFill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6012160" y="4509120"/>
              <a:ext cx="2844823" cy="1166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 i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PAMATUJ: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 i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Pocházejí-li data z normálního rozložení, pak body budou ležet okolo přímky</a:t>
              </a:r>
            </a:p>
          </p:txBody>
        </p:sp>
      </p:grpSp>
      <p:pic>
        <p:nvPicPr>
          <p:cNvPr id="65542" name="Picture 6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5157192"/>
            <a:ext cx="714929" cy="594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437927"/>
            <a:ext cx="8534400" cy="758825"/>
          </a:xfrm>
        </p:spPr>
        <p:txBody>
          <a:bodyPr/>
          <a:lstStyle/>
          <a:p>
            <a:r>
              <a:rPr lang="cs-CZ" dirty="0" smtClean="0"/>
              <a:t>Jak se projeví asymetrie dat v diagnostických grafech?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587190"/>
              </p:ext>
            </p:extLst>
          </p:nvPr>
        </p:nvGraphicFramePr>
        <p:xfrm>
          <a:off x="-1188640" y="1509713"/>
          <a:ext cx="8742363" cy="558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Document" r:id="rId3" imgW="8974937" imgH="5715407" progId="Word.Document.8">
                  <p:embed/>
                </p:oleObj>
              </mc:Choice>
              <mc:Fallback>
                <p:oleObj name="Document" r:id="rId3" imgW="8974937" imgH="5715407" progId="Word.Documen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88640" y="1509713"/>
                        <a:ext cx="8742363" cy="558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012160" y="5877272"/>
            <a:ext cx="3417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Výukové materiály: Výpočetní statistika, RNDr</a:t>
            </a:r>
            <a:r>
              <a:rPr lang="cs-CZ" sz="1400" i="1" dirty="0"/>
              <a:t>. Marie Budíková, Dr</a:t>
            </a:r>
            <a:r>
              <a:rPr lang="cs-CZ" sz="1400" i="1" dirty="0" smtClean="0"/>
              <a:t>., 2011</a:t>
            </a:r>
            <a:endParaRPr lang="cs-CZ" sz="1400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40546" y="4077072"/>
            <a:ext cx="108318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Konkávní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křivka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11960" y="3573016"/>
            <a:ext cx="108145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Konvexní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křivka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5004048" y="4005063"/>
            <a:ext cx="360040" cy="288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899592" y="4077072"/>
            <a:ext cx="181551" cy="22439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271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1945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Princip statistického testování hypotéz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Pojmy statistických testů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Normalita dat a její význam pro testování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Ověření normality dat pomocí testu</a:t>
            </a:r>
          </a:p>
        </p:txBody>
      </p:sp>
      <p:sp>
        <p:nvSpPr>
          <p:cNvPr id="1946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0588"/>
            <a:ext cx="7772400" cy="738187"/>
          </a:xfrm>
          <a:noFill/>
        </p:spPr>
        <p:txBody>
          <a:bodyPr>
            <a:spAutoFit/>
          </a:bodyPr>
          <a:lstStyle/>
          <a:p>
            <a:r>
              <a:rPr lang="cs-CZ" sz="4200" smtClean="0">
                <a:solidFill>
                  <a:schemeClr val="accent1"/>
                </a:solidFill>
                <a:latin typeface="Arial" charset="0"/>
              </a:rPr>
              <a:t> Základy testování hypotéz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mtClean="0"/>
              <a:t>Princip testování hypotéz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539750" y="3222625"/>
            <a:ext cx="19812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i="0">
                <a:latin typeface="Verdana" pitchFamily="34" charset="0"/>
              </a:rPr>
              <a:t>Cílová </a:t>
            </a:r>
          </a:p>
          <a:p>
            <a:pPr algn="ctr" eaLnBrk="0" hangingPunct="0"/>
            <a:r>
              <a:rPr lang="cs-CZ" sz="1600" i="0">
                <a:latin typeface="Verdana" pitchFamily="34" charset="0"/>
              </a:rPr>
              <a:t>populace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1274763" y="5708650"/>
            <a:ext cx="1138237" cy="62865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0" i="0">
                <a:latin typeface="Verdana" pitchFamily="34" charset="0"/>
              </a:rPr>
              <a:t>Vzorek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3563938" y="5876925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Reprezentativnost ?</a:t>
            </a:r>
          </a:p>
        </p:txBody>
      </p:sp>
      <p:sp>
        <p:nvSpPr>
          <p:cNvPr id="20487" name="Freeform 6"/>
          <p:cNvSpPr>
            <a:spLocks/>
          </p:cNvSpPr>
          <p:nvPr/>
        </p:nvSpPr>
        <p:spPr bwMode="auto">
          <a:xfrm>
            <a:off x="684213" y="4076700"/>
            <a:ext cx="1657350" cy="1296988"/>
          </a:xfrm>
          <a:custGeom>
            <a:avLst/>
            <a:gdLst>
              <a:gd name="T0" fmla="*/ 2147483647 w 222"/>
              <a:gd name="T1" fmla="*/ 2147483647 h 175"/>
              <a:gd name="T2" fmla="*/ 2147483647 w 222"/>
              <a:gd name="T3" fmla="*/ 0 h 175"/>
              <a:gd name="T4" fmla="*/ 2147483647 w 222"/>
              <a:gd name="T5" fmla="*/ 2147483647 h 175"/>
              <a:gd name="T6" fmla="*/ 2147483647 w 222"/>
              <a:gd name="T7" fmla="*/ 2147483647 h 175"/>
              <a:gd name="T8" fmla="*/ 2147483647 w 222"/>
              <a:gd name="T9" fmla="*/ 2147483647 h 175"/>
              <a:gd name="T10" fmla="*/ 2147483647 w 222"/>
              <a:gd name="T11" fmla="*/ 2147483647 h 175"/>
              <a:gd name="T12" fmla="*/ 2147483647 w 222"/>
              <a:gd name="T13" fmla="*/ 2147483647 h 175"/>
              <a:gd name="T14" fmla="*/ 0 w 222"/>
              <a:gd name="T15" fmla="*/ 2147483647 h 175"/>
              <a:gd name="T16" fmla="*/ 2147483647 w 222"/>
              <a:gd name="T17" fmla="*/ 2147483647 h 175"/>
              <a:gd name="T18" fmla="*/ 2147483647 w 222"/>
              <a:gd name="T19" fmla="*/ 2147483647 h 175"/>
              <a:gd name="T20" fmla="*/ 2147483647 w 222"/>
              <a:gd name="T21" fmla="*/ 2147483647 h 175"/>
              <a:gd name="T22" fmla="*/ 2147483647 w 222"/>
              <a:gd name="T23" fmla="*/ 2147483647 h 175"/>
              <a:gd name="T24" fmla="*/ 2147483647 w 222"/>
              <a:gd name="T25" fmla="*/ 2147483647 h 175"/>
              <a:gd name="T26" fmla="*/ 2147483647 w 222"/>
              <a:gd name="T27" fmla="*/ 2147483647 h 175"/>
              <a:gd name="T28" fmla="*/ 2147483647 w 222"/>
              <a:gd name="T29" fmla="*/ 2147483647 h 175"/>
              <a:gd name="T30" fmla="*/ 2147483647 w 222"/>
              <a:gd name="T31" fmla="*/ 2147483647 h 175"/>
              <a:gd name="T32" fmla="*/ 2147483647 w 222"/>
              <a:gd name="T33" fmla="*/ 2147483647 h 175"/>
              <a:gd name="T34" fmla="*/ 2147483647 w 222"/>
              <a:gd name="T35" fmla="*/ 2147483647 h 175"/>
              <a:gd name="T36" fmla="*/ 2147483647 w 222"/>
              <a:gd name="T37" fmla="*/ 2147483647 h 175"/>
              <a:gd name="T38" fmla="*/ 2147483647 w 222"/>
              <a:gd name="T39" fmla="*/ 2147483647 h 175"/>
              <a:gd name="T40" fmla="*/ 2147483647 w 222"/>
              <a:gd name="T41" fmla="*/ 2147483647 h 175"/>
              <a:gd name="T42" fmla="*/ 2147483647 w 222"/>
              <a:gd name="T43" fmla="*/ 2147483647 h 175"/>
              <a:gd name="T44" fmla="*/ 2147483647 w 222"/>
              <a:gd name="T45" fmla="*/ 2147483647 h 175"/>
              <a:gd name="T46" fmla="*/ 2147483647 w 222"/>
              <a:gd name="T47" fmla="*/ 2147483647 h 17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22"/>
              <a:gd name="T73" fmla="*/ 0 h 175"/>
              <a:gd name="T74" fmla="*/ 222 w 222"/>
              <a:gd name="T75" fmla="*/ 175 h 17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22" h="175">
                <a:moveTo>
                  <a:pt x="122" y="8"/>
                </a:moveTo>
                <a:cubicBezTo>
                  <a:pt x="117" y="5"/>
                  <a:pt x="112" y="1"/>
                  <a:pt x="106" y="0"/>
                </a:cubicBezTo>
                <a:cubicBezTo>
                  <a:pt x="83" y="2"/>
                  <a:pt x="83" y="17"/>
                  <a:pt x="66" y="21"/>
                </a:cubicBezTo>
                <a:cubicBezTo>
                  <a:pt x="55" y="32"/>
                  <a:pt x="35" y="24"/>
                  <a:pt x="19" y="27"/>
                </a:cubicBezTo>
                <a:cubicBezTo>
                  <a:pt x="16" y="34"/>
                  <a:pt x="11" y="40"/>
                  <a:pt x="7" y="47"/>
                </a:cubicBezTo>
                <a:cubicBezTo>
                  <a:pt x="5" y="60"/>
                  <a:pt x="5" y="59"/>
                  <a:pt x="8" y="78"/>
                </a:cubicBezTo>
                <a:cubicBezTo>
                  <a:pt x="8" y="80"/>
                  <a:pt x="11" y="84"/>
                  <a:pt x="11" y="84"/>
                </a:cubicBezTo>
                <a:cubicBezTo>
                  <a:pt x="8" y="96"/>
                  <a:pt x="3" y="106"/>
                  <a:pt x="0" y="118"/>
                </a:cubicBezTo>
                <a:cubicBezTo>
                  <a:pt x="5" y="175"/>
                  <a:pt x="23" y="143"/>
                  <a:pt x="112" y="144"/>
                </a:cubicBezTo>
                <a:cubicBezTo>
                  <a:pt x="117" y="149"/>
                  <a:pt x="122" y="155"/>
                  <a:pt x="128" y="158"/>
                </a:cubicBezTo>
                <a:cubicBezTo>
                  <a:pt x="139" y="157"/>
                  <a:pt x="149" y="156"/>
                  <a:pt x="160" y="154"/>
                </a:cubicBezTo>
                <a:cubicBezTo>
                  <a:pt x="163" y="153"/>
                  <a:pt x="168" y="152"/>
                  <a:pt x="168" y="152"/>
                </a:cubicBezTo>
                <a:cubicBezTo>
                  <a:pt x="176" y="146"/>
                  <a:pt x="184" y="139"/>
                  <a:pt x="191" y="131"/>
                </a:cubicBezTo>
                <a:cubicBezTo>
                  <a:pt x="197" y="124"/>
                  <a:pt x="197" y="117"/>
                  <a:pt x="206" y="114"/>
                </a:cubicBezTo>
                <a:cubicBezTo>
                  <a:pt x="208" y="108"/>
                  <a:pt x="218" y="101"/>
                  <a:pt x="222" y="94"/>
                </a:cubicBezTo>
                <a:cubicBezTo>
                  <a:pt x="221" y="85"/>
                  <a:pt x="222" y="76"/>
                  <a:pt x="220" y="68"/>
                </a:cubicBezTo>
                <a:cubicBezTo>
                  <a:pt x="219" y="64"/>
                  <a:pt x="212" y="66"/>
                  <a:pt x="210" y="63"/>
                </a:cubicBezTo>
                <a:cubicBezTo>
                  <a:pt x="206" y="58"/>
                  <a:pt x="204" y="51"/>
                  <a:pt x="199" y="48"/>
                </a:cubicBezTo>
                <a:cubicBezTo>
                  <a:pt x="198" y="45"/>
                  <a:pt x="197" y="43"/>
                  <a:pt x="194" y="42"/>
                </a:cubicBezTo>
                <a:cubicBezTo>
                  <a:pt x="190" y="35"/>
                  <a:pt x="187" y="28"/>
                  <a:pt x="183" y="21"/>
                </a:cubicBezTo>
                <a:cubicBezTo>
                  <a:pt x="181" y="14"/>
                  <a:pt x="178" y="11"/>
                  <a:pt x="175" y="5"/>
                </a:cubicBezTo>
                <a:cubicBezTo>
                  <a:pt x="168" y="7"/>
                  <a:pt x="161" y="8"/>
                  <a:pt x="154" y="10"/>
                </a:cubicBezTo>
                <a:cubicBezTo>
                  <a:pt x="140" y="9"/>
                  <a:pt x="147" y="10"/>
                  <a:pt x="140" y="7"/>
                </a:cubicBezTo>
                <a:cubicBezTo>
                  <a:pt x="134" y="8"/>
                  <a:pt x="127" y="11"/>
                  <a:pt x="122" y="8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8" name="Line 7"/>
          <p:cNvSpPr>
            <a:spLocks noChangeShapeType="1"/>
          </p:cNvSpPr>
          <p:nvPr/>
        </p:nvSpPr>
        <p:spPr bwMode="auto">
          <a:xfrm>
            <a:off x="2051050" y="4941888"/>
            <a:ext cx="366713" cy="76200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1476375" y="4508500"/>
            <a:ext cx="55245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GB" sz="2000" b="0" i="0">
              <a:latin typeface="Verdana" pitchFamily="34" charset="0"/>
            </a:endParaRPr>
          </a:p>
        </p:txBody>
      </p:sp>
      <p:sp>
        <p:nvSpPr>
          <p:cNvPr id="20490" name="AutoShape 9"/>
          <p:cNvSpPr>
            <a:spLocks noChangeArrowheads="1"/>
          </p:cNvSpPr>
          <p:nvPr/>
        </p:nvSpPr>
        <p:spPr bwMode="auto">
          <a:xfrm>
            <a:off x="2555875" y="5805488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3563938" y="3213100"/>
            <a:ext cx="1600200" cy="685800"/>
          </a:xfrm>
          <a:prstGeom prst="flowChartAlternateProcess">
            <a:avLst/>
          </a:prstGeom>
          <a:noFill/>
          <a:ln w="3175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b="0" i="0">
                <a:latin typeface="Verdana" pitchFamily="34" charset="0"/>
              </a:rPr>
              <a:t>Závěr ?</a:t>
            </a:r>
          </a:p>
          <a:p>
            <a:pPr algn="ctr" eaLnBrk="0" hangingPunct="0"/>
            <a:r>
              <a:rPr lang="cs-CZ" b="0" i="0">
                <a:latin typeface="Verdana" pitchFamily="34" charset="0"/>
              </a:rPr>
              <a:t>Interpretace</a:t>
            </a:r>
          </a:p>
        </p:txBody>
      </p:sp>
      <p:sp>
        <p:nvSpPr>
          <p:cNvPr id="20492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371475" y="1412875"/>
            <a:ext cx="8039100" cy="1612900"/>
          </a:xfrm>
          <a:noFill/>
        </p:spPr>
        <p:txBody>
          <a:bodyPr/>
          <a:lstStyle/>
          <a:p>
            <a:pPr eaLnBrk="1" hangingPunct="1"/>
            <a:r>
              <a:rPr lang="cs-CZ" sz="1800" b="1" smtClean="0"/>
              <a:t>Formulace hypotézy</a:t>
            </a:r>
            <a:endParaRPr lang="en-US" sz="1800" b="1" smtClean="0"/>
          </a:p>
          <a:p>
            <a:pPr eaLnBrk="1" hangingPunct="1"/>
            <a:r>
              <a:rPr lang="cs-CZ" sz="1800" b="1" smtClean="0"/>
              <a:t>Výběr cílové populace a z ní reprezentativního vzorku</a:t>
            </a:r>
          </a:p>
          <a:p>
            <a:pPr eaLnBrk="1" hangingPunct="1"/>
            <a:r>
              <a:rPr lang="cs-CZ" sz="1800" b="1" smtClean="0"/>
              <a:t>Měření sledovaných parametrů</a:t>
            </a:r>
            <a:endParaRPr lang="en-US" sz="1800" b="1" smtClean="0"/>
          </a:p>
          <a:p>
            <a:pPr eaLnBrk="1" hangingPunct="1"/>
            <a:r>
              <a:rPr lang="cs-CZ" sz="1800" b="1" smtClean="0"/>
              <a:t>Použití odpovídajícího </a:t>
            </a:r>
            <a:r>
              <a:rPr lang="en-US" sz="1800" b="1" smtClean="0"/>
              <a:t>test</a:t>
            </a:r>
            <a:r>
              <a:rPr lang="cs-CZ" sz="1800" b="1" smtClean="0"/>
              <a:t>u		závěr testu</a:t>
            </a:r>
            <a:endParaRPr lang="en-US" sz="1800" b="1" smtClean="0"/>
          </a:p>
          <a:p>
            <a:pPr eaLnBrk="1" hangingPunct="1"/>
            <a:r>
              <a:rPr lang="cs-CZ" sz="1800" b="1" smtClean="0"/>
              <a:t>Interpretace výsledků</a:t>
            </a:r>
          </a:p>
        </p:txBody>
      </p:sp>
      <p:sp>
        <p:nvSpPr>
          <p:cNvPr id="20493" name="Line 12"/>
          <p:cNvSpPr>
            <a:spLocks noChangeShapeType="1"/>
          </p:cNvSpPr>
          <p:nvPr/>
        </p:nvSpPr>
        <p:spPr bwMode="auto">
          <a:xfrm flipH="1">
            <a:off x="1266825" y="4941888"/>
            <a:ext cx="209550" cy="76200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94" name="AutoShape 13"/>
          <p:cNvSpPr>
            <a:spLocks noChangeArrowheads="1"/>
          </p:cNvSpPr>
          <p:nvPr/>
        </p:nvSpPr>
        <p:spPr bwMode="auto">
          <a:xfrm>
            <a:off x="5867400" y="5805488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5" name="Rectangle 14"/>
          <p:cNvSpPr>
            <a:spLocks noChangeArrowheads="1"/>
          </p:cNvSpPr>
          <p:nvPr/>
        </p:nvSpPr>
        <p:spPr bwMode="auto">
          <a:xfrm>
            <a:off x="6804025" y="5876925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Měření parametrů</a:t>
            </a:r>
          </a:p>
        </p:txBody>
      </p:sp>
      <p:sp>
        <p:nvSpPr>
          <p:cNvPr id="20496" name="AutoShape 15"/>
          <p:cNvSpPr>
            <a:spLocks noChangeArrowheads="1"/>
          </p:cNvSpPr>
          <p:nvPr/>
        </p:nvSpPr>
        <p:spPr bwMode="auto">
          <a:xfrm rot="-5400000">
            <a:off x="7451725" y="5013325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7" name="Rectangle 16"/>
          <p:cNvSpPr>
            <a:spLocks noChangeArrowheads="1"/>
          </p:cNvSpPr>
          <p:nvPr/>
        </p:nvSpPr>
        <p:spPr bwMode="auto">
          <a:xfrm>
            <a:off x="6732588" y="4167188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Testy hypotéz</a:t>
            </a:r>
          </a:p>
        </p:txBody>
      </p:sp>
      <p:sp>
        <p:nvSpPr>
          <p:cNvPr id="20498" name="AutoShape 17"/>
          <p:cNvSpPr>
            <a:spLocks noChangeArrowheads="1"/>
          </p:cNvSpPr>
          <p:nvPr/>
        </p:nvSpPr>
        <p:spPr bwMode="auto">
          <a:xfrm rot="-9594911">
            <a:off x="5429250" y="3683000"/>
            <a:ext cx="1441450" cy="466725"/>
          </a:xfrm>
          <a:prstGeom prst="notchedRightArrow">
            <a:avLst>
              <a:gd name="adj1" fmla="val 50000"/>
              <a:gd name="adj2" fmla="val 77211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9" name="AutoShape 18"/>
          <p:cNvSpPr>
            <a:spLocks noChangeArrowheads="1"/>
          </p:cNvSpPr>
          <p:nvPr/>
        </p:nvSpPr>
        <p:spPr bwMode="auto">
          <a:xfrm rot="10800000">
            <a:off x="2339975" y="3213100"/>
            <a:ext cx="898525" cy="647700"/>
          </a:xfrm>
          <a:prstGeom prst="notchedRightArrow">
            <a:avLst>
              <a:gd name="adj1" fmla="val 50000"/>
              <a:gd name="adj2" fmla="val 34681"/>
            </a:avLst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cs-CZ" sz="1600" b="0" i="0">
                <a:latin typeface="Verdana" pitchFamily="34" charset="0"/>
              </a:rPr>
              <a:t>?</a:t>
            </a:r>
          </a:p>
        </p:txBody>
      </p:sp>
      <p:sp>
        <p:nvSpPr>
          <p:cNvPr id="20500" name="AutoShape 19"/>
          <p:cNvSpPr>
            <a:spLocks noChangeArrowheads="1"/>
          </p:cNvSpPr>
          <p:nvPr/>
        </p:nvSpPr>
        <p:spPr bwMode="auto">
          <a:xfrm>
            <a:off x="3708400" y="2492375"/>
            <a:ext cx="792163" cy="203200"/>
          </a:xfrm>
          <a:prstGeom prst="notchedRightArrow">
            <a:avLst>
              <a:gd name="adj1" fmla="val 50000"/>
              <a:gd name="adj2" fmla="val 97461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Statistické testování – základní pojmy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1057275" y="1422400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Nulová hypotéza H</a:t>
            </a:r>
            <a:r>
              <a:rPr lang="cs-CZ" sz="2000" i="0" baseline="-25000">
                <a:latin typeface="Verdana" pitchFamily="34" charset="0"/>
              </a:rPr>
              <a:t>O</a:t>
            </a:r>
          </a:p>
        </p:txBody>
      </p:sp>
      <p:sp>
        <p:nvSpPr>
          <p:cNvPr id="1030" name="AutoShape 4"/>
          <p:cNvSpPr>
            <a:spLocks noChangeArrowheads="1"/>
          </p:cNvSpPr>
          <p:nvPr/>
        </p:nvSpPr>
        <p:spPr bwMode="auto">
          <a:xfrm>
            <a:off x="523875" y="1527175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1057275" y="1997075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Alternativní hypotéza H</a:t>
            </a:r>
            <a:r>
              <a:rPr lang="cs-CZ" sz="2000" i="0" baseline="-25000">
                <a:latin typeface="Verdana" pitchFamily="34" charset="0"/>
              </a:rPr>
              <a:t>A</a:t>
            </a:r>
          </a:p>
        </p:txBody>
      </p:sp>
      <p:sp>
        <p:nvSpPr>
          <p:cNvPr id="1032" name="AutoShape 6"/>
          <p:cNvSpPr>
            <a:spLocks noChangeArrowheads="1"/>
          </p:cNvSpPr>
          <p:nvPr/>
        </p:nvSpPr>
        <p:spPr bwMode="auto">
          <a:xfrm>
            <a:off x="523875" y="2111375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1066800" y="2573338"/>
            <a:ext cx="3571875" cy="49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Testová statistika</a:t>
            </a:r>
          </a:p>
        </p:txBody>
      </p:sp>
      <p:sp>
        <p:nvSpPr>
          <p:cNvPr id="1034" name="AutoShape 8"/>
          <p:cNvSpPr>
            <a:spLocks noChangeArrowheads="1"/>
          </p:cNvSpPr>
          <p:nvPr/>
        </p:nvSpPr>
        <p:spPr bwMode="auto">
          <a:xfrm>
            <a:off x="523875" y="2668588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1035" name="Text Box 9"/>
          <p:cNvSpPr txBox="1">
            <a:spLocks noChangeArrowheads="1"/>
          </p:cNvSpPr>
          <p:nvPr/>
        </p:nvSpPr>
        <p:spPr bwMode="auto">
          <a:xfrm>
            <a:off x="1057275" y="4221163"/>
            <a:ext cx="5386388" cy="552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Kritický obor testové statistiky</a:t>
            </a:r>
          </a:p>
        </p:txBody>
      </p:sp>
      <p:sp>
        <p:nvSpPr>
          <p:cNvPr id="1036" name="AutoShape 10"/>
          <p:cNvSpPr>
            <a:spLocks noChangeArrowheads="1"/>
          </p:cNvSpPr>
          <p:nvPr/>
        </p:nvSpPr>
        <p:spPr bwMode="auto">
          <a:xfrm>
            <a:off x="523875" y="4364038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476375" y="4886325"/>
            <a:ext cx="3467100" cy="1371600"/>
            <a:chOff x="3192" y="1920"/>
            <a:chExt cx="2184" cy="864"/>
          </a:xfrm>
        </p:grpSpPr>
        <p:graphicFrame>
          <p:nvGraphicFramePr>
            <p:cNvPr id="1026" name="Object 12"/>
            <p:cNvGraphicFramePr>
              <a:graphicFrameLocks noChangeAspect="1"/>
            </p:cNvGraphicFramePr>
            <p:nvPr/>
          </p:nvGraphicFramePr>
          <p:xfrm>
            <a:off x="3222" y="1920"/>
            <a:ext cx="2154" cy="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7" name="Graf" r:id="rId4" imgW="4038840" imgH="1023840" progId="Excel.Sheet.8">
                    <p:embed/>
                  </p:oleObj>
                </mc:Choice>
                <mc:Fallback>
                  <p:oleObj name="Graf" r:id="rId4" imgW="4038840" imgH="1023840" progId="Excel.Sheet.8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2" y="1920"/>
                          <a:ext cx="2154" cy="6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3" name="Line 13"/>
            <p:cNvSpPr>
              <a:spLocks noChangeShapeType="1"/>
            </p:cNvSpPr>
            <p:nvPr/>
          </p:nvSpPr>
          <p:spPr bwMode="auto">
            <a:xfrm flipV="1">
              <a:off x="3198" y="1944"/>
              <a:ext cx="0" cy="61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4" name="Line 14"/>
            <p:cNvSpPr>
              <a:spLocks noChangeShapeType="1"/>
            </p:cNvSpPr>
            <p:nvPr/>
          </p:nvSpPr>
          <p:spPr bwMode="auto">
            <a:xfrm>
              <a:off x="3192" y="2556"/>
              <a:ext cx="211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5" name="Line 15"/>
            <p:cNvSpPr>
              <a:spLocks noChangeShapeType="1"/>
            </p:cNvSpPr>
            <p:nvPr/>
          </p:nvSpPr>
          <p:spPr bwMode="auto">
            <a:xfrm>
              <a:off x="4206" y="2532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6" name="Rectangle 16"/>
            <p:cNvSpPr>
              <a:spLocks noChangeArrowheads="1"/>
            </p:cNvSpPr>
            <p:nvPr/>
          </p:nvSpPr>
          <p:spPr bwMode="auto">
            <a:xfrm>
              <a:off x="4080" y="2568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sz="2400" b="0" i="0">
                  <a:latin typeface="Verdana" pitchFamily="34" charset="0"/>
                </a:rPr>
                <a:t>0</a:t>
              </a:r>
            </a:p>
          </p:txBody>
        </p:sp>
        <p:sp>
          <p:nvSpPr>
            <p:cNvPr id="1057" name="Rectangle 17"/>
            <p:cNvSpPr>
              <a:spLocks noChangeArrowheads="1"/>
            </p:cNvSpPr>
            <p:nvPr/>
          </p:nvSpPr>
          <p:spPr bwMode="auto">
            <a:xfrm>
              <a:off x="5064" y="2556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sz="2400" b="0" i="0">
                  <a:latin typeface="Verdana" pitchFamily="34" charset="0"/>
                </a:rPr>
                <a:t>T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-36513" y="3286125"/>
            <a:ext cx="7011988" cy="863600"/>
            <a:chOff x="1185" y="1389"/>
            <a:chExt cx="4417" cy="544"/>
          </a:xfrm>
        </p:grpSpPr>
        <p:sp>
          <p:nvSpPr>
            <p:cNvPr id="1049" name="Line 19"/>
            <p:cNvSpPr>
              <a:spLocks noChangeShapeType="1"/>
            </p:cNvSpPr>
            <p:nvPr/>
          </p:nvSpPr>
          <p:spPr bwMode="auto">
            <a:xfrm>
              <a:off x="3084" y="1661"/>
              <a:ext cx="24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0" name="Text Box 20"/>
            <p:cNvSpPr txBox="1">
              <a:spLocks noChangeArrowheads="1"/>
            </p:cNvSpPr>
            <p:nvPr/>
          </p:nvSpPr>
          <p:spPr bwMode="auto">
            <a:xfrm>
              <a:off x="3061" y="1389"/>
              <a:ext cx="254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hangingPunct="0"/>
              <a:r>
                <a:rPr lang="cs-CZ" sz="1200" i="0">
                  <a:latin typeface="Verdana" pitchFamily="34" charset="0"/>
                </a:rPr>
                <a:t>Pozorovaná hodnota – Očekávaná hodnota</a:t>
              </a:r>
            </a:p>
          </p:txBody>
        </p:sp>
        <p:sp>
          <p:nvSpPr>
            <p:cNvPr id="1051" name="Text Box 21"/>
            <p:cNvSpPr txBox="1">
              <a:spLocks noChangeArrowheads="1"/>
            </p:cNvSpPr>
            <p:nvPr/>
          </p:nvSpPr>
          <p:spPr bwMode="auto">
            <a:xfrm>
              <a:off x="3061" y="1679"/>
              <a:ext cx="254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hangingPunct="0"/>
              <a:r>
                <a:rPr lang="cs-CZ" sz="1200" i="0">
                  <a:latin typeface="Verdana" pitchFamily="34" charset="0"/>
                </a:rPr>
                <a:t>Variabilita dat</a:t>
              </a:r>
            </a:p>
          </p:txBody>
        </p:sp>
        <p:sp>
          <p:nvSpPr>
            <p:cNvPr id="1052" name="Text Box 22"/>
            <p:cNvSpPr txBox="1">
              <a:spLocks noChangeArrowheads="1"/>
            </p:cNvSpPr>
            <p:nvPr/>
          </p:nvSpPr>
          <p:spPr bwMode="auto">
            <a:xfrm>
              <a:off x="1185" y="1495"/>
              <a:ext cx="2250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cs-CZ" sz="1600" i="0">
                  <a:latin typeface="Verdana" pitchFamily="34" charset="0"/>
                </a:rPr>
                <a:t>Testová statistika =</a:t>
              </a:r>
            </a:p>
          </p:txBody>
        </p:sp>
      </p:grpSp>
      <p:sp>
        <p:nvSpPr>
          <p:cNvPr id="1039" name="Text Box 23"/>
          <p:cNvSpPr txBox="1">
            <a:spLocks noChangeArrowheads="1"/>
          </p:cNvSpPr>
          <p:nvPr/>
        </p:nvSpPr>
        <p:spPr bwMode="auto">
          <a:xfrm>
            <a:off x="4714876" y="1420813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b="0" i="0" dirty="0">
                <a:latin typeface="Verdana" pitchFamily="34" charset="0"/>
              </a:rPr>
              <a:t>H</a:t>
            </a:r>
            <a:r>
              <a:rPr lang="cs-CZ" sz="1400" b="0" i="0" baseline="-25000" dirty="0">
                <a:latin typeface="Verdana" pitchFamily="34" charset="0"/>
              </a:rPr>
              <a:t>O</a:t>
            </a:r>
            <a:r>
              <a:rPr lang="cs-CZ" sz="1400" b="0" i="0" dirty="0">
                <a:latin typeface="Verdana" pitchFamily="34" charset="0"/>
              </a:rPr>
              <a:t>: sledovaný efekt je nulový</a:t>
            </a:r>
            <a:endParaRPr lang="cs-CZ" sz="1400" b="0" i="0" baseline="-25000" dirty="0">
              <a:latin typeface="Verdana" pitchFamily="34" charset="0"/>
            </a:endParaRPr>
          </a:p>
        </p:txBody>
      </p:sp>
      <p:sp>
        <p:nvSpPr>
          <p:cNvPr id="1040" name="Text Box 24"/>
          <p:cNvSpPr txBox="1">
            <a:spLocks noChangeArrowheads="1"/>
          </p:cNvSpPr>
          <p:nvPr/>
        </p:nvSpPr>
        <p:spPr bwMode="auto">
          <a:xfrm>
            <a:off x="4714876" y="1995488"/>
            <a:ext cx="41973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b="0" i="0" dirty="0">
                <a:latin typeface="Verdana" pitchFamily="34" charset="0"/>
              </a:rPr>
              <a:t>H</a:t>
            </a:r>
            <a:r>
              <a:rPr lang="cs-CZ" sz="1400" b="0" i="0" baseline="-25000" dirty="0">
                <a:latin typeface="Verdana" pitchFamily="34" charset="0"/>
              </a:rPr>
              <a:t>A</a:t>
            </a:r>
            <a:r>
              <a:rPr lang="cs-CZ" sz="1400" b="0" i="0" dirty="0">
                <a:latin typeface="Verdana" pitchFamily="34" charset="0"/>
              </a:rPr>
              <a:t>: sledovaný efekt je různý mezi skupinami</a:t>
            </a:r>
            <a:endParaRPr lang="cs-CZ" sz="1400" b="0" i="0" baseline="-25000" dirty="0">
              <a:latin typeface="Verdana" pitchFamily="34" charset="0"/>
            </a:endParaRPr>
          </a:p>
        </p:txBody>
      </p:sp>
      <p:sp>
        <p:nvSpPr>
          <p:cNvPr id="1041" name="Line 25"/>
          <p:cNvSpPr>
            <a:spLocks noChangeShapeType="1"/>
          </p:cNvSpPr>
          <p:nvPr/>
        </p:nvSpPr>
        <p:spPr bwMode="auto">
          <a:xfrm>
            <a:off x="4211638" y="5575300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2" name="Line 27"/>
          <p:cNvSpPr>
            <a:spLocks noChangeShapeType="1"/>
          </p:cNvSpPr>
          <p:nvPr/>
        </p:nvSpPr>
        <p:spPr bwMode="auto">
          <a:xfrm>
            <a:off x="4211638" y="5838825"/>
            <a:ext cx="288925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3" name="Line 28"/>
          <p:cNvSpPr>
            <a:spLocks noChangeShapeType="1"/>
          </p:cNvSpPr>
          <p:nvPr/>
        </p:nvSpPr>
        <p:spPr bwMode="auto">
          <a:xfrm>
            <a:off x="4427538" y="585470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4" name="Line 29"/>
          <p:cNvSpPr>
            <a:spLocks noChangeShapeType="1"/>
          </p:cNvSpPr>
          <p:nvPr/>
        </p:nvSpPr>
        <p:spPr bwMode="auto">
          <a:xfrm>
            <a:off x="4643438" y="585470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5" name="Line 30"/>
          <p:cNvSpPr>
            <a:spLocks noChangeShapeType="1"/>
          </p:cNvSpPr>
          <p:nvPr/>
        </p:nvSpPr>
        <p:spPr bwMode="auto">
          <a:xfrm>
            <a:off x="4251325" y="582295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6" name="Text Box 32"/>
          <p:cNvSpPr txBox="1">
            <a:spLocks noChangeArrowheads="1"/>
          </p:cNvSpPr>
          <p:nvPr/>
        </p:nvSpPr>
        <p:spPr bwMode="auto">
          <a:xfrm>
            <a:off x="6905625" y="3582988"/>
            <a:ext cx="1770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0">
                <a:latin typeface="Verdana" pitchFamily="34" charset="0"/>
              </a:rPr>
              <a:t>*   Velikost vzorku</a:t>
            </a:r>
          </a:p>
        </p:txBody>
      </p:sp>
      <p:sp>
        <p:nvSpPr>
          <p:cNvPr id="1047" name="Rectangle 33"/>
          <p:cNvSpPr>
            <a:spLocks noChangeArrowheads="1"/>
          </p:cNvSpPr>
          <p:nvPr/>
        </p:nvSpPr>
        <p:spPr bwMode="auto">
          <a:xfrm>
            <a:off x="5500694" y="4383088"/>
            <a:ext cx="3097212" cy="1800225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r>
              <a:rPr lang="cs-CZ" sz="1600" i="0" dirty="0">
                <a:solidFill>
                  <a:schemeClr val="hlink"/>
                </a:solidFill>
                <a:latin typeface="Verdana" pitchFamily="34" charset="0"/>
              </a:rPr>
              <a:t>Statistické testování odpovídá na otázku zda je pozorovaný rozdíl náhodný či nikoliv</a:t>
            </a:r>
            <a:r>
              <a:rPr lang="en-US" sz="1600" i="0" dirty="0">
                <a:solidFill>
                  <a:schemeClr val="hlink"/>
                </a:solidFill>
                <a:latin typeface="Verdana" pitchFamily="34" charset="0"/>
              </a:rPr>
              <a:t>.</a:t>
            </a:r>
            <a:r>
              <a:rPr lang="cs-CZ" sz="1600" i="0" dirty="0">
                <a:solidFill>
                  <a:schemeClr val="hlink"/>
                </a:solidFill>
                <a:latin typeface="Verdana" pitchFamily="34" charset="0"/>
              </a:rPr>
              <a:t> K odpovědi na otázku je využit statistický model – testová statistika. </a:t>
            </a:r>
            <a:endParaRPr lang="en-US" sz="1600" b="0" i="0" dirty="0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1048" name="Freeform 34"/>
          <p:cNvSpPr>
            <a:spLocks/>
          </p:cNvSpPr>
          <p:nvPr/>
        </p:nvSpPr>
        <p:spPr bwMode="auto">
          <a:xfrm>
            <a:off x="7077075" y="3527425"/>
            <a:ext cx="1465263" cy="280988"/>
          </a:xfrm>
          <a:custGeom>
            <a:avLst/>
            <a:gdLst>
              <a:gd name="T0" fmla="*/ 0 w 923"/>
              <a:gd name="T1" fmla="*/ 2147483647 h 177"/>
              <a:gd name="T2" fmla="*/ 2147483647 w 923"/>
              <a:gd name="T3" fmla="*/ 2147483647 h 177"/>
              <a:gd name="T4" fmla="*/ 2147483647 w 923"/>
              <a:gd name="T5" fmla="*/ 2147483647 h 177"/>
              <a:gd name="T6" fmla="*/ 2147483647 w 923"/>
              <a:gd name="T7" fmla="*/ 0 h 177"/>
              <a:gd name="T8" fmla="*/ 2147483647 w 923"/>
              <a:gd name="T9" fmla="*/ 0 h 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3"/>
              <a:gd name="T16" fmla="*/ 0 h 177"/>
              <a:gd name="T17" fmla="*/ 923 w 923"/>
              <a:gd name="T18" fmla="*/ 177 h 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3" h="177">
                <a:moveTo>
                  <a:pt x="0" y="49"/>
                </a:moveTo>
                <a:lnTo>
                  <a:pt x="34" y="60"/>
                </a:lnTo>
                <a:lnTo>
                  <a:pt x="76" y="177"/>
                </a:lnTo>
                <a:lnTo>
                  <a:pt x="76" y="0"/>
                </a:lnTo>
                <a:lnTo>
                  <a:pt x="92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Základy popisné statistiky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Vizualizace dat</a:t>
            </a: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6938"/>
            <a:ext cx="7772400" cy="731837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 Opakování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Možné chyby při testování hypotéz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3327400" y="2349500"/>
            <a:ext cx="2613025" cy="35242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  <a:latin typeface="Verdana" pitchFamily="34" charset="0"/>
              </a:rPr>
              <a:t>Závěr testu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3348038" y="2852738"/>
            <a:ext cx="1173162" cy="6667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/>
            <a:r>
              <a:rPr lang="cs-CZ" sz="1200" i="0">
                <a:latin typeface="Verdana" pitchFamily="34" charset="0"/>
              </a:rPr>
              <a:t>Hypotézu</a:t>
            </a:r>
          </a:p>
          <a:p>
            <a:pPr algn="ctr" eaLnBrk="0" hangingPunct="0"/>
            <a:r>
              <a:rPr lang="cs-CZ" sz="1200" i="0">
                <a:latin typeface="Verdana" pitchFamily="34" charset="0"/>
              </a:rPr>
              <a:t>nezamítáme</a:t>
            </a: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4706938" y="2852738"/>
            <a:ext cx="1233487" cy="6667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/>
            <a:r>
              <a:rPr lang="cs-CZ" sz="1200" i="0">
                <a:latin typeface="Verdana" pitchFamily="34" charset="0"/>
              </a:rPr>
              <a:t>Hypotézu</a:t>
            </a:r>
          </a:p>
          <a:p>
            <a:pPr algn="ctr" eaLnBrk="0" hangingPunct="0"/>
            <a:r>
              <a:rPr lang="cs-CZ" sz="1200" i="0">
                <a:latin typeface="Verdana" pitchFamily="34" charset="0"/>
              </a:rPr>
              <a:t>zamítáme</a:t>
            </a:r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3602038" y="456723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2800" i="0"/>
              <a:t>β</a:t>
            </a:r>
            <a:endParaRPr lang="cs-CZ" sz="2800" i="0"/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4730750" y="454818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800" i="0"/>
              <a:t>1- </a:t>
            </a:r>
            <a:r>
              <a:rPr lang="el-GR" sz="2800" i="0"/>
              <a:t>β</a:t>
            </a:r>
          </a:p>
        </p:txBody>
      </p:sp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3602038" y="374808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800" i="0"/>
              <a:t>1- </a:t>
            </a:r>
            <a:r>
              <a:rPr lang="el-GR" sz="2800" i="0"/>
              <a:t>α</a:t>
            </a:r>
          </a:p>
        </p:txBody>
      </p:sp>
      <p:sp>
        <p:nvSpPr>
          <p:cNvPr id="21514" name="Text Box 9"/>
          <p:cNvSpPr txBox="1">
            <a:spLocks noChangeArrowheads="1"/>
          </p:cNvSpPr>
          <p:nvPr/>
        </p:nvSpPr>
        <p:spPr bwMode="auto">
          <a:xfrm>
            <a:off x="4730750" y="372903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2800" i="0"/>
              <a:t>α</a:t>
            </a:r>
            <a:endParaRPr lang="cs-CZ" sz="2800" i="0"/>
          </a:p>
        </p:txBody>
      </p:sp>
      <p:sp>
        <p:nvSpPr>
          <p:cNvPr id="21515" name="Text Box 10"/>
          <p:cNvSpPr txBox="1">
            <a:spLocks noChangeArrowheads="1"/>
          </p:cNvSpPr>
          <p:nvPr/>
        </p:nvSpPr>
        <p:spPr bwMode="auto">
          <a:xfrm rot="-5400000">
            <a:off x="1265238" y="4367213"/>
            <a:ext cx="1800225" cy="37147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  <a:latin typeface="Verdana" pitchFamily="34" charset="0"/>
              </a:rPr>
              <a:t>Skutečnost</a:t>
            </a:r>
          </a:p>
        </p:txBody>
      </p:sp>
      <p:sp>
        <p:nvSpPr>
          <p:cNvPr id="21516" name="Line 11"/>
          <p:cNvSpPr>
            <a:spLocks noChangeShapeType="1"/>
          </p:cNvSpPr>
          <p:nvPr/>
        </p:nvSpPr>
        <p:spPr bwMode="auto">
          <a:xfrm flipH="1">
            <a:off x="4597400" y="3465513"/>
            <a:ext cx="11113" cy="2124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517" name="Line 12"/>
          <p:cNvSpPr>
            <a:spLocks noChangeShapeType="1"/>
          </p:cNvSpPr>
          <p:nvPr/>
        </p:nvSpPr>
        <p:spPr bwMode="auto">
          <a:xfrm>
            <a:off x="3394075" y="4471988"/>
            <a:ext cx="242252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518" name="Text Box 13"/>
          <p:cNvSpPr txBox="1">
            <a:spLocks noChangeArrowheads="1"/>
          </p:cNvSpPr>
          <p:nvPr/>
        </p:nvSpPr>
        <p:spPr bwMode="auto">
          <a:xfrm rot="-5400000">
            <a:off x="2466975" y="3670301"/>
            <a:ext cx="771525" cy="736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400" i="0" dirty="0">
                <a:latin typeface="Verdana" pitchFamily="34" charset="0"/>
              </a:rPr>
              <a:t>H</a:t>
            </a:r>
            <a:r>
              <a:rPr lang="cs-CZ" sz="1400" i="0" baseline="-25000" dirty="0">
                <a:latin typeface="Verdana" pitchFamily="34" charset="0"/>
              </a:rPr>
              <a:t>0</a:t>
            </a:r>
            <a:endParaRPr lang="cs-CZ" sz="1400" i="0" dirty="0">
              <a:latin typeface="Verdana" pitchFamily="34" charset="0"/>
            </a:endParaRPr>
          </a:p>
          <a:p>
            <a:pPr algn="ctr" eaLnBrk="0" hangingPunct="0"/>
            <a:r>
              <a:rPr lang="cs-CZ" sz="1400" i="0" dirty="0" smtClean="0">
                <a:latin typeface="Verdana" pitchFamily="34" charset="0"/>
              </a:rPr>
              <a:t>platí</a:t>
            </a:r>
            <a:endParaRPr lang="cs-CZ" sz="1400" i="0" dirty="0">
              <a:latin typeface="Verdana" pitchFamily="34" charset="0"/>
            </a:endParaRPr>
          </a:p>
        </p:txBody>
      </p:sp>
      <p:sp>
        <p:nvSpPr>
          <p:cNvPr id="21519" name="Text Box 14"/>
          <p:cNvSpPr txBox="1">
            <a:spLocks noChangeArrowheads="1"/>
          </p:cNvSpPr>
          <p:nvPr/>
        </p:nvSpPr>
        <p:spPr bwMode="auto">
          <a:xfrm rot="-5400000">
            <a:off x="2395538" y="4627563"/>
            <a:ext cx="914400" cy="736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400" i="0" dirty="0">
                <a:latin typeface="Verdana" pitchFamily="34" charset="0"/>
              </a:rPr>
              <a:t>H</a:t>
            </a:r>
            <a:r>
              <a:rPr lang="cs-CZ" sz="1400" i="0" baseline="-25000" dirty="0">
                <a:latin typeface="Verdana" pitchFamily="34" charset="0"/>
              </a:rPr>
              <a:t>0</a:t>
            </a:r>
            <a:endParaRPr lang="cs-CZ" sz="1400" i="0" dirty="0">
              <a:latin typeface="Verdana" pitchFamily="34" charset="0"/>
            </a:endParaRPr>
          </a:p>
          <a:p>
            <a:pPr algn="ctr" eaLnBrk="0" hangingPunct="0"/>
            <a:r>
              <a:rPr lang="cs-CZ" sz="1400" i="0" dirty="0" smtClean="0">
                <a:latin typeface="Verdana" pitchFamily="34" charset="0"/>
              </a:rPr>
              <a:t>neplatí</a:t>
            </a:r>
            <a:endParaRPr lang="cs-CZ" sz="1400" i="0" dirty="0">
              <a:latin typeface="Verdana" pitchFamily="34" charset="0"/>
            </a:endParaRPr>
          </a:p>
        </p:txBody>
      </p:sp>
      <p:sp>
        <p:nvSpPr>
          <p:cNvPr id="21520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84313"/>
            <a:ext cx="8534400" cy="895350"/>
          </a:xfrm>
          <a:noFill/>
        </p:spPr>
        <p:txBody>
          <a:bodyPr/>
          <a:lstStyle/>
          <a:p>
            <a:pPr eaLnBrk="1" hangingPunct="1"/>
            <a:r>
              <a:rPr lang="cs-CZ" sz="1800" b="1" smtClean="0"/>
              <a:t>I přes dostatečnou velikost vzorku a kvalitní design experimentu se můžeme při rozhodnutí o zamítnutí/nezamítnutí nulové hypotézy dopustit chyby.</a:t>
            </a:r>
          </a:p>
        </p:txBody>
      </p:sp>
      <p:sp>
        <p:nvSpPr>
          <p:cNvPr id="21521" name="Rectangle 16"/>
          <p:cNvSpPr>
            <a:spLocks noChangeArrowheads="1"/>
          </p:cNvSpPr>
          <p:nvPr/>
        </p:nvSpPr>
        <p:spPr bwMode="auto">
          <a:xfrm>
            <a:off x="755650" y="2493963"/>
            <a:ext cx="22320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Správné rozhodnutí</a:t>
            </a:r>
          </a:p>
        </p:txBody>
      </p:sp>
      <p:sp>
        <p:nvSpPr>
          <p:cNvPr id="21522" name="Rectangle 17"/>
          <p:cNvSpPr>
            <a:spLocks noChangeArrowheads="1"/>
          </p:cNvSpPr>
          <p:nvPr/>
        </p:nvSpPr>
        <p:spPr bwMode="auto">
          <a:xfrm>
            <a:off x="6011863" y="5661025"/>
            <a:ext cx="22320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Správné rozhodnutí</a:t>
            </a:r>
          </a:p>
        </p:txBody>
      </p:sp>
      <p:sp>
        <p:nvSpPr>
          <p:cNvPr id="21523" name="Rectangle 18"/>
          <p:cNvSpPr>
            <a:spLocks noChangeArrowheads="1"/>
          </p:cNvSpPr>
          <p:nvPr/>
        </p:nvSpPr>
        <p:spPr bwMode="auto">
          <a:xfrm>
            <a:off x="1115839" y="5717777"/>
            <a:ext cx="2232025" cy="80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 dirty="0">
                <a:latin typeface="Verdana" pitchFamily="34" charset="0"/>
              </a:rPr>
              <a:t>Chyba II. </a:t>
            </a:r>
            <a:r>
              <a:rPr lang="cs-CZ" sz="1400" i="0" dirty="0" smtClean="0">
                <a:latin typeface="Verdana" pitchFamily="34" charset="0"/>
              </a:rPr>
              <a:t>Druhu</a:t>
            </a:r>
          </a:p>
          <a:p>
            <a:pPr algn="ctr" eaLnBrk="0" hangingPunct="0"/>
            <a:r>
              <a:rPr lang="cs-CZ" sz="1400" dirty="0" smtClean="0">
                <a:latin typeface="Verdana" pitchFamily="34" charset="0"/>
              </a:rPr>
              <a:t>Falešně </a:t>
            </a:r>
            <a:r>
              <a:rPr lang="cs-CZ" sz="1400" dirty="0" smtClean="0">
                <a:latin typeface="Verdana" pitchFamily="34" charset="0"/>
              </a:rPr>
              <a:t>negativní závěr testu</a:t>
            </a:r>
            <a:endParaRPr lang="cs-CZ" sz="1400" i="0" dirty="0">
              <a:latin typeface="Verdana" pitchFamily="34" charset="0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6588125" y="3140893"/>
            <a:ext cx="2232025" cy="89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 dirty="0">
                <a:latin typeface="Verdana" pitchFamily="34" charset="0"/>
              </a:rPr>
              <a:t>Chyba I. </a:t>
            </a:r>
            <a:r>
              <a:rPr lang="cs-CZ" sz="1400" i="0" dirty="0" smtClean="0">
                <a:latin typeface="Verdana" pitchFamily="34" charset="0"/>
              </a:rPr>
              <a:t>Druhu</a:t>
            </a:r>
          </a:p>
          <a:p>
            <a:pPr algn="ctr" eaLnBrk="0" hangingPunct="0"/>
            <a:endParaRPr lang="cs-CZ" sz="1400" i="0" dirty="0" smtClean="0">
              <a:latin typeface="Verdana" pitchFamily="34" charset="0"/>
            </a:endParaRPr>
          </a:p>
          <a:p>
            <a:pPr algn="ctr" eaLnBrk="0" hangingPunct="0"/>
            <a:r>
              <a:rPr lang="cs-CZ" sz="1400" dirty="0" smtClean="0">
                <a:latin typeface="Verdana" pitchFamily="34" charset="0"/>
              </a:rPr>
              <a:t>Falešně </a:t>
            </a:r>
            <a:r>
              <a:rPr lang="cs-CZ" sz="1400" dirty="0" smtClean="0">
                <a:latin typeface="Verdana" pitchFamily="34" charset="0"/>
              </a:rPr>
              <a:t>pozitivní závěr testu</a:t>
            </a:r>
            <a:endParaRPr lang="cs-CZ" sz="1400" i="0" dirty="0">
              <a:latin typeface="Verdana" pitchFamily="34" charset="0"/>
            </a:endParaRPr>
          </a:p>
        </p:txBody>
      </p:sp>
      <p:sp>
        <p:nvSpPr>
          <p:cNvPr id="21525" name="Line 20"/>
          <p:cNvSpPr>
            <a:spLocks noChangeShapeType="1"/>
          </p:cNvSpPr>
          <p:nvPr/>
        </p:nvSpPr>
        <p:spPr bwMode="auto">
          <a:xfrm flipV="1">
            <a:off x="2987675" y="5157788"/>
            <a:ext cx="936625" cy="7921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26" name="Line 21"/>
          <p:cNvSpPr>
            <a:spLocks noChangeShapeType="1"/>
          </p:cNvSpPr>
          <p:nvPr/>
        </p:nvSpPr>
        <p:spPr bwMode="auto">
          <a:xfrm flipH="1">
            <a:off x="5508625" y="3429000"/>
            <a:ext cx="1655763" cy="5762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27" name="Line 22"/>
          <p:cNvSpPr>
            <a:spLocks noChangeShapeType="1"/>
          </p:cNvSpPr>
          <p:nvPr/>
        </p:nvSpPr>
        <p:spPr bwMode="auto">
          <a:xfrm flipH="1" flipV="1">
            <a:off x="5653088" y="5013325"/>
            <a:ext cx="1079500" cy="576263"/>
          </a:xfrm>
          <a:prstGeom prst="line">
            <a:avLst/>
          </a:prstGeom>
          <a:noFill/>
          <a:ln w="19050">
            <a:solidFill>
              <a:srgbClr val="99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28" name="Line 23"/>
          <p:cNvSpPr>
            <a:spLocks noChangeShapeType="1"/>
          </p:cNvSpPr>
          <p:nvPr/>
        </p:nvSpPr>
        <p:spPr bwMode="auto">
          <a:xfrm>
            <a:off x="2051050" y="2852738"/>
            <a:ext cx="1512888" cy="936625"/>
          </a:xfrm>
          <a:prstGeom prst="line">
            <a:avLst/>
          </a:prstGeom>
          <a:noFill/>
          <a:ln w="19050">
            <a:solidFill>
              <a:srgbClr val="99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228600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Možné chyby při testování hypotéz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 b="9051"/>
          <a:stretch/>
        </p:blipFill>
        <p:spPr>
          <a:xfrm>
            <a:off x="1827336" y="1484784"/>
            <a:ext cx="548932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8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Význam chyb při testování hypotéz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1398588" y="1628775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1" i="0" dirty="0">
                <a:latin typeface="Verdana" pitchFamily="34" charset="0"/>
              </a:rPr>
              <a:t>Pravděpodobnost chyby 1. druhu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1731963" y="2359025"/>
            <a:ext cx="6572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3532188" y="2473325"/>
            <a:ext cx="5429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 dirty="0">
                <a:latin typeface="Verdana" pitchFamily="34" charset="0"/>
              </a:rPr>
              <a:t>Pravděpodobnost nesprávného zamítnutí nulové </a:t>
            </a:r>
            <a:r>
              <a:rPr lang="cs-CZ" i="0" dirty="0" smtClean="0">
                <a:latin typeface="Verdana" pitchFamily="34" charset="0"/>
              </a:rPr>
              <a:t>hypotézy, </a:t>
            </a:r>
            <a:r>
              <a:rPr lang="cs-CZ" b="1" i="0" dirty="0" smtClean="0">
                <a:latin typeface="Verdana" pitchFamily="34" charset="0"/>
              </a:rPr>
              <a:t>hladina významnosti</a:t>
            </a:r>
            <a:endParaRPr lang="cs-CZ" b="1" i="0" dirty="0">
              <a:latin typeface="Verdana" pitchFamily="34" charset="0"/>
            </a:endParaRPr>
          </a:p>
        </p:txBody>
      </p:sp>
      <p:sp>
        <p:nvSpPr>
          <p:cNvPr id="22535" name="AutoShape 6"/>
          <p:cNvSpPr>
            <a:spLocks noChangeArrowheads="1"/>
          </p:cNvSpPr>
          <p:nvPr/>
        </p:nvSpPr>
        <p:spPr bwMode="auto">
          <a:xfrm>
            <a:off x="2522538" y="2406650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1398588" y="3140075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1" i="0" dirty="0">
                <a:latin typeface="Verdana" pitchFamily="34" charset="0"/>
              </a:rPr>
              <a:t>Pravděpodobnost chyby 2. druhu</a:t>
            </a:r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1731963" y="3924300"/>
            <a:ext cx="6572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3532188" y="4005263"/>
            <a:ext cx="5448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>
                <a:latin typeface="Verdana" pitchFamily="34" charset="0"/>
              </a:rPr>
              <a:t>Pravděpodobnost nerozpoznání neplatné nulové hypotézy</a:t>
            </a:r>
          </a:p>
        </p:txBody>
      </p:sp>
      <p:sp>
        <p:nvSpPr>
          <p:cNvPr id="22539" name="AutoShape 10"/>
          <p:cNvSpPr>
            <a:spLocks noChangeArrowheads="1"/>
          </p:cNvSpPr>
          <p:nvPr/>
        </p:nvSpPr>
        <p:spPr bwMode="auto">
          <a:xfrm>
            <a:off x="2522538" y="3938588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0" name="Text Box 11"/>
          <p:cNvSpPr txBox="1">
            <a:spLocks noChangeArrowheads="1"/>
          </p:cNvSpPr>
          <p:nvPr/>
        </p:nvSpPr>
        <p:spPr bwMode="auto">
          <a:xfrm>
            <a:off x="1398588" y="4716463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1" i="0" dirty="0">
                <a:latin typeface="Verdana" pitchFamily="34" charset="0"/>
              </a:rPr>
              <a:t>Síla testu</a:t>
            </a:r>
          </a:p>
        </p:txBody>
      </p:sp>
      <p:sp>
        <p:nvSpPr>
          <p:cNvPr id="22541" name="Text Box 12"/>
          <p:cNvSpPr txBox="1">
            <a:spLocks noChangeArrowheads="1"/>
          </p:cNvSpPr>
          <p:nvPr/>
        </p:nvSpPr>
        <p:spPr bwMode="auto">
          <a:xfrm>
            <a:off x="1731963" y="5481638"/>
            <a:ext cx="7715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</a:rPr>
              <a:t>1-</a:t>
            </a:r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2542" name="Text Box 13"/>
          <p:cNvSpPr txBox="1">
            <a:spLocks noChangeArrowheads="1"/>
          </p:cNvSpPr>
          <p:nvPr/>
        </p:nvSpPr>
        <p:spPr bwMode="auto">
          <a:xfrm>
            <a:off x="3532188" y="5419725"/>
            <a:ext cx="54483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>
                <a:latin typeface="Verdana" pitchFamily="34" charset="0"/>
              </a:rPr>
              <a:t>Pravděpodobnostně vyjádřená schopnost rozpoznat neplatnost hypotézy</a:t>
            </a:r>
          </a:p>
        </p:txBody>
      </p:sp>
      <p:sp>
        <p:nvSpPr>
          <p:cNvPr id="22543" name="AutoShape 14"/>
          <p:cNvSpPr>
            <a:spLocks noChangeArrowheads="1"/>
          </p:cNvSpPr>
          <p:nvPr/>
        </p:nvSpPr>
        <p:spPr bwMode="auto">
          <a:xfrm>
            <a:off x="2522538" y="5500688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4" name="AutoShape 15"/>
          <p:cNvSpPr>
            <a:spLocks noChangeArrowheads="1"/>
          </p:cNvSpPr>
          <p:nvPr/>
        </p:nvSpPr>
        <p:spPr bwMode="auto">
          <a:xfrm>
            <a:off x="827088" y="1733550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5" name="AutoShape 16"/>
          <p:cNvSpPr>
            <a:spLocks noChangeArrowheads="1"/>
          </p:cNvSpPr>
          <p:nvPr/>
        </p:nvSpPr>
        <p:spPr bwMode="auto">
          <a:xfrm>
            <a:off x="827088" y="3244850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6" name="AutoShape 17"/>
          <p:cNvSpPr>
            <a:spLocks noChangeArrowheads="1"/>
          </p:cNvSpPr>
          <p:nvPr/>
        </p:nvSpPr>
        <p:spPr bwMode="auto">
          <a:xfrm>
            <a:off x="827088" y="4821238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Způsoby testování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cs-CZ" sz="2400" dirty="0" smtClean="0"/>
              <a:t>Testování H</a:t>
            </a:r>
            <a:r>
              <a:rPr lang="cs-CZ" sz="2400" baseline="-25000" dirty="0" smtClean="0"/>
              <a:t>0 </a:t>
            </a:r>
            <a:r>
              <a:rPr lang="cs-CZ" sz="2400" dirty="0" smtClean="0"/>
              <a:t> proti H</a:t>
            </a:r>
            <a:r>
              <a:rPr lang="cs-CZ" sz="2400" baseline="-25000" dirty="0" smtClean="0"/>
              <a:t>A </a:t>
            </a:r>
            <a:r>
              <a:rPr lang="cs-CZ" sz="2400" dirty="0" smtClean="0"/>
              <a:t>na hladině významnosti</a:t>
            </a:r>
            <a:r>
              <a:rPr lang="el-GR" sz="2400" dirty="0" smtClean="0"/>
              <a:t> α</a:t>
            </a:r>
            <a:r>
              <a:rPr lang="cs-CZ" sz="2400" dirty="0" smtClean="0"/>
              <a:t> můžeme provést třemi různými  způsoby:</a:t>
            </a:r>
            <a:r>
              <a:rPr lang="cs-CZ" sz="2400" baseline="-25000" dirty="0" smtClean="0"/>
              <a:t> </a:t>
            </a:r>
          </a:p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endParaRPr lang="cs-CZ" sz="2400" b="1" baseline="-25000" dirty="0" smtClean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cs-CZ" sz="2400" b="1" dirty="0" smtClean="0"/>
              <a:t>Kritický obor </a:t>
            </a:r>
            <a:r>
              <a:rPr lang="cs-CZ" sz="2400" dirty="0" smtClean="0"/>
              <a:t>(označení W) neboli obor zamítnutí  H</a:t>
            </a:r>
            <a:r>
              <a:rPr lang="cs-CZ" sz="2400" baseline="-25000" dirty="0" smtClean="0"/>
              <a:t>0 ,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cs-CZ" sz="2400" b="1" dirty="0" smtClean="0"/>
              <a:t>Interval spolehlivosti</a:t>
            </a:r>
            <a:r>
              <a:rPr lang="cs-CZ" sz="2400" dirty="0" smtClean="0"/>
              <a:t>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cs-CZ" sz="2400" b="1" dirty="0" smtClean="0"/>
              <a:t>P-hodnota</a:t>
            </a:r>
            <a:r>
              <a:rPr lang="cs-CZ" sz="2400" dirty="0" smtClean="0"/>
              <a:t>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cs-CZ" sz="2400" dirty="0" smtClean="0"/>
          </a:p>
          <a:p>
            <a:pPr>
              <a:buFont typeface="Wingdings 2" pitchFamily="18" charset="2"/>
              <a:buNone/>
              <a:defRPr/>
            </a:pPr>
            <a:endParaRPr lang="cs-CZ" sz="2400" baseline="-25000" dirty="0" smtClean="0"/>
          </a:p>
          <a:p>
            <a:pPr>
              <a:buFont typeface="Wingdings 2" pitchFamily="18" charset="2"/>
              <a:buNone/>
              <a:defRPr/>
            </a:pPr>
            <a:endParaRPr lang="cs-CZ" sz="2400" dirty="0"/>
          </a:p>
        </p:txBody>
      </p:sp>
      <p:sp>
        <p:nvSpPr>
          <p:cNvPr id="23556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Způsoby testování: P-hodnota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Významnost hypotézy hodnotíme dle získané tzv.  </a:t>
            </a:r>
            <a:r>
              <a:rPr lang="cs-CZ" sz="2000" b="1" i="1" u="sng" dirty="0" smtClean="0"/>
              <a:t>p-hodnoty</a:t>
            </a:r>
            <a:r>
              <a:rPr lang="cs-CZ" sz="2000" u="sng" dirty="0" smtClean="0"/>
              <a:t>, která vyjadřuje pravděpodobnost, s jakou číselné realizace výběru podporují H</a:t>
            </a:r>
            <a:r>
              <a:rPr lang="cs-CZ" sz="2000" u="sng" baseline="-25000" dirty="0" smtClean="0"/>
              <a:t>0</a:t>
            </a:r>
            <a:r>
              <a:rPr lang="cs-CZ" sz="2000" u="sng" dirty="0" smtClean="0"/>
              <a:t>, je-li pravdivá.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P-hodnotu porovnáme s </a:t>
            </a:r>
            <a:r>
              <a:rPr lang="el-GR" sz="2000" dirty="0" smtClean="0"/>
              <a:t>α (</a:t>
            </a:r>
            <a:r>
              <a:rPr lang="cs-CZ" sz="2000" b="1" i="1" dirty="0" smtClean="0"/>
              <a:t>hladina významnosti</a:t>
            </a:r>
            <a:r>
              <a:rPr lang="cs-CZ" sz="2000" dirty="0" smtClean="0"/>
              <a:t>, stanovujeme ji na 0,05, tzn., že připouštíme 5% chybu testu, tedy, že zamítneme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ačkoliv ve skutečnosti platí).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P-hodnotu získáme při testování hypotéz ve statistickém softwaru.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Je-li p-hodnota  ≤ </a:t>
            </a:r>
            <a:r>
              <a:rPr lang="el-GR" sz="2000" dirty="0" smtClean="0"/>
              <a:t>α, </a:t>
            </a:r>
            <a:r>
              <a:rPr lang="cs-CZ" sz="2000" dirty="0" smtClean="0"/>
              <a:t>pak 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 zamítáme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 a přijímáme H</a:t>
            </a:r>
            <a:r>
              <a:rPr lang="cs-CZ" sz="2000" baseline="-25000" dirty="0" smtClean="0"/>
              <a:t>A</a:t>
            </a:r>
            <a:r>
              <a:rPr lang="cs-CZ" sz="2000" dirty="0" smtClean="0"/>
              <a:t>.</a:t>
            </a:r>
          </a:p>
          <a:p>
            <a:pPr>
              <a:defRPr/>
            </a:pPr>
            <a:r>
              <a:rPr lang="cs-CZ" sz="2000" dirty="0" smtClean="0"/>
              <a:t>Je-li p-hodnota &gt; </a:t>
            </a:r>
            <a:r>
              <a:rPr lang="el-GR" sz="2000" dirty="0" smtClean="0"/>
              <a:t>α, </a:t>
            </a:r>
            <a:r>
              <a:rPr lang="cs-CZ" sz="2000" dirty="0" smtClean="0"/>
              <a:t>pak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 nezamítáme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.</a:t>
            </a:r>
          </a:p>
          <a:p>
            <a:pPr>
              <a:defRPr/>
            </a:pPr>
            <a:endParaRPr lang="cs-CZ" sz="2000" dirty="0" smtClean="0"/>
          </a:p>
          <a:p>
            <a:pPr marL="0">
              <a:buFont typeface="Wingdings 2" pitchFamily="18" charset="2"/>
              <a:buNone/>
              <a:defRPr/>
            </a:pPr>
            <a:r>
              <a:rPr lang="cs-CZ" sz="2000" dirty="0" smtClean="0"/>
              <a:t>P-hodnota vyjadřuje pravděpodobnost za platnosti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s níž bychom získali stejnou nebo extrémnější hodnotu testové statistiky.</a:t>
            </a:r>
            <a:endParaRPr lang="cs-CZ" sz="2000" dirty="0"/>
          </a:p>
        </p:txBody>
      </p:sp>
      <p:sp>
        <p:nvSpPr>
          <p:cNvPr id="24580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0825" y="3500438"/>
            <a:ext cx="8569325" cy="1368425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560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Parametrické vs. </a:t>
            </a:r>
            <a:r>
              <a:rPr lang="cs-CZ" dirty="0" err="1" smtClean="0"/>
              <a:t>neparametrické</a:t>
            </a:r>
            <a:r>
              <a:rPr lang="cs-CZ" dirty="0" smtClean="0"/>
              <a:t> testy</a:t>
            </a:r>
          </a:p>
        </p:txBody>
      </p:sp>
      <p:sp>
        <p:nvSpPr>
          <p:cNvPr id="25604" name="AutoShape 3"/>
          <p:cNvSpPr>
            <a:spLocks noChangeArrowheads="1"/>
          </p:cNvSpPr>
          <p:nvPr/>
        </p:nvSpPr>
        <p:spPr bwMode="auto">
          <a:xfrm>
            <a:off x="323850" y="1317625"/>
            <a:ext cx="8424863" cy="5762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u="sng" dirty="0"/>
              <a:t>Parametrické testy</a:t>
            </a:r>
          </a:p>
        </p:txBody>
      </p:sp>
      <p:sp>
        <p:nvSpPr>
          <p:cNvPr id="25605" name="AutoShape 4"/>
          <p:cNvSpPr>
            <a:spLocks noChangeArrowheads="1"/>
          </p:cNvSpPr>
          <p:nvPr/>
        </p:nvSpPr>
        <p:spPr bwMode="auto">
          <a:xfrm>
            <a:off x="323850" y="3789363"/>
            <a:ext cx="8424863" cy="5762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 err="1"/>
              <a:t>Neparametrické</a:t>
            </a:r>
            <a:r>
              <a:rPr lang="cs-CZ" sz="2400" b="1" i="0" u="sng" dirty="0"/>
              <a:t> testy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468313" y="1790968"/>
            <a:ext cx="867568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Mají předpoklady o rozložení vstupujících dat (např. </a:t>
            </a:r>
            <a:r>
              <a:rPr lang="cs-CZ" sz="2000" b="0" i="0" u="sng" dirty="0"/>
              <a:t>normální rozložení</a:t>
            </a:r>
            <a:r>
              <a:rPr lang="cs-CZ" sz="2000" b="0" i="0" dirty="0"/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Při stejném N a dodržení předpokladů mají vyšší sílu testu než testy </a:t>
            </a:r>
            <a:r>
              <a:rPr lang="cs-CZ" sz="2000" b="0" i="0" dirty="0" err="1"/>
              <a:t>neparametrické</a:t>
            </a:r>
            <a:endParaRPr lang="cs-CZ" sz="2000" b="0" i="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>
                <a:solidFill>
                  <a:srgbClr val="FF0000"/>
                </a:solidFill>
              </a:rPr>
              <a:t>Pokud nejsou dodrženy předpoklady parametrických testů, potom jejich síla testu prudce klesá a výsledek testu může být zcela chybný a nesmyslný </a:t>
            </a: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395288" y="4292600"/>
            <a:ext cx="86756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Nemají předpoklady o rozložení vstupujících dat, lze je tedy použít i při asymetrickém rozložení, odlehlých hodnotách, či nedetekovatelném rozložení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Snížená síla těchto testů je způsobena redukcí informační hodnoty původních dat, kdy neparametrické testy nevyužívají původní hodnoty, ale nejčastěji pouze jejich pořadí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66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err="1" smtClean="0"/>
              <a:t>One</a:t>
            </a:r>
            <a:r>
              <a:rPr lang="cs-CZ" dirty="0" smtClean="0"/>
              <a:t>-sample vs. </a:t>
            </a:r>
            <a:r>
              <a:rPr lang="cs-CZ" dirty="0" err="1" smtClean="0"/>
              <a:t>two</a:t>
            </a:r>
            <a:r>
              <a:rPr lang="cs-CZ" dirty="0" smtClean="0"/>
              <a:t>-sample testy</a:t>
            </a:r>
          </a:p>
        </p:txBody>
      </p:sp>
      <p:sp>
        <p:nvSpPr>
          <p:cNvPr id="26628" name="AutoShape 3"/>
          <p:cNvSpPr>
            <a:spLocks noChangeArrowheads="1"/>
          </p:cNvSpPr>
          <p:nvPr/>
        </p:nvSpPr>
        <p:spPr bwMode="auto">
          <a:xfrm>
            <a:off x="395288" y="1328738"/>
            <a:ext cx="8424862" cy="5762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 err="1" smtClean="0"/>
              <a:t>Jednovýběrové</a:t>
            </a:r>
            <a:r>
              <a:rPr lang="cs-CZ" sz="2400" b="1" i="0" u="sng" dirty="0" smtClean="0"/>
              <a:t> </a:t>
            </a:r>
            <a:r>
              <a:rPr lang="cs-CZ" sz="2400" b="1" i="0" u="sng" dirty="0"/>
              <a:t>testy (</a:t>
            </a:r>
            <a:r>
              <a:rPr lang="cs-CZ" sz="2400" b="1" i="0" u="sng" dirty="0" err="1"/>
              <a:t>one</a:t>
            </a:r>
            <a:r>
              <a:rPr lang="cs-CZ" sz="2400" b="1" i="0" u="sng" dirty="0"/>
              <a:t>-sample)</a:t>
            </a:r>
          </a:p>
        </p:txBody>
      </p:sp>
      <p:sp>
        <p:nvSpPr>
          <p:cNvPr id="26629" name="AutoShape 4"/>
          <p:cNvSpPr>
            <a:spLocks noChangeArrowheads="1"/>
          </p:cNvSpPr>
          <p:nvPr/>
        </p:nvSpPr>
        <p:spPr bwMode="auto">
          <a:xfrm>
            <a:off x="395288" y="3776663"/>
            <a:ext cx="8424862" cy="5762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 err="1" smtClean="0"/>
              <a:t>Dvouvýběrové</a:t>
            </a:r>
            <a:r>
              <a:rPr lang="cs-CZ" sz="2400" b="1" i="0" u="sng" dirty="0" smtClean="0"/>
              <a:t> </a:t>
            </a:r>
            <a:r>
              <a:rPr lang="cs-CZ" sz="2400" b="1" i="0" u="sng" dirty="0"/>
              <a:t>testy (</a:t>
            </a:r>
            <a:r>
              <a:rPr lang="cs-CZ" sz="2400" b="1" i="0" u="sng" dirty="0" err="1"/>
              <a:t>two</a:t>
            </a:r>
            <a:r>
              <a:rPr lang="cs-CZ" sz="2400" b="1" i="0" u="sng" dirty="0"/>
              <a:t>-sample)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468313" y="1784828"/>
            <a:ext cx="867568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Srovnávají jeden vzorek (</a:t>
            </a:r>
            <a:r>
              <a:rPr lang="cs-CZ" sz="2000" b="0" i="0" dirty="0" err="1"/>
              <a:t>one</a:t>
            </a:r>
            <a:r>
              <a:rPr lang="cs-CZ" sz="2000" b="0" i="0" dirty="0"/>
              <a:t> sample, </a:t>
            </a:r>
            <a:r>
              <a:rPr lang="cs-CZ" sz="2000" b="0" i="0" dirty="0" err="1"/>
              <a:t>jednovýběrové</a:t>
            </a:r>
            <a:r>
              <a:rPr lang="cs-CZ" sz="2000" b="0" i="0" dirty="0"/>
              <a:t> testy) s referenční hodnotou (popřípadě se statistickým parametrem cílové populace)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V testu je tedy srovnáváno rozložení hodnot (vzorek) s jediným číslem (referenční hodnota, </a:t>
            </a:r>
            <a:r>
              <a:rPr lang="cs-CZ" sz="2000" b="0" i="0" dirty="0" err="1"/>
              <a:t>hodnota</a:t>
            </a:r>
            <a:r>
              <a:rPr lang="cs-CZ" sz="2000" b="0" i="0" dirty="0"/>
              <a:t> cílové populace)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Otázka položená v testu může být vztažena k průměru, rozptylu, podílu hodnot i dalším statistickým parametrům popisujícím vzorek</a:t>
            </a: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395288" y="4232753"/>
            <a:ext cx="867568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Srovnávají navzájem dva vzorky (</a:t>
            </a:r>
            <a:r>
              <a:rPr lang="cs-CZ" sz="2000" b="0" i="0" dirty="0" err="1"/>
              <a:t>two</a:t>
            </a:r>
            <a:r>
              <a:rPr lang="cs-CZ" sz="2000" b="0" i="0" dirty="0"/>
              <a:t> sample, </a:t>
            </a:r>
            <a:r>
              <a:rPr lang="cs-CZ" sz="2000" b="0" i="0" dirty="0" err="1"/>
              <a:t>dvouvýběrové</a:t>
            </a:r>
            <a:r>
              <a:rPr lang="cs-CZ" sz="2000" b="0" i="0" dirty="0"/>
              <a:t> testy)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V testu jsou srovnávány dvě rozložení hodnot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Otázka položená v testu může být opět vztažena k průměru, rozptylu, podílu hodnot i dalším statistickým parametrům popisujícím vzorek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Kromě testů pro dvě skupiny hodnot existují samozřejmě i testy pro více skupin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765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err="1" smtClean="0"/>
              <a:t>One</a:t>
            </a:r>
            <a:r>
              <a:rPr lang="cs-CZ" dirty="0" smtClean="0"/>
              <a:t>-</a:t>
            </a:r>
            <a:r>
              <a:rPr lang="cs-CZ" dirty="0" err="1" smtClean="0"/>
              <a:t>tailed</a:t>
            </a:r>
            <a:r>
              <a:rPr lang="cs-CZ" dirty="0" smtClean="0"/>
              <a:t> vs. </a:t>
            </a:r>
            <a:r>
              <a:rPr lang="cs-CZ" dirty="0" err="1" smtClean="0"/>
              <a:t>two</a:t>
            </a:r>
            <a:r>
              <a:rPr lang="cs-CZ" dirty="0" smtClean="0"/>
              <a:t>-</a:t>
            </a:r>
            <a:r>
              <a:rPr lang="cs-CZ" dirty="0" err="1" smtClean="0"/>
              <a:t>tailed</a:t>
            </a:r>
            <a:r>
              <a:rPr lang="cs-CZ" dirty="0" smtClean="0"/>
              <a:t> testy</a:t>
            </a:r>
          </a:p>
        </p:txBody>
      </p:sp>
      <p:sp>
        <p:nvSpPr>
          <p:cNvPr id="27652" name="AutoShape 3"/>
          <p:cNvSpPr>
            <a:spLocks noChangeArrowheads="1"/>
          </p:cNvSpPr>
          <p:nvPr/>
        </p:nvSpPr>
        <p:spPr bwMode="auto">
          <a:xfrm>
            <a:off x="395288" y="1393825"/>
            <a:ext cx="8424862" cy="5762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 smtClean="0"/>
              <a:t>Jednostranné testy (</a:t>
            </a:r>
            <a:r>
              <a:rPr lang="cs-CZ" sz="2400" b="1" u="sng" dirty="0" err="1" smtClean="0"/>
              <a:t>o</a:t>
            </a:r>
            <a:r>
              <a:rPr lang="cs-CZ" sz="2400" b="1" i="0" u="sng" dirty="0" err="1" smtClean="0"/>
              <a:t>ne</a:t>
            </a:r>
            <a:r>
              <a:rPr lang="cs-CZ" sz="2400" b="1" i="0" u="sng" dirty="0" smtClean="0"/>
              <a:t>–</a:t>
            </a:r>
            <a:r>
              <a:rPr lang="cs-CZ" sz="2400" b="1" i="0" u="sng" dirty="0" err="1" smtClean="0"/>
              <a:t>tailed</a:t>
            </a:r>
            <a:r>
              <a:rPr lang="cs-CZ" sz="2400" b="1" i="0" u="sng" dirty="0" smtClean="0"/>
              <a:t>)</a:t>
            </a:r>
            <a:endParaRPr lang="cs-CZ" sz="2400" b="1" i="0" u="sng" dirty="0"/>
          </a:p>
        </p:txBody>
      </p:sp>
      <p:sp>
        <p:nvSpPr>
          <p:cNvPr id="27653" name="AutoShape 4"/>
          <p:cNvSpPr>
            <a:spLocks noChangeArrowheads="1"/>
          </p:cNvSpPr>
          <p:nvPr/>
        </p:nvSpPr>
        <p:spPr bwMode="auto">
          <a:xfrm>
            <a:off x="395288" y="3787775"/>
            <a:ext cx="8424862" cy="5762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u="sng" dirty="0" smtClean="0"/>
              <a:t>Oboustranné testy (</a:t>
            </a:r>
            <a:r>
              <a:rPr lang="cs-CZ" sz="2400" b="1" u="sng" dirty="0" err="1" smtClean="0"/>
              <a:t>t</a:t>
            </a:r>
            <a:r>
              <a:rPr lang="cs-CZ" sz="2400" b="1" i="0" u="sng" dirty="0" err="1" smtClean="0"/>
              <a:t>wo</a:t>
            </a:r>
            <a:r>
              <a:rPr lang="cs-CZ" sz="2400" b="1" i="0" u="sng" dirty="0" smtClean="0"/>
              <a:t>–</a:t>
            </a:r>
            <a:r>
              <a:rPr lang="cs-CZ" sz="2400" b="1" i="0" u="sng" dirty="0" err="1" smtClean="0"/>
              <a:t>tailed</a:t>
            </a:r>
            <a:r>
              <a:rPr lang="cs-CZ" sz="2400" b="1" u="sng" dirty="0"/>
              <a:t>)</a:t>
            </a:r>
            <a:endParaRPr lang="cs-CZ" sz="2400" b="1" i="0" u="sng" dirty="0"/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468313" y="1869598"/>
            <a:ext cx="53276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Hypotéza testu je postavena asymetricky, tedy ptáme se na </a:t>
            </a:r>
            <a:r>
              <a:rPr lang="cs-CZ" sz="2000" i="0" dirty="0"/>
              <a:t>větší než/ menší než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Test může mít pouze dvojí výstup – jedna z hodnot je větší (menší) než druhá a všechny ostatní případy</a:t>
            </a:r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395288" y="4229789"/>
            <a:ext cx="554513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Hypotéza testu se ptá na otázku </a:t>
            </a:r>
            <a:r>
              <a:rPr lang="cs-CZ" sz="2000" i="0" dirty="0"/>
              <a:t>rovná se/nerovná 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Test může mít trojí výstup – </a:t>
            </a:r>
            <a:r>
              <a:rPr lang="cs-CZ" sz="2000" i="0" dirty="0"/>
              <a:t>menší - rovná se – větší než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Situace </a:t>
            </a:r>
            <a:r>
              <a:rPr lang="cs-CZ" sz="2000" i="0" dirty="0"/>
              <a:t>nerovná se</a:t>
            </a:r>
            <a:r>
              <a:rPr lang="cs-CZ" sz="2000" b="0" i="0" dirty="0"/>
              <a:t> je tedy souhrnem dvou možných výstupů testu (</a:t>
            </a:r>
            <a:r>
              <a:rPr lang="cs-CZ" sz="2000" i="0" dirty="0"/>
              <a:t>menší+větší</a:t>
            </a:r>
            <a:r>
              <a:rPr lang="cs-CZ" sz="2000" b="0" i="0" dirty="0"/>
              <a:t>)</a:t>
            </a:r>
          </a:p>
        </p:txBody>
      </p:sp>
      <p:pic>
        <p:nvPicPr>
          <p:cNvPr id="27656" name="Picture 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793875"/>
            <a:ext cx="2303463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Line 8"/>
          <p:cNvSpPr>
            <a:spLocks noChangeShapeType="1"/>
          </p:cNvSpPr>
          <p:nvPr/>
        </p:nvSpPr>
        <p:spPr bwMode="auto">
          <a:xfrm flipH="1">
            <a:off x="8027988" y="2205038"/>
            <a:ext cx="73025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7658" name="Text Box 9"/>
          <p:cNvSpPr txBox="1">
            <a:spLocks noChangeArrowheads="1"/>
          </p:cNvSpPr>
          <p:nvPr/>
        </p:nvSpPr>
        <p:spPr bwMode="auto">
          <a:xfrm>
            <a:off x="7740650" y="1797050"/>
            <a:ext cx="1301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1600" b="0" i="0"/>
              <a:t>Kritický obor</a:t>
            </a:r>
          </a:p>
        </p:txBody>
      </p:sp>
      <p:pic>
        <p:nvPicPr>
          <p:cNvPr id="27659" name="Picture 10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292600"/>
            <a:ext cx="25908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0" name="Line 11"/>
          <p:cNvSpPr>
            <a:spLocks noChangeShapeType="1"/>
          </p:cNvSpPr>
          <p:nvPr/>
        </p:nvSpPr>
        <p:spPr bwMode="auto">
          <a:xfrm flipH="1">
            <a:off x="7956550" y="4797425"/>
            <a:ext cx="73025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7669213" y="4389438"/>
            <a:ext cx="1301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1600" b="0" i="0"/>
              <a:t>Kritický obor</a:t>
            </a:r>
          </a:p>
        </p:txBody>
      </p:sp>
      <p:sp>
        <p:nvSpPr>
          <p:cNvPr id="27662" name="Line 13"/>
          <p:cNvSpPr>
            <a:spLocks noChangeShapeType="1"/>
          </p:cNvSpPr>
          <p:nvPr/>
        </p:nvSpPr>
        <p:spPr bwMode="auto">
          <a:xfrm flipH="1">
            <a:off x="6013450" y="4797425"/>
            <a:ext cx="2016125" cy="1223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mtClean="0"/>
              <a:t>Nepárový vs. párový design</a:t>
            </a:r>
          </a:p>
        </p:txBody>
      </p:sp>
      <p:sp>
        <p:nvSpPr>
          <p:cNvPr id="2053" name="AutoShape 3"/>
          <p:cNvSpPr>
            <a:spLocks noChangeArrowheads="1"/>
          </p:cNvSpPr>
          <p:nvPr/>
        </p:nvSpPr>
        <p:spPr bwMode="auto">
          <a:xfrm>
            <a:off x="395288" y="1254603"/>
            <a:ext cx="8424862" cy="5762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/>
              <a:t>Nepárový design</a:t>
            </a:r>
          </a:p>
        </p:txBody>
      </p:sp>
      <p:sp>
        <p:nvSpPr>
          <p:cNvPr id="2054" name="AutoShape 4"/>
          <p:cNvSpPr>
            <a:spLocks noChangeArrowheads="1"/>
          </p:cNvSpPr>
          <p:nvPr/>
        </p:nvSpPr>
        <p:spPr bwMode="auto">
          <a:xfrm>
            <a:off x="395288" y="3527903"/>
            <a:ext cx="8424862" cy="5762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/>
              <a:t>Párový design</a:t>
            </a: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468313" y="1731962"/>
            <a:ext cx="554355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 dirty="0">
                <a:latin typeface="Verdana" pitchFamily="34" charset="0"/>
              </a:rPr>
              <a:t>Skupiny srovnávaných dat jsou na sobě zcela nezávislé (též nezávislý, independent design), např. lidé z různých zemí, nezávislé skupiny pacientů s odlišnou léčbou atd.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 dirty="0">
                <a:latin typeface="Verdana" pitchFamily="34" charset="0"/>
              </a:rPr>
              <a:t>Při výpočtu je nezbytné brát v úvahu charakteristiky obou skupin dat</a:t>
            </a:r>
            <a:endParaRPr lang="cs-CZ" sz="1700" i="0" dirty="0">
              <a:latin typeface="Verdana" pitchFamily="34" charset="0"/>
            </a:endParaRP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466725" y="4005263"/>
            <a:ext cx="554513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Mezi objekty v srovnávaných skupinách existuje vazba, daná např. člověkem před a po operaci, reakce stejného kmene krys atd.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Vazba může být buď přímo dána nebo pouze předpokládána (v tom případě je nutné ji ověřit)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Test je v podstatě prováděn na diferencích skupin, nikoliv na jejich původních datech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6372225" y="1412875"/>
          <a:ext cx="2149475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r:id="rId4" imgW="2950000" imgH="3070000" progId="">
                  <p:embed/>
                </p:oleObj>
              </mc:Choice>
              <mc:Fallback>
                <p:oleObj r:id="rId4" imgW="2950000" imgH="307000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1412875"/>
                        <a:ext cx="2149475" cy="223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3" y="4703763"/>
            <a:ext cx="27368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Důležité poznámky k testování hypotéz</a:t>
            </a: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493027" y="1643050"/>
            <a:ext cx="8175653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i="0" dirty="0" smtClean="0"/>
              <a:t>Nezamítnutí nulové hypotézy neznamená automaticky její přijetí! </a:t>
            </a:r>
            <a:r>
              <a:rPr lang="cs-CZ" sz="2000" b="0" i="0" dirty="0" smtClean="0"/>
              <a:t>Může se jednat o situaci, kdy pro zamítnutí nulové hypotézy nemáme dostatečné množství informace.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dirty="0" smtClean="0"/>
              <a:t>Dosažená hladina významnosti testu </a:t>
            </a:r>
            <a:r>
              <a:rPr lang="cs-CZ" sz="2000" dirty="0" smtClean="0"/>
              <a:t>(ať už 5 %, 1 % nebo 10 %) </a:t>
            </a:r>
            <a:r>
              <a:rPr lang="cs-CZ" sz="2000" b="1" dirty="0" smtClean="0"/>
              <a:t>nesmí být slepě brána jako hranice pro existenci / neexistenci testovaného efektu.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i="0" dirty="0" smtClean="0"/>
              <a:t>Malá p-hodnota nemusí znamenat velký efekt. </a:t>
            </a:r>
            <a:r>
              <a:rPr lang="cs-CZ" sz="2000" i="0" dirty="0" smtClean="0"/>
              <a:t>Hodnota testové statistiky a p-hodnota mohou být ovlivněny velkou velikostí vzorku a malou variabilitou pozorovaných dat.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dirty="0" smtClean="0"/>
              <a:t>Na výsledky testování musí být nahlíženo kriticky </a:t>
            </a:r>
            <a:r>
              <a:rPr lang="cs-CZ" sz="2000" dirty="0" smtClean="0"/>
              <a:t>– jedná se o závěr založeny „pouze“ na jednom výběrovém souboru.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i="0" dirty="0" smtClean="0"/>
              <a:t>Statistická významnost </a:t>
            </a:r>
            <a:r>
              <a:rPr lang="cs-CZ" sz="2000" i="0" dirty="0" smtClean="0"/>
              <a:t>indikuje, že pozorovaný rozdíl není náhodný,</a:t>
            </a:r>
            <a:r>
              <a:rPr lang="cs-CZ" sz="2000" b="1" i="0" dirty="0" smtClean="0"/>
              <a:t> </a:t>
            </a:r>
            <a:r>
              <a:rPr lang="cs-CZ" sz="2000" i="0" dirty="0" smtClean="0"/>
              <a:t>ale nemusí znamenat, že je významný i ve skutečnosti. Důležitá je i </a:t>
            </a:r>
            <a:r>
              <a:rPr lang="cs-CZ" sz="2000" b="1" i="0" dirty="0" smtClean="0"/>
              <a:t>praktická (klinická) významnost.</a:t>
            </a:r>
            <a:endParaRPr lang="cs-CZ" sz="2000" b="1" i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5843" name="Rectangle 2"/>
          <p:cNvSpPr>
            <a:spLocks noGrp="1"/>
          </p:cNvSpPr>
          <p:nvPr>
            <p:ph type="title" idx="4294967295"/>
          </p:nvPr>
        </p:nvSpPr>
        <p:spPr>
          <a:xfrm>
            <a:off x="178692" y="18064"/>
            <a:ext cx="8713788" cy="1143000"/>
          </a:xfrm>
          <a:noFill/>
        </p:spPr>
        <p:txBody>
          <a:bodyPr anchor="ctr"/>
          <a:lstStyle/>
          <a:p>
            <a:r>
              <a:rPr lang="cs-CZ" altLang="cs-CZ" sz="3200" dirty="0" smtClean="0"/>
              <a:t>Opakování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611560" y="1700808"/>
            <a:ext cx="806489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Co jsou </a:t>
            </a:r>
            <a:r>
              <a:rPr lang="cs-CZ" altLang="cs-CZ" sz="2400" b="1" dirty="0" smtClean="0"/>
              <a:t>kvalitativní </a:t>
            </a:r>
            <a:r>
              <a:rPr lang="cs-CZ" altLang="cs-CZ" sz="2400" dirty="0" smtClean="0"/>
              <a:t>a </a:t>
            </a:r>
            <a:r>
              <a:rPr lang="cs-CZ" altLang="cs-CZ" sz="2400" b="1" dirty="0" smtClean="0"/>
              <a:t>kvantitativní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Jaký je rozdíl mezi </a:t>
            </a:r>
            <a:r>
              <a:rPr lang="cs-CZ" altLang="cs-CZ" sz="2400" b="1" dirty="0" smtClean="0"/>
              <a:t>spojitými</a:t>
            </a:r>
            <a:r>
              <a:rPr lang="cs-CZ" altLang="cs-CZ" sz="2400" dirty="0" smtClean="0"/>
              <a:t> a </a:t>
            </a:r>
            <a:r>
              <a:rPr lang="cs-CZ" altLang="cs-CZ" sz="2400" b="1" dirty="0" smtClean="0"/>
              <a:t>diskrétními daty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Uveďte </a:t>
            </a:r>
            <a:r>
              <a:rPr lang="cs-CZ" altLang="cs-CZ" sz="2400" b="1" dirty="0" smtClean="0"/>
              <a:t>příklady binárních </a:t>
            </a:r>
            <a:r>
              <a:rPr lang="cs-CZ" altLang="cs-CZ" sz="2400" dirty="0" smtClean="0"/>
              <a:t>/</a:t>
            </a:r>
            <a:r>
              <a:rPr lang="cs-CZ" altLang="cs-CZ" sz="2400" b="1" dirty="0" smtClean="0"/>
              <a:t> nominálních </a:t>
            </a:r>
            <a:r>
              <a:rPr lang="cs-CZ" altLang="cs-CZ" sz="2400" dirty="0" smtClean="0"/>
              <a:t>/</a:t>
            </a:r>
            <a:r>
              <a:rPr lang="cs-CZ" altLang="cs-CZ" sz="2400" b="1" dirty="0" smtClean="0"/>
              <a:t> ordinálních dat</a:t>
            </a:r>
            <a:r>
              <a:rPr lang="cs-CZ" altLang="cs-CZ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Uveďte </a:t>
            </a:r>
            <a:r>
              <a:rPr lang="cs-CZ" altLang="cs-CZ" sz="2400" b="1" dirty="0" smtClean="0"/>
              <a:t>příklady spojitých </a:t>
            </a:r>
            <a:r>
              <a:rPr lang="cs-CZ" altLang="cs-CZ" sz="2400" dirty="0" smtClean="0"/>
              <a:t>a</a:t>
            </a:r>
            <a:r>
              <a:rPr lang="cs-CZ" altLang="cs-CZ" sz="2400" b="1" dirty="0" smtClean="0"/>
              <a:t> diskrétních dat</a:t>
            </a:r>
            <a:r>
              <a:rPr lang="cs-CZ" altLang="cs-CZ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Jakými charakteristikami </a:t>
            </a:r>
            <a:r>
              <a:rPr lang="cs-CZ" altLang="cs-CZ" sz="2400" b="1" dirty="0" smtClean="0"/>
              <a:t>popisujeme kvalitativní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Jakými charakteristikami </a:t>
            </a:r>
            <a:r>
              <a:rPr lang="cs-CZ" altLang="cs-CZ" sz="2400" b="1" dirty="0" smtClean="0"/>
              <a:t>popisujeme kvantitativní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 správně </a:t>
            </a:r>
            <a:r>
              <a:rPr lang="cs-CZ" altLang="cs-CZ" sz="2400" b="1" dirty="0" err="1" smtClean="0"/>
              <a:t>vizualizujeme</a:t>
            </a:r>
            <a:r>
              <a:rPr lang="cs-CZ" altLang="cs-CZ" sz="2400" dirty="0" smtClean="0"/>
              <a:t> </a:t>
            </a:r>
            <a:r>
              <a:rPr lang="cs-CZ" altLang="cs-CZ" sz="2400" b="1" dirty="0" smtClean="0"/>
              <a:t>kvalitativní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 správně </a:t>
            </a:r>
            <a:r>
              <a:rPr lang="cs-CZ" altLang="cs-CZ" sz="2400" b="1" dirty="0" err="1" smtClean="0"/>
              <a:t>vizualizujeme</a:t>
            </a:r>
            <a:r>
              <a:rPr lang="cs-CZ" altLang="cs-CZ" sz="2400" dirty="0" smtClean="0"/>
              <a:t> </a:t>
            </a:r>
            <a:r>
              <a:rPr lang="cs-CZ" altLang="cs-CZ" sz="2400" b="1" dirty="0" smtClean="0"/>
              <a:t>kvantitativní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4459310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mtClean="0"/>
              <a:t>Statistické testy a normalita dat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5763" y="1484313"/>
            <a:ext cx="8650287" cy="5545137"/>
          </a:xfrm>
        </p:spPr>
        <p:txBody>
          <a:bodyPr/>
          <a:lstStyle/>
          <a:p>
            <a:pPr eaLnBrk="1" hangingPunct="1"/>
            <a:r>
              <a:rPr lang="cs-CZ" sz="1600" b="1" dirty="0" smtClean="0"/>
              <a:t>Normalita dat je jedním z předpokladů tzv. parametrických testů (testů založených na předpokladu nějakého rozložení) – např. </a:t>
            </a:r>
            <a:r>
              <a:rPr lang="cs-CZ" sz="1600" i="1" dirty="0" smtClean="0"/>
              <a:t>t</a:t>
            </a:r>
            <a:r>
              <a:rPr lang="cs-CZ" sz="1600" dirty="0" smtClean="0"/>
              <a:t>-testy</a:t>
            </a:r>
          </a:p>
          <a:p>
            <a:pPr eaLnBrk="1" hangingPunct="1"/>
            <a:r>
              <a:rPr lang="cs-CZ" sz="1600" b="1" dirty="0" smtClean="0"/>
              <a:t>Pokud data nejsou normální, neodpovídají ani modelovému rozložení, které je použito pro výpočet (</a:t>
            </a:r>
            <a:r>
              <a:rPr lang="cs-CZ" sz="1600" b="1" i="1" dirty="0" smtClean="0"/>
              <a:t>t</a:t>
            </a:r>
            <a:r>
              <a:rPr lang="cs-CZ" sz="1600" b="1" dirty="0" smtClean="0"/>
              <a:t>-rozložení) a test tak může lhát</a:t>
            </a:r>
          </a:p>
          <a:p>
            <a:pPr eaLnBrk="1" hangingPunct="1"/>
            <a:endParaRPr lang="cs-CZ" sz="1600" b="1" dirty="0" smtClean="0"/>
          </a:p>
          <a:p>
            <a:pPr eaLnBrk="1" hangingPunct="1"/>
            <a:r>
              <a:rPr lang="cs-CZ" sz="1600" b="1" dirty="0" smtClean="0"/>
              <a:t>Řešením je tedy:</a:t>
            </a:r>
          </a:p>
          <a:p>
            <a:pPr lvl="1" eaLnBrk="1" hangingPunct="1"/>
            <a:r>
              <a:rPr lang="cs-CZ" sz="1500" dirty="0" smtClean="0"/>
              <a:t>Transformace dat</a:t>
            </a:r>
            <a:r>
              <a:rPr lang="cs-CZ" sz="1500" b="1" dirty="0" smtClean="0"/>
              <a:t> za účelem dosažení normality jejich rozložení</a:t>
            </a:r>
          </a:p>
          <a:p>
            <a:pPr lvl="1" eaLnBrk="1" hangingPunct="1"/>
            <a:r>
              <a:rPr lang="cs-CZ" sz="1500" dirty="0" err="1" smtClean="0"/>
              <a:t>Neparametrické</a:t>
            </a:r>
            <a:r>
              <a:rPr lang="cs-CZ" sz="1500" dirty="0" smtClean="0"/>
              <a:t> testy</a:t>
            </a:r>
            <a:r>
              <a:rPr lang="cs-CZ" sz="1500" b="1" dirty="0" smtClean="0"/>
              <a:t> – tyto testy nemají žádné předpoklady o rozložení dat</a:t>
            </a:r>
          </a:p>
        </p:txBody>
      </p:sp>
      <p:graphicFrame>
        <p:nvGraphicFramePr>
          <p:cNvPr id="637956" name="Group 4"/>
          <p:cNvGraphicFramePr>
            <a:graphicFrameLocks noGrp="1"/>
          </p:cNvGraphicFramePr>
          <p:nvPr/>
        </p:nvGraphicFramePr>
        <p:xfrm>
          <a:off x="395288" y="3954463"/>
          <a:ext cx="8353425" cy="1963739"/>
        </p:xfrm>
        <a:graphic>
          <a:graphicData uri="http://schemas.openxmlformats.org/drawingml/2006/table">
            <a:tbl>
              <a:tblPr/>
              <a:tblGrid>
                <a:gridCol w="295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2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Typ srovnání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Parametrický test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Neparametrický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skupiny dat nepárově: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Nepárový t-test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Mannův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Whitneyho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skupiny dat párově: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Párový t-test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Wilcoxonův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test, znaménkový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Více skupin nepárově: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ANOVA (analýza rozptylu)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Kruskalův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Wallisův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Korelace: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Pearsonův koeficient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Spearmanův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koeficient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07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Testy normality</a:t>
            </a:r>
          </a:p>
        </p:txBody>
      </p:sp>
      <p:sp>
        <p:nvSpPr>
          <p:cNvPr id="3077" name="Rectangle 3"/>
          <p:cNvSpPr>
            <a:spLocks noGrp="1"/>
          </p:cNvSpPr>
          <p:nvPr>
            <p:ph type="body" idx="4294967295"/>
          </p:nvPr>
        </p:nvSpPr>
        <p:spPr>
          <a:xfrm>
            <a:off x="285750" y="1493838"/>
            <a:ext cx="8534400" cy="4598987"/>
          </a:xfrm>
        </p:spPr>
        <p:txBody>
          <a:bodyPr/>
          <a:lstStyle/>
          <a:p>
            <a:r>
              <a:rPr lang="cs-CZ" sz="1400" dirty="0" smtClean="0"/>
              <a:t>Testy normality pracují s nulovou hypotézou, že není rozdíl mezi zpracovávaným rozložením a normálním rozložením. Vždy je ovšem dobré prohlédnout si i histogram, protože některé odchylky od normality, např. </a:t>
            </a:r>
            <a:r>
              <a:rPr lang="cs-CZ" sz="1400" dirty="0" err="1" smtClean="0"/>
              <a:t>bimodalitu</a:t>
            </a:r>
            <a:r>
              <a:rPr lang="cs-CZ" sz="1400" dirty="0" smtClean="0"/>
              <a:t> některé testy neodhalí.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0" y="1990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79388" y="2708275"/>
          <a:ext cx="360045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name="Unknown" r:id="rId3" imgW="3599815" imgH="2879725" progId="STATISTICA.Graph">
                  <p:embed/>
                </p:oleObj>
              </mc:Choice>
              <mc:Fallback>
                <p:oleObj name="Unknown" r:id="rId3" imgW="3599815" imgH="2879725" progId="STATISTICA.Graph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708275"/>
                        <a:ext cx="3600450" cy="287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3779838" y="2109788"/>
            <a:ext cx="5256212" cy="417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cs-CZ" sz="1400" b="1" dirty="0" smtClean="0">
                <a:latin typeface="Calibri" pitchFamily="34" charset="0"/>
              </a:rPr>
              <a:t>Chí-kvadrát t</a:t>
            </a:r>
            <a:r>
              <a:rPr lang="cs-CZ" sz="1400" b="1" i="0" dirty="0" smtClean="0">
                <a:latin typeface="Calibri" pitchFamily="34" charset="0"/>
              </a:rPr>
              <a:t>est </a:t>
            </a:r>
            <a:r>
              <a:rPr lang="cs-CZ" sz="1400" b="1" i="0" dirty="0">
                <a:latin typeface="Calibri" pitchFamily="34" charset="0"/>
              </a:rPr>
              <a:t>dobré shody</a:t>
            </a:r>
          </a:p>
          <a:p>
            <a:pPr>
              <a:spcBef>
                <a:spcPct val="20000"/>
              </a:spcBef>
            </a:pPr>
            <a:r>
              <a:rPr lang="cs-CZ" sz="1200" b="0" i="0" dirty="0">
                <a:latin typeface="Calibri" pitchFamily="34" charset="0"/>
              </a:rPr>
              <a:t>V testu dobré shody jsou data rozdělena do kategorií (obdobně jako při tvorbě histogramu), tyto intervaly jsou normalizovány (převedeny na normální rozložení) a podle obecných vzorců normálního rozložení jsou k nim dopočítány očekávané hodnoty v intervalech, pokud by rozložení bylo normální. Pozorované normalizované četnosti jsou poté srovnány s očekávanými četnostmi pomocí 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</a:t>
            </a:r>
            <a:r>
              <a:rPr lang="cs-CZ" sz="1200" b="0" i="0" dirty="0">
                <a:latin typeface="Calibri" pitchFamily="34" charset="0"/>
              </a:rPr>
              <a:t>2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testu dobré shody. Test dává dobré výsledky, ale je náročný na n, tedy množství dat, aby bylo možné vytvořit dostatečný počet tříd hodnot.</a:t>
            </a:r>
            <a:endParaRPr lang="cs-CZ" sz="1200" i="0" dirty="0">
              <a:latin typeface="Calibri" pitchFamily="34" charset="0"/>
              <a:sym typeface="Symbol" pitchFamily="18" charset="2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sz="1400" b="1" i="0" dirty="0" err="1" smtClean="0">
                <a:latin typeface="Calibri" pitchFamily="34" charset="0"/>
                <a:sym typeface="Symbol" pitchFamily="18" charset="2"/>
              </a:rPr>
              <a:t>Kolmogorovův</a:t>
            </a:r>
            <a:r>
              <a:rPr lang="cs-CZ" sz="1400" b="1" i="0" dirty="0" smtClean="0">
                <a:latin typeface="Calibri" pitchFamily="34" charset="0"/>
                <a:sym typeface="Symbol" pitchFamily="18" charset="2"/>
              </a:rPr>
              <a:t> - </a:t>
            </a:r>
            <a:r>
              <a:rPr lang="cs-CZ" sz="1400" b="1" i="0" dirty="0" err="1" smtClean="0">
                <a:latin typeface="Calibri" pitchFamily="34" charset="0"/>
                <a:sym typeface="Symbol" pitchFamily="18" charset="2"/>
              </a:rPr>
              <a:t>Smirnovův</a:t>
            </a:r>
            <a:r>
              <a:rPr lang="cs-CZ" sz="1400" b="1" i="0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cs-CZ" sz="1400" b="1" i="0" dirty="0">
                <a:latin typeface="Calibri" pitchFamily="34" charset="0"/>
                <a:sym typeface="Symbol" pitchFamily="18" charset="2"/>
              </a:rPr>
              <a:t>test</a:t>
            </a:r>
          </a:p>
          <a:p>
            <a:pPr>
              <a:spcBef>
                <a:spcPct val="20000"/>
              </a:spcBef>
            </a:pPr>
            <a:r>
              <a:rPr lang="cs-CZ" sz="1200" b="0" i="0" dirty="0">
                <a:latin typeface="Calibri" pitchFamily="34" charset="0"/>
                <a:sym typeface="Symbol" pitchFamily="18" charset="2"/>
              </a:rPr>
              <a:t>Tento test je často používán, dokáže dobře najít odlehlé hodnoty, ale počítá spíše se symetrií hodnot než přímo s normalitou. Jde o </a:t>
            </a:r>
            <a:r>
              <a:rPr lang="cs-CZ" sz="1200" b="0" i="0" dirty="0" err="1">
                <a:latin typeface="Calibri" pitchFamily="34" charset="0"/>
                <a:sym typeface="Symbol" pitchFamily="18" charset="2"/>
              </a:rPr>
              <a:t>neparametrický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 pro srovnání rozdílu dvou rozložení. Je založen na zjištění rozdílu mezi reálným kumulativním rozložením (vzorek) a teoretickým kumulativním rozložením. Měl by být počítán pouze v případě, že známe průměr a směrodatnou odchylku hypotetického rozložení, pokud tyto hodnoty neznáme, měla by být použita jeho modifikace – </a:t>
            </a:r>
            <a:r>
              <a:rPr lang="cs-CZ" sz="1200" b="0" i="0" dirty="0" err="1">
                <a:latin typeface="Calibri" pitchFamily="34" charset="0"/>
                <a:sym typeface="Symbol" pitchFamily="18" charset="2"/>
              </a:rPr>
              <a:t>Lilieforsův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test.</a:t>
            </a:r>
            <a:endParaRPr lang="cs-CZ" sz="1200" i="0" dirty="0">
              <a:latin typeface="Calibri" pitchFamily="34" charset="0"/>
              <a:sym typeface="Symbol" pitchFamily="18" charset="2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sz="1400" b="1" i="0" dirty="0" err="1" smtClean="0">
                <a:latin typeface="Calibri" pitchFamily="34" charset="0"/>
                <a:sym typeface="Symbol" pitchFamily="18" charset="2"/>
              </a:rPr>
              <a:t>Shapirův-Wilk</a:t>
            </a:r>
            <a:r>
              <a:rPr lang="cs-CZ" sz="1400" b="1" dirty="0" err="1" smtClean="0">
                <a:latin typeface="Calibri" pitchFamily="34" charset="0"/>
                <a:sym typeface="Symbol" pitchFamily="18" charset="2"/>
              </a:rPr>
              <a:t>ův</a:t>
            </a:r>
            <a:r>
              <a:rPr lang="cs-CZ" sz="1400" b="1" i="0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cs-CZ" sz="1400" b="1" i="0" dirty="0">
                <a:latin typeface="Calibri" pitchFamily="34" charset="0"/>
                <a:sym typeface="Symbol" pitchFamily="18" charset="2"/>
              </a:rPr>
              <a:t>test</a:t>
            </a:r>
          </a:p>
          <a:p>
            <a:pPr>
              <a:spcBef>
                <a:spcPct val="20000"/>
              </a:spcBef>
            </a:pPr>
            <a:r>
              <a:rPr lang="cs-CZ" sz="1200" b="0" i="0" dirty="0">
                <a:latin typeface="Calibri" pitchFamily="34" charset="0"/>
                <a:sym typeface="Symbol" pitchFamily="18" charset="2"/>
              </a:rPr>
              <a:t>Jde o </a:t>
            </a:r>
            <a:r>
              <a:rPr lang="cs-CZ" sz="1200" b="0" i="0" dirty="0" err="1">
                <a:latin typeface="Calibri" pitchFamily="34" charset="0"/>
                <a:sym typeface="Symbol" pitchFamily="18" charset="2"/>
              </a:rPr>
              <a:t>neparametrický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 použitelný i při velmi malých n (10) s dobrou sílou testu, zvláště ve srovnání s alternativními typy testů, je zaměřen na testování symetrie.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Společné cvičení – ověřování normality dat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01625" y="1412776"/>
            <a:ext cx="8662863" cy="527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Načtěte si do programu STATISTICA soubor </a:t>
            </a: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03_spolecne_cviceni_pacienti.sta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Vypište základní popisné statistiky pro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Leukocyty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hospitalizaci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 celý soubor pacientů.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Normální rozdělení – proměnná </a:t>
            </a:r>
            <a:r>
              <a:rPr lang="cs-CZ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Leukocyty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Ověřte normalitu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Leukocyty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pomocí: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(Nápověda: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Histogram)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krabicového grafu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(Nápověda: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2D – Box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Plots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diagnostických grafů (Q-Q grafu, N-P grafu a P-P grafu)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(Nápověda: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2D –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Quantile-Quantile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Plots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Probability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Plots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Probability-Probability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Plots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testu nebo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Lilieforsovy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modifikace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Kolmogorovova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-Smirnovova testu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(Nápověda: lze provést třemi způsoby: 1) v nastavení histogramu: záložka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vybereme test, 2) v nastavení N-P grafu: záložka: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Quick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zaškrtneme test, 3) v menu Basic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Frequency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záložka Normality → vybereme test a klikneme na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Normality).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Podívejte se, jak vypadají jednotlivé diagnostické grafy v případě normálního rozdělení.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25539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179512" y="1679839"/>
            <a:ext cx="8856984" cy="405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Normální rozdělení s odlehlou hodnotou – proměnná </a:t>
            </a:r>
            <a:r>
              <a:rPr lang="cs-CZ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Ověřte normalitu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pomocí: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histogramu,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krabicového grafu,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diagnostických grafů (Q-Q grafu, N-P grafu a P-P grafu),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testu /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Lilieforsovy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modifikace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Kolmogorovova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-Smirnovova testu.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Jak se projeví odlehlá hodnota v grafech?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Zkopírujte proměnnou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(nebo vytvořte pomocí vzorce) do nové proměnné a vymažte v této nové proměnné odlehlou hodnotu (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nápověda: seřaďte si data podle proměnné výška: karta Data → Sort → vložíme proměnnou výška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Ověřte, zda se po vynechání odlehlé hodnoty data řídí normálním rozložením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Odlehlou hodnotu (řádek 16, hodnota 100, nahraďte hodnotou 144).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dirty="0"/>
              <a:t>Společné cvičení – ověřování normality dat</a:t>
            </a:r>
          </a:p>
        </p:txBody>
      </p:sp>
    </p:spTree>
    <p:extLst>
      <p:ext uri="{BB962C8B-B14F-4D97-AF65-F5344CB8AC3E}">
        <p14:creationId xmlns:p14="http://schemas.microsoft.com/office/powerpoint/2010/main" val="7266328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dirty="0"/>
              <a:t>Společné cvičení – ověřování normality dat</a:t>
            </a:r>
          </a:p>
        </p:txBody>
      </p:sp>
      <p:sp>
        <p:nvSpPr>
          <p:cNvPr id="6" name="Obdélník 5"/>
          <p:cNvSpPr/>
          <p:nvPr/>
        </p:nvSpPr>
        <p:spPr>
          <a:xfrm>
            <a:off x="301625" y="1268760"/>
            <a:ext cx="8662863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Logaritmicko-normální rozdělení – proměnná </a:t>
            </a:r>
            <a:r>
              <a:rPr lang="cs-CZ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hospitalizaci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Vykreslete histogram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hospitalizaci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Proložte histogram nejdříve normálním rozložením, poté log-normálním rozložením.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Dále ověřte normalitu dat pomocí: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diagnostických grafů (Q-Q grafu, N-P grafu a P-P grafu),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testu /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Lilieforsovy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modifikace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Kolmogorovova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-Smirnovova testu.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Jak se výsledky liší ve srovnání s daty, která se řídí normálním rozdělením?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Transformujte proměnnou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hospitalizaci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pomocí přirozeného logaritmu do nové proměnné (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nápověda: Data →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LogNaklady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=Log(v10)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 Ověřte normalitu dat nové proměnné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LogNaklady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pomocí: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histogramu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krabicového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grafu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diagnostických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grafů (Q-Q grafu, N-P grafu a P-P grafu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testu /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Lilieforsovy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modifikace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Kolmogorovova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-Smirnovova testu.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 Vypočtěte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průměr a medián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</a:t>
            </a:r>
            <a:r>
              <a:rPr lang="cs-CZ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hospitalizaci.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Podívejte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na histogram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hospitalizaci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z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hodnoťte vztah průměru a mediánu.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8639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Samostatné cvičení – ověřování normality dat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01625" y="1457829"/>
            <a:ext cx="8662863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Načtěte si do programu STATISTICA data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pacienti.sta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Přidejte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proměnnou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váha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novou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proměnnou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BMI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(body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index – index tělesné hmotnosti), kterou vypočítáte z 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váha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Poznámka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 případě, že jste ze samostatného cvičení nepřepsali odlehlou hodnotu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učiňte tak nyní (hodnotu 100 přepište na hodnotu 144).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Vypište zvlášť pro muže a ženy (proměnná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pohlaví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popisné statistiky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následujících proměnných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váha, výška, BMI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(počet hodnot, průměr, medián, směrodatnou odchylku, minimum a maximum). Výsledek znázorněte v jedné tabulce (nápověda: změňte nastavení formy výstupů v sekci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Group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Vykreslete kategorizované histogramy proměnných výška, váha a BMI pro muže a ženy zvlášť. Zkuste si proložit histogramy postupně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normálním rozdělením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dalšími rozděleními ze záložky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Fit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875636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dirty="0" smtClean="0"/>
              <a:t>Samostatné cvičení – ověřování normality dat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01625" y="1929196"/>
            <a:ext cx="8534400" cy="344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Pro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výška, váha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BMI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(opět pro muže a ženy zvlášť) vykreslete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Q-Q graf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N-P graf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P-P graf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Které proměnné dle těchto diagnostických grafů podle vás mají normální rozložení? Zapište svůj odhad do připravené tabulky.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Otestujte normalitu dat proměnných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výška, váha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BMI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 muže a ženy zvlášť pomocí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testu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Zapište výsledek (p-hodnotu) do připravené tabulky. Srovnejte své odhady z diagnostických grafů s výsledky testů.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V případě, že se dle diagnostických grafů nebo S-W testu data řídí normálním rozdělením, jaký je v uvedených případech odhad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parametrů tohoto rozdělení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(střední hodnoty a rozptylu)? Hodnoty zaznamenejte do tabulky.</a:t>
            </a:r>
          </a:p>
        </p:txBody>
      </p:sp>
    </p:spTree>
    <p:extLst>
      <p:ext uri="{BB962C8B-B14F-4D97-AF65-F5344CB8AC3E}">
        <p14:creationId xmlns:p14="http://schemas.microsoft.com/office/powerpoint/2010/main" val="1858260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873893"/>
              </p:ext>
            </p:extLst>
          </p:nvPr>
        </p:nvGraphicFramePr>
        <p:xfrm>
          <a:off x="755576" y="2401657"/>
          <a:ext cx="7633344" cy="3922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8282">
                  <a:extLst>
                    <a:ext uri="{9D8B030D-6E8A-4147-A177-3AD203B41FA5}">
                      <a16:colId xmlns:a16="http://schemas.microsoft.com/office/drawing/2014/main" val="2618224819"/>
                    </a:ext>
                  </a:extLst>
                </a:gridCol>
                <a:gridCol w="1568307">
                  <a:extLst>
                    <a:ext uri="{9D8B030D-6E8A-4147-A177-3AD203B41FA5}">
                      <a16:colId xmlns:a16="http://schemas.microsoft.com/office/drawing/2014/main" val="3614493466"/>
                    </a:ext>
                  </a:extLst>
                </a:gridCol>
                <a:gridCol w="1569224">
                  <a:extLst>
                    <a:ext uri="{9D8B030D-6E8A-4147-A177-3AD203B41FA5}">
                      <a16:colId xmlns:a16="http://schemas.microsoft.com/office/drawing/2014/main" val="1845752028"/>
                    </a:ext>
                  </a:extLst>
                </a:gridCol>
                <a:gridCol w="1568307">
                  <a:extLst>
                    <a:ext uri="{9D8B030D-6E8A-4147-A177-3AD203B41FA5}">
                      <a16:colId xmlns:a16="http://schemas.microsoft.com/office/drawing/2014/main" val="797617613"/>
                    </a:ext>
                  </a:extLst>
                </a:gridCol>
                <a:gridCol w="1569224">
                  <a:extLst>
                    <a:ext uri="{9D8B030D-6E8A-4147-A177-3AD203B41FA5}">
                      <a16:colId xmlns:a16="http://schemas.microsoft.com/office/drawing/2014/main" val="178538545"/>
                    </a:ext>
                  </a:extLst>
                </a:gridCol>
              </a:tblGrid>
              <a:tr h="93610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Proměnná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Normalita dle 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Q-Q / N-P / P-P grafu (ano/ne)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p-hodnota Shapirova-Wilkova testu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Odhad střední hodnoty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Odhad rozptylu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5613798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Výška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06604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Muži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Ne/ne/ne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0.037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824062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Ženy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Ano/ano/ano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0.539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161.2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17.3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040158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Váha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522569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Muži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Ne/ne/ne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0.004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 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839831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Ženy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Ano/ano/ano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0.784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65.9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25.1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38342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BMI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396072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Muži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Ano/ano/ano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>
                          <a:effectLst/>
                        </a:rPr>
                        <a:t>0.529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25.3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3.6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4424389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Ženy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Ano/ano/ano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0.200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25.4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4.3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709250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683568" y="1397792"/>
            <a:ext cx="4572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Výsledky: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Tabulka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Vizuální a testové ověření normality.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dirty="0" smtClean="0"/>
              <a:t>Samostatné cvičení – ověřování normality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63648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dirty="0" smtClean="0"/>
              <a:t>Samostatné cvičení – ověřování normality dat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01625" y="1484784"/>
            <a:ext cx="8662863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Poznámky k nejčastějším chybám: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Parametry normální rozdělení jsou: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střední hodnota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rozptyl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Nejlepším nestranným odhadem střední hodnoty u normálního rozdělení je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průměr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(nikoliv medián, ale měl by v případě normálního rozdělení stejný nebo podobný jako průměr), nejlepším nestranným odhadem rozptylu jako parametru je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výběrový rozptyl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Nepleťte si rozptyl a směrodatnou odchylku.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Směrodatná odchylka je odmocnina z rozptylu.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rozdíl od rozptylu je ve stejných jednotkách jako hodnocený parametr.</a:t>
            </a:r>
          </a:p>
        </p:txBody>
      </p:sp>
      <p:sp>
        <p:nvSpPr>
          <p:cNvPr id="7" name="Obdélník 6"/>
          <p:cNvSpPr/>
          <p:nvPr/>
        </p:nvSpPr>
        <p:spPr>
          <a:xfrm>
            <a:off x="307975" y="3782017"/>
            <a:ext cx="8656513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Další chyby: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Přehozené skupiny pohlaví (záměna žen a mužů).</a:t>
            </a: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Odhad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střední hodnoty a rozptylu měl být vyplněn pouze tam, kde jste pomocí testu nezamítli nulovou hypotézu o normalitě dat.</a:t>
            </a: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Správná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interpretace např. výšky může být: „Pomocí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testu můžeme předpokládat, že se výška u žen v našem hodnoceném souboru řídí normálním rozdělením. U mužů jsme však nulovou hypotézu zamítli, tedy test prokázal, že výška u mužů nemá normální rozdělení.“</a:t>
            </a:r>
          </a:p>
        </p:txBody>
      </p:sp>
    </p:spTree>
    <p:extLst>
      <p:ext uri="{BB962C8B-B14F-4D97-AF65-F5344CB8AC3E}">
        <p14:creationId xmlns:p14="http://schemas.microsoft.com/office/powerpoint/2010/main" val="1486279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348061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Parametry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Přehled modelových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Logaritmicko-normální rozložení</a:t>
            </a: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6938"/>
            <a:ext cx="7772400" cy="731837"/>
          </a:xfrm>
          <a:noFill/>
        </p:spPr>
        <p:txBody>
          <a:bodyPr>
            <a:spAutoFit/>
          </a:bodyPr>
          <a:lstStyle/>
          <a:p>
            <a:r>
              <a:rPr lang="cs-CZ" sz="4200" smtClean="0">
                <a:solidFill>
                  <a:schemeClr val="accent1"/>
                </a:solidFill>
                <a:latin typeface="Arial" charset="0"/>
              </a:rPr>
              <a:t> Modelová rozložení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5843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18064"/>
            <a:ext cx="8713788" cy="1143000"/>
          </a:xfrm>
          <a:noFill/>
        </p:spPr>
        <p:txBody>
          <a:bodyPr anchor="ctr"/>
          <a:lstStyle/>
          <a:p>
            <a:r>
              <a:rPr lang="cs-CZ" altLang="cs-CZ" sz="2800" dirty="0" smtClean="0"/>
              <a:t>Výběrové rozložení hodnot lze modelově popsat  </a:t>
            </a:r>
            <a:br>
              <a:rPr lang="cs-CZ" altLang="cs-CZ" sz="2800" dirty="0" smtClean="0"/>
            </a:br>
            <a:r>
              <a:rPr lang="cs-CZ" altLang="cs-CZ" sz="2800" dirty="0" smtClean="0"/>
              <a:t>a definovat tak pravděpodobnost výskytu X</a:t>
            </a:r>
          </a:p>
        </p:txBody>
      </p:sp>
      <p:sp>
        <p:nvSpPr>
          <p:cNvPr id="35844" name="AutoShape 3"/>
          <p:cNvSpPr>
            <a:spLocks noChangeArrowheads="1"/>
          </p:cNvSpPr>
          <p:nvPr/>
        </p:nvSpPr>
        <p:spPr bwMode="auto">
          <a:xfrm rot="-9929">
            <a:off x="4181475" y="2144713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52400" y="1239838"/>
            <a:ext cx="83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f(x)</a:t>
            </a: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3492500" y="2606675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228600" y="3068638"/>
            <a:ext cx="790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f(x)</a:t>
            </a:r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3779838" y="4402138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228600" y="4648200"/>
            <a:ext cx="7905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f(x)</a:t>
            </a:r>
          </a:p>
        </p:txBody>
      </p:sp>
      <p:sp>
        <p:nvSpPr>
          <p:cNvPr id="35850" name="Text Box 9"/>
          <p:cNvSpPr txBox="1">
            <a:spLocks noChangeArrowheads="1"/>
          </p:cNvSpPr>
          <p:nvPr/>
        </p:nvSpPr>
        <p:spPr bwMode="auto">
          <a:xfrm>
            <a:off x="3851275" y="5932488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5851" name="AutoShape 10"/>
          <p:cNvSpPr>
            <a:spLocks noChangeArrowheads="1"/>
          </p:cNvSpPr>
          <p:nvPr/>
        </p:nvSpPr>
        <p:spPr bwMode="auto">
          <a:xfrm rot="-9929">
            <a:off x="4181475" y="3849688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852" name="AutoShape 11"/>
          <p:cNvSpPr>
            <a:spLocks noChangeArrowheads="1"/>
          </p:cNvSpPr>
          <p:nvPr/>
        </p:nvSpPr>
        <p:spPr bwMode="auto">
          <a:xfrm rot="-9929">
            <a:off x="4181475" y="5629275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819775" y="1382713"/>
            <a:ext cx="2514600" cy="1428750"/>
            <a:chOff x="64" y="136"/>
            <a:chExt cx="255" cy="204"/>
          </a:xfrm>
        </p:grpSpPr>
        <p:sp>
          <p:nvSpPr>
            <p:cNvPr id="35869" name="Line 13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70" name="Line 14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4" name="Freeform 15" descr="Široký šikmo nahoru"/>
          <p:cNvSpPr>
            <a:spLocks/>
          </p:cNvSpPr>
          <p:nvPr/>
        </p:nvSpPr>
        <p:spPr bwMode="auto">
          <a:xfrm>
            <a:off x="5857875" y="1620838"/>
            <a:ext cx="2314575" cy="1190625"/>
          </a:xfrm>
          <a:custGeom>
            <a:avLst/>
            <a:gdLst>
              <a:gd name="T0" fmla="*/ 0 w 243"/>
              <a:gd name="T1" fmla="*/ 2147483647 h 125"/>
              <a:gd name="T2" fmla="*/ 2147483647 w 243"/>
              <a:gd name="T3" fmla="*/ 2147483647 h 125"/>
              <a:gd name="T4" fmla="*/ 2147483647 w 243"/>
              <a:gd name="T5" fmla="*/ 2147483647 h 125"/>
              <a:gd name="T6" fmla="*/ 2147483647 w 243"/>
              <a:gd name="T7" fmla="*/ 2147483647 h 125"/>
              <a:gd name="T8" fmla="*/ 2147483647 w 243"/>
              <a:gd name="T9" fmla="*/ 0 h 125"/>
              <a:gd name="T10" fmla="*/ 2147483647 w 243"/>
              <a:gd name="T11" fmla="*/ 2147483647 h 125"/>
              <a:gd name="T12" fmla="*/ 2147483647 w 243"/>
              <a:gd name="T13" fmla="*/ 2147483647 h 125"/>
              <a:gd name="T14" fmla="*/ 2147483647 w 243"/>
              <a:gd name="T15" fmla="*/ 2147483647 h 125"/>
              <a:gd name="T16" fmla="*/ 2147483647 w 243"/>
              <a:gd name="T17" fmla="*/ 2147483647 h 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3"/>
              <a:gd name="T28" fmla="*/ 0 h 125"/>
              <a:gd name="T29" fmla="*/ 243 w 243"/>
              <a:gd name="T30" fmla="*/ 125 h 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3" h="125">
                <a:moveTo>
                  <a:pt x="0" y="125"/>
                </a:moveTo>
                <a:cubicBezTo>
                  <a:pt x="3" y="122"/>
                  <a:pt x="11" y="116"/>
                  <a:pt x="17" y="106"/>
                </a:cubicBezTo>
                <a:cubicBezTo>
                  <a:pt x="23" y="96"/>
                  <a:pt x="30" y="77"/>
                  <a:pt x="34" y="65"/>
                </a:cubicBezTo>
                <a:cubicBezTo>
                  <a:pt x="38" y="53"/>
                  <a:pt x="39" y="45"/>
                  <a:pt x="43" y="34"/>
                </a:cubicBezTo>
                <a:cubicBezTo>
                  <a:pt x="47" y="23"/>
                  <a:pt x="55" y="0"/>
                  <a:pt x="61" y="0"/>
                </a:cubicBezTo>
                <a:cubicBezTo>
                  <a:pt x="67" y="0"/>
                  <a:pt x="75" y="20"/>
                  <a:pt x="81" y="31"/>
                </a:cubicBezTo>
                <a:cubicBezTo>
                  <a:pt x="87" y="42"/>
                  <a:pt x="90" y="53"/>
                  <a:pt x="99" y="65"/>
                </a:cubicBezTo>
                <a:cubicBezTo>
                  <a:pt x="108" y="77"/>
                  <a:pt x="109" y="93"/>
                  <a:pt x="133" y="103"/>
                </a:cubicBezTo>
                <a:cubicBezTo>
                  <a:pt x="157" y="113"/>
                  <a:pt x="220" y="120"/>
                  <a:pt x="243" y="124"/>
                </a:cubicBezTo>
              </a:path>
            </a:pathLst>
          </a:custGeom>
          <a:pattFill prst="wdUpDiag">
            <a:fgClr>
              <a:srgbClr val="0000FF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829300" y="3087688"/>
            <a:ext cx="2514600" cy="1428750"/>
            <a:chOff x="64" y="136"/>
            <a:chExt cx="255" cy="204"/>
          </a:xfrm>
        </p:grpSpPr>
        <p:sp>
          <p:nvSpPr>
            <p:cNvPr id="35867" name="Line 17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68" name="Line 18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6" name="Freeform 19" descr="Široký šikmo nahoru"/>
          <p:cNvSpPr>
            <a:spLocks/>
          </p:cNvSpPr>
          <p:nvPr/>
        </p:nvSpPr>
        <p:spPr bwMode="auto">
          <a:xfrm>
            <a:off x="5857875" y="3392488"/>
            <a:ext cx="2324100" cy="1123950"/>
          </a:xfrm>
          <a:custGeom>
            <a:avLst/>
            <a:gdLst>
              <a:gd name="T0" fmla="*/ 0 w 244"/>
              <a:gd name="T1" fmla="*/ 2147483647 h 118"/>
              <a:gd name="T2" fmla="*/ 2147483647 w 244"/>
              <a:gd name="T3" fmla="*/ 2147483647 h 118"/>
              <a:gd name="T4" fmla="*/ 2147483647 w 244"/>
              <a:gd name="T5" fmla="*/ 2147483647 h 118"/>
              <a:gd name="T6" fmla="*/ 2147483647 w 244"/>
              <a:gd name="T7" fmla="*/ 2147483647 h 118"/>
              <a:gd name="T8" fmla="*/ 2147483647 w 244"/>
              <a:gd name="T9" fmla="*/ 0 h 118"/>
              <a:gd name="T10" fmla="*/ 2147483647 w 244"/>
              <a:gd name="T11" fmla="*/ 2147483647 h 118"/>
              <a:gd name="T12" fmla="*/ 2147483647 w 244"/>
              <a:gd name="T13" fmla="*/ 2147483647 h 118"/>
              <a:gd name="T14" fmla="*/ 2147483647 w 244"/>
              <a:gd name="T15" fmla="*/ 2147483647 h 118"/>
              <a:gd name="T16" fmla="*/ 2147483647 w 244"/>
              <a:gd name="T17" fmla="*/ 2147483647 h 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"/>
              <a:gd name="T28" fmla="*/ 0 h 118"/>
              <a:gd name="T29" fmla="*/ 244 w 244"/>
              <a:gd name="T30" fmla="*/ 118 h 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" h="118">
                <a:moveTo>
                  <a:pt x="0" y="118"/>
                </a:moveTo>
                <a:cubicBezTo>
                  <a:pt x="6" y="115"/>
                  <a:pt x="28" y="110"/>
                  <a:pt x="39" y="100"/>
                </a:cubicBezTo>
                <a:cubicBezTo>
                  <a:pt x="50" y="90"/>
                  <a:pt x="59" y="72"/>
                  <a:pt x="68" y="59"/>
                </a:cubicBezTo>
                <a:cubicBezTo>
                  <a:pt x="77" y="46"/>
                  <a:pt x="82" y="31"/>
                  <a:pt x="92" y="21"/>
                </a:cubicBezTo>
                <a:cubicBezTo>
                  <a:pt x="102" y="11"/>
                  <a:pt x="115" y="0"/>
                  <a:pt x="127" y="0"/>
                </a:cubicBezTo>
                <a:cubicBezTo>
                  <a:pt x="139" y="0"/>
                  <a:pt x="154" y="11"/>
                  <a:pt x="163" y="20"/>
                </a:cubicBezTo>
                <a:cubicBezTo>
                  <a:pt x="172" y="29"/>
                  <a:pt x="172" y="44"/>
                  <a:pt x="179" y="57"/>
                </a:cubicBezTo>
                <a:cubicBezTo>
                  <a:pt x="186" y="70"/>
                  <a:pt x="193" y="86"/>
                  <a:pt x="204" y="96"/>
                </a:cubicBezTo>
                <a:cubicBezTo>
                  <a:pt x="215" y="106"/>
                  <a:pt x="236" y="113"/>
                  <a:pt x="244" y="117"/>
                </a:cubicBezTo>
              </a:path>
            </a:pathLst>
          </a:custGeom>
          <a:pattFill prst="wdUpDiag">
            <a:fgClr>
              <a:srgbClr val="FF9900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829300" y="4733925"/>
            <a:ext cx="2514600" cy="1428750"/>
            <a:chOff x="64" y="136"/>
            <a:chExt cx="255" cy="204"/>
          </a:xfrm>
        </p:grpSpPr>
        <p:sp>
          <p:nvSpPr>
            <p:cNvPr id="35865" name="Line 21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66" name="Line 22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8" name="Freeform 23" descr="Široký šikmo nahoru"/>
          <p:cNvSpPr>
            <a:spLocks/>
          </p:cNvSpPr>
          <p:nvPr/>
        </p:nvSpPr>
        <p:spPr bwMode="auto">
          <a:xfrm>
            <a:off x="5857875" y="5038725"/>
            <a:ext cx="2333625" cy="1133475"/>
          </a:xfrm>
          <a:custGeom>
            <a:avLst/>
            <a:gdLst>
              <a:gd name="T0" fmla="*/ 0 w 245"/>
              <a:gd name="T1" fmla="*/ 2147483647 h 119"/>
              <a:gd name="T2" fmla="*/ 2147483647 w 245"/>
              <a:gd name="T3" fmla="*/ 2147483647 h 119"/>
              <a:gd name="T4" fmla="*/ 2147483647 w 245"/>
              <a:gd name="T5" fmla="*/ 2147483647 h 119"/>
              <a:gd name="T6" fmla="*/ 2147483647 w 245"/>
              <a:gd name="T7" fmla="*/ 2147483647 h 119"/>
              <a:gd name="T8" fmla="*/ 2147483647 w 245"/>
              <a:gd name="T9" fmla="*/ 2147483647 h 119"/>
              <a:gd name="T10" fmla="*/ 2147483647 w 245"/>
              <a:gd name="T11" fmla="*/ 2147483647 h 119"/>
              <a:gd name="T12" fmla="*/ 2147483647 w 245"/>
              <a:gd name="T13" fmla="*/ 2147483647 h 119"/>
              <a:gd name="T14" fmla="*/ 2147483647 w 245"/>
              <a:gd name="T15" fmla="*/ 2147483647 h 119"/>
              <a:gd name="T16" fmla="*/ 2147483647 w 245"/>
              <a:gd name="T17" fmla="*/ 2147483647 h 119"/>
              <a:gd name="T18" fmla="*/ 2147483647 w 245"/>
              <a:gd name="T19" fmla="*/ 2147483647 h 1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5"/>
              <a:gd name="T31" fmla="*/ 0 h 119"/>
              <a:gd name="T32" fmla="*/ 245 w 245"/>
              <a:gd name="T33" fmla="*/ 119 h 1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5" h="119">
                <a:moveTo>
                  <a:pt x="0" y="119"/>
                </a:moveTo>
                <a:cubicBezTo>
                  <a:pt x="10" y="116"/>
                  <a:pt x="41" y="108"/>
                  <a:pt x="58" y="103"/>
                </a:cubicBezTo>
                <a:cubicBezTo>
                  <a:pt x="75" y="98"/>
                  <a:pt x="88" y="97"/>
                  <a:pt x="103" y="90"/>
                </a:cubicBezTo>
                <a:cubicBezTo>
                  <a:pt x="118" y="83"/>
                  <a:pt x="136" y="73"/>
                  <a:pt x="147" y="62"/>
                </a:cubicBezTo>
                <a:cubicBezTo>
                  <a:pt x="158" y="51"/>
                  <a:pt x="161" y="36"/>
                  <a:pt x="167" y="26"/>
                </a:cubicBezTo>
                <a:cubicBezTo>
                  <a:pt x="173" y="16"/>
                  <a:pt x="179" y="2"/>
                  <a:pt x="185" y="1"/>
                </a:cubicBezTo>
                <a:cubicBezTo>
                  <a:pt x="191" y="0"/>
                  <a:pt x="197" y="11"/>
                  <a:pt x="202" y="21"/>
                </a:cubicBezTo>
                <a:cubicBezTo>
                  <a:pt x="207" y="31"/>
                  <a:pt x="212" y="46"/>
                  <a:pt x="217" y="59"/>
                </a:cubicBezTo>
                <a:cubicBezTo>
                  <a:pt x="222" y="72"/>
                  <a:pt x="228" y="90"/>
                  <a:pt x="233" y="100"/>
                </a:cubicBezTo>
                <a:cubicBezTo>
                  <a:pt x="238" y="110"/>
                  <a:pt x="243" y="114"/>
                  <a:pt x="245" y="118"/>
                </a:cubicBezTo>
              </a:path>
            </a:pathLst>
          </a:custGeom>
          <a:pattFill prst="wdUpDiag">
            <a:fgClr>
              <a:srgbClr val="339966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59" name="Text Box 24"/>
          <p:cNvSpPr txBox="1">
            <a:spLocks noChangeArrowheads="1"/>
          </p:cNvSpPr>
          <p:nvPr/>
        </p:nvSpPr>
        <p:spPr bwMode="auto">
          <a:xfrm>
            <a:off x="5105400" y="1316038"/>
            <a:ext cx="838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>
                <a:latin typeface="Symbol" pitchFamily="18" charset="2"/>
              </a:rPr>
              <a:t>j</a:t>
            </a:r>
            <a:r>
              <a:rPr lang="cs-CZ" altLang="cs-CZ" sz="2400" i="0"/>
              <a:t>(x)</a:t>
            </a:r>
          </a:p>
        </p:txBody>
      </p:sp>
      <p:sp>
        <p:nvSpPr>
          <p:cNvPr id="35860" name="Text Box 25"/>
          <p:cNvSpPr txBox="1">
            <a:spLocks noChangeArrowheads="1"/>
          </p:cNvSpPr>
          <p:nvPr/>
        </p:nvSpPr>
        <p:spPr bwMode="auto">
          <a:xfrm>
            <a:off x="5105400" y="3068638"/>
            <a:ext cx="838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>
                <a:latin typeface="Symbol" pitchFamily="18" charset="2"/>
              </a:rPr>
              <a:t>j</a:t>
            </a:r>
            <a:r>
              <a:rPr lang="cs-CZ" altLang="cs-CZ" sz="2400" i="0"/>
              <a:t>(x)</a:t>
            </a:r>
          </a:p>
        </p:txBody>
      </p:sp>
      <p:sp>
        <p:nvSpPr>
          <p:cNvPr id="35861" name="Text Box 26"/>
          <p:cNvSpPr txBox="1">
            <a:spLocks noChangeArrowheads="1"/>
          </p:cNvSpPr>
          <p:nvPr/>
        </p:nvSpPr>
        <p:spPr bwMode="auto">
          <a:xfrm>
            <a:off x="5105400" y="4752975"/>
            <a:ext cx="8858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>
                <a:latin typeface="Symbol" pitchFamily="18" charset="2"/>
              </a:rPr>
              <a:t>j</a:t>
            </a:r>
            <a:r>
              <a:rPr lang="cs-CZ" altLang="cs-CZ" sz="2400" i="0"/>
              <a:t>(x)</a:t>
            </a:r>
          </a:p>
        </p:txBody>
      </p:sp>
      <p:pic>
        <p:nvPicPr>
          <p:cNvPr id="35862" name="Picture 2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188" y="1654175"/>
            <a:ext cx="2679700" cy="1244600"/>
          </a:xfrm>
          <a:noFill/>
        </p:spPr>
      </p:pic>
      <p:pic>
        <p:nvPicPr>
          <p:cNvPr id="35863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68638"/>
            <a:ext cx="3124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4" name="Pictur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0"/>
            <a:ext cx="31242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931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Parametry rozložení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/>
            <a:r>
              <a:rPr lang="cs-CZ" sz="2000" dirty="0" smtClean="0"/>
              <a:t>Soubor dat (řada čísel) můžeme charakterizovat parametry jeho rozložení</a:t>
            </a:r>
          </a:p>
          <a:p>
            <a:pPr marL="341313" indent="-341313"/>
            <a:r>
              <a:rPr lang="cs-CZ" sz="2000" dirty="0" smtClean="0"/>
              <a:t>Hlavní skupiny těchto parametrů můžeme charakterizovat jako ukazatele:</a:t>
            </a:r>
          </a:p>
          <a:p>
            <a:pPr marL="742950" lvl="1" indent="-284163"/>
            <a:r>
              <a:rPr lang="cs-CZ" sz="1800" b="1" dirty="0" smtClean="0"/>
              <a:t>Středu</a:t>
            </a:r>
            <a:r>
              <a:rPr lang="cs-CZ" sz="1800" dirty="0" smtClean="0"/>
              <a:t> (medián, průměr, geometrický průměr)</a:t>
            </a:r>
          </a:p>
          <a:p>
            <a:pPr marL="742950" lvl="1" indent="-284163"/>
            <a:r>
              <a:rPr lang="cs-CZ" sz="1800" b="1" dirty="0" smtClean="0"/>
              <a:t>Šířky rozložení </a:t>
            </a:r>
            <a:r>
              <a:rPr lang="cs-CZ" sz="1800" dirty="0" smtClean="0"/>
              <a:t>(rozsah hodnot, rozptyl, směrodatná odchylka)</a:t>
            </a:r>
          </a:p>
          <a:p>
            <a:pPr marL="742950" lvl="1" indent="-284163"/>
            <a:r>
              <a:rPr lang="cs-CZ" sz="1800" b="1" dirty="0" smtClean="0"/>
              <a:t>Tvaru rozložení</a:t>
            </a:r>
            <a:r>
              <a:rPr lang="cs-CZ" sz="1800" dirty="0" smtClean="0"/>
              <a:t> (</a:t>
            </a:r>
            <a:r>
              <a:rPr lang="cs-CZ" sz="1800" dirty="0" err="1" smtClean="0"/>
              <a:t>skewness</a:t>
            </a:r>
            <a:r>
              <a:rPr lang="cs-CZ" sz="1800" dirty="0" smtClean="0"/>
              <a:t>, </a:t>
            </a:r>
            <a:r>
              <a:rPr lang="cs-CZ" sz="1800" dirty="0" err="1" smtClean="0"/>
              <a:t>kurtosis</a:t>
            </a:r>
            <a:r>
              <a:rPr lang="cs-CZ" sz="1800" dirty="0" smtClean="0"/>
              <a:t>)</a:t>
            </a:r>
          </a:p>
          <a:p>
            <a:pPr marL="742950" lvl="1" indent="-284163"/>
            <a:r>
              <a:rPr lang="cs-CZ" sz="1800" b="1" dirty="0" smtClean="0"/>
              <a:t>Kvantily rozložení </a:t>
            </a:r>
            <a:r>
              <a:rPr lang="cs-CZ" sz="1800" dirty="0" smtClean="0"/>
              <a:t>– kolik </a:t>
            </a:r>
            <a:r>
              <a:rPr lang="en-US" sz="1800" dirty="0" smtClean="0"/>
              <a:t>% </a:t>
            </a:r>
            <a:r>
              <a:rPr lang="cs-CZ" sz="1800" dirty="0" smtClean="0"/>
              <a:t>řady dat leží nad a pod kvantilem</a:t>
            </a:r>
          </a:p>
          <a:p>
            <a:pPr marL="341313" indent="-341313"/>
            <a:endParaRPr lang="cs-CZ" sz="2000" dirty="0" smtClean="0"/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500438"/>
            <a:ext cx="3313113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149725"/>
            <a:ext cx="42481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516711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300038" y="1238250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300038" y="159543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300038" y="208121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300038" y="2695575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300038" y="305276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0" name="Rectangle 7"/>
          <p:cNvSpPr>
            <a:spLocks noChangeArrowheads="1"/>
          </p:cNvSpPr>
          <p:nvPr/>
        </p:nvSpPr>
        <p:spPr bwMode="auto">
          <a:xfrm>
            <a:off x="300038" y="3667125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1" name="Rectangle 8"/>
          <p:cNvSpPr>
            <a:spLocks noChangeArrowheads="1"/>
          </p:cNvSpPr>
          <p:nvPr/>
        </p:nvSpPr>
        <p:spPr bwMode="auto">
          <a:xfrm>
            <a:off x="300038" y="402431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2" name="Rectangle 9"/>
          <p:cNvSpPr>
            <a:spLocks noChangeArrowheads="1"/>
          </p:cNvSpPr>
          <p:nvPr/>
        </p:nvSpPr>
        <p:spPr bwMode="auto">
          <a:xfrm>
            <a:off x="300038" y="451008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3" name="Rectangle 10"/>
          <p:cNvSpPr>
            <a:spLocks noChangeArrowheads="1"/>
          </p:cNvSpPr>
          <p:nvPr/>
        </p:nvSpPr>
        <p:spPr bwMode="auto">
          <a:xfrm>
            <a:off x="300038" y="499586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4" name="Rectangle 11"/>
          <p:cNvSpPr>
            <a:spLocks noChangeArrowheads="1"/>
          </p:cNvSpPr>
          <p:nvPr/>
        </p:nvSpPr>
        <p:spPr bwMode="auto">
          <a:xfrm>
            <a:off x="300038" y="548163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5" name="Rectangle 12"/>
          <p:cNvSpPr>
            <a:spLocks noChangeArrowheads="1"/>
          </p:cNvSpPr>
          <p:nvPr/>
        </p:nvSpPr>
        <p:spPr bwMode="auto">
          <a:xfrm>
            <a:off x="300038" y="6096000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6" name="Text Box 13"/>
          <p:cNvSpPr txBox="1">
            <a:spLocks noChangeArrowheads="1"/>
          </p:cNvSpPr>
          <p:nvPr/>
        </p:nvSpPr>
        <p:spPr bwMode="auto">
          <a:xfrm>
            <a:off x="152400" y="862013"/>
            <a:ext cx="1601788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Rozložení</a:t>
            </a:r>
          </a:p>
        </p:txBody>
      </p:sp>
      <p:sp>
        <p:nvSpPr>
          <p:cNvPr id="33807" name="Text Box 14"/>
          <p:cNvSpPr txBox="1">
            <a:spLocks noChangeArrowheads="1"/>
          </p:cNvSpPr>
          <p:nvPr/>
        </p:nvSpPr>
        <p:spPr bwMode="auto">
          <a:xfrm>
            <a:off x="1754188" y="862013"/>
            <a:ext cx="2808287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Parametry</a:t>
            </a:r>
          </a:p>
        </p:txBody>
      </p:sp>
      <p:sp>
        <p:nvSpPr>
          <p:cNvPr id="33808" name="Text Box 15"/>
          <p:cNvSpPr txBox="1">
            <a:spLocks noChangeArrowheads="1"/>
          </p:cNvSpPr>
          <p:nvPr/>
        </p:nvSpPr>
        <p:spPr bwMode="auto">
          <a:xfrm>
            <a:off x="4562475" y="862013"/>
            <a:ext cx="4429125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Stručný popis</a:t>
            </a:r>
          </a:p>
        </p:txBody>
      </p:sp>
      <p:sp>
        <p:nvSpPr>
          <p:cNvPr id="33809" name="Text Box 16"/>
          <p:cNvSpPr txBox="1">
            <a:spLocks noChangeArrowheads="1"/>
          </p:cNvSpPr>
          <p:nvPr/>
        </p:nvSpPr>
        <p:spPr bwMode="auto">
          <a:xfrm>
            <a:off x="152400" y="1243013"/>
            <a:ext cx="1601788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>
                <a:solidFill>
                  <a:srgbClr val="CC0000"/>
                </a:solidFill>
              </a:rPr>
              <a:t>Normální</a:t>
            </a:r>
          </a:p>
        </p:txBody>
      </p:sp>
      <p:sp>
        <p:nvSpPr>
          <p:cNvPr id="33810" name="Text Box 17"/>
          <p:cNvSpPr txBox="1">
            <a:spLocks noChangeArrowheads="1"/>
          </p:cNvSpPr>
          <p:nvPr/>
        </p:nvSpPr>
        <p:spPr bwMode="auto">
          <a:xfrm>
            <a:off x="1754188" y="1243013"/>
            <a:ext cx="2808287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Průměr (</a:t>
            </a:r>
            <a:r>
              <a:rPr lang="cs-CZ" sz="1400" i="0">
                <a:latin typeface="Symbol" pitchFamily="18" charset="2"/>
              </a:rPr>
              <a:t>m</a:t>
            </a:r>
            <a:r>
              <a:rPr lang="cs-CZ" sz="1400" i="0"/>
              <a:t>)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33811" name="Text Box 18"/>
          <p:cNvSpPr txBox="1">
            <a:spLocks noChangeArrowheads="1"/>
          </p:cNvSpPr>
          <p:nvPr/>
        </p:nvSpPr>
        <p:spPr bwMode="auto">
          <a:xfrm>
            <a:off x="4562475" y="1243013"/>
            <a:ext cx="4429125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Symetrická funkce popisující intervalovou hustotu četnosti; nejpravděpodobnější jsou průměrné hodnoty znaku v populaci.</a:t>
            </a:r>
          </a:p>
        </p:txBody>
      </p:sp>
      <p:sp>
        <p:nvSpPr>
          <p:cNvPr id="33812" name="Text Box 19"/>
          <p:cNvSpPr txBox="1">
            <a:spLocks noChangeArrowheads="1"/>
          </p:cNvSpPr>
          <p:nvPr/>
        </p:nvSpPr>
        <p:spPr bwMode="auto">
          <a:xfrm>
            <a:off x="152400" y="1976438"/>
            <a:ext cx="16017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>
                <a:solidFill>
                  <a:srgbClr val="CC0000"/>
                </a:solidFill>
              </a:rPr>
              <a:t>Log-normální</a:t>
            </a:r>
          </a:p>
        </p:txBody>
      </p:sp>
      <p:sp>
        <p:nvSpPr>
          <p:cNvPr id="33813" name="Text Box 20"/>
          <p:cNvSpPr txBox="1">
            <a:spLocks noChangeArrowheads="1"/>
          </p:cNvSpPr>
          <p:nvPr/>
        </p:nvSpPr>
        <p:spPr bwMode="auto">
          <a:xfrm>
            <a:off x="1754188" y="1976438"/>
            <a:ext cx="2808287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Medián</a:t>
            </a:r>
          </a:p>
          <a:p>
            <a:pPr eaLnBrk="0" hangingPunct="0"/>
            <a:r>
              <a:rPr lang="cs-CZ" sz="1400" i="0"/>
              <a:t>Geometrický průměr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33814" name="Text Box 21"/>
          <p:cNvSpPr txBox="1">
            <a:spLocks noChangeArrowheads="1"/>
          </p:cNvSpPr>
          <p:nvPr/>
        </p:nvSpPr>
        <p:spPr bwMode="auto">
          <a:xfrm>
            <a:off x="4562475" y="1976438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Funkce intervalové hustoty četnosti, která po logaritmické transformaci nabude tvaru normálního rozložení. </a:t>
            </a:r>
          </a:p>
        </p:txBody>
      </p:sp>
      <p:sp>
        <p:nvSpPr>
          <p:cNvPr id="33815" name="Text Box 22"/>
          <p:cNvSpPr txBox="1">
            <a:spLocks noChangeArrowheads="1"/>
          </p:cNvSpPr>
          <p:nvPr/>
        </p:nvSpPr>
        <p:spPr bwMode="auto">
          <a:xfrm>
            <a:off x="152400" y="2767013"/>
            <a:ext cx="1601788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 dirty="0">
                <a:solidFill>
                  <a:srgbClr val="CC0000"/>
                </a:solidFill>
              </a:rPr>
              <a:t> </a:t>
            </a:r>
            <a:r>
              <a:rPr lang="cs-CZ" i="0" dirty="0" err="1">
                <a:solidFill>
                  <a:srgbClr val="CC0000"/>
                </a:solidFill>
              </a:rPr>
              <a:t>Weibullovo</a:t>
            </a:r>
            <a:endParaRPr lang="cs-CZ" i="0" dirty="0">
              <a:solidFill>
                <a:srgbClr val="CC0000"/>
              </a:solidFill>
            </a:endParaRPr>
          </a:p>
        </p:txBody>
      </p:sp>
      <p:sp>
        <p:nvSpPr>
          <p:cNvPr id="33816" name="Text Box 23"/>
          <p:cNvSpPr txBox="1">
            <a:spLocks noChangeArrowheads="1"/>
          </p:cNvSpPr>
          <p:nvPr/>
        </p:nvSpPr>
        <p:spPr bwMode="auto">
          <a:xfrm>
            <a:off x="1754188" y="2767013"/>
            <a:ext cx="2808287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>
                <a:latin typeface="Symbol" pitchFamily="18" charset="2"/>
              </a:rPr>
              <a:t>a</a:t>
            </a:r>
            <a:r>
              <a:rPr lang="cs-CZ" sz="1400" i="0"/>
              <a:t> - parametr tvaru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b</a:t>
            </a:r>
            <a:r>
              <a:rPr lang="cs-CZ" sz="1400" i="0"/>
              <a:t> - parametr rozsahu hodnot</a:t>
            </a:r>
          </a:p>
        </p:txBody>
      </p:sp>
      <p:sp>
        <p:nvSpPr>
          <p:cNvPr id="33817" name="Text Box 24"/>
          <p:cNvSpPr txBox="1">
            <a:spLocks noChangeArrowheads="1"/>
          </p:cNvSpPr>
          <p:nvPr/>
        </p:nvSpPr>
        <p:spPr bwMode="auto">
          <a:xfrm>
            <a:off x="4562475" y="2767013"/>
            <a:ext cx="4429125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Změnou parametru a lze modelovat distribuci doby přežití, např. stresovaného organismu. Rozložení využívané i jako model k odhahu LC</a:t>
            </a:r>
            <a:r>
              <a:rPr lang="cs-CZ" sz="1600" b="0" i="0" baseline="-25000"/>
              <a:t>50</a:t>
            </a:r>
            <a:r>
              <a:rPr lang="cs-CZ" sz="1600" b="0" i="0"/>
              <a:t> nebo EC</a:t>
            </a:r>
            <a:r>
              <a:rPr lang="cs-CZ" sz="1600" b="0" i="0" baseline="-25000"/>
              <a:t>50</a:t>
            </a:r>
            <a:r>
              <a:rPr lang="cs-CZ" sz="1600" b="0" i="0"/>
              <a:t> u testů toxicity.</a:t>
            </a:r>
          </a:p>
        </p:txBody>
      </p:sp>
      <p:sp>
        <p:nvSpPr>
          <p:cNvPr id="33818" name="Text Box 25"/>
          <p:cNvSpPr txBox="1">
            <a:spLocks noChangeArrowheads="1"/>
          </p:cNvSpPr>
          <p:nvPr/>
        </p:nvSpPr>
        <p:spPr bwMode="auto">
          <a:xfrm>
            <a:off x="152400" y="3881438"/>
            <a:ext cx="1600200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Rovnoměrné</a:t>
            </a:r>
          </a:p>
        </p:txBody>
      </p:sp>
      <p:sp>
        <p:nvSpPr>
          <p:cNvPr id="33819" name="Text Box 26"/>
          <p:cNvSpPr txBox="1">
            <a:spLocks noChangeArrowheads="1"/>
          </p:cNvSpPr>
          <p:nvPr/>
        </p:nvSpPr>
        <p:spPr bwMode="auto">
          <a:xfrm>
            <a:off x="1752600" y="3881438"/>
            <a:ext cx="28082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Medián</a:t>
            </a:r>
          </a:p>
          <a:p>
            <a:pPr eaLnBrk="0" hangingPunct="0"/>
            <a:r>
              <a:rPr lang="cs-CZ" sz="1400" i="0"/>
              <a:t>Geometrický průměr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33820" name="Text Box 27"/>
          <p:cNvSpPr txBox="1">
            <a:spLocks noChangeArrowheads="1"/>
          </p:cNvSpPr>
          <p:nvPr/>
        </p:nvSpPr>
        <p:spPr bwMode="auto">
          <a:xfrm>
            <a:off x="4562475" y="3881438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Funkce intervalové hustoty četnosti, která po logaritmické transformaci nabude tvaru normálního rozložení. </a:t>
            </a:r>
          </a:p>
        </p:txBody>
      </p:sp>
      <p:sp>
        <p:nvSpPr>
          <p:cNvPr id="33821" name="Text Box 28"/>
          <p:cNvSpPr txBox="1">
            <a:spLocks noChangeArrowheads="1"/>
          </p:cNvSpPr>
          <p:nvPr/>
        </p:nvSpPr>
        <p:spPr bwMode="auto">
          <a:xfrm>
            <a:off x="152400" y="4672013"/>
            <a:ext cx="1600200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 dirty="0" err="1">
                <a:solidFill>
                  <a:srgbClr val="CC0000"/>
                </a:solidFill>
              </a:rPr>
              <a:t>Triangulární</a:t>
            </a:r>
            <a:endParaRPr lang="cs-CZ" i="0" dirty="0">
              <a:solidFill>
                <a:srgbClr val="CC0000"/>
              </a:solidFill>
            </a:endParaRPr>
          </a:p>
        </p:txBody>
      </p:sp>
      <p:sp>
        <p:nvSpPr>
          <p:cNvPr id="33822" name="Text Box 29"/>
          <p:cNvSpPr txBox="1">
            <a:spLocks noChangeArrowheads="1"/>
          </p:cNvSpPr>
          <p:nvPr/>
        </p:nvSpPr>
        <p:spPr bwMode="auto">
          <a:xfrm>
            <a:off x="1754188" y="4672013"/>
            <a:ext cx="2808287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f(x) = [b - ABS (x - a)] / b</a:t>
            </a:r>
            <a:r>
              <a:rPr lang="cs-CZ" sz="1400" i="0" baseline="30000"/>
              <a:t>2</a:t>
            </a:r>
          </a:p>
          <a:p>
            <a:pPr eaLnBrk="0" hangingPunct="0"/>
            <a:r>
              <a:rPr lang="cs-CZ" sz="1400" i="0"/>
              <a:t>a - b &lt; x &lt; a + b</a:t>
            </a:r>
          </a:p>
        </p:txBody>
      </p:sp>
      <p:sp>
        <p:nvSpPr>
          <p:cNvPr id="33823" name="Text Box 30"/>
          <p:cNvSpPr txBox="1">
            <a:spLocks noChangeArrowheads="1"/>
          </p:cNvSpPr>
          <p:nvPr/>
        </p:nvSpPr>
        <p:spPr bwMode="auto">
          <a:xfrm>
            <a:off x="4562475" y="4672013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Pravděpodobnostní funkce pro typ rozložení, kdy jsou střední hodnoty výrazně pravděpodobnější než hodnoty okrajové.</a:t>
            </a:r>
          </a:p>
        </p:txBody>
      </p:sp>
      <p:sp>
        <p:nvSpPr>
          <p:cNvPr id="33824" name="Text Box 31"/>
          <p:cNvSpPr txBox="1">
            <a:spLocks noChangeArrowheads="1"/>
          </p:cNvSpPr>
          <p:nvPr/>
        </p:nvSpPr>
        <p:spPr bwMode="auto">
          <a:xfrm>
            <a:off x="152400" y="5462588"/>
            <a:ext cx="1601788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Gamma</a:t>
            </a:r>
          </a:p>
        </p:txBody>
      </p:sp>
      <p:sp>
        <p:nvSpPr>
          <p:cNvPr id="33825" name="Text Box 32"/>
          <p:cNvSpPr txBox="1">
            <a:spLocks noChangeArrowheads="1"/>
          </p:cNvSpPr>
          <p:nvPr/>
        </p:nvSpPr>
        <p:spPr bwMode="auto">
          <a:xfrm>
            <a:off x="1754188" y="5462588"/>
            <a:ext cx="2808287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Parametry distribuční funkce: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a</a:t>
            </a:r>
            <a:r>
              <a:rPr lang="cs-CZ" sz="1400" i="0"/>
              <a:t> - parametr tvaru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b</a:t>
            </a:r>
            <a:r>
              <a:rPr lang="cs-CZ" sz="1400" i="0"/>
              <a:t> - parametr rozsahu hodnot</a:t>
            </a:r>
          </a:p>
        </p:txBody>
      </p:sp>
      <p:sp>
        <p:nvSpPr>
          <p:cNvPr id="33826" name="Text Box 33"/>
          <p:cNvSpPr txBox="1">
            <a:spLocks noChangeArrowheads="1"/>
          </p:cNvSpPr>
          <p:nvPr/>
        </p:nvSpPr>
        <p:spPr bwMode="auto">
          <a:xfrm>
            <a:off x="4562475" y="5462588"/>
            <a:ext cx="4429125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Umožňuje flexibilně modelování distribučních funkcí nejrůznějších tvarů. Např. </a:t>
            </a:r>
            <a:r>
              <a:rPr lang="cs-CZ" sz="1600" b="0" i="0">
                <a:latin typeface="Symbol" pitchFamily="18" charset="2"/>
              </a:rPr>
              <a:t>c</a:t>
            </a:r>
            <a:r>
              <a:rPr lang="cs-CZ" sz="1600" b="0" i="0" baseline="30000"/>
              <a:t>2</a:t>
            </a:r>
            <a:r>
              <a:rPr lang="cs-CZ" sz="1600" b="0" i="0"/>
              <a:t> rozložení je rozložení typu Gamma. Gamma rozložení </a:t>
            </a:r>
          </a:p>
          <a:p>
            <a:pPr eaLnBrk="0" hangingPunct="0"/>
            <a:r>
              <a:rPr lang="cs-CZ" sz="1600" b="0" i="0"/>
              <a:t>s a = 1 je známo jako exponenciální rozložení.</a:t>
            </a:r>
          </a:p>
        </p:txBody>
      </p:sp>
      <p:sp>
        <p:nvSpPr>
          <p:cNvPr id="33827" name="Rectangle 34"/>
          <p:cNvSpPr>
            <a:spLocks noGrp="1"/>
          </p:cNvSpPr>
          <p:nvPr>
            <p:ph type="title" idx="4294967295"/>
          </p:nvPr>
        </p:nvSpPr>
        <p:spPr>
          <a:xfrm>
            <a:off x="838200" y="152400"/>
            <a:ext cx="7772400" cy="612775"/>
          </a:xfrm>
          <a:noFill/>
        </p:spPr>
        <p:txBody>
          <a:bodyPr/>
          <a:lstStyle/>
          <a:p>
            <a:r>
              <a:rPr lang="cs-CZ" smtClean="0"/>
              <a:t>Stručný přehled modelových rozložení I.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67496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34819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152400"/>
            <a:ext cx="7772400" cy="1143000"/>
          </a:xfrm>
          <a:noFill/>
        </p:spPr>
        <p:txBody>
          <a:bodyPr/>
          <a:lstStyle/>
          <a:p>
            <a:r>
              <a:rPr lang="cs-CZ" b="0" i="1" smtClean="0"/>
              <a:t>Stručný přehled modelových rozložení II.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138113" y="852488"/>
            <a:ext cx="1601787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Rozložení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739900" y="852488"/>
            <a:ext cx="2808288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i="0">
                <a:solidFill>
                  <a:schemeClr val="bg1"/>
                </a:solidFill>
              </a:rPr>
              <a:t>Parametry</a:t>
            </a: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4548188" y="852488"/>
            <a:ext cx="4429125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i="0">
                <a:solidFill>
                  <a:schemeClr val="bg1"/>
                </a:solidFill>
              </a:rPr>
              <a:t>Stručný popis</a:t>
            </a:r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138113" y="1406525"/>
            <a:ext cx="1601787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cs-CZ" sz="2000" i="0">
              <a:solidFill>
                <a:srgbClr val="CC0000"/>
              </a:solidFill>
            </a:endParaRPr>
          </a:p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Beta</a:t>
            </a:r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1739900" y="1406525"/>
            <a:ext cx="2808288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Parametry distribuční funkce:</a:t>
            </a:r>
          </a:p>
          <a:p>
            <a:pPr eaLnBrk="0" hangingPunct="0"/>
            <a:r>
              <a:rPr lang="cs-CZ" i="0">
                <a:latin typeface="Symbol" pitchFamily="18" charset="2"/>
              </a:rPr>
              <a:t>a</a:t>
            </a:r>
            <a:r>
              <a:rPr lang="cs-CZ" i="0"/>
              <a:t> - parametr tvaru</a:t>
            </a:r>
          </a:p>
          <a:p>
            <a:pPr eaLnBrk="0" hangingPunct="0"/>
            <a:r>
              <a:rPr lang="cs-CZ" i="0">
                <a:latin typeface="Symbol" pitchFamily="18" charset="2"/>
              </a:rPr>
              <a:t>b</a:t>
            </a:r>
            <a:r>
              <a:rPr lang="cs-CZ" i="0"/>
              <a:t> - parametr rozsahu hodnot</a:t>
            </a:r>
          </a:p>
        </p:txBody>
      </p:sp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4548188" y="1406525"/>
            <a:ext cx="4429125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Pravděpodobnostní funkce pro proměnnou omezenou rozsahem do intervalu [0; 1]. Je matematicky komplikovanější, ale velmi flexibilní při popisu změn hodnot proměnné</a:t>
            </a:r>
          </a:p>
          <a:p>
            <a:pPr eaLnBrk="0" hangingPunct="0"/>
            <a:r>
              <a:rPr lang="cs-CZ" sz="1600" b="0" i="0"/>
              <a:t>v ohraničeném intervalu.</a:t>
            </a:r>
          </a:p>
        </p:txBody>
      </p:sp>
      <p:sp>
        <p:nvSpPr>
          <p:cNvPr id="34826" name="Text Box 9"/>
          <p:cNvSpPr txBox="1">
            <a:spLocks noChangeArrowheads="1"/>
          </p:cNvSpPr>
          <p:nvPr/>
        </p:nvSpPr>
        <p:spPr bwMode="auto">
          <a:xfrm>
            <a:off x="138113" y="2913063"/>
            <a:ext cx="1601787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>
                <a:solidFill>
                  <a:srgbClr val="CC0000"/>
                </a:solidFill>
              </a:rPr>
              <a:t>Studentovo</a:t>
            </a:r>
          </a:p>
        </p:txBody>
      </p:sp>
      <p:sp>
        <p:nvSpPr>
          <p:cNvPr id="34827" name="Text Box 10"/>
          <p:cNvSpPr txBox="1">
            <a:spLocks noChangeArrowheads="1"/>
          </p:cNvSpPr>
          <p:nvPr/>
        </p:nvSpPr>
        <p:spPr bwMode="auto">
          <a:xfrm>
            <a:off x="1739900" y="2913063"/>
            <a:ext cx="2808288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Stupně volnosti - uvažuje velikost vzorku</a:t>
            </a:r>
          </a:p>
          <a:p>
            <a:pPr eaLnBrk="0" hangingPunct="0"/>
            <a:r>
              <a:rPr lang="cs-CZ" i="0"/>
              <a:t>Průměr </a:t>
            </a:r>
          </a:p>
          <a:p>
            <a:pPr eaLnBrk="0" hangingPunct="0"/>
            <a:r>
              <a:rPr lang="cs-CZ" i="0"/>
              <a:t>Rozptyl</a:t>
            </a:r>
          </a:p>
        </p:txBody>
      </p:sp>
      <p:sp>
        <p:nvSpPr>
          <p:cNvPr id="34828" name="Text Box 11"/>
          <p:cNvSpPr txBox="1">
            <a:spLocks noChangeArrowheads="1"/>
          </p:cNvSpPr>
          <p:nvPr/>
        </p:nvSpPr>
        <p:spPr bwMode="auto">
          <a:xfrm>
            <a:off x="4548188" y="2913063"/>
            <a:ext cx="4429125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/>
              <a:t>Simuluje normální rozložení pro menší vzorky čísel. Pro větší soubory (n &gt; 100) se limitně blíží k normálnímu rozložení.</a:t>
            </a:r>
          </a:p>
        </p:txBody>
      </p:sp>
      <p:sp>
        <p:nvSpPr>
          <p:cNvPr id="34829" name="Text Box 12"/>
          <p:cNvSpPr txBox="1">
            <a:spLocks noChangeArrowheads="1"/>
          </p:cNvSpPr>
          <p:nvPr/>
        </p:nvSpPr>
        <p:spPr bwMode="auto">
          <a:xfrm>
            <a:off x="138113" y="4230688"/>
            <a:ext cx="1752600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 err="1" smtClean="0">
                <a:solidFill>
                  <a:srgbClr val="CC0000"/>
                </a:solidFill>
              </a:rPr>
              <a:t>Pearsonovo</a:t>
            </a:r>
            <a:endParaRPr lang="cs-CZ" b="1" i="0" dirty="0" smtClean="0">
              <a:solidFill>
                <a:srgbClr val="CC0000"/>
              </a:solidFill>
            </a:endParaRPr>
          </a:p>
          <a:p>
            <a:pPr algn="ctr" eaLnBrk="0" hangingPunct="0"/>
            <a:r>
              <a:rPr lang="cs-CZ" b="1" dirty="0" smtClean="0">
                <a:solidFill>
                  <a:srgbClr val="CC0000"/>
                </a:solidFill>
              </a:rPr>
              <a:t>(Chí-kvadrát)</a:t>
            </a:r>
            <a:endParaRPr lang="cs-CZ" b="1" i="0" dirty="0">
              <a:solidFill>
                <a:srgbClr val="CC0000"/>
              </a:solidFill>
            </a:endParaRPr>
          </a:p>
        </p:txBody>
      </p:sp>
      <p:sp>
        <p:nvSpPr>
          <p:cNvPr id="34830" name="Text Box 13"/>
          <p:cNvSpPr txBox="1">
            <a:spLocks noChangeArrowheads="1"/>
          </p:cNvSpPr>
          <p:nvPr/>
        </p:nvSpPr>
        <p:spPr bwMode="auto">
          <a:xfrm>
            <a:off x="1739900" y="4230688"/>
            <a:ext cx="2808288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Stupně volnosti - uvažuje velikost vzorku</a:t>
            </a:r>
          </a:p>
        </p:txBody>
      </p:sp>
      <p:sp>
        <p:nvSpPr>
          <p:cNvPr id="34831" name="Text Box 14"/>
          <p:cNvSpPr txBox="1">
            <a:spLocks noChangeArrowheads="1"/>
          </p:cNvSpPr>
          <p:nvPr/>
        </p:nvSpPr>
        <p:spPr bwMode="auto">
          <a:xfrm>
            <a:off x="4548188" y="4230688"/>
            <a:ext cx="4429125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Slouží především k porovnání četností jevů ve dvou a více kategoriích. </a:t>
            </a:r>
          </a:p>
          <a:p>
            <a:pPr eaLnBrk="0" hangingPunct="0"/>
            <a:r>
              <a:rPr lang="cs-CZ" sz="1600" b="0" i="0"/>
              <a:t>Používá se k modelování rozložení odhadu rozptylu normálně rozložených dat.</a:t>
            </a:r>
          </a:p>
        </p:txBody>
      </p:sp>
      <p:sp>
        <p:nvSpPr>
          <p:cNvPr id="34832" name="Text Box 15"/>
          <p:cNvSpPr txBox="1">
            <a:spLocks noChangeArrowheads="1"/>
          </p:cNvSpPr>
          <p:nvPr/>
        </p:nvSpPr>
        <p:spPr bwMode="auto">
          <a:xfrm>
            <a:off x="138113" y="5549900"/>
            <a:ext cx="1752600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 err="1">
                <a:solidFill>
                  <a:srgbClr val="CC0000"/>
                </a:solidFill>
              </a:rPr>
              <a:t>Fisher-Snedecorovo</a:t>
            </a:r>
            <a:endParaRPr lang="cs-CZ" b="1" i="0" dirty="0">
              <a:solidFill>
                <a:srgbClr val="CC0000"/>
              </a:solidFill>
            </a:endParaRPr>
          </a:p>
        </p:txBody>
      </p:sp>
      <p:sp>
        <p:nvSpPr>
          <p:cNvPr id="34833" name="Text Box 16"/>
          <p:cNvSpPr txBox="1">
            <a:spLocks noChangeArrowheads="1"/>
          </p:cNvSpPr>
          <p:nvPr/>
        </p:nvSpPr>
        <p:spPr bwMode="auto">
          <a:xfrm>
            <a:off x="1739900" y="5549900"/>
            <a:ext cx="2808288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 dirty="0"/>
              <a:t>Dvojí stupně volnosti - uvažuje velikost dvou vzorků</a:t>
            </a:r>
          </a:p>
        </p:txBody>
      </p:sp>
      <p:sp>
        <p:nvSpPr>
          <p:cNvPr id="34834" name="Text Box 17"/>
          <p:cNvSpPr txBox="1">
            <a:spLocks noChangeArrowheads="1"/>
          </p:cNvSpPr>
          <p:nvPr/>
        </p:nvSpPr>
        <p:spPr bwMode="auto">
          <a:xfrm>
            <a:off x="4548188" y="5549900"/>
            <a:ext cx="4429125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Používá se k testování hodnot průměrů - F test pro porovnání dvou výběrových rozptylů; F test, ANOVA atd.</a:t>
            </a:r>
          </a:p>
        </p:txBody>
      </p:sp>
      <p:sp>
        <p:nvSpPr>
          <p:cNvPr id="34835" name="Rectangle 18"/>
          <p:cNvSpPr>
            <a:spLocks/>
          </p:cNvSpPr>
          <p:nvPr/>
        </p:nvSpPr>
        <p:spPr bwMode="auto">
          <a:xfrm>
            <a:off x="838200" y="152400"/>
            <a:ext cx="77724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cs-CZ" sz="3300" b="1" i="0" dirty="0">
                <a:solidFill>
                  <a:srgbClr val="7B9899"/>
                </a:solidFill>
                <a:latin typeface="Calibri" pitchFamily="34" charset="0"/>
              </a:rPr>
              <a:t>Stručný přehled modelových rozložení II.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512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393700"/>
            <a:ext cx="8207375" cy="755650"/>
          </a:xfrm>
          <a:noFill/>
        </p:spPr>
        <p:txBody>
          <a:bodyPr/>
          <a:lstStyle/>
          <a:p>
            <a:r>
              <a:rPr lang="cs-CZ" dirty="0" smtClean="0"/>
              <a:t>Log-normální rozložení lze jednoduše transformovat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67612" y="1705173"/>
            <a:ext cx="2514600" cy="1428750"/>
            <a:chOff x="64" y="136"/>
            <a:chExt cx="255" cy="204"/>
          </a:xfrm>
        </p:grpSpPr>
        <p:sp>
          <p:nvSpPr>
            <p:cNvPr id="5172" name="Line 4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73" name="Line 5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26" name="Freeform 6"/>
          <p:cNvSpPr>
            <a:spLocks/>
          </p:cNvSpPr>
          <p:nvPr/>
        </p:nvSpPr>
        <p:spPr bwMode="auto">
          <a:xfrm>
            <a:off x="1223175" y="1813123"/>
            <a:ext cx="2374900" cy="1304925"/>
          </a:xfrm>
          <a:custGeom>
            <a:avLst/>
            <a:gdLst>
              <a:gd name="T0" fmla="*/ 0 w 1496"/>
              <a:gd name="T1" fmla="*/ 2147483647 h 822"/>
              <a:gd name="T2" fmla="*/ 2147483647 w 1496"/>
              <a:gd name="T3" fmla="*/ 2147483647 h 822"/>
              <a:gd name="T4" fmla="*/ 2147483647 w 1496"/>
              <a:gd name="T5" fmla="*/ 2147483647 h 822"/>
              <a:gd name="T6" fmla="*/ 2147483647 w 1496"/>
              <a:gd name="T7" fmla="*/ 2147483647 h 822"/>
              <a:gd name="T8" fmla="*/ 2147483647 w 1496"/>
              <a:gd name="T9" fmla="*/ 2147483647 h 822"/>
              <a:gd name="T10" fmla="*/ 2147483647 w 1496"/>
              <a:gd name="T11" fmla="*/ 2147483647 h 822"/>
              <a:gd name="T12" fmla="*/ 2147483647 w 1496"/>
              <a:gd name="T13" fmla="*/ 2147483647 h 822"/>
              <a:gd name="T14" fmla="*/ 2147483647 w 1496"/>
              <a:gd name="T15" fmla="*/ 2147483647 h 822"/>
              <a:gd name="T16" fmla="*/ 2147483647 w 1496"/>
              <a:gd name="T17" fmla="*/ 2147483647 h 8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96"/>
              <a:gd name="T28" fmla="*/ 0 h 822"/>
              <a:gd name="T29" fmla="*/ 1496 w 1496"/>
              <a:gd name="T30" fmla="*/ 822 h 8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96" h="822">
                <a:moveTo>
                  <a:pt x="0" y="822"/>
                </a:moveTo>
                <a:cubicBezTo>
                  <a:pt x="5" y="770"/>
                  <a:pt x="24" y="605"/>
                  <a:pt x="37" y="502"/>
                </a:cubicBezTo>
                <a:cubicBezTo>
                  <a:pt x="50" y="399"/>
                  <a:pt x="62" y="283"/>
                  <a:pt x="77" y="203"/>
                </a:cubicBezTo>
                <a:cubicBezTo>
                  <a:pt x="92" y="123"/>
                  <a:pt x="104" y="44"/>
                  <a:pt x="129" y="22"/>
                </a:cubicBezTo>
                <a:cubicBezTo>
                  <a:pt x="154" y="0"/>
                  <a:pt x="189" y="0"/>
                  <a:pt x="229" y="70"/>
                </a:cubicBezTo>
                <a:cubicBezTo>
                  <a:pt x="269" y="140"/>
                  <a:pt x="313" y="346"/>
                  <a:pt x="367" y="442"/>
                </a:cubicBezTo>
                <a:cubicBezTo>
                  <a:pt x="421" y="538"/>
                  <a:pt x="493" y="604"/>
                  <a:pt x="565" y="652"/>
                </a:cubicBezTo>
                <a:cubicBezTo>
                  <a:pt x="637" y="700"/>
                  <a:pt x="638" y="696"/>
                  <a:pt x="793" y="724"/>
                </a:cubicBezTo>
                <a:cubicBezTo>
                  <a:pt x="948" y="752"/>
                  <a:pt x="1350" y="802"/>
                  <a:pt x="1496" y="822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19912" y="1476573"/>
            <a:ext cx="723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 smtClean="0"/>
              <a:t>f(x)</a:t>
            </a:r>
            <a:endParaRPr lang="cs-CZ" sz="2400" i="0" dirty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824712" y="3238698"/>
            <a:ext cx="1219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Medián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510762" y="3162498"/>
            <a:ext cx="2571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dirty="0" smtClean="0"/>
              <a:t>x</a:t>
            </a:r>
            <a:endParaRPr lang="cs-CZ" sz="2400" i="0" dirty="0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034387" y="3238698"/>
            <a:ext cx="12287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Průměr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 rot="-2749107">
            <a:off x="1405737" y="3048198"/>
            <a:ext cx="171450" cy="171450"/>
            <a:chOff x="591" y="221"/>
            <a:chExt cx="100" cy="101"/>
          </a:xfrm>
        </p:grpSpPr>
        <p:sp>
          <p:nvSpPr>
            <p:cNvPr id="5170" name="Line 12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71" name="Line 13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 rot="-2749107">
            <a:off x="2282037" y="3048198"/>
            <a:ext cx="171450" cy="171450"/>
            <a:chOff x="591" y="221"/>
            <a:chExt cx="100" cy="101"/>
          </a:xfrm>
        </p:grpSpPr>
        <p:sp>
          <p:nvSpPr>
            <p:cNvPr id="5168" name="Line 15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9" name="Line 16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33" name="Text Box 17"/>
          <p:cNvSpPr txBox="1">
            <a:spLocks noChangeArrowheads="1"/>
          </p:cNvSpPr>
          <p:nvPr/>
        </p:nvSpPr>
        <p:spPr bwMode="auto">
          <a:xfrm>
            <a:off x="4905926" y="1476573"/>
            <a:ext cx="714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 smtClean="0"/>
              <a:t>f(y)</a:t>
            </a:r>
            <a:endParaRPr lang="cs-CZ" sz="2400" i="0" dirty="0"/>
          </a:p>
        </p:txBody>
      </p:sp>
      <p:sp>
        <p:nvSpPr>
          <p:cNvPr id="5134" name="Text Box 18"/>
          <p:cNvSpPr txBox="1">
            <a:spLocks noChangeArrowheads="1"/>
          </p:cNvSpPr>
          <p:nvPr/>
        </p:nvSpPr>
        <p:spPr bwMode="auto">
          <a:xfrm>
            <a:off x="5210726" y="3686373"/>
            <a:ext cx="1238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 dirty="0"/>
              <a:t>Medián</a:t>
            </a:r>
          </a:p>
        </p:txBody>
      </p:sp>
      <p:sp>
        <p:nvSpPr>
          <p:cNvPr id="5135" name="Text Box 19"/>
          <p:cNvSpPr txBox="1">
            <a:spLocks noChangeArrowheads="1"/>
          </p:cNvSpPr>
          <p:nvPr/>
        </p:nvSpPr>
        <p:spPr bwMode="auto">
          <a:xfrm>
            <a:off x="7801526" y="3152973"/>
            <a:ext cx="10096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 smtClean="0"/>
              <a:t>y</a:t>
            </a:r>
            <a:endParaRPr lang="cs-CZ" sz="2400" i="0" dirty="0"/>
          </a:p>
        </p:txBody>
      </p:sp>
      <p:sp>
        <p:nvSpPr>
          <p:cNvPr id="5136" name="Text Box 20"/>
          <p:cNvSpPr txBox="1">
            <a:spLocks noChangeArrowheads="1"/>
          </p:cNvSpPr>
          <p:nvPr/>
        </p:nvSpPr>
        <p:spPr bwMode="auto">
          <a:xfrm>
            <a:off x="6963326" y="3686373"/>
            <a:ext cx="1371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Průměr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 rot="18850893">
            <a:off x="6658526" y="3038673"/>
            <a:ext cx="171450" cy="171450"/>
            <a:chOff x="591" y="221"/>
            <a:chExt cx="100" cy="101"/>
          </a:xfrm>
        </p:grpSpPr>
        <p:sp>
          <p:nvSpPr>
            <p:cNvPr id="5166" name="Line 22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7" name="Line 23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cxnSp>
        <p:nvCxnSpPr>
          <p:cNvPr id="5138" name="AutoShape 24"/>
          <p:cNvCxnSpPr>
            <a:cxnSpLocks noChangeShapeType="1"/>
            <a:stCxn id="5134" idx="0"/>
          </p:cNvCxnSpPr>
          <p:nvPr/>
        </p:nvCxnSpPr>
        <p:spPr bwMode="auto">
          <a:xfrm flipV="1">
            <a:off x="5829851" y="3194248"/>
            <a:ext cx="846138" cy="492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139" name="AutoShape 25"/>
          <p:cNvCxnSpPr>
            <a:cxnSpLocks noChangeShapeType="1"/>
            <a:stCxn id="5136" idx="0"/>
          </p:cNvCxnSpPr>
          <p:nvPr/>
        </p:nvCxnSpPr>
        <p:spPr bwMode="auto">
          <a:xfrm flipH="1" flipV="1">
            <a:off x="6812514" y="3192661"/>
            <a:ext cx="836612" cy="4937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140" name="Text Box 26"/>
          <p:cNvSpPr txBox="1">
            <a:spLocks noChangeArrowheads="1"/>
          </p:cNvSpPr>
          <p:nvPr/>
        </p:nvSpPr>
        <p:spPr bwMode="auto">
          <a:xfrm>
            <a:off x="6429926" y="3686373"/>
            <a:ext cx="781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=</a:t>
            </a:r>
          </a:p>
        </p:txBody>
      </p:sp>
      <p:sp>
        <p:nvSpPr>
          <p:cNvPr id="5141" name="Rectangle 27"/>
          <p:cNvSpPr>
            <a:spLocks noChangeArrowheads="1"/>
          </p:cNvSpPr>
          <p:nvPr/>
        </p:nvSpPr>
        <p:spPr bwMode="auto">
          <a:xfrm>
            <a:off x="3487397" y="2162373"/>
            <a:ext cx="1828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/>
              <a:t>Y = </a:t>
            </a:r>
            <a:r>
              <a:rPr lang="cs-CZ" sz="2400" dirty="0" err="1"/>
              <a:t>l</a:t>
            </a:r>
            <a:r>
              <a:rPr lang="cs-CZ" sz="2400" i="0" dirty="0" err="1" smtClean="0"/>
              <a:t>n</a:t>
            </a:r>
            <a:r>
              <a:rPr lang="cs-CZ" sz="2400" i="0" dirty="0" smtClean="0"/>
              <a:t> </a:t>
            </a:r>
            <a:r>
              <a:rPr lang="cs-CZ" sz="2400" i="0" dirty="0"/>
              <a:t>[X]</a:t>
            </a:r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515526" y="1705173"/>
            <a:ext cx="2514600" cy="1428750"/>
            <a:chOff x="64" y="136"/>
            <a:chExt cx="255" cy="204"/>
          </a:xfrm>
        </p:grpSpPr>
        <p:sp>
          <p:nvSpPr>
            <p:cNvPr id="5164" name="Line 29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5" name="Line 30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43" name="Line 31"/>
          <p:cNvSpPr>
            <a:spLocks noChangeShapeType="1"/>
          </p:cNvSpPr>
          <p:nvPr/>
        </p:nvSpPr>
        <p:spPr bwMode="auto">
          <a:xfrm flipV="1">
            <a:off x="5572676" y="3046611"/>
            <a:ext cx="161925" cy="333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4" name="Freeform 32"/>
          <p:cNvSpPr>
            <a:spLocks/>
          </p:cNvSpPr>
          <p:nvPr/>
        </p:nvSpPr>
        <p:spPr bwMode="auto">
          <a:xfrm>
            <a:off x="5734601" y="3014861"/>
            <a:ext cx="171450" cy="31750"/>
          </a:xfrm>
          <a:custGeom>
            <a:avLst/>
            <a:gdLst>
              <a:gd name="T0" fmla="*/ 0 w 108"/>
              <a:gd name="T1" fmla="*/ 2147483647 h 20"/>
              <a:gd name="T2" fmla="*/ 2147483647 w 108"/>
              <a:gd name="T3" fmla="*/ 2147483647 h 20"/>
              <a:gd name="T4" fmla="*/ 2147483647 w 108"/>
              <a:gd name="T5" fmla="*/ 0 h 20"/>
              <a:gd name="T6" fmla="*/ 0 60000 65536"/>
              <a:gd name="T7" fmla="*/ 0 60000 65536"/>
              <a:gd name="T8" fmla="*/ 0 60000 65536"/>
              <a:gd name="T9" fmla="*/ 0 w 108"/>
              <a:gd name="T10" fmla="*/ 0 h 20"/>
              <a:gd name="T11" fmla="*/ 108 w 108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20">
                <a:moveTo>
                  <a:pt x="0" y="20"/>
                </a:moveTo>
                <a:lnTo>
                  <a:pt x="54" y="14"/>
                </a:lnTo>
                <a:lnTo>
                  <a:pt x="108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5" name="Freeform 33"/>
          <p:cNvSpPr>
            <a:spLocks/>
          </p:cNvSpPr>
          <p:nvPr/>
        </p:nvSpPr>
        <p:spPr bwMode="auto">
          <a:xfrm>
            <a:off x="5906051" y="2938661"/>
            <a:ext cx="161925" cy="76200"/>
          </a:xfrm>
          <a:custGeom>
            <a:avLst/>
            <a:gdLst>
              <a:gd name="T0" fmla="*/ 0 w 102"/>
              <a:gd name="T1" fmla="*/ 2147483647 h 48"/>
              <a:gd name="T2" fmla="*/ 2147483647 w 102"/>
              <a:gd name="T3" fmla="*/ 2147483647 h 48"/>
              <a:gd name="T4" fmla="*/ 2147483647 w 102"/>
              <a:gd name="T5" fmla="*/ 0 h 48"/>
              <a:gd name="T6" fmla="*/ 0 60000 65536"/>
              <a:gd name="T7" fmla="*/ 0 60000 65536"/>
              <a:gd name="T8" fmla="*/ 0 60000 65536"/>
              <a:gd name="T9" fmla="*/ 0 w 102"/>
              <a:gd name="T10" fmla="*/ 0 h 48"/>
              <a:gd name="T11" fmla="*/ 102 w 10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48">
                <a:moveTo>
                  <a:pt x="0" y="48"/>
                </a:moveTo>
                <a:lnTo>
                  <a:pt x="54" y="28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6" name="Freeform 34"/>
          <p:cNvSpPr>
            <a:spLocks/>
          </p:cNvSpPr>
          <p:nvPr/>
        </p:nvSpPr>
        <p:spPr bwMode="auto">
          <a:xfrm>
            <a:off x="6067976" y="2787848"/>
            <a:ext cx="161925" cy="150813"/>
          </a:xfrm>
          <a:custGeom>
            <a:avLst/>
            <a:gdLst>
              <a:gd name="T0" fmla="*/ 0 w 102"/>
              <a:gd name="T1" fmla="*/ 2147483647 h 95"/>
              <a:gd name="T2" fmla="*/ 2147483647 w 102"/>
              <a:gd name="T3" fmla="*/ 2147483647 h 95"/>
              <a:gd name="T4" fmla="*/ 2147483647 w 102"/>
              <a:gd name="T5" fmla="*/ 0 h 95"/>
              <a:gd name="T6" fmla="*/ 0 60000 65536"/>
              <a:gd name="T7" fmla="*/ 0 60000 65536"/>
              <a:gd name="T8" fmla="*/ 0 60000 65536"/>
              <a:gd name="T9" fmla="*/ 0 w 102"/>
              <a:gd name="T10" fmla="*/ 0 h 95"/>
              <a:gd name="T11" fmla="*/ 102 w 102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95">
                <a:moveTo>
                  <a:pt x="0" y="95"/>
                </a:moveTo>
                <a:lnTo>
                  <a:pt x="48" y="54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7" name="Freeform 35"/>
          <p:cNvSpPr>
            <a:spLocks/>
          </p:cNvSpPr>
          <p:nvPr/>
        </p:nvSpPr>
        <p:spPr bwMode="auto">
          <a:xfrm>
            <a:off x="6229901" y="2538611"/>
            <a:ext cx="161925" cy="249237"/>
          </a:xfrm>
          <a:custGeom>
            <a:avLst/>
            <a:gdLst>
              <a:gd name="T0" fmla="*/ 0 w 102"/>
              <a:gd name="T1" fmla="*/ 2147483647 h 157"/>
              <a:gd name="T2" fmla="*/ 2147483647 w 102"/>
              <a:gd name="T3" fmla="*/ 2147483647 h 157"/>
              <a:gd name="T4" fmla="*/ 2147483647 w 102"/>
              <a:gd name="T5" fmla="*/ 0 h 157"/>
              <a:gd name="T6" fmla="*/ 0 60000 65536"/>
              <a:gd name="T7" fmla="*/ 0 60000 65536"/>
              <a:gd name="T8" fmla="*/ 0 60000 65536"/>
              <a:gd name="T9" fmla="*/ 0 w 102"/>
              <a:gd name="T10" fmla="*/ 0 h 157"/>
              <a:gd name="T11" fmla="*/ 102 w 102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57">
                <a:moveTo>
                  <a:pt x="0" y="157"/>
                </a:moveTo>
                <a:lnTo>
                  <a:pt x="48" y="89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8" name="Freeform 36"/>
          <p:cNvSpPr>
            <a:spLocks/>
          </p:cNvSpPr>
          <p:nvPr/>
        </p:nvSpPr>
        <p:spPr bwMode="auto">
          <a:xfrm>
            <a:off x="6391826" y="2192536"/>
            <a:ext cx="171450" cy="346075"/>
          </a:xfrm>
          <a:custGeom>
            <a:avLst/>
            <a:gdLst>
              <a:gd name="T0" fmla="*/ 0 w 108"/>
              <a:gd name="T1" fmla="*/ 2147483647 h 218"/>
              <a:gd name="T2" fmla="*/ 2147483647 w 108"/>
              <a:gd name="T3" fmla="*/ 2147483647 h 218"/>
              <a:gd name="T4" fmla="*/ 2147483647 w 108"/>
              <a:gd name="T5" fmla="*/ 2147483647 h 218"/>
              <a:gd name="T6" fmla="*/ 2147483647 w 108"/>
              <a:gd name="T7" fmla="*/ 2147483647 h 218"/>
              <a:gd name="T8" fmla="*/ 2147483647 w 108"/>
              <a:gd name="T9" fmla="*/ 2147483647 h 218"/>
              <a:gd name="T10" fmla="*/ 2147483647 w 108"/>
              <a:gd name="T11" fmla="*/ 0 h 2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8"/>
              <a:gd name="T19" fmla="*/ 0 h 218"/>
              <a:gd name="T20" fmla="*/ 108 w 108"/>
              <a:gd name="T21" fmla="*/ 218 h 2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8" h="218">
                <a:moveTo>
                  <a:pt x="0" y="218"/>
                </a:moveTo>
                <a:lnTo>
                  <a:pt x="24" y="164"/>
                </a:lnTo>
                <a:lnTo>
                  <a:pt x="54" y="103"/>
                </a:lnTo>
                <a:lnTo>
                  <a:pt x="84" y="48"/>
                </a:lnTo>
                <a:lnTo>
                  <a:pt x="96" y="21"/>
                </a:lnTo>
                <a:lnTo>
                  <a:pt x="108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9" name="Freeform 37"/>
          <p:cNvSpPr>
            <a:spLocks/>
          </p:cNvSpPr>
          <p:nvPr/>
        </p:nvSpPr>
        <p:spPr bwMode="auto">
          <a:xfrm>
            <a:off x="6563276" y="2095698"/>
            <a:ext cx="161925" cy="96838"/>
          </a:xfrm>
          <a:custGeom>
            <a:avLst/>
            <a:gdLst>
              <a:gd name="T0" fmla="*/ 0 w 102"/>
              <a:gd name="T1" fmla="*/ 2147483647 h 61"/>
              <a:gd name="T2" fmla="*/ 2147483647 w 102"/>
              <a:gd name="T3" fmla="*/ 2147483647 h 61"/>
              <a:gd name="T4" fmla="*/ 2147483647 w 102"/>
              <a:gd name="T5" fmla="*/ 2147483647 h 61"/>
              <a:gd name="T6" fmla="*/ 2147483647 w 102"/>
              <a:gd name="T7" fmla="*/ 0 h 61"/>
              <a:gd name="T8" fmla="*/ 2147483647 w 102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61"/>
              <a:gd name="T17" fmla="*/ 102 w 10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61">
                <a:moveTo>
                  <a:pt x="0" y="61"/>
                </a:moveTo>
                <a:lnTo>
                  <a:pt x="24" y="34"/>
                </a:lnTo>
                <a:lnTo>
                  <a:pt x="54" y="14"/>
                </a:lnTo>
                <a:lnTo>
                  <a:pt x="78" y="0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0" name="Freeform 38"/>
          <p:cNvSpPr>
            <a:spLocks/>
          </p:cNvSpPr>
          <p:nvPr/>
        </p:nvSpPr>
        <p:spPr bwMode="auto">
          <a:xfrm>
            <a:off x="6725201" y="2095698"/>
            <a:ext cx="161925" cy="96838"/>
          </a:xfrm>
          <a:custGeom>
            <a:avLst/>
            <a:gdLst>
              <a:gd name="T0" fmla="*/ 0 w 102"/>
              <a:gd name="T1" fmla="*/ 0 h 61"/>
              <a:gd name="T2" fmla="*/ 2147483647 w 102"/>
              <a:gd name="T3" fmla="*/ 0 h 61"/>
              <a:gd name="T4" fmla="*/ 2147483647 w 102"/>
              <a:gd name="T5" fmla="*/ 2147483647 h 61"/>
              <a:gd name="T6" fmla="*/ 2147483647 w 102"/>
              <a:gd name="T7" fmla="*/ 2147483647 h 61"/>
              <a:gd name="T8" fmla="*/ 2147483647 w 102"/>
              <a:gd name="T9" fmla="*/ 214748364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61"/>
              <a:gd name="T17" fmla="*/ 102 w 10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61">
                <a:moveTo>
                  <a:pt x="0" y="0"/>
                </a:moveTo>
                <a:lnTo>
                  <a:pt x="24" y="0"/>
                </a:lnTo>
                <a:lnTo>
                  <a:pt x="48" y="14"/>
                </a:lnTo>
                <a:lnTo>
                  <a:pt x="78" y="34"/>
                </a:lnTo>
                <a:lnTo>
                  <a:pt x="102" y="61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1" name="Freeform 39"/>
          <p:cNvSpPr>
            <a:spLocks/>
          </p:cNvSpPr>
          <p:nvPr/>
        </p:nvSpPr>
        <p:spPr bwMode="auto">
          <a:xfrm>
            <a:off x="6887126" y="2192536"/>
            <a:ext cx="161925" cy="346075"/>
          </a:xfrm>
          <a:custGeom>
            <a:avLst/>
            <a:gdLst>
              <a:gd name="T0" fmla="*/ 0 w 102"/>
              <a:gd name="T1" fmla="*/ 0 h 218"/>
              <a:gd name="T2" fmla="*/ 2147483647 w 102"/>
              <a:gd name="T3" fmla="*/ 2147483647 h 218"/>
              <a:gd name="T4" fmla="*/ 2147483647 w 102"/>
              <a:gd name="T5" fmla="*/ 2147483647 h 218"/>
              <a:gd name="T6" fmla="*/ 2147483647 w 102"/>
              <a:gd name="T7" fmla="*/ 2147483647 h 218"/>
              <a:gd name="T8" fmla="*/ 2147483647 w 102"/>
              <a:gd name="T9" fmla="*/ 2147483647 h 218"/>
              <a:gd name="T10" fmla="*/ 2147483647 w 102"/>
              <a:gd name="T11" fmla="*/ 2147483647 h 2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2"/>
              <a:gd name="T19" fmla="*/ 0 h 218"/>
              <a:gd name="T20" fmla="*/ 102 w 102"/>
              <a:gd name="T21" fmla="*/ 218 h 2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2" h="218">
                <a:moveTo>
                  <a:pt x="0" y="0"/>
                </a:moveTo>
                <a:lnTo>
                  <a:pt x="12" y="21"/>
                </a:lnTo>
                <a:lnTo>
                  <a:pt x="24" y="48"/>
                </a:lnTo>
                <a:lnTo>
                  <a:pt x="48" y="103"/>
                </a:lnTo>
                <a:lnTo>
                  <a:pt x="78" y="164"/>
                </a:lnTo>
                <a:lnTo>
                  <a:pt x="102" y="218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2" name="Freeform 40"/>
          <p:cNvSpPr>
            <a:spLocks/>
          </p:cNvSpPr>
          <p:nvPr/>
        </p:nvSpPr>
        <p:spPr bwMode="auto">
          <a:xfrm>
            <a:off x="7049051" y="2538611"/>
            <a:ext cx="171450" cy="249237"/>
          </a:xfrm>
          <a:custGeom>
            <a:avLst/>
            <a:gdLst>
              <a:gd name="T0" fmla="*/ 0 w 108"/>
              <a:gd name="T1" fmla="*/ 0 h 157"/>
              <a:gd name="T2" fmla="*/ 2147483647 w 108"/>
              <a:gd name="T3" fmla="*/ 2147483647 h 157"/>
              <a:gd name="T4" fmla="*/ 2147483647 w 108"/>
              <a:gd name="T5" fmla="*/ 2147483647 h 157"/>
              <a:gd name="T6" fmla="*/ 0 60000 65536"/>
              <a:gd name="T7" fmla="*/ 0 60000 65536"/>
              <a:gd name="T8" fmla="*/ 0 60000 65536"/>
              <a:gd name="T9" fmla="*/ 0 w 108"/>
              <a:gd name="T10" fmla="*/ 0 h 157"/>
              <a:gd name="T11" fmla="*/ 108 w 10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157">
                <a:moveTo>
                  <a:pt x="0" y="0"/>
                </a:moveTo>
                <a:lnTo>
                  <a:pt x="54" y="89"/>
                </a:lnTo>
                <a:lnTo>
                  <a:pt x="108" y="157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3" name="Freeform 41"/>
          <p:cNvSpPr>
            <a:spLocks/>
          </p:cNvSpPr>
          <p:nvPr/>
        </p:nvSpPr>
        <p:spPr bwMode="auto">
          <a:xfrm>
            <a:off x="7220501" y="2787848"/>
            <a:ext cx="161925" cy="150813"/>
          </a:xfrm>
          <a:custGeom>
            <a:avLst/>
            <a:gdLst>
              <a:gd name="T0" fmla="*/ 0 w 102"/>
              <a:gd name="T1" fmla="*/ 0 h 95"/>
              <a:gd name="T2" fmla="*/ 2147483647 w 102"/>
              <a:gd name="T3" fmla="*/ 2147483647 h 95"/>
              <a:gd name="T4" fmla="*/ 2147483647 w 102"/>
              <a:gd name="T5" fmla="*/ 2147483647 h 95"/>
              <a:gd name="T6" fmla="*/ 0 60000 65536"/>
              <a:gd name="T7" fmla="*/ 0 60000 65536"/>
              <a:gd name="T8" fmla="*/ 0 60000 65536"/>
              <a:gd name="T9" fmla="*/ 0 w 102"/>
              <a:gd name="T10" fmla="*/ 0 h 95"/>
              <a:gd name="T11" fmla="*/ 102 w 102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95">
                <a:moveTo>
                  <a:pt x="0" y="0"/>
                </a:moveTo>
                <a:lnTo>
                  <a:pt x="54" y="54"/>
                </a:lnTo>
                <a:lnTo>
                  <a:pt x="102" y="95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4" name="Freeform 42"/>
          <p:cNvSpPr>
            <a:spLocks/>
          </p:cNvSpPr>
          <p:nvPr/>
        </p:nvSpPr>
        <p:spPr bwMode="auto">
          <a:xfrm>
            <a:off x="7382426" y="2938661"/>
            <a:ext cx="161925" cy="76200"/>
          </a:xfrm>
          <a:custGeom>
            <a:avLst/>
            <a:gdLst>
              <a:gd name="T0" fmla="*/ 0 w 102"/>
              <a:gd name="T1" fmla="*/ 0 h 48"/>
              <a:gd name="T2" fmla="*/ 2147483647 w 102"/>
              <a:gd name="T3" fmla="*/ 2147483647 h 48"/>
              <a:gd name="T4" fmla="*/ 2147483647 w 102"/>
              <a:gd name="T5" fmla="*/ 2147483647 h 48"/>
              <a:gd name="T6" fmla="*/ 0 60000 65536"/>
              <a:gd name="T7" fmla="*/ 0 60000 65536"/>
              <a:gd name="T8" fmla="*/ 0 60000 65536"/>
              <a:gd name="T9" fmla="*/ 0 w 102"/>
              <a:gd name="T10" fmla="*/ 0 h 48"/>
              <a:gd name="T11" fmla="*/ 102 w 10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48">
                <a:moveTo>
                  <a:pt x="0" y="0"/>
                </a:moveTo>
                <a:lnTo>
                  <a:pt x="48" y="28"/>
                </a:lnTo>
                <a:lnTo>
                  <a:pt x="102" y="48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5" name="Freeform 43"/>
          <p:cNvSpPr>
            <a:spLocks/>
          </p:cNvSpPr>
          <p:nvPr/>
        </p:nvSpPr>
        <p:spPr bwMode="auto">
          <a:xfrm>
            <a:off x="7544351" y="3014861"/>
            <a:ext cx="161925" cy="31750"/>
          </a:xfrm>
          <a:custGeom>
            <a:avLst/>
            <a:gdLst>
              <a:gd name="T0" fmla="*/ 0 w 102"/>
              <a:gd name="T1" fmla="*/ 0 h 20"/>
              <a:gd name="T2" fmla="*/ 2147483647 w 102"/>
              <a:gd name="T3" fmla="*/ 2147483647 h 20"/>
              <a:gd name="T4" fmla="*/ 2147483647 w 102"/>
              <a:gd name="T5" fmla="*/ 2147483647 h 20"/>
              <a:gd name="T6" fmla="*/ 0 60000 65536"/>
              <a:gd name="T7" fmla="*/ 0 60000 65536"/>
              <a:gd name="T8" fmla="*/ 0 60000 65536"/>
              <a:gd name="T9" fmla="*/ 0 w 102"/>
              <a:gd name="T10" fmla="*/ 0 h 20"/>
              <a:gd name="T11" fmla="*/ 102 w 102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20">
                <a:moveTo>
                  <a:pt x="0" y="0"/>
                </a:moveTo>
                <a:lnTo>
                  <a:pt x="48" y="14"/>
                </a:lnTo>
                <a:lnTo>
                  <a:pt x="102" y="2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6" name="Line 44"/>
          <p:cNvSpPr>
            <a:spLocks noChangeShapeType="1"/>
          </p:cNvSpPr>
          <p:nvPr/>
        </p:nvSpPr>
        <p:spPr bwMode="auto">
          <a:xfrm>
            <a:off x="7706276" y="3046611"/>
            <a:ext cx="171450" cy="333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7" name="Line 45"/>
          <p:cNvSpPr>
            <a:spLocks noChangeShapeType="1"/>
          </p:cNvSpPr>
          <p:nvPr/>
        </p:nvSpPr>
        <p:spPr bwMode="auto">
          <a:xfrm flipV="1">
            <a:off x="3567912" y="2695773"/>
            <a:ext cx="1447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58" name="Oval 46"/>
          <p:cNvSpPr>
            <a:spLocks noChangeArrowheads="1"/>
          </p:cNvSpPr>
          <p:nvPr/>
        </p:nvSpPr>
        <p:spPr bwMode="auto">
          <a:xfrm>
            <a:off x="5337369" y="5081194"/>
            <a:ext cx="1704975" cy="1266825"/>
          </a:xfrm>
          <a:prstGeom prst="ellipse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en-GB" sz="2000" b="0" i="0"/>
          </a:p>
        </p:txBody>
      </p:sp>
      <p:sp>
        <p:nvSpPr>
          <p:cNvPr id="5160" name="Rectangle 48"/>
          <p:cNvSpPr>
            <a:spLocks noChangeArrowheads="1"/>
          </p:cNvSpPr>
          <p:nvPr/>
        </p:nvSpPr>
        <p:spPr bwMode="auto">
          <a:xfrm>
            <a:off x="519912" y="5471194"/>
            <a:ext cx="4114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 dirty="0"/>
              <a:t>EXP </a:t>
            </a:r>
            <a:r>
              <a:rPr lang="cs-CZ" sz="2000" i="0" dirty="0" smtClean="0"/>
              <a:t>(</a:t>
            </a:r>
            <a:r>
              <a:rPr lang="cs-CZ" sz="2000" dirty="0" smtClean="0"/>
              <a:t>Y</a:t>
            </a:r>
            <a:r>
              <a:rPr lang="cs-CZ" sz="2000" i="0" dirty="0" smtClean="0"/>
              <a:t>) </a:t>
            </a:r>
            <a:r>
              <a:rPr lang="cs-CZ" sz="2000" i="0" dirty="0"/>
              <a:t>= Geometrický průměr X</a:t>
            </a:r>
          </a:p>
        </p:txBody>
      </p:sp>
      <p:sp>
        <p:nvSpPr>
          <p:cNvPr id="5162" name="AutoShape 50"/>
          <p:cNvSpPr>
            <a:spLocks noChangeArrowheads="1"/>
          </p:cNvSpPr>
          <p:nvPr/>
        </p:nvSpPr>
        <p:spPr bwMode="auto">
          <a:xfrm rot="10800000">
            <a:off x="4101312" y="5433093"/>
            <a:ext cx="1104904" cy="561975"/>
          </a:xfrm>
          <a:prstGeom prst="notchedRightArrow">
            <a:avLst>
              <a:gd name="adj1" fmla="val 50000"/>
              <a:gd name="adj2" fmla="val 54237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63" name="AutoShape 51"/>
          <p:cNvSpPr>
            <a:spLocks noChangeArrowheads="1"/>
          </p:cNvSpPr>
          <p:nvPr/>
        </p:nvSpPr>
        <p:spPr bwMode="auto">
          <a:xfrm rot="-4552966">
            <a:off x="529437" y="4168973"/>
            <a:ext cx="1228725" cy="485775"/>
          </a:xfrm>
          <a:prstGeom prst="notchedRightArrow">
            <a:avLst>
              <a:gd name="adj1" fmla="val 50000"/>
              <a:gd name="adj2" fmla="val 63235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5122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441806"/>
              </p:ext>
            </p:extLst>
          </p:nvPr>
        </p:nvGraphicFramePr>
        <p:xfrm>
          <a:off x="5442144" y="5205019"/>
          <a:ext cx="1447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Rovnice" r:id="rId3" imgW="609336" imgH="431613" progId="Equation.3">
                  <p:embed/>
                </p:oleObj>
              </mc:Choice>
              <mc:Fallback>
                <p:oleObj name="Rovnice" r:id="rId3" imgW="609336" imgH="431613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2144" y="5205019"/>
                        <a:ext cx="1447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Přímá spojnice 8"/>
          <p:cNvCxnSpPr/>
          <p:nvPr/>
        </p:nvCxnSpPr>
        <p:spPr>
          <a:xfrm flipH="1">
            <a:off x="1143799" y="5553994"/>
            <a:ext cx="1000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utoShape 50"/>
          <p:cNvSpPr>
            <a:spLocks noChangeArrowheads="1"/>
          </p:cNvSpPr>
          <p:nvPr/>
        </p:nvSpPr>
        <p:spPr bwMode="auto">
          <a:xfrm rot="7240675">
            <a:off x="6284984" y="4309217"/>
            <a:ext cx="1118212" cy="561975"/>
          </a:xfrm>
          <a:prstGeom prst="notchedRightArrow">
            <a:avLst>
              <a:gd name="adj1" fmla="val 50000"/>
              <a:gd name="adj2" fmla="val 54237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2518</Words>
  <Application>Microsoft Office PowerPoint</Application>
  <PresentationFormat>Předvádění na obrazovce (4:3)</PresentationFormat>
  <Paragraphs>492</Paragraphs>
  <Slides>38</Slides>
  <Notes>8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38</vt:i4>
      </vt:variant>
    </vt:vector>
  </HeadingPairs>
  <TitlesOfParts>
    <vt:vector size="50" baseType="lpstr">
      <vt:lpstr>Arial</vt:lpstr>
      <vt:lpstr>Calibri</vt:lpstr>
      <vt:lpstr>Symbol</vt:lpstr>
      <vt:lpstr>Times New Roman</vt:lpstr>
      <vt:lpstr>Verdana</vt:lpstr>
      <vt:lpstr>Wingdings</vt:lpstr>
      <vt:lpstr>Wingdings 2</vt:lpstr>
      <vt:lpstr>Administrativní</vt:lpstr>
      <vt:lpstr>Rovnice</vt:lpstr>
      <vt:lpstr>Document</vt:lpstr>
      <vt:lpstr>Graf</vt:lpstr>
      <vt:lpstr>Unknown</vt:lpstr>
      <vt:lpstr>Biostatistika </vt:lpstr>
      <vt:lpstr> Opakování</vt:lpstr>
      <vt:lpstr>Opakování</vt:lpstr>
      <vt:lpstr> Modelová rozložení</vt:lpstr>
      <vt:lpstr>Výběrové rozložení hodnot lze modelově popsat   a definovat tak pravděpodobnost výskytu X</vt:lpstr>
      <vt:lpstr>Parametry rozložení</vt:lpstr>
      <vt:lpstr>Stručný přehled modelových rozložení I.</vt:lpstr>
      <vt:lpstr>Stručný přehled modelových rozložení II.</vt:lpstr>
      <vt:lpstr>Log-normální rozložení lze jednoduše transformovat</vt:lpstr>
      <vt:lpstr> Normální rozložení</vt:lpstr>
      <vt:lpstr>Normální rozdělení </vt:lpstr>
      <vt:lpstr>Pravidlo 3 sigma</vt:lpstr>
      <vt:lpstr>Vizuální ověření normality</vt:lpstr>
      <vt:lpstr> Řešení v softwaru Statistica</vt:lpstr>
      <vt:lpstr>Rozdíl mezi N-P, Q-Q, P-P grafem</vt:lpstr>
      <vt:lpstr>Jak se projeví asymetrie dat v diagnostických grafech?</vt:lpstr>
      <vt:lpstr> Základy testování hypotéz</vt:lpstr>
      <vt:lpstr>Princip testování hypotéz</vt:lpstr>
      <vt:lpstr>Statistické testování – základní pojmy</vt:lpstr>
      <vt:lpstr>Možné chyby při testování hypotéz</vt:lpstr>
      <vt:lpstr>Možné chyby při testování hypotéz</vt:lpstr>
      <vt:lpstr>Význam chyb při testování hypotéz</vt:lpstr>
      <vt:lpstr>Způsoby testování </vt:lpstr>
      <vt:lpstr>Způsoby testování: P-hodnota</vt:lpstr>
      <vt:lpstr>Parametrické vs. neparametrické testy</vt:lpstr>
      <vt:lpstr>One-sample vs. two-sample testy</vt:lpstr>
      <vt:lpstr>One-tailed vs. two-tailed testy</vt:lpstr>
      <vt:lpstr>Nepárový vs. párový design</vt:lpstr>
      <vt:lpstr>Důležité poznámky k testování hypotéz</vt:lpstr>
      <vt:lpstr>Statistické testy a normalita dat</vt:lpstr>
      <vt:lpstr>Testy normality</vt:lpstr>
      <vt:lpstr>Společné cvičení – ověřování normality dat</vt:lpstr>
      <vt:lpstr>Společné cvičení – ověřování normality dat</vt:lpstr>
      <vt:lpstr>Společné cvičení – ověřování normality dat</vt:lpstr>
      <vt:lpstr>Samostatné cvičení – ověřování normality dat</vt:lpstr>
      <vt:lpstr>Samostatné cvičení – ověřování normality dat</vt:lpstr>
      <vt:lpstr>Samostatné cvičení – ověřování normality dat</vt:lpstr>
      <vt:lpstr>Samostatné cvičení – ověřování normality dat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ASTAc/03 Biostatistika  3. cvičení</dc:title>
  <dc:creator>kovalcikova</dc:creator>
  <cp:lastModifiedBy>Mužík Jan</cp:lastModifiedBy>
  <cp:revision>77</cp:revision>
  <dcterms:created xsi:type="dcterms:W3CDTF">2015-10-19T12:20:38Z</dcterms:created>
  <dcterms:modified xsi:type="dcterms:W3CDTF">2017-04-04T10:58:44Z</dcterms:modified>
</cp:coreProperties>
</file>