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64" r:id="rId2"/>
    <p:sldId id="283" r:id="rId3"/>
    <p:sldId id="284" r:id="rId4"/>
    <p:sldId id="285" r:id="rId5"/>
    <p:sldId id="265" r:id="rId6"/>
    <p:sldId id="287" r:id="rId7"/>
    <p:sldId id="302" r:id="rId8"/>
    <p:sldId id="301" r:id="rId9"/>
    <p:sldId id="303" r:id="rId10"/>
    <p:sldId id="304" r:id="rId11"/>
    <p:sldId id="305" r:id="rId12"/>
    <p:sldId id="306" r:id="rId13"/>
    <p:sldId id="307" r:id="rId14"/>
    <p:sldId id="308" r:id="rId15"/>
    <p:sldId id="289" r:id="rId16"/>
    <p:sldId id="257" r:id="rId17"/>
    <p:sldId id="297" r:id="rId18"/>
    <p:sldId id="309" r:id="rId19"/>
    <p:sldId id="258" r:id="rId20"/>
    <p:sldId id="272" r:id="rId21"/>
    <p:sldId id="273" r:id="rId22"/>
    <p:sldId id="267" r:id="rId23"/>
    <p:sldId id="259" r:id="rId24"/>
    <p:sldId id="260" r:id="rId25"/>
    <p:sldId id="269" r:id="rId26"/>
    <p:sldId id="270" r:id="rId27"/>
    <p:sldId id="271" r:id="rId28"/>
    <p:sldId id="288" r:id="rId29"/>
    <p:sldId id="298" r:id="rId30"/>
    <p:sldId id="300" r:id="rId31"/>
    <p:sldId id="278" r:id="rId32"/>
    <p:sldId id="279" r:id="rId33"/>
    <p:sldId id="290" r:id="rId34"/>
    <p:sldId id="280" r:id="rId35"/>
    <p:sldId id="281" r:id="rId36"/>
    <p:sldId id="310" r:id="rId37"/>
    <p:sldId id="311" r:id="rId38"/>
    <p:sldId id="312" r:id="rId39"/>
    <p:sldId id="313"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660033"/>
    <a:srgbClr val="33CC33"/>
    <a:srgbClr val="28F82D"/>
    <a:srgbClr val="FFF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89784" autoAdjust="0"/>
  </p:normalViewPr>
  <p:slideViewPr>
    <p:cSldViewPr>
      <p:cViewPr varScale="1">
        <p:scale>
          <a:sx n="66" d="100"/>
          <a:sy n="66" d="100"/>
        </p:scale>
        <p:origin x="149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07222-072A-4992-BDC4-4FDA1318B37B}" type="datetimeFigureOut">
              <a:rPr lang="cs-CZ" smtClean="0"/>
              <a:pPr/>
              <a:t>10.4.2017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24C5D-30AE-45C5-B918-4677603C3C2F}" type="slidenum">
              <a:rPr lang="cs-CZ" smtClean="0"/>
              <a:pPr/>
              <a:t>‹#›</a:t>
            </a:fld>
            <a:endParaRPr lang="cs-CZ"/>
          </a:p>
        </p:txBody>
      </p:sp>
    </p:spTree>
    <p:extLst>
      <p:ext uri="{BB962C8B-B14F-4D97-AF65-F5344CB8AC3E}">
        <p14:creationId xmlns:p14="http://schemas.microsoft.com/office/powerpoint/2010/main" val="39443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712788"/>
            <a:ext cx="4559300" cy="3419475"/>
          </a:xfrm>
          <a:ln/>
        </p:spPr>
      </p:sp>
      <p:sp>
        <p:nvSpPr>
          <p:cNvPr id="52227" name="Rectangle 3"/>
          <p:cNvSpPr>
            <a:spLocks noGrp="1" noChangeArrowheads="1"/>
          </p:cNvSpPr>
          <p:nvPr>
            <p:ph type="body" idx="1"/>
          </p:nvPr>
        </p:nvSpPr>
        <p:spPr>
          <a:xfrm>
            <a:off x="914184" y="4346838"/>
            <a:ext cx="5029635" cy="1140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7</a:t>
            </a:fld>
            <a:endParaRPr lang="cs-CZ"/>
          </a:p>
        </p:txBody>
      </p:sp>
    </p:spTree>
    <p:extLst>
      <p:ext uri="{BB962C8B-B14F-4D97-AF65-F5344CB8AC3E}">
        <p14:creationId xmlns:p14="http://schemas.microsoft.com/office/powerpoint/2010/main" val="1108735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10.4.2017</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10.4.2017</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10.4.2017</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10.4.2017</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1.bin"/><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jpeg"/><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107504" y="1106160"/>
            <a:ext cx="8928992" cy="738664"/>
          </a:xfrm>
          <a:noFill/>
        </p:spPr>
        <p:txBody>
          <a:bodyPr wrap="square">
            <a:spAutoFit/>
          </a:bodyPr>
          <a:lstStyle/>
          <a:p>
            <a:r>
              <a:rPr lang="cs-CZ" sz="4200" dirty="0">
                <a:solidFill>
                  <a:schemeClr val="accent1"/>
                </a:solidFill>
                <a:latin typeface="Arial" charset="0"/>
              </a:rPr>
              <a:t> </a:t>
            </a:r>
            <a:r>
              <a:rPr lang="cs-CZ" sz="4200" dirty="0" smtClean="0">
                <a:solidFill>
                  <a:schemeClr val="accent1"/>
                </a:solidFill>
                <a:latin typeface="Arial" pitchFamily="34" charset="0"/>
              </a:rPr>
              <a:t>Biostatistika </a:t>
            </a:r>
            <a:endParaRPr lang="cs-CZ" sz="4200" dirty="0" smtClean="0">
              <a:solidFill>
                <a:schemeClr val="accent1"/>
              </a:solidFill>
              <a:latin typeface="Arial" pitchFamily="34" charset="0"/>
            </a:endParaRPr>
          </a:p>
        </p:txBody>
      </p:sp>
      <p:sp>
        <p:nvSpPr>
          <p:cNvPr id="5" name="Podnadpis 2"/>
          <p:cNvSpPr>
            <a:spLocks noGrp="1"/>
          </p:cNvSpPr>
          <p:nvPr>
            <p:ph type="subTitle" idx="4294967295"/>
          </p:nvPr>
        </p:nvSpPr>
        <p:spPr>
          <a:xfrm>
            <a:off x="285750" y="2997200"/>
            <a:ext cx="8572500" cy="1557349"/>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Neparametrické</a:t>
            </a:r>
            <a:r>
              <a:rPr lang="cs-CZ" sz="2800" b="1" dirty="0" smtClean="0">
                <a:solidFill>
                  <a:schemeClr val="tx2"/>
                </a:solidFill>
                <a:latin typeface="Arial" charset="0"/>
              </a:rPr>
              <a:t> testy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a:t>
            </a:r>
            <a:r>
              <a:rPr lang="cs-CZ" dirty="0" err="1" smtClean="0"/>
              <a:t>Wilcoxonův</a:t>
            </a:r>
            <a:r>
              <a:rPr lang="cs-CZ" dirty="0" smtClean="0"/>
              <a:t> test</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805033641"/>
              </p:ext>
            </p:extLst>
          </p:nvPr>
        </p:nvGraphicFramePr>
        <p:xfrm>
          <a:off x="467544" y="2638772"/>
          <a:ext cx="4457700" cy="3238500"/>
        </p:xfrm>
        <a:graphic>
          <a:graphicData uri="http://schemas.openxmlformats.org/drawingml/2006/table">
            <a:tbl>
              <a:tblPr>
                <a:tableStyleId>{793D81CF-94F2-401A-BA57-92F5A7B2D0C5}</a:tableStyleId>
              </a:tblPr>
              <a:tblGrid>
                <a:gridCol w="7239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|rozdíl|</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pořadí</a:t>
                      </a:r>
                      <a:endParaRPr lang="cs-CZ"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a:solidFill>
                            <a:srgbClr val="FF0000"/>
                          </a:solidFill>
                          <a:effectLst/>
                          <a:latin typeface="Calibri"/>
                        </a:rPr>
                        <a:t>15</a:t>
                      </a: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00B050"/>
                          </a:solidFill>
                          <a:effectLst/>
                          <a:latin typeface="Calibri"/>
                        </a:rPr>
                        <a:t>10</a:t>
                      </a: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a:solidFill>
                            <a:srgbClr val="00B050"/>
                          </a:solidFill>
                          <a:effectLst/>
                          <a:latin typeface="Calibri"/>
                        </a:rPr>
                        <a:t>2</a:t>
                      </a: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a:solidFill>
                            <a:srgbClr val="FF0000"/>
                          </a:solidFill>
                          <a:effectLst/>
                          <a:latin typeface="Calibri"/>
                        </a:rPr>
                        <a:t>8</a:t>
                      </a: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a:solidFill>
                            <a:srgbClr val="00B050"/>
                          </a:solidFill>
                          <a:effectLst/>
                          <a:latin typeface="Calibri"/>
                        </a:rPr>
                        <a:t>1</a:t>
                      </a: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a:solidFill>
                            <a:srgbClr val="FF0000"/>
                          </a:solidFill>
                          <a:effectLst/>
                          <a:latin typeface="Calibri"/>
                        </a:rPr>
                        <a:t>14</a:t>
                      </a: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a:solidFill>
                            <a:srgbClr val="FF0000"/>
                          </a:solidFill>
                          <a:effectLst/>
                          <a:latin typeface="Calibri"/>
                        </a:rPr>
                        <a:t>12</a:t>
                      </a: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00B050"/>
                          </a:solidFill>
                          <a:effectLst/>
                          <a:latin typeface="Calibri"/>
                        </a:rPr>
                        <a:t>6</a:t>
                      </a: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extLst>
                  <a:ext uri="{0D108BD9-81ED-4DB2-BD59-A6C34878D82A}">
                    <a16:rowId xmlns:a16="http://schemas.microsoft.com/office/drawing/2014/main" val="10014"/>
                  </a:ext>
                </a:extLst>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000" b="0" i="0" u="none" strike="noStrike" dirty="0">
                          <a:solidFill>
                            <a:srgbClr val="000000"/>
                          </a:solidFill>
                          <a:effectLst/>
                          <a:latin typeface="Arial"/>
                        </a:rPr>
                        <a:t>20</a:t>
                      </a:r>
                    </a:p>
                  </a:txBody>
                  <a:tcPr marL="9525" marR="9525" marT="9525" marB="0" anchor="ctr"/>
                </a:tc>
                <a:tc>
                  <a:txBody>
                    <a:bodyPr/>
                    <a:lstStyle/>
                    <a:p>
                      <a:pPr algn="ctr" fontAlgn="ctr"/>
                      <a:r>
                        <a:rPr lang="cs-CZ" sz="1100" b="0" i="0" u="none" strike="noStrike" dirty="0">
                          <a:solidFill>
                            <a:srgbClr val="FF0000"/>
                          </a:solidFill>
                          <a:effectLst/>
                          <a:latin typeface="Calibri"/>
                        </a:rPr>
                        <a:t>13</a:t>
                      </a:r>
                    </a:p>
                  </a:txBody>
                  <a:tcPr marL="9525" marR="9525" marT="9525" marB="0" anchor="ctr"/>
                </a:tc>
                <a:extLst>
                  <a:ext uri="{0D108BD9-81ED-4DB2-BD59-A6C34878D82A}">
                    <a16:rowId xmlns:a16="http://schemas.microsoft.com/office/drawing/2014/main" val="10015"/>
                  </a:ext>
                </a:extLst>
              </a:tr>
            </a:tbl>
          </a:graphicData>
        </a:graphic>
      </p:graphicFrame>
      <p:sp>
        <p:nvSpPr>
          <p:cNvPr id="9" name="Šipka doprava 8"/>
          <p:cNvSpPr/>
          <p:nvPr/>
        </p:nvSpPr>
        <p:spPr>
          <a:xfrm>
            <a:off x="493204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796136" y="3717032"/>
            <a:ext cx="936154" cy="646331"/>
          </a:xfrm>
          <a:prstGeom prst="rect">
            <a:avLst/>
          </a:prstGeom>
          <a:noFill/>
        </p:spPr>
        <p:txBody>
          <a:bodyPr wrap="none" rtlCol="0">
            <a:spAutoFit/>
          </a:bodyPr>
          <a:lstStyle/>
          <a:p>
            <a:r>
              <a:rPr lang="cs-CZ" dirty="0" smtClean="0"/>
              <a:t>S</a:t>
            </a:r>
            <a:r>
              <a:rPr lang="cs-CZ" baseline="-25000" dirty="0" smtClean="0"/>
              <a:t>w</a:t>
            </a:r>
            <a:r>
              <a:rPr lang="cs-CZ" baseline="30000" dirty="0" smtClean="0"/>
              <a:t>+</a:t>
            </a:r>
            <a:r>
              <a:rPr lang="cs-CZ" dirty="0" smtClean="0"/>
              <a:t>=19</a:t>
            </a:r>
          </a:p>
          <a:p>
            <a:r>
              <a:rPr lang="cs-CZ" dirty="0" smtClean="0"/>
              <a:t>S</a:t>
            </a:r>
            <a:r>
              <a:rPr lang="cs-CZ" baseline="-25000" dirty="0" smtClean="0"/>
              <a:t>w</a:t>
            </a:r>
            <a:r>
              <a:rPr lang="cs-CZ" baseline="30000" dirty="0" smtClean="0"/>
              <a:t>-</a:t>
            </a:r>
            <a:r>
              <a:rPr lang="cs-CZ" dirty="0" smtClean="0"/>
              <a:t>=101</a:t>
            </a:r>
            <a:endParaRPr lang="cs-CZ" dirty="0"/>
          </a:p>
        </p:txBody>
      </p:sp>
      <p:sp>
        <p:nvSpPr>
          <p:cNvPr id="12" name="TextovéPole 11"/>
          <p:cNvSpPr txBox="1"/>
          <p:nvPr/>
        </p:nvSpPr>
        <p:spPr>
          <a:xfrm>
            <a:off x="5292080" y="4460919"/>
            <a:ext cx="3671390" cy="1200329"/>
          </a:xfrm>
          <a:prstGeom prst="rect">
            <a:avLst/>
          </a:prstGeom>
          <a:noFill/>
        </p:spPr>
        <p:txBody>
          <a:bodyPr wrap="none" rtlCol="0">
            <a:spAutoFit/>
          </a:bodyPr>
          <a:lstStyle/>
          <a:p>
            <a:r>
              <a:rPr lang="cs-CZ" dirty="0" smtClean="0"/>
              <a:t>min (</a:t>
            </a:r>
            <a:r>
              <a:rPr lang="cs-CZ" dirty="0" err="1" smtClean="0"/>
              <a:t>S</a:t>
            </a:r>
            <a:r>
              <a:rPr lang="cs-CZ" baseline="-25000" dirty="0" err="1" smtClean="0"/>
              <a:t>w</a:t>
            </a:r>
            <a:r>
              <a:rPr lang="cs-CZ" baseline="30000" dirty="0" err="1" smtClean="0"/>
              <a:t>+</a:t>
            </a:r>
            <a:r>
              <a:rPr lang="cs-CZ" dirty="0" err="1" smtClean="0"/>
              <a:t>,S</a:t>
            </a:r>
            <a:r>
              <a:rPr lang="cs-CZ" baseline="-25000" dirty="0" err="1" smtClean="0"/>
              <a:t>w</a:t>
            </a:r>
            <a:r>
              <a:rPr lang="cs-CZ" baseline="30000" dirty="0" smtClean="0"/>
              <a:t>-</a:t>
            </a:r>
            <a:r>
              <a:rPr lang="cs-CZ" dirty="0" smtClean="0"/>
              <a:t>)=19</a:t>
            </a:r>
          </a:p>
          <a:p>
            <a:r>
              <a:rPr lang="cs-CZ" dirty="0" smtClean="0"/>
              <a:t>Kritická hodnota w</a:t>
            </a:r>
            <a:r>
              <a:rPr lang="cs-CZ" baseline="-25000" dirty="0" smtClean="0"/>
              <a:t>15</a:t>
            </a:r>
            <a:r>
              <a:rPr lang="cs-CZ" dirty="0" smtClean="0"/>
              <a:t>(0,05)=25</a:t>
            </a:r>
          </a:p>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
        <p:nvSpPr>
          <p:cNvPr id="10" name="Obdélník 9"/>
          <p:cNvSpPr/>
          <p:nvPr/>
        </p:nvSpPr>
        <p:spPr>
          <a:xfrm>
            <a:off x="421196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299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Znaménkový test</a:t>
            </a:r>
            <a:endParaRPr lang="cs-CZ" dirty="0"/>
          </a:p>
        </p:txBody>
      </p:sp>
      <p:graphicFrame>
        <p:nvGraphicFramePr>
          <p:cNvPr id="11" name="Tabulka 10"/>
          <p:cNvGraphicFramePr>
            <a:graphicFrameLocks noGrp="1"/>
          </p:cNvGraphicFramePr>
          <p:nvPr>
            <p:extLst>
              <p:ext uri="{D42A27DB-BD31-4B8C-83A1-F6EECF244321}">
                <p14:modId xmlns:p14="http://schemas.microsoft.com/office/powerpoint/2010/main" val="1493094996"/>
              </p:ext>
            </p:extLst>
          </p:nvPr>
        </p:nvGraphicFramePr>
        <p:xfrm>
          <a:off x="467544" y="2638772"/>
          <a:ext cx="3733800" cy="3238500"/>
        </p:xfrm>
        <a:graphic>
          <a:graphicData uri="http://schemas.openxmlformats.org/drawingml/2006/table">
            <a:tbl>
              <a:tblPr>
                <a:tableStyleId>{793D81CF-94F2-401A-BA57-92F5A7B2D0C5}</a:tableStyleId>
              </a:tblPr>
              <a:tblGrid>
                <a:gridCol w="7239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smtClean="0">
                          <a:effectLst/>
                        </a:rPr>
                        <a:t>Větší</a:t>
                      </a:r>
                      <a:r>
                        <a:rPr lang="cs-CZ" sz="1100" b="1" u="none" strike="noStrike" baseline="0" dirty="0" smtClean="0">
                          <a:effectLst/>
                        </a:rPr>
                        <a:t> než medián?</a:t>
                      </a:r>
                      <a:endParaRPr lang="cs-CZ"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4"/>
                  </a:ext>
                </a:extLst>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5"/>
                  </a:ext>
                </a:extLst>
              </a:tr>
            </a:tbl>
          </a:graphicData>
        </a:graphic>
      </p:graphicFrame>
      <p:sp>
        <p:nvSpPr>
          <p:cNvPr id="9" name="Šipka doprava 8"/>
          <p:cNvSpPr/>
          <p:nvPr/>
        </p:nvSpPr>
        <p:spPr>
          <a:xfrm>
            <a:off x="421196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076056" y="3861048"/>
            <a:ext cx="660758" cy="369332"/>
          </a:xfrm>
          <a:prstGeom prst="rect">
            <a:avLst/>
          </a:prstGeom>
          <a:noFill/>
        </p:spPr>
        <p:txBody>
          <a:bodyPr wrap="none" rtlCol="0">
            <a:spAutoFit/>
          </a:bodyPr>
          <a:lstStyle/>
          <a:p>
            <a:r>
              <a:rPr lang="cs-CZ" dirty="0" err="1" smtClean="0"/>
              <a:t>S</a:t>
            </a:r>
            <a:r>
              <a:rPr lang="cs-CZ" baseline="-25000" dirty="0" err="1" smtClean="0"/>
              <a:t>z</a:t>
            </a:r>
            <a:r>
              <a:rPr lang="cs-CZ" baseline="30000" dirty="0" smtClean="0"/>
              <a:t>+</a:t>
            </a:r>
            <a:r>
              <a:rPr lang="cs-CZ" dirty="0" smtClean="0"/>
              <a:t>=4</a:t>
            </a:r>
          </a:p>
        </p:txBody>
      </p:sp>
      <p:sp>
        <p:nvSpPr>
          <p:cNvPr id="12" name="TextovéPole 11"/>
          <p:cNvSpPr txBox="1"/>
          <p:nvPr/>
        </p:nvSpPr>
        <p:spPr>
          <a:xfrm>
            <a:off x="5076056" y="4221088"/>
            <a:ext cx="3840218" cy="923330"/>
          </a:xfrm>
          <a:prstGeom prst="rect">
            <a:avLst/>
          </a:prstGeom>
          <a:noFill/>
        </p:spPr>
        <p:txBody>
          <a:bodyPr wrap="none" rtlCol="0">
            <a:spAutoFit/>
          </a:bodyPr>
          <a:lstStyle/>
          <a:p>
            <a:r>
              <a:rPr lang="cs-CZ" dirty="0" smtClean="0">
                <a:solidFill>
                  <a:prstClr val="black"/>
                </a:solidFill>
                <a:cs typeface="Arial" pitchFamily="34" charset="0"/>
              </a:rPr>
              <a:t>Kritický obor: W</a:t>
            </a:r>
            <a:r>
              <a:rPr lang="cs-CZ" dirty="0">
                <a:solidFill>
                  <a:prstClr val="black"/>
                </a:solidFill>
                <a:cs typeface="Arial" pitchFamily="34" charset="0"/>
              </a:rPr>
              <a:t>=(</a:t>
            </a:r>
            <a:r>
              <a:rPr lang="cs-CZ" dirty="0" smtClean="0">
                <a:solidFill>
                  <a:prstClr val="black"/>
                </a:solidFill>
                <a:cs typeface="Arial" pitchFamily="34" charset="0"/>
              </a:rPr>
              <a:t>0,3)U(12,15)</a:t>
            </a:r>
            <a:endParaRPr lang="cs-CZ" dirty="0" smtClean="0"/>
          </a:p>
          <a:p>
            <a:r>
              <a:rPr lang="cs-CZ" dirty="0" smtClean="0"/>
              <a:t>Hodnota statistiky se realizuje mimo </a:t>
            </a:r>
          </a:p>
          <a:p>
            <a:r>
              <a:rPr lang="cs-CZ" dirty="0" smtClean="0"/>
              <a:t>kritický obor hodnot → </a:t>
            </a:r>
            <a:r>
              <a:rPr lang="cs-CZ" b="1" u="sng" dirty="0" smtClean="0"/>
              <a:t>nezamítáme H</a:t>
            </a:r>
            <a:r>
              <a:rPr lang="cs-CZ" b="1" baseline="-25000" dirty="0" smtClean="0"/>
              <a:t>0</a:t>
            </a:r>
            <a:endParaRPr lang="cs-CZ" b="1" baseline="-25000" dirty="0"/>
          </a:p>
        </p:txBody>
      </p:sp>
      <p:sp>
        <p:nvSpPr>
          <p:cNvPr id="10" name="Obdélník 9"/>
          <p:cNvSpPr/>
          <p:nvPr/>
        </p:nvSpPr>
        <p:spPr>
          <a:xfrm>
            <a:off x="349188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32845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6" t="2546" r="49077" b="34836"/>
          <a:stretch/>
        </p:blipFill>
        <p:spPr bwMode="auto">
          <a:xfrm>
            <a:off x="3347864" y="1678898"/>
            <a:ext cx="5547550" cy="458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8" name="Šipka doprava 7"/>
          <p:cNvSpPr/>
          <p:nvPr/>
        </p:nvSpPr>
        <p:spPr>
          <a:xfrm>
            <a:off x="4499992" y="45091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4316903"/>
            <a:ext cx="2961003"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err="1" smtClean="0">
                <a:solidFill>
                  <a:srgbClr val="FF0000"/>
                </a:solidFill>
              </a:rPr>
              <a:t>dependent</a:t>
            </a:r>
            <a:r>
              <a:rPr lang="cs-CZ" b="1" i="1" dirty="0" smtClean="0">
                <a:solidFill>
                  <a:srgbClr val="FF0000"/>
                </a:solidFill>
              </a:rPr>
              <a: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987824"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779912"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rot="2033744">
            <a:off x="4645246" y="13067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2" name="TextovéPole 11"/>
          <p:cNvSpPr txBox="1"/>
          <p:nvPr/>
        </p:nvSpPr>
        <p:spPr>
          <a:xfrm>
            <a:off x="265032" y="2588711"/>
            <a:ext cx="3010824" cy="1477328"/>
          </a:xfrm>
          <a:prstGeom prst="rect">
            <a:avLst/>
          </a:prstGeom>
          <a:noFill/>
        </p:spPr>
        <p:txBody>
          <a:bodyPr wrap="square" rtlCol="0">
            <a:spAutoFit/>
          </a:bodyPr>
          <a:lstStyle/>
          <a:p>
            <a:pPr>
              <a:buFont typeface="Arial" pitchFamily="34" charset="0"/>
              <a:buChar char="•"/>
            </a:pPr>
            <a:r>
              <a:rPr lang="cs-CZ" dirty="0" smtClean="0"/>
              <a:t> Datový soubor si připravíme tak, že první proměnná obsahuje testované hodnoty a druhá proměnná medián, který chceme testovat</a:t>
            </a:r>
            <a:endParaRPr lang="cs-CZ" b="1" i="1" dirty="0" smtClean="0"/>
          </a:p>
        </p:txBody>
      </p:sp>
    </p:spTree>
    <p:extLst>
      <p:ext uri="{BB962C8B-B14F-4D97-AF65-F5344CB8AC3E}">
        <p14:creationId xmlns:p14="http://schemas.microsoft.com/office/powerpoint/2010/main" val="298111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323529" y="1916832"/>
            <a:ext cx="4392488"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 </a:t>
            </a:r>
          </a:p>
          <a:p>
            <a:r>
              <a:rPr lang="cs-CZ" dirty="0" smtClean="0"/>
              <a:t>(testovaný parametr, medián)</a:t>
            </a:r>
          </a:p>
          <a:p>
            <a:endParaRPr lang="cs-CZ" dirty="0" smtClean="0"/>
          </a:p>
          <a:p>
            <a:pPr>
              <a:buFont typeface="Arial" pitchFamily="34" charset="0"/>
              <a:buChar char="•"/>
            </a:pPr>
            <a:r>
              <a:rPr lang="cs-CZ" dirty="0" smtClean="0"/>
              <a:t> Kliknutím na </a:t>
            </a:r>
            <a:r>
              <a:rPr lang="cs-CZ" b="1" i="1" dirty="0" smtClean="0"/>
              <a:t>Sign test </a:t>
            </a:r>
            <a:r>
              <a:rPr lang="cs-CZ" dirty="0" smtClean="0"/>
              <a:t>a následně </a:t>
            </a:r>
          </a:p>
          <a:p>
            <a:r>
              <a:rPr lang="cs-CZ" b="1" i="1" dirty="0" err="1" smtClean="0"/>
              <a:t>Wilcoxon</a:t>
            </a:r>
            <a:r>
              <a:rPr lang="cs-CZ" b="1" i="1" dirty="0" smtClean="0"/>
              <a:t> </a:t>
            </a:r>
            <a:r>
              <a:rPr lang="cs-CZ" b="1" i="1" dirty="0" err="1" smtClean="0"/>
              <a:t>matched</a:t>
            </a:r>
            <a:r>
              <a:rPr lang="cs-CZ" b="1" i="1" dirty="0" smtClean="0"/>
              <a:t> pair test </a:t>
            </a:r>
            <a:r>
              <a:rPr lang="cs-CZ" dirty="0" smtClean="0"/>
              <a:t>získáme výsledky znaménkového a </a:t>
            </a:r>
            <a:r>
              <a:rPr lang="cs-CZ" dirty="0" err="1" smtClean="0"/>
              <a:t>jednovýběrového</a:t>
            </a:r>
            <a:r>
              <a:rPr lang="cs-CZ" dirty="0" smtClean="0"/>
              <a:t> </a:t>
            </a:r>
            <a:r>
              <a:rPr lang="cs-CZ" dirty="0" err="1" smtClean="0"/>
              <a:t>Wilcoxonova</a:t>
            </a:r>
            <a:r>
              <a:rPr lang="cs-CZ" dirty="0" smtClean="0"/>
              <a:t> testu</a:t>
            </a:r>
          </a:p>
          <a:p>
            <a:endParaRPr lang="cs-CZ" dirty="0" smtClean="0"/>
          </a:p>
          <a:p>
            <a:endParaRPr lang="cs-CZ" dirty="0" smtClean="0"/>
          </a:p>
          <a:p>
            <a:endParaRPr lang="cs-CZ" b="1" i="1" dirty="0"/>
          </a:p>
        </p:txBody>
      </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924" t="30141" r="36519" b="34836"/>
          <a:stretch/>
        </p:blipFill>
        <p:spPr bwMode="auto">
          <a:xfrm>
            <a:off x="4968043" y="2578261"/>
            <a:ext cx="3672408" cy="272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Šipka doprava 13"/>
          <p:cNvSpPr/>
          <p:nvPr/>
        </p:nvSpPr>
        <p:spPr>
          <a:xfrm>
            <a:off x="4427984" y="41886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5" name="Šipka doprava 14"/>
          <p:cNvSpPr/>
          <p:nvPr/>
        </p:nvSpPr>
        <p:spPr>
          <a:xfrm>
            <a:off x="4427984" y="39012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6" name="Šipka doprava 15"/>
          <p:cNvSpPr/>
          <p:nvPr/>
        </p:nvSpPr>
        <p:spPr>
          <a:xfrm rot="2033744">
            <a:off x="4608002" y="266044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extLst>
      <p:ext uri="{BB962C8B-B14F-4D97-AF65-F5344CB8AC3E}">
        <p14:creationId xmlns:p14="http://schemas.microsoft.com/office/powerpoint/2010/main" val="400259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III</a:t>
            </a:r>
            <a:endParaRPr lang="cs-CZ" dirty="0"/>
          </a:p>
        </p:txBody>
      </p:sp>
      <p:sp>
        <p:nvSpPr>
          <p:cNvPr id="13" name="TextovéPole 12"/>
          <p:cNvSpPr txBox="1"/>
          <p:nvPr/>
        </p:nvSpPr>
        <p:spPr>
          <a:xfrm>
            <a:off x="924556" y="3510300"/>
            <a:ext cx="2527102" cy="369332"/>
          </a:xfrm>
          <a:prstGeom prst="rect">
            <a:avLst/>
          </a:prstGeom>
          <a:noFill/>
        </p:spPr>
        <p:txBody>
          <a:bodyPr wrap="none" rtlCol="0">
            <a:spAutoFit/>
          </a:bodyPr>
          <a:lstStyle/>
          <a:p>
            <a:r>
              <a:rPr lang="cs-CZ" dirty="0" smtClean="0"/>
              <a:t>Počet ne</a:t>
            </a:r>
            <a:r>
              <a:rPr lang="en-US" dirty="0" err="1" smtClean="0"/>
              <a:t>nulov</a:t>
            </a:r>
            <a:r>
              <a:rPr lang="cs-CZ" dirty="0" err="1" smtClean="0"/>
              <a:t>ých</a:t>
            </a:r>
            <a:r>
              <a:rPr lang="cs-CZ" dirty="0" smtClean="0"/>
              <a:t> rozdílů</a:t>
            </a:r>
            <a:endParaRPr lang="cs-CZ" dirty="0"/>
          </a:p>
        </p:txBody>
      </p:sp>
      <p:cxnSp>
        <p:nvCxnSpPr>
          <p:cNvPr id="20" name="Pravoúhlá spojovací čára 11"/>
          <p:cNvCxnSpPr/>
          <p:nvPr/>
        </p:nvCxnSpPr>
        <p:spPr>
          <a:xfrm>
            <a:off x="3926025" y="3294276"/>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19"/>
          <p:cNvCxnSpPr/>
          <p:nvPr/>
        </p:nvCxnSpPr>
        <p:spPr>
          <a:xfrm rot="5400000">
            <a:off x="2073341" y="3366228"/>
            <a:ext cx="360000" cy="3600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68" t="26231" r="58774" b="61957"/>
          <a:stretch/>
        </p:blipFill>
        <p:spPr bwMode="auto">
          <a:xfrm>
            <a:off x="722312" y="2340228"/>
            <a:ext cx="3924000"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71" t="26508" r="57363" b="62173"/>
          <a:stretch/>
        </p:blipFill>
        <p:spPr bwMode="auto">
          <a:xfrm>
            <a:off x="752923" y="4977264"/>
            <a:ext cx="4107109"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Pravoúhlá spojovací čára 19"/>
          <p:cNvCxnSpPr/>
          <p:nvPr/>
        </p:nvCxnSpPr>
        <p:spPr>
          <a:xfrm rot="5400000" flipH="1" flipV="1">
            <a:off x="2486072" y="255625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2735819" y="1844824"/>
            <a:ext cx="3494462" cy="369332"/>
          </a:xfrm>
          <a:prstGeom prst="rect">
            <a:avLst/>
          </a:prstGeom>
          <a:noFill/>
        </p:spPr>
        <p:txBody>
          <a:bodyPr wrap="square" rtlCol="0">
            <a:spAutoFit/>
          </a:bodyPr>
          <a:lstStyle/>
          <a:p>
            <a:r>
              <a:rPr lang="cs-CZ" dirty="0" smtClean="0"/>
              <a:t>Testová statistika: min </a:t>
            </a:r>
            <a:r>
              <a:rPr lang="cs-CZ" dirty="0"/>
              <a:t>(</a:t>
            </a:r>
            <a:r>
              <a:rPr lang="cs-CZ" dirty="0" err="1"/>
              <a:t>S</a:t>
            </a:r>
            <a:r>
              <a:rPr lang="cs-CZ" baseline="-25000" dirty="0" err="1"/>
              <a:t>w</a:t>
            </a:r>
            <a:r>
              <a:rPr lang="cs-CZ" baseline="30000" dirty="0" err="1"/>
              <a:t>+</a:t>
            </a:r>
            <a:r>
              <a:rPr lang="cs-CZ" dirty="0" err="1"/>
              <a:t>,S</a:t>
            </a:r>
            <a:r>
              <a:rPr lang="cs-CZ" baseline="-25000" dirty="0" err="1"/>
              <a:t>w</a:t>
            </a:r>
            <a:r>
              <a:rPr lang="cs-CZ" baseline="30000" dirty="0"/>
              <a:t>-</a:t>
            </a:r>
            <a:r>
              <a:rPr lang="cs-CZ" dirty="0" smtClean="0"/>
              <a:t>)</a:t>
            </a:r>
            <a:endParaRPr lang="cs-CZ" dirty="0"/>
          </a:p>
        </p:txBody>
      </p:sp>
      <p:sp>
        <p:nvSpPr>
          <p:cNvPr id="30" name="TextovéPole 29"/>
          <p:cNvSpPr txBox="1"/>
          <p:nvPr/>
        </p:nvSpPr>
        <p:spPr>
          <a:xfrm>
            <a:off x="4934137" y="2532926"/>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30</a:t>
            </a:r>
            <a:r>
              <a:rPr lang="cs-CZ" dirty="0" smtClean="0"/>
              <a:t>)</a:t>
            </a:r>
            <a:endParaRPr lang="cs-CZ" dirty="0"/>
          </a:p>
        </p:txBody>
      </p:sp>
      <p:sp>
        <p:nvSpPr>
          <p:cNvPr id="31" name="TextovéPole 30"/>
          <p:cNvSpPr txBox="1"/>
          <p:nvPr/>
        </p:nvSpPr>
        <p:spPr>
          <a:xfrm>
            <a:off x="922459" y="6084004"/>
            <a:ext cx="2527102" cy="369332"/>
          </a:xfrm>
          <a:prstGeom prst="rect">
            <a:avLst/>
          </a:prstGeom>
          <a:noFill/>
        </p:spPr>
        <p:txBody>
          <a:bodyPr wrap="none" rtlCol="0">
            <a:spAutoFit/>
          </a:bodyPr>
          <a:lstStyle/>
          <a:p>
            <a:r>
              <a:rPr lang="cs-CZ" dirty="0" smtClean="0"/>
              <a:t>Počet nenulových rozdílů</a:t>
            </a:r>
            <a:endParaRPr lang="cs-CZ" dirty="0"/>
          </a:p>
        </p:txBody>
      </p:sp>
      <p:cxnSp>
        <p:nvCxnSpPr>
          <p:cNvPr id="32" name="Pravoúhlá spojovací čára 19"/>
          <p:cNvCxnSpPr/>
          <p:nvPr/>
        </p:nvCxnSpPr>
        <p:spPr>
          <a:xfrm rot="5400000">
            <a:off x="2161041" y="5903872"/>
            <a:ext cx="288000"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11760" y="4581128"/>
            <a:ext cx="5634013" cy="369332"/>
          </a:xfrm>
          <a:prstGeom prst="rect">
            <a:avLst/>
          </a:prstGeom>
          <a:noFill/>
        </p:spPr>
        <p:txBody>
          <a:bodyPr wrap="square" rtlCol="0">
            <a:spAutoFit/>
          </a:bodyPr>
          <a:lstStyle/>
          <a:p>
            <a:pPr algn="ctr"/>
            <a:r>
              <a:rPr lang="cs-CZ" dirty="0" smtClean="0"/>
              <a:t>Podíl hodnot menších než testovaný medián</a:t>
            </a:r>
            <a:endParaRPr lang="cs-CZ" dirty="0"/>
          </a:p>
        </p:txBody>
      </p:sp>
      <p:sp>
        <p:nvSpPr>
          <p:cNvPr id="7" name="Pravá složená závorka 6"/>
          <p:cNvSpPr/>
          <p:nvPr/>
        </p:nvSpPr>
        <p:spPr>
          <a:xfrm rot="5400000">
            <a:off x="3836312" y="2466332"/>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TextovéPole 36"/>
          <p:cNvSpPr txBox="1"/>
          <p:nvPr/>
        </p:nvSpPr>
        <p:spPr>
          <a:xfrm>
            <a:off x="5220072" y="5290175"/>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20</a:t>
            </a:r>
            <a:r>
              <a:rPr lang="cs-CZ" dirty="0" smtClean="0"/>
              <a:t>)</a:t>
            </a:r>
            <a:endParaRPr lang="cs-CZ" dirty="0"/>
          </a:p>
        </p:txBody>
      </p:sp>
      <p:sp>
        <p:nvSpPr>
          <p:cNvPr id="38" name="Pravá složená závorka 37"/>
          <p:cNvSpPr/>
          <p:nvPr/>
        </p:nvSpPr>
        <p:spPr>
          <a:xfrm rot="5400000">
            <a:off x="4050032" y="5118569"/>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672" name="Obdélník 28671"/>
          <p:cNvSpPr/>
          <p:nvPr/>
        </p:nvSpPr>
        <p:spPr>
          <a:xfrm>
            <a:off x="704246" y="1460587"/>
            <a:ext cx="3010119" cy="369332"/>
          </a:xfrm>
          <a:prstGeom prst="rect">
            <a:avLst/>
          </a:prstGeom>
        </p:spPr>
        <p:txBody>
          <a:bodyPr wrap="none">
            <a:spAutoFit/>
          </a:bodyPr>
          <a:lstStyle/>
          <a:p>
            <a:r>
              <a:rPr lang="cs-CZ" b="1" dirty="0" smtClean="0"/>
              <a:t>1) Výstup </a:t>
            </a:r>
            <a:r>
              <a:rPr lang="cs-CZ" b="1" dirty="0" err="1" smtClean="0"/>
              <a:t>Wilcoxonova</a:t>
            </a:r>
            <a:r>
              <a:rPr lang="cs-CZ" b="1" dirty="0" smtClean="0"/>
              <a:t> testu</a:t>
            </a:r>
            <a:endParaRPr lang="cs-CZ" b="1" dirty="0"/>
          </a:p>
        </p:txBody>
      </p:sp>
      <p:sp>
        <p:nvSpPr>
          <p:cNvPr id="42" name="Obdélník 41"/>
          <p:cNvSpPr/>
          <p:nvPr/>
        </p:nvSpPr>
        <p:spPr>
          <a:xfrm>
            <a:off x="683568" y="4067780"/>
            <a:ext cx="3235566" cy="369332"/>
          </a:xfrm>
          <a:prstGeom prst="rect">
            <a:avLst/>
          </a:prstGeom>
        </p:spPr>
        <p:txBody>
          <a:bodyPr wrap="none">
            <a:spAutoFit/>
          </a:bodyPr>
          <a:lstStyle/>
          <a:p>
            <a:r>
              <a:rPr lang="cs-CZ" b="1" dirty="0" smtClean="0"/>
              <a:t>2) Výstup znaménkového testu</a:t>
            </a:r>
            <a:endParaRPr lang="cs-CZ" b="1" dirty="0"/>
          </a:p>
        </p:txBody>
      </p:sp>
      <p:cxnSp>
        <p:nvCxnSpPr>
          <p:cNvPr id="43" name="Pravoúhlá spojovací čára 11"/>
          <p:cNvCxnSpPr/>
          <p:nvPr/>
        </p:nvCxnSpPr>
        <p:spPr>
          <a:xfrm>
            <a:off x="4139952" y="5938247"/>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Pravoúhlá spojovací čára 19"/>
          <p:cNvCxnSpPr/>
          <p:nvPr/>
        </p:nvCxnSpPr>
        <p:spPr>
          <a:xfrm rot="5400000" flipH="1" flipV="1">
            <a:off x="2699792" y="515719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61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Nepárový Mannův-</a:t>
            </a:r>
            <a:r>
              <a:rPr lang="cs-CZ" sz="2800" b="1" dirty="0" err="1" smtClean="0">
                <a:solidFill>
                  <a:schemeClr val="tx2"/>
                </a:solidFill>
                <a:latin typeface="Arial" pitchFamily="34" charset="0"/>
              </a:rPr>
              <a:t>Whitneyův</a:t>
            </a:r>
            <a:r>
              <a:rPr lang="cs-CZ" sz="2800" b="1" dirty="0" smtClean="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a znaménkový </a:t>
            </a:r>
            <a:r>
              <a:rPr lang="cs-CZ" sz="2800" b="1" dirty="0" smtClean="0">
                <a:solidFill>
                  <a:schemeClr val="tx2"/>
                </a:solidFill>
                <a:latin typeface="Arial" pitchFamily="34" charset="0"/>
              </a:rPr>
              <a:t>test</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extLst>
      <p:ext uri="{BB962C8B-B14F-4D97-AF65-F5344CB8AC3E}">
        <p14:creationId xmlns:p14="http://schemas.microsoft.com/office/powerpoint/2010/main" val="1531301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sp>
        <p:nvSpPr>
          <p:cNvPr id="241789" name="Rectangle 124"/>
          <p:cNvSpPr>
            <a:spLocks noChangeArrowheads="1"/>
          </p:cNvSpPr>
          <p:nvPr/>
        </p:nvSpPr>
        <p:spPr bwMode="auto">
          <a:xfrm>
            <a:off x="251520" y="1351479"/>
            <a:ext cx="8748464" cy="4821259"/>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Neparametrická alternativa dvouvýběrového t-testu.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Počítá s</a:t>
            </a:r>
            <a:r>
              <a:rPr lang="cs-CZ" sz="1600" dirty="0">
                <a:solidFill>
                  <a:prstClr val="black"/>
                </a:solidFill>
                <a:cs typeface="Arial" pitchFamily="34" charset="0"/>
              </a:rPr>
              <a:t> pořadím dat v souborech namísto s originálními daty. </a:t>
            </a:r>
            <a:endParaRPr lang="cs-CZ" sz="16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Předpoklad: rozdělení pravděpodobnosti veličiny ve skupinách se může lišit pouze posunutím.</a:t>
            </a:r>
          </a:p>
          <a:p>
            <a:pPr marL="0" lvl="1" fontAlgn="base">
              <a:spcBef>
                <a:spcPct val="20000"/>
              </a:spcBef>
              <a:spcAft>
                <a:spcPct val="0"/>
              </a:spcAft>
              <a:buClr>
                <a:schemeClr val="accent1"/>
              </a:buClr>
            </a:pPr>
            <a:r>
              <a:rPr lang="cs-CZ" sz="1600"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Stanovíme nulovou a alternativní hypotézu (F(x)=distribuční funkce):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a:t>
            </a:r>
            <a:r>
              <a:rPr lang="cs-CZ" sz="1600" dirty="0">
                <a:solidFill>
                  <a:prstClr val="black"/>
                </a:solidFill>
                <a:cs typeface="Arial" pitchFamily="34" charset="0"/>
              </a:rPr>
              <a:t>≠ </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Čísla </a:t>
            </a:r>
            <a:r>
              <a:rPr lang="cs-CZ" sz="1600" dirty="0">
                <a:solidFill>
                  <a:prstClr val="black"/>
                </a:solidFill>
                <a:cs typeface="Arial" pitchFamily="34" charset="0"/>
              </a:rPr>
              <a:t>obou souborů </a:t>
            </a:r>
            <a:r>
              <a:rPr lang="cs-CZ" sz="1600" dirty="0" smtClean="0">
                <a:solidFill>
                  <a:prstClr val="black"/>
                </a:solidFill>
                <a:cs typeface="Arial" pitchFamily="34" charset="0"/>
              </a:rPr>
              <a:t>jsou sloučena </a:t>
            </a:r>
            <a:r>
              <a:rPr lang="cs-CZ" sz="1600" dirty="0">
                <a:solidFill>
                  <a:prstClr val="black"/>
                </a:solidFill>
                <a:cs typeface="Arial" pitchFamily="34" charset="0"/>
              </a:rPr>
              <a:t>a je </a:t>
            </a:r>
            <a:r>
              <a:rPr lang="cs-CZ" sz="1600" dirty="0" smtClean="0">
                <a:solidFill>
                  <a:prstClr val="black"/>
                </a:solidFill>
                <a:cs typeface="Arial" pitchFamily="34" charset="0"/>
              </a:rPr>
              <a:t>určeno jejich </a:t>
            </a:r>
            <a:r>
              <a:rPr lang="cs-CZ" sz="1600" dirty="0">
                <a:solidFill>
                  <a:prstClr val="black"/>
                </a:solidFill>
                <a:cs typeface="Arial" pitchFamily="34" charset="0"/>
              </a:rPr>
              <a:t>pořadí v tomto sloučeném </a:t>
            </a:r>
            <a:r>
              <a:rPr lang="cs-CZ" sz="1600"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Pro oba výběry zvlášť je spočítán součet pořadí (T</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T</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Ze součtů pořadí ve skupinách je určena finální hodnota testové statistiky U.</a:t>
            </a: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Hodnotu testové statistiky U porovnáme </a:t>
            </a:r>
            <a:r>
              <a:rPr lang="cs-CZ" sz="1600" dirty="0">
                <a:solidFill>
                  <a:prstClr val="black"/>
                </a:solidFill>
                <a:cs typeface="Arial" pitchFamily="34" charset="0"/>
              </a:rPr>
              <a:t>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p>
        </p:txBody>
      </p:sp>
      <p:graphicFrame>
        <p:nvGraphicFramePr>
          <p:cNvPr id="2" name="Objekt 1"/>
          <p:cNvGraphicFramePr>
            <a:graphicFrameLocks noChangeAspect="1"/>
          </p:cNvGraphicFramePr>
          <p:nvPr>
            <p:extLst>
              <p:ext uri="{D42A27DB-BD31-4B8C-83A1-F6EECF244321}">
                <p14:modId xmlns:p14="http://schemas.microsoft.com/office/powerpoint/2010/main" val="2883602404"/>
              </p:ext>
            </p:extLst>
          </p:nvPr>
        </p:nvGraphicFramePr>
        <p:xfrm>
          <a:off x="918543" y="4509120"/>
          <a:ext cx="2497137" cy="581025"/>
        </p:xfrm>
        <a:graphic>
          <a:graphicData uri="http://schemas.openxmlformats.org/presentationml/2006/ole">
            <mc:AlternateContent xmlns:mc="http://schemas.openxmlformats.org/markup-compatibility/2006">
              <mc:Choice xmlns:v="urn:schemas-microsoft-com:vml" Requires="v">
                <p:oleObj spid="_x0000_s18545" name="Rovnice" r:id="rId3" imgW="1676160" imgH="393480" progId="Equation.3">
                  <p:embed/>
                </p:oleObj>
              </mc:Choice>
              <mc:Fallback>
                <p:oleObj name="Rovnice" r:id="rId3" imgW="167616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43" y="4509120"/>
                        <a:ext cx="24971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796021891"/>
              </p:ext>
            </p:extLst>
          </p:nvPr>
        </p:nvGraphicFramePr>
        <p:xfrm>
          <a:off x="5095007" y="4509120"/>
          <a:ext cx="2573337" cy="581025"/>
        </p:xfrm>
        <a:graphic>
          <a:graphicData uri="http://schemas.openxmlformats.org/presentationml/2006/ole">
            <mc:AlternateContent xmlns:mc="http://schemas.openxmlformats.org/markup-compatibility/2006">
              <mc:Choice xmlns:v="urn:schemas-microsoft-com:vml" Requires="v">
                <p:oleObj spid="_x0000_s18546" name="Rovnice" r:id="rId5" imgW="1726920" imgH="393480" progId="Equation.3">
                  <p:embed/>
                </p:oleObj>
              </mc:Choice>
              <mc:Fallback>
                <p:oleObj name="Rovnice" r:id="rId5" imgW="172692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007" y="4509120"/>
                        <a:ext cx="25733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850011454"/>
              </p:ext>
            </p:extLst>
          </p:nvPr>
        </p:nvGraphicFramePr>
        <p:xfrm>
          <a:off x="3510831" y="5073179"/>
          <a:ext cx="1531938" cy="300037"/>
        </p:xfrm>
        <a:graphic>
          <a:graphicData uri="http://schemas.openxmlformats.org/presentationml/2006/ole">
            <mc:AlternateContent xmlns:mc="http://schemas.openxmlformats.org/markup-compatibility/2006">
              <mc:Choice xmlns:v="urn:schemas-microsoft-com:vml" Requires="v">
                <p:oleObj spid="_x0000_s18547" name="Rovnice" r:id="rId7" imgW="1028520" imgH="203040" progId="Equation.3">
                  <p:embed/>
                </p:oleObj>
              </mc:Choice>
              <mc:Fallback>
                <p:oleObj name="Rovnice" r:id="rId7" imgW="1028520" imgH="2030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0831" y="5073179"/>
                        <a:ext cx="153193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a:xfrm>
            <a:off x="36512" y="437927"/>
            <a:ext cx="9144000" cy="758825"/>
          </a:xfrm>
        </p:spPr>
        <p:txBody>
          <a:bodyPr/>
          <a:lstStyle/>
          <a:p>
            <a:r>
              <a:rPr lang="cs-CZ" dirty="0" smtClean="0"/>
              <a:t>Mannův-</a:t>
            </a:r>
            <a:r>
              <a:rPr lang="cs-CZ" dirty="0" err="1" smtClean="0"/>
              <a:t>Whitneyův</a:t>
            </a:r>
            <a:r>
              <a:rPr lang="cs-CZ" dirty="0" smtClean="0"/>
              <a:t> U test </a:t>
            </a:r>
            <a:br>
              <a:rPr lang="cs-CZ" dirty="0" smtClean="0"/>
            </a:br>
            <a:r>
              <a:rPr lang="cs-CZ" dirty="0" smtClean="0"/>
              <a:t>– asymptotická varianta</a:t>
            </a:r>
          </a:p>
        </p:txBody>
      </p:sp>
      <p:sp>
        <p:nvSpPr>
          <p:cNvPr id="241789" name="Rectangle 124"/>
          <p:cNvSpPr>
            <a:spLocks noChangeArrowheads="1"/>
          </p:cNvSpPr>
          <p:nvPr/>
        </p:nvSpPr>
        <p:spPr bwMode="auto">
          <a:xfrm>
            <a:off x="195412" y="1562859"/>
            <a:ext cx="8748464" cy="2802245"/>
          </a:xfrm>
          <a:prstGeom prst="rect">
            <a:avLst/>
          </a:prstGeom>
          <a:noFill/>
          <a:ln w="9525">
            <a:noFill/>
            <a:miter lim="800000"/>
            <a:headEnd/>
            <a:tailEnd/>
          </a:ln>
        </p:spPr>
        <p:txBody>
          <a:bodyPr wrap="square" tIns="152352" bIns="38088" anchor="ctr">
            <a:spAutoFit/>
          </a:bodyPr>
          <a:lstStyle/>
          <a:p>
            <a:pPr marL="342900" indent="-342900" fontAlgn="base">
              <a:spcBef>
                <a:spcPct val="20000"/>
              </a:spcBef>
              <a:spcAft>
                <a:spcPct val="0"/>
              </a:spcAft>
              <a:buClr>
                <a:schemeClr val="accent1"/>
              </a:buClr>
              <a:buFont typeface="+mj-lt"/>
              <a:buAutoNum type="arabicPeriod" startAt="5"/>
            </a:pPr>
            <a:r>
              <a:rPr lang="cs-CZ" sz="1600" dirty="0" smtClean="0">
                <a:solidFill>
                  <a:srgbClr val="FF0000"/>
                </a:solidFill>
                <a:cs typeface="Arial" pitchFamily="34" charset="0"/>
              </a:rPr>
              <a:t>Pro velká n</a:t>
            </a:r>
            <a:r>
              <a:rPr lang="cs-CZ" sz="1600" baseline="-25000" dirty="0" smtClean="0">
                <a:solidFill>
                  <a:srgbClr val="FF0000"/>
                </a:solidFill>
                <a:cs typeface="Arial" pitchFamily="34" charset="0"/>
              </a:rPr>
              <a:t>1</a:t>
            </a:r>
            <a:r>
              <a:rPr lang="cs-CZ" sz="1600" dirty="0" smtClean="0">
                <a:solidFill>
                  <a:srgbClr val="FF0000"/>
                </a:solidFill>
                <a:cs typeface="Arial" pitchFamily="34" charset="0"/>
              </a:rPr>
              <a:t> a n</a:t>
            </a:r>
            <a:r>
              <a:rPr lang="cs-CZ" sz="1600" baseline="-25000" dirty="0" smtClean="0">
                <a:solidFill>
                  <a:srgbClr val="FF0000"/>
                </a:solidFill>
                <a:cs typeface="Arial" pitchFamily="34" charset="0"/>
              </a:rPr>
              <a:t>2</a:t>
            </a:r>
            <a:r>
              <a:rPr lang="cs-CZ" sz="1600" dirty="0" smtClean="0">
                <a:solidFill>
                  <a:srgbClr val="FF0000"/>
                </a:solidFill>
                <a:cs typeface="Arial" pitchFamily="34" charset="0"/>
              </a:rPr>
              <a:t> (</a:t>
            </a:r>
            <a:r>
              <a:rPr lang="en-US" sz="1600" dirty="0" smtClean="0">
                <a:solidFill>
                  <a:srgbClr val="FF0000"/>
                </a:solidFill>
                <a:cs typeface="Arial" pitchFamily="34" charset="0"/>
              </a:rPr>
              <a:t>&gt;30</a:t>
            </a:r>
            <a:r>
              <a:rPr lang="cs-CZ" sz="1600" dirty="0" smtClean="0">
                <a:solidFill>
                  <a:srgbClr val="FF0000"/>
                </a:solidFill>
                <a:cs typeface="Arial" pitchFamily="34" charset="0"/>
              </a:rPr>
              <a:t>) </a:t>
            </a:r>
            <a:r>
              <a:rPr lang="cs-CZ" sz="1600" dirty="0" smtClean="0">
                <a:solidFill>
                  <a:prstClr val="black"/>
                </a:solidFill>
                <a:cs typeface="Arial" pitchFamily="34" charset="0"/>
              </a:rPr>
              <a:t>lze využít asymptotické normality statistiky U.</a:t>
            </a: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en-US"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en-US" sz="1600" dirty="0" smtClean="0">
                <a:solidFill>
                  <a:prstClr val="black"/>
                </a:solidFill>
                <a:cs typeface="Arial" pitchFamily="34" charset="0"/>
              </a:rPr>
              <a:t>Pro </a:t>
            </a:r>
            <a:r>
              <a:rPr lang="cs-CZ" sz="1600" dirty="0" smtClean="0">
                <a:solidFill>
                  <a:prstClr val="black"/>
                </a:solidFill>
                <a:cs typeface="Arial" pitchFamily="34" charset="0"/>
              </a:rPr>
              <a:t>testování lze využít Z-statistiky:</a:t>
            </a: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smtClean="0">
                <a:solidFill>
                  <a:prstClr val="black"/>
                </a:solidFill>
                <a:cs typeface="Arial" pitchFamily="34" charset="0"/>
              </a:rPr>
              <a:t>zamítáme nulovou hypotézu o shodnosti distribučních funkcí.</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876802937"/>
              </p:ext>
            </p:extLst>
          </p:nvPr>
        </p:nvGraphicFramePr>
        <p:xfrm>
          <a:off x="2271713" y="2060848"/>
          <a:ext cx="1192212" cy="581025"/>
        </p:xfrm>
        <a:graphic>
          <a:graphicData uri="http://schemas.openxmlformats.org/presentationml/2006/ole">
            <mc:AlternateContent xmlns:mc="http://schemas.openxmlformats.org/markup-compatibility/2006">
              <mc:Choice xmlns:v="urn:schemas-microsoft-com:vml" Requires="v">
                <p:oleObj spid="_x0000_s19569" name="Rovnice" r:id="rId3" imgW="799920" imgH="393480" progId="Equation.3">
                  <p:embed/>
                </p:oleObj>
              </mc:Choice>
              <mc:Fallback>
                <p:oleObj name="Rovnice" r:id="rId3" imgW="79992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2060848"/>
                        <a:ext cx="11922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465332298"/>
              </p:ext>
            </p:extLst>
          </p:nvPr>
        </p:nvGraphicFramePr>
        <p:xfrm>
          <a:off x="3879850" y="2060848"/>
          <a:ext cx="2157413" cy="581025"/>
        </p:xfrm>
        <a:graphic>
          <a:graphicData uri="http://schemas.openxmlformats.org/presentationml/2006/ole">
            <mc:AlternateContent xmlns:mc="http://schemas.openxmlformats.org/markup-compatibility/2006">
              <mc:Choice xmlns:v="urn:schemas-microsoft-com:vml" Requires="v">
                <p:oleObj spid="_x0000_s19570" name="Rovnice" r:id="rId5" imgW="1447560" imgH="393480" progId="Equation.3">
                  <p:embed/>
                </p:oleObj>
              </mc:Choice>
              <mc:Fallback>
                <p:oleObj name="Rovnice" r:id="rId5" imgW="144756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850" y="2060848"/>
                        <a:ext cx="21574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029840822"/>
              </p:ext>
            </p:extLst>
          </p:nvPr>
        </p:nvGraphicFramePr>
        <p:xfrm>
          <a:off x="2778125" y="3140968"/>
          <a:ext cx="2178050" cy="655638"/>
        </p:xfrm>
        <a:graphic>
          <a:graphicData uri="http://schemas.openxmlformats.org/presentationml/2006/ole">
            <mc:AlternateContent xmlns:mc="http://schemas.openxmlformats.org/markup-compatibility/2006">
              <mc:Choice xmlns:v="urn:schemas-microsoft-com:vml" Requires="v">
                <p:oleObj spid="_x0000_s19571" name="Rovnice" r:id="rId7" imgW="1460160" imgH="444240" progId="Equation.3">
                  <p:embed/>
                </p:oleObj>
              </mc:Choice>
              <mc:Fallback>
                <p:oleObj name="Rovnice" r:id="rId7" imgW="1460160" imgH="4442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125" y="3140968"/>
                        <a:ext cx="2178050"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759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graphicFrame>
        <p:nvGraphicFramePr>
          <p:cNvPr id="462975" name="Group 127"/>
          <p:cNvGraphicFramePr>
            <a:graphicFrameLocks noGrp="1"/>
          </p:cNvGraphicFramePr>
          <p:nvPr/>
        </p:nvGraphicFramePr>
        <p:xfrm>
          <a:off x="298450" y="1524000"/>
          <a:ext cx="3625850" cy="4637405"/>
        </p:xfrm>
        <a:graphic>
          <a:graphicData uri="http://schemas.openxmlformats.org/drawingml/2006/table">
            <a:tbl>
              <a:tblPr/>
              <a:tblGrid>
                <a:gridCol w="415925">
                  <a:extLst>
                    <a:ext uri="{9D8B030D-6E8A-4147-A177-3AD203B41FA5}">
                      <a16:colId xmlns:a16="http://schemas.microsoft.com/office/drawing/2014/main" val="20000"/>
                    </a:ext>
                  </a:extLst>
                </a:gridCol>
                <a:gridCol w="4254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X1</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Rank 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X1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241789" name="Rectangle 124"/>
          <p:cNvSpPr>
            <a:spLocks noChangeArrowheads="1"/>
          </p:cNvSpPr>
          <p:nvPr/>
        </p:nvSpPr>
        <p:spPr bwMode="auto">
          <a:xfrm>
            <a:off x="4068763" y="1685473"/>
            <a:ext cx="4824412" cy="4341128"/>
          </a:xfrm>
          <a:prstGeom prst="rect">
            <a:avLst/>
          </a:prstGeom>
          <a:noFill/>
          <a:ln w="9525">
            <a:noFill/>
            <a:miter lim="800000"/>
            <a:headEnd/>
            <a:tailEnd/>
          </a:ln>
        </p:spPr>
        <p:txBody>
          <a:bodyPr tIns="152352" bIns="38088" anchor="ctr">
            <a:spAutoFit/>
          </a:bodyPr>
          <a:lstStyle/>
          <a:p>
            <a:pPr algn="ctr" fontAlgn="base">
              <a:spcBef>
                <a:spcPct val="20000"/>
              </a:spcBef>
              <a:spcAft>
                <a:spcPct val="0"/>
              </a:spcAft>
            </a:pPr>
            <a:r>
              <a:rPr lang="cs-CZ" sz="2000" b="1" dirty="0">
                <a:solidFill>
                  <a:prstClr val="black"/>
                </a:solidFill>
                <a:cs typeface="Arial" pitchFamily="34" charset="0"/>
              </a:rPr>
              <a:t>Mann </a:t>
            </a:r>
            <a:r>
              <a:rPr lang="cs-CZ" sz="2000" b="1" dirty="0" err="1">
                <a:solidFill>
                  <a:prstClr val="black"/>
                </a:solidFill>
                <a:cs typeface="Arial" pitchFamily="34" charset="0"/>
              </a:rPr>
              <a:t>Whitney</a:t>
            </a:r>
            <a:r>
              <a:rPr lang="cs-CZ" sz="2000" b="1" dirty="0">
                <a:solidFill>
                  <a:prstClr val="black"/>
                </a:solidFill>
                <a:cs typeface="Arial" pitchFamily="34" charset="0"/>
              </a:rPr>
              <a:t> U-test</a:t>
            </a:r>
          </a:p>
          <a:p>
            <a:pPr fontAlgn="base">
              <a:spcBef>
                <a:spcPct val="20000"/>
              </a:spcBef>
              <a:spcAft>
                <a:spcPct val="0"/>
              </a:spcAft>
              <a:buFontTx/>
              <a:buChar char="•"/>
            </a:pPr>
            <a:r>
              <a:rPr lang="cs-CZ" sz="1600" dirty="0" smtClean="0">
                <a:solidFill>
                  <a:prstClr val="black"/>
                </a:solidFill>
                <a:cs typeface="Arial" pitchFamily="34" charset="0"/>
              </a:rPr>
              <a:t> Stejně </a:t>
            </a:r>
            <a:r>
              <a:rPr lang="cs-CZ" sz="1600" dirty="0">
                <a:solidFill>
                  <a:prstClr val="black"/>
                </a:solidFill>
                <a:cs typeface="Arial" pitchFamily="34" charset="0"/>
              </a:rPr>
              <a:t>jako řada jiných </a:t>
            </a:r>
            <a:r>
              <a:rPr lang="cs-CZ" sz="1600" dirty="0" err="1">
                <a:solidFill>
                  <a:prstClr val="black"/>
                </a:solidFill>
                <a:cs typeface="Arial" pitchFamily="34" charset="0"/>
              </a:rPr>
              <a:t>neparametrických</a:t>
            </a:r>
            <a:r>
              <a:rPr lang="cs-CZ" sz="1600" dirty="0">
                <a:solidFill>
                  <a:prstClr val="black"/>
                </a:solidFill>
                <a:cs typeface="Arial" pitchFamily="34" charset="0"/>
              </a:rPr>
              <a:t> testů počítá i tento test s pořadím dat v souborech namísto s originálními daty. Jde o </a:t>
            </a:r>
            <a:r>
              <a:rPr lang="cs-CZ" sz="1600" dirty="0" err="1">
                <a:solidFill>
                  <a:prstClr val="black"/>
                </a:solidFill>
                <a:cs typeface="Arial" pitchFamily="34" charset="0"/>
              </a:rPr>
              <a:t>neparametrickou</a:t>
            </a:r>
            <a:r>
              <a:rPr lang="cs-CZ" sz="1600" dirty="0">
                <a:solidFill>
                  <a:prstClr val="black"/>
                </a:solidFill>
                <a:cs typeface="Arial" pitchFamily="34" charset="0"/>
              </a:rPr>
              <a:t> obdobu nepárového t-testu a z těchto </a:t>
            </a:r>
            <a:r>
              <a:rPr lang="cs-CZ" sz="1600" dirty="0" err="1">
                <a:solidFill>
                  <a:prstClr val="black"/>
                </a:solidFill>
                <a:cs typeface="Arial" pitchFamily="34" charset="0"/>
              </a:rPr>
              <a:t>neparametrických</a:t>
            </a:r>
            <a:r>
              <a:rPr lang="cs-CZ" sz="1600" dirty="0">
                <a:solidFill>
                  <a:prstClr val="black"/>
                </a:solidFill>
                <a:cs typeface="Arial" pitchFamily="34" charset="0"/>
              </a:rPr>
              <a:t> testů má nejvyšší sílu testu (95% párového t-testu).</a:t>
            </a:r>
          </a:p>
          <a:p>
            <a:pPr fontAlgn="base">
              <a:spcBef>
                <a:spcPct val="20000"/>
              </a:spcBef>
              <a:spcAft>
                <a:spcPct val="0"/>
              </a:spcAft>
              <a:buFontTx/>
              <a:buChar char="•"/>
            </a:pPr>
            <a:r>
              <a:rPr lang="cs-CZ" sz="1600" dirty="0" smtClean="0">
                <a:solidFill>
                  <a:prstClr val="black"/>
                </a:solidFill>
                <a:cs typeface="Arial" pitchFamily="34" charset="0"/>
              </a:rPr>
              <a:t> V </a:t>
            </a:r>
            <a:r>
              <a:rPr lang="cs-CZ" sz="1600" dirty="0">
                <a:solidFill>
                  <a:prstClr val="black"/>
                </a:solidFill>
                <a:cs typeface="Arial" pitchFamily="34" charset="0"/>
              </a:rPr>
              <a:t>případě Mann-</a:t>
            </a:r>
            <a:r>
              <a:rPr lang="cs-CZ" sz="1600" dirty="0" err="1">
                <a:solidFill>
                  <a:prstClr val="black"/>
                </a:solidFill>
                <a:cs typeface="Arial" pitchFamily="34" charset="0"/>
              </a:rPr>
              <a:t>Whitney</a:t>
            </a:r>
            <a:r>
              <a:rPr lang="cs-CZ" sz="1600" dirty="0">
                <a:solidFill>
                  <a:prstClr val="black"/>
                </a:solidFill>
                <a:cs typeface="Arial" pitchFamily="34" charset="0"/>
              </a:rPr>
              <a:t> testu jsou nejprve čísla obou souborů sloučena a je vytvořeno jejich pořadí v tomto sloučeném souboru, pak jsou hodnoty vráceny do původních souborů a nadále se pracuje již jen s jejich pořadím. </a:t>
            </a:r>
          </a:p>
          <a:p>
            <a:pPr fontAlgn="base">
              <a:spcBef>
                <a:spcPct val="20000"/>
              </a:spcBef>
              <a:spcAft>
                <a:spcPct val="0"/>
              </a:spcAft>
              <a:buFontTx/>
              <a:buChar char="•"/>
            </a:pPr>
            <a:r>
              <a:rPr lang="cs-CZ" sz="1600" dirty="0" smtClean="0">
                <a:solidFill>
                  <a:prstClr val="black"/>
                </a:solidFill>
                <a:cs typeface="Arial" pitchFamily="34" charset="0"/>
              </a:rPr>
              <a:t> Pro </a:t>
            </a:r>
            <a:r>
              <a:rPr lang="cs-CZ" sz="1600" dirty="0">
                <a:solidFill>
                  <a:prstClr val="black"/>
                </a:solidFill>
                <a:cs typeface="Arial" pitchFamily="34" charset="0"/>
              </a:rPr>
              <a:t>oba soubory je tedy vytvořen součet pořadí a menší z obou součtů je porovnán 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spTree>
    <p:extLst>
      <p:ext uri="{BB962C8B-B14F-4D97-AF65-F5344CB8AC3E}">
        <p14:creationId xmlns:p14="http://schemas.microsoft.com/office/powerpoint/2010/main" val="128060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2: Mannův-</a:t>
            </a:r>
            <a:r>
              <a:rPr lang="cs-CZ" dirty="0" err="1" smtClean="0"/>
              <a:t>Whitneyův</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 motivace (pochvala, když jde na záchod venku) nebo negativní motivace (trest, když jde na záchod doma). Jako parametr bylo měřeno, za kolik dní je štěně vycvičeno.</a:t>
            </a:r>
          </a:p>
          <a:p>
            <a:r>
              <a:rPr lang="cs-CZ" sz="1700" dirty="0"/>
              <a:t>N</a:t>
            </a:r>
            <a:r>
              <a:rPr lang="cs-CZ" sz="1700" dirty="0" smtClean="0"/>
              <a:t>ulová hypotéza je, že není rozdíl v metodách tréninku, tedy, že oběma metodami je štěně vycvičeno za stejnou dobu.</a:t>
            </a:r>
          </a:p>
          <a:p>
            <a:r>
              <a:rPr lang="cs-CZ" sz="1700" dirty="0"/>
              <a:t>P</a:t>
            </a:r>
            <a:r>
              <a:rPr lang="cs-CZ" sz="1700" dirty="0" smtClean="0"/>
              <a:t>o srovnání rozložení + kvůli nízkému počtu hodnot je vhodné použít </a:t>
            </a:r>
            <a:r>
              <a:rPr lang="cs-CZ" sz="1700" dirty="0" err="1" smtClean="0"/>
              <a:t>neparametrický</a:t>
            </a:r>
            <a:r>
              <a:rPr lang="cs-CZ" sz="1700" dirty="0" smtClean="0"/>
              <a:t> test.</a:t>
            </a:r>
          </a:p>
          <a:p>
            <a:r>
              <a:rPr lang="cs-CZ" sz="1700" dirty="0"/>
              <a:t>J</a:t>
            </a:r>
            <a:r>
              <a:rPr lang="cs-CZ" sz="1700" dirty="0" smtClean="0"/>
              <a:t>e vytvořeno pořadí hodnot v kompletním souboru.</a:t>
            </a:r>
          </a:p>
          <a:p>
            <a:r>
              <a:rPr lang="cs-CZ" sz="1700" dirty="0" smtClean="0"/>
              <a:t>Hodnota testové statistiky je určena ze součtu pořadí hodnot v jednotlivých skupinách.</a:t>
            </a:r>
          </a:p>
          <a:p>
            <a:endParaRPr lang="cs-CZ" sz="1700" dirty="0"/>
          </a:p>
          <a:p>
            <a:endParaRPr lang="cs-CZ" sz="1700" dirty="0" smtClean="0"/>
          </a:p>
          <a:p>
            <a:r>
              <a:rPr lang="cs-CZ" sz="1700" b="1" dirty="0" smtClean="0"/>
              <a:t>Jak dopadne testování?</a:t>
            </a:r>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mc:AlternateContent xmlns:mc="http://schemas.openxmlformats.org/markup-compatibility/2006">
              <mc:Choice xmlns:v="urn:schemas-microsoft-com:vml" Requires="v">
                <p:oleObj spid="_x0000_s2097" name="Graph" r:id="rId3" imgW="1440180" imgH="3599815" progId="STATISTICA.Graph">
                  <p:embed/>
                </p:oleObj>
              </mc:Choice>
              <mc:Fallback>
                <p:oleObj name="Graph" r:id="rId3" imgW="1440180" imgH="3599815" progId="STATISTICA.Graph">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39850"/>
                        <a:ext cx="2100262"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http://www.mojestarosti.cz/poradna/images/mconsult/images/1339688205_pes.jpg"/>
          <p:cNvPicPr>
            <a:picLocks noChangeAspect="1" noChangeArrowheads="1"/>
          </p:cNvPicPr>
          <p:nvPr/>
        </p:nvPicPr>
        <p:blipFill>
          <a:blip r:embed="rId5" cstate="print"/>
          <a:srcRect l="6719" t="30236" b="10079"/>
          <a:stretch>
            <a:fillRect/>
          </a:stretch>
        </p:blipFill>
        <p:spPr bwMode="auto">
          <a:xfrm>
            <a:off x="4847788" y="4756476"/>
            <a:ext cx="1999124" cy="12790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cs-CZ" altLang="cs-CZ" b="0" i="0" smtClean="0">
                <a:solidFill>
                  <a:srgbClr val="607B7C"/>
                </a:solidFill>
              </a:rPr>
              <a:t>Vytvořil Institut biostatistiky a analýz, Masarykova univerzita </a:t>
            </a:r>
            <a:br>
              <a:rPr lang="cs-CZ" altLang="cs-CZ" b="0" i="0" smtClean="0">
                <a:solidFill>
                  <a:srgbClr val="607B7C"/>
                </a:solidFill>
              </a:rPr>
            </a:br>
            <a:r>
              <a:rPr lang="cs-CZ" altLang="cs-CZ" b="0" smtClean="0">
                <a:solidFill>
                  <a:srgbClr val="607B7C"/>
                </a:solidFill>
              </a:rPr>
              <a:t>J. Jarkovský, L. Dušek</a:t>
            </a:r>
          </a:p>
          <a:p>
            <a:pPr eaLnBrk="1" hangingPunct="1"/>
            <a:endParaRPr lang="cs-CZ" altLang="cs-CZ" b="0" smtClean="0">
              <a:solidFill>
                <a:srgbClr val="607B7C"/>
              </a:solidFill>
            </a:endParaRPr>
          </a:p>
        </p:txBody>
      </p:sp>
      <p:sp>
        <p:nvSpPr>
          <p:cNvPr id="35843" name="Rectangle 2"/>
          <p:cNvSpPr>
            <a:spLocks noGrp="1"/>
          </p:cNvSpPr>
          <p:nvPr>
            <p:ph type="title" idx="4294967295"/>
          </p:nvPr>
        </p:nvSpPr>
        <p:spPr>
          <a:xfrm>
            <a:off x="178692" y="18064"/>
            <a:ext cx="8713788" cy="1143000"/>
          </a:xfrm>
          <a:noFill/>
        </p:spPr>
        <p:txBody>
          <a:bodyPr anchor="ctr"/>
          <a:lstStyle/>
          <a:p>
            <a:r>
              <a:rPr lang="cs-CZ" altLang="cs-CZ" sz="3200" dirty="0" smtClean="0"/>
              <a:t>Co byste měli umět z minula:</a:t>
            </a:r>
          </a:p>
        </p:txBody>
      </p:sp>
      <p:sp>
        <p:nvSpPr>
          <p:cNvPr id="5" name="Rectangle 3"/>
          <p:cNvSpPr txBox="1">
            <a:spLocks/>
          </p:cNvSpPr>
          <p:nvPr/>
        </p:nvSpPr>
        <p:spPr bwMode="auto">
          <a:xfrm>
            <a:off x="357158" y="1700808"/>
            <a:ext cx="8607330"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cs-CZ" altLang="cs-CZ" sz="2400" dirty="0" smtClean="0"/>
              <a:t>Vybrat typ parametrického testu – </a:t>
            </a:r>
            <a:r>
              <a:rPr lang="cs-CZ" altLang="cs-CZ" sz="2400" dirty="0" err="1" smtClean="0"/>
              <a:t>jednovýběrový</a:t>
            </a:r>
            <a:r>
              <a:rPr lang="cs-CZ" altLang="cs-CZ" sz="2400" dirty="0" smtClean="0"/>
              <a:t>, párový nebo </a:t>
            </a:r>
            <a:r>
              <a:rPr lang="cs-CZ" altLang="cs-CZ" sz="2400" dirty="0" err="1" smtClean="0"/>
              <a:t>dvouvýběrový</a:t>
            </a:r>
            <a:r>
              <a:rPr lang="cs-CZ" altLang="cs-CZ" sz="2400" dirty="0" smtClean="0"/>
              <a:t>?</a:t>
            </a:r>
          </a:p>
          <a:p>
            <a:pPr marL="457200" indent="-457200">
              <a:spcBef>
                <a:spcPts val="600"/>
              </a:spcBef>
              <a:spcAft>
                <a:spcPts val="600"/>
              </a:spcAft>
              <a:buFont typeface="+mj-lt"/>
              <a:buAutoNum type="arabicPeriod"/>
            </a:pPr>
            <a:r>
              <a:rPr lang="cs-CZ" altLang="cs-CZ" sz="2400" dirty="0" smtClean="0"/>
              <a:t>Ověřit předpoklady parametrických </a:t>
            </a:r>
            <a:r>
              <a:rPr lang="cs-CZ" altLang="cs-CZ" sz="2400" dirty="0"/>
              <a:t>testů </a:t>
            </a:r>
            <a:r>
              <a:rPr lang="cs-CZ" altLang="cs-CZ" sz="2400" dirty="0" smtClean="0"/>
              <a:t>(normalitu, shodu rozptylů; graficky i pomocí testů).</a:t>
            </a:r>
          </a:p>
          <a:p>
            <a:pPr marL="457200" indent="-457200">
              <a:spcBef>
                <a:spcPts val="600"/>
              </a:spcBef>
              <a:spcAft>
                <a:spcPts val="600"/>
              </a:spcAft>
              <a:buFont typeface="+mj-lt"/>
              <a:buAutoNum type="arabicPeriod"/>
            </a:pPr>
            <a:r>
              <a:rPr lang="cs-CZ" altLang="cs-CZ" sz="2400" dirty="0" smtClean="0"/>
              <a:t>Provést testování v softwaru </a:t>
            </a:r>
            <a:r>
              <a:rPr lang="cs-CZ" altLang="cs-CZ" sz="2400" dirty="0" err="1" smtClean="0"/>
              <a:t>Statistica</a:t>
            </a:r>
            <a:r>
              <a:rPr lang="cs-CZ" altLang="cs-CZ" sz="2400" dirty="0" smtClean="0"/>
              <a:t>.</a:t>
            </a:r>
          </a:p>
          <a:p>
            <a:pPr marL="457200" indent="-457200">
              <a:spcBef>
                <a:spcPts val="600"/>
              </a:spcBef>
              <a:spcAft>
                <a:spcPts val="600"/>
              </a:spcAft>
              <a:buFont typeface="+mj-lt"/>
              <a:buAutoNum type="arabicPeriod"/>
            </a:pPr>
            <a:r>
              <a:rPr lang="cs-CZ" altLang="cs-CZ" sz="2400" dirty="0" smtClean="0"/>
              <a:t>Interpretovat výsledky testování.</a:t>
            </a:r>
          </a:p>
          <a:p>
            <a:pPr marL="457200" indent="-457200">
              <a:buFont typeface="+mj-lt"/>
              <a:buAutoNum type="arabicPeriod"/>
            </a:pPr>
            <a:endParaRPr lang="cs-CZ" altLang="cs-CZ" sz="2400" dirty="0" smtClean="0"/>
          </a:p>
          <a:p>
            <a:pPr marL="457200" indent="-457200">
              <a:buFont typeface="+mj-lt"/>
              <a:buAutoNum type="arabicPeriod"/>
            </a:pPr>
            <a:endParaRPr lang="cs-CZ" altLang="cs-CZ" sz="2400" dirty="0" smtClean="0"/>
          </a:p>
        </p:txBody>
      </p:sp>
    </p:spTree>
    <p:extLst>
      <p:ext uri="{BB962C8B-B14F-4D97-AF65-F5344CB8AC3E}">
        <p14:creationId xmlns:p14="http://schemas.microsoft.com/office/powerpoint/2010/main" val="177161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13"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2039276" cy="369332"/>
          </a:xfrm>
          <a:prstGeom prst="rect">
            <a:avLst/>
          </a:prstGeom>
          <a:noFill/>
        </p:spPr>
        <p:txBody>
          <a:bodyPr wrap="none" rtlCol="0">
            <a:spAutoFit/>
          </a:bodyPr>
          <a:lstStyle/>
          <a:p>
            <a:r>
              <a:rPr lang="cs-CZ" dirty="0" smtClean="0"/>
              <a:t>Hodnota Z statistiky</a:t>
            </a:r>
            <a:endParaRPr lang="cs-CZ" dirty="0"/>
          </a:p>
        </p:txBody>
      </p:sp>
      <p:sp>
        <p:nvSpPr>
          <p:cNvPr id="8" name="TextovéPole 7"/>
          <p:cNvSpPr txBox="1"/>
          <p:nvPr/>
        </p:nvSpPr>
        <p:spPr>
          <a:xfrm>
            <a:off x="3904538" y="4293096"/>
            <a:ext cx="2539670" cy="369332"/>
          </a:xfrm>
          <a:prstGeom prst="rect">
            <a:avLst/>
          </a:prstGeom>
          <a:noFill/>
        </p:spPr>
        <p:txBody>
          <a:bodyPr wrap="none" rtlCol="0">
            <a:spAutoFit/>
          </a:bodyPr>
          <a:lstStyle/>
          <a:p>
            <a:r>
              <a:rPr lang="cs-CZ" dirty="0" smtClean="0"/>
              <a:t>Asymptotická p-hodnota</a:t>
            </a:r>
            <a:endParaRPr lang="cs-CZ" dirty="0"/>
          </a:p>
        </p:txBody>
      </p:sp>
      <p:sp>
        <p:nvSpPr>
          <p:cNvPr id="9" name="TextovéPole 8"/>
          <p:cNvSpPr txBox="1"/>
          <p:nvPr/>
        </p:nvSpPr>
        <p:spPr>
          <a:xfrm>
            <a:off x="4067944" y="5158933"/>
            <a:ext cx="4531753" cy="646331"/>
          </a:xfrm>
          <a:prstGeom prst="rect">
            <a:avLst/>
          </a:prstGeom>
          <a:noFill/>
        </p:spPr>
        <p:txBody>
          <a:bodyPr wrap="none" rtlCol="0">
            <a:spAutoFit/>
          </a:bodyPr>
          <a:lstStyle/>
          <a:p>
            <a:pPr algn="r"/>
            <a:r>
              <a:rPr lang="cs-CZ" dirty="0" smtClean="0"/>
              <a:t>Přesná p-hodnota </a:t>
            </a:r>
          </a:p>
          <a:p>
            <a:pPr algn="r"/>
            <a:r>
              <a:rPr lang="cs-CZ" dirty="0" smtClean="0"/>
              <a:t>(použít, 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p:nvPr/>
        </p:nvCxnSpPr>
        <p:spPr>
          <a:xfrm rot="16200000" flipV="1">
            <a:off x="6739304" y="4363892"/>
            <a:ext cx="1368152" cy="8613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p:txBody>
          <a:bodyPr/>
          <a:lstStyle/>
          <a:p>
            <a:r>
              <a:rPr lang="cs-CZ" dirty="0"/>
              <a:t>Příklad 2: Řešení v softwaru </a:t>
            </a:r>
            <a:r>
              <a:rPr lang="cs-CZ" dirty="0" err="1"/>
              <a:t>Statistica</a:t>
            </a:r>
            <a:r>
              <a:rPr lang="cs-CZ" dirty="0"/>
              <a:t> </a:t>
            </a:r>
            <a:r>
              <a:rPr lang="cs-CZ" dirty="0" smtClean="0"/>
              <a:t>III</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a:xfrm>
            <a:off x="301625" y="188640"/>
            <a:ext cx="8534400" cy="758825"/>
          </a:xfrm>
        </p:spPr>
        <p:txBody>
          <a:bodyPr/>
          <a:lstStyle/>
          <a:p>
            <a:r>
              <a:rPr lang="cs-CZ" dirty="0" smtClean="0"/>
              <a:t>Párový </a:t>
            </a:r>
            <a:r>
              <a:rPr lang="cs-CZ" dirty="0" err="1" smtClean="0"/>
              <a:t>Wilcoxonův</a:t>
            </a:r>
            <a:r>
              <a:rPr lang="cs-CZ" dirty="0" smtClean="0"/>
              <a:t> a znaménkový test</a:t>
            </a:r>
          </a:p>
        </p:txBody>
      </p:sp>
      <p:sp>
        <p:nvSpPr>
          <p:cNvPr id="55301" name="Rectangle 3"/>
          <p:cNvSpPr>
            <a:spLocks noGrp="1"/>
          </p:cNvSpPr>
          <p:nvPr>
            <p:ph type="body" idx="4294967295"/>
          </p:nvPr>
        </p:nvSpPr>
        <p:spPr>
          <a:xfrm>
            <a:off x="304800" y="1484784"/>
            <a:ext cx="8534400" cy="4598988"/>
          </a:xfrm>
        </p:spPr>
        <p:txBody>
          <a:bodyPr/>
          <a:lstStyle/>
          <a:p>
            <a:r>
              <a:rPr lang="cs-CZ" sz="1600" dirty="0" smtClean="0"/>
              <a:t>Vycházíme z rozdílů  párových hodnot a přecházíme na design </a:t>
            </a:r>
            <a:r>
              <a:rPr lang="cs-CZ" sz="1600" dirty="0" err="1" smtClean="0"/>
              <a:t>jednovýběrových</a:t>
            </a:r>
            <a:r>
              <a:rPr lang="cs-CZ" sz="1600" dirty="0" smtClean="0"/>
              <a:t> testů</a:t>
            </a:r>
          </a:p>
          <a:p>
            <a:pPr marL="274638" lvl="1" indent="-274638">
              <a:buClr>
                <a:schemeClr val="accent1"/>
              </a:buClr>
              <a:buFontTx/>
              <a:buChar char="•"/>
            </a:pPr>
            <a:r>
              <a:rPr lang="cs-CZ" sz="1600" dirty="0">
                <a:solidFill>
                  <a:prstClr val="black"/>
                </a:solidFill>
                <a:cs typeface="Arial" pitchFamily="34" charset="0"/>
              </a:rPr>
              <a:t>Testuje, zda je </a:t>
            </a:r>
            <a:r>
              <a:rPr lang="cs-CZ" sz="1600" dirty="0">
                <a:solidFill>
                  <a:srgbClr val="FF0000"/>
                </a:solidFill>
                <a:cs typeface="Arial" pitchFamily="34" charset="0"/>
              </a:rPr>
              <a:t>medián </a:t>
            </a:r>
            <a:r>
              <a:rPr lang="cs-CZ" sz="1600" dirty="0" smtClean="0">
                <a:solidFill>
                  <a:srgbClr val="FF0000"/>
                </a:solidFill>
                <a:cs typeface="Arial" pitchFamily="34" charset="0"/>
              </a:rPr>
              <a:t>diferencí (D) </a:t>
            </a:r>
            <a:r>
              <a:rPr lang="cs-CZ" sz="1600" dirty="0" smtClean="0">
                <a:solidFill>
                  <a:schemeClr val="tx1"/>
                </a:solidFill>
                <a:cs typeface="Arial" pitchFamily="34" charset="0"/>
              </a:rPr>
              <a:t>párových hodnot </a:t>
            </a:r>
            <a:r>
              <a:rPr lang="cs-CZ" sz="1600" dirty="0" smtClean="0">
                <a:solidFill>
                  <a:prstClr val="black"/>
                </a:solidFill>
                <a:cs typeface="Arial" pitchFamily="34" charset="0"/>
              </a:rPr>
              <a:t>roven </a:t>
            </a:r>
            <a:r>
              <a:rPr lang="cs-CZ" sz="1600" dirty="0">
                <a:solidFill>
                  <a:prstClr val="black"/>
                </a:solidFill>
                <a:cs typeface="Arial" pitchFamily="34" charset="0"/>
              </a:rPr>
              <a:t>hodnotě </a:t>
            </a:r>
            <a:r>
              <a:rPr lang="cs-CZ" sz="1600" i="1" dirty="0">
                <a:solidFill>
                  <a:prstClr val="black"/>
                </a:solidFill>
                <a:cs typeface="Arial" pitchFamily="34" charset="0"/>
              </a:rPr>
              <a:t>c </a:t>
            </a: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a:t>
            </a:r>
            <a:r>
              <a:rPr lang="cs-CZ" sz="1600" dirty="0">
                <a:solidFill>
                  <a:prstClr val="black"/>
                </a:solidFill>
                <a:cs typeface="Arial" pitchFamily="34" charset="0"/>
              </a:rPr>
              <a:t>proti H</a:t>
            </a:r>
            <a:r>
              <a:rPr lang="cs-CZ" sz="1600" baseline="-25000" dirty="0">
                <a:solidFill>
                  <a:prstClr val="black"/>
                </a:solidFill>
                <a:cs typeface="Arial" pitchFamily="34" charset="0"/>
              </a:rPr>
              <a:t>1</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a:solidFill>
                  <a:prstClr val="black"/>
                </a:solidFill>
                <a:cs typeface="Arial" pitchFamily="34" charset="0"/>
              </a:rPr>
              <a:t>≠ c.</a:t>
            </a:r>
          </a:p>
          <a:p>
            <a:pPr marL="0" indent="0">
              <a:buNone/>
            </a:pPr>
            <a:r>
              <a:rPr lang="cs-CZ" sz="1600" b="1" dirty="0" err="1" smtClean="0">
                <a:solidFill>
                  <a:prstClr val="black"/>
                </a:solidFill>
                <a:cs typeface="Arial" pitchFamily="34" charset="0"/>
              </a:rPr>
              <a:t>Wilcoxonův</a:t>
            </a:r>
            <a:r>
              <a:rPr lang="cs-CZ" sz="1600" b="1" dirty="0" smtClean="0">
                <a:solidFill>
                  <a:prstClr val="black"/>
                </a:solidFill>
                <a:cs typeface="Arial" pitchFamily="34" charset="0"/>
              </a:rPr>
              <a:t> párový </a:t>
            </a:r>
            <a:r>
              <a:rPr lang="cs-CZ" sz="1600" b="1" dirty="0">
                <a:solidFill>
                  <a:prstClr val="black"/>
                </a:solidFill>
                <a:cs typeface="Arial" pitchFamily="34" charset="0"/>
              </a:rPr>
              <a:t>test</a:t>
            </a:r>
            <a:endParaRPr lang="cs-CZ" sz="1600" dirty="0" smtClean="0"/>
          </a:p>
          <a:p>
            <a:pPr marL="342900" indent="-342900">
              <a:buFont typeface="+mj-lt"/>
              <a:buAutoNum type="arabicPeriod"/>
            </a:pPr>
            <a:r>
              <a:rPr lang="cs-CZ" sz="1600" dirty="0">
                <a:solidFill>
                  <a:prstClr val="black"/>
                </a:solidFill>
                <a:cs typeface="Arial" pitchFamily="34" charset="0"/>
              </a:rPr>
              <a:t>Spočítáme rozdíly </a:t>
            </a:r>
            <a:r>
              <a:rPr lang="cs-CZ" sz="1600" b="1" dirty="0" smtClean="0">
                <a:solidFill>
                  <a:srgbClr val="FF0000"/>
                </a:solidFill>
                <a:cs typeface="Arial" pitchFamily="34" charset="0"/>
              </a:rPr>
              <a:t>diferencí</a:t>
            </a:r>
            <a:r>
              <a:rPr lang="cs-CZ" sz="1600" dirty="0" smtClean="0">
                <a:solidFill>
                  <a:prstClr val="black"/>
                </a:solidFill>
                <a:cs typeface="Arial" pitchFamily="34" charset="0"/>
              </a:rPr>
              <a:t> výběru </a:t>
            </a:r>
            <a:r>
              <a:rPr lang="cs-CZ" sz="1600" dirty="0">
                <a:solidFill>
                  <a:prstClr val="black"/>
                </a:solidFill>
                <a:cs typeface="Arial" pitchFamily="34" charset="0"/>
              </a:rPr>
              <a:t>s testovanou hodnotou </a:t>
            </a:r>
            <a:r>
              <a:rPr lang="cs-CZ" sz="1600" dirty="0" smtClean="0">
                <a:solidFill>
                  <a:prstClr val="black"/>
                </a:solidFill>
                <a:cs typeface="Arial" pitchFamily="34" charset="0"/>
              </a:rPr>
              <a:t>mediánu  = c.</a:t>
            </a:r>
            <a:endParaRPr lang="cs-CZ" sz="1600" dirty="0">
              <a:solidFill>
                <a:prstClr val="black"/>
              </a:solidFill>
              <a:cs typeface="Arial" pitchFamily="34" charset="0"/>
            </a:endParaRPr>
          </a:p>
          <a:p>
            <a:pPr marL="342900" indent="-342900">
              <a:buFont typeface="+mj-lt"/>
              <a:buAutoNum type="arabicPeriod"/>
            </a:pPr>
            <a:r>
              <a:rPr lang="cs-CZ" sz="1600" dirty="0">
                <a:solidFill>
                  <a:prstClr val="black"/>
                </a:solidFill>
                <a:cs typeface="Arial" pitchFamily="34" charset="0"/>
              </a:rPr>
              <a:t>Absolutní hodnoty rozdílů uspořádáme vzestupně a přiřadíme jim pořadí.</a:t>
            </a:r>
          </a:p>
          <a:p>
            <a:pPr marL="342900" indent="-342900">
              <a:buFont typeface="+mj-lt"/>
              <a:buAutoNum type="arabicPeriod"/>
            </a:pPr>
            <a:r>
              <a:rPr lang="cs-CZ" sz="1600" dirty="0">
                <a:solidFill>
                  <a:prstClr val="black"/>
                </a:solidFill>
                <a:cs typeface="Arial" pitchFamily="34" charset="0"/>
              </a:rPr>
              <a:t>Spočítáme statistiky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a:t>
            </a:r>
            <a:r>
              <a:rPr lang="cs-CZ" sz="1600" dirty="0">
                <a:solidFill>
                  <a:prstClr val="black"/>
                </a:solidFill>
                <a:cs typeface="Arial" pitchFamily="34" charset="0"/>
              </a:rPr>
              <a:t>, které </a:t>
            </a:r>
            <a:r>
              <a:rPr lang="cs-CZ" sz="1600" dirty="0">
                <a:cs typeface="Arial" pitchFamily="34" charset="0"/>
              </a:rPr>
              <a:t>odpovídají součtu pořadí kladných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a záporných rozdílů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Jako finální hodnotu testové statistiky bereme minimum z S</a:t>
            </a:r>
            <a:r>
              <a:rPr lang="cs-CZ" sz="1600" baseline="-25000" dirty="0">
                <a:cs typeface="Arial" pitchFamily="34" charset="0"/>
              </a:rPr>
              <a:t>w</a:t>
            </a:r>
            <a:r>
              <a:rPr lang="cs-CZ" sz="1600" baseline="30000" dirty="0">
                <a:cs typeface="Arial" pitchFamily="34" charset="0"/>
              </a:rPr>
              <a:t>+ </a:t>
            </a:r>
            <a:r>
              <a:rPr lang="cs-CZ" sz="1600" dirty="0">
                <a:cs typeface="Arial" pitchFamily="34" charset="0"/>
              </a:rPr>
              <a:t>a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Nulovou hypotézu zamítáme, pokud hodnota testové statistiky menší nebo rovna tabelované kritické hodnotě (při dané hladině významnosti a počtu nenulových rozdílů</a:t>
            </a:r>
            <a:r>
              <a:rPr lang="cs-CZ" sz="1600" dirty="0" smtClean="0">
                <a:cs typeface="Arial" pitchFamily="34" charset="0"/>
              </a:rPr>
              <a:t>).</a:t>
            </a:r>
          </a:p>
          <a:p>
            <a:pPr marL="0" indent="0">
              <a:buNone/>
            </a:pPr>
            <a:r>
              <a:rPr lang="cs-CZ" sz="1600" b="1" dirty="0" smtClean="0">
                <a:cs typeface="Arial" pitchFamily="34" charset="0"/>
              </a:rPr>
              <a:t>Znaménkový párový test</a:t>
            </a:r>
            <a:endParaRPr lang="cs-CZ" sz="1600" b="1" dirty="0">
              <a:cs typeface="Arial" pitchFamily="34" charset="0"/>
            </a:endParaRPr>
          </a:p>
          <a:p>
            <a:pPr marL="342900" indent="-342900">
              <a:buFont typeface="+mj-lt"/>
              <a:buAutoNum type="arabicPeriod"/>
            </a:pPr>
            <a:r>
              <a:rPr lang="cs-CZ" sz="1600" dirty="0">
                <a:solidFill>
                  <a:prstClr val="black"/>
                </a:solidFill>
                <a:cs typeface="Arial" pitchFamily="34" charset="0"/>
              </a:rPr>
              <a:t>Spočítáme rozdíly </a:t>
            </a:r>
            <a:r>
              <a:rPr lang="cs-CZ" sz="1600" b="1" dirty="0">
                <a:solidFill>
                  <a:srgbClr val="FF0000"/>
                </a:solidFill>
                <a:cs typeface="Arial" pitchFamily="34" charset="0"/>
              </a:rPr>
              <a:t>diferencí</a:t>
            </a:r>
            <a:r>
              <a:rPr lang="cs-CZ" sz="1600" dirty="0">
                <a:solidFill>
                  <a:prstClr val="black"/>
                </a:solidFill>
                <a:cs typeface="Arial" pitchFamily="34" charset="0"/>
              </a:rPr>
              <a:t> výběru s testovanou hodnotou </a:t>
            </a:r>
            <a:r>
              <a:rPr lang="cs-CZ" sz="1600" dirty="0" smtClean="0">
                <a:solidFill>
                  <a:prstClr val="black"/>
                </a:solidFill>
                <a:cs typeface="Arial" pitchFamily="34" charset="0"/>
              </a:rPr>
              <a:t>mediánu = c</a:t>
            </a:r>
            <a:r>
              <a:rPr lang="cs-CZ" sz="1600" dirty="0" smtClean="0">
                <a:cs typeface="Arial" pitchFamily="34" charset="0"/>
              </a:rPr>
              <a:t>.</a:t>
            </a:r>
            <a:endParaRPr lang="cs-CZ" sz="1600" dirty="0">
              <a:cs typeface="Arial" pitchFamily="34" charset="0"/>
            </a:endParaRPr>
          </a:p>
          <a:p>
            <a:pPr marL="342900" indent="-342900">
              <a:buFont typeface="+mj-lt"/>
              <a:buAutoNum type="arabicPeriod"/>
            </a:pPr>
            <a:r>
              <a:rPr lang="cs-CZ" sz="1600" dirty="0">
                <a:cs typeface="Arial" pitchFamily="34" charset="0"/>
              </a:rPr>
              <a:t>Spočítáme statistiku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a:t>
            </a:r>
            <a:r>
              <a:rPr lang="cs-CZ" sz="1600" dirty="0">
                <a:cs typeface="Arial" pitchFamily="34" charset="0"/>
              </a:rPr>
              <a:t>, která odpovídá počtu kladných rozdílů → test nevyužívá hodnot pořadí původních dat ale pouze informaci, zda se hodnota realizuje nad nebo pod mediánem → dochází ke snížení síly testu</a:t>
            </a:r>
          </a:p>
          <a:p>
            <a:pPr marL="342900" indent="-342900">
              <a:buFont typeface="+mj-lt"/>
              <a:buAutoNum type="arabicPeriod"/>
            </a:pPr>
            <a:r>
              <a:rPr lang="cs-CZ" sz="1600" dirty="0">
                <a:cs typeface="Arial" pitchFamily="34" charset="0"/>
              </a:rPr>
              <a:t>Nulovou hypotézu zamítáme, pokud statistika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 </a:t>
            </a:r>
            <a:r>
              <a:rPr lang="cs-CZ" sz="1600" dirty="0">
                <a:cs typeface="Arial" pitchFamily="34" charset="0"/>
              </a:rPr>
              <a:t>realizuje v kritickém </a:t>
            </a:r>
            <a:r>
              <a:rPr lang="cs-CZ" sz="1600" dirty="0">
                <a:solidFill>
                  <a:prstClr val="black"/>
                </a:solidFill>
                <a:cs typeface="Arial" pitchFamily="34" charset="0"/>
              </a:rPr>
              <a:t>oboru hodnot W=(0,k</a:t>
            </a:r>
            <a:r>
              <a:rPr lang="cs-CZ" sz="1600" baseline="-25000" dirty="0">
                <a:solidFill>
                  <a:prstClr val="black"/>
                </a:solidFill>
                <a:cs typeface="Arial" pitchFamily="34" charset="0"/>
              </a:rPr>
              <a:t>1</a:t>
            </a:r>
            <a:r>
              <a:rPr lang="cs-CZ" sz="1600" dirty="0">
                <a:solidFill>
                  <a:prstClr val="black"/>
                </a:solidFill>
                <a:cs typeface="Arial" pitchFamily="34" charset="0"/>
              </a:rPr>
              <a:t>)U(k</a:t>
            </a:r>
            <a:r>
              <a:rPr lang="cs-CZ" sz="1600" baseline="-25000" dirty="0">
                <a:solidFill>
                  <a:prstClr val="black"/>
                </a:solidFill>
                <a:cs typeface="Arial" pitchFamily="34" charset="0"/>
              </a:rPr>
              <a:t>2</a:t>
            </a:r>
            <a:r>
              <a:rPr lang="cs-CZ" sz="1600" dirty="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rozdílů a hodnoty k</a:t>
            </a:r>
            <a:r>
              <a:rPr lang="cs-CZ" sz="1600" baseline="-25000" dirty="0">
                <a:solidFill>
                  <a:prstClr val="black"/>
                </a:solidFill>
                <a:cs typeface="Arial" pitchFamily="34" charset="0"/>
              </a:rPr>
              <a:t>1</a:t>
            </a:r>
            <a:r>
              <a:rPr lang="cs-CZ" sz="1600" dirty="0">
                <a:solidFill>
                  <a:prstClr val="black"/>
                </a:solidFill>
                <a:cs typeface="Arial" pitchFamily="34" charset="0"/>
              </a:rPr>
              <a:t> a k</a:t>
            </a:r>
            <a:r>
              <a:rPr lang="cs-CZ" sz="1600" baseline="-25000" dirty="0">
                <a:solidFill>
                  <a:prstClr val="black"/>
                </a:solidFill>
                <a:cs typeface="Arial" pitchFamily="34" charset="0"/>
              </a:rPr>
              <a:t>2</a:t>
            </a:r>
            <a:r>
              <a:rPr lang="cs-CZ" sz="1600" dirty="0">
                <a:solidFill>
                  <a:prstClr val="black"/>
                </a:solidFill>
                <a:cs typeface="Arial" pitchFamily="34" charset="0"/>
              </a:rPr>
              <a:t> lze dohledat v matematických tabulkách.</a:t>
            </a:r>
          </a:p>
          <a:p>
            <a:pPr marL="342900" indent="-342900">
              <a:buFont typeface="+mj-lt"/>
              <a:buAutoNum type="arabicPeriod"/>
            </a:pPr>
            <a:endParaRPr lang="cs-CZ" sz="1600" dirty="0">
              <a:solidFill>
                <a:prstClr val="black"/>
              </a:solidFill>
              <a:cs typeface="Arial" pitchFamily="34" charset="0"/>
            </a:endParaRPr>
          </a:p>
          <a:p>
            <a:endParaRPr lang="cs-CZ" sz="1600" dirty="0"/>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3: </a:t>
            </a:r>
            <a:r>
              <a:rPr lang="cs-CZ" dirty="0" err="1" smtClean="0"/>
              <a:t>Wilcoxonův</a:t>
            </a:r>
            <a:r>
              <a:rPr lang="cs-CZ" dirty="0" smtClean="0"/>
              <a:t> párový test</a:t>
            </a:r>
          </a:p>
        </p:txBody>
      </p:sp>
      <p:graphicFrame>
        <p:nvGraphicFramePr>
          <p:cNvPr id="472149" name="Group 85"/>
          <p:cNvGraphicFramePr>
            <a:graphicFrameLocks noGrp="1"/>
          </p:cNvGraphicFramePr>
          <p:nvPr>
            <p:extLst>
              <p:ext uri="{D42A27DB-BD31-4B8C-83A1-F6EECF244321}">
                <p14:modId xmlns:p14="http://schemas.microsoft.com/office/powerpoint/2010/main" val="3674284877"/>
              </p:ext>
            </p:extLst>
          </p:nvPr>
        </p:nvGraphicFramePr>
        <p:xfrm>
          <a:off x="611560" y="2247177"/>
          <a:ext cx="8153400" cy="2693991"/>
        </p:xfrm>
        <a:graphic>
          <a:graphicData uri="http://schemas.openxmlformats.org/drawingml/2006/table">
            <a:tbl>
              <a:tblPr/>
              <a:tblGrid>
                <a:gridCol w="1630363">
                  <a:extLst>
                    <a:ext uri="{9D8B030D-6E8A-4147-A177-3AD203B41FA5}">
                      <a16:colId xmlns:a16="http://schemas.microsoft.com/office/drawing/2014/main" val="20000"/>
                    </a:ext>
                  </a:extLst>
                </a:gridCol>
                <a:gridCol w="1631950">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631950">
                  <a:extLst>
                    <a:ext uri="{9D8B030D-6E8A-4147-A177-3AD203B41FA5}">
                      <a16:colId xmlns:a16="http://schemas.microsoft.com/office/drawing/2014/main" val="20003"/>
                    </a:ext>
                  </a:extLst>
                </a:gridCol>
                <a:gridCol w="1630362">
                  <a:extLst>
                    <a:ext uri="{9D8B030D-6E8A-4147-A177-3AD203B41FA5}">
                      <a16:colId xmlns:a16="http://schemas.microsoft.com/office/drawing/2014/main" val="20004"/>
                    </a:ext>
                  </a:extLst>
                </a:gridCol>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pacient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Před podáním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 podání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Diference (D)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7"/>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243790" name="Text Box 77"/>
          <p:cNvSpPr txBox="1">
            <a:spLocks noChangeArrowheads="1"/>
          </p:cNvSpPr>
          <p:nvPr/>
        </p:nvSpPr>
        <p:spPr bwMode="auto">
          <a:xfrm>
            <a:off x="238125" y="5013176"/>
            <a:ext cx="8839200" cy="159428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dirty="0" smtClean="0">
                <a:solidFill>
                  <a:prstClr val="black"/>
                </a:solidFill>
                <a:latin typeface="Arial" pitchFamily="34" charset="0"/>
                <a:cs typeface="Arial" pitchFamily="34" charset="0"/>
              </a:rPr>
              <a:t>  …..součet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aseline="30000" dirty="0" smtClean="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 …..součet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min(S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smtClean="0"/>
              <a:t>	              </a:t>
            </a:r>
            <a:r>
              <a:rPr lang="cs-CZ" sz="1400" b="1" dirty="0" err="1">
                <a:solidFill>
                  <a:prstClr val="black"/>
                </a:solidFill>
                <a:latin typeface="Arial" pitchFamily="34" charset="0"/>
                <a:cs typeface="Arial" pitchFamily="34" charset="0"/>
              </a:rPr>
              <a:t>w</a:t>
            </a:r>
            <a:r>
              <a:rPr lang="cs-CZ" sz="1400" b="1" baseline="-25000" dirty="0" err="1">
                <a:solidFill>
                  <a:prstClr val="black"/>
                </a:solidFill>
                <a:latin typeface="Arial" pitchFamily="34" charset="0"/>
                <a:cs typeface="Arial" pitchFamily="34" charset="0"/>
              </a:rPr>
              <a:t>n</a:t>
            </a:r>
            <a:r>
              <a:rPr lang="cs-CZ" sz="1400" b="1" dirty="0">
                <a:solidFill>
                  <a:prstClr val="black"/>
                </a:solidFill>
                <a:latin typeface="Arial" pitchFamily="34" charset="0"/>
                <a:cs typeface="Arial" pitchFamily="34" charset="0"/>
              </a:rPr>
              <a:t>(</a:t>
            </a:r>
            <a:r>
              <a:rPr lang="el-GR" sz="1400" b="1" dirty="0">
                <a:solidFill>
                  <a:prstClr val="black"/>
                </a:solidFill>
                <a:latin typeface="Arial" pitchFamily="34" charset="0"/>
                <a:cs typeface="Arial" pitchFamily="34" charset="0"/>
              </a:rPr>
              <a:t>α</a:t>
            </a:r>
            <a:r>
              <a:rPr lang="cs-CZ" sz="1400" b="1" dirty="0">
                <a:solidFill>
                  <a:prstClr val="black"/>
                </a:solidFill>
                <a:latin typeface="Arial" pitchFamily="34" charset="0"/>
                <a:cs typeface="Arial" pitchFamily="34" charset="0"/>
              </a:rPr>
              <a:t>)= w</a:t>
            </a:r>
            <a:r>
              <a:rPr lang="cs-CZ" sz="1400" b="1" baseline="-25000" dirty="0">
                <a:solidFill>
                  <a:prstClr val="black"/>
                </a:solidFill>
                <a:latin typeface="Arial" pitchFamily="34" charset="0"/>
                <a:cs typeface="Arial" pitchFamily="34" charset="0"/>
              </a:rPr>
              <a:t>10</a:t>
            </a:r>
            <a:r>
              <a:rPr lang="cs-CZ" sz="1400" b="1" dirty="0">
                <a:solidFill>
                  <a:prstClr val="black"/>
                </a:solidFill>
                <a:latin typeface="Arial" pitchFamily="34" charset="0"/>
                <a:cs typeface="Arial" pitchFamily="34" charset="0"/>
              </a:rPr>
              <a:t>(0,05)=</a:t>
            </a:r>
            <a:r>
              <a:rPr lang="cs-CZ" sz="1400" b="1" dirty="0" smtClean="0">
                <a:solidFill>
                  <a:prstClr val="black"/>
                </a:solidFill>
                <a:latin typeface="Arial" pitchFamily="34" charset="0"/>
                <a:cs typeface="Arial" pitchFamily="34" charset="0"/>
              </a:rPr>
              <a:t>8</a:t>
            </a:r>
            <a:endParaRPr lang="cs-CZ" sz="1400" dirty="0">
              <a:solidFill>
                <a:prstClr val="black"/>
              </a:solidFill>
              <a:latin typeface="Arial" pitchFamily="34" charset="0"/>
              <a:cs typeface="Arial" pitchFamily="34" charset="0"/>
            </a:endParaRP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
        <p:nvSpPr>
          <p:cNvPr id="2" name="Obdélník 1"/>
          <p:cNvSpPr/>
          <p:nvPr/>
        </p:nvSpPr>
        <p:spPr>
          <a:xfrm>
            <a:off x="282970" y="1412776"/>
            <a:ext cx="7527638" cy="646331"/>
          </a:xfrm>
          <a:prstGeom prst="rect">
            <a:avLst/>
          </a:prstGeom>
        </p:spPr>
        <p:txBody>
          <a:bodyPr wrap="none">
            <a:spAutoFit/>
          </a:bodyPr>
          <a:lstStyle/>
          <a:p>
            <a:pPr marL="285750" indent="-285750">
              <a:buFont typeface="Arial" panose="020B0604020202020204" pitchFamily="34" charset="0"/>
              <a:buChar char="•"/>
            </a:pPr>
            <a:r>
              <a:rPr lang="cs-CZ" dirty="0" smtClean="0">
                <a:solidFill>
                  <a:prstClr val="black"/>
                </a:solidFill>
                <a:cs typeface="Arial" pitchFamily="34" charset="0"/>
              </a:rPr>
              <a:t>Na 5% hladině významnosti testujte, zda se liší hladina krevního parametru </a:t>
            </a:r>
          </a:p>
          <a:p>
            <a:pPr marL="266700"/>
            <a:r>
              <a:rPr lang="cs-CZ" dirty="0" smtClean="0">
                <a:solidFill>
                  <a:prstClr val="black"/>
                </a:solidFill>
                <a:cs typeface="Arial" pitchFamily="34" charset="0"/>
              </a:rPr>
              <a:t>před a po podání léku.		H</a:t>
            </a:r>
            <a:r>
              <a:rPr lang="cs-CZ" baseline="-25000" dirty="0" smtClean="0">
                <a:solidFill>
                  <a:prstClr val="black"/>
                </a:solidFill>
                <a:cs typeface="Arial" pitchFamily="34" charset="0"/>
              </a:rPr>
              <a:t>0</a:t>
            </a:r>
            <a:r>
              <a:rPr lang="cs-CZ" dirty="0">
                <a:solidFill>
                  <a:prstClr val="black"/>
                </a:solidFill>
                <a:cs typeface="Arial" pitchFamily="34" charset="0"/>
              </a:rPr>
              <a:t>: </a:t>
            </a:r>
            <a:r>
              <a:rPr lang="cs-CZ" dirty="0" smtClean="0">
                <a:solidFill>
                  <a:prstClr val="black"/>
                </a:solidFill>
                <a:cs typeface="Arial" pitchFamily="34" charset="0"/>
              </a:rPr>
              <a:t>D</a:t>
            </a:r>
            <a:r>
              <a:rPr lang="cs-CZ" baseline="-25000" dirty="0" smtClean="0">
                <a:solidFill>
                  <a:prstClr val="black"/>
                </a:solidFill>
                <a:cs typeface="Arial" pitchFamily="34" charset="0"/>
              </a:rPr>
              <a:t>0.5</a:t>
            </a:r>
            <a:r>
              <a:rPr lang="cs-CZ" dirty="0" smtClean="0">
                <a:solidFill>
                  <a:prstClr val="black"/>
                </a:solidFill>
                <a:cs typeface="Arial" pitchFamily="34" charset="0"/>
              </a:rPr>
              <a:t>=0  </a:t>
            </a:r>
            <a:r>
              <a:rPr lang="cs-CZ" dirty="0">
                <a:solidFill>
                  <a:prstClr val="black"/>
                </a:solidFill>
                <a:cs typeface="Arial" pitchFamily="34" charset="0"/>
              </a:rPr>
              <a:t>proti H</a:t>
            </a:r>
            <a:r>
              <a:rPr lang="cs-CZ" baseline="-25000" dirty="0">
                <a:solidFill>
                  <a:prstClr val="black"/>
                </a:solidFill>
                <a:cs typeface="Arial" pitchFamily="34" charset="0"/>
              </a:rPr>
              <a:t>1</a:t>
            </a:r>
            <a:r>
              <a:rPr lang="cs-CZ" dirty="0">
                <a:solidFill>
                  <a:prstClr val="black"/>
                </a:solidFill>
                <a:cs typeface="Arial" pitchFamily="34" charset="0"/>
              </a:rPr>
              <a:t>: D</a:t>
            </a:r>
            <a:r>
              <a:rPr lang="cs-CZ" baseline="-25000" dirty="0">
                <a:solidFill>
                  <a:prstClr val="black"/>
                </a:solidFill>
                <a:cs typeface="Arial" pitchFamily="34" charset="0"/>
              </a:rPr>
              <a:t>0.5</a:t>
            </a:r>
            <a:r>
              <a:rPr lang="cs-CZ" dirty="0">
                <a:solidFill>
                  <a:prstClr val="black"/>
                </a:solidFill>
                <a:cs typeface="Arial" pitchFamily="34" charset="0"/>
              </a:rPr>
              <a:t>≠ </a:t>
            </a:r>
            <a:r>
              <a:rPr lang="cs-CZ" dirty="0" smtClean="0">
                <a:solidFill>
                  <a:prstClr val="black"/>
                </a:solidFill>
                <a:cs typeface="Arial" pitchFamily="34" charset="0"/>
              </a:rPr>
              <a:t>0.</a:t>
            </a:r>
            <a:endParaRPr lang="cs-CZ" dirty="0"/>
          </a:p>
        </p:txBody>
      </p:sp>
      <p:sp>
        <p:nvSpPr>
          <p:cNvPr id="7" name="TextovéPole 6"/>
          <p:cNvSpPr txBox="1"/>
          <p:nvPr/>
        </p:nvSpPr>
        <p:spPr>
          <a:xfrm>
            <a:off x="4933058" y="5445224"/>
            <a:ext cx="3671390" cy="646331"/>
          </a:xfrm>
          <a:prstGeom prst="rect">
            <a:avLst/>
          </a:prstGeom>
          <a:noFill/>
        </p:spPr>
        <p:txBody>
          <a:bodyPr wrap="none" rtlCol="0">
            <a:spAutoFit/>
          </a:bodyPr>
          <a:lstStyle/>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79512" y="4319225"/>
            <a:ext cx="2592288" cy="2062103"/>
          </a:xfrm>
          <a:prstGeom prst="rect">
            <a:avLst/>
          </a:prstGeom>
          <a:noFill/>
        </p:spPr>
        <p:txBody>
          <a:bodyPr wrap="square" rtlCol="0">
            <a:spAutoFit/>
          </a:bodyPr>
          <a:lstStyle/>
          <a:p>
            <a:r>
              <a:rPr lang="cs-CZ" sz="1600" i="1" dirty="0" smtClean="0"/>
              <a:t>Pozn.: Pokud bychom chtěli testovat c různé od 0, musíme vstupní data uspořádat tak, že první proměnná bude obsahovat diference párových hodnot a druhá proměnná testovanou hodnotu mediánu 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16"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
        <p:nvSpPr>
          <p:cNvPr id="22" name="Nadpis 1"/>
          <p:cNvSpPr>
            <a:spLocks noGrp="1"/>
          </p:cNvSpPr>
          <p:nvPr>
            <p:ph type="title"/>
          </p:nvPr>
        </p:nvSpPr>
        <p:spPr>
          <a:xfrm>
            <a:off x="301625" y="228600"/>
            <a:ext cx="8534400" cy="758825"/>
          </a:xfrm>
        </p:spPr>
        <p:txBody>
          <a:bodyPr/>
          <a:lstStyle/>
          <a:p>
            <a:r>
              <a:rPr lang="cs-CZ" dirty="0" smtClean="0"/>
              <a:t>Příklad 3: Řešení v softwaru </a:t>
            </a:r>
            <a:r>
              <a:rPr lang="cs-CZ" dirty="0" err="1" smtClean="0"/>
              <a:t>Statistica</a:t>
            </a:r>
            <a:r>
              <a:rPr lang="cs-CZ" dirty="0" smtClean="0"/>
              <a:t> III</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523220"/>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Kruskalův-Wallisův</a:t>
            </a:r>
            <a:r>
              <a:rPr lang="cs-CZ" sz="2800" b="1" dirty="0" smtClean="0">
                <a:solidFill>
                  <a:schemeClr val="tx2"/>
                </a:solidFill>
                <a:latin typeface="Arial" pitchFamily="34" charset="0"/>
              </a:rPr>
              <a:t> </a:t>
            </a:r>
            <a:r>
              <a:rPr lang="cs-CZ" sz="2800" b="1" dirty="0" smtClean="0">
                <a:solidFill>
                  <a:schemeClr val="tx2"/>
                </a:solidFill>
                <a:latin typeface="Arial" pitchFamily="34" charset="0"/>
              </a:rPr>
              <a:t>test</a:t>
            </a:r>
            <a:endParaRPr lang="cs-CZ" sz="2800" b="1" dirty="0" smtClean="0">
              <a:solidFill>
                <a:schemeClr val="tx2"/>
              </a:solidFill>
              <a:latin typeface="Arial" pitchFamily="34" charset="0"/>
            </a:endParaRP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3. Statistické testy o parametrech tří a více výběrů</a:t>
            </a:r>
          </a:p>
        </p:txBody>
      </p:sp>
    </p:spTree>
    <p:extLst>
      <p:ext uri="{BB962C8B-B14F-4D97-AF65-F5344CB8AC3E}">
        <p14:creationId xmlns:p14="http://schemas.microsoft.com/office/powerpoint/2010/main" val="155036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a:t>
            </a:r>
          </a:p>
        </p:txBody>
      </p:sp>
      <p:sp>
        <p:nvSpPr>
          <p:cNvPr id="241789" name="Rectangle 124"/>
          <p:cNvSpPr>
            <a:spLocks noChangeArrowheads="1"/>
          </p:cNvSpPr>
          <p:nvPr/>
        </p:nvSpPr>
        <p:spPr bwMode="auto">
          <a:xfrm>
            <a:off x="251520" y="1415590"/>
            <a:ext cx="8683128" cy="4070284"/>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Neparametrická alternativa analýzy rozptylu (ANOVA)</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Zobecnění Mannova-</a:t>
            </a:r>
            <a:r>
              <a:rPr lang="cs-CZ" sz="2000" dirty="0" err="1" smtClean="0">
                <a:solidFill>
                  <a:prstClr val="black"/>
                </a:solidFill>
                <a:cs typeface="Arial" pitchFamily="34" charset="0"/>
              </a:rPr>
              <a:t>Whitneyova</a:t>
            </a:r>
            <a:r>
              <a:rPr lang="cs-CZ" sz="2000" dirty="0" smtClean="0">
                <a:solidFill>
                  <a:prstClr val="black"/>
                </a:solidFill>
                <a:cs typeface="Arial" pitchFamily="34" charset="0"/>
              </a:rPr>
              <a:t> U testu pro </a:t>
            </a:r>
            <a:r>
              <a:rPr lang="cs-CZ" sz="2000" b="1" dirty="0" smtClean="0">
                <a:solidFill>
                  <a:srgbClr val="FF0000"/>
                </a:solidFill>
                <a:cs typeface="Arial" pitchFamily="34" charset="0"/>
              </a:rPr>
              <a:t>více než dvě </a:t>
            </a:r>
            <a:r>
              <a:rPr lang="cs-CZ" sz="2000" dirty="0" smtClean="0">
                <a:solidFill>
                  <a:prstClr val="black"/>
                </a:solidFill>
                <a:cs typeface="Arial" pitchFamily="34" charset="0"/>
              </a:rPr>
              <a:t>srovnávané skupiny.</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Počítá s</a:t>
            </a:r>
            <a:r>
              <a:rPr lang="cs-CZ" sz="2000" dirty="0">
                <a:solidFill>
                  <a:prstClr val="black"/>
                </a:solidFill>
                <a:cs typeface="Arial" pitchFamily="34" charset="0"/>
              </a:rPr>
              <a:t> pořadím dat v souborech namísto s originálními daty. </a:t>
            </a: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cs typeface="Arial" pitchFamily="34" charset="0"/>
              </a:rPr>
              <a:t>Nulová hypotéza předpokládá stejné rozdělení pravděpodobnosti veličiny ve více </a:t>
            </a:r>
            <a:r>
              <a:rPr lang="cs-CZ" sz="2000" dirty="0" smtClean="0">
                <a:solidFill>
                  <a:prstClr val="black"/>
                </a:solidFill>
                <a:cs typeface="Arial" pitchFamily="34" charset="0"/>
              </a:rPr>
              <a:t>skupinách.</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a:solidFill>
                  <a:prstClr val="black"/>
                </a:solidFill>
                <a:cs typeface="Arial" pitchFamily="34" charset="0"/>
              </a:rPr>
              <a:t>Předpoklad: </a:t>
            </a:r>
            <a:r>
              <a:rPr lang="cs-CZ" sz="2000" dirty="0" smtClean="0">
                <a:solidFill>
                  <a:prstClr val="black"/>
                </a:solidFill>
                <a:cs typeface="Arial" pitchFamily="34" charset="0"/>
              </a:rPr>
              <a:t>rozdělení </a:t>
            </a:r>
            <a:r>
              <a:rPr lang="cs-CZ" sz="2000" dirty="0">
                <a:solidFill>
                  <a:prstClr val="black"/>
                </a:solidFill>
                <a:cs typeface="Arial" pitchFamily="34" charset="0"/>
              </a:rPr>
              <a:t>pravděpodobnosti veličiny ve skupinách se může </a:t>
            </a:r>
            <a:r>
              <a:rPr lang="cs-CZ" sz="2000" dirty="0" smtClean="0">
                <a:solidFill>
                  <a:prstClr val="black"/>
                </a:solidFill>
                <a:cs typeface="Arial" pitchFamily="34" charset="0"/>
              </a:rPr>
              <a:t>lišit pouze </a:t>
            </a:r>
            <a:r>
              <a:rPr lang="cs-CZ" sz="2000" dirty="0">
                <a:solidFill>
                  <a:prstClr val="black"/>
                </a:solidFill>
                <a:cs typeface="Arial" pitchFamily="34" charset="0"/>
              </a:rPr>
              <a:t>posunutím</a:t>
            </a:r>
            <a:r>
              <a:rPr lang="cs-CZ" sz="2000" dirty="0" smtClean="0">
                <a:solidFill>
                  <a:prstClr val="black"/>
                </a:solidFill>
                <a:cs typeface="Arial" pitchFamily="34" charset="0"/>
              </a:rPr>
              <a:t>.</a:t>
            </a:r>
            <a:endParaRPr lang="cs-CZ" sz="2000" dirty="0">
              <a:solidFill>
                <a:prstClr val="black"/>
              </a:solidFill>
              <a:cs typeface="Arial" pitchFamily="34" charset="0"/>
            </a:endParaRPr>
          </a:p>
        </p:txBody>
      </p:sp>
    </p:spTree>
    <p:extLst>
      <p:ext uri="{BB962C8B-B14F-4D97-AF65-F5344CB8AC3E}">
        <p14:creationId xmlns:p14="http://schemas.microsoft.com/office/powerpoint/2010/main" val="57558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a:t> </a:t>
            </a:r>
            <a:r>
              <a:rPr lang="cs-CZ" sz="3200" dirty="0" smtClean="0"/>
              <a:t>- co jsme probírali minule</a:t>
            </a:r>
          </a:p>
        </p:txBody>
      </p:sp>
      <p:sp>
        <p:nvSpPr>
          <p:cNvPr id="4" name="Obdélník 3"/>
          <p:cNvSpPr/>
          <p:nvPr/>
        </p:nvSpPr>
        <p:spPr>
          <a:xfrm>
            <a:off x="413043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47968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25152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90835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40336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4475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304802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53758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71270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3664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9778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56956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53706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6012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6727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7443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81591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81617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90922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804125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53385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979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6695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7411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8127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842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95584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803805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65082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97923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72674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53803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33034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8307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41814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24499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303749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57338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35057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9709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93778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75935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1814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70765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34886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27197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71748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9555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9171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8595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24195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34118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9718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9157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9568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479687" y="4941168"/>
            <a:ext cx="319986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26312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II</a:t>
            </a:r>
          </a:p>
        </p:txBody>
      </p:sp>
      <p:sp>
        <p:nvSpPr>
          <p:cNvPr id="241789" name="Rectangle 124"/>
          <p:cNvSpPr>
            <a:spLocks noChangeArrowheads="1"/>
          </p:cNvSpPr>
          <p:nvPr/>
        </p:nvSpPr>
        <p:spPr bwMode="auto">
          <a:xfrm>
            <a:off x="251520" y="1479267"/>
            <a:ext cx="8964488" cy="4679682"/>
          </a:xfrm>
          <a:prstGeom prst="rect">
            <a:avLst/>
          </a:prstGeom>
          <a:noFill/>
          <a:ln w="9525">
            <a:noFill/>
            <a:miter lim="800000"/>
            <a:headEnd/>
            <a:tailEnd/>
          </a:ln>
        </p:spPr>
        <p:txBody>
          <a:bodyPr wrap="square" tIns="152352" bIns="38088" anchor="ctr">
            <a:spAutoFit/>
          </a:bodyPr>
          <a:lstStyle/>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Stanovíme nulovou a alternativní hypotézu pro </a:t>
            </a:r>
            <a:r>
              <a:rPr lang="cs-CZ" i="1" dirty="0" smtClean="0">
                <a:solidFill>
                  <a:prstClr val="black"/>
                </a:solidFill>
                <a:cs typeface="Arial" pitchFamily="34" charset="0"/>
              </a:rPr>
              <a:t>k</a:t>
            </a:r>
            <a:r>
              <a:rPr lang="cs-CZ" dirty="0" smtClean="0">
                <a:solidFill>
                  <a:prstClr val="black"/>
                </a:solidFill>
                <a:cs typeface="Arial" pitchFamily="34" charset="0"/>
              </a:rPr>
              <a:t> skupin (F(x)=distribuční funkce): </a:t>
            </a: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0</a:t>
            </a:r>
            <a:r>
              <a:rPr lang="cs-CZ" dirty="0" smtClean="0">
                <a:solidFill>
                  <a:prstClr val="black"/>
                </a:solidFill>
                <a:cs typeface="Arial" pitchFamily="34" charset="0"/>
              </a:rPr>
              <a:t>: F(x</a:t>
            </a:r>
            <a:r>
              <a:rPr lang="cs-CZ" baseline="-25000" dirty="0" smtClean="0">
                <a:solidFill>
                  <a:prstClr val="black"/>
                </a:solidFill>
                <a:cs typeface="Arial" pitchFamily="34" charset="0"/>
              </a:rPr>
              <a:t>1</a:t>
            </a:r>
            <a:r>
              <a:rPr lang="cs-CZ" dirty="0" smtClean="0">
                <a:solidFill>
                  <a:prstClr val="black"/>
                </a:solidFill>
                <a:cs typeface="Arial" pitchFamily="34" charset="0"/>
              </a:rPr>
              <a:t>) = F(x</a:t>
            </a:r>
            <a:r>
              <a:rPr lang="cs-CZ" baseline="-25000" dirty="0" smtClean="0">
                <a:solidFill>
                  <a:prstClr val="black"/>
                </a:solidFill>
                <a:cs typeface="Arial" pitchFamily="34" charset="0"/>
              </a:rPr>
              <a:t>2</a:t>
            </a:r>
            <a:r>
              <a:rPr lang="cs-CZ" dirty="0" smtClean="0">
                <a:solidFill>
                  <a:prstClr val="black"/>
                </a:solidFill>
                <a:cs typeface="Arial" pitchFamily="34" charset="0"/>
              </a:rPr>
              <a:t>) = … = F(</a:t>
            </a:r>
            <a:r>
              <a:rPr lang="cs-CZ" dirty="0" err="1" smtClean="0">
                <a:solidFill>
                  <a:prstClr val="black"/>
                </a:solidFill>
                <a:cs typeface="Arial" pitchFamily="34" charset="0"/>
              </a:rPr>
              <a:t>x</a:t>
            </a:r>
            <a:r>
              <a:rPr lang="cs-CZ" baseline="-25000" dirty="0" err="1" smtClean="0">
                <a:solidFill>
                  <a:prstClr val="black"/>
                </a:solidFill>
                <a:cs typeface="Arial" pitchFamily="34" charset="0"/>
              </a:rPr>
              <a:t>k</a:t>
            </a:r>
            <a:r>
              <a:rPr lang="cs-CZ" dirty="0" smtClean="0">
                <a:solidFill>
                  <a:prstClr val="black"/>
                </a:solidFill>
                <a:cs typeface="Arial" pitchFamily="34" charset="0"/>
              </a:rPr>
              <a:t>) </a:t>
            </a:r>
            <a:endParaRPr lang="cs-CZ" dirty="0">
              <a:solidFill>
                <a:prstClr val="black"/>
              </a:solidFill>
              <a:cs typeface="Arial" pitchFamily="34" charset="0"/>
            </a:endParaRP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1</a:t>
            </a:r>
            <a:r>
              <a:rPr lang="cs-CZ" dirty="0" smtClean="0">
                <a:solidFill>
                  <a:prstClr val="black"/>
                </a:solidFill>
                <a:cs typeface="Arial" pitchFamily="34" charset="0"/>
              </a:rPr>
              <a:t>: </a:t>
            </a:r>
            <a:r>
              <a:rPr lang="cs-CZ" u="sng" dirty="0" smtClean="0">
                <a:solidFill>
                  <a:srgbClr val="FF0000"/>
                </a:solidFill>
                <a:cs typeface="Arial" pitchFamily="34" charset="0"/>
              </a:rPr>
              <a:t>alespoň jedna F(</a:t>
            </a:r>
            <a:r>
              <a:rPr lang="cs-CZ" u="sng" dirty="0" err="1" smtClean="0">
                <a:solidFill>
                  <a:srgbClr val="FF0000"/>
                </a:solidFill>
                <a:cs typeface="Arial" pitchFamily="34" charset="0"/>
              </a:rPr>
              <a:t>x</a:t>
            </a:r>
            <a:r>
              <a:rPr lang="cs-CZ" u="sng" baseline="-25000" dirty="0" err="1" smtClean="0">
                <a:solidFill>
                  <a:srgbClr val="FF0000"/>
                </a:solidFill>
                <a:cs typeface="Arial" pitchFamily="34" charset="0"/>
              </a:rPr>
              <a:t>i</a:t>
            </a:r>
            <a:r>
              <a:rPr lang="cs-CZ" u="sng" dirty="0" smtClean="0">
                <a:solidFill>
                  <a:srgbClr val="FF0000"/>
                </a:solidFill>
                <a:cs typeface="Arial" pitchFamily="34" charset="0"/>
              </a:rPr>
              <a:t>) se liší od ostatních</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určeno jejich </a:t>
            </a:r>
            <a:r>
              <a:rPr lang="cs-CZ" dirty="0">
                <a:solidFill>
                  <a:prstClr val="black"/>
                </a:solidFill>
                <a:cs typeface="Arial" pitchFamily="34" charset="0"/>
              </a:rPr>
              <a:t>pořadí v tomto sloučeném </a:t>
            </a:r>
            <a:r>
              <a:rPr lang="cs-CZ"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Pro všechny výběry zvlášť je spočítán součet pořadí (T</a:t>
            </a:r>
            <a:r>
              <a:rPr lang="cs-CZ" baseline="-25000" dirty="0" smtClean="0">
                <a:solidFill>
                  <a:prstClr val="black"/>
                </a:solidFill>
                <a:cs typeface="Arial" pitchFamily="34" charset="0"/>
              </a:rPr>
              <a:t>1</a:t>
            </a:r>
            <a:r>
              <a:rPr lang="cs-CZ" dirty="0" smtClean="0">
                <a:solidFill>
                  <a:prstClr val="black"/>
                </a:solidFill>
                <a:cs typeface="Arial" pitchFamily="34" charset="0"/>
              </a:rPr>
              <a:t>, T</a:t>
            </a:r>
            <a:r>
              <a:rPr lang="cs-CZ" baseline="-25000" dirty="0" smtClean="0">
                <a:solidFill>
                  <a:prstClr val="black"/>
                </a:solidFill>
                <a:cs typeface="Arial" pitchFamily="34" charset="0"/>
              </a:rPr>
              <a:t>2</a:t>
            </a:r>
            <a:r>
              <a:rPr lang="cs-CZ" dirty="0">
                <a:solidFill>
                  <a:prstClr val="black"/>
                </a:solidFill>
                <a:cs typeface="Arial" pitchFamily="34" charset="0"/>
              </a:rPr>
              <a:t>, … </a:t>
            </a:r>
            <a:r>
              <a:rPr lang="cs-CZ" dirty="0" err="1" smtClean="0">
                <a:solidFill>
                  <a:prstClr val="black"/>
                </a:solidFill>
                <a:cs typeface="Arial" pitchFamily="34" charset="0"/>
              </a:rPr>
              <a:t>T</a:t>
            </a:r>
            <a:r>
              <a:rPr lang="cs-CZ" baseline="-25000" dirty="0" err="1" smtClean="0">
                <a:solidFill>
                  <a:prstClr val="black"/>
                </a:solidFill>
                <a:cs typeface="Arial" pitchFamily="34" charset="0"/>
              </a:rPr>
              <a:t>k</a:t>
            </a:r>
            <a:r>
              <a:rPr lang="cs-CZ"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Ze součtů pořadí ve skupinách je určena finální hodnota testové statistiky Q:</a:t>
            </a:r>
          </a:p>
          <a:p>
            <a:pPr marL="342900" indent="-342900" fontAlgn="base">
              <a:spcBef>
                <a:spcPct val="20000"/>
              </a:spcBef>
              <a:spcAft>
                <a:spcPct val="0"/>
              </a:spcAft>
              <a:buClr>
                <a:schemeClr val="accent1"/>
              </a:buClr>
              <a:buFont typeface="+mj-lt"/>
              <a:buAutoNum type="arabicPeriod" startAt="2"/>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Pokud je Q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 (k-1), zamítáme nulovou hypotézu. Pro malé velikosti vzorků určujeme kritický obor z tabulek pro Kruskalův-Wallisův test.</a:t>
            </a:r>
          </a:p>
          <a:p>
            <a:pPr marL="342900" lvl="0" indent="-342900" fontAlgn="base">
              <a:spcBef>
                <a:spcPct val="20000"/>
              </a:spcBef>
              <a:spcAft>
                <a:spcPct val="0"/>
              </a:spcAft>
              <a:buClr>
                <a:schemeClr val="accent1"/>
              </a:buClr>
              <a:buFont typeface="+mj-lt"/>
              <a:buAutoNum type="arabicPeriod" startAt="2"/>
            </a:pPr>
            <a:r>
              <a:rPr lang="cs-CZ" dirty="0"/>
              <a:t>V případě zamítnutí nulové </a:t>
            </a:r>
            <a:r>
              <a:rPr lang="cs-CZ" dirty="0" smtClean="0"/>
              <a:t>hypotézy pomocí </a:t>
            </a:r>
            <a:r>
              <a:rPr lang="cs-CZ" b="1" i="1" u="sng" dirty="0"/>
              <a:t>metod  mnohonásobného </a:t>
            </a:r>
            <a:r>
              <a:rPr lang="cs-CZ" b="1" i="1" u="sng" dirty="0" smtClean="0"/>
              <a:t>porovnávání </a:t>
            </a:r>
            <a:r>
              <a:rPr lang="cs-CZ" dirty="0">
                <a:solidFill>
                  <a:prstClr val="black"/>
                </a:solidFill>
                <a:cs typeface="Arial" pitchFamily="34" charset="0"/>
              </a:rPr>
              <a:t>určíme, které dvojice skupin se </a:t>
            </a:r>
            <a:r>
              <a:rPr lang="cs-CZ" dirty="0" smtClean="0">
                <a:solidFill>
                  <a:prstClr val="black"/>
                </a:solidFill>
                <a:cs typeface="Arial" pitchFamily="34" charset="0"/>
              </a:rPr>
              <a:t>liší.</a:t>
            </a: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901194533"/>
              </p:ext>
            </p:extLst>
          </p:nvPr>
        </p:nvGraphicFramePr>
        <p:xfrm>
          <a:off x="3182938" y="3933056"/>
          <a:ext cx="2247360" cy="622870"/>
        </p:xfrm>
        <a:graphic>
          <a:graphicData uri="http://schemas.openxmlformats.org/presentationml/2006/ole">
            <mc:AlternateContent xmlns:mc="http://schemas.openxmlformats.org/markup-compatibility/2006">
              <mc:Choice xmlns:v="urn:schemas-microsoft-com:vml" Requires="v">
                <p:oleObj spid="_x0000_s22557" name="Rovnice" r:id="rId3" imgW="1739880" imgH="482400" progId="Equation.3">
                  <p:embed/>
                </p:oleObj>
              </mc:Choice>
              <mc:Fallback>
                <p:oleObj name="Rovnice" r:id="rId3" imgW="1739880" imgH="4824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3933056"/>
                        <a:ext cx="2247360" cy="622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784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a:t>
            </a:r>
            <a:r>
              <a:rPr lang="cs-CZ" dirty="0" err="1" smtClean="0"/>
              <a:t>Kruskalův-Wallisův</a:t>
            </a:r>
            <a:r>
              <a:rPr lang="cs-CZ" dirty="0" smtClean="0"/>
              <a:t> 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5362" name="Picture 2" descr="http://oranchak.com/three-irises.jpg"/>
          <p:cNvPicPr>
            <a:picLocks noChangeAspect="1" noChangeArrowheads="1"/>
          </p:cNvPicPr>
          <p:nvPr/>
        </p:nvPicPr>
        <p:blipFill>
          <a:blip r:embed="rId2" cstate="print"/>
          <a:srcRect/>
          <a:stretch>
            <a:fillRect/>
          </a:stretch>
        </p:blipFill>
        <p:spPr bwMode="auto">
          <a:xfrm>
            <a:off x="1187624" y="3645024"/>
            <a:ext cx="7000240" cy="1816100"/>
          </a:xfrm>
          <a:prstGeom prst="rect">
            <a:avLst/>
          </a:prstGeom>
          <a:noFill/>
        </p:spPr>
      </p:pic>
      <p:sp>
        <p:nvSpPr>
          <p:cNvPr id="5" name="TextovéPole 4"/>
          <p:cNvSpPr txBox="1"/>
          <p:nvPr/>
        </p:nvSpPr>
        <p:spPr>
          <a:xfrm>
            <a:off x="1763688" y="5445224"/>
            <a:ext cx="1182055" cy="338554"/>
          </a:xfrm>
          <a:prstGeom prst="rect">
            <a:avLst/>
          </a:prstGeom>
          <a:noFill/>
        </p:spPr>
        <p:txBody>
          <a:bodyPr wrap="none" rtlCol="0">
            <a:spAutoFit/>
          </a:bodyPr>
          <a:lstStyle/>
          <a:p>
            <a:r>
              <a:rPr lang="cs-CZ" sz="1600" i="1" dirty="0" smtClean="0"/>
              <a:t>Iris </a:t>
            </a:r>
            <a:r>
              <a:rPr lang="cs-CZ" sz="1600" i="1" dirty="0" err="1" smtClean="0"/>
              <a:t>virginica</a:t>
            </a:r>
            <a:endParaRPr lang="cs-CZ" sz="1600" i="1" dirty="0"/>
          </a:p>
        </p:txBody>
      </p:sp>
      <p:sp>
        <p:nvSpPr>
          <p:cNvPr id="6" name="TextovéPole 5"/>
          <p:cNvSpPr txBox="1"/>
          <p:nvPr/>
        </p:nvSpPr>
        <p:spPr>
          <a:xfrm>
            <a:off x="4000573" y="5445224"/>
            <a:ext cx="1291507" cy="338554"/>
          </a:xfrm>
          <a:prstGeom prst="rect">
            <a:avLst/>
          </a:prstGeom>
          <a:noFill/>
        </p:spPr>
        <p:txBody>
          <a:bodyPr wrap="none" rtlCol="0">
            <a:spAutoFit/>
          </a:bodyPr>
          <a:lstStyle/>
          <a:p>
            <a:r>
              <a:rPr lang="en-US" sz="1600" i="1" dirty="0" smtClean="0"/>
              <a:t>Iris </a:t>
            </a:r>
            <a:r>
              <a:rPr lang="en-US" sz="1600" i="1" dirty="0" err="1" smtClean="0"/>
              <a:t>versicolor</a:t>
            </a:r>
            <a:endParaRPr lang="en-US" sz="1600" i="1" dirty="0"/>
          </a:p>
        </p:txBody>
      </p:sp>
      <p:sp>
        <p:nvSpPr>
          <p:cNvPr id="7" name="TextovéPole 6"/>
          <p:cNvSpPr txBox="1"/>
          <p:nvPr/>
        </p:nvSpPr>
        <p:spPr>
          <a:xfrm>
            <a:off x="6507575" y="5445224"/>
            <a:ext cx="1016753" cy="338554"/>
          </a:xfrm>
          <a:prstGeom prst="rect">
            <a:avLst/>
          </a:prstGeom>
          <a:noFill/>
        </p:spPr>
        <p:txBody>
          <a:bodyPr wrap="none" rtlCol="0">
            <a:spAutoFit/>
          </a:bodyPr>
          <a:lstStyle/>
          <a:p>
            <a:r>
              <a:rPr lang="en-US" sz="1600" i="1" dirty="0" smtClean="0"/>
              <a:t>Iris </a:t>
            </a:r>
            <a:r>
              <a:rPr lang="en-US" sz="1600" i="1" dirty="0" err="1" smtClean="0"/>
              <a:t>setosa</a:t>
            </a:r>
            <a:endParaRPr lang="en-US" sz="1600" i="1" dirty="0"/>
          </a:p>
        </p:txBody>
      </p:sp>
      <p:sp>
        <p:nvSpPr>
          <p:cNvPr id="9" name="Rectangle 3"/>
          <p:cNvSpPr txBox="1">
            <a:spLocks/>
          </p:cNvSpPr>
          <p:nvPr/>
        </p:nvSpPr>
        <p:spPr bwMode="auto">
          <a:xfrm>
            <a:off x="395536" y="1566316"/>
            <a:ext cx="828092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Bylo získáno 150</a:t>
            </a:r>
            <a:r>
              <a:rPr kumimoji="0" lang="cs-CZ" sz="1700" b="0" i="0" u="none" strike="noStrike" kern="1200" cap="none" spc="0" normalizeH="0" noProof="0" dirty="0" smtClean="0">
                <a:ln>
                  <a:noFill/>
                </a:ln>
                <a:solidFill>
                  <a:schemeClr val="tx1"/>
                </a:solidFill>
                <a:effectLst/>
                <a:uLnTx/>
                <a:uFillTx/>
                <a:latin typeface="+mn-lt"/>
                <a:ea typeface="+mn-ea"/>
                <a:cs typeface="+mn-cs"/>
              </a:rPr>
              <a:t> kosatců pocházejících ze tří základních tříd: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setosa</a:t>
            </a:r>
            <a:r>
              <a:rPr kumimoji="0" lang="cs-CZ" sz="1700" b="0" i="0" u="none" strike="noStrike" kern="1200" cap="none" spc="0" normalizeH="0" noProof="0" dirty="0" smtClean="0">
                <a:ln>
                  <a:noFill/>
                </a:ln>
                <a:solidFill>
                  <a:schemeClr val="tx1"/>
                </a:solidFill>
                <a:effectLst/>
                <a:uLnTx/>
                <a:uFillTx/>
                <a:latin typeface="+mn-lt"/>
                <a:ea typeface="+mn-ea"/>
                <a:cs typeface="+mn-cs"/>
              </a:rPr>
              <a:t>,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virginica</a:t>
            </a:r>
            <a:r>
              <a:rPr kumimoji="0" lang="cs-CZ" sz="1700" b="0" i="0" u="none" strike="noStrike" kern="1200" cap="none" spc="0" normalizeH="0" noProof="0" dirty="0" smtClean="0">
                <a:ln>
                  <a:noFill/>
                </a:ln>
                <a:solidFill>
                  <a:schemeClr val="tx1"/>
                </a:solidFill>
                <a:effectLst/>
                <a:uLnTx/>
                <a:uFillTx/>
                <a:latin typeface="+mn-lt"/>
                <a:ea typeface="+mn-ea"/>
                <a:cs typeface="+mn-cs"/>
              </a:rPr>
              <a:t>. Z botaniky je známo že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je hybridem zbývajících dvou druhů. </a:t>
            </a:r>
            <a:r>
              <a:rPr lang="cs-CZ" sz="1700" dirty="0" smtClean="0"/>
              <a:t>U květů</a:t>
            </a:r>
            <a:r>
              <a:rPr kumimoji="0" lang="cs-CZ" sz="1700" b="0" i="0" u="none" strike="noStrike" kern="1200" cap="none" spc="0" normalizeH="0" noProof="0" dirty="0" smtClean="0">
                <a:ln>
                  <a:noFill/>
                </a:ln>
                <a:solidFill>
                  <a:schemeClr val="tx1"/>
                </a:solidFill>
                <a:effectLst/>
                <a:uLnTx/>
                <a:uFillTx/>
                <a:latin typeface="+mn-lt"/>
                <a:ea typeface="+mn-ea"/>
                <a:cs typeface="+mn-cs"/>
              </a:rPr>
              <a:t> byly měřeny následující údaje: délka a šířka kališních lístků, délka a šířka korunních plátků.</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1700" baseline="0" dirty="0" smtClean="0"/>
              <a:t>Na hladině významnosti</a:t>
            </a:r>
            <a:r>
              <a:rPr lang="cs-CZ" sz="1700" dirty="0" smtClean="0"/>
              <a:t> 0,05 testujte hypotézu, že délka kališních lístků u třech tříd kosatců se neliší. Pokud zamítnete nulovou hypotézu, zjistěte, které dvojice tříd se od sebe liší.</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TextovéPole 6"/>
          <p:cNvSpPr txBox="1"/>
          <p:nvPr/>
        </p:nvSpPr>
        <p:spPr>
          <a:xfrm>
            <a:off x="395536" y="2132856"/>
            <a:ext cx="2520280" cy="1200329"/>
          </a:xfrm>
          <a:prstGeom prst="rect">
            <a:avLst/>
          </a:prstGeom>
          <a:noFill/>
        </p:spPr>
        <p:txBody>
          <a:bodyPr wrap="square" rtlCol="0">
            <a:spAutoFit/>
          </a:bodyPr>
          <a:lstStyle/>
          <a:p>
            <a:pPr>
              <a:buFont typeface="Arial" pitchFamily="34" charset="0"/>
              <a:buChar char="•"/>
            </a:pPr>
            <a:r>
              <a:rPr lang="cs-CZ" dirty="0" smtClean="0"/>
              <a:t> nejprve se pomocí grafu podíváme na rozložení dat v rámci srovnávaných  skupin</a:t>
            </a:r>
            <a:endParaRPr lang="cs-CZ" b="1" i="1" dirty="0" smtClean="0"/>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9124" y="1851620"/>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3995936" y="1628800"/>
            <a:ext cx="4638675" cy="39909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265032" y="1802170"/>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multiple</a:t>
            </a:r>
          </a:p>
          <a:p>
            <a:r>
              <a:rPr lang="cs-CZ" b="1" i="1" dirty="0" err="1" smtClean="0"/>
              <a:t>indep</a:t>
            </a:r>
            <a:r>
              <a:rPr lang="cs-CZ" b="1" i="1" dirty="0" smtClean="0"/>
              <a:t>. </a:t>
            </a:r>
            <a:r>
              <a:rPr lang="cs-CZ" b="1" i="1" dirty="0" err="1" smtClean="0"/>
              <a:t>samples</a:t>
            </a:r>
            <a:r>
              <a:rPr lang="cs-CZ" b="1" i="1" dirty="0" smtClean="0"/>
              <a:t> (</a:t>
            </a:r>
            <a:r>
              <a:rPr lang="cs-CZ" b="1" i="1" dirty="0" err="1" smtClean="0"/>
              <a:t>groups</a:t>
            </a:r>
            <a:r>
              <a:rPr lang="cs-CZ" b="1" i="1" dirty="0" smtClean="0"/>
              <a:t>)</a:t>
            </a:r>
          </a:p>
        </p:txBody>
      </p:sp>
      <p:sp>
        <p:nvSpPr>
          <p:cNvPr id="8" name="Šipka doprava 7"/>
          <p:cNvSpPr/>
          <p:nvPr/>
        </p:nvSpPr>
        <p:spPr>
          <a:xfrm>
            <a:off x="3995936" y="191683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5076056" y="1844824"/>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70335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délník 45"/>
          <p:cNvSpPr/>
          <p:nvPr/>
        </p:nvSpPr>
        <p:spPr>
          <a:xfrm>
            <a:off x="4932040" y="5517232"/>
            <a:ext cx="403244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484784"/>
            <a:ext cx="3824637"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Summary</a:t>
            </a:r>
            <a:r>
              <a:rPr lang="cs-CZ" b="1" i="1" dirty="0" smtClean="0"/>
              <a:t>:</a:t>
            </a:r>
            <a:endParaRPr lang="en-US" b="1" i="1" dirty="0" smtClean="0"/>
          </a:p>
          <a:p>
            <a:r>
              <a:rPr lang="cs-CZ" b="1" i="1" dirty="0" smtClean="0"/>
              <a:t> </a:t>
            </a:r>
            <a:r>
              <a:rPr lang="cs-CZ" b="1" i="1" dirty="0" err="1" smtClean="0"/>
              <a:t>Kruskal</a:t>
            </a:r>
            <a:r>
              <a:rPr lang="cs-CZ" b="1" i="1" dirty="0" smtClean="0"/>
              <a:t>-</a:t>
            </a:r>
            <a:r>
              <a:rPr lang="cs-CZ" b="1" i="1" dirty="0" err="1" smtClean="0"/>
              <a:t>Wallis</a:t>
            </a:r>
            <a:r>
              <a:rPr lang="cs-CZ" b="1" i="1" dirty="0" smtClean="0"/>
              <a:t> ANOVA </a:t>
            </a:r>
            <a:r>
              <a:rPr lang="en-US" b="1" i="1" dirty="0" smtClean="0"/>
              <a:t>&amp; Median test</a:t>
            </a:r>
            <a:r>
              <a:rPr lang="cs-CZ" b="1" i="1" dirty="0" smtClean="0"/>
              <a:t> </a:t>
            </a:r>
          </a:p>
          <a:p>
            <a:r>
              <a:rPr lang="cs-CZ" dirty="0" smtClean="0"/>
              <a:t>získáme výstupy</a:t>
            </a:r>
            <a:r>
              <a:rPr lang="en-US" dirty="0" smtClean="0"/>
              <a:t>.</a:t>
            </a:r>
            <a:endParaRPr lang="cs-CZ" dirty="0" smtClean="0"/>
          </a:p>
          <a:p>
            <a:endParaRPr lang="cs-CZ" dirty="0" smtClean="0"/>
          </a:p>
          <a:p>
            <a:endParaRPr lang="cs-CZ" dirty="0" smtClean="0"/>
          </a:p>
          <a:p>
            <a:endParaRPr lang="cs-CZ" b="1" i="1" dirty="0"/>
          </a:p>
        </p:txBody>
      </p:sp>
      <p:grpSp>
        <p:nvGrpSpPr>
          <p:cNvPr id="13" name="Skupina 12"/>
          <p:cNvGrpSpPr/>
          <p:nvPr/>
        </p:nvGrpSpPr>
        <p:grpSpPr>
          <a:xfrm>
            <a:off x="3935520" y="1124744"/>
            <a:ext cx="4726897" cy="3527296"/>
            <a:chOff x="3935520" y="1627858"/>
            <a:chExt cx="4726897" cy="3527296"/>
          </a:xfrm>
        </p:grpSpPr>
        <p:pic>
          <p:nvPicPr>
            <p:cNvPr id="29698" name="Picture 2"/>
            <p:cNvPicPr>
              <a:picLocks noChangeAspect="1" noChangeArrowheads="1"/>
            </p:cNvPicPr>
            <p:nvPr/>
          </p:nvPicPr>
          <p:blipFill>
            <a:blip r:embed="rId2" cstate="print"/>
            <a:srcRect/>
            <a:stretch>
              <a:fillRect/>
            </a:stretch>
          </p:blipFill>
          <p:spPr bwMode="auto">
            <a:xfrm>
              <a:off x="4499992" y="1916832"/>
              <a:ext cx="4162425" cy="2714625"/>
            </a:xfrm>
            <a:prstGeom prst="rect">
              <a:avLst/>
            </a:prstGeom>
            <a:noFill/>
            <a:ln w="9525">
              <a:noFill/>
              <a:miter lim="800000"/>
              <a:headEnd/>
              <a:tailEnd/>
            </a:ln>
          </p:spPr>
        </p:pic>
        <p:sp>
          <p:nvSpPr>
            <p:cNvPr id="7" name="Šipka doprava 6"/>
            <p:cNvSpPr/>
            <p:nvPr/>
          </p:nvSpPr>
          <p:spPr>
            <a:xfrm rot="1014335">
              <a:off x="3980101" y="23811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rot="13836479">
              <a:off x="7862427" y="450708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21435653">
              <a:off x="3935520"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0" name="Zaoblený obdélník 9"/>
            <p:cNvSpPr/>
            <p:nvPr/>
          </p:nvSpPr>
          <p:spPr>
            <a:xfrm>
              <a:off x="4716016" y="3573016"/>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rot="7690540">
              <a:off x="7859225" y="177187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pic>
        <p:nvPicPr>
          <p:cNvPr id="14" name="Picture 2"/>
          <p:cNvPicPr>
            <a:picLocks noChangeAspect="1" noChangeArrowheads="1"/>
          </p:cNvPicPr>
          <p:nvPr/>
        </p:nvPicPr>
        <p:blipFill>
          <a:blip r:embed="rId3" cstate="print"/>
          <a:srcRect/>
          <a:stretch>
            <a:fillRect/>
          </a:stretch>
        </p:blipFill>
        <p:spPr bwMode="auto">
          <a:xfrm>
            <a:off x="323528" y="4941168"/>
            <a:ext cx="4505325" cy="1343025"/>
          </a:xfrm>
          <a:prstGeom prst="rect">
            <a:avLst/>
          </a:prstGeom>
          <a:noFill/>
          <a:ln w="9525">
            <a:noFill/>
            <a:miter lim="800000"/>
            <a:headEnd/>
            <a:tailEnd/>
          </a:ln>
        </p:spPr>
      </p:pic>
      <p:sp>
        <p:nvSpPr>
          <p:cNvPr id="15" name="TextovéPole 14"/>
          <p:cNvSpPr txBox="1"/>
          <p:nvPr/>
        </p:nvSpPr>
        <p:spPr>
          <a:xfrm>
            <a:off x="3059832" y="5877272"/>
            <a:ext cx="3096344" cy="646331"/>
          </a:xfrm>
          <a:prstGeom prst="rect">
            <a:avLst/>
          </a:prstGeom>
          <a:noFill/>
        </p:spPr>
        <p:txBody>
          <a:bodyPr wrap="square" rtlCol="0">
            <a:spAutoFit/>
          </a:bodyPr>
          <a:lstStyle/>
          <a:p>
            <a:r>
              <a:rPr lang="cs-CZ" dirty="0" smtClean="0"/>
              <a:t>Hodnota testové </a:t>
            </a:r>
          </a:p>
          <a:p>
            <a:r>
              <a:rPr lang="cs-CZ" dirty="0" smtClean="0"/>
              <a:t>statistiky</a:t>
            </a:r>
            <a:endParaRPr lang="cs-CZ" dirty="0"/>
          </a:p>
        </p:txBody>
      </p:sp>
      <p:sp>
        <p:nvSpPr>
          <p:cNvPr id="17" name="TextovéPole 16"/>
          <p:cNvSpPr txBox="1"/>
          <p:nvPr/>
        </p:nvSpPr>
        <p:spPr>
          <a:xfrm>
            <a:off x="179512" y="4149080"/>
            <a:ext cx="3078856" cy="646331"/>
          </a:xfrm>
          <a:prstGeom prst="rect">
            <a:avLst/>
          </a:prstGeom>
          <a:noFill/>
        </p:spPr>
        <p:txBody>
          <a:bodyPr wrap="square" rtlCol="0">
            <a:spAutoFit/>
          </a:bodyPr>
          <a:lstStyle/>
          <a:p>
            <a:r>
              <a:rPr lang="en-US" dirty="0" smtClean="0"/>
              <a:t>Po</a:t>
            </a:r>
            <a:r>
              <a:rPr lang="cs-CZ" dirty="0" smtClean="0"/>
              <a:t>čet hodnot </a:t>
            </a:r>
          </a:p>
          <a:p>
            <a:r>
              <a:rPr lang="cs-CZ" dirty="0" smtClean="0"/>
              <a:t>v každém výběru</a:t>
            </a:r>
            <a:endParaRPr lang="cs-CZ" dirty="0"/>
          </a:p>
        </p:txBody>
      </p:sp>
      <p:sp>
        <p:nvSpPr>
          <p:cNvPr id="18" name="TextovéPole 17"/>
          <p:cNvSpPr txBox="1"/>
          <p:nvPr/>
        </p:nvSpPr>
        <p:spPr>
          <a:xfrm>
            <a:off x="1907704" y="4221088"/>
            <a:ext cx="2219325" cy="369332"/>
          </a:xfrm>
          <a:prstGeom prst="rect">
            <a:avLst/>
          </a:prstGeom>
          <a:noFill/>
        </p:spPr>
        <p:txBody>
          <a:bodyPr wrap="square" rtlCol="0">
            <a:spAutoFit/>
          </a:bodyPr>
          <a:lstStyle/>
          <a:p>
            <a:r>
              <a:rPr lang="cs-CZ" dirty="0" smtClean="0"/>
              <a:t>Součet pořadí hodnot</a:t>
            </a:r>
            <a:endParaRPr lang="cs-CZ" dirty="0"/>
          </a:p>
        </p:txBody>
      </p:sp>
      <p:cxnSp>
        <p:nvCxnSpPr>
          <p:cNvPr id="24" name="Tvar 23"/>
          <p:cNvCxnSpPr/>
          <p:nvPr/>
        </p:nvCxnSpPr>
        <p:spPr>
          <a:xfrm>
            <a:off x="539553" y="4797152"/>
            <a:ext cx="1080121" cy="79209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rot="5400000">
            <a:off x="1691681" y="5013179"/>
            <a:ext cx="936107" cy="21602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Pravoúhlá spojovací čára 29"/>
          <p:cNvCxnSpPr/>
          <p:nvPr/>
        </p:nvCxnSpPr>
        <p:spPr>
          <a:xfrm rot="5400000" flipH="1" flipV="1">
            <a:off x="3095836" y="5553236"/>
            <a:ext cx="504056"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932040" y="5085184"/>
            <a:ext cx="3096344" cy="646331"/>
          </a:xfrm>
          <a:prstGeom prst="rect">
            <a:avLst/>
          </a:prstGeom>
          <a:noFill/>
        </p:spPr>
        <p:txBody>
          <a:bodyPr wrap="square" rtlCol="0">
            <a:spAutoFit/>
          </a:bodyPr>
          <a:lstStyle/>
          <a:p>
            <a:r>
              <a:rPr lang="cs-CZ" b="1" u="sng" dirty="0" smtClean="0"/>
              <a:t>p-hodnota</a:t>
            </a:r>
          </a:p>
          <a:p>
            <a:endParaRPr lang="cs-CZ" b="1" u="sng" dirty="0"/>
          </a:p>
        </p:txBody>
      </p:sp>
      <p:sp>
        <p:nvSpPr>
          <p:cNvPr id="36" name="Obdélník 35"/>
          <p:cNvSpPr/>
          <p:nvPr/>
        </p:nvSpPr>
        <p:spPr>
          <a:xfrm>
            <a:off x="3635896" y="5229200"/>
            <a:ext cx="576064" cy="2160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bdélník 42"/>
          <p:cNvSpPr/>
          <p:nvPr/>
        </p:nvSpPr>
        <p:spPr>
          <a:xfrm>
            <a:off x="5004048" y="5590981"/>
            <a:ext cx="4032448" cy="646331"/>
          </a:xfrm>
          <a:prstGeom prst="rect">
            <a:avLst/>
          </a:prstGeom>
        </p:spPr>
        <p:txBody>
          <a:bodyPr wrap="square">
            <a:spAutoFit/>
          </a:bodyPr>
          <a:lstStyle/>
          <a:p>
            <a:pPr algn="ctr"/>
            <a:r>
              <a:rPr lang="cs-CZ" dirty="0" smtClean="0"/>
              <a:t>Pokud </a:t>
            </a:r>
            <a:r>
              <a:rPr lang="cs-CZ" dirty="0" smtClean="0"/>
              <a:t>p </a:t>
            </a:r>
            <a:r>
              <a:rPr lang="en-US" dirty="0" smtClean="0"/>
              <a:t>&lt;</a:t>
            </a:r>
            <a:r>
              <a:rPr lang="cs-CZ" dirty="0" smtClean="0"/>
              <a:t> </a:t>
            </a:r>
            <a:r>
              <a:rPr lang="en-US" dirty="0" smtClean="0"/>
              <a:t>0,05</a:t>
            </a:r>
            <a:r>
              <a:rPr lang="cs-CZ" dirty="0" smtClean="0"/>
              <a:t>, musíme provést </a:t>
            </a:r>
            <a:r>
              <a:rPr lang="cs-CZ" b="1" dirty="0" smtClean="0"/>
              <a:t>test mnohonásobného porovnání</a:t>
            </a:r>
            <a:r>
              <a:rPr lang="cs-CZ" dirty="0" smtClean="0"/>
              <a:t>. </a:t>
            </a:r>
            <a:endParaRPr lang="cs-CZ" dirty="0"/>
          </a:p>
        </p:txBody>
      </p:sp>
      <p:cxnSp>
        <p:nvCxnSpPr>
          <p:cNvPr id="45" name="Pravoúhlá spojovací čára 44"/>
          <p:cNvCxnSpPr/>
          <p:nvPr/>
        </p:nvCxnSpPr>
        <p:spPr>
          <a:xfrm rot="10800000" flipV="1">
            <a:off x="4283968" y="5301208"/>
            <a:ext cx="504056"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2" name="Picture 2"/>
          <p:cNvPicPr>
            <a:picLocks noChangeAspect="1" noChangeArrowheads="1"/>
          </p:cNvPicPr>
          <p:nvPr/>
        </p:nvPicPr>
        <p:blipFill>
          <a:blip r:embed="rId2" cstate="print"/>
          <a:srcRect/>
          <a:stretch>
            <a:fillRect/>
          </a:stretch>
        </p:blipFill>
        <p:spPr bwMode="auto">
          <a:xfrm>
            <a:off x="251520" y="1340768"/>
            <a:ext cx="4162425" cy="2714625"/>
          </a:xfrm>
          <a:prstGeom prst="rect">
            <a:avLst/>
          </a:prstGeom>
          <a:noFill/>
          <a:ln w="9525">
            <a:noFill/>
            <a:miter lim="800000"/>
            <a:headEnd/>
            <a:tailEnd/>
          </a:ln>
        </p:spPr>
      </p:pic>
      <p:sp>
        <p:nvSpPr>
          <p:cNvPr id="16" name="Zaoblený obdélník 15"/>
          <p:cNvSpPr/>
          <p:nvPr/>
        </p:nvSpPr>
        <p:spPr>
          <a:xfrm>
            <a:off x="467544" y="3284984"/>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24" name="Picture 4"/>
          <p:cNvPicPr>
            <a:picLocks noChangeAspect="1" noChangeArrowheads="1"/>
          </p:cNvPicPr>
          <p:nvPr/>
        </p:nvPicPr>
        <p:blipFill>
          <a:blip r:embed="rId3" cstate="print"/>
          <a:srcRect/>
          <a:stretch>
            <a:fillRect/>
          </a:stretch>
        </p:blipFill>
        <p:spPr bwMode="auto">
          <a:xfrm>
            <a:off x="2555776" y="4437112"/>
            <a:ext cx="4695825" cy="1343025"/>
          </a:xfrm>
          <a:prstGeom prst="rect">
            <a:avLst/>
          </a:prstGeom>
          <a:noFill/>
          <a:ln w="9525">
            <a:noFill/>
            <a:miter lim="800000"/>
            <a:headEnd/>
            <a:tailEnd/>
          </a:ln>
        </p:spPr>
      </p:pic>
      <p:sp>
        <p:nvSpPr>
          <p:cNvPr id="19" name="TextovéPole 18"/>
          <p:cNvSpPr txBox="1"/>
          <p:nvPr/>
        </p:nvSpPr>
        <p:spPr>
          <a:xfrm>
            <a:off x="3707904" y="6021288"/>
            <a:ext cx="3096344" cy="646331"/>
          </a:xfrm>
          <a:prstGeom prst="rect">
            <a:avLst/>
          </a:prstGeom>
          <a:noFill/>
        </p:spPr>
        <p:txBody>
          <a:bodyPr wrap="square" rtlCol="0">
            <a:spAutoFit/>
          </a:bodyPr>
          <a:lstStyle/>
          <a:p>
            <a:r>
              <a:rPr lang="cs-CZ" b="1" u="sng" dirty="0" smtClean="0"/>
              <a:t>p - hodnoty</a:t>
            </a:r>
            <a:endParaRPr lang="cs-CZ" b="1" u="sng" dirty="0" smtClean="0"/>
          </a:p>
          <a:p>
            <a:endParaRPr lang="cs-CZ" b="1" u="sng" dirty="0"/>
          </a:p>
        </p:txBody>
      </p:sp>
      <p:cxnSp>
        <p:nvCxnSpPr>
          <p:cNvPr id="27" name="Přímá spojovací šipka 26"/>
          <p:cNvCxnSpPr/>
          <p:nvPr/>
        </p:nvCxnSpPr>
        <p:spPr>
          <a:xfrm flipV="1">
            <a:off x="4499992" y="5517232"/>
            <a:ext cx="36004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flipH="1" flipV="1">
            <a:off x="3779912" y="5589240"/>
            <a:ext cx="7200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893817" y="2276872"/>
            <a:ext cx="3710631" cy="1754326"/>
          </a:xfrm>
          <a:prstGeom prst="rect">
            <a:avLst/>
          </a:prstGeom>
          <a:noFill/>
        </p:spPr>
        <p:txBody>
          <a:bodyPr wrap="none" rtlCol="0">
            <a:spAutoFit/>
          </a:bodyPr>
          <a:lstStyle/>
          <a:p>
            <a:r>
              <a:rPr lang="cs-CZ" b="1" u="sng" dirty="0" smtClean="0"/>
              <a:t>Testy mnohonásobného porovnávání</a:t>
            </a:r>
          </a:p>
          <a:p>
            <a:endParaRPr lang="cs-CZ" dirty="0" smtClean="0"/>
          </a:p>
          <a:p>
            <a:pPr>
              <a:buFont typeface="Arial" pitchFamily="34" charset="0"/>
              <a:buChar char="•"/>
            </a:pPr>
            <a:r>
              <a:rPr lang="cs-CZ" dirty="0" smtClean="0"/>
              <a:t> </a:t>
            </a:r>
            <a:r>
              <a:rPr lang="cs-CZ" dirty="0" err="1" smtClean="0"/>
              <a:t>Kliknutímna</a:t>
            </a:r>
            <a:r>
              <a:rPr lang="cs-CZ" dirty="0" smtClean="0"/>
              <a:t> </a:t>
            </a:r>
            <a:r>
              <a:rPr lang="cs-CZ" b="1" i="1" dirty="0" smtClean="0"/>
              <a:t>Multiple </a:t>
            </a:r>
            <a:r>
              <a:rPr lang="cs-CZ" b="1" i="1" dirty="0" err="1" smtClean="0"/>
              <a:t>comparisons</a:t>
            </a:r>
            <a:r>
              <a:rPr lang="cs-CZ" b="1" i="1" dirty="0" smtClean="0"/>
              <a:t> </a:t>
            </a:r>
          </a:p>
          <a:p>
            <a:r>
              <a:rPr lang="cs-CZ" b="1" i="1" dirty="0" err="1" smtClean="0"/>
              <a:t>of</a:t>
            </a:r>
            <a:r>
              <a:rPr lang="cs-CZ" b="1" i="1" dirty="0" smtClean="0"/>
              <a:t> </a:t>
            </a:r>
            <a:r>
              <a:rPr lang="cs-CZ" b="1" i="1" dirty="0" err="1" smtClean="0"/>
              <a:t>mean</a:t>
            </a:r>
            <a:r>
              <a:rPr lang="cs-CZ" b="1" i="1" dirty="0" smtClean="0"/>
              <a:t> </a:t>
            </a:r>
            <a:r>
              <a:rPr lang="cs-CZ" b="1" i="1" dirty="0" err="1" smtClean="0"/>
              <a:t>ranks</a:t>
            </a:r>
            <a:r>
              <a:rPr lang="cs-CZ" b="1" i="1" dirty="0" smtClean="0"/>
              <a:t> </a:t>
            </a:r>
            <a:r>
              <a:rPr lang="cs-CZ" b="1" i="1" dirty="0" err="1" smtClean="0"/>
              <a:t>for</a:t>
            </a:r>
            <a:r>
              <a:rPr lang="cs-CZ" b="1" i="1" dirty="0" smtClean="0"/>
              <a:t> </a:t>
            </a:r>
            <a:r>
              <a:rPr lang="cs-CZ" b="1" i="1" dirty="0" err="1" smtClean="0"/>
              <a:t>all</a:t>
            </a:r>
            <a:r>
              <a:rPr lang="cs-CZ" b="1" i="1" dirty="0" smtClean="0"/>
              <a:t> </a:t>
            </a:r>
            <a:r>
              <a:rPr lang="cs-CZ" b="1" i="1" dirty="0" err="1" smtClean="0"/>
              <a:t>groups</a:t>
            </a:r>
            <a:endParaRPr lang="cs-CZ" b="1" i="1" dirty="0" smtClean="0"/>
          </a:p>
          <a:p>
            <a:endParaRPr lang="cs-CZ" dirty="0" smtClean="0"/>
          </a:p>
          <a:p>
            <a:endParaRPr lang="cs-CZ" b="1" i="1" dirty="0"/>
          </a:p>
        </p:txBody>
      </p:sp>
      <p:sp>
        <p:nvSpPr>
          <p:cNvPr id="32" name="Šipka doprava 31"/>
          <p:cNvSpPr/>
          <p:nvPr/>
        </p:nvSpPr>
        <p:spPr>
          <a:xfrm rot="11083175">
            <a:off x="3223242" y="3172699"/>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2505301"/>
          </a:xfrm>
        </p:spPr>
        <p:txBody>
          <a:bodyPr>
            <a:spAutoFit/>
          </a:bodyPr>
          <a:lstStyle/>
          <a:p>
            <a:pPr marL="0" indent="0" algn="ctr">
              <a:buNone/>
            </a:pPr>
            <a:r>
              <a:rPr lang="cs-CZ" sz="2800" b="1" dirty="0">
                <a:solidFill>
                  <a:schemeClr val="tx2"/>
                </a:solidFill>
                <a:latin typeface="Arial" pitchFamily="34" charset="0"/>
              </a:rPr>
              <a:t>Mannův-</a:t>
            </a:r>
            <a:r>
              <a:rPr lang="cs-CZ" sz="2800" b="1" dirty="0" err="1">
                <a:solidFill>
                  <a:schemeClr val="tx2"/>
                </a:solidFill>
                <a:latin typeface="Arial" pitchFamily="34" charset="0"/>
              </a:rPr>
              <a:t>Whitneyův</a:t>
            </a:r>
            <a:r>
              <a:rPr lang="cs-CZ" sz="2800" b="1" dirty="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test, párový znaménkový test,</a:t>
            </a:r>
          </a:p>
          <a:p>
            <a:pPr marL="0" indent="0" algn="ctr">
              <a:buNone/>
            </a:pPr>
            <a:r>
              <a:rPr lang="cs-CZ" sz="2800" b="1" dirty="0" err="1">
                <a:solidFill>
                  <a:schemeClr val="tx2"/>
                </a:solidFill>
                <a:latin typeface="Arial" pitchFamily="34" charset="0"/>
              </a:rPr>
              <a:t>Kruskalův-Wallisův</a:t>
            </a:r>
            <a:r>
              <a:rPr lang="cs-CZ" sz="2800" b="1" dirty="0">
                <a:solidFill>
                  <a:schemeClr val="tx2"/>
                </a:solidFill>
                <a:latin typeface="Arial" pitchFamily="34" charset="0"/>
              </a:rPr>
              <a:t> test, </a:t>
            </a:r>
          </a:p>
          <a:p>
            <a:pPr marL="0" indent="0" algn="ctr">
              <a:buNone/>
            </a:pPr>
            <a:r>
              <a:rPr lang="cs-CZ" sz="2800" b="1" dirty="0">
                <a:solidFill>
                  <a:schemeClr val="tx2"/>
                </a:solidFill>
                <a:latin typeface="Arial" pitchFamily="34" charset="0"/>
              </a:rPr>
              <a:t>Metoda mnohonásobného </a:t>
            </a:r>
            <a:r>
              <a:rPr lang="cs-CZ" sz="2800" b="1" dirty="0" smtClean="0">
                <a:solidFill>
                  <a:schemeClr val="tx2"/>
                </a:solidFill>
                <a:latin typeface="Arial" pitchFamily="34" charset="0"/>
              </a:rPr>
              <a:t>porovnání</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1132978"/>
            <a:ext cx="7772400" cy="738664"/>
          </a:xfrm>
          <a:noFill/>
        </p:spPr>
        <p:txBody>
          <a:bodyPr>
            <a:spAutoFit/>
          </a:bodyPr>
          <a:lstStyle/>
          <a:p>
            <a:r>
              <a:rPr lang="cs-CZ" sz="4200" dirty="0" smtClean="0">
                <a:solidFill>
                  <a:schemeClr val="accent1"/>
                </a:solidFill>
                <a:latin typeface="Arial" pitchFamily="34" charset="0"/>
              </a:rPr>
              <a:t>Samostatné cvičení</a:t>
            </a:r>
          </a:p>
        </p:txBody>
      </p:sp>
    </p:spTree>
    <p:extLst>
      <p:ext uri="{BB962C8B-B14F-4D97-AF65-F5344CB8AC3E}">
        <p14:creationId xmlns:p14="http://schemas.microsoft.com/office/powerpoint/2010/main" val="977138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1.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a:t>
            </a:r>
            <a:r>
              <a:rPr lang="cs-CZ" dirty="0" smtClean="0"/>
              <a:t>05_1_priklad</a:t>
            </a:r>
            <a:r>
              <a:rPr lang="cs-CZ" dirty="0" smtClean="0"/>
              <a:t>. Ke zjištění, zda se liší spotřeba při dvou určitých druzích benzínu (A, B), bylo vybráno 10 aut, u kterých za jinak stejných zkušebních podmínek byla změřena spotřeba při použití každého ze dvou druhů benzínu. </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spotřeba benzínu A i B byla stejná (hladina významnosti = 0,05).</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18608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a:t>
            </a:r>
            <a:r>
              <a:rPr lang="cs-CZ" dirty="0" smtClean="0"/>
              <a:t>05_2_priklad</a:t>
            </a:r>
            <a:r>
              <a:rPr lang="cs-CZ" dirty="0" smtClean="0"/>
              <a:t>. Byl sledován vliv vitamínového doplňku do krmiva na zvyšování váhových přírůstků u selat. U 19 z 38 selat byl aplikován vitamínový přípravek.</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porovnávané způsoby výkrmů (1: klasická směs, 2: směs s vitamínovým doplňkem) se neliší (hladina významnosti = 0,05).</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4764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Arial" pitchFamily="34" charset="0"/>
              <a:buChar char="•"/>
              <a:defRPr/>
            </a:pPr>
            <a:r>
              <a:rPr lang="cs-CZ" dirty="0"/>
              <a:t>Načtěte </a:t>
            </a:r>
            <a:r>
              <a:rPr lang="cs-CZ" dirty="0" smtClean="0"/>
              <a:t>data </a:t>
            </a:r>
            <a:r>
              <a:rPr lang="cs-CZ" dirty="0" smtClean="0"/>
              <a:t>05_3_priklad</a:t>
            </a:r>
            <a:r>
              <a:rPr lang="cs-CZ" dirty="0"/>
              <a:t>. Výrobce </a:t>
            </a:r>
            <a:r>
              <a:rPr lang="cs-CZ" dirty="0" smtClean="0"/>
              <a:t>koláčů má 4 nové recepty (A,B,C,D) a chce zjistit, zda se jejich kvalita liší. Upekl proto 5 koláčů od každého druhu a dal je porotě k ohodnocení. Hodnocení poroty je v následující tabulce:</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recepty se neliší (hladina významnosti = 0,05). Pokud nulovou hypotézu zamítnete, zjistěte, které dvojice receptů se liší.</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Tabulka 4"/>
          <p:cNvGraphicFramePr>
            <a:graphicFrameLocks noGrp="1"/>
          </p:cNvGraphicFramePr>
          <p:nvPr/>
        </p:nvGraphicFramePr>
        <p:xfrm>
          <a:off x="1475656" y="2420888"/>
          <a:ext cx="6096000" cy="1854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cs-CZ" dirty="0" smtClean="0"/>
                        <a:t>Recept</a:t>
                      </a:r>
                      <a:endParaRPr lang="cs-CZ" dirty="0"/>
                    </a:p>
                  </a:txBody>
                  <a:tcPr/>
                </a:tc>
                <a:tc gridSpan="5">
                  <a:txBody>
                    <a:bodyPr/>
                    <a:lstStyle/>
                    <a:p>
                      <a:r>
                        <a:rPr lang="cs-CZ" dirty="0" smtClean="0"/>
                        <a:t>Body</a:t>
                      </a:r>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pPr algn="r"/>
                      <a:r>
                        <a:rPr lang="cs-CZ" dirty="0" smtClean="0"/>
                        <a:t>A</a:t>
                      </a:r>
                      <a:endParaRPr lang="cs-CZ" dirty="0"/>
                    </a:p>
                  </a:txBody>
                  <a:tcPr/>
                </a:tc>
                <a:tc>
                  <a:txBody>
                    <a:bodyPr/>
                    <a:lstStyle/>
                    <a:p>
                      <a:pPr algn="ctr"/>
                      <a:r>
                        <a:rPr lang="cs-CZ" dirty="0" smtClean="0"/>
                        <a:t>72</a:t>
                      </a:r>
                      <a:endParaRPr lang="cs-CZ" dirty="0"/>
                    </a:p>
                  </a:txBody>
                  <a:tcPr/>
                </a:tc>
                <a:tc>
                  <a:txBody>
                    <a:bodyPr/>
                    <a:lstStyle/>
                    <a:p>
                      <a:pPr algn="ctr"/>
                      <a:r>
                        <a:rPr lang="cs-CZ" dirty="0" smtClean="0"/>
                        <a:t>88</a:t>
                      </a:r>
                      <a:endParaRPr lang="cs-CZ" dirty="0"/>
                    </a:p>
                  </a:txBody>
                  <a:tcPr/>
                </a:tc>
                <a:tc>
                  <a:txBody>
                    <a:bodyPr/>
                    <a:lstStyle/>
                    <a:p>
                      <a:pPr algn="ctr"/>
                      <a:r>
                        <a:rPr lang="cs-CZ" dirty="0" smtClean="0"/>
                        <a:t>70</a:t>
                      </a:r>
                      <a:endParaRPr lang="cs-CZ" dirty="0"/>
                    </a:p>
                  </a:txBody>
                  <a:tcPr/>
                </a:tc>
                <a:tc>
                  <a:txBody>
                    <a:bodyPr/>
                    <a:lstStyle/>
                    <a:p>
                      <a:pPr algn="ctr"/>
                      <a:r>
                        <a:rPr lang="cs-CZ" dirty="0" smtClean="0"/>
                        <a:t>87</a:t>
                      </a:r>
                      <a:endParaRPr lang="cs-CZ" dirty="0"/>
                    </a:p>
                  </a:txBody>
                  <a:tcPr/>
                </a:tc>
                <a:tc>
                  <a:txBody>
                    <a:bodyPr/>
                    <a:lstStyle/>
                    <a:p>
                      <a:pPr algn="ctr"/>
                      <a:r>
                        <a:rPr lang="cs-CZ" dirty="0" smtClean="0"/>
                        <a:t>71</a:t>
                      </a:r>
                      <a:endParaRPr lang="cs-CZ" dirty="0"/>
                    </a:p>
                  </a:txBody>
                  <a:tcPr/>
                </a:tc>
                <a:extLst>
                  <a:ext uri="{0D108BD9-81ED-4DB2-BD59-A6C34878D82A}">
                    <a16:rowId xmlns:a16="http://schemas.microsoft.com/office/drawing/2014/main" val="10001"/>
                  </a:ext>
                </a:extLst>
              </a:tr>
              <a:tr h="370840">
                <a:tc>
                  <a:txBody>
                    <a:bodyPr/>
                    <a:lstStyle/>
                    <a:p>
                      <a:pPr algn="r"/>
                      <a:r>
                        <a:rPr lang="cs-CZ" dirty="0" smtClean="0"/>
                        <a:t>B</a:t>
                      </a:r>
                      <a:endParaRPr lang="cs-CZ" dirty="0"/>
                    </a:p>
                  </a:txBody>
                  <a:tcPr/>
                </a:tc>
                <a:tc>
                  <a:txBody>
                    <a:bodyPr/>
                    <a:lstStyle/>
                    <a:p>
                      <a:pPr algn="ctr"/>
                      <a:r>
                        <a:rPr lang="cs-CZ" dirty="0" smtClean="0"/>
                        <a:t>85</a:t>
                      </a:r>
                      <a:endParaRPr lang="cs-CZ" dirty="0"/>
                    </a:p>
                  </a:txBody>
                  <a:tcPr/>
                </a:tc>
                <a:tc>
                  <a:txBody>
                    <a:bodyPr/>
                    <a:lstStyle/>
                    <a:p>
                      <a:pPr algn="ctr"/>
                      <a:r>
                        <a:rPr lang="cs-CZ" dirty="0" smtClean="0"/>
                        <a:t>89</a:t>
                      </a:r>
                      <a:endParaRPr lang="cs-CZ" dirty="0"/>
                    </a:p>
                  </a:txBody>
                  <a:tcPr/>
                </a:tc>
                <a:tc>
                  <a:txBody>
                    <a:bodyPr/>
                    <a:lstStyle/>
                    <a:p>
                      <a:pPr algn="ctr"/>
                      <a:r>
                        <a:rPr lang="cs-CZ" dirty="0" smtClean="0"/>
                        <a:t>86</a:t>
                      </a:r>
                      <a:endParaRPr lang="cs-CZ" dirty="0"/>
                    </a:p>
                  </a:txBody>
                  <a:tcPr/>
                </a:tc>
                <a:tc>
                  <a:txBody>
                    <a:bodyPr/>
                    <a:lstStyle/>
                    <a:p>
                      <a:pPr algn="ctr"/>
                      <a:r>
                        <a:rPr lang="cs-CZ" dirty="0" smtClean="0"/>
                        <a:t>82</a:t>
                      </a:r>
                      <a:endParaRPr lang="cs-CZ" dirty="0"/>
                    </a:p>
                  </a:txBody>
                  <a:tcPr/>
                </a:tc>
                <a:tc>
                  <a:txBody>
                    <a:bodyPr/>
                    <a:lstStyle/>
                    <a:p>
                      <a:pPr algn="ctr"/>
                      <a:r>
                        <a:rPr lang="cs-CZ" dirty="0" smtClean="0"/>
                        <a:t>88</a:t>
                      </a:r>
                      <a:endParaRPr lang="cs-CZ" dirty="0"/>
                    </a:p>
                  </a:txBody>
                  <a:tcPr/>
                </a:tc>
                <a:extLst>
                  <a:ext uri="{0D108BD9-81ED-4DB2-BD59-A6C34878D82A}">
                    <a16:rowId xmlns:a16="http://schemas.microsoft.com/office/drawing/2014/main" val="10002"/>
                  </a:ext>
                </a:extLst>
              </a:tr>
              <a:tr h="370840">
                <a:tc>
                  <a:txBody>
                    <a:bodyPr/>
                    <a:lstStyle/>
                    <a:p>
                      <a:pPr algn="r"/>
                      <a:r>
                        <a:rPr lang="cs-CZ" dirty="0" smtClean="0"/>
                        <a:t>C</a:t>
                      </a:r>
                      <a:endParaRPr lang="cs-CZ" dirty="0"/>
                    </a:p>
                  </a:txBody>
                  <a:tcPr/>
                </a:tc>
                <a:tc>
                  <a:txBody>
                    <a:bodyPr/>
                    <a:lstStyle/>
                    <a:p>
                      <a:pPr algn="ctr"/>
                      <a:r>
                        <a:rPr lang="cs-CZ" dirty="0" smtClean="0"/>
                        <a:t>94</a:t>
                      </a:r>
                      <a:endParaRPr lang="cs-CZ" dirty="0"/>
                    </a:p>
                  </a:txBody>
                  <a:tcPr/>
                </a:tc>
                <a:tc>
                  <a:txBody>
                    <a:bodyPr/>
                    <a:lstStyle/>
                    <a:p>
                      <a:pPr algn="ctr"/>
                      <a:r>
                        <a:rPr lang="cs-CZ" dirty="0" smtClean="0"/>
                        <a:t>94</a:t>
                      </a:r>
                      <a:endParaRPr lang="cs-CZ" dirty="0"/>
                    </a:p>
                  </a:txBody>
                  <a:tcPr/>
                </a:tc>
                <a:tc>
                  <a:txBody>
                    <a:bodyPr/>
                    <a:lstStyle/>
                    <a:p>
                      <a:pPr algn="ctr"/>
                      <a:r>
                        <a:rPr lang="cs-CZ" dirty="0" smtClean="0"/>
                        <a:t>88</a:t>
                      </a:r>
                      <a:endParaRPr lang="cs-CZ" dirty="0"/>
                    </a:p>
                  </a:txBody>
                  <a:tcPr/>
                </a:tc>
                <a:tc>
                  <a:txBody>
                    <a:bodyPr/>
                    <a:lstStyle/>
                    <a:p>
                      <a:pPr algn="ctr"/>
                      <a:r>
                        <a:rPr lang="cs-CZ" dirty="0" smtClean="0"/>
                        <a:t>87</a:t>
                      </a:r>
                      <a:endParaRPr lang="cs-CZ" dirty="0"/>
                    </a:p>
                  </a:txBody>
                  <a:tcPr/>
                </a:tc>
                <a:tc>
                  <a:txBody>
                    <a:bodyPr/>
                    <a:lstStyle/>
                    <a:p>
                      <a:pPr algn="ctr"/>
                      <a:r>
                        <a:rPr lang="cs-CZ" dirty="0" smtClean="0"/>
                        <a:t>89</a:t>
                      </a:r>
                      <a:endParaRPr lang="cs-CZ" dirty="0"/>
                    </a:p>
                  </a:txBody>
                  <a:tcPr/>
                </a:tc>
                <a:extLst>
                  <a:ext uri="{0D108BD9-81ED-4DB2-BD59-A6C34878D82A}">
                    <a16:rowId xmlns:a16="http://schemas.microsoft.com/office/drawing/2014/main" val="10003"/>
                  </a:ext>
                </a:extLst>
              </a:tr>
              <a:tr h="370840">
                <a:tc>
                  <a:txBody>
                    <a:bodyPr/>
                    <a:lstStyle/>
                    <a:p>
                      <a:pPr algn="r"/>
                      <a:r>
                        <a:rPr lang="cs-CZ" dirty="0" smtClean="0"/>
                        <a:t>D</a:t>
                      </a:r>
                      <a:endParaRPr lang="cs-CZ" dirty="0"/>
                    </a:p>
                  </a:txBody>
                  <a:tcPr/>
                </a:tc>
                <a:tc>
                  <a:txBody>
                    <a:bodyPr/>
                    <a:lstStyle/>
                    <a:p>
                      <a:pPr algn="ctr"/>
                      <a:r>
                        <a:rPr lang="cs-CZ" dirty="0" smtClean="0"/>
                        <a:t>91</a:t>
                      </a:r>
                      <a:endParaRPr lang="cs-CZ" dirty="0"/>
                    </a:p>
                  </a:txBody>
                  <a:tcPr/>
                </a:tc>
                <a:tc>
                  <a:txBody>
                    <a:bodyPr/>
                    <a:lstStyle/>
                    <a:p>
                      <a:pPr algn="ctr"/>
                      <a:r>
                        <a:rPr lang="cs-CZ" dirty="0" smtClean="0"/>
                        <a:t>93</a:t>
                      </a:r>
                      <a:endParaRPr lang="cs-CZ" dirty="0"/>
                    </a:p>
                  </a:txBody>
                  <a:tcPr/>
                </a:tc>
                <a:tc>
                  <a:txBody>
                    <a:bodyPr/>
                    <a:lstStyle/>
                    <a:p>
                      <a:pPr algn="ctr"/>
                      <a:r>
                        <a:rPr lang="cs-CZ" dirty="0" smtClean="0"/>
                        <a:t>92</a:t>
                      </a:r>
                      <a:endParaRPr lang="cs-CZ" dirty="0"/>
                    </a:p>
                  </a:txBody>
                  <a:tcPr/>
                </a:tc>
                <a:tc>
                  <a:txBody>
                    <a:bodyPr/>
                    <a:lstStyle/>
                    <a:p>
                      <a:pPr algn="ctr"/>
                      <a:r>
                        <a:rPr lang="cs-CZ" dirty="0" smtClean="0"/>
                        <a:t>95</a:t>
                      </a:r>
                      <a:endParaRPr lang="cs-CZ" dirty="0"/>
                    </a:p>
                  </a:txBody>
                  <a:tcPr/>
                </a:tc>
                <a:tc>
                  <a:txBody>
                    <a:bodyPr/>
                    <a:lstStyle/>
                    <a:p>
                      <a:pPr algn="ctr"/>
                      <a:r>
                        <a:rPr lang="cs-CZ" dirty="0" smtClean="0"/>
                        <a:t>94</a:t>
                      </a: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380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smtClean="0"/>
              <a:t>- co budeme probírat dnes</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39991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677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826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399917" y="5661248"/>
            <a:ext cx="429979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29377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dirty="0" smtClean="0"/>
              <a:t>Parametrické vs. </a:t>
            </a:r>
            <a:r>
              <a:rPr lang="cs-CZ" dirty="0" err="1" smtClean="0"/>
              <a:t>neparametrické</a:t>
            </a:r>
            <a:r>
              <a:rPr lang="cs-CZ" dirty="0" smtClean="0"/>
              <a:t>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a:latin typeface="+mj-lt"/>
              </a:rPr>
              <a:t>Parametrické testy</a:t>
            </a:r>
          </a:p>
        </p:txBody>
      </p:sp>
      <p:sp>
        <p:nvSpPr>
          <p:cNvPr id="30725" name="AutoShape 4"/>
          <p:cNvSpPr>
            <a:spLocks noChangeArrowheads="1"/>
          </p:cNvSpPr>
          <p:nvPr/>
        </p:nvSpPr>
        <p:spPr bwMode="auto">
          <a:xfrm>
            <a:off x="323850" y="3384956"/>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err="1">
                <a:latin typeface="+mj-lt"/>
              </a:rPr>
              <a:t>Neparametrické</a:t>
            </a:r>
            <a:r>
              <a:rPr lang="cs-CZ" sz="2200" b="1" i="0" dirty="0">
                <a:latin typeface="+mj-lt"/>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Mají předpoklady o rozložení vstupujících dat (např. normální rozložení)</a:t>
            </a:r>
          </a:p>
          <a:p>
            <a:pPr marL="342900" indent="-342900">
              <a:spcBef>
                <a:spcPct val="20000"/>
              </a:spcBef>
              <a:buFontTx/>
              <a:buChar char="•"/>
            </a:pPr>
            <a:r>
              <a:rPr lang="cs-CZ" b="0" i="0" dirty="0" smtClean="0"/>
              <a:t>Při stejném N a dodržení předpokladů mají vyšší sílu testu než testy </a:t>
            </a:r>
            <a:r>
              <a:rPr lang="cs-CZ" b="0" i="0" dirty="0" err="1" smtClean="0"/>
              <a:t>neparametrické</a:t>
            </a:r>
            <a:endParaRPr lang="cs-CZ" b="0" i="0" dirty="0" smtClean="0"/>
          </a:p>
          <a:p>
            <a:pPr marL="342900" indent="-342900">
              <a:spcBef>
                <a:spcPct val="20000"/>
              </a:spcBef>
              <a:buFontTx/>
              <a:buChar char="•"/>
            </a:pPr>
            <a:r>
              <a:rPr lang="cs-CZ" b="0" i="0" dirty="0" smtClean="0">
                <a:solidFill>
                  <a:srgbClr val="FF0000"/>
                </a:solidFill>
              </a:rPr>
              <a:t>Pokud nejsou dodrženy předpoklady parametrických testů, potom jejich síla testu prudce klesá a výsledek testu může být zcela chybný a nesmyslný </a:t>
            </a:r>
            <a:endParaRPr lang="cs-CZ" b="0" i="0" dirty="0">
              <a:solidFill>
                <a:srgbClr val="FF0000"/>
              </a:solidFill>
            </a:endParaRPr>
          </a:p>
        </p:txBody>
      </p:sp>
      <p:sp>
        <p:nvSpPr>
          <p:cNvPr id="30727" name="Text Box 6"/>
          <p:cNvSpPr txBox="1">
            <a:spLocks noChangeArrowheads="1"/>
          </p:cNvSpPr>
          <p:nvPr/>
        </p:nvSpPr>
        <p:spPr bwMode="auto">
          <a:xfrm>
            <a:off x="395288" y="3929105"/>
            <a:ext cx="8675687" cy="1588127"/>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Vyžadují méně předpokladů o </a:t>
            </a:r>
            <a:r>
              <a:rPr lang="cs-CZ" b="0" i="0" dirty="0"/>
              <a:t>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dirty="0" err="1"/>
              <a:t>neparametrické</a:t>
            </a:r>
            <a:r>
              <a:rPr lang="cs-CZ" b="0" i="0" dirty="0"/>
              <a:t> testy nevyužívají původní hodnoty, ale nejčastěji pouze jejich </a:t>
            </a:r>
            <a:r>
              <a:rPr lang="cs-CZ" i="0" dirty="0" smtClean="0">
                <a:solidFill>
                  <a:srgbClr val="FF0000"/>
                </a:solidFill>
              </a:rPr>
              <a:t>pořadí</a:t>
            </a:r>
          </a:p>
          <a:p>
            <a:pPr marL="342900" indent="-342900">
              <a:spcBef>
                <a:spcPct val="20000"/>
              </a:spcBef>
              <a:buFontTx/>
              <a:buChar char="•"/>
            </a:pPr>
            <a:r>
              <a:rPr lang="cs-CZ" dirty="0" smtClean="0"/>
              <a:t>Souvisí s malou velikostí souboru (nejsme schopni normalitu dat ověřit)</a:t>
            </a:r>
            <a:endParaRPr lang="cs-CZ" i="0" dirty="0"/>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7601487" y="3050635"/>
            <a:ext cx="714929" cy="594389"/>
          </a:xfrm>
          <a:prstGeom prst="rect">
            <a:avLst/>
          </a:prstGeom>
          <a:noFill/>
        </p:spPr>
      </p:pic>
      <p:sp>
        <p:nvSpPr>
          <p:cNvPr id="9" name="Text Box 6"/>
          <p:cNvSpPr txBox="1">
            <a:spLocks noChangeArrowheads="1"/>
          </p:cNvSpPr>
          <p:nvPr/>
        </p:nvSpPr>
        <p:spPr bwMode="auto">
          <a:xfrm>
            <a:off x="1187624" y="5661248"/>
            <a:ext cx="7289887" cy="369332"/>
          </a:xfrm>
          <a:prstGeom prst="rect">
            <a:avLst/>
          </a:prstGeom>
          <a:noFill/>
          <a:ln w="9525">
            <a:noFill/>
            <a:miter lim="800000"/>
            <a:headEnd/>
            <a:tailEnd/>
          </a:ln>
        </p:spPr>
        <p:txBody>
          <a:bodyPr wrap="square">
            <a:spAutoFit/>
          </a:bodyPr>
          <a:lstStyle/>
          <a:p>
            <a:pPr algn="ctr">
              <a:spcBef>
                <a:spcPct val="20000"/>
              </a:spcBef>
            </a:pPr>
            <a:r>
              <a:rPr lang="cs-CZ" b="1" dirty="0" smtClean="0"/>
              <a:t>Proč </a:t>
            </a:r>
            <a:r>
              <a:rPr lang="cs-CZ" b="1" i="0" dirty="0" smtClean="0"/>
              <a:t>nemusí parametrický a </a:t>
            </a:r>
            <a:r>
              <a:rPr lang="cs-CZ" b="1" i="0" dirty="0" err="1" smtClean="0"/>
              <a:t>neparametrický</a:t>
            </a:r>
            <a:r>
              <a:rPr lang="cs-CZ" b="1" i="0" dirty="0" smtClean="0"/>
              <a:t> test vyjít stejně?</a:t>
            </a:r>
            <a:endParaRPr lang="cs-CZ" b="1" i="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a:t>
            </a:r>
            <a:r>
              <a:rPr lang="cs-CZ" sz="2800" b="1" dirty="0" err="1" smtClean="0">
                <a:solidFill>
                  <a:schemeClr val="tx2"/>
                </a:solidFill>
                <a:latin typeface="Arial" pitchFamily="34" charset="0"/>
              </a:rPr>
              <a:t>Wilcoxonův</a:t>
            </a:r>
            <a:r>
              <a:rPr lang="cs-CZ" sz="2800" b="1" dirty="0" smtClean="0">
                <a:solidFill>
                  <a:schemeClr val="tx2"/>
                </a:solidFill>
                <a:latin typeface="Arial" pitchFamily="34" charset="0"/>
              </a:rPr>
              <a:t> test</a:t>
            </a:r>
          </a:p>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znaménkový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extLst>
      <p:ext uri="{BB962C8B-B14F-4D97-AF65-F5344CB8AC3E}">
        <p14:creationId xmlns:p14="http://schemas.microsoft.com/office/powerpoint/2010/main" val="196353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err="1" smtClean="0"/>
              <a:t>Jednovýběrový</a:t>
            </a:r>
            <a:r>
              <a:rPr lang="cs-CZ" dirty="0" smtClean="0"/>
              <a:t> </a:t>
            </a:r>
            <a:r>
              <a:rPr lang="cs-CZ" dirty="0" err="1" smtClean="0"/>
              <a:t>Wilcoxonův</a:t>
            </a:r>
            <a:r>
              <a:rPr lang="cs-CZ" dirty="0" smtClean="0"/>
              <a:t> test</a:t>
            </a:r>
          </a:p>
        </p:txBody>
      </p:sp>
      <p:sp>
        <p:nvSpPr>
          <p:cNvPr id="241789" name="Rectangle 124"/>
          <p:cNvSpPr>
            <a:spLocks noChangeArrowheads="1"/>
          </p:cNvSpPr>
          <p:nvPr/>
        </p:nvSpPr>
        <p:spPr bwMode="auto">
          <a:xfrm>
            <a:off x="179512" y="1385855"/>
            <a:ext cx="8964488" cy="4968992"/>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Předpokladem je symetrické rozdělení dat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a:t>
            </a:r>
            <a:r>
              <a:rPr lang="cs-CZ" sz="1600" dirty="0" smtClean="0">
                <a:solidFill>
                  <a:srgbClr val="FF0000"/>
                </a:solidFill>
                <a:cs typeface="Arial" pitchFamily="34" charset="0"/>
              </a:rPr>
              <a:t>medián </a:t>
            </a:r>
            <a:r>
              <a:rPr lang="cs-CZ" sz="1600" dirty="0" smtClean="0">
                <a:solidFill>
                  <a:prstClr val="black"/>
                </a:solidFill>
                <a:cs typeface="Arial" pitchFamily="34" charset="0"/>
              </a:rPr>
              <a:t>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rozdíly hodnot výběru s testovanou hodnotou mediánu.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Absolutní hodnoty rozdílů uspořádáme vzestupně a přiřadíme jim pořadí.</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statistiky 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které odpovídají </a:t>
            </a:r>
            <a:r>
              <a:rPr lang="cs-CZ" sz="1600" dirty="0" smtClean="0">
                <a:solidFill>
                  <a:srgbClr val="FF0000"/>
                </a:solidFill>
                <a:cs typeface="Arial" pitchFamily="34" charset="0"/>
              </a:rPr>
              <a:t>součtu pořadí </a:t>
            </a:r>
            <a:r>
              <a:rPr lang="cs-CZ" sz="1600" dirty="0">
                <a:solidFill>
                  <a:srgbClr val="FF0000"/>
                </a:solidFill>
                <a:cs typeface="Arial" pitchFamily="34" charset="0"/>
              </a:rPr>
              <a:t>kladných (S</a:t>
            </a:r>
            <a:r>
              <a:rPr lang="cs-CZ" sz="1600" baseline="-25000" dirty="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 </a:t>
            </a:r>
            <a:r>
              <a:rPr lang="cs-CZ" sz="1600" dirty="0">
                <a:solidFill>
                  <a:srgbClr val="FF0000"/>
                </a:solidFill>
                <a:cs typeface="Arial" pitchFamily="34" charset="0"/>
              </a:rPr>
              <a:t>záporných rozdílů (</a:t>
            </a:r>
            <a:r>
              <a:rPr lang="cs-CZ" sz="1600" dirty="0" smtClean="0">
                <a:solidFill>
                  <a:srgbClr val="FF0000"/>
                </a:solidFill>
                <a:cs typeface="Arial" pitchFamily="34" charset="0"/>
              </a:rPr>
              <a:t>S</a:t>
            </a:r>
            <a:r>
              <a:rPr lang="cs-CZ" sz="1600" baseline="-25000" dirty="0" smtClean="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t>
            </a:r>
            <a:r>
              <a:rPr lang="cs-CZ" sz="1600" dirty="0" smtClean="0">
                <a:solidFill>
                  <a:prstClr val="black"/>
                </a:solidFill>
                <a:cs typeface="Arial" pitchFamily="34" charset="0"/>
              </a:rPr>
              <a:t>Jako finální hodnotu testové statistiky bereme minimum z </a:t>
            </a:r>
            <a:r>
              <a:rPr lang="cs-CZ" sz="1600" dirty="0">
                <a:solidFill>
                  <a:prstClr val="black"/>
                </a:solidFill>
                <a:cs typeface="Arial" pitchFamily="34" charset="0"/>
              </a:rPr>
              <a:t>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Nulovou hypotézu zamítáme, pokud hodnota testové statistiky menší nebo rovna tabelované kritické hodnotě (při dané hladině významnosti a počtu nenulových rozdílů).</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30 lze využít asymptotické normality </a:t>
            </a:r>
            <a:r>
              <a:rPr lang="cs-CZ" sz="1600" dirty="0">
                <a:solidFill>
                  <a:prstClr val="black"/>
                </a:solidFill>
                <a:cs typeface="Arial" pitchFamily="34" charset="0"/>
              </a:rPr>
              <a:t>statistiky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endParaRPr lang="cs-CZ" sz="16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smtClean="0">
                <a:solidFill>
                  <a:prstClr val="black"/>
                </a:solidFill>
                <a:cs typeface="Arial" pitchFamily="34" charset="0"/>
              </a:rPr>
              <a:t>Pokud </a:t>
            </a:r>
            <a:r>
              <a:rPr lang="cs-CZ" sz="1600" dirty="0">
                <a:solidFill>
                  <a:prstClr val="black"/>
                </a:solidFill>
                <a:cs typeface="Arial" pitchFamily="34" charset="0"/>
              </a:rPr>
              <a:t>|Z|≥ </a:t>
            </a:r>
            <a:r>
              <a:rPr lang="cs-CZ" sz="1600" dirty="0" smtClean="0">
                <a:solidFill>
                  <a:prstClr val="black"/>
                </a:solidFill>
                <a:cs typeface="Arial" pitchFamily="34" charset="0"/>
              </a:rPr>
              <a:t>u</a:t>
            </a:r>
            <a:r>
              <a:rPr lang="cs-CZ" sz="1600" baseline="-25000" dirty="0" smtClean="0">
                <a:solidFill>
                  <a:prstClr val="black"/>
                </a:solidFill>
                <a:cs typeface="Arial" pitchFamily="34" charset="0"/>
              </a:rPr>
              <a:t>1-</a:t>
            </a:r>
            <a:r>
              <a:rPr lang="el-GR" sz="1600" baseline="-25000" dirty="0" smtClean="0">
                <a:solidFill>
                  <a:prstClr val="black"/>
                </a:solidFill>
                <a:cs typeface="Arial" pitchFamily="34" charset="0"/>
              </a:rPr>
              <a:t>α</a:t>
            </a:r>
            <a:r>
              <a:rPr lang="cs-CZ" sz="1600" baseline="-25000" dirty="0" smtClean="0">
                <a:solidFill>
                  <a:prstClr val="black"/>
                </a:solidFill>
                <a:cs typeface="Arial" pitchFamily="34" charset="0"/>
              </a:rPr>
              <a:t>/2 </a:t>
            </a:r>
            <a:r>
              <a:rPr lang="cs-CZ" sz="1600" dirty="0" smtClean="0">
                <a:solidFill>
                  <a:prstClr val="black"/>
                </a:solidFill>
                <a:cs typeface="Arial" pitchFamily="34" charset="0"/>
              </a:rPr>
              <a:t>zamítáme </a:t>
            </a:r>
            <a:r>
              <a:rPr lang="cs-CZ" sz="1600" dirty="0">
                <a:solidFill>
                  <a:prstClr val="black"/>
                </a:solidFill>
                <a:cs typeface="Arial" pitchFamily="34" charset="0"/>
              </a:rPr>
              <a:t>nulovou </a:t>
            </a:r>
            <a:r>
              <a:rPr lang="cs-CZ" sz="1600" dirty="0" smtClean="0">
                <a:solidFill>
                  <a:prstClr val="black"/>
                </a:solidFill>
                <a:cs typeface="Arial" pitchFamily="34" charset="0"/>
              </a:rPr>
              <a:t>hypotézu, že medián výběru je roven hodnotě </a:t>
            </a:r>
            <a:r>
              <a:rPr lang="cs-CZ" sz="1600" i="1" dirty="0" smtClean="0">
                <a:solidFill>
                  <a:prstClr val="black"/>
                </a:solidFill>
                <a:cs typeface="Arial" pitchFamily="34" charset="0"/>
              </a:rPr>
              <a:t>c</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083442022"/>
              </p:ext>
            </p:extLst>
          </p:nvPr>
        </p:nvGraphicFramePr>
        <p:xfrm>
          <a:off x="822325" y="5293642"/>
          <a:ext cx="1665288" cy="581025"/>
        </p:xfrm>
        <a:graphic>
          <a:graphicData uri="http://schemas.openxmlformats.org/presentationml/2006/ole">
            <mc:AlternateContent xmlns:mc="http://schemas.openxmlformats.org/markup-compatibility/2006">
              <mc:Choice xmlns:v="urn:schemas-microsoft-com:vml" Requires="v">
                <p:oleObj spid="_x0000_s24665" name="Rovnice" r:id="rId4" imgW="1117440" imgH="393480" progId="Equation.3">
                  <p:embed/>
                </p:oleObj>
              </mc:Choice>
              <mc:Fallback>
                <p:oleObj name="Rovnice" r:id="rId4" imgW="1117440" imgH="393480" progId="Equation.3">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5293642"/>
                        <a:ext cx="166528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765457729"/>
              </p:ext>
            </p:extLst>
          </p:nvPr>
        </p:nvGraphicFramePr>
        <p:xfrm>
          <a:off x="3091358" y="5293642"/>
          <a:ext cx="2344738" cy="581025"/>
        </p:xfrm>
        <a:graphic>
          <a:graphicData uri="http://schemas.openxmlformats.org/presentationml/2006/ole">
            <mc:AlternateContent xmlns:mc="http://schemas.openxmlformats.org/markup-compatibility/2006">
              <mc:Choice xmlns:v="urn:schemas-microsoft-com:vml" Requires="v">
                <p:oleObj spid="_x0000_s24666" name="Rovnice" r:id="rId6" imgW="1574640" imgH="393480" progId="Equation.3">
                  <p:embed/>
                </p:oleObj>
              </mc:Choice>
              <mc:Fallback>
                <p:oleObj name="Rovnice" r:id="rId6" imgW="1574640" imgH="393480"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1358" y="5293642"/>
                        <a:ext cx="234473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360187431"/>
              </p:ext>
            </p:extLst>
          </p:nvPr>
        </p:nvGraphicFramePr>
        <p:xfrm>
          <a:off x="6197600" y="5293642"/>
          <a:ext cx="2516188" cy="655638"/>
        </p:xfrm>
        <a:graphic>
          <a:graphicData uri="http://schemas.openxmlformats.org/presentationml/2006/ole">
            <mc:AlternateContent xmlns:mc="http://schemas.openxmlformats.org/markup-compatibility/2006">
              <mc:Choice xmlns:v="urn:schemas-microsoft-com:vml" Requires="v">
                <p:oleObj spid="_x0000_s24667" name="Rovnice" r:id="rId8" imgW="1688760" imgH="444240" progId="Equation.3">
                  <p:embed/>
                </p:oleObj>
              </mc:Choice>
              <mc:Fallback>
                <p:oleObj name="Rovnice" r:id="rId8" imgW="1688760" imgH="44424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7600" y="5293642"/>
                        <a:ext cx="2516188"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283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err="1" smtClean="0"/>
              <a:t>Jednovýběrový</a:t>
            </a:r>
            <a:r>
              <a:rPr lang="cs-CZ" dirty="0" smtClean="0"/>
              <a:t> znaménkový </a:t>
            </a:r>
            <a:r>
              <a:rPr lang="cs-CZ" dirty="0" smtClean="0"/>
              <a:t>test</a:t>
            </a:r>
          </a:p>
        </p:txBody>
      </p:sp>
      <p:sp>
        <p:nvSpPr>
          <p:cNvPr id="241789" name="Rectangle 124"/>
          <p:cNvSpPr>
            <a:spLocks noChangeArrowheads="1"/>
          </p:cNvSpPr>
          <p:nvPr/>
        </p:nvSpPr>
        <p:spPr bwMode="auto">
          <a:xfrm>
            <a:off x="179512" y="1511264"/>
            <a:ext cx="8892480" cy="4673527"/>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Lze </a:t>
            </a:r>
            <a:r>
              <a:rPr lang="cs-CZ" sz="1600" dirty="0" smtClean="0">
                <a:solidFill>
                  <a:prstClr val="black"/>
                </a:solidFill>
                <a:cs typeface="Arial" pitchFamily="34" charset="0"/>
              </a:rPr>
              <a:t>použít </a:t>
            </a:r>
            <a:r>
              <a:rPr lang="cs-CZ" sz="1600" dirty="0">
                <a:solidFill>
                  <a:prstClr val="black"/>
                </a:solidFill>
                <a:cs typeface="Arial" pitchFamily="34" charset="0"/>
              </a:rPr>
              <a:t>v situaci, kdy není splněn předpoklad symetrie rozdělení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medián 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a:solidFill>
                  <a:prstClr val="black"/>
                </a:solidFill>
                <a:cs typeface="Arial" pitchFamily="34" charset="0"/>
              </a:rPr>
              <a:t>Spočítáme rozdíly hodnot výběru s testovanou hodnotou mediánu.</a:t>
            </a: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statistiku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která odpovídá počtu kladných rozdílů → </a:t>
            </a:r>
            <a:r>
              <a:rPr lang="cs-CZ" sz="1600" dirty="0" smtClean="0">
                <a:solidFill>
                  <a:srgbClr val="FF0000"/>
                </a:solidFill>
                <a:cs typeface="Arial" pitchFamily="34" charset="0"/>
              </a:rPr>
              <a:t>test nevyužívá hodnot pořadí původních dat ale pouze informaci, zda se hodnota realizuje nad nebo pod mediánem </a:t>
            </a:r>
            <a:r>
              <a:rPr lang="cs-CZ" sz="1600" dirty="0" smtClean="0">
                <a:solidFill>
                  <a:prstClr val="black"/>
                </a:solidFill>
                <a:cs typeface="Arial" pitchFamily="34" charset="0"/>
              </a:rPr>
              <a:t>→ dochází ke snížení síly testu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Nulovou hypotézu zamítáme, </a:t>
            </a:r>
            <a:r>
              <a:rPr lang="cs-CZ" sz="1600" dirty="0">
                <a:solidFill>
                  <a:prstClr val="black"/>
                </a:solidFill>
                <a:cs typeface="Arial" pitchFamily="34" charset="0"/>
              </a:rPr>
              <a:t>pokud </a:t>
            </a:r>
            <a:r>
              <a:rPr lang="cs-CZ" sz="1600" dirty="0" smtClean="0">
                <a:solidFill>
                  <a:prstClr val="black"/>
                </a:solidFill>
                <a:cs typeface="Arial" pitchFamily="34" charset="0"/>
              </a:rPr>
              <a:t>statistika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 </a:t>
            </a:r>
            <a:r>
              <a:rPr lang="cs-CZ" sz="1600" dirty="0" smtClean="0">
                <a:solidFill>
                  <a:prstClr val="black"/>
                </a:solidFill>
                <a:cs typeface="Arial" pitchFamily="34" charset="0"/>
              </a:rPr>
              <a:t>realizuje v kritickém oboru hodnot W=(0,k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)U(k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a:t>
            </a:r>
            <a:r>
              <a:rPr lang="cs-CZ" sz="1600" dirty="0" smtClean="0">
                <a:solidFill>
                  <a:prstClr val="black"/>
                </a:solidFill>
                <a:cs typeface="Arial" pitchFamily="34" charset="0"/>
              </a:rPr>
              <a:t>rozdílů a hodnoty 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lze dohledat v matematických tabulkách.</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20 lze využít asymptotické normality </a:t>
            </a:r>
            <a:r>
              <a:rPr lang="cs-CZ" sz="1600" dirty="0">
                <a:solidFill>
                  <a:prstClr val="black"/>
                </a:solidFill>
                <a:cs typeface="Arial" pitchFamily="34" charset="0"/>
              </a:rPr>
              <a:t>statistiky </a:t>
            </a:r>
            <a:r>
              <a:rPr lang="cs-CZ" sz="1600" dirty="0" err="1">
                <a:solidFill>
                  <a:prstClr val="black"/>
                </a:solidFill>
                <a:cs typeface="Arial" pitchFamily="34" charset="0"/>
              </a:rPr>
              <a:t>S</a:t>
            </a:r>
            <a:r>
              <a:rPr lang="cs-CZ" sz="1600" baseline="-25000" dirty="0" err="1">
                <a:solidFill>
                  <a:prstClr val="black"/>
                </a:solidFill>
                <a:cs typeface="Arial" pitchFamily="34" charset="0"/>
              </a:rPr>
              <a:t>z</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a:solidFill>
                  <a:prstClr val="black"/>
                </a:solidFill>
                <a:cs typeface="Arial" pitchFamily="34" charset="0"/>
              </a:rPr>
              <a:t>zamítáme nulovou hypotézu, že medián výběru je roven hodnotě </a:t>
            </a:r>
            <a:r>
              <a:rPr lang="cs-CZ" sz="1600" i="1" dirty="0">
                <a:solidFill>
                  <a:prstClr val="black"/>
                </a:solidFill>
                <a:cs typeface="Arial" pitchFamily="34" charset="0"/>
              </a:rPr>
              <a:t>c</a:t>
            </a:r>
            <a:r>
              <a:rPr lang="cs-CZ" sz="1600" dirty="0">
                <a:solidFill>
                  <a:prstClr val="black"/>
                </a:solidFill>
                <a:cs typeface="Arial" pitchFamily="34" charset="0"/>
              </a:rPr>
              <a:t>.</a:t>
            </a:r>
          </a:p>
        </p:txBody>
      </p:sp>
      <p:graphicFrame>
        <p:nvGraphicFramePr>
          <p:cNvPr id="5" name="Objekt 4"/>
          <p:cNvGraphicFramePr>
            <a:graphicFrameLocks noChangeAspect="1"/>
          </p:cNvGraphicFramePr>
          <p:nvPr>
            <p:extLst>
              <p:ext uri="{D42A27DB-BD31-4B8C-83A1-F6EECF244321}">
                <p14:modId xmlns:p14="http://schemas.microsoft.com/office/powerpoint/2010/main" val="2278161547"/>
              </p:ext>
            </p:extLst>
          </p:nvPr>
        </p:nvGraphicFramePr>
        <p:xfrm>
          <a:off x="1278012" y="5221361"/>
          <a:ext cx="1077913" cy="581025"/>
        </p:xfrm>
        <a:graphic>
          <a:graphicData uri="http://schemas.openxmlformats.org/presentationml/2006/ole">
            <mc:AlternateContent xmlns:mc="http://schemas.openxmlformats.org/markup-compatibility/2006">
              <mc:Choice xmlns:v="urn:schemas-microsoft-com:vml" Requires="v">
                <p:oleObj spid="_x0000_s23641" name="Rovnice" r:id="rId3" imgW="723600" imgH="393480" progId="Equation.3">
                  <p:embed/>
                </p:oleObj>
              </mc:Choice>
              <mc:Fallback>
                <p:oleObj name="Rovnice" r:id="rId3" imgW="723600" imgH="39348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012" y="5221361"/>
                        <a:ext cx="10779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49256203"/>
              </p:ext>
            </p:extLst>
          </p:nvPr>
        </p:nvGraphicFramePr>
        <p:xfrm>
          <a:off x="3006204" y="5221361"/>
          <a:ext cx="1096962" cy="581025"/>
        </p:xfrm>
        <a:graphic>
          <a:graphicData uri="http://schemas.openxmlformats.org/presentationml/2006/ole">
            <mc:AlternateContent xmlns:mc="http://schemas.openxmlformats.org/markup-compatibility/2006">
              <mc:Choice xmlns:v="urn:schemas-microsoft-com:vml" Requires="v">
                <p:oleObj spid="_x0000_s23642" name="Rovnice" r:id="rId5" imgW="736560" imgH="393480" progId="Equation.3">
                  <p:embed/>
                </p:oleObj>
              </mc:Choice>
              <mc:Fallback>
                <p:oleObj name="Rovnice" r:id="rId5" imgW="736560" imgH="39348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204" y="5221361"/>
                        <a:ext cx="109696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561446292"/>
              </p:ext>
            </p:extLst>
          </p:nvPr>
        </p:nvGraphicFramePr>
        <p:xfrm>
          <a:off x="4794721" y="5221634"/>
          <a:ext cx="2441575" cy="655638"/>
        </p:xfrm>
        <a:graphic>
          <a:graphicData uri="http://schemas.openxmlformats.org/presentationml/2006/ole">
            <mc:AlternateContent xmlns:mc="http://schemas.openxmlformats.org/markup-compatibility/2006">
              <mc:Choice xmlns:v="urn:schemas-microsoft-com:vml" Requires="v">
                <p:oleObj spid="_x0000_s23643" name="Rovnice" r:id="rId7" imgW="1638000" imgH="444240" progId="Equation.3">
                  <p:embed/>
                </p:oleObj>
              </mc:Choice>
              <mc:Fallback>
                <p:oleObj name="Rovnice" r:id="rId7" imgW="1638000" imgH="444240" progId="Equation.3">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721" y="5221634"/>
                        <a:ext cx="2441575"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2574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dirty="0" err="1" smtClean="0"/>
              <a:t>jednovýběrový</a:t>
            </a:r>
            <a:r>
              <a:rPr lang="cs-CZ" dirty="0" smtClean="0"/>
              <a:t>  test</a:t>
            </a:r>
            <a:endParaRPr lang="cs-CZ" dirty="0"/>
          </a:p>
        </p:txBody>
      </p:sp>
      <p:pic>
        <p:nvPicPr>
          <p:cNvPr id="25607" name="Picture 7" descr="http://nd01.jxs.cz/175/785/67893df7b8_4453866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600082"/>
            <a:ext cx="5652448" cy="34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96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2952</TotalTime>
  <Words>2422</Words>
  <Application>Microsoft Office PowerPoint</Application>
  <PresentationFormat>Předvádění na obrazovce (4:3)</PresentationFormat>
  <Paragraphs>741</Paragraphs>
  <Slides>39</Slides>
  <Notes>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39</vt:i4>
      </vt:variant>
    </vt:vector>
  </HeadingPairs>
  <TitlesOfParts>
    <vt:vector size="47" baseType="lpstr">
      <vt:lpstr>Arial</vt:lpstr>
      <vt:lpstr>Calibri</vt:lpstr>
      <vt:lpstr>Times New Roman</vt:lpstr>
      <vt:lpstr>Wingdings</vt:lpstr>
      <vt:lpstr>Wingdings 2</vt:lpstr>
      <vt:lpstr>Administrativní</vt:lpstr>
      <vt:lpstr>Rovnice</vt:lpstr>
      <vt:lpstr>Graph</vt:lpstr>
      <vt:lpstr> Biostatistika </vt:lpstr>
      <vt:lpstr>Co byste měli umět z minula:</vt:lpstr>
      <vt:lpstr>Základní rozhodování o výběru statistických testů  - co jsme probírali minule</vt:lpstr>
      <vt:lpstr>Základní rozhodování o výběru statistických testů - co budeme probírat dnes</vt:lpstr>
      <vt:lpstr>Parametrické vs. neparametrické testy</vt:lpstr>
      <vt:lpstr>1. Statistické testy o parametrech jednoho výběru</vt:lpstr>
      <vt:lpstr>Jednovýběrový Wilcoxonův test</vt:lpstr>
      <vt:lpstr>Jednovýběrový znaménkový test</vt:lpstr>
      <vt:lpstr>Příklad 1: jednovýběrový  test</vt:lpstr>
      <vt:lpstr>Příklad 1: jednovýběrový  test  – Wilcoxonův test</vt:lpstr>
      <vt:lpstr>Příklad 1: jednovýběrový  test  – Znaménkový test</vt:lpstr>
      <vt:lpstr>Příklad 1: Řešení v softwaru Statistica I</vt:lpstr>
      <vt:lpstr>Příklad 1: Řešení v softwaru Statistica II</vt:lpstr>
      <vt:lpstr>Příklad 1: Řešení v softwaru Statistica III</vt:lpstr>
      <vt:lpstr>2. Statistické testy o parametrech dvou výběrů</vt:lpstr>
      <vt:lpstr>Mannův-Whitneyův U test</vt:lpstr>
      <vt:lpstr>Mannův-Whitneyův U test  – asymptotická varianta</vt:lpstr>
      <vt:lpstr>Mannův-Whitneyův U test</vt:lpstr>
      <vt:lpstr>Příklad 2: Mannův-Whitneyův U test</vt:lpstr>
      <vt:lpstr>Příklad 2: Řešení v softwaru Statistica I</vt:lpstr>
      <vt:lpstr>Příklad 2: Řešení v softwaru Statistica II</vt:lpstr>
      <vt:lpstr>Příklad 2: Řešení v softwaru Statistica III</vt:lpstr>
      <vt:lpstr>Párový Wilcoxonův a znaménkový test</vt:lpstr>
      <vt:lpstr>Příklad 3: Wilcoxonův párový test</vt:lpstr>
      <vt:lpstr>Příklad 3: Řešení v softwaru Statistica I</vt:lpstr>
      <vt:lpstr>Příklad 3: Řešení v softwaru Statistica II</vt:lpstr>
      <vt:lpstr>Příklad 3: Řešení v softwaru Statistica III</vt:lpstr>
      <vt:lpstr>3. Statistické testy o parametrech tří a více výběrů</vt:lpstr>
      <vt:lpstr>Kruskalův-Wallisův test I</vt:lpstr>
      <vt:lpstr>Kruskalův-Wallisův test II</vt:lpstr>
      <vt:lpstr>Příklad 4: Kruskalův-Wallisův test</vt:lpstr>
      <vt:lpstr>Příklad 4: Řešení v softwaru Statistica I</vt:lpstr>
      <vt:lpstr>Příklad 4: Řešení v softwaru Statistica II</vt:lpstr>
      <vt:lpstr>Příklad 4: Řešení v softwaru Statistica II</vt:lpstr>
      <vt:lpstr>Příklad 4: Řešení v softwaru Statistica III</vt:lpstr>
      <vt:lpstr>Samostatné cvičení</vt:lpstr>
      <vt:lpstr>1. Příklad k procvičení</vt:lpstr>
      <vt:lpstr>2. Příklad k procvičení</vt:lpstr>
      <vt:lpstr>3. Příklad k procvičení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Neparametrické testy</dc:title>
  <dc:creator>maluskova</dc:creator>
  <cp:lastModifiedBy>Danka</cp:lastModifiedBy>
  <cp:revision>182</cp:revision>
  <dcterms:created xsi:type="dcterms:W3CDTF">2012-11-02T09:29:43Z</dcterms:created>
  <dcterms:modified xsi:type="dcterms:W3CDTF">2017-04-10T21:21:21Z</dcterms:modified>
</cp:coreProperties>
</file>