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4" r:id="rId3"/>
    <p:sldId id="277" r:id="rId4"/>
    <p:sldId id="275" r:id="rId5"/>
    <p:sldId id="276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79" r:id="rId14"/>
    <p:sldId id="280" r:id="rId15"/>
    <p:sldId id="278" r:id="rId16"/>
    <p:sldId id="265" r:id="rId17"/>
    <p:sldId id="273" r:id="rId18"/>
    <p:sldId id="264" r:id="rId19"/>
    <p:sldId id="27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BC500-96B9-43AA-8EA8-82E5598A54AF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9AE4E-C174-48AA-B803-22D5C4B65A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01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AE4E-C174-48AA-B803-22D5C4B65AC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38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AE4E-C174-48AA-B803-22D5C4B65A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04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AE4E-C174-48AA-B803-22D5C4B65AC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91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AE4E-C174-48AA-B803-22D5C4B65A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18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2D57-1D87-43AC-BC66-9D913847510B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97DA-7D52-4859-875A-3B64FDF57BB7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2D57-1D87-43AC-BC66-9D913847510B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97DA-7D52-4859-875A-3B64FDF57B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2D57-1D87-43AC-BC66-9D913847510B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97DA-7D52-4859-875A-3B64FDF57B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2D57-1D87-43AC-BC66-9D913847510B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97DA-7D52-4859-875A-3B64FDF57B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2D57-1D87-43AC-BC66-9D913847510B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97DA-7D52-4859-875A-3B64FDF57BB7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2D57-1D87-43AC-BC66-9D913847510B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97DA-7D52-4859-875A-3B64FDF57B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2D57-1D87-43AC-BC66-9D913847510B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97DA-7D52-4859-875A-3B64FDF57BB7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2D57-1D87-43AC-BC66-9D913847510B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97DA-7D52-4859-875A-3B64FDF57B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2D57-1D87-43AC-BC66-9D913847510B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97DA-7D52-4859-875A-3B64FDF57B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2D57-1D87-43AC-BC66-9D913847510B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97DA-7D52-4859-875A-3B64FDF57BB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2D57-1D87-43AC-BC66-9D913847510B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97DA-7D52-4859-875A-3B64FDF57B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7502D57-1D87-43AC-BC66-9D913847510B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93197DA-7D52-4859-875A-3B64FDF57BB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006" y="836712"/>
            <a:ext cx="7772400" cy="1974081"/>
          </a:xfrm>
        </p:spPr>
        <p:txBody>
          <a:bodyPr>
            <a:noAutofit/>
          </a:bodyPr>
          <a:lstStyle/>
          <a:p>
            <a:r>
              <a:rPr lang="cs-CZ" sz="3600" dirty="0" smtClean="0"/>
              <a:t>NutričnĚ - EPIDEMIOLOGICKÁ problematika dětského stravování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specifika STRAVOVÁNÍ DĚTÍ Z HLEDISKA vlivu na JEJICH zdraví, MOŽNOSTI HODNOCENÍ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200800" cy="345638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Pro obor Nutriční specialista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Mgr. Jana Fialová, Ph.D.</a:t>
            </a:r>
          </a:p>
          <a:p>
            <a:r>
              <a:rPr lang="cs-CZ" dirty="0" smtClean="0"/>
              <a:t>Ústav ochrany a podpory zdraví LF MU</a:t>
            </a:r>
          </a:p>
          <a:p>
            <a:r>
              <a:rPr lang="cs-CZ" dirty="0" smtClean="0"/>
              <a:t>Jaro 2017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310" y="3789040"/>
            <a:ext cx="80607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314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954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Populační skupiny dle věku</a:t>
            </a:r>
            <a:br>
              <a:rPr lang="cs-CZ" dirty="0" smtClean="0"/>
            </a:br>
            <a:r>
              <a:rPr lang="cs-CZ" dirty="0" smtClean="0"/>
              <a:t>PŘEDŠKOLNÍ A MLADŠÍ ŠKOLNÍ DĚTI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/>
          <a:lstStyle/>
          <a:p>
            <a:r>
              <a:rPr lang="cs-CZ" dirty="0" smtClean="0"/>
              <a:t>Pokračující převažující vliv rodiny – utvrzování výživových návyků</a:t>
            </a:r>
          </a:p>
          <a:p>
            <a:r>
              <a:rPr lang="cs-CZ" dirty="0" smtClean="0"/>
              <a:t>Počínající vliv dalších výchovných subjektů – prarodiče, předškolní zařízení</a:t>
            </a:r>
          </a:p>
          <a:p>
            <a:r>
              <a:rPr lang="cs-CZ" dirty="0" smtClean="0"/>
              <a:t>Externí, mimorodinné stravování</a:t>
            </a:r>
          </a:p>
          <a:p>
            <a:r>
              <a:rPr lang="cs-CZ" dirty="0" smtClean="0"/>
              <a:t>Získávání prvních teoretických poznatků o výživě</a:t>
            </a:r>
          </a:p>
          <a:p>
            <a:r>
              <a:rPr lang="cs-CZ" dirty="0" smtClean="0"/>
              <a:t>                                                               </a:t>
            </a:r>
            <a:r>
              <a:rPr lang="cs-CZ" dirty="0">
                <a:solidFill>
                  <a:schemeClr val="tx2"/>
                </a:solidFill>
              </a:rPr>
              <a:t>IDEÁL X REALITA</a:t>
            </a:r>
          </a:p>
          <a:p>
            <a:endParaRPr lang="cs-CZ" dirty="0"/>
          </a:p>
        </p:txBody>
      </p:sp>
      <p:pic>
        <p:nvPicPr>
          <p:cNvPr id="3074" name="Picture 2" descr="C:\Users\Jana\Desktop\Svacina-04-zelenina-sunka-sy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26311"/>
            <a:ext cx="4548726" cy="23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057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674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Populační skupiny dle věku</a:t>
            </a:r>
            <a:br>
              <a:rPr lang="cs-CZ" dirty="0" smtClean="0"/>
            </a:br>
            <a:r>
              <a:rPr lang="cs-CZ" dirty="0" smtClean="0"/>
              <a:t>STARŠÍ ŠKOLNÍ DĚTI A DOSPÍVAJÍCÍ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97971"/>
          </a:xfrm>
        </p:spPr>
        <p:txBody>
          <a:bodyPr/>
          <a:lstStyle/>
          <a:p>
            <a:r>
              <a:rPr lang="cs-CZ" dirty="0" smtClean="0"/>
              <a:t>Výrazné změny ve stravovacích návycích (Fast food, kofeinové nápoje, alkohol,…)</a:t>
            </a:r>
          </a:p>
          <a:p>
            <a:r>
              <a:rPr lang="cs-CZ" dirty="0" smtClean="0"/>
              <a:t>Významný vliv okolí: škola, vrstevníci, reklama</a:t>
            </a:r>
          </a:p>
          <a:p>
            <a:r>
              <a:rPr lang="cs-CZ" dirty="0" smtClean="0"/>
              <a:t>První zkušenosti s přípravou a obstaráváním pokrmů</a:t>
            </a:r>
          </a:p>
          <a:p>
            <a:r>
              <a:rPr lang="cs-CZ" dirty="0" smtClean="0"/>
              <a:t>Předpokládané teoretické znalosti z oblasti výživy a jejího vlivu na lidský organismus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    IDEÁL                                                              </a:t>
            </a:r>
            <a:r>
              <a:rPr lang="cs-CZ" dirty="0">
                <a:solidFill>
                  <a:schemeClr val="tx2"/>
                </a:solidFill>
              </a:rPr>
              <a:t>REALITA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</p:txBody>
      </p:sp>
      <p:pic>
        <p:nvPicPr>
          <p:cNvPr id="4098" name="Picture 2" descr="C:\Users\Jana\Desktop\fast-foo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404867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5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cs-CZ" dirty="0" smtClean="0"/>
              <a:t>Výzkum a metodika v nutriční epidemiologii u dětské populace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453955"/>
          </a:xfrm>
        </p:spPr>
        <p:txBody>
          <a:bodyPr/>
          <a:lstStyle/>
          <a:p>
            <a:r>
              <a:rPr lang="cs-CZ" sz="2800" dirty="0"/>
              <a:t>Kvantitativní x kvalitativní x smíšený výzkum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 smtClean="0"/>
              <a:t>Přístup observační (pozorovací) – deskriptivní a analytické studie</a:t>
            </a:r>
          </a:p>
          <a:p>
            <a:r>
              <a:rPr lang="cs-CZ" sz="2800" dirty="0" smtClean="0"/>
              <a:t>Přístup intervenční (experimentální) – klinické a terénní studie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Volba metody, způsobu získávání dat a typu intervence </a:t>
            </a:r>
            <a:r>
              <a:rPr lang="cs-CZ" sz="2800" dirty="0" err="1" smtClean="0"/>
              <a:t>m.j</a:t>
            </a:r>
            <a:r>
              <a:rPr lang="cs-CZ" sz="2800" dirty="0" smtClean="0"/>
              <a:t>. dle věku zkoumané/cílové skupiny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94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Kvantitativní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Typické pro přírodní vědy</a:t>
            </a:r>
          </a:p>
          <a:p>
            <a:r>
              <a:rPr lang="cs-CZ" sz="2600" dirty="0" smtClean="0"/>
              <a:t>Experimenty, náhodný výběr, reprezentativní vzorek, strukturovaný sběr dat pomocí měření vybraných veličin, dotazníky s uzavřenými otázkami, příp. pozorování přesně definovaného jevu</a:t>
            </a:r>
          </a:p>
          <a:p>
            <a:r>
              <a:rPr lang="cs-CZ" sz="2600" dirty="0" smtClean="0"/>
              <a:t>Vyhodnocování číselných dat statistickými metodami</a:t>
            </a:r>
          </a:p>
          <a:p>
            <a:r>
              <a:rPr lang="cs-CZ" sz="2600" dirty="0" smtClean="0"/>
              <a:t>Softwarové programy pro jednotlivé obory (</a:t>
            </a:r>
            <a:r>
              <a:rPr lang="cs-CZ" sz="2600" dirty="0" err="1" smtClean="0"/>
              <a:t>Epi</a:t>
            </a:r>
            <a:r>
              <a:rPr lang="cs-CZ" sz="2600" dirty="0" smtClean="0"/>
              <a:t> </a:t>
            </a:r>
            <a:r>
              <a:rPr lang="cs-CZ" sz="2600" dirty="0" err="1" smtClean="0"/>
              <a:t>Info</a:t>
            </a:r>
            <a:r>
              <a:rPr lang="cs-CZ" sz="2600" dirty="0" smtClean="0"/>
              <a:t>)</a:t>
            </a:r>
          </a:p>
          <a:p>
            <a:r>
              <a:rPr lang="cs-CZ" sz="2600" dirty="0" smtClean="0"/>
              <a:t>Testování platnosti hypotézy na zadané hladině statistické významnosti</a:t>
            </a:r>
          </a:p>
          <a:p>
            <a:r>
              <a:rPr lang="cs-CZ" sz="2600" dirty="0" smtClean="0"/>
              <a:t>Předem zadané schéma výzkumu</a:t>
            </a:r>
          </a:p>
        </p:txBody>
      </p:sp>
    </p:spTree>
    <p:extLst>
      <p:ext uri="{BB962C8B-B14F-4D97-AF65-F5344CB8AC3E}">
        <p14:creationId xmlns:p14="http://schemas.microsoft.com/office/powerpoint/2010/main" val="2798312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Typické pro sociální vědy, někdy chápány jen jako doplněk k tradičním metodám přírodních věd</a:t>
            </a:r>
          </a:p>
          <a:p>
            <a:r>
              <a:rPr lang="cs-CZ" sz="2600" dirty="0" smtClean="0"/>
              <a:t>Pozorování, rozhovor (</a:t>
            </a:r>
            <a:r>
              <a:rPr lang="cs-CZ" sz="2600" dirty="0" err="1" smtClean="0"/>
              <a:t>interwiew</a:t>
            </a:r>
            <a:r>
              <a:rPr lang="cs-CZ" sz="2600" dirty="0" smtClean="0"/>
              <a:t>), diskuze v ohniskových skupinách (</a:t>
            </a:r>
            <a:r>
              <a:rPr lang="cs-CZ" sz="2600" dirty="0" err="1" smtClean="0"/>
              <a:t>focus</a:t>
            </a:r>
            <a:r>
              <a:rPr lang="cs-CZ" sz="2600" dirty="0" smtClean="0"/>
              <a:t> </a:t>
            </a:r>
            <a:r>
              <a:rPr lang="cs-CZ" sz="2600" dirty="0" err="1" smtClean="0"/>
              <a:t>groups</a:t>
            </a:r>
            <a:r>
              <a:rPr lang="cs-CZ" sz="2600" dirty="0" smtClean="0"/>
              <a:t>), dotazníky s otevřenými otázkami; triangulace</a:t>
            </a:r>
          </a:p>
          <a:p>
            <a:r>
              <a:rPr lang="cs-CZ" sz="2600" dirty="0" smtClean="0"/>
              <a:t>Hodnocení dat deskriptivními metodami</a:t>
            </a:r>
          </a:p>
          <a:p>
            <a:r>
              <a:rPr lang="cs-CZ" sz="2600" dirty="0" smtClean="0"/>
              <a:t>Počítačový software – podpůrná funkce pro dílčí zpracování a analýzu</a:t>
            </a:r>
          </a:p>
          <a:p>
            <a:r>
              <a:rPr lang="cs-CZ" sz="2600" dirty="0" smtClean="0"/>
              <a:t>Vedou k formulování hypotéz</a:t>
            </a:r>
          </a:p>
          <a:p>
            <a:r>
              <a:rPr lang="cs-CZ" sz="2600" dirty="0" smtClean="0"/>
              <a:t>Plánované schéma výzkumu se může podle okolností průběhu výzkumu měnit</a:t>
            </a:r>
          </a:p>
        </p:txBody>
      </p:sp>
    </p:spTree>
    <p:extLst>
      <p:ext uri="{BB962C8B-B14F-4D97-AF65-F5344CB8AC3E}">
        <p14:creationId xmlns:p14="http://schemas.microsoft.com/office/powerpoint/2010/main" val="372166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67408"/>
          </a:xfrm>
        </p:spPr>
        <p:txBody>
          <a:bodyPr>
            <a:noAutofit/>
          </a:bodyPr>
          <a:lstStyle/>
          <a:p>
            <a:r>
              <a:rPr lang="cs-CZ" dirty="0" smtClean="0"/>
              <a:t>Kombinace metod – smíšený výzkum, inspirace z jiných oborů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60168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smtClean="0"/>
              <a:t>Možnost do hloubky zkoumat příčiny jevů zjištěných kvantitativním výzkumem</a:t>
            </a:r>
          </a:p>
          <a:p>
            <a:r>
              <a:rPr lang="cs-CZ" sz="2800" dirty="0" smtClean="0"/>
              <a:t>Možnost překlenutí omezujících faktorů (etická omezení, velikost zkoumaného vzorku, apod.) a tím využití „slabin“ okolností </a:t>
            </a:r>
          </a:p>
          <a:p>
            <a:r>
              <a:rPr lang="cs-CZ" sz="2800" dirty="0" smtClean="0"/>
              <a:t>Možnost začlenění výzkumných otázek zejména z oboru sociologie, psychologie, pedagogika (studium chování - </a:t>
            </a:r>
            <a:r>
              <a:rPr lang="cs-CZ" sz="2800" dirty="0"/>
              <a:t>např. vznik a utváření výživových návyků u dětí)</a:t>
            </a:r>
            <a:endParaRPr lang="cs-CZ" sz="2800" dirty="0" smtClean="0"/>
          </a:p>
          <a:p>
            <a:r>
              <a:rPr lang="cs-CZ" sz="2800" dirty="0" smtClean="0"/>
              <a:t>Možnost volby kvalitnější strategie v prevenci na základě podrobnějšího poznání konkrétního fenoménu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0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0600"/>
          </a:xfrm>
        </p:spPr>
        <p:txBody>
          <a:bodyPr/>
          <a:lstStyle/>
          <a:p>
            <a:r>
              <a:rPr lang="cs-CZ" dirty="0" smtClean="0"/>
              <a:t>Volba metodiky výzkumu dle věku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32176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KOJENCI, BATOLATA, PŘEDŠKOLNÍ DĚTI: informačním zdrojem i cílovou skupinou intervence jsou rodiče – metody jako u dospělé populace, obsahem zaměřené na děti</a:t>
            </a:r>
          </a:p>
          <a:p>
            <a:r>
              <a:rPr lang="cs-CZ" sz="2800" dirty="0" smtClean="0"/>
              <a:t>ŠKOLNÍ DĚTI: informačním zdrojem jsou rodiče, ale s postupujícím věkem stále více děti samotné – nejkomplikovanější způsob získávání dat, etické hledisko, metody na pomezí psychologických, pedagogických a sociálních věd</a:t>
            </a:r>
          </a:p>
          <a:p>
            <a:r>
              <a:rPr lang="cs-CZ" sz="2800" dirty="0" smtClean="0"/>
              <a:t>DOSPÍVAJÍCÍ: volba metod opět jako u dospělých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27019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Stravovací návyky dětí a školní prostředí:</a:t>
            </a:r>
            <a:br>
              <a:rPr lang="cs-CZ" dirty="0" smtClean="0"/>
            </a:br>
            <a:r>
              <a:rPr lang="cs-CZ" dirty="0" smtClean="0"/>
              <a:t>příklad z praxe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1680"/>
            <a:ext cx="7961739" cy="516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055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368152"/>
          </a:xfrm>
        </p:spPr>
        <p:txBody>
          <a:bodyPr>
            <a:normAutofit/>
          </a:bodyPr>
          <a:lstStyle/>
          <a:p>
            <a:r>
              <a:rPr lang="cs-CZ" dirty="0" smtClean="0"/>
              <a:t>Prevence obezity a neinfekčních nemocí – zkušenosti z výzkumu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453955"/>
          </a:xfrm>
        </p:spPr>
        <p:txBody>
          <a:bodyPr>
            <a:normAutofit/>
          </a:bodyPr>
          <a:lstStyle/>
          <a:p>
            <a:r>
              <a:rPr lang="cs-CZ" sz="2800" dirty="0"/>
              <a:t>Vliv školního prostředí a ostatních faktorů životního stylu na utváření výživových návyků u dětí školního </a:t>
            </a:r>
            <a:r>
              <a:rPr lang="cs-CZ" sz="2800" dirty="0" smtClean="0"/>
              <a:t>věku</a:t>
            </a:r>
          </a:p>
          <a:p>
            <a:r>
              <a:rPr lang="cs-CZ" sz="2800" dirty="0" smtClean="0"/>
              <a:t>Kombinace kvalitativních </a:t>
            </a:r>
          </a:p>
          <a:p>
            <a:pPr marL="0" indent="0">
              <a:buNone/>
            </a:pPr>
            <a:r>
              <a:rPr lang="cs-CZ" sz="2800" dirty="0" smtClean="0"/>
              <a:t>výzkumných metod </a:t>
            </a:r>
            <a:r>
              <a:rPr lang="cs-CZ" sz="2800" dirty="0"/>
              <a:t>a</a:t>
            </a:r>
            <a:r>
              <a:rPr lang="cs-CZ" sz="2800" dirty="0" smtClean="0"/>
              <a:t> intervenčního </a:t>
            </a:r>
          </a:p>
          <a:p>
            <a:pPr marL="0" indent="0">
              <a:buNone/>
            </a:pPr>
            <a:r>
              <a:rPr lang="cs-CZ" sz="2800" dirty="0" smtClean="0"/>
              <a:t>působení</a:t>
            </a:r>
          </a:p>
          <a:p>
            <a:r>
              <a:rPr lang="cs-CZ" sz="2800" dirty="0" smtClean="0"/>
              <a:t>Zkušební zavádění intervenčního </a:t>
            </a:r>
          </a:p>
          <a:p>
            <a:pPr marL="0" indent="0">
              <a:buNone/>
            </a:pPr>
            <a:r>
              <a:rPr lang="cs-CZ" sz="2800" dirty="0" smtClean="0"/>
              <a:t>preventivního programu</a:t>
            </a:r>
          </a:p>
        </p:txBody>
      </p:sp>
      <p:pic>
        <p:nvPicPr>
          <p:cNvPr id="5122" name="Picture 2" descr="C:\Users\Jana\Desktop\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5"/>
            <a:ext cx="2376264" cy="303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2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368152"/>
          </a:xfrm>
        </p:spPr>
        <p:txBody>
          <a:bodyPr/>
          <a:lstStyle/>
          <a:p>
            <a:pPr algn="ctr"/>
            <a:r>
              <a:rPr lang="cs-CZ" dirty="0" smtClean="0"/>
              <a:t>Děkuji za pozornost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17520"/>
            <a:ext cx="4572000" cy="2575560"/>
          </a:xfrm>
        </p:spPr>
      </p:pic>
    </p:spTree>
    <p:extLst>
      <p:ext uri="{BB962C8B-B14F-4D97-AF65-F5344CB8AC3E}">
        <p14:creationId xmlns:p14="http://schemas.microsoft.com/office/powerpoint/2010/main" val="167760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dětské výživy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76800"/>
          </a:xfrm>
        </p:spPr>
        <p:txBody>
          <a:bodyPr/>
          <a:lstStyle/>
          <a:p>
            <a:r>
              <a:rPr lang="cs-CZ" dirty="0" smtClean="0"/>
              <a:t>Dítě není „</a:t>
            </a:r>
            <a:r>
              <a:rPr lang="cs-CZ" i="1" dirty="0" smtClean="0"/>
              <a:t>malý dospělý</a:t>
            </a:r>
            <a:r>
              <a:rPr lang="cs-CZ" dirty="0" smtClean="0"/>
              <a:t>“ – specifické požadavky na výživu v každé z jednotlivých věkových kategorií</a:t>
            </a:r>
          </a:p>
          <a:p>
            <a:endParaRPr lang="cs-CZ" dirty="0" smtClean="0"/>
          </a:p>
          <a:p>
            <a:r>
              <a:rPr lang="cs-CZ" dirty="0" smtClean="0"/>
              <a:t>Nutriční a energetická potřeba – závisí na věku, biologické zralosti organismu, zdravotním stavu, …</a:t>
            </a:r>
          </a:p>
          <a:p>
            <a:endParaRPr lang="cs-CZ" dirty="0" smtClean="0"/>
          </a:p>
          <a:p>
            <a:r>
              <a:rPr lang="cs-CZ" dirty="0" smtClean="0"/>
              <a:t>Dětství – období utváření výživových návyků: </a:t>
            </a:r>
          </a:p>
          <a:p>
            <a:pPr marL="0" indent="0">
              <a:buNone/>
            </a:pPr>
            <a:r>
              <a:rPr lang="cs-CZ" dirty="0" smtClean="0"/>
              <a:t>- vliv výchovy v rodinném prostředí, sociální, psychologické a kulturní vlivy</a:t>
            </a:r>
          </a:p>
          <a:p>
            <a:pPr marL="0" indent="0">
              <a:buNone/>
            </a:pPr>
            <a:r>
              <a:rPr lang="cs-CZ" dirty="0" smtClean="0"/>
              <a:t>- potravní chování, výživové preference a averze, postoje k jídlu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25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stravy na zdraví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Vliv již během prenatálního vývoje</a:t>
            </a:r>
          </a:p>
          <a:p>
            <a:r>
              <a:rPr lang="cs-CZ" sz="2800" dirty="0" smtClean="0"/>
              <a:t>Správné stravování v každé fázi života </a:t>
            </a:r>
            <a:r>
              <a:rPr lang="cs-CZ" sz="2800" dirty="0" smtClean="0"/>
              <a:t>dítěte má </a:t>
            </a:r>
            <a:r>
              <a:rPr lang="cs-CZ" sz="2800" dirty="0" smtClean="0"/>
              <a:t>vliv na:</a:t>
            </a:r>
            <a:endParaRPr lang="cs-CZ" sz="2800" dirty="0"/>
          </a:p>
          <a:p>
            <a:pPr>
              <a:buFontTx/>
              <a:buChar char="-"/>
            </a:pPr>
            <a:r>
              <a:rPr lang="cs-CZ" sz="2800" dirty="0"/>
              <a:t>r</a:t>
            </a:r>
            <a:r>
              <a:rPr lang="cs-CZ" sz="2800" dirty="0" smtClean="0"/>
              <a:t>ůst a vývoj biologických struktur, tkání a orgánů, u dětí zejména na imunitní systém, nervovou soustavu a mozek (kognitivní schopnosti, soustředění, hyperaktivita, deprese,…), růst a vývoj kostí a svalové hmoty</a:t>
            </a:r>
          </a:p>
          <a:p>
            <a:pPr>
              <a:buFontTx/>
              <a:buChar char="-"/>
            </a:pPr>
            <a:r>
              <a:rPr lang="cs-CZ" sz="2800" dirty="0"/>
              <a:t>a</a:t>
            </a:r>
            <a:r>
              <a:rPr lang="cs-CZ" sz="2800" dirty="0" smtClean="0"/>
              <a:t>ktuální i budoucí zdravotní stav dětí</a:t>
            </a:r>
          </a:p>
          <a:p>
            <a:pPr>
              <a:buFontTx/>
              <a:buChar char="-"/>
            </a:pPr>
            <a:r>
              <a:rPr lang="cs-CZ" sz="2800" dirty="0"/>
              <a:t>z</a:t>
            </a:r>
            <a:r>
              <a:rPr lang="cs-CZ" sz="2800" dirty="0" smtClean="0"/>
              <a:t>dravotní stav další generace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6147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83432"/>
          </a:xfrm>
        </p:spPr>
        <p:txBody>
          <a:bodyPr/>
          <a:lstStyle/>
          <a:p>
            <a:r>
              <a:rPr lang="cs-CZ" dirty="0" smtClean="0"/>
              <a:t>Nejčastější problémy ve výživě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8816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Periodicita příjmu potravy (pravidelnost/nepravidelnost) – od raného dětství výchova k pravidelnému stravování </a:t>
            </a:r>
          </a:p>
          <a:p>
            <a:r>
              <a:rPr lang="cs-CZ" sz="3200" dirty="0" smtClean="0"/>
              <a:t>Výběr potravin a preference – složení stravy (problém v rozvojových i vyspělých zemích – různé důvody nevhodného výběru a složení)</a:t>
            </a:r>
          </a:p>
          <a:p>
            <a:r>
              <a:rPr lang="cs-CZ" sz="3200" dirty="0" smtClean="0"/>
              <a:t>Energetická hodnota stravy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585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394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Výživa a specifické zdravotní problémy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rmAutofit/>
          </a:bodyPr>
          <a:lstStyle/>
          <a:p>
            <a:r>
              <a:rPr lang="cs-CZ" sz="3000" dirty="0" smtClean="0"/>
              <a:t>Nadváha a obezita </a:t>
            </a:r>
          </a:p>
          <a:p>
            <a:r>
              <a:rPr lang="cs-CZ" sz="3000" dirty="0" smtClean="0"/>
              <a:t>Anorexie a nechutenství </a:t>
            </a:r>
          </a:p>
          <a:p>
            <a:r>
              <a:rPr lang="cs-CZ" sz="3000" dirty="0" smtClean="0"/>
              <a:t>Potravinové alergie a intolerance</a:t>
            </a:r>
          </a:p>
          <a:p>
            <a:r>
              <a:rPr lang="cs-CZ" sz="3000" dirty="0" smtClean="0"/>
              <a:t>Autoimunitní onemocnění (Crohnova choroba)</a:t>
            </a:r>
          </a:p>
          <a:p>
            <a:r>
              <a:rPr lang="cs-CZ" sz="3000" dirty="0" smtClean="0"/>
              <a:t>Nemoci a problémy trávicího ústrojí (reflux, dráždivý tračník, nadýmání,…)</a:t>
            </a:r>
          </a:p>
          <a:p>
            <a:endParaRPr lang="cs-CZ" sz="3000" dirty="0"/>
          </a:p>
          <a:p>
            <a:pPr marL="0" indent="0">
              <a:buNone/>
            </a:pPr>
            <a:r>
              <a:rPr lang="cs-CZ" sz="3000" dirty="0" smtClean="0"/>
              <a:t>? Souvislosti s psychickým stresem ?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58749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Cíle oboru „nutriční epidemiologie“ z hlediska dětské populace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0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 smtClean="0"/>
              <a:t>Sledování vlivu výživových faktorů a stravovacích návyků </a:t>
            </a:r>
            <a:r>
              <a:rPr lang="cs-CZ" sz="2800" dirty="0"/>
              <a:t>dětí </a:t>
            </a:r>
            <a:r>
              <a:rPr lang="cs-CZ" sz="2800" dirty="0" smtClean="0"/>
              <a:t>na:</a:t>
            </a:r>
          </a:p>
          <a:p>
            <a:r>
              <a:rPr lang="cs-CZ" sz="2800" dirty="0" smtClean="0"/>
              <a:t>Aktuální zdravotní stav </a:t>
            </a:r>
          </a:p>
          <a:p>
            <a:r>
              <a:rPr lang="cs-CZ" sz="2800" dirty="0" smtClean="0"/>
              <a:t>Aktuální růst </a:t>
            </a:r>
            <a:r>
              <a:rPr lang="cs-CZ" sz="2800" dirty="0"/>
              <a:t>a </a:t>
            </a:r>
            <a:r>
              <a:rPr lang="cs-CZ" sz="2800" dirty="0" smtClean="0"/>
              <a:t>vývoj </a:t>
            </a:r>
            <a:endParaRPr lang="cs-CZ" sz="2800" dirty="0"/>
          </a:p>
          <a:p>
            <a:r>
              <a:rPr lang="cs-CZ" sz="2800" dirty="0" smtClean="0"/>
              <a:t>Utváření výživových návyků</a:t>
            </a:r>
          </a:p>
          <a:p>
            <a:r>
              <a:rPr lang="cs-CZ" sz="2800" dirty="0" smtClean="0"/>
              <a:t>Zdravotní stav/onemocnění v období dospělosti (KVN, diabetes, NO, osteoporóza a obezita)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=</a:t>
            </a:r>
            <a:r>
              <a:rPr lang="en-US" sz="2800" dirty="0" smtClean="0">
                <a:solidFill>
                  <a:srgbClr val="002060"/>
                </a:solidFill>
              </a:rPr>
              <a:t>&gt; </a:t>
            </a:r>
            <a:r>
              <a:rPr lang="cs-CZ" sz="2800" dirty="0" smtClean="0">
                <a:solidFill>
                  <a:srgbClr val="002060"/>
                </a:solidFill>
              </a:rPr>
              <a:t>možnost </a:t>
            </a:r>
            <a:r>
              <a:rPr lang="cs-CZ" sz="2800" dirty="0">
                <a:solidFill>
                  <a:srgbClr val="002060"/>
                </a:solidFill>
              </a:rPr>
              <a:t>ovlivnění aktuálního i budoucího zdravotního stavu </a:t>
            </a:r>
            <a:r>
              <a:rPr lang="cs-CZ" sz="2800" dirty="0" smtClean="0">
                <a:solidFill>
                  <a:srgbClr val="002060"/>
                </a:solidFill>
              </a:rPr>
              <a:t>populace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4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Výzkum v nutriční epidemiologii a dětská populace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Velké odlišnosti od dospělé populace – v různých věkových skupinách významně odlišné výživové požadavky</a:t>
            </a:r>
          </a:p>
          <a:p>
            <a:r>
              <a:rPr lang="cs-CZ" sz="2800" dirty="0" smtClean="0"/>
              <a:t>Získávání dat pro klasické epidemiologické studie z běžných zdrojů (zdravotnická dokumentace, údaje o spotřebě některých produktů, </a:t>
            </a:r>
            <a:r>
              <a:rPr lang="cs-CZ" sz="2800" dirty="0"/>
              <a:t>aj.) – podobné jako u dospělé populace </a:t>
            </a:r>
            <a:endParaRPr lang="cs-CZ" sz="2800" dirty="0" smtClean="0"/>
          </a:p>
          <a:p>
            <a:r>
              <a:rPr lang="cs-CZ" sz="2800" dirty="0" smtClean="0"/>
              <a:t>Získávání dat v terénním výzkumu (dotazníky, záznamy výživové spotřeby, interview, aj.) – odlišné od dospělé populace – etická i jiná omezení</a:t>
            </a:r>
            <a:endParaRPr lang="cs-CZ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86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Populační skupiny dle věku</a:t>
            </a:r>
            <a:br>
              <a:rPr lang="cs-CZ" dirty="0" smtClean="0"/>
            </a:br>
            <a:r>
              <a:rPr lang="cs-CZ" dirty="0" smtClean="0"/>
              <a:t>KOJENCI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881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Mateřské mléko</a:t>
            </a:r>
          </a:p>
          <a:p>
            <a:r>
              <a:rPr lang="cs-CZ" dirty="0" smtClean="0"/>
              <a:t>Náhradní mléčná kojenecká výživa</a:t>
            </a:r>
          </a:p>
          <a:p>
            <a:r>
              <a:rPr lang="cs-CZ" dirty="0" smtClean="0"/>
              <a:t>Přechodná strava - první seznámení s novými druhy pokrmů (od 6. měsíce věku: zelenina, maso, žloutek, ovoce, obilniny – kaše, pečivo)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2"/>
                </a:solidFill>
              </a:rPr>
              <a:t>IDEÁL X REALITA</a:t>
            </a:r>
            <a:endParaRPr lang="cs-CZ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Výhradní vliv rodinného prostředí</a:t>
            </a:r>
            <a:endParaRPr lang="cs-CZ" dirty="0"/>
          </a:p>
        </p:txBody>
      </p:sp>
      <p:pic>
        <p:nvPicPr>
          <p:cNvPr id="1028" name="Picture 4" descr="C:\Users\Jana\Desktop\Baby-bott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r="1601"/>
          <a:stretch/>
        </p:blipFill>
        <p:spPr bwMode="auto">
          <a:xfrm>
            <a:off x="5652120" y="3789040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050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394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Populační skupiny dle věku</a:t>
            </a:r>
            <a:br>
              <a:rPr lang="cs-CZ" dirty="0" smtClean="0"/>
            </a:br>
            <a:r>
              <a:rPr lang="cs-CZ" dirty="0" smtClean="0"/>
              <a:t>BATOLATA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Kombinovaná, tzv. „rodinná strava“ (další nové pokrmy a potraviny, nové chutě, změny konzistence podávaných pokrmů)</a:t>
            </a:r>
          </a:p>
          <a:p>
            <a:r>
              <a:rPr lang="cs-CZ" dirty="0" smtClean="0"/>
              <a:t>Počátek formování stravovacích a výživových návyků, vč. frekvence a (ne-)pravidelnosti </a:t>
            </a:r>
          </a:p>
          <a:p>
            <a:r>
              <a:rPr lang="cs-CZ" dirty="0" smtClean="0"/>
              <a:t>Jídlo jako součást psychologického výchovného působení (odměna/trest)</a:t>
            </a:r>
          </a:p>
          <a:p>
            <a:endParaRPr lang="cs-CZ" dirty="0" smtClean="0"/>
          </a:p>
          <a:p>
            <a:r>
              <a:rPr lang="cs-CZ" dirty="0">
                <a:solidFill>
                  <a:schemeClr val="tx2"/>
                </a:solidFill>
              </a:rPr>
              <a:t>IDEÁL X REALITA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dirty="0" smtClean="0"/>
              <a:t>Výhradní vliv rodiny</a:t>
            </a:r>
            <a:endParaRPr lang="cs-CZ" dirty="0"/>
          </a:p>
        </p:txBody>
      </p:sp>
      <p:pic>
        <p:nvPicPr>
          <p:cNvPr id="2050" name="Picture 2" descr="C:\Users\Jana\Desktop\PET3815e7_hran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5103"/>
            <a:ext cx="2784351" cy="230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33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1257</TotalTime>
  <Words>944</Words>
  <Application>Microsoft Office PowerPoint</Application>
  <PresentationFormat>Předvádění na obrazovce (4:3)</PresentationFormat>
  <Paragraphs>124</Paragraphs>
  <Slides>19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Přehlednost</vt:lpstr>
      <vt:lpstr>NutričnĚ - EPIDEMIOLOGICKÁ problematika dětského stravování specifika STRAVOVÁNÍ DĚTÍ Z HLEDISKA vlivu na JEJICH zdraví, MOŽNOSTI HODNOCENÍ</vt:lpstr>
      <vt:lpstr>Specifika dětské výživy</vt:lpstr>
      <vt:lpstr>Vliv stravy na zdraví dětí</vt:lpstr>
      <vt:lpstr>Nejčastější problémy ve výživě dětí</vt:lpstr>
      <vt:lpstr>Výživa a specifické zdravotní problémy</vt:lpstr>
      <vt:lpstr>Cíle oboru „nutriční epidemiologie“ z hlediska dětské populace</vt:lpstr>
      <vt:lpstr>Výzkum v nutriční epidemiologii a dětská populace</vt:lpstr>
      <vt:lpstr>Populační skupiny dle věku KOJENCI</vt:lpstr>
      <vt:lpstr>Populační skupiny dle věku BATOLATA</vt:lpstr>
      <vt:lpstr>Populační skupiny dle věku PŘEDŠKOLNÍ A MLADŠÍ ŠKOLNÍ DĚTI</vt:lpstr>
      <vt:lpstr>Populační skupiny dle věku STARŠÍ ŠKOLNÍ DĚTI A DOSPÍVAJÍCÍ</vt:lpstr>
      <vt:lpstr>Výzkum a metodika v nutriční epidemiologii u dětské populace</vt:lpstr>
      <vt:lpstr>Kvantitativní metody</vt:lpstr>
      <vt:lpstr>Kvalitativní metody</vt:lpstr>
      <vt:lpstr>Kombinace metod – smíšený výzkum, inspirace z jiných oborů</vt:lpstr>
      <vt:lpstr>Volba metodiky výzkumu dle věku</vt:lpstr>
      <vt:lpstr>Stravovací návyky dětí a školní prostředí: příklad z praxe</vt:lpstr>
      <vt:lpstr>Prevence obezity a neinfekčních nemocí – zkušenosti z výzkumu</vt:lpstr>
      <vt:lpstr>Děkuji za pozornost 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Nutričně-epidemiologická problematika dětského stravování</dc:title>
  <dc:creator>Mgr. Fialová</dc:creator>
  <cp:lastModifiedBy>Mgr. Fialová</cp:lastModifiedBy>
  <cp:revision>86</cp:revision>
  <dcterms:created xsi:type="dcterms:W3CDTF">2012-12-10T09:41:57Z</dcterms:created>
  <dcterms:modified xsi:type="dcterms:W3CDTF">2017-05-10T13:27:25Z</dcterms:modified>
</cp:coreProperties>
</file>