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51" r:id="rId1"/>
  </p:sldMasterIdLst>
  <p:notesMasterIdLst>
    <p:notesMasterId r:id="rId14"/>
  </p:notesMasterIdLst>
  <p:sldIdLst>
    <p:sldId id="266" r:id="rId2"/>
    <p:sldId id="257" r:id="rId3"/>
    <p:sldId id="264" r:id="rId4"/>
    <p:sldId id="267" r:id="rId5"/>
    <p:sldId id="272" r:id="rId6"/>
    <p:sldId id="270" r:id="rId7"/>
    <p:sldId id="271" r:id="rId8"/>
    <p:sldId id="269" r:id="rId9"/>
    <p:sldId id="273" r:id="rId10"/>
    <p:sldId id="274" r:id="rId11"/>
    <p:sldId id="259" r:id="rId12"/>
    <p:sldId id="265"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78161" autoAdjust="0"/>
  </p:normalViewPr>
  <p:slideViewPr>
    <p:cSldViewPr>
      <p:cViewPr>
        <p:scale>
          <a:sx n="69" d="100"/>
          <a:sy n="69" d="100"/>
        </p:scale>
        <p:origin x="-1196" y="-48"/>
      </p:cViewPr>
      <p:guideLst>
        <p:guide orient="horz" pos="2160"/>
        <p:guide pos="2880"/>
      </p:guideLst>
    </p:cSldViewPr>
  </p:slideViewPr>
  <p:outlineViewPr>
    <p:cViewPr>
      <p:scale>
        <a:sx n="33" d="100"/>
        <a:sy n="33" d="100"/>
      </p:scale>
      <p:origin x="0" y="975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9" name="PlaceHolder 1"/>
          <p:cNvSpPr>
            <a:spLocks noGrp="1"/>
          </p:cNvSpPr>
          <p:nvPr>
            <p:ph type="body"/>
          </p:nvPr>
        </p:nvSpPr>
        <p:spPr>
          <a:xfrm>
            <a:off x="756000" y="5078520"/>
            <a:ext cx="6047640" cy="4811040"/>
          </a:xfrm>
          <a:prstGeom prst="rect">
            <a:avLst/>
          </a:prstGeom>
        </p:spPr>
        <p:txBody>
          <a:bodyPr lIns="0" tIns="0" rIns="0" bIns="0"/>
          <a:lstStyle/>
          <a:p>
            <a:r>
              <a:rPr lang="cs-CZ" sz="2000" b="0" strike="noStrike" spc="-1">
                <a:solidFill>
                  <a:srgbClr val="000000"/>
                </a:solidFill>
                <a:uFill>
                  <a:solidFill>
                    <a:srgbClr val="FFFFFF"/>
                  </a:solidFill>
                </a:uFill>
                <a:latin typeface="Arial"/>
              </a:rPr>
              <a:t>Klikněte pro úpravu formátu komentářů</a:t>
            </a:r>
          </a:p>
        </p:txBody>
      </p:sp>
      <p:sp>
        <p:nvSpPr>
          <p:cNvPr id="150" name="PlaceHolder 2"/>
          <p:cNvSpPr>
            <a:spLocks noGrp="1"/>
          </p:cNvSpPr>
          <p:nvPr>
            <p:ph type="hdr"/>
          </p:nvPr>
        </p:nvSpPr>
        <p:spPr>
          <a:xfrm>
            <a:off x="0" y="0"/>
            <a:ext cx="3280320" cy="534240"/>
          </a:xfrm>
          <a:prstGeom prst="rect">
            <a:avLst/>
          </a:prstGeom>
        </p:spPr>
        <p:txBody>
          <a:bodyPr lIns="0" tIns="0" rIns="0" bIns="0"/>
          <a:lstStyle/>
          <a:p>
            <a:r>
              <a:rPr lang="cs-CZ" sz="1400" b="0" strike="noStrike" spc="-1">
                <a:solidFill>
                  <a:srgbClr val="000000"/>
                </a:solidFill>
                <a:uFill>
                  <a:solidFill>
                    <a:srgbClr val="FFFFFF"/>
                  </a:solidFill>
                </a:uFill>
                <a:latin typeface="Times New Roman"/>
              </a:rPr>
              <a:t> </a:t>
            </a:r>
          </a:p>
        </p:txBody>
      </p:sp>
      <p:sp>
        <p:nvSpPr>
          <p:cNvPr id="151" name="PlaceHolder 3"/>
          <p:cNvSpPr>
            <a:spLocks noGrp="1"/>
          </p:cNvSpPr>
          <p:nvPr>
            <p:ph type="dt"/>
          </p:nvPr>
        </p:nvSpPr>
        <p:spPr>
          <a:xfrm>
            <a:off x="4279320" y="0"/>
            <a:ext cx="3280320" cy="534240"/>
          </a:xfrm>
          <a:prstGeom prst="rect">
            <a:avLst/>
          </a:prstGeom>
        </p:spPr>
        <p:txBody>
          <a:bodyPr lIns="0" tIns="0" rIns="0" bIns="0"/>
          <a:lstStyle/>
          <a:p>
            <a:pPr algn="r"/>
            <a:r>
              <a:rPr lang="cs-CZ" sz="1400" b="0" strike="noStrike" spc="-1">
                <a:solidFill>
                  <a:srgbClr val="000000"/>
                </a:solidFill>
                <a:uFill>
                  <a:solidFill>
                    <a:srgbClr val="FFFFFF"/>
                  </a:solidFill>
                </a:uFill>
                <a:latin typeface="Times New Roman"/>
              </a:rPr>
              <a:t> </a:t>
            </a:r>
          </a:p>
        </p:txBody>
      </p:sp>
      <p:sp>
        <p:nvSpPr>
          <p:cNvPr id="152" name="PlaceHolder 4"/>
          <p:cNvSpPr>
            <a:spLocks noGrp="1"/>
          </p:cNvSpPr>
          <p:nvPr>
            <p:ph type="ftr"/>
          </p:nvPr>
        </p:nvSpPr>
        <p:spPr>
          <a:xfrm>
            <a:off x="0" y="10157400"/>
            <a:ext cx="3280320" cy="534240"/>
          </a:xfrm>
          <a:prstGeom prst="rect">
            <a:avLst/>
          </a:prstGeom>
        </p:spPr>
        <p:txBody>
          <a:bodyPr lIns="0" tIns="0" rIns="0" bIns="0" anchor="b"/>
          <a:lstStyle/>
          <a:p>
            <a:r>
              <a:rPr lang="cs-CZ" sz="1400" b="0" strike="noStrike" spc="-1">
                <a:solidFill>
                  <a:srgbClr val="000000"/>
                </a:solidFill>
                <a:uFill>
                  <a:solidFill>
                    <a:srgbClr val="FFFFFF"/>
                  </a:solidFill>
                </a:uFill>
                <a:latin typeface="Times New Roman"/>
              </a:rPr>
              <a:t> </a:t>
            </a:r>
          </a:p>
        </p:txBody>
      </p:sp>
      <p:sp>
        <p:nvSpPr>
          <p:cNvPr id="153" name="PlaceHolder 5"/>
          <p:cNvSpPr>
            <a:spLocks noGrp="1"/>
          </p:cNvSpPr>
          <p:nvPr>
            <p:ph type="sldNum"/>
          </p:nvPr>
        </p:nvSpPr>
        <p:spPr>
          <a:xfrm>
            <a:off x="4279320" y="10157400"/>
            <a:ext cx="3280320" cy="534240"/>
          </a:xfrm>
          <a:prstGeom prst="rect">
            <a:avLst/>
          </a:prstGeom>
        </p:spPr>
        <p:txBody>
          <a:bodyPr lIns="0" tIns="0" rIns="0" bIns="0" anchor="b"/>
          <a:lstStyle/>
          <a:p>
            <a:pPr algn="r"/>
            <a:fld id="{B78B0939-D271-486F-BFBE-61E29426CF44}" type="slidenum">
              <a:rPr lang="cs-CZ" sz="1400" b="0" strike="noStrike" spc="-1">
                <a:solidFill>
                  <a:srgbClr val="000000"/>
                </a:solidFill>
                <a:uFill>
                  <a:solidFill>
                    <a:srgbClr val="FFFFFF"/>
                  </a:solidFill>
                </a:uFill>
                <a:latin typeface="Times New Roman"/>
              </a:rPr>
              <a:t>‹#›</a:t>
            </a:fld>
            <a:endParaRPr lang="cs-CZ"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4066082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Zástupný symbol pro poznámky 2"/>
          <p:cNvSpPr>
            <a:spLocks noGrp="1"/>
          </p:cNvSpPr>
          <p:nvPr>
            <p:ph type="body" idx="1"/>
          </p:nvPr>
        </p:nvSpPr>
        <p:spPr/>
        <p:txBody>
          <a:bodyPr/>
          <a:lstStyle/>
          <a:p>
            <a:r>
              <a:rPr lang="cs-CZ" dirty="0" smtClean="0"/>
              <a:t>https://youtu.be/gUI6R2bD97M?t=10m41s</a:t>
            </a:r>
          </a:p>
          <a:p>
            <a:r>
              <a:rPr lang="cs-CZ" dirty="0" smtClean="0"/>
              <a:t>Data</a:t>
            </a:r>
            <a:r>
              <a:rPr lang="cs-CZ" baseline="0" dirty="0" smtClean="0"/>
              <a:t> a evidence </a:t>
            </a:r>
            <a:r>
              <a:rPr lang="cs-CZ" baseline="0" dirty="0" err="1" smtClean="0"/>
              <a:t>based</a:t>
            </a:r>
            <a:r>
              <a:rPr lang="cs-CZ" baseline="0" dirty="0" smtClean="0"/>
              <a:t> </a:t>
            </a:r>
            <a:r>
              <a:rPr lang="cs-CZ" baseline="0" dirty="0" err="1" smtClean="0"/>
              <a:t>medicine</a:t>
            </a:r>
            <a:endParaRPr lang="cs-CZ" baseline="0" dirty="0" smtClean="0"/>
          </a:p>
          <a:p>
            <a:r>
              <a:rPr lang="cs-CZ" baseline="0" dirty="0" smtClean="0"/>
              <a:t>Eminence </a:t>
            </a:r>
            <a:r>
              <a:rPr lang="cs-CZ" baseline="0" dirty="0" err="1" smtClean="0"/>
              <a:t>based</a:t>
            </a:r>
            <a:r>
              <a:rPr lang="cs-CZ" baseline="0" dirty="0" smtClean="0"/>
              <a:t> </a:t>
            </a:r>
            <a:r>
              <a:rPr lang="cs-CZ" baseline="0" dirty="0" err="1" smtClean="0"/>
              <a:t>medicine</a:t>
            </a:r>
            <a:r>
              <a:rPr lang="cs-CZ" baseline="0" dirty="0" smtClean="0"/>
              <a:t> (dr. Sova), plagiátorství</a:t>
            </a:r>
          </a:p>
        </p:txBody>
      </p:sp>
      <p:sp>
        <p:nvSpPr>
          <p:cNvPr id="4" name="Zástupný symbol pro číslo snímku 3"/>
          <p:cNvSpPr>
            <a:spLocks noGrp="1"/>
          </p:cNvSpPr>
          <p:nvPr>
            <p:ph type="sldNum" idx="10"/>
          </p:nvPr>
        </p:nvSpPr>
        <p:spPr/>
        <p:txBody>
          <a:bodyPr/>
          <a:lstStyle/>
          <a:p>
            <a:pPr algn="r"/>
            <a:fld id="{B78B0939-D271-486F-BFBE-61E29426CF44}" type="slidenum">
              <a:rPr lang="cs-CZ" sz="1400" b="0" strike="noStrike" spc="-1" smtClean="0">
                <a:solidFill>
                  <a:srgbClr val="000000"/>
                </a:solidFill>
                <a:uFill>
                  <a:solidFill>
                    <a:srgbClr val="FFFFFF"/>
                  </a:solidFill>
                </a:uFill>
                <a:latin typeface="Times New Roman"/>
              </a:rPr>
              <a:t>3</a:t>
            </a:fld>
            <a:endParaRPr lang="cs-CZ"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202220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43000" y="685800"/>
            <a:ext cx="4572000" cy="3429000"/>
          </a:xfrm>
          <a:prstGeom prst="rect">
            <a:avLst/>
          </a:prstGeom>
          <a:ln/>
        </p:spPr>
      </p:sp>
      <p:sp>
        <p:nvSpPr>
          <p:cNvPr id="17411" name="Notes Placeholder 2"/>
          <p:cNvSpPr>
            <a:spLocks noGrp="1"/>
          </p:cNvSpPr>
          <p:nvPr>
            <p:ph type="body" idx="1"/>
          </p:nvPr>
        </p:nvSpPr>
        <p:spPr/>
        <p:txBody>
          <a:bodyPr/>
          <a:lstStyle/>
          <a:p>
            <a:endParaRPr lang="cs-CZ" altLang="cs-CZ"/>
          </a:p>
        </p:txBody>
      </p:sp>
      <p:sp>
        <p:nvSpPr>
          <p:cNvPr id="1741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eaLnBrk="1" hangingPunct="1"/>
            <a:fld id="{4B6A3610-CF58-41F1-912C-11D762F377EB}" type="slidenum">
              <a:rPr lang="en-US" altLang="cs-CZ" sz="1200"/>
              <a:pPr algn="r" eaLnBrk="1" hangingPunct="1"/>
              <a:t>8</a:t>
            </a:fld>
            <a:endParaRPr lang="en-US" altLang="cs-CZ"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7763" y="695325"/>
            <a:ext cx="4524375" cy="3392488"/>
          </a:xfrm>
          <a:prstGeom prst="rect">
            <a:avLst/>
          </a:prstGeo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idx="10"/>
          </p:nvPr>
        </p:nvSpPr>
        <p:spPr/>
        <p:txBody>
          <a:bodyPr/>
          <a:lstStyle/>
          <a:p>
            <a:fld id="{72E17211-9F0F-40A9-AFC2-3E3A68B7596A}" type="slidenum">
              <a:rPr lang="cs-CZ" smtClean="0"/>
              <a:pPr/>
              <a:t>10</a:t>
            </a:fld>
            <a:endParaRPr lang="cs-CZ"/>
          </a:p>
        </p:txBody>
      </p:sp>
    </p:spTree>
    <p:extLst>
      <p:ext uri="{BB962C8B-B14F-4D97-AF65-F5344CB8AC3E}">
        <p14:creationId xmlns:p14="http://schemas.microsoft.com/office/powerpoint/2010/main" val="2496405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PlaceHolder 1"/>
          <p:cNvSpPr>
            <a:spLocks noGrp="1"/>
          </p:cNvSpPr>
          <p:nvPr>
            <p:ph type="body"/>
          </p:nvPr>
        </p:nvSpPr>
        <p:spPr>
          <a:xfrm>
            <a:off x="685800" y="4343400"/>
            <a:ext cx="5485680" cy="4114080"/>
          </a:xfrm>
          <a:prstGeom prst="rect">
            <a:avLst/>
          </a:prstGeom>
        </p:spPr>
        <p:txBody>
          <a:bodyPr lIns="0" tIns="0" rIns="0" bIns="0"/>
          <a:lstStyle/>
          <a:p>
            <a:pPr marL="216000" indent="-216000">
              <a:lnSpc>
                <a:spcPct val="100000"/>
              </a:lnSpc>
            </a:pPr>
            <a:r>
              <a:rPr lang="cs-CZ" sz="1200" b="0" strike="noStrike" spc="-1" dirty="0">
                <a:solidFill>
                  <a:srgbClr val="000000"/>
                </a:solidFill>
                <a:uFill>
                  <a:solidFill>
                    <a:srgbClr val="FFFFFF"/>
                  </a:solidFill>
                </a:uFill>
                <a:latin typeface="+mn-lt"/>
                <a:ea typeface="+mn-ea"/>
              </a:rPr>
              <a:t>Studie případů a kontrol ve studiu biologických agens se spíše opouštějí, zůstávají vyhrazeny pro studium vzniklých epidemií.</a:t>
            </a:r>
            <a:endParaRPr lang="cs-CZ" sz="2000" b="0" strike="noStrike" spc="-1" dirty="0">
              <a:solidFill>
                <a:srgbClr val="000000"/>
              </a:solidFill>
              <a:uFill>
                <a:solidFill>
                  <a:srgbClr val="FFFFFF"/>
                </a:solidFill>
              </a:uFill>
              <a:latin typeface="Arial"/>
            </a:endParaRPr>
          </a:p>
          <a:p>
            <a:pPr marL="216000" indent="-216000">
              <a:lnSpc>
                <a:spcPct val="100000"/>
              </a:lnSpc>
            </a:pPr>
            <a:r>
              <a:rPr lang="cs-CZ" sz="1200" b="0" strike="noStrike" spc="-1" dirty="0">
                <a:solidFill>
                  <a:srgbClr val="000000"/>
                </a:solidFill>
                <a:uFill>
                  <a:solidFill>
                    <a:srgbClr val="FFFFFF"/>
                  </a:solidFill>
                </a:uFill>
                <a:latin typeface="+mn-lt"/>
                <a:ea typeface="+mn-ea"/>
              </a:rPr>
              <a:t>Zdroj: WHO – Food </a:t>
            </a:r>
            <a:r>
              <a:rPr lang="cs-CZ" sz="1200" b="0" strike="noStrike" spc="-1" dirty="0" err="1">
                <a:solidFill>
                  <a:srgbClr val="000000"/>
                </a:solidFill>
                <a:uFill>
                  <a:solidFill>
                    <a:srgbClr val="FFFFFF"/>
                  </a:solidFill>
                </a:uFill>
                <a:latin typeface="+mn-lt"/>
                <a:ea typeface="+mn-ea"/>
              </a:rPr>
              <a:t>safety</a:t>
            </a:r>
            <a:r>
              <a:rPr lang="cs-CZ" sz="1200" b="0" strike="noStrike" spc="-1" dirty="0">
                <a:solidFill>
                  <a:srgbClr val="000000"/>
                </a:solidFill>
                <a:uFill>
                  <a:solidFill>
                    <a:srgbClr val="FFFFFF"/>
                  </a:solidFill>
                </a:uFill>
                <a:latin typeface="+mn-lt"/>
                <a:ea typeface="+mn-ea"/>
              </a:rPr>
              <a:t> – </a:t>
            </a:r>
            <a:r>
              <a:rPr lang="cs-CZ" sz="1200" b="0" strike="noStrike" spc="-1" dirty="0" err="1">
                <a:solidFill>
                  <a:srgbClr val="000000"/>
                </a:solidFill>
                <a:uFill>
                  <a:solidFill>
                    <a:srgbClr val="FFFFFF"/>
                  </a:solidFill>
                </a:uFill>
                <a:latin typeface="+mn-lt"/>
                <a:ea typeface="+mn-ea"/>
              </a:rPr>
              <a:t>Publications</a:t>
            </a:r>
            <a:r>
              <a:rPr lang="cs-CZ" sz="1200" b="0" strike="noStrike" spc="-1" dirty="0">
                <a:solidFill>
                  <a:srgbClr val="000000"/>
                </a:solidFill>
                <a:uFill>
                  <a:solidFill>
                    <a:srgbClr val="FFFFFF"/>
                  </a:solidFill>
                </a:uFill>
                <a:latin typeface="+mn-lt"/>
                <a:ea typeface="+mn-ea"/>
              </a:rPr>
              <a:t> (URL: http://www.who.int/</a:t>
            </a:r>
            <a:r>
              <a:rPr lang="cs-CZ" sz="1200" b="0" strike="noStrike" spc="-1" dirty="0" err="1">
                <a:solidFill>
                  <a:srgbClr val="000000"/>
                </a:solidFill>
                <a:uFill>
                  <a:solidFill>
                    <a:srgbClr val="FFFFFF"/>
                  </a:solidFill>
                </a:uFill>
                <a:latin typeface="+mn-lt"/>
                <a:ea typeface="+mn-ea"/>
              </a:rPr>
              <a:t>foodsafety</a:t>
            </a:r>
            <a:r>
              <a:rPr lang="cs-CZ" sz="1200" b="0" strike="noStrike" spc="-1" dirty="0">
                <a:solidFill>
                  <a:srgbClr val="000000"/>
                </a:solidFill>
                <a:uFill>
                  <a:solidFill>
                    <a:srgbClr val="FFFFFF"/>
                  </a:solidFill>
                </a:uFill>
                <a:latin typeface="+mn-lt"/>
                <a:ea typeface="+mn-ea"/>
              </a:rPr>
              <a:t>/</a:t>
            </a:r>
            <a:r>
              <a:rPr lang="cs-CZ" sz="1200" b="0" strike="noStrike" spc="-1" dirty="0" err="1">
                <a:solidFill>
                  <a:srgbClr val="000000"/>
                </a:solidFill>
                <a:uFill>
                  <a:solidFill>
                    <a:srgbClr val="FFFFFF"/>
                  </a:solidFill>
                </a:uFill>
                <a:latin typeface="+mn-lt"/>
                <a:ea typeface="+mn-ea"/>
              </a:rPr>
              <a:t>publications</a:t>
            </a:r>
            <a:r>
              <a:rPr lang="cs-CZ" sz="1200" b="0" strike="noStrike" spc="-1" dirty="0">
                <a:solidFill>
                  <a:srgbClr val="000000"/>
                </a:solidFill>
                <a:uFill>
                  <a:solidFill>
                    <a:srgbClr val="FFFFFF"/>
                  </a:solidFill>
                </a:uFill>
                <a:latin typeface="+mn-lt"/>
                <a:ea typeface="+mn-ea"/>
              </a:rPr>
              <a:t>/</a:t>
            </a:r>
            <a:r>
              <a:rPr lang="cs-CZ" sz="1200" b="0" strike="noStrike" spc="-1" dirty="0" err="1">
                <a:solidFill>
                  <a:srgbClr val="000000"/>
                </a:solidFill>
                <a:uFill>
                  <a:solidFill>
                    <a:srgbClr val="FFFFFF"/>
                  </a:solidFill>
                </a:uFill>
                <a:latin typeface="+mn-lt"/>
                <a:ea typeface="+mn-ea"/>
              </a:rPr>
              <a:t>micro</a:t>
            </a:r>
            <a:r>
              <a:rPr lang="cs-CZ" sz="1200" b="0" strike="noStrike" spc="-1" dirty="0">
                <a:solidFill>
                  <a:srgbClr val="000000"/>
                </a:solidFill>
                <a:uFill>
                  <a:solidFill>
                    <a:srgbClr val="FFFFFF"/>
                  </a:solidFill>
                </a:uFill>
                <a:latin typeface="+mn-lt"/>
                <a:ea typeface="+mn-ea"/>
              </a:rPr>
              <a:t>/en/index.html), např. </a:t>
            </a:r>
            <a:r>
              <a:rPr lang="cs-CZ" sz="1200" b="0" strike="noStrike" spc="-1" dirty="0" err="1">
                <a:solidFill>
                  <a:srgbClr val="000000"/>
                </a:solidFill>
                <a:uFill>
                  <a:solidFill>
                    <a:srgbClr val="FFFFFF"/>
                  </a:solidFill>
                </a:uFill>
                <a:latin typeface="+mn-lt"/>
                <a:ea typeface="+mn-ea"/>
              </a:rPr>
              <a:t>Listeria</a:t>
            </a:r>
            <a:r>
              <a:rPr lang="cs-CZ" sz="1200" b="0" strike="noStrike" spc="-1" dirty="0">
                <a:solidFill>
                  <a:srgbClr val="000000"/>
                </a:solidFill>
                <a:uFill>
                  <a:solidFill>
                    <a:srgbClr val="FFFFFF"/>
                  </a:solidFill>
                </a:uFill>
                <a:latin typeface="+mn-lt"/>
                <a:ea typeface="+mn-ea"/>
              </a:rPr>
              <a:t> </a:t>
            </a:r>
            <a:r>
              <a:rPr lang="cs-CZ" sz="1200" b="0" strike="noStrike" spc="-1" dirty="0" err="1">
                <a:solidFill>
                  <a:srgbClr val="000000"/>
                </a:solidFill>
                <a:uFill>
                  <a:solidFill>
                    <a:srgbClr val="FFFFFF"/>
                  </a:solidFill>
                </a:uFill>
                <a:latin typeface="+mn-lt"/>
                <a:ea typeface="+mn-ea"/>
              </a:rPr>
              <a:t>monocytogenes</a:t>
            </a:r>
            <a:r>
              <a:rPr lang="cs-CZ" sz="1200" b="0" strike="noStrike" spc="-1" dirty="0">
                <a:solidFill>
                  <a:srgbClr val="000000"/>
                </a:solidFill>
                <a:uFill>
                  <a:solidFill>
                    <a:srgbClr val="FFFFFF"/>
                  </a:solidFill>
                </a:uFill>
                <a:latin typeface="+mn-lt"/>
                <a:ea typeface="+mn-ea"/>
              </a:rPr>
              <a:t> na URL: http://www.who.int/foodsafety/publications/micro/mra_listeria/en/index.html ).</a:t>
            </a:r>
            <a:endParaRPr lang="cs-CZ" sz="2000" b="0" strike="noStrike" spc="-1" dirty="0">
              <a:solidFill>
                <a:srgbClr val="000000"/>
              </a:solidFill>
              <a:uFill>
                <a:solidFill>
                  <a:srgbClr val="FFFFFF"/>
                </a:solidFill>
              </a:uFill>
              <a:latin typeface="Arial"/>
            </a:endParaRPr>
          </a:p>
          <a:p>
            <a:pPr marL="216000" indent="-216000">
              <a:lnSpc>
                <a:spcPct val="100000"/>
              </a:lnSpc>
            </a:pPr>
            <a:endParaRPr lang="cs-CZ" sz="2000" b="0" strike="noStrike" spc="-1" dirty="0">
              <a:solidFill>
                <a:srgbClr val="000000"/>
              </a:solidFill>
              <a:uFill>
                <a:solidFill>
                  <a:srgbClr val="FFFFFF"/>
                </a:solidFill>
              </a:uFill>
              <a:latin typeface="Arial"/>
            </a:endParaRPr>
          </a:p>
          <a:p>
            <a:pPr marL="216000" indent="-216000">
              <a:lnSpc>
                <a:spcPct val="100000"/>
              </a:lnSpc>
            </a:pPr>
            <a:endParaRPr lang="cs-CZ" sz="2000" b="0" strike="noStrike" spc="-1" dirty="0">
              <a:solidFill>
                <a:srgbClr val="000000"/>
              </a:solidFill>
              <a:uFill>
                <a:solidFill>
                  <a:srgbClr val="FFFFFF"/>
                </a:solidFill>
              </a:uFill>
              <a:latin typeface="Arial"/>
            </a:endParaRPr>
          </a:p>
        </p:txBody>
      </p:sp>
      <p:sp>
        <p:nvSpPr>
          <p:cNvPr id="175" name="CustomShape 2"/>
          <p:cNvSpPr/>
          <p:nvPr/>
        </p:nvSpPr>
        <p:spPr>
          <a:xfrm>
            <a:off x="3884760" y="8685360"/>
            <a:ext cx="297108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E7EBE9F-4684-4F22-99DA-BB26D265A50C}" type="slidenum">
              <a:rPr lang="cs-CZ" sz="1200" b="0" strike="noStrike" spc="-1">
                <a:solidFill>
                  <a:srgbClr val="000000"/>
                </a:solidFill>
                <a:uFill>
                  <a:solidFill>
                    <a:srgbClr val="FFFFFF"/>
                  </a:solidFill>
                </a:uFill>
                <a:latin typeface="+mn-lt"/>
                <a:ea typeface="+mn-ea"/>
              </a:rPr>
              <a:t>11</a:t>
            </a:fld>
            <a:endParaRPr lang="cs-CZ" sz="1800" b="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DCB2297-CD34-4E64-8720-EC05149268AA}" type="datetimeFigureOut">
              <a:rPr lang="cs-CZ" smtClean="0"/>
              <a:t>1.3.2017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3648786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CB2297-CD34-4E64-8720-EC05149268AA}" type="datetimeFigureOut">
              <a:rPr lang="cs-CZ" smtClean="0"/>
              <a:t>1.3.2017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3187056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CB2297-CD34-4E64-8720-EC05149268AA}" type="datetimeFigureOut">
              <a:rPr lang="cs-CZ" smtClean="0"/>
              <a:t>1.3.2017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274735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CB2297-CD34-4E64-8720-EC05149268AA}" type="datetimeFigureOut">
              <a:rPr lang="cs-CZ" smtClean="0"/>
              <a:t>1.3.2017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3749898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DCB2297-CD34-4E64-8720-EC05149268AA}" type="datetimeFigureOut">
              <a:rPr lang="cs-CZ" smtClean="0"/>
              <a:t>1.3.2017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262969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DCB2297-CD34-4E64-8720-EC05149268AA}" type="datetimeFigureOut">
              <a:rPr lang="cs-CZ" smtClean="0"/>
              <a:t>1.3.2017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201642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DCB2297-CD34-4E64-8720-EC05149268AA}" type="datetimeFigureOut">
              <a:rPr lang="cs-CZ" smtClean="0"/>
              <a:t>1.3.2017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305460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DCB2297-CD34-4E64-8720-EC05149268AA}" type="datetimeFigureOut">
              <a:rPr lang="cs-CZ" smtClean="0"/>
              <a:t>1.3.2017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25439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DCB2297-CD34-4E64-8720-EC05149268AA}" type="datetimeFigureOut">
              <a:rPr lang="cs-CZ" smtClean="0"/>
              <a:t>1.3.2017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299651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DCB2297-CD34-4E64-8720-EC05149268AA}" type="datetimeFigureOut">
              <a:rPr lang="cs-CZ" smtClean="0"/>
              <a:t>1.3.2017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2764660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DCB2297-CD34-4E64-8720-EC05149268AA}" type="datetimeFigureOut">
              <a:rPr lang="cs-CZ" smtClean="0"/>
              <a:t>1.3.2017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060460-E2CA-41D1-8E4B-6B9E896C2E1A}" type="slidenum">
              <a:rPr lang="cs-CZ" smtClean="0"/>
              <a:t>‹#›</a:t>
            </a:fld>
            <a:endParaRPr lang="cs-CZ"/>
          </a:p>
        </p:txBody>
      </p:sp>
    </p:spTree>
    <p:extLst>
      <p:ext uri="{BB962C8B-B14F-4D97-AF65-F5344CB8AC3E}">
        <p14:creationId xmlns:p14="http://schemas.microsoft.com/office/powerpoint/2010/main" val="1262315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B2297-CD34-4E64-8720-EC05149268AA}" type="datetimeFigureOut">
              <a:rPr lang="cs-CZ" smtClean="0"/>
              <a:t>1.3.2017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60460-E2CA-41D1-8E4B-6B9E896C2E1A}" type="slidenum">
              <a:rPr lang="cs-CZ" smtClean="0"/>
              <a:t>‹#›</a:t>
            </a:fld>
            <a:endParaRPr lang="cs-CZ"/>
          </a:p>
        </p:txBody>
      </p:sp>
    </p:spTree>
    <p:extLst>
      <p:ext uri="{BB962C8B-B14F-4D97-AF65-F5344CB8AC3E}">
        <p14:creationId xmlns:p14="http://schemas.microsoft.com/office/powerpoint/2010/main" val="2980517517"/>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484785"/>
            <a:ext cx="7772400" cy="2115666"/>
          </a:xfrm>
        </p:spPr>
        <p:txBody>
          <a:bodyPr>
            <a:noAutofit/>
          </a:bodyPr>
          <a:lstStyle/>
          <a:p>
            <a:r>
              <a:rPr lang="cs-CZ" sz="2800" spc="-1" dirty="0">
                <a:uFill>
                  <a:solidFill>
                    <a:srgbClr val="FFFFFF"/>
                  </a:solidFill>
                </a:uFill>
              </a:rPr>
              <a:t>Konkrétní </a:t>
            </a:r>
            <a:r>
              <a:rPr lang="cs-CZ" sz="2800" spc="-1" dirty="0" smtClean="0">
                <a:uFill>
                  <a:solidFill>
                    <a:srgbClr val="FFFFFF"/>
                  </a:solidFill>
                </a:uFill>
              </a:rPr>
              <a:t>případy</a:t>
            </a:r>
            <a:br>
              <a:rPr lang="cs-CZ" sz="2800" spc="-1" dirty="0" smtClean="0">
                <a:uFill>
                  <a:solidFill>
                    <a:srgbClr val="FFFFFF"/>
                  </a:solidFill>
                </a:uFill>
              </a:rPr>
            </a:br>
            <a:r>
              <a:rPr lang="cs-CZ" sz="2800" spc="-1" dirty="0" smtClean="0">
                <a:uFill>
                  <a:solidFill>
                    <a:srgbClr val="FFFFFF"/>
                  </a:solidFill>
                </a:uFill>
              </a:rPr>
              <a:t>nutričně-epidemiologického hodnocení</a:t>
            </a:r>
            <a:br>
              <a:rPr lang="cs-CZ" sz="2800" spc="-1" dirty="0" smtClean="0">
                <a:uFill>
                  <a:solidFill>
                    <a:srgbClr val="FFFFFF"/>
                  </a:solidFill>
                </a:uFill>
              </a:rPr>
            </a:br>
            <a:r>
              <a:rPr lang="cs-CZ" sz="2800" spc="-1" dirty="0" smtClean="0">
                <a:uFill>
                  <a:solidFill>
                    <a:srgbClr val="FFFFFF"/>
                  </a:solidFill>
                </a:uFill>
              </a:rPr>
              <a:t>biologických </a:t>
            </a:r>
            <a:r>
              <a:rPr lang="cs-CZ" sz="2800" spc="-1" dirty="0">
                <a:uFill>
                  <a:solidFill>
                    <a:srgbClr val="FFFFFF"/>
                  </a:solidFill>
                </a:uFill>
              </a:rPr>
              <a:t>škodlivin.</a:t>
            </a:r>
            <a:r>
              <a:rPr lang="cs-CZ" sz="400" b="0" strike="noStrike" spc="-1" dirty="0" smtClean="0">
                <a:uFill>
                  <a:solidFill>
                    <a:srgbClr val="FFFFFF"/>
                  </a:solidFill>
                </a:uFill>
                <a:latin typeface="+mj-lt"/>
              </a:rPr>
              <a:t/>
            </a:r>
            <a:br>
              <a:rPr lang="cs-CZ" sz="400" b="0" strike="noStrike" spc="-1" dirty="0" smtClean="0">
                <a:uFill>
                  <a:solidFill>
                    <a:srgbClr val="FFFFFF"/>
                  </a:solidFill>
                </a:uFill>
                <a:latin typeface="+mj-lt"/>
              </a:rPr>
            </a:br>
            <a:endParaRPr lang="cs-CZ" sz="2800" dirty="0"/>
          </a:p>
        </p:txBody>
      </p:sp>
      <p:sp>
        <p:nvSpPr>
          <p:cNvPr id="3" name="Podnadpis 2"/>
          <p:cNvSpPr>
            <a:spLocks noGrp="1"/>
          </p:cNvSpPr>
          <p:nvPr>
            <p:ph type="subTitle" idx="1"/>
          </p:nvPr>
        </p:nvSpPr>
        <p:spPr/>
        <p:txBody>
          <a:bodyPr/>
          <a:lstStyle/>
          <a:p>
            <a:r>
              <a:rPr lang="cs-CZ" dirty="0" smtClean="0"/>
              <a:t>Mgr. Aleš Peřina, </a:t>
            </a:r>
            <a:r>
              <a:rPr lang="cs-CZ" dirty="0" err="1" smtClean="0"/>
              <a:t>Ph</a:t>
            </a:r>
            <a:r>
              <a:rPr lang="cs-CZ" dirty="0" smtClean="0"/>
              <a:t>. D.</a:t>
            </a:r>
          </a:p>
        </p:txBody>
      </p:sp>
    </p:spTree>
    <p:extLst>
      <p:ext uri="{BB962C8B-B14F-4D97-AF65-F5344CB8AC3E}">
        <p14:creationId xmlns:p14="http://schemas.microsoft.com/office/powerpoint/2010/main" val="3113748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188640"/>
            <a:ext cx="8532005"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4941169"/>
            <a:ext cx="4608512" cy="1460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5076056" y="5301209"/>
            <a:ext cx="3240360" cy="923320"/>
          </a:xfrm>
          <a:prstGeom prst="rect">
            <a:avLst/>
          </a:prstGeom>
          <a:noFill/>
        </p:spPr>
        <p:txBody>
          <a:bodyPr wrap="square" lIns="91430" tIns="45715" rIns="91430" bIns="45715" rtlCol="0">
            <a:spAutoFit/>
          </a:bodyPr>
          <a:lstStyle/>
          <a:p>
            <a:r>
              <a:rPr lang="cs-CZ" dirty="0" err="1" smtClean="0"/>
              <a:t>Campylobacter</a:t>
            </a:r>
            <a:r>
              <a:rPr lang="cs-CZ" dirty="0" smtClean="0"/>
              <a:t> Risk </a:t>
            </a:r>
            <a:r>
              <a:rPr lang="cs-CZ" dirty="0" err="1" smtClean="0"/>
              <a:t>Assesment</a:t>
            </a:r>
            <a:r>
              <a:rPr lang="cs-CZ" dirty="0" smtClean="0"/>
              <a:t> and </a:t>
            </a:r>
            <a:r>
              <a:rPr lang="cs-CZ" dirty="0" err="1" smtClean="0"/>
              <a:t>Managament</a:t>
            </a:r>
            <a:r>
              <a:rPr lang="cs-CZ" dirty="0" smtClean="0"/>
              <a:t>.</a:t>
            </a:r>
          </a:p>
          <a:p>
            <a:r>
              <a:rPr lang="cs-CZ" dirty="0" smtClean="0"/>
              <a:t>RIVM, </a:t>
            </a:r>
            <a:r>
              <a:rPr lang="cs-CZ" dirty="0" err="1" smtClean="0"/>
              <a:t>Bilthoven</a:t>
            </a:r>
            <a:r>
              <a:rPr lang="cs-CZ" dirty="0" smtClean="0"/>
              <a:t>, Nizozemsko</a:t>
            </a:r>
            <a:endParaRPr lang="cs-CZ" dirty="0"/>
          </a:p>
        </p:txBody>
      </p:sp>
    </p:spTree>
    <p:extLst>
      <p:ext uri="{BB962C8B-B14F-4D97-AF65-F5344CB8AC3E}">
        <p14:creationId xmlns:p14="http://schemas.microsoft.com/office/powerpoint/2010/main" val="1942051362"/>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7484" y="116632"/>
            <a:ext cx="8229600" cy="1008112"/>
          </a:xfrm>
        </p:spPr>
        <p:txBody>
          <a:bodyPr>
            <a:noAutofit/>
          </a:bodyPr>
          <a:lstStyle/>
          <a:p>
            <a:r>
              <a:rPr lang="cs-CZ" sz="2800" b="0" strike="noStrike" spc="-1" dirty="0" err="1" smtClean="0">
                <a:uFill>
                  <a:solidFill>
                    <a:srgbClr val="FFFFFF"/>
                  </a:solidFill>
                </a:uFill>
                <a:latin typeface="+mj-lt"/>
              </a:rPr>
              <a:t>Quantitative</a:t>
            </a:r>
            <a:r>
              <a:rPr lang="cs-CZ" sz="2800" b="0" strike="noStrike" spc="-1" dirty="0" smtClean="0">
                <a:uFill>
                  <a:solidFill>
                    <a:srgbClr val="FFFFFF"/>
                  </a:solidFill>
                </a:uFill>
                <a:latin typeface="+mj-lt"/>
              </a:rPr>
              <a:t> </a:t>
            </a:r>
            <a:r>
              <a:rPr lang="cs-CZ" sz="2800" b="0" strike="noStrike" spc="-1" dirty="0" err="1" smtClean="0">
                <a:uFill>
                  <a:solidFill>
                    <a:srgbClr val="FFFFFF"/>
                  </a:solidFill>
                </a:uFill>
                <a:latin typeface="+mj-lt"/>
              </a:rPr>
              <a:t>Microbial</a:t>
            </a:r>
            <a:r>
              <a:rPr lang="cs-CZ" sz="2800" b="0" strike="noStrike" spc="-1" dirty="0" smtClean="0">
                <a:uFill>
                  <a:solidFill>
                    <a:srgbClr val="FFFFFF"/>
                  </a:solidFill>
                </a:uFill>
                <a:latin typeface="+mj-lt"/>
              </a:rPr>
              <a:t> Risk </a:t>
            </a:r>
            <a:r>
              <a:rPr lang="cs-CZ" sz="2800" b="0" strike="noStrike" spc="-1" dirty="0" err="1" smtClean="0">
                <a:uFill>
                  <a:solidFill>
                    <a:srgbClr val="FFFFFF"/>
                  </a:solidFill>
                </a:uFill>
                <a:latin typeface="+mj-lt"/>
              </a:rPr>
              <a:t>Assesment</a:t>
            </a:r>
            <a:r>
              <a:rPr lang="cs-CZ" sz="2800" b="0" strike="noStrike" spc="-1" dirty="0" smtClean="0">
                <a:uFill>
                  <a:solidFill>
                    <a:srgbClr val="FFFFFF"/>
                  </a:solidFill>
                </a:uFill>
                <a:latin typeface="+mj-lt"/>
              </a:rPr>
              <a:t> (QMRA)</a:t>
            </a:r>
            <a:endParaRPr lang="cs-CZ" sz="2800" dirty="0"/>
          </a:p>
        </p:txBody>
      </p:sp>
      <p:sp>
        <p:nvSpPr>
          <p:cNvPr id="3" name="Zástupný symbol pro obsah 2"/>
          <p:cNvSpPr>
            <a:spLocks noGrp="1"/>
          </p:cNvSpPr>
          <p:nvPr>
            <p:ph idx="1"/>
          </p:nvPr>
        </p:nvSpPr>
        <p:spPr>
          <a:xfrm>
            <a:off x="323528" y="1124744"/>
            <a:ext cx="8229600" cy="5030019"/>
          </a:xfrm>
        </p:spPr>
        <p:txBody>
          <a:bodyPr>
            <a:noAutofit/>
          </a:bodyPr>
          <a:lstStyle/>
          <a:p>
            <a:r>
              <a:rPr lang="cs-CZ" sz="2400" dirty="0" smtClean="0"/>
              <a:t>Identifikace nebezpečí:</a:t>
            </a:r>
          </a:p>
          <a:p>
            <a:pPr lvl="1"/>
            <a:r>
              <a:rPr lang="cs-CZ" sz="1800" dirty="0" smtClean="0"/>
              <a:t>Klinická a epidemiologická data</a:t>
            </a:r>
          </a:p>
          <a:p>
            <a:r>
              <a:rPr lang="cs-CZ" sz="2400" dirty="0" smtClean="0"/>
              <a:t>Charakterizace nebezpečí (vztah dávka – účinek)</a:t>
            </a:r>
          </a:p>
          <a:p>
            <a:pPr lvl="1"/>
            <a:r>
              <a:rPr lang="cs-CZ" sz="1800" dirty="0" smtClean="0"/>
              <a:t>Infekční (účinná) dávka</a:t>
            </a:r>
          </a:p>
          <a:p>
            <a:r>
              <a:rPr lang="cs-CZ" sz="2400" dirty="0" smtClean="0"/>
              <a:t>Odhad expozice:</a:t>
            </a:r>
          </a:p>
          <a:p>
            <a:pPr lvl="1"/>
            <a:r>
              <a:rPr lang="cs-CZ" sz="1800" dirty="0" smtClean="0"/>
              <a:t>Bodové a intervalové odhady: spotřební koš potravin x množství v potravině</a:t>
            </a:r>
          </a:p>
          <a:p>
            <a:pPr lvl="1"/>
            <a:r>
              <a:rPr lang="cs-CZ" sz="1800" dirty="0" smtClean="0"/>
              <a:t>Modelování: multiplikace bodových  (intervalových odhadů s využitím generátoru náhodných čísel. </a:t>
            </a:r>
          </a:p>
          <a:p>
            <a:pPr lvl="2"/>
            <a:r>
              <a:rPr lang="cs-CZ" sz="1400" dirty="0" smtClean="0"/>
              <a:t>1 iterace = 1 virtuální osoba (Monte Carlo simulace)</a:t>
            </a:r>
          </a:p>
          <a:p>
            <a:pPr lvl="2"/>
            <a:r>
              <a:rPr lang="cs-CZ" sz="1400" dirty="0" smtClean="0"/>
              <a:t>Zadání: generuj 10.000 náhodných čísel v intervalu  100 – 300 (g masa). Pak generuj 10.000 náhodných čísel v intervalu 0 – 1 mil. buněk v porci). Každou dvojici vynásob a urči, kolikrát je výsledek větší než 10.000 (infekční dávka)</a:t>
            </a:r>
          </a:p>
          <a:p>
            <a:r>
              <a:rPr lang="cs-CZ" sz="2400" dirty="0" smtClean="0"/>
              <a:t>„Dobrý výsledek vzniká jen díky dobré kombinaci osvědčených dílů“</a:t>
            </a:r>
          </a:p>
          <a:p>
            <a:r>
              <a:rPr lang="cs-CZ" sz="2400" dirty="0" smtClean="0"/>
              <a:t>Charakterizace rizika a nejistoty</a:t>
            </a:r>
          </a:p>
          <a:p>
            <a:endParaRPr lang="cs-CZ" sz="24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Modely</a:t>
            </a:r>
            <a:endParaRPr lang="cs-CZ" dirty="0"/>
          </a:p>
        </p:txBody>
      </p:sp>
      <p:sp>
        <p:nvSpPr>
          <p:cNvPr id="3" name="Zástupný symbol pro obsah 2"/>
          <p:cNvSpPr>
            <a:spLocks noGrp="1"/>
          </p:cNvSpPr>
          <p:nvPr>
            <p:ph idx="1"/>
          </p:nvPr>
        </p:nvSpPr>
        <p:spPr/>
        <p:txBody>
          <a:bodyPr>
            <a:normAutofit/>
          </a:bodyPr>
          <a:lstStyle/>
          <a:p>
            <a:r>
              <a:rPr lang="cs-CZ" dirty="0" smtClean="0"/>
              <a:t>Proč model?</a:t>
            </a:r>
          </a:p>
          <a:p>
            <a:pPr lvl="1"/>
            <a:r>
              <a:rPr lang="cs-CZ" dirty="0" smtClean="0"/>
              <a:t>Předpověď chování systému</a:t>
            </a:r>
          </a:p>
          <a:p>
            <a:pPr lvl="1"/>
            <a:r>
              <a:rPr lang="cs-CZ" dirty="0" smtClean="0"/>
              <a:t>Porozumění a trénink: Typy modelů</a:t>
            </a:r>
          </a:p>
          <a:p>
            <a:pPr lvl="1"/>
            <a:r>
              <a:rPr lang="cs-CZ" dirty="0" smtClean="0"/>
              <a:t>Mentální</a:t>
            </a:r>
          </a:p>
          <a:p>
            <a:pPr lvl="1"/>
            <a:r>
              <a:rPr lang="cs-CZ" dirty="0" smtClean="0"/>
              <a:t>Fyzické</a:t>
            </a:r>
          </a:p>
          <a:p>
            <a:pPr lvl="1"/>
            <a:r>
              <a:rPr lang="cs-CZ" dirty="0" smtClean="0"/>
              <a:t>Matematické</a:t>
            </a:r>
          </a:p>
          <a:p>
            <a:r>
              <a:rPr lang="cs-CZ" dirty="0" smtClean="0"/>
              <a:t>Simulace (co se stane, </a:t>
            </a:r>
            <a:r>
              <a:rPr lang="cs-CZ" dirty="0"/>
              <a:t>když</a:t>
            </a:r>
            <a:r>
              <a:rPr lang="cs-CZ" dirty="0" smtClean="0"/>
              <a:t>…?)</a:t>
            </a:r>
          </a:p>
          <a:p>
            <a:pPr marL="800100" lvl="1" indent="-342900"/>
            <a:r>
              <a:rPr lang="cs-CZ" dirty="0" smtClean="0"/>
              <a:t>využívejte </a:t>
            </a:r>
            <a:r>
              <a:rPr lang="cs-CZ" dirty="0"/>
              <a:t>v diskusích svých prací!</a:t>
            </a:r>
          </a:p>
          <a:p>
            <a:pPr lvl="0"/>
            <a:endParaRPr lang="cs-CZ" dirty="0" smtClean="0"/>
          </a:p>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061322"/>
            <a:ext cx="88265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4687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Biologická agens jako součást výživy</a:t>
            </a:r>
            <a:endParaRPr lang="cs-CZ" dirty="0"/>
          </a:p>
        </p:txBody>
      </p:sp>
      <p:sp>
        <p:nvSpPr>
          <p:cNvPr id="3" name="Zástupný symbol pro obsah 2"/>
          <p:cNvSpPr>
            <a:spLocks noGrp="1"/>
          </p:cNvSpPr>
          <p:nvPr>
            <p:ph idx="1"/>
          </p:nvPr>
        </p:nvSpPr>
        <p:spPr>
          <a:xfrm>
            <a:off x="467544" y="1628800"/>
            <a:ext cx="8229600" cy="4525963"/>
          </a:xfrm>
        </p:spPr>
        <p:txBody>
          <a:bodyPr>
            <a:normAutofit/>
          </a:bodyPr>
          <a:lstStyle/>
          <a:p>
            <a:r>
              <a:rPr lang="cs-CZ" dirty="0" err="1" smtClean="0"/>
              <a:t>Probiotika</a:t>
            </a:r>
            <a:r>
              <a:rPr lang="cs-CZ" dirty="0" smtClean="0"/>
              <a:t> a gastrointestinální zdraví</a:t>
            </a:r>
          </a:p>
          <a:p>
            <a:pPr lvl="1"/>
            <a:r>
              <a:rPr lang="cs-CZ" dirty="0" smtClean="0"/>
              <a:t>randomizované, placebem kontrolované experimenty:</a:t>
            </a:r>
          </a:p>
          <a:p>
            <a:pPr lvl="2"/>
            <a:r>
              <a:rPr lang="cs-CZ" dirty="0" smtClean="0"/>
              <a:t>např. </a:t>
            </a:r>
            <a:r>
              <a:rPr lang="cs-CZ" dirty="0" err="1" smtClean="0"/>
              <a:t>Yamano</a:t>
            </a:r>
            <a:r>
              <a:rPr lang="cs-CZ" dirty="0" smtClean="0"/>
              <a:t> et al. (2006) studovali vliv 120 ml fermentovaného mléka po dobu 21 dní na složení stolice u 22 japonských žen ve věku 20 – 22 let.</a:t>
            </a:r>
          </a:p>
          <a:p>
            <a:pPr lvl="2"/>
            <a:r>
              <a:rPr lang="cs-CZ" dirty="0" err="1" smtClean="0"/>
              <a:t>Dunnet-Hughes</a:t>
            </a:r>
            <a:r>
              <a:rPr lang="cs-CZ" dirty="0" smtClean="0"/>
              <a:t> et al (1999) studovali vliv fermentovaného mléka na fagocytární aktivitu u 42 dobrovolníků po dobu 21 dní.</a:t>
            </a:r>
          </a:p>
          <a:p>
            <a:pPr lvl="1"/>
            <a:r>
              <a:rPr lang="cs-CZ" dirty="0" smtClean="0"/>
              <a:t>In: EFSA </a:t>
            </a:r>
            <a:r>
              <a:rPr lang="cs-CZ" dirty="0" err="1" smtClean="0"/>
              <a:t>journal</a:t>
            </a:r>
            <a:r>
              <a:rPr lang="cs-CZ" dirty="0" smtClean="0"/>
              <a:t> 2011; 9(6):2231</a:t>
            </a:r>
          </a:p>
          <a:p>
            <a:endParaRPr lang="cs-CZ"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Biologická infekční agens</a:t>
            </a:r>
            <a:endParaRPr lang="cs-CZ" dirty="0"/>
          </a:p>
        </p:txBody>
      </p:sp>
      <p:sp>
        <p:nvSpPr>
          <p:cNvPr id="3" name="Zástupný symbol pro obsah 2"/>
          <p:cNvSpPr>
            <a:spLocks noGrp="1"/>
          </p:cNvSpPr>
          <p:nvPr>
            <p:ph idx="1"/>
          </p:nvPr>
        </p:nvSpPr>
        <p:spPr/>
        <p:txBody>
          <a:bodyPr>
            <a:normAutofit/>
          </a:bodyPr>
          <a:lstStyle/>
          <a:p>
            <a:r>
              <a:rPr lang="cs-CZ" dirty="0" smtClean="0"/>
              <a:t>epidemiologické šetření</a:t>
            </a:r>
          </a:p>
          <a:p>
            <a:pPr lvl="1"/>
            <a:r>
              <a:rPr lang="cs-CZ" dirty="0" smtClean="0"/>
              <a:t>charakteristiky místa, času a osoby</a:t>
            </a:r>
          </a:p>
          <a:p>
            <a:pPr lvl="1"/>
            <a:r>
              <a:rPr lang="cs-CZ" dirty="0" err="1" smtClean="0"/>
              <a:t>spatial</a:t>
            </a:r>
            <a:r>
              <a:rPr lang="cs-CZ" dirty="0" smtClean="0"/>
              <a:t> epidemiology</a:t>
            </a:r>
          </a:p>
          <a:p>
            <a:r>
              <a:rPr lang="cs-CZ" dirty="0" smtClean="0"/>
              <a:t>epidemiologická studie</a:t>
            </a:r>
          </a:p>
          <a:p>
            <a:pPr lvl="1"/>
            <a:r>
              <a:rPr lang="cs-CZ" dirty="0" smtClean="0"/>
              <a:t>case-control</a:t>
            </a:r>
          </a:p>
          <a:p>
            <a:r>
              <a:rPr lang="cs-CZ" dirty="0" err="1"/>
              <a:t>s</a:t>
            </a:r>
            <a:r>
              <a:rPr lang="cs-CZ" dirty="0" err="1" smtClean="0"/>
              <a:t>urveillance</a:t>
            </a:r>
            <a:endParaRPr lang="cs-CZ" dirty="0" smtClean="0"/>
          </a:p>
          <a:p>
            <a:pPr lvl="1"/>
            <a:r>
              <a:rPr lang="cs-CZ" dirty="0" smtClean="0"/>
              <a:t>epidemiologická bdělost, kontinuální sledování</a:t>
            </a:r>
          </a:p>
          <a:p>
            <a:r>
              <a:rPr lang="cs-CZ" dirty="0" smtClean="0"/>
              <a:t>matematické modelování a predikce</a:t>
            </a:r>
          </a:p>
          <a:p>
            <a:endParaRPr lang="cs-CZ" dirty="0"/>
          </a:p>
        </p:txBody>
      </p:sp>
    </p:spTree>
    <p:extLst>
      <p:ext uri="{BB962C8B-B14F-4D97-AF65-F5344CB8AC3E}">
        <p14:creationId xmlns:p14="http://schemas.microsoft.com/office/powerpoint/2010/main" val="3472375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718"/>
            <a:ext cx="8075240" cy="1371600"/>
          </a:xfrm>
        </p:spPr>
        <p:txBody>
          <a:bodyPr>
            <a:noAutofit/>
          </a:bodyPr>
          <a:lstStyle/>
          <a:p>
            <a:r>
              <a:rPr lang="cs-CZ" sz="2800" dirty="0" smtClean="0"/>
              <a:t>Nemocní a zemřeli v souvislosti konzumace potravin v USA (</a:t>
            </a:r>
            <a:r>
              <a:rPr lang="cs-CZ" sz="2800" dirty="0" err="1" smtClean="0"/>
              <a:t>Mead</a:t>
            </a:r>
            <a:r>
              <a:rPr lang="cs-CZ" sz="2800" dirty="0" smtClean="0"/>
              <a:t> et al., 1999)</a:t>
            </a:r>
            <a:endParaRPr lang="cs-CZ" sz="2800" dirty="0"/>
          </a:p>
        </p:txBody>
      </p:sp>
      <p:sp>
        <p:nvSpPr>
          <p:cNvPr id="3" name="Zástupný symbol pro obsah 2"/>
          <p:cNvSpPr>
            <a:spLocks noGrp="1"/>
          </p:cNvSpPr>
          <p:nvPr>
            <p:ph idx="1"/>
          </p:nvPr>
        </p:nvSpPr>
        <p:spPr>
          <a:xfrm>
            <a:off x="457200" y="1600201"/>
            <a:ext cx="8229600" cy="1972815"/>
          </a:xfrm>
        </p:spPr>
        <p:txBody>
          <a:bodyPr>
            <a:normAutofit fontScale="70000" lnSpcReduction="20000"/>
          </a:bodyPr>
          <a:lstStyle/>
          <a:p>
            <a:r>
              <a:rPr lang="cs-CZ" dirty="0" smtClean="0"/>
              <a:t>Cíl:</a:t>
            </a:r>
          </a:p>
          <a:p>
            <a:pPr lvl="1"/>
            <a:r>
              <a:rPr lang="cs-CZ" dirty="0" smtClean="0"/>
              <a:t>Kvantifikace dopadu alimentárních nákaz na zdravotní stav populace</a:t>
            </a:r>
          </a:p>
          <a:p>
            <a:r>
              <a:rPr lang="cs-CZ" dirty="0" smtClean="0"/>
              <a:t>Metodika:</a:t>
            </a:r>
          </a:p>
          <a:p>
            <a:pPr lvl="1"/>
            <a:r>
              <a:rPr lang="cs-CZ" dirty="0" smtClean="0"/>
              <a:t>Národní </a:t>
            </a:r>
            <a:r>
              <a:rPr lang="cs-CZ" dirty="0" err="1" smtClean="0"/>
              <a:t>surveillance</a:t>
            </a:r>
            <a:r>
              <a:rPr lang="cs-CZ" dirty="0" smtClean="0"/>
              <a:t> systém</a:t>
            </a:r>
          </a:p>
          <a:p>
            <a:r>
              <a:rPr lang="cs-CZ" dirty="0" smtClean="0"/>
              <a:t>Výsledky:</a:t>
            </a:r>
          </a:p>
          <a:p>
            <a:pPr lvl="1"/>
            <a:r>
              <a:rPr lang="cs-CZ" dirty="0" smtClean="0"/>
              <a:t>76 mil. nemocných, 325 tis. hospitalizovaných, 5 tis. úmrtí ročně</a:t>
            </a:r>
          </a:p>
          <a:p>
            <a:endParaRPr lang="cs-CZ" dirty="0"/>
          </a:p>
        </p:txBody>
      </p:sp>
      <p:graphicFrame>
        <p:nvGraphicFramePr>
          <p:cNvPr id="4" name="Table 3"/>
          <p:cNvGraphicFramePr/>
          <p:nvPr>
            <p:extLst>
              <p:ext uri="{D42A27DB-BD31-4B8C-83A1-F6EECF244321}">
                <p14:modId xmlns:p14="http://schemas.microsoft.com/office/powerpoint/2010/main" val="4178328419"/>
              </p:ext>
            </p:extLst>
          </p:nvPr>
        </p:nvGraphicFramePr>
        <p:xfrm>
          <a:off x="755576" y="3861000"/>
          <a:ext cx="7992424" cy="2583720"/>
        </p:xfrm>
        <a:graphic>
          <a:graphicData uri="http://schemas.openxmlformats.org/drawingml/2006/table">
            <a:tbl>
              <a:tblPr>
                <a:tableStyleId>{2D5ABB26-0587-4C30-8999-92F81FD0307C}</a:tableStyleId>
              </a:tblPr>
              <a:tblGrid>
                <a:gridCol w="1941994"/>
                <a:gridCol w="1045689"/>
                <a:gridCol w="1195073"/>
                <a:gridCol w="1145403"/>
                <a:gridCol w="1543511"/>
                <a:gridCol w="1120754"/>
              </a:tblGrid>
              <a:tr h="1055520">
                <a:tc>
                  <a:txBody>
                    <a:bodyPr/>
                    <a:lstStyle/>
                    <a:p>
                      <a:pPr>
                        <a:lnSpc>
                          <a:spcPct val="100000"/>
                        </a:lnSpc>
                      </a:pPr>
                      <a:r>
                        <a:rPr lang="cs-CZ" sz="1400" strike="noStrike" spc="-1" dirty="0">
                          <a:uFill>
                            <a:solidFill>
                              <a:srgbClr val="FFFFFF"/>
                            </a:solidFill>
                          </a:uFill>
                        </a:rPr>
                        <a:t>Patogen</a:t>
                      </a:r>
                      <a:endParaRPr lang="cs-CZ" sz="1800" b="0" strike="noStrike" spc="-1" dirty="0">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cs-CZ" sz="1400" strike="noStrike" spc="-1">
                          <a:uFill>
                            <a:solidFill>
                              <a:srgbClr val="FFFFFF"/>
                            </a:solidFill>
                          </a:uFill>
                        </a:rPr>
                        <a:t>Případů celkem (odhad)</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00000"/>
                        </a:lnSpc>
                      </a:pPr>
                      <a:r>
                        <a:rPr lang="cs-CZ" sz="1400" strike="noStrike" spc="-1">
                          <a:uFill>
                            <a:solidFill>
                              <a:srgbClr val="FFFFFF"/>
                            </a:solidFill>
                          </a:uFill>
                        </a:rPr>
                        <a:t>Hlášených případů</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00000"/>
                        </a:lnSpc>
                      </a:pPr>
                      <a:r>
                        <a:rPr lang="cs-CZ" sz="1200" b="1" strike="noStrike" spc="-1">
                          <a:solidFill>
                            <a:srgbClr val="FFFFFF"/>
                          </a:solidFill>
                          <a:uFill>
                            <a:solidFill>
                              <a:srgbClr val="FFFFFF"/>
                            </a:solidFill>
                          </a:uFill>
                          <a:latin typeface="Gill Sans MT"/>
                        </a:rPr>
                        <a:t>Poměr hospitalizovaných</a:t>
                      </a:r>
                      <a:endParaRPr lang="cs-CZ"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3891A7"/>
                    </a:solidFill>
                  </a:tcPr>
                </a:tc>
                <a:tc>
                  <a:txBody>
                    <a:bodyPr/>
                    <a:lstStyle/>
                    <a:p>
                      <a:pPr>
                        <a:lnSpc>
                          <a:spcPct val="100000"/>
                        </a:lnSpc>
                      </a:pPr>
                      <a:r>
                        <a:rPr lang="cs-CZ" sz="1400" strike="noStrike" spc="-1" dirty="0">
                          <a:uFill>
                            <a:solidFill>
                              <a:srgbClr val="FFFFFF"/>
                            </a:solidFill>
                          </a:uFill>
                        </a:rPr>
                        <a:t>Smrtnost</a:t>
                      </a:r>
                      <a:endParaRPr lang="cs-CZ" sz="1800" b="0" strike="noStrike" spc="-1" dirty="0">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200" dirty="0" err="1" smtClean="0"/>
                        <a:t>Hospitalizovanost</a:t>
                      </a:r>
                      <a:endParaRPr lang="cs-CZ"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9400">
                <a:tc>
                  <a:txBody>
                    <a:bodyPr/>
                    <a:lstStyle/>
                    <a:p>
                      <a:pPr>
                        <a:lnSpc>
                          <a:spcPct val="100000"/>
                        </a:lnSpc>
                      </a:pPr>
                      <a:r>
                        <a:rPr lang="cs-CZ" sz="1400" strike="noStrike" spc="-1" dirty="0">
                          <a:uFill>
                            <a:solidFill>
                              <a:srgbClr val="FFFFFF"/>
                            </a:solidFill>
                          </a:uFill>
                        </a:rPr>
                        <a:t>Salmonella non-</a:t>
                      </a:r>
                      <a:r>
                        <a:rPr lang="cs-CZ" sz="1400" strike="noStrike" spc="-1" dirty="0" err="1">
                          <a:uFill>
                            <a:solidFill>
                              <a:srgbClr val="FFFFFF"/>
                            </a:solidFill>
                          </a:uFill>
                        </a:rPr>
                        <a:t>typhoid</a:t>
                      </a:r>
                      <a:endParaRPr lang="cs-CZ" sz="1800" b="0" strike="noStrike" spc="-1" dirty="0">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1.412.498</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76.013</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3.640</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0,221</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0,0078</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9400">
                <a:tc>
                  <a:txBody>
                    <a:bodyPr/>
                    <a:lstStyle/>
                    <a:p>
                      <a:pPr>
                        <a:lnSpc>
                          <a:spcPct val="100000"/>
                        </a:lnSpc>
                      </a:pPr>
                      <a:r>
                        <a:rPr lang="cs-CZ" sz="1400" strike="noStrike" spc="-1">
                          <a:uFill>
                            <a:solidFill>
                              <a:srgbClr val="FFFFFF"/>
                            </a:solidFill>
                          </a:uFill>
                        </a:rPr>
                        <a:t>Campylobacter spp.</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2.453.926</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102.073</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146</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0,102</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0,0010</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9400">
                <a:tc>
                  <a:txBody>
                    <a:bodyPr/>
                    <a:lstStyle/>
                    <a:p>
                      <a:pPr>
                        <a:lnSpc>
                          <a:spcPct val="100000"/>
                        </a:lnSpc>
                      </a:pPr>
                      <a:r>
                        <a:rPr lang="cs-CZ" sz="1400" strike="noStrike" spc="-1">
                          <a:uFill>
                            <a:solidFill>
                              <a:srgbClr val="FFFFFF"/>
                            </a:solidFill>
                          </a:uFill>
                        </a:rPr>
                        <a:t>Listeria monocytogenes</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2.518</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1.632</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a:uFill>
                            <a:solidFill>
                              <a:srgbClr val="FFFFFF"/>
                            </a:solidFill>
                          </a:uFill>
                        </a:rPr>
                        <a:t>0,922</a:t>
                      </a:r>
                      <a:endParaRPr lang="cs-CZ" sz="1800" b="0" strike="noStrike" spc="-1">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lnSpc>
                          <a:spcPct val="100000"/>
                        </a:lnSpc>
                      </a:pPr>
                      <a:r>
                        <a:rPr lang="cs-CZ" sz="1400" strike="noStrike" spc="-1" dirty="0">
                          <a:uFill>
                            <a:solidFill>
                              <a:srgbClr val="FFFFFF"/>
                            </a:solidFill>
                          </a:uFill>
                        </a:rPr>
                        <a:t>0,2000</a:t>
                      </a:r>
                      <a:endParaRPr lang="cs-CZ" sz="1800" b="0" strike="noStrike" spc="-1" dirty="0">
                        <a:solidFill>
                          <a:srgbClr val="000000"/>
                        </a:solidFill>
                        <a:uFill>
                          <a:solidFill>
                            <a:srgbClr val="FFFFFF"/>
                          </a:solidFill>
                        </a:u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5120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264319" y="260349"/>
            <a:ext cx="6107881" cy="199200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oAutofit/>
          </a:bodyPr>
          <a:lstStyle/>
          <a:p>
            <a:pPr algn="l"/>
            <a:r>
              <a:rPr lang="cs-CZ" altLang="cs-CZ" sz="2000" b="1" dirty="0">
                <a:solidFill>
                  <a:schemeClr val="tx1">
                    <a:lumMod val="50000"/>
                    <a:lumOff val="50000"/>
                  </a:schemeClr>
                </a:solidFill>
                <a:effectLst>
                  <a:outerShdw blurRad="38100" dist="38100" dir="2700000" algn="tl">
                    <a:srgbClr val="000000">
                      <a:alpha val="43137"/>
                    </a:srgbClr>
                  </a:outerShdw>
                </a:effectLst>
              </a:rPr>
              <a:t>Charakteristiky nejvýznamnějších onemocnění z potravin </a:t>
            </a:r>
            <a:r>
              <a:rPr lang="cs-CZ" altLang="cs-CZ" sz="2000" b="1" dirty="0" smtClean="0">
                <a:solidFill>
                  <a:schemeClr val="tx1">
                    <a:lumMod val="50000"/>
                    <a:lumOff val="50000"/>
                  </a:schemeClr>
                </a:solidFill>
                <a:effectLst>
                  <a:outerShdw blurRad="38100" dist="38100" dir="2700000" algn="tl">
                    <a:srgbClr val="000000">
                      <a:alpha val="43137"/>
                    </a:srgbClr>
                  </a:outerShdw>
                </a:effectLst>
              </a:rPr>
              <a:t>v EU (EFSA </a:t>
            </a:r>
            <a:r>
              <a:rPr lang="cs-CZ" altLang="cs-CZ" sz="2000" b="1" dirty="0">
                <a:solidFill>
                  <a:schemeClr val="tx1">
                    <a:lumMod val="50000"/>
                    <a:lumOff val="50000"/>
                  </a:schemeClr>
                </a:solidFill>
                <a:effectLst>
                  <a:outerShdw blurRad="38100" dist="38100" dir="2700000" algn="tl">
                    <a:srgbClr val="000000">
                      <a:alpha val="43137"/>
                    </a:srgbClr>
                  </a:outerShdw>
                </a:effectLst>
              </a:rPr>
              <a:t>2014</a:t>
            </a:r>
            <a:r>
              <a:rPr lang="cs-CZ" altLang="cs-CZ" sz="2000" b="1" dirty="0" smtClean="0">
                <a:solidFill>
                  <a:schemeClr val="tx1">
                    <a:lumMod val="50000"/>
                    <a:lumOff val="50000"/>
                  </a:schemeClr>
                </a:solidFill>
                <a:effectLst>
                  <a:outerShdw blurRad="38100" dist="38100" dir="2700000" algn="tl">
                    <a:srgbClr val="000000">
                      <a:alpha val="43137"/>
                    </a:srgbClr>
                  </a:outerShdw>
                </a:effectLst>
              </a:rPr>
              <a:t>) </a:t>
            </a:r>
            <a:br>
              <a:rPr lang="cs-CZ" altLang="cs-CZ" sz="2000" b="1" dirty="0" smtClean="0">
                <a:solidFill>
                  <a:schemeClr val="tx1">
                    <a:lumMod val="50000"/>
                    <a:lumOff val="50000"/>
                  </a:schemeClr>
                </a:solidFill>
                <a:effectLst>
                  <a:outerShdw blurRad="38100" dist="38100" dir="2700000" algn="tl">
                    <a:srgbClr val="000000">
                      <a:alpha val="43137"/>
                    </a:srgbClr>
                  </a:outerShdw>
                </a:effectLst>
              </a:rPr>
            </a:br>
            <a:r>
              <a:rPr lang="cs-CZ" altLang="cs-CZ" sz="2000" dirty="0" smtClean="0">
                <a:solidFill>
                  <a:schemeClr val="tx1">
                    <a:lumMod val="50000"/>
                    <a:lumOff val="50000"/>
                  </a:schemeClr>
                </a:solidFill>
              </a:rPr>
              <a:t>In: Karpíšková: Epidemie Listeriózy v ČR, laboratorní data. Mikrobiologický seminář, 2017</a:t>
            </a:r>
            <a:endParaRPr lang="cs-CZ" altLang="cs-CZ" sz="2000" dirty="0">
              <a:solidFill>
                <a:schemeClr val="tx1">
                  <a:lumMod val="50000"/>
                  <a:lumOff val="50000"/>
                </a:schemeClr>
              </a:solidFill>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529793472"/>
              </p:ext>
            </p:extLst>
          </p:nvPr>
        </p:nvGraphicFramePr>
        <p:xfrm>
          <a:off x="459581" y="2492896"/>
          <a:ext cx="8112921" cy="3666366"/>
        </p:xfrm>
        <a:graphic>
          <a:graphicData uri="http://schemas.openxmlformats.org/drawingml/2006/table">
            <a:tbl>
              <a:tblPr firstRow="1" bandRow="1">
                <a:tableStyleId>{5C22544A-7EE6-4342-B048-85BDC9FD1C3A}</a:tableStyleId>
              </a:tblPr>
              <a:tblGrid>
                <a:gridCol w="2097828"/>
                <a:gridCol w="2005031"/>
                <a:gridCol w="2005031"/>
                <a:gridCol w="2005031"/>
              </a:tblGrid>
              <a:tr h="11505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cs-CZ" sz="24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cs-CZ" sz="2400" dirty="0" smtClean="0"/>
                        <a:t>Onemocnění</a:t>
                      </a:r>
                    </a:p>
                    <a:p>
                      <a:endParaRPr lang="cs-CZ" sz="2400" dirty="0"/>
                    </a:p>
                  </a:txBody>
                  <a:tcPr marL="68580" marR="68580" marT="45723" marB="45723" anchor="ctr"/>
                </a:tc>
                <a:tc>
                  <a:txBody>
                    <a:bodyPr/>
                    <a:lstStyle/>
                    <a:p>
                      <a:pPr algn="ctr"/>
                      <a:r>
                        <a:rPr lang="cs-CZ" sz="2400" dirty="0" smtClean="0"/>
                        <a:t>Výskyt hlášených případů</a:t>
                      </a:r>
                    </a:p>
                    <a:p>
                      <a:pPr algn="ctr"/>
                      <a:r>
                        <a:rPr lang="cs-CZ" sz="2400" dirty="0" smtClean="0">
                          <a:solidFill>
                            <a:schemeClr val="bg1"/>
                          </a:solidFill>
                        </a:rPr>
                        <a:t>(absolutně)</a:t>
                      </a:r>
                    </a:p>
                  </a:txBody>
                  <a:tcPr marL="68580" marR="68580" marT="45723" marB="45723" anchor="ctr"/>
                </a:tc>
                <a:tc>
                  <a:txBody>
                    <a:bodyPr/>
                    <a:lstStyle/>
                    <a:p>
                      <a:pPr algn="ctr"/>
                      <a:r>
                        <a:rPr lang="cs-CZ" sz="2400" dirty="0" smtClean="0"/>
                        <a:t>Hospitalizace (v %)</a:t>
                      </a:r>
                      <a:endParaRPr lang="cs-CZ" sz="2400" dirty="0">
                        <a:solidFill>
                          <a:schemeClr val="tx1"/>
                        </a:solidFill>
                      </a:endParaRPr>
                    </a:p>
                  </a:txBody>
                  <a:tcPr marL="68580" marR="68580" marT="45723" marB="45723" anchor="ctr"/>
                </a:tc>
                <a:tc>
                  <a:txBody>
                    <a:bodyPr/>
                    <a:lstStyle/>
                    <a:p>
                      <a:pPr algn="ctr"/>
                      <a:endParaRPr lang="cs-CZ" sz="2400" dirty="0" smtClean="0"/>
                    </a:p>
                    <a:p>
                      <a:pPr algn="ctr"/>
                      <a:r>
                        <a:rPr lang="cs-CZ" sz="2400" dirty="0" smtClean="0"/>
                        <a:t>Smrtnost (v %)</a:t>
                      </a:r>
                    </a:p>
                    <a:p>
                      <a:pPr algn="ctr"/>
                      <a:endParaRPr lang="cs-CZ" sz="2400" dirty="0">
                        <a:solidFill>
                          <a:schemeClr val="tx1"/>
                        </a:solidFill>
                      </a:endParaRPr>
                    </a:p>
                  </a:txBody>
                  <a:tcPr marL="68580" marR="68580" marT="45723" marB="45723" anchor="ctr"/>
                </a:tc>
              </a:tr>
              <a:tr h="744480">
                <a:tc>
                  <a:txBody>
                    <a:bodyPr/>
                    <a:lstStyle/>
                    <a:p>
                      <a:pPr algn="ctr">
                        <a:lnSpc>
                          <a:spcPct val="100000"/>
                        </a:lnSpc>
                      </a:pPr>
                      <a:r>
                        <a:rPr lang="cs-CZ" sz="1800" dirty="0" err="1" smtClean="0"/>
                        <a:t>Kampylobakteriózy</a:t>
                      </a:r>
                      <a:endParaRPr lang="cs-CZ" sz="1800" dirty="0"/>
                    </a:p>
                  </a:txBody>
                  <a:tcPr marL="102870" marR="102870" marT="137160" marB="137160" anchor="ctr"/>
                </a:tc>
                <a:tc>
                  <a:txBody>
                    <a:bodyPr/>
                    <a:lstStyle/>
                    <a:p>
                      <a:pPr algn="ctr">
                        <a:lnSpc>
                          <a:spcPct val="100000"/>
                        </a:lnSpc>
                      </a:pPr>
                      <a:r>
                        <a:rPr lang="cs-CZ" sz="1800" dirty="0" smtClean="0"/>
                        <a:t>236 851</a:t>
                      </a:r>
                      <a:endParaRPr lang="cs-CZ" sz="1800" dirty="0"/>
                    </a:p>
                  </a:txBody>
                  <a:tcPr marL="102870" marR="102870" marT="137160" marB="137160" anchor="ctr"/>
                </a:tc>
                <a:tc>
                  <a:txBody>
                    <a:bodyPr/>
                    <a:lstStyle/>
                    <a:p>
                      <a:pPr algn="ctr">
                        <a:lnSpc>
                          <a:spcPct val="100000"/>
                        </a:lnSpc>
                      </a:pPr>
                      <a:r>
                        <a:rPr lang="cs-CZ" sz="1800" dirty="0" smtClean="0"/>
                        <a:t>30,4</a:t>
                      </a:r>
                      <a:endParaRPr lang="cs-CZ" sz="1800" dirty="0"/>
                    </a:p>
                  </a:txBody>
                  <a:tcPr marL="102870" marR="102870" marT="137160" marB="137160" anchor="ctr"/>
                </a:tc>
                <a:tc>
                  <a:txBody>
                    <a:bodyPr/>
                    <a:lstStyle/>
                    <a:p>
                      <a:pPr algn="ctr">
                        <a:lnSpc>
                          <a:spcPct val="100000"/>
                        </a:lnSpc>
                      </a:pPr>
                      <a:r>
                        <a:rPr lang="cs-CZ" sz="1800" dirty="0" smtClean="0"/>
                        <a:t>0,01</a:t>
                      </a:r>
                      <a:endParaRPr lang="cs-CZ" sz="1800" dirty="0"/>
                    </a:p>
                  </a:txBody>
                  <a:tcPr marL="102870" marR="102870" marT="137160" marB="137160" anchor="ctr"/>
                </a:tc>
              </a:tr>
              <a:tr h="683700">
                <a:tc>
                  <a:txBody>
                    <a:bodyPr/>
                    <a:lstStyle/>
                    <a:p>
                      <a:pPr algn="ctr">
                        <a:lnSpc>
                          <a:spcPct val="100000"/>
                        </a:lnSpc>
                      </a:pPr>
                      <a:r>
                        <a:rPr lang="cs-CZ" sz="1800" dirty="0" smtClean="0"/>
                        <a:t>Salmonelózy</a:t>
                      </a:r>
                    </a:p>
                  </a:txBody>
                  <a:tcPr marL="102870" marR="102870" marT="137160" marB="137160" anchor="ctr"/>
                </a:tc>
                <a:tc>
                  <a:txBody>
                    <a:bodyPr/>
                    <a:lstStyle/>
                    <a:p>
                      <a:pPr algn="ctr">
                        <a:lnSpc>
                          <a:spcPct val="100000"/>
                        </a:lnSpc>
                      </a:pPr>
                      <a:r>
                        <a:rPr lang="cs-CZ" sz="1800" dirty="0" smtClean="0"/>
                        <a:t>88 715</a:t>
                      </a:r>
                      <a:endParaRPr lang="cs-CZ" sz="1800" dirty="0"/>
                    </a:p>
                  </a:txBody>
                  <a:tcPr marL="102870" marR="102870" marT="137160" marB="137160" anchor="ctr"/>
                </a:tc>
                <a:tc>
                  <a:txBody>
                    <a:bodyPr/>
                    <a:lstStyle/>
                    <a:p>
                      <a:pPr algn="ctr">
                        <a:lnSpc>
                          <a:spcPct val="100000"/>
                        </a:lnSpc>
                      </a:pPr>
                      <a:r>
                        <a:rPr lang="cs-CZ" sz="1800" dirty="0" smtClean="0"/>
                        <a:t>34,4</a:t>
                      </a:r>
                      <a:endParaRPr lang="cs-CZ" sz="1800" dirty="0"/>
                    </a:p>
                  </a:txBody>
                  <a:tcPr marL="102870" marR="102870" marT="137160" marB="137160" anchor="ctr"/>
                </a:tc>
                <a:tc>
                  <a:txBody>
                    <a:bodyPr/>
                    <a:lstStyle/>
                    <a:p>
                      <a:pPr algn="ctr">
                        <a:lnSpc>
                          <a:spcPct val="100000"/>
                        </a:lnSpc>
                      </a:pPr>
                      <a:r>
                        <a:rPr lang="cs-CZ" sz="1800" dirty="0" smtClean="0"/>
                        <a:t>0,15</a:t>
                      </a:r>
                      <a:endParaRPr lang="cs-CZ" sz="1800" dirty="0"/>
                    </a:p>
                  </a:txBody>
                  <a:tcPr marL="102870" marR="102870" marT="137160" marB="137160" anchor="ctr"/>
                </a:tc>
              </a:tr>
              <a:tr h="683700">
                <a:tc>
                  <a:txBody>
                    <a:bodyPr/>
                    <a:lstStyle/>
                    <a:p>
                      <a:pPr algn="ctr">
                        <a:lnSpc>
                          <a:spcPct val="100000"/>
                        </a:lnSpc>
                      </a:pPr>
                      <a:r>
                        <a:rPr lang="cs-CZ" sz="1800" dirty="0" smtClean="0"/>
                        <a:t>Listeriózy</a:t>
                      </a:r>
                      <a:endParaRPr lang="cs-CZ" sz="1800" dirty="0"/>
                    </a:p>
                  </a:txBody>
                  <a:tcPr marL="102870" marR="102870" marT="137160" marB="137160" anchor="ctr"/>
                </a:tc>
                <a:tc>
                  <a:txBody>
                    <a:bodyPr/>
                    <a:lstStyle/>
                    <a:p>
                      <a:pPr algn="ctr">
                        <a:lnSpc>
                          <a:spcPct val="100000"/>
                        </a:lnSpc>
                      </a:pPr>
                      <a:r>
                        <a:rPr lang="cs-CZ" sz="1800" dirty="0" smtClean="0"/>
                        <a:t>2 161</a:t>
                      </a:r>
                      <a:endParaRPr lang="cs-CZ" sz="1800" dirty="0"/>
                    </a:p>
                  </a:txBody>
                  <a:tcPr marL="102870" marR="102870" marT="137160" marB="137160" anchor="ctr"/>
                </a:tc>
                <a:tc>
                  <a:txBody>
                    <a:bodyPr/>
                    <a:lstStyle/>
                    <a:p>
                      <a:pPr algn="ctr">
                        <a:lnSpc>
                          <a:spcPct val="100000"/>
                        </a:lnSpc>
                      </a:pPr>
                      <a:r>
                        <a:rPr lang="cs-CZ" sz="1800" dirty="0" smtClean="0"/>
                        <a:t>98,9</a:t>
                      </a:r>
                      <a:endParaRPr lang="cs-CZ" sz="1800" dirty="0"/>
                    </a:p>
                  </a:txBody>
                  <a:tcPr marL="102870" marR="102870" marT="137160" marB="137160" anchor="ctr"/>
                </a:tc>
                <a:tc>
                  <a:txBody>
                    <a:bodyPr/>
                    <a:lstStyle/>
                    <a:p>
                      <a:pPr algn="ctr">
                        <a:lnSpc>
                          <a:spcPct val="100000"/>
                        </a:lnSpc>
                      </a:pPr>
                      <a:r>
                        <a:rPr lang="cs-CZ" sz="1800" dirty="0" smtClean="0"/>
                        <a:t>15,0</a:t>
                      </a:r>
                      <a:endParaRPr lang="cs-CZ" sz="1800" dirty="0"/>
                    </a:p>
                  </a:txBody>
                  <a:tcPr marL="102870" marR="102870" marT="137160" marB="137160" anchor="ctr"/>
                </a:tc>
              </a:tr>
            </a:tbl>
          </a:graphicData>
        </a:graphic>
      </p:graphicFrame>
      <p:pic>
        <p:nvPicPr>
          <p:cNvPr id="5" name="Obrázek 4" descr="logo_vri_inver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29387" y="160340"/>
            <a:ext cx="2478881" cy="10277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3" name="AutoShape 4" descr="Home"/>
          <p:cNvSpPr>
            <a:spLocks noChangeAspect="1" noChangeArrowheads="1"/>
          </p:cNvSpPr>
          <p:nvPr/>
        </p:nvSpPr>
        <p:spPr bwMode="auto">
          <a:xfrm>
            <a:off x="116681" y="-144463"/>
            <a:ext cx="2286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AutoShape 6" descr="Home"/>
          <p:cNvSpPr>
            <a:spLocks noChangeAspect="1" noChangeArrowheads="1"/>
          </p:cNvSpPr>
          <p:nvPr/>
        </p:nvSpPr>
        <p:spPr bwMode="auto">
          <a:xfrm>
            <a:off x="230981" y="19050"/>
            <a:ext cx="228600" cy="29368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32" name="Picture 8" descr="Výsledek obrázku pro EFSA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9153" y="1288053"/>
            <a:ext cx="1531143" cy="964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682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3648" y="384645"/>
            <a:ext cx="6048672" cy="4001666"/>
          </a:xfrm>
          <a:prstGeom prst="rect">
            <a:avLst/>
          </a:prstGeom>
        </p:spPr>
      </p:pic>
      <p:sp>
        <p:nvSpPr>
          <p:cNvPr id="3" name="TextBox 2"/>
          <p:cNvSpPr txBox="1"/>
          <p:nvPr/>
        </p:nvSpPr>
        <p:spPr>
          <a:xfrm>
            <a:off x="623703" y="4437112"/>
            <a:ext cx="7620000" cy="317500"/>
          </a:xfrm>
          <a:prstGeom prst="rect">
            <a:avLst/>
          </a:prstGeom>
        </p:spPr>
        <p:txBody>
          <a:bodyPr/>
          <a:lstStyle/>
          <a:p>
            <a:r>
              <a:rPr lang="en-US" sz="1000" i="0" baseline="0">
                <a:latin typeface="Arial"/>
              </a:rPr>
              <a:t> Figure 1. Conceptual model of the relationship between environmental factors that influence disease and observed incidence of that disease in humans. Underlying environmental factors (e.g. temperature, precipitation, land use and soil type) can influence the d...</a:t>
            </a:r>
          </a:p>
        </p:txBody>
      </p:sp>
      <p:sp>
        <p:nvSpPr>
          <p:cNvPr id="4" name="TextBox 3"/>
          <p:cNvSpPr txBox="1"/>
          <p:nvPr/>
        </p:nvSpPr>
        <p:spPr>
          <a:xfrm>
            <a:off x="635000" y="4889500"/>
            <a:ext cx="7620000" cy="254000"/>
          </a:xfrm>
          <a:prstGeom prst="rect">
            <a:avLst/>
          </a:prstGeom>
        </p:spPr>
        <p:txBody>
          <a:bodyPr/>
          <a:lstStyle/>
          <a:p>
            <a:r>
              <a:rPr lang="en-US" sz="1000">
                <a:latin typeface="Arial"/>
              </a:rPr>
              <a:t>Richard S. Ostfeld,  Gregory E. Glass,  Felicia Keesing</a:t>
            </a:r>
          </a:p>
        </p:txBody>
      </p:sp>
      <p:sp>
        <p:nvSpPr>
          <p:cNvPr id="5" name="TextBox 4"/>
          <p:cNvSpPr txBox="1"/>
          <p:nvPr/>
        </p:nvSpPr>
        <p:spPr>
          <a:xfrm>
            <a:off x="623703" y="5167745"/>
            <a:ext cx="7620000" cy="381000"/>
          </a:xfrm>
          <a:prstGeom prst="rect">
            <a:avLst/>
          </a:prstGeom>
        </p:spPr>
        <p:txBody>
          <a:bodyPr/>
          <a:lstStyle/>
          <a:p>
            <a:r>
              <a:rPr lang="en-US" b="1" i="0" baseline="0" dirty="0">
                <a:latin typeface="Arial"/>
              </a:rPr>
              <a:t> Spatial epidemiology: an emerging (or re-emerging) discipline</a:t>
            </a:r>
          </a:p>
        </p:txBody>
      </p:sp>
      <p:sp>
        <p:nvSpPr>
          <p:cNvPr id="6" name="TextBox 5"/>
          <p:cNvSpPr txBox="1"/>
          <p:nvPr/>
        </p:nvSpPr>
        <p:spPr>
          <a:xfrm>
            <a:off x="635000" y="5651500"/>
            <a:ext cx="7620000" cy="254000"/>
          </a:xfrm>
          <a:prstGeom prst="rect">
            <a:avLst/>
          </a:prstGeom>
        </p:spPr>
        <p:txBody>
          <a:bodyPr/>
          <a:lstStyle/>
          <a:p>
            <a:r>
              <a:rPr lang="en-US" sz="1000">
                <a:latin typeface="Arial"/>
              </a:rPr>
              <a:t>null, Volume 20, Issue 6, 2005, 328–336</a:t>
            </a:r>
          </a:p>
        </p:txBody>
      </p:sp>
      <p:sp>
        <p:nvSpPr>
          <p:cNvPr id="7" name="TextBox 6"/>
          <p:cNvSpPr txBox="1"/>
          <p:nvPr/>
        </p:nvSpPr>
        <p:spPr>
          <a:xfrm>
            <a:off x="635000" y="6032500"/>
            <a:ext cx="7620000" cy="254000"/>
          </a:xfrm>
          <a:prstGeom prst="rect">
            <a:avLst/>
          </a:prstGeom>
        </p:spPr>
        <p:txBody>
          <a:bodyPr/>
          <a:lstStyle/>
          <a:p>
            <a:r>
              <a:rPr lang="en-US" sz="1000">
                <a:latin typeface="Arial"/>
              </a:rPr>
              <a:t>http://dx.doi.org/10.1016/j.tree.2005.03.009</a:t>
            </a:r>
          </a:p>
        </p:txBody>
      </p:sp>
    </p:spTree>
    <p:extLst>
      <p:ext uri="{BB962C8B-B14F-4D97-AF65-F5344CB8AC3E}">
        <p14:creationId xmlns:p14="http://schemas.microsoft.com/office/powerpoint/2010/main" val="3049744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Zdraví 2020 a </a:t>
            </a:r>
            <a:r>
              <a:rPr lang="cs-CZ" i="1" dirty="0" err="1" smtClean="0"/>
              <a:t>spatial</a:t>
            </a:r>
            <a:r>
              <a:rPr lang="cs-CZ" i="1" dirty="0" smtClean="0"/>
              <a:t> epidemiology</a:t>
            </a:r>
            <a:endParaRPr lang="cs-CZ" i="1" dirty="0"/>
          </a:p>
        </p:txBody>
      </p:sp>
      <p:sp>
        <p:nvSpPr>
          <p:cNvPr id="3" name="Zástupný symbol pro obsah 2"/>
          <p:cNvSpPr>
            <a:spLocks noGrp="1"/>
          </p:cNvSpPr>
          <p:nvPr>
            <p:ph idx="1"/>
          </p:nvPr>
        </p:nvSpPr>
        <p:spPr/>
        <p:txBody>
          <a:bodyPr>
            <a:normAutofit fontScale="62500" lnSpcReduction="20000"/>
          </a:bodyPr>
          <a:lstStyle/>
          <a:p>
            <a:r>
              <a:rPr lang="cs-CZ" dirty="0"/>
              <a:t>Dosavadní zkušenosti vyspělých států i ČR ukazují, že prevence nemocí a ochrana a podpora zdraví </a:t>
            </a:r>
            <a:r>
              <a:rPr lang="cs-CZ" dirty="0" smtClean="0"/>
              <a:t>mají reálný </a:t>
            </a:r>
            <a:r>
              <a:rPr lang="cs-CZ" dirty="0"/>
              <a:t>přínos pro zlepšování zdravotního stavu populace a přinášejí významné úspory nákladů na </a:t>
            </a:r>
            <a:r>
              <a:rPr lang="cs-CZ" dirty="0" smtClean="0"/>
              <a:t>zdravotní služby </a:t>
            </a:r>
            <a:r>
              <a:rPr lang="cs-CZ" dirty="0"/>
              <a:t>a další ekonomické přínosy.</a:t>
            </a:r>
          </a:p>
          <a:p>
            <a:r>
              <a:rPr lang="cs-CZ" dirty="0"/>
              <a:t>Zdraví nevzniká v nemocnicích, ale v rodinách, školách a na pracovištích, všude tam, kde lidé žijí a </a:t>
            </a:r>
            <a:r>
              <a:rPr lang="cs-CZ" dirty="0" smtClean="0"/>
              <a:t>pracují, odpočívají </a:t>
            </a:r>
            <a:r>
              <a:rPr lang="cs-CZ" dirty="0"/>
              <a:t>a stárnou. Zdraví zlepšují, nebo zhoršují ty okolnosti, které na lidi působí v jejich běžném </a:t>
            </a:r>
            <a:r>
              <a:rPr lang="cs-CZ" dirty="0" smtClean="0"/>
              <a:t>životě. A </a:t>
            </a:r>
            <a:r>
              <a:rPr lang="cs-CZ" dirty="0"/>
              <a:t>právě tam je těžiště péče o zdraví. I když je důležité, aby každý sám pečoval o své zdraví, je zřejmé, že </a:t>
            </a:r>
            <a:r>
              <a:rPr lang="cs-CZ" dirty="0" smtClean="0"/>
              <a:t>to nestačí</a:t>
            </a:r>
            <a:r>
              <a:rPr lang="cs-CZ" dirty="0"/>
              <a:t>.</a:t>
            </a:r>
          </a:p>
          <a:p>
            <a:r>
              <a:rPr lang="cs-CZ" dirty="0"/>
              <a:t>Péče o zdraví musí být provázena sdílenou odpovědností všech složek společnosti pod odbornou </a:t>
            </a:r>
            <a:r>
              <a:rPr lang="cs-CZ" dirty="0" smtClean="0"/>
              <a:t>koordinační rolí </a:t>
            </a:r>
            <a:r>
              <a:rPr lang="cs-CZ" dirty="0"/>
              <a:t>Ministerstva zdravotnictví. Vláda, parlament, všechny úrovně veřejné správy, organizace a </a:t>
            </a:r>
            <a:r>
              <a:rPr lang="cs-CZ" dirty="0" smtClean="0"/>
              <a:t>instituce i </a:t>
            </a:r>
            <a:r>
              <a:rPr lang="cs-CZ" dirty="0"/>
              <a:t>podnikatelská sféra by měly vnímat hodnotu zdraví a najít své místo v ochraně i rozvoji zdraví – </a:t>
            </a:r>
            <a:r>
              <a:rPr lang="cs-CZ" dirty="0" smtClean="0"/>
              <a:t>motivovat a </a:t>
            </a:r>
            <a:r>
              <a:rPr lang="cs-CZ" dirty="0"/>
              <a:t>vést lidi k chápání hodnoty zdraví a svým příkladem a konkrétní aktivitou dokázat, že péči o </a:t>
            </a:r>
            <a:r>
              <a:rPr lang="cs-CZ" dirty="0" smtClean="0"/>
              <a:t>zdraví berou </a:t>
            </a:r>
            <a:r>
              <a:rPr lang="cs-CZ" dirty="0"/>
              <a:t>vážně.</a:t>
            </a:r>
          </a:p>
        </p:txBody>
      </p:sp>
    </p:spTree>
    <p:extLst>
      <p:ext uri="{BB962C8B-B14F-4D97-AF65-F5344CB8AC3E}">
        <p14:creationId xmlns:p14="http://schemas.microsoft.com/office/powerpoint/2010/main" val="2603345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0" y="6400800"/>
            <a:ext cx="9144000" cy="457200"/>
          </a:xfrm>
          <a:prstGeom prst="rect">
            <a:avLst/>
          </a:prstGeom>
          <a:solidFill>
            <a:srgbClr val="F2F2F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cs-CZ" altLang="cs-CZ">
              <a:solidFill>
                <a:srgbClr val="FFFFFF"/>
              </a:solidFill>
            </a:endParaRPr>
          </a:p>
        </p:txBody>
      </p:sp>
      <p:sp>
        <p:nvSpPr>
          <p:cNvPr id="16387" name="Date Placeholder 3"/>
          <p:cNvSpPr txBox="1">
            <a:spLocks noGrp="1"/>
          </p:cNvSpPr>
          <p:nvPr/>
        </p:nvSpPr>
        <p:spPr bwMode="auto">
          <a:xfrm>
            <a:off x="0" y="6477000"/>
            <a:ext cx="25400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4000" tIns="63500" rIns="127000" bIns="63500"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US" altLang="cs-CZ" sz="1000">
                <a:solidFill>
                  <a:srgbClr val="999999"/>
                </a:solidFill>
                <a:latin typeface="Helvetica" pitchFamily="126" charset="0"/>
              </a:rPr>
              <a:t>Date of download:  2/28/2017</a:t>
            </a:r>
          </a:p>
        </p:txBody>
      </p:sp>
      <p:sp>
        <p:nvSpPr>
          <p:cNvPr id="16388" name="Footer Placeholder 4"/>
          <p:cNvSpPr txBox="1">
            <a:spLocks noGrp="1"/>
          </p:cNvSpPr>
          <p:nvPr/>
        </p:nvSpPr>
        <p:spPr bwMode="auto">
          <a:xfrm>
            <a:off x="2971800" y="6477000"/>
            <a:ext cx="59690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lgn="r" eaLnBrk="1" hangingPunct="1">
              <a:spcBef>
                <a:spcPct val="0"/>
              </a:spcBef>
              <a:buFontTx/>
              <a:buNone/>
            </a:pPr>
            <a:r>
              <a:rPr lang="en-US" altLang="cs-CZ" sz="1000">
                <a:solidFill>
                  <a:srgbClr val="999999"/>
                </a:solidFill>
                <a:latin typeface="Helvetica" pitchFamily="126" charset="0"/>
              </a:rPr>
              <a:t>Royal Society of Tropical Medicine and Hygiene</a:t>
            </a:r>
          </a:p>
        </p:txBody>
      </p:sp>
      <p:sp>
        <p:nvSpPr>
          <p:cNvPr id="16389" name="Text Placeholder 2"/>
          <p:cNvSpPr txBox="1">
            <a:spLocks/>
          </p:cNvSpPr>
          <p:nvPr/>
        </p:nvSpPr>
        <p:spPr bwMode="auto">
          <a:xfrm>
            <a:off x="0" y="1058863"/>
            <a:ext cx="914400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600" tIns="0" rIns="228600" bIns="0"/>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lnSpc>
                <a:spcPts val="1800"/>
              </a:lnSpc>
              <a:spcBef>
                <a:spcPct val="0"/>
              </a:spcBef>
              <a:spcAft>
                <a:spcPts val="600"/>
              </a:spcAft>
              <a:buFontTx/>
              <a:buNone/>
            </a:pPr>
            <a:r>
              <a:rPr lang="en-US" altLang="cs-CZ" sz="1400">
                <a:solidFill>
                  <a:srgbClr val="404040"/>
                </a:solidFill>
                <a:latin typeface="Fira Sans Light"/>
                <a:ea typeface="Fira Sans Light"/>
                <a:cs typeface="Fira Sans Light"/>
              </a:rPr>
              <a:t>From: </a:t>
            </a:r>
            <a:r>
              <a:rPr lang="en-US" altLang="cs-CZ" sz="1400" b="1">
                <a:latin typeface="Helvetica" pitchFamily="126" charset="0"/>
              </a:rPr>
              <a:t>Spatial epidemiology of human schistosomiasis in Africa: risk models, transmission dynamics and control</a:t>
            </a:r>
          </a:p>
        </p:txBody>
      </p:sp>
      <p:sp>
        <p:nvSpPr>
          <p:cNvPr id="16390" name="Text Placeholder 2"/>
          <p:cNvSpPr txBox="1">
            <a:spLocks/>
          </p:cNvSpPr>
          <p:nvPr/>
        </p:nvSpPr>
        <p:spPr bwMode="auto">
          <a:xfrm>
            <a:off x="0" y="5310188"/>
            <a:ext cx="90297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600" tIns="0" rIns="228600" bIns="0"/>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a:buFontTx/>
              <a:buNone/>
            </a:pPr>
            <a:r>
              <a:rPr lang="en-US" altLang="cs-CZ" sz="1200">
                <a:latin typeface="Helvetica" pitchFamily="126" charset="0"/>
              </a:rPr>
              <a:t>Predicted intensity of infection (eggs/g faeces) with Schistosoma mansoni in East Africa, adjusted for environmental covariates (distance to perennial water body and land surface temperature) based on a Bayesian geostatistical negative binomial model (modified from Clements et al., 2006b).
</a:t>
            </a:r>
          </a:p>
        </p:txBody>
      </p:sp>
      <p:sp>
        <p:nvSpPr>
          <p:cNvPr id="16391" name="TextBox 11"/>
          <p:cNvSpPr txBox="1">
            <a:spLocks noChangeArrowheads="1"/>
          </p:cNvSpPr>
          <p:nvPr/>
        </p:nvSpPr>
        <p:spPr bwMode="auto">
          <a:xfrm>
            <a:off x="0" y="5105400"/>
            <a:ext cx="91440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600" tIns="0" rIns="228600" bIns="0">
            <a:spAutoFit/>
          </a:bodyPr>
          <a:lstStyle>
            <a:lvl1pPr>
              <a:spcBef>
                <a:spcPct val="20000"/>
              </a:spcBef>
              <a:buFont typeface="Arial" pitchFamily="34" charset="0"/>
              <a:buChar char="•"/>
              <a:defRPr sz="3200">
                <a:solidFill>
                  <a:schemeClr val="tx1"/>
                </a:solidFill>
                <a:latin typeface="Arial" pitchFamily="34" charset="0"/>
                <a:ea typeface="ＭＳ Ｐゴシック" pitchFamily="34" charset="-128"/>
              </a:defRPr>
            </a:lvl1pPr>
            <a:lvl2pPr marL="742950" indent="-285750">
              <a:spcBef>
                <a:spcPct val="20000"/>
              </a:spcBef>
              <a:buFont typeface="Arial" pitchFamily="34" charset="0"/>
              <a:buChar char="–"/>
              <a:defRPr sz="2800">
                <a:solidFill>
                  <a:schemeClr val="tx1"/>
                </a:solidFill>
                <a:latin typeface="Arial" pitchFamily="34" charset="0"/>
                <a:ea typeface="ＭＳ Ｐゴシック" pitchFamily="34" charset="-128"/>
              </a:defRPr>
            </a:lvl2pPr>
            <a:lvl3pPr marL="1143000" indent="-228600">
              <a:spcBef>
                <a:spcPct val="20000"/>
              </a:spcBef>
              <a:buFont typeface="Arial" pitchFamily="34" charset="0"/>
              <a:buChar char="•"/>
              <a:defRPr sz="2400">
                <a:solidFill>
                  <a:schemeClr val="tx1"/>
                </a:solidFill>
                <a:latin typeface="Arial" pitchFamily="34" charset="0"/>
                <a:ea typeface="ＭＳ Ｐゴシック" pitchFamily="34" charset="-128"/>
              </a:defRPr>
            </a:lvl3pPr>
            <a:lvl4pPr marL="1600200" indent="-228600">
              <a:spcBef>
                <a:spcPct val="20000"/>
              </a:spcBef>
              <a:buFont typeface="Arial" pitchFamily="34" charset="0"/>
              <a:buChar char="–"/>
              <a:defRPr sz="2000">
                <a:solidFill>
                  <a:schemeClr val="tx1"/>
                </a:solidFill>
                <a:latin typeface="Arial" pitchFamily="34" charset="0"/>
                <a:ea typeface="ＭＳ Ｐゴシック" pitchFamily="34" charset="-128"/>
              </a:defRPr>
            </a:lvl4pPr>
            <a:lvl5pPr marL="2057400" indent="-228600">
              <a:spcBef>
                <a:spcPct val="20000"/>
              </a:spcBef>
              <a:buFont typeface="Arial" pitchFamily="34" charset="0"/>
              <a:buChar char="»"/>
              <a:defRPr sz="2000">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Arial" pitchFamily="34" charset="0"/>
                <a:ea typeface="ＭＳ Ｐゴシック" pitchFamily="34" charset="-128"/>
              </a:defRPr>
            </a:lvl9pPr>
          </a:lstStyle>
          <a:p>
            <a:pPr eaLnBrk="1" hangingPunct="1">
              <a:spcBef>
                <a:spcPct val="0"/>
              </a:spcBef>
              <a:buFontTx/>
              <a:buNone/>
            </a:pPr>
            <a:r>
              <a:rPr lang="en-US" altLang="cs-CZ" sz="1300">
                <a:solidFill>
                  <a:srgbClr val="404040"/>
                </a:solidFill>
                <a:latin typeface="Helvetica" pitchFamily="126" charset="0"/>
              </a:rPr>
              <a:t>Figure Legend:</a:t>
            </a:r>
          </a:p>
        </p:txBody>
      </p:sp>
      <p:pic>
        <p:nvPicPr>
          <p:cNvPr id="1639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15621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393" name="Straight Connector 5"/>
          <p:cNvCxnSpPr>
            <a:cxnSpLocks noChangeShapeType="1"/>
          </p:cNvCxnSpPr>
          <p:nvPr/>
        </p:nvCxnSpPr>
        <p:spPr bwMode="auto">
          <a:xfrm>
            <a:off x="0" y="882650"/>
            <a:ext cx="9144000" cy="0"/>
          </a:xfrm>
          <a:prstGeom prst="line">
            <a:avLst/>
          </a:prstGeom>
          <a:noFill/>
          <a:ln w="12700" algn="ctr">
            <a:solidFill>
              <a:srgbClr val="F2F2F2"/>
            </a:solidFill>
            <a:miter lim="800000"/>
            <a:headEnd/>
            <a:tailEnd/>
          </a:ln>
          <a:extLst>
            <a:ext uri="{909E8E84-426E-40DD-AFC4-6F175D3DCCD1}">
              <a14:hiddenFill xmlns:a14="http://schemas.microsoft.com/office/drawing/2010/main">
                <a:noFill/>
              </a14:hiddenFill>
            </a:ext>
          </a:extLst>
        </p:spPr>
      </p:cxnSp>
      <p:sp>
        <p:nvSpPr>
          <p:cNvPr id="16394" name="TextBox 1"/>
          <p:cNvSpPr txBox="1">
            <a:spLocks noChangeArrowheads="1"/>
          </p:cNvSpPr>
          <p:nvPr/>
        </p:nvSpPr>
        <p:spPr bwMode="auto">
          <a:xfrm>
            <a:off x="0" y="1612900"/>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600" tIns="0" rIns="228600" bIns="0">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en-US" altLang="cs-CZ" sz="1200">
                <a:solidFill>
                  <a:srgbClr val="7F7F7F"/>
                </a:solidFill>
                <a:latin typeface="Helvetica" pitchFamily="126" charset="0"/>
              </a:rPr>
              <a:t>Trans R Soc Trop Med Hyg. 2007;101(1):1-8. doi:10.1016/j.trstmh.2006.08.004</a:t>
            </a:r>
          </a:p>
        </p:txBody>
      </p:sp>
      <p:sp>
        <p:nvSpPr>
          <p:cNvPr id="16395" name="Rectangle 2"/>
          <p:cNvSpPr>
            <a:spLocks noChangeArrowheads="1"/>
          </p:cNvSpPr>
          <p:nvPr/>
        </p:nvSpPr>
        <p:spPr bwMode="auto">
          <a:xfrm>
            <a:off x="0" y="0"/>
            <a:ext cx="9144000" cy="6858000"/>
          </a:xfrm>
          <a:prstGeom prst="rect">
            <a:avLst/>
          </a:prstGeom>
          <a:noFill/>
          <a:ln w="25400" algn="ctr">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a:endParaRPr lang="cs-CZ" altLang="cs-CZ">
              <a:solidFill>
                <a:srgbClr val="FFFFFF"/>
              </a:solidFill>
            </a:endParaRPr>
          </a:p>
        </p:txBody>
      </p:sp>
      <p:pic>
        <p:nvPicPr>
          <p:cNvPr id="16397" name="Picture 13" descr="Co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2019300"/>
            <a:ext cx="3062288" cy="3086100"/>
          </a:xfrm>
          <a:prstGeom prst="rect">
            <a:avLst/>
          </a:prstGeom>
          <a:noFill/>
          <a:extLst>
            <a:ext uri="{909E8E84-426E-40DD-AFC4-6F175D3DCCD1}">
              <a14:hiddenFill xmlns:a14="http://schemas.microsoft.com/office/drawing/2010/main">
                <a:solidFill>
                  <a:srgbClr val="FFFFFF"/>
                </a:solidFill>
              </a14:hiddenFill>
            </a:ext>
          </a:extLst>
        </p:spPr>
      </p:pic>
      <p:pic>
        <p:nvPicPr>
          <p:cNvPr id="3" name="Obrázek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5936" y="2019300"/>
            <a:ext cx="4896544" cy="3123888"/>
          </a:xfrm>
          <a:prstGeom prst="rect">
            <a:avLst/>
          </a:prstGeom>
        </p:spPr>
      </p:pic>
      <p:sp>
        <p:nvSpPr>
          <p:cNvPr id="4" name="Ovál 3"/>
          <p:cNvSpPr/>
          <p:nvPr/>
        </p:nvSpPr>
        <p:spPr>
          <a:xfrm>
            <a:off x="5292080" y="3861048"/>
            <a:ext cx="1008112" cy="1008112"/>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622124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Antropozoonózy</a:t>
            </a:r>
            <a:endParaRPr lang="cs-CZ" dirty="0"/>
          </a:p>
        </p:txBody>
      </p:sp>
      <p:sp>
        <p:nvSpPr>
          <p:cNvPr id="3" name="Zástupný symbol pro obsah 2"/>
          <p:cNvSpPr>
            <a:spLocks noGrp="1"/>
          </p:cNvSpPr>
          <p:nvPr>
            <p:ph idx="1"/>
          </p:nvPr>
        </p:nvSpPr>
        <p:spPr>
          <a:xfrm>
            <a:off x="4067944" y="1600200"/>
            <a:ext cx="4618856" cy="4525963"/>
          </a:xfrm>
        </p:spPr>
        <p:txBody>
          <a:bodyPr>
            <a:normAutofit fontScale="77500" lnSpcReduction="20000"/>
          </a:bodyPr>
          <a:lstStyle/>
          <a:p>
            <a:r>
              <a:rPr lang="cs-CZ" cap="all" dirty="0" smtClean="0">
                <a:effectLst/>
              </a:rPr>
              <a:t>Rosický</a:t>
            </a:r>
            <a:r>
              <a:rPr lang="cs-CZ" dirty="0" smtClean="0"/>
              <a:t>, Bohumír, </a:t>
            </a:r>
            <a:r>
              <a:rPr lang="cs-CZ" cap="all" dirty="0" err="1" smtClean="0">
                <a:effectLst/>
              </a:rPr>
              <a:t>Sixi</a:t>
            </a:r>
            <a:r>
              <a:rPr lang="cs-CZ" dirty="0" smtClean="0"/>
              <a:t>, Wolf a </a:t>
            </a:r>
            <a:r>
              <a:rPr lang="cs-CZ" cap="all" dirty="0" err="1" smtClean="0">
                <a:effectLst/>
              </a:rPr>
              <a:t>Sixl</a:t>
            </a:r>
            <a:r>
              <a:rPr lang="cs-CZ" dirty="0" smtClean="0"/>
              <a:t>, Wolf. </a:t>
            </a:r>
            <a:r>
              <a:rPr lang="cs-CZ" i="1" dirty="0" smtClean="0"/>
              <a:t>Salmonelózy: Aktuální informace pro lékaře, veterinární lékaře a potravinářskou praxi</a:t>
            </a:r>
            <a:r>
              <a:rPr lang="cs-CZ" dirty="0" smtClean="0"/>
              <a:t>. 1. vyd. Praha: </a:t>
            </a:r>
            <a:r>
              <a:rPr lang="cs-CZ" dirty="0" err="1" smtClean="0"/>
              <a:t>Scientia</a:t>
            </a:r>
            <a:r>
              <a:rPr lang="cs-CZ" dirty="0" smtClean="0"/>
              <a:t> </a:t>
            </a:r>
            <a:r>
              <a:rPr lang="cs-CZ" dirty="0" err="1" smtClean="0"/>
              <a:t>medica</a:t>
            </a:r>
            <a:r>
              <a:rPr lang="cs-CZ" dirty="0" smtClean="0"/>
              <a:t>, 1994. 200 s. ISBN 80-85526-23-9.</a:t>
            </a:r>
          </a:p>
          <a:p>
            <a:r>
              <a:rPr lang="cs-CZ" dirty="0" smtClean="0"/>
              <a:t>V celém Německu nebylo vyprodukováno tolik vajec, aby při relativní prevalenci salmonel ve vejcích vybylo alespoň jedno infikované vejce na každého Němce, který se nakazil.</a:t>
            </a:r>
            <a:endParaRPr lang="cs-CZ" dirty="0"/>
          </a:p>
        </p:txBody>
      </p:sp>
      <p:pic>
        <p:nvPicPr>
          <p:cNvPr id="1026" name="Picture 2" descr="http://knihovna.nemlib.cz/files/1346?type=ORIG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916832"/>
            <a:ext cx="2952328" cy="4167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92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TotalTime>
  <Words>901</Words>
  <Application>Microsoft Office PowerPoint</Application>
  <PresentationFormat>Předvádění na obrazovce (4:3)</PresentationFormat>
  <Paragraphs>117</Paragraphs>
  <Slides>12</Slides>
  <Notes>4</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Konkrétní případy nutričně-epidemiologického hodnocení biologických škodlivin. </vt:lpstr>
      <vt:lpstr>Biologická agens jako součást výživy</vt:lpstr>
      <vt:lpstr>Biologická infekční agens</vt:lpstr>
      <vt:lpstr>Nemocní a zemřeli v souvislosti konzumace potravin v USA (Mead et al., 1999)</vt:lpstr>
      <vt:lpstr>Charakteristiky nejvýznamnějších onemocnění z potravin v EU (EFSA 2014)  In: Karpíšková: Epidemie Listeriózy v ČR, laboratorní data. Mikrobiologický seminář, 2017</vt:lpstr>
      <vt:lpstr>Prezentace aplikace PowerPoint</vt:lpstr>
      <vt:lpstr>Zdraví 2020 a spatial epidemiology</vt:lpstr>
      <vt:lpstr>Prezentace aplikace PowerPoint</vt:lpstr>
      <vt:lpstr>Antropozoonózy</vt:lpstr>
      <vt:lpstr>Prezentace aplikace PowerPoint</vt:lpstr>
      <vt:lpstr>Quantitative Microbial Risk Assesment (QMRA)</vt:lpstr>
      <vt:lpstr>Modely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Aleš Peřina</dc:creator>
  <cp:lastModifiedBy>Aleš Peřina</cp:lastModifiedBy>
  <cp:revision>56</cp:revision>
  <dcterms:created xsi:type="dcterms:W3CDTF">2012-11-28T06:27:39Z</dcterms:created>
  <dcterms:modified xsi:type="dcterms:W3CDTF">2017-03-01T16:15:38Z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5</vt:i4>
  </property>
  <property fmtid="{D5CDD505-2E9C-101B-9397-08002B2CF9AE}" pid="8" name="PresentationFormat">
    <vt:lpwstr>Předvádění na obrazovce (4:3)</vt:lpwstr>
  </property>
  <property fmtid="{D5CDD505-2E9C-101B-9397-08002B2CF9AE}" pid="9" name="ScaleCrop">
    <vt:bool>false</vt:bool>
  </property>
  <property fmtid="{D5CDD505-2E9C-101B-9397-08002B2CF9AE}" pid="10" name="ShareDoc">
    <vt:bool>false</vt:bool>
  </property>
  <property fmtid="{D5CDD505-2E9C-101B-9397-08002B2CF9AE}" pid="11" name="Slides">
    <vt:i4>10</vt:i4>
  </property>
</Properties>
</file>