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51.xml.rels" ContentType="application/vnd.openxmlformats-package.relationships+xml"/>
  <Override PartName="/ppt/slides/_rels/slide50.xml.rels" ContentType="application/vnd.openxmlformats-package.relationships+xml"/>
  <Override PartName="/ppt/slides/_rels/slide12.xml.rels" ContentType="application/vnd.openxmlformats-package.relationships+xml"/>
  <Override PartName="/ppt/slides/_rels/slide44.xml.rels" ContentType="application/vnd.openxmlformats-package.relationships+xml"/>
  <Override PartName="/ppt/slides/_rels/slide11.xml.rels" ContentType="application/vnd.openxmlformats-package.relationships+xml"/>
  <Override PartName="/ppt/slides/_rels/slide43.xml.rels" ContentType="application/vnd.openxmlformats-package.relationships+xml"/>
  <Override PartName="/ppt/slides/_rels/slide10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7.xml.rels" ContentType="application/vnd.openxmlformats-package.relationships+xml"/>
  <Override PartName="/ppt/slides/_rels/slide39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49.xml.rels" ContentType="application/vnd.openxmlformats-package.relationships+xml"/>
  <Override PartName="/ppt/slides/_rels/slide24.xml.rels" ContentType="application/vnd.openxmlformats-package.relationships+xml"/>
  <Override PartName="/ppt/slides/_rels/slide48.xml.rels" ContentType="application/vnd.openxmlformats-package.relationships+xml"/>
  <Override PartName="/ppt/slides/_rels/slide38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47.xml.rels" ContentType="application/vnd.openxmlformats-package.relationships+xml"/>
  <Override PartName="/ppt/slides/_rels/slide37.xml.rels" ContentType="application/vnd.openxmlformats-package.relationships+xml"/>
  <Override PartName="/ppt/slides/_rels/slide5.xml.rels" ContentType="application/vnd.openxmlformats-package.relationships+xml"/>
  <Override PartName="/ppt/slides/_rels/slide54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45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4.xml.rels" ContentType="application/vnd.openxmlformats-package.relationships+xml"/>
  <Override PartName="/ppt/slides/_rels/slide36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35.xml.rels" ContentType="application/vnd.openxmlformats-package.relationships+xml"/>
  <Override PartName="/ppt/slides/_rels/slide46.xml.rels" ContentType="application/vnd.openxmlformats-package.relationships+xml"/>
  <Override PartName="/ppt/slides/_rels/slide53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52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5.xml" ContentType="application/vnd.openxmlformats-officedocument.presentationml.slide+xml"/>
  <Override PartName="/ppt/slides/slide53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52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51.xml" ContentType="application/vnd.openxmlformats-officedocument.presentationml.slide+xml"/>
  <Override PartName="/ppt/slides/slide26.xml" ContentType="application/vnd.openxmlformats-officedocument.presentationml.slide+xml"/>
  <Override PartName="/ppt/slides/slide2.xml" ContentType="application/vnd.openxmlformats-officedocument.presentationml.slide+xml"/>
  <Override PartName="/ppt/slides/slide5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4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4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42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41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40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media/image9.jpeg" ContentType="image/jpeg"/>
  <Override PartName="/ppt/media/image8.jpeg" ContentType="image/jpeg"/>
  <Override PartName="/ppt/media/image7.gif" ContentType="image/gif"/>
  <Override PartName="/ppt/media/image6.jpeg" ContentType="image/jpeg"/>
  <Override PartName="/ppt/media/image4.png" ContentType="image/png"/>
  <Override PartName="/ppt/media/image5.jpeg" ContentType="image/jpeg"/>
  <Override PartName="/ppt/media/image3.png" ContentType="image/png"/>
  <Override PartName="/ppt/media/image2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000000"/>
                </a:solidFill>
                <a:latin typeface="Calibri"/>
              </a:rPr>
              <a:t>Klikněte pro úpravu formátu textu nadpisuKlepnutím lze upravit styl předlohy nadpisů.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Sedmá úroveňKlepnutím lze upravit styly předlohy textu.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cs-CZ" sz="2400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8b8b8b"/>
                </a:solidFill>
                <a:latin typeface="Calibri"/>
              </a:rPr>
              <a:t>4. 5. 2015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14885A0-7192-4734-9B0B-CCBA470DA53D}" type="slidenum">
              <a:rPr lang="cs-CZ" sz="1200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000000"/>
                </a:solidFill>
                <a:latin typeface="Calibri"/>
              </a:rPr>
              <a:t>Klikněte pro úpravu formátu textu nadpisuKlepnutím lze upravit styl předlohy nadpisů.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8b8b8b"/>
                </a:solidFill>
                <a:latin typeface="Calibri"/>
              </a:rPr>
              <a:t>4. 5. 2015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4CDC3C1-01E1-4D8E-BC70-4E9454F4B0B2}" type="slidenum">
              <a:rPr lang="cs-CZ" sz="1200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Calibri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400">
                <a:latin typeface="Calibri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000">
                <a:latin typeface="Calibri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Calibri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Calibri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Calibri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Calibri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Regulace příjmu potravy</a:t>
            </a:r>
            <a:endParaRPr/>
          </a:p>
        </p:txBody>
      </p:sp>
      <p:sp>
        <p:nvSpPr>
          <p:cNvPr id="7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Je komplexní a mnohovrstevný proces s četnými periferními a centrálními vstupy, jehož cílem je za fyziologických okolností zajistit rovnováhu mezi energetickým příjmem a výdejem za účelem udržení stálé hmotnosti a optimálního příjmu živin.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sp>
        <p:nvSpPr>
          <p:cNvPr id="97" name="TextShape 2"/>
          <p:cNvSpPr txBox="1"/>
          <p:nvPr/>
        </p:nvSpPr>
        <p:spPr>
          <a:xfrm>
            <a:off x="457200" y="692640"/>
            <a:ext cx="8229240" cy="543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Leptin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Hormon tukové tkáně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Stimuluje sekreci anorexigenně působícího proopiomelanokodrtinu (POMC) a inhibuje oregigenně působící neuropeptit 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Většina obézních má hladiny zvýšené, dochází k leptinové rezistenci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Adiponektin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Ovlivňuje inzulinvou senzitivitu a snižuje příjem potravy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cd5b5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Centrální regulace příjmu potravy</a:t>
            </a:r>
            <a:endParaRPr/>
          </a:p>
        </p:txBody>
      </p:sp>
      <p:sp>
        <p:nvSpPr>
          <p:cNvPr id="9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Centrem regulace je hypotalamus. Klíčovou roli hraje nucleus arcuatus. Zde se nacházejí 2 subpopulace neuronů regulujících příjem potravy: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Orexigenní – neuropetit Y, agouti-related peptide (AgRP)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Anorexigenní- POMC, CRH, TRH, BDNF, MCH-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sp>
        <p:nvSpPr>
          <p:cNvPr id="101" name="TextShape 2"/>
          <p:cNvSpPr txBox="1"/>
          <p:nvPr/>
        </p:nvSpPr>
        <p:spPr>
          <a:xfrm>
            <a:off x="457200" y="0"/>
            <a:ext cx="8229240" cy="6125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Neuropeptid 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Hyperfagii, inhibuje termogenezi sympatickou nervovou aktivitu, inhibuje tyreoideální osu, stimuluje sekreci inzulinu a snižuje energ.výdej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Melanokortin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cs-CZ" sz="3200" strike="noStrike">
                <a:solidFill>
                  <a:srgbClr val="000000"/>
                </a:solidFill>
                <a:latin typeface="Calibri"/>
              </a:rPr>
              <a:t>z POMC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Anorexigenní působení, zvýšení  energ.výdeje aktivací sympatiku, tyreoidální osy, pokles sekrece inzulinu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Kortikoliberin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Stimulovám stresem, zvyšuje kortizol, anoregixenně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sp>
        <p:nvSpPr>
          <p:cNvPr id="103" name="TextShape 2"/>
          <p:cNvSpPr txBox="1"/>
          <p:nvPr/>
        </p:nvSpPr>
        <p:spPr>
          <a:xfrm>
            <a:off x="395640" y="548640"/>
            <a:ext cx="8229240" cy="560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Tyreoliberin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Stimulován melnokortiny, inhibován hladověním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BDNF </a:t>
            </a:r>
            <a:r>
              <a:rPr lang="cs-CZ" sz="3200" strike="noStrike">
                <a:solidFill>
                  <a:srgbClr val="000000"/>
                </a:solidFill>
                <a:latin typeface="Calibri"/>
              </a:rPr>
              <a:t>(brain-derived neurotrphic factor 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Anorexigenní půs.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Modulátor hedonické regulace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Orexiny A a B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Orexigenní půs., zvyšují se při hladovění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Hédonická regulace příjmu potravy</a:t>
            </a:r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Příjem potravy není stimulován pouze nedostatkem energie za účelem udržení energetické rovnováhy. Některé „chutné“ potraviny, jejichž konzumace je spojená s libými pocity a představuje pro konzumenta odměnu, jsou ochotně přijímány i ve stavu sytosti. Z toho vyplývá přítomnost centra odměny v mozku, které stimuluje příjem těchto „chutných“ potravin, a překonává tak fyzilogické homeostatické mechanizmy příjmu potravy.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sp>
        <p:nvSpPr>
          <p:cNvPr id="107" name="TextShape 2"/>
          <p:cNvSpPr txBox="1"/>
          <p:nvPr/>
        </p:nvSpPr>
        <p:spPr>
          <a:xfrm>
            <a:off x="457200" y="332640"/>
            <a:ext cx="8229240" cy="579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Mediátory hédonické regulace</a:t>
            </a:r>
            <a:endParaRPr/>
          </a:p>
          <a:p>
            <a:pPr>
              <a:lnSpc>
                <a:spcPct val="100000"/>
              </a:lnSpc>
            </a:pPr>
            <a:r>
              <a:rPr b="1" i="1" lang="cs-CZ" sz="3200" strike="noStrike">
                <a:solidFill>
                  <a:srgbClr val="000000"/>
                </a:solidFill>
                <a:latin typeface="Calibri"/>
              </a:rPr>
              <a:t>Endokanabinoidy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zvyšují chuť k jídlu, lipogenezi, hmotnost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Snižují inzulinovou senzitivitu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Motivace k hledání a zvýšené konzumaci dobrého jídla</a:t>
            </a:r>
            <a:endParaRPr/>
          </a:p>
          <a:p>
            <a:pPr>
              <a:lnSpc>
                <a:spcPct val="100000"/>
              </a:lnSpc>
            </a:pPr>
            <a:r>
              <a:rPr b="1" i="1" lang="cs-CZ" sz="3200" strike="noStrike">
                <a:solidFill>
                  <a:srgbClr val="000000"/>
                </a:solidFill>
                <a:latin typeface="Calibri"/>
              </a:rPr>
              <a:t>Endogenní opioidy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Stimulují u sytých zvířat  příjem chutných potravin ( záchvatovité přejídání 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sp>
        <p:nvSpPr>
          <p:cNvPr id="109" name="TextShape 2"/>
          <p:cNvSpPr txBox="1"/>
          <p:nvPr/>
        </p:nvSpPr>
        <p:spPr>
          <a:xfrm>
            <a:off x="457200" y="548640"/>
            <a:ext cx="8229240" cy="55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i="1" lang="cs-CZ" sz="3200" strike="noStrike">
                <a:solidFill>
                  <a:srgbClr val="000000"/>
                </a:solidFill>
                <a:latin typeface="Calibri"/>
              </a:rPr>
              <a:t>Orexiny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Příjem potravy s vysokým obsahem tuku</a:t>
            </a:r>
            <a:endParaRPr/>
          </a:p>
          <a:p>
            <a:pPr>
              <a:lnSpc>
                <a:spcPct val="100000"/>
              </a:lnSpc>
            </a:pPr>
            <a:r>
              <a:rPr b="1" i="1" lang="cs-CZ" sz="3200" strike="noStrike">
                <a:solidFill>
                  <a:srgbClr val="000000"/>
                </a:solidFill>
                <a:latin typeface="Calibri"/>
              </a:rPr>
              <a:t>CART (cocain-amphetamine regulated transcript)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Ovlivňuje emoční odezvu na expozici odměnu přinášejícím látkám</a:t>
            </a:r>
            <a:endParaRPr/>
          </a:p>
          <a:p>
            <a:pPr>
              <a:lnSpc>
                <a:spcPct val="100000"/>
              </a:lnSpc>
            </a:pPr>
            <a:r>
              <a:rPr b="1" i="1" lang="cs-CZ" sz="3200" strike="noStrike">
                <a:solidFill>
                  <a:srgbClr val="000000"/>
                </a:solidFill>
                <a:latin typeface="Calibri"/>
              </a:rPr>
              <a:t>Dopamin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Klíčová role v motivaci k jídlu pro přežití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X motivace k jídlu přinášející libé pocity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971640" y="692640"/>
            <a:ext cx="7772040" cy="1469520"/>
          </a:xfrm>
          <a:prstGeom prst="rect">
            <a:avLst/>
          </a:prstGeom>
          <a:solidFill>
            <a:srgbClr val="ff0000"/>
          </a:solidFill>
          <a:ln w="25560">
            <a:solidFill>
              <a:srgbClr val="000000"/>
            </a:solidFill>
            <a:round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000000"/>
                </a:solidFill>
                <a:latin typeface="Calibri"/>
              </a:rPr>
              <a:t>Endokrinní onemocnění  provázená obezitou</a:t>
            </a:r>
            <a:endParaRPr/>
          </a:p>
        </p:txBody>
      </p:sp>
      <p:sp>
        <p:nvSpPr>
          <p:cNvPr id="111" name="TextShape 2"/>
          <p:cNvSpPr txBox="1"/>
          <p:nvPr/>
        </p:nvSpPr>
        <p:spPr>
          <a:xfrm>
            <a:off x="0" y="2421000"/>
            <a:ext cx="8820000" cy="403200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txBody>
          <a:bodyPr/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Cushingův syndrom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Hypotyreóza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Hypotalamické poruchy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Hypopituitarismus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Hyperprolaktinemie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6. Inzulinom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7. Hypogonadismus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8. Hyperestrismus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9. Sy polycystických ovárií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10.Pseudohypopara-tyreóza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Je onemocnění způsobené nadbytkem glukokortikoidů.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Primární –periferní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Sekundární-centrální ( hypersekrece ACTH adenomem hypofýzy 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Paraneoplastický-ektopický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Exogenní - iatrogenní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3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Cushingův syndrom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000000"/>
                </a:solidFill>
                <a:latin typeface="Calibri"/>
              </a:rPr>
              <a:t>Primární hyperkortizolismus</a:t>
            </a:r>
            <a:endParaRPr/>
          </a:p>
        </p:txBody>
      </p:sp>
      <p:sp>
        <p:nvSpPr>
          <p:cNvPr id="11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Klinický obraz: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Obezita centrálního typu, fialové strie na břiše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Atrofie svalů, tenké končetiny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Měsíčkovitý obličej, akné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Ztenčená kůže s tvorbou hematomů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Amenorhea, snížení potence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cs-CZ" sz="4400" strike="noStrike">
                <a:solidFill>
                  <a:srgbClr val="0070c0"/>
                </a:solidFill>
                <a:latin typeface="Calibri"/>
              </a:rPr>
              <a:t>Dělení regulace příjmu potravy</a:t>
            </a:r>
            <a:endParaRPr/>
          </a:p>
        </p:txBody>
      </p:sp>
      <p:sp>
        <p:nvSpPr>
          <p:cNvPr id="81" name="TextShape 2"/>
          <p:cNvSpPr txBox="1"/>
          <p:nvPr/>
        </p:nvSpPr>
        <p:spPr>
          <a:xfrm>
            <a:off x="457200" y="1412640"/>
            <a:ext cx="8229240" cy="471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Homeostatická regulace</a:t>
            </a:r>
            <a:endParaRPr/>
          </a:p>
          <a:p>
            <a:pPr>
              <a:lnSpc>
                <a:spcPct val="100000"/>
              </a:lnSpc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Řízena fyziologickými mechanismy, faktory orexigenními ( zvyšují chuť k jídu a příjem potravy ) a anorexigenními (snižuje chuť k jídlu a snižují příjem potravy)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Hedonická regulace</a:t>
            </a:r>
            <a:endParaRPr/>
          </a:p>
          <a:p>
            <a:pPr>
              <a:lnSpc>
                <a:spcPct val="100000"/>
              </a:lnSpc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Je do určité míry nadřazena homeostatické reg., hlavními mediátory jsou opionidy, endokanabinoidy a dopamin.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251640" y="-11430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467640" y="1124640"/>
            <a:ext cx="8676000" cy="5283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Hypertenze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Osteoporóza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Psychické poruchy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Metabolické příznaky – hypokalémie, hyperglykémie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Etiologie:</a:t>
            </a: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	</a:t>
            </a:r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Adenom nadledviny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Karcinom nadledviny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Nodulární bilaterální hyperplazie nadledvin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Diagnostika:</a:t>
            </a:r>
            <a:endParaRPr/>
          </a:p>
        </p:txBody>
      </p:sp>
      <p:sp>
        <p:nvSpPr>
          <p:cNvPr id="121" name="TextShape 2"/>
          <p:cNvSpPr txBox="1"/>
          <p:nvPr/>
        </p:nvSpPr>
        <p:spPr>
          <a:xfrm>
            <a:off x="467640" y="1628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Zvýšený kortizol v S,  porucha diurnálního rytmu, zvýšený odpad kortizolu močí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Nízká hladina ACTH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Nedochází k supresi kortizolu při Dexamethasonovém testu ( 8 mg 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Hyperkalemie, PGT-DM, polyglobulie, leukocytóza, metabolická alkalóza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Zobrazovací metody: CT, sono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pic>
        <p:nvPicPr>
          <p:cNvPr id="123" name="Picture 2" descr=""/>
          <p:cNvPicPr/>
          <p:nvPr/>
        </p:nvPicPr>
        <p:blipFill>
          <a:blip r:embed="rId1"/>
          <a:stretch/>
        </p:blipFill>
        <p:spPr>
          <a:xfrm>
            <a:off x="2123640" y="0"/>
            <a:ext cx="518436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Terapie:</a:t>
            </a:r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467640" y="1772640"/>
            <a:ext cx="8146800" cy="384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Adrenalektomie postižené nadledviny – adenom, karcinom. Zpravidla nevyžaduje substituční léčbu HCT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Oboustranní adrenalektomie při nodulární hyperplazii s doživotní substitucí HCT</a:t>
            </a: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Sekundární hyperkortikalismus</a:t>
            </a:r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323640" y="1556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Klinický obraz je podobný +: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Vývoj příznaků je pozvolný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Hirzutismus u žen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Hyperpigmentace kůže ( nadbytek ACTH 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Centrální  hypogonadismus</a:t>
            </a:r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Etiologie a patogeneze</a:t>
            </a:r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611640" y="1772640"/>
            <a:ext cx="8218800" cy="29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Adenom  hypofýzy s nadprodukcí ACTH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Hyperplastické nadledviny s nadprodukcí kortizolu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Diagnostika</a:t>
            </a:r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Zvýšená hladina kortizolu, porucha diurnálního rytmu,zvýšený odpad kortizolu 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Zvýšená hladina ACTH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Suprese v 8 mg Dexamethasonovém testu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+ dále jako u prim.  Hyperkortizolismu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Zobrazovací metody: MR</a:t>
            </a:r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Terapie:</a:t>
            </a: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Transsfenoidální  operace adenomu hypofýzy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Ozáření Leksellovým gama nožem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Medikamentózně: ketokonazol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Bilaterální aderenalektimei se nepoužívá pro možnost růstu adenomu hypofýzy ( Nelsonův syndrom )</a:t>
            </a:r>
            <a:endParaRPr/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000000"/>
                </a:solidFill>
                <a:latin typeface="Calibri"/>
              </a:rPr>
              <a:t>Paraneoplastický CS</a:t>
            </a: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ACTH je produkováno paraneoplasticky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Karcinom nebo karcinoid plic, thymu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Tumory pankreatu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Feochromocytom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Mudulární karcinom štítné žlázy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cs-CZ" sz="4400" strike="noStrike">
                <a:solidFill>
                  <a:srgbClr val="0070c0"/>
                </a:solidFill>
                <a:latin typeface="Calibri"/>
              </a:rPr>
              <a:t>Historie</a:t>
            </a:r>
            <a:endParaRPr/>
          </a:p>
        </p:txBody>
      </p:sp>
      <p:sp>
        <p:nvSpPr>
          <p:cNvPr id="8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Termostatická hypotéza </a:t>
            </a:r>
            <a:r>
              <a:rPr lang="cs-CZ" sz="3200" strike="noStrike">
                <a:solidFill>
                  <a:srgbClr val="000000"/>
                </a:solidFill>
                <a:latin typeface="Calibri"/>
              </a:rPr>
              <a:t> ( 40.léta 20 stol.) základem je přímý tepelný efekt potravy k udržení stále tělesné teploty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Lipostatická teorie </a:t>
            </a:r>
            <a:r>
              <a:rPr lang="cs-CZ" sz="3200" strike="noStrike">
                <a:solidFill>
                  <a:srgbClr val="000000"/>
                </a:solidFill>
                <a:latin typeface="Calibri"/>
              </a:rPr>
              <a:t> (50 léta 20.stol.) množství tukových zásob pomocí hypotetického působku regulovaly v mozku příjem potravy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Glukostatická teorie </a:t>
            </a:r>
            <a:r>
              <a:rPr lang="cs-CZ" sz="3200" strike="noStrike">
                <a:solidFill>
                  <a:srgbClr val="000000"/>
                </a:solidFill>
                <a:latin typeface="Calibri"/>
              </a:rPr>
              <a:t> ( 60 léta 20.stol.) příjem potravy je stimulován poklesem glu v mozku a v játrech, 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Exogenní-iatrogenní CS</a:t>
            </a:r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Vyvolaný užíváním kortikoidů</a:t>
            </a:r>
            <a:endParaRPr/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Hypotyreóza</a:t>
            </a:r>
            <a:endParaRPr/>
          </a:p>
        </p:txBody>
      </p:sp>
      <p:sp>
        <p:nvSpPr>
          <p:cNvPr id="139" name="TextShape 2"/>
          <p:cNvSpPr txBox="1"/>
          <p:nvPr/>
        </p:nvSpPr>
        <p:spPr>
          <a:xfrm>
            <a:off x="539640" y="1772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Onemocnění  způsobeno nedostatkem hormonů štítné žlázy.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Hypotalamus – TRH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Hypofýza         -  TSH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Glandula thyreoidea – T4, T3</a:t>
            </a:r>
            <a:endParaRPr/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Etiologie:</a:t>
            </a:r>
            <a:endParaRPr/>
          </a:p>
        </p:txBody>
      </p:sp>
      <p:sp>
        <p:nvSpPr>
          <p:cNvPr id="14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Ztráta funkčního parenchymu št. žl.</a:t>
            </a: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chronická autoimunní thyreoiditida</a:t>
            </a: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iatrogenní  strumiprivní hyopoithyreóza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Poruchy hormonogeneze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-enzymatické defekty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-jodový deficit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Centrální – sekundární hypothyreóza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Klinický obraz</a:t>
            </a:r>
            <a:endParaRPr/>
          </a:p>
        </p:txBody>
      </p:sp>
      <p:sp>
        <p:nvSpPr>
          <p:cNvPr id="14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Snížená metabolická aktivita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Únavnost, spavost, zpomalené reflexy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Hrubý hlas, plechové zápěstí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Suchá kůže,otoky perimaleolárně,v obličeji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Deprese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Zimomřivost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Perikardiální, pleurální výpotek, ascites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sp>
        <p:nvSpPr>
          <p:cNvPr id="14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Změny na ekg- nízká voltáž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Sklony k nadváze ( snížený klidový energetický výdej + retence tekutin 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Myxedémové koma</a:t>
            </a:r>
            <a:endParaRPr/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Diagnostika</a:t>
            </a:r>
            <a:endParaRPr/>
          </a:p>
        </p:txBody>
      </p:sp>
      <p:sp>
        <p:nvSpPr>
          <p:cNvPr id="14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Stanovení hladin TSH, fT4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-  primární  hypotyreózya:vysoké TSH, nízký fT4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-  Sekundární  hypotyreóza: nízké TSH, nízký fT4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Stanovení TPO a TG protilátek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Sono štítné žlázy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Terapie</a:t>
            </a:r>
            <a:endParaRPr/>
          </a:p>
        </p:txBody>
      </p:sp>
      <p:sp>
        <p:nvSpPr>
          <p:cNvPr id="14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Substituce levothyroxinem (  trijodthyronin zřídka ), Letrox, Euthyrox, Eltroxin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Rychlá substituce v graviditě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Pomalá u pacientů s ICHS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Celoživotní substituce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Myxedémové koma: levothyroxin  v infuzi nebo parenterální sondou nebo mikroklyzmatem +   kortikoidy                                                                                         </a:t>
            </a:r>
            <a:endParaRPr/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pic>
        <p:nvPicPr>
          <p:cNvPr id="151" name="Picture 2" descr=""/>
          <p:cNvPicPr/>
          <p:nvPr/>
        </p:nvPicPr>
        <p:blipFill>
          <a:blip r:embed="rId1"/>
          <a:stretch/>
        </p:blipFill>
        <p:spPr>
          <a:xfrm>
            <a:off x="1691640" y="-387360"/>
            <a:ext cx="5760360" cy="7245000"/>
          </a:xfrm>
          <a:prstGeom prst="rect">
            <a:avLst/>
          </a:prstGeom>
          <a:ln>
            <a:noFill/>
          </a:ln>
        </p:spPr>
      </p:pic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pic>
        <p:nvPicPr>
          <p:cNvPr id="153" name="Picture 2" descr=""/>
          <p:cNvPicPr/>
          <p:nvPr/>
        </p:nvPicPr>
        <p:blipFill>
          <a:blip r:embed="rId1"/>
          <a:stretch/>
        </p:blipFill>
        <p:spPr>
          <a:xfrm>
            <a:off x="1979640" y="0"/>
            <a:ext cx="568836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Hypotalamické poruchy</a:t>
            </a:r>
            <a:endParaRPr/>
          </a:p>
        </p:txBody>
      </p:sp>
      <p:sp>
        <p:nvSpPr>
          <p:cNvPr id="15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Objev hypotalamických hormonů začátkem 70 let dokázal, že endokrinní systém je řízen produkty CNS, jež jsou humorální povahy.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Roger Giullemin, Abdrew Schally dostali  Nobelovu cenu 1977 za objev TRH, GnRH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MUDr. Vratislav Screiber  jako jeden z prvních upozornil na existaneci hypotalamových hormonů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74680"/>
            <a:ext cx="8229240" cy="2577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Homeostatická regulace příjmu potravy</a:t>
            </a:r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000000"/>
                </a:solidFill>
                <a:latin typeface="Calibri"/>
              </a:rPr>
              <a:t>Poruchy v oblasti hypotalamu</a:t>
            </a:r>
            <a:endParaRPr/>
          </a:p>
        </p:txBody>
      </p:sp>
      <p:sp>
        <p:nvSpPr>
          <p:cNvPr id="15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Organické procesy v oblasti hypotalamu vedou: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Poruchy spánku ( somnolence,insomnie 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Poruchy termoregulace (pyrexie, hypotermie)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Poruchy pocitu hladu ( bulimie, anorexie 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Poruchy pocitu žízně ( polydipsie, adipsie 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Poruchy psychiky ( deprese, záchvaty zuřivosti) </a:t>
            </a:r>
            <a:endParaRPr/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Hypopituitarismus</a:t>
            </a:r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467640" y="1556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Označujeme nedostatečnou sekreci jednoho (selektivní ) , několika  nebo všech hormonů adenohypofýzy ( panhypopituitarismus ).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U dětí: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Prénatálně –genovýdefekt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Perinatálně-porodní trauma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Postnatálně- tumor či radioterapie</a:t>
            </a:r>
            <a:endParaRPr/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U dospělých:</a:t>
            </a:r>
            <a:endParaRPr/>
          </a:p>
        </p:txBody>
      </p:sp>
      <p:sp>
        <p:nvSpPr>
          <p:cNvPr id="16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Adenomy hypofýzy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Kraniofarnygeom, meningeom, gliomy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Hypofyzární nebo hypotalamická cysta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Syndrom prázdné selly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Poporodní nekróza hypofýzy Sheehanův sy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Infiltrační a infekční procesy ( sarkoidóza, hemochromatóza,virová encefalitida )</a:t>
            </a:r>
            <a:endParaRPr/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Klinický obraz</a:t>
            </a:r>
            <a:endParaRPr/>
          </a:p>
        </p:txBody>
      </p:sp>
      <p:sp>
        <p:nvSpPr>
          <p:cNvPr id="16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Deficit FSH, LH ( amenorhea, impotence)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Deficit TSH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ACTH ( slabost,  hypotenze )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Prolaktin  (chybí laktace )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GH ( centripetální obezita , snížená výkonnost ))</a:t>
            </a:r>
            <a:endParaRPr/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Hyperprolaktinemie</a:t>
            </a:r>
            <a:endParaRPr/>
          </a:p>
        </p:txBody>
      </p:sp>
      <p:sp>
        <p:nvSpPr>
          <p:cNvPr id="16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Vede k ovariální nedostatečnosti snížením  reaktivity  ovárií na FSH, LH a také  nedostetčným výdejem LH, FSH z hypofýzy.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Etiologie: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Prolaktinomy – adenomy hypofýzy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Klinický obraz: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Dysfunkční krvácení nebo amenorhea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Galaktorhea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Terapie:</a:t>
            </a:r>
            <a:endParaRPr/>
          </a:p>
        </p:txBody>
      </p:sp>
      <p:sp>
        <p:nvSpPr>
          <p:cNvPr id="16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Dopaminergní agonisté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Operace hypofýzy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Ozáření Leksellovým gama nožem</a:t>
            </a:r>
            <a:endParaRPr/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Inzulinom</a:t>
            </a:r>
            <a:endParaRPr/>
          </a:p>
        </p:txBody>
      </p:sp>
      <p:sp>
        <p:nvSpPr>
          <p:cNvPr id="16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Je inzulin produkující nádor vyrůstající z endokrinního systému Langerhansových ostrůvků způsobující symptomy hypoglykemie)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40%  pacientů má nadváhu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Symptomatologie hypoglykemie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Terapie operace nádoru</a:t>
            </a:r>
            <a:endParaRPr/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Hypogonadismus</a:t>
            </a:r>
            <a:endParaRPr/>
          </a:p>
        </p:txBody>
      </p:sp>
      <p:sp>
        <p:nvSpPr>
          <p:cNvPr id="17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Periferní – poruchy varlat u M, ovárií u Ž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Centrální – poruchy hypotalamo-hypofyzárního systému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Porucha citlivosti tkání na pohlavní hormony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Následky jiných onemocnění, která jsou primárně lokalizována mimo reprodukční systém</a:t>
            </a:r>
            <a:endParaRPr/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Obezita a gonadální steroidy</a:t>
            </a:r>
            <a:endParaRPr/>
          </a:p>
        </p:txBody>
      </p:sp>
      <p:sp>
        <p:nvSpPr>
          <p:cNvPr id="17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Snížená hladina gonadální steroidů ( TST a E) se podílí na  vzestupu viscerálního tuku s věkem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Hromadění viscerálního tuku u Ž vede k vyšší koncentraci volných androgenů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U obou pohlaví vede viscerální obezita ke snížení hladin SHBG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V tukové tkáni dochází ke zvýšené tvorbě estrogenů z androgenů</a:t>
            </a:r>
            <a:endParaRPr/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Hyperestrismus</a:t>
            </a:r>
            <a:endParaRPr/>
          </a:p>
        </p:txBody>
      </p:sp>
      <p:sp>
        <p:nvSpPr>
          <p:cNvPr id="17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Vede u žen k poruchám menstruačního cyklu a sterilitě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Vede k vyššímu výskytu hormonálně závislých nádorů ( ca prsu, ca děložního hrdla 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Vede k trombembilickým komplikacím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cd5b5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Periferní krátkodobá regulace příjmu potravin</a:t>
            </a:r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467640" y="1412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Reguluje velikost jednotlivé porce pomocí pocitu  nasycení.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Nutrienty </a:t>
            </a:r>
            <a:r>
              <a:rPr lang="cs-CZ" sz="3200" strike="noStrike">
                <a:solidFill>
                  <a:srgbClr val="000000"/>
                </a:solidFill>
                <a:latin typeface="Calibri"/>
              </a:rPr>
              <a:t> ( glukóza, MK, AMK, laktát ) inhibují příjem potravy přímo v hypotalamu nebo prostřednictvím sekrece gastrointestinálních hormonů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Mechanoreceptory v GIT cestou n. vagus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Chemoreceptoty v GIT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Monoaminy a agonisté adrenergních receptorů </a:t>
            </a:r>
            <a:r>
              <a:rPr lang="cs-CZ" sz="3200" strike="noStrike">
                <a:solidFill>
                  <a:srgbClr val="000000"/>
                </a:solidFill>
                <a:latin typeface="Calibri"/>
              </a:rPr>
              <a:t>(anorexigonní působení 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Syndrom polycystických ovarií</a:t>
            </a:r>
            <a:endParaRPr/>
          </a:p>
        </p:txBody>
      </p:sp>
      <p:sp>
        <p:nvSpPr>
          <p:cNvPr id="17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Stein a Leventhal v r. 1935 popsali syndrom, který se skládá: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Polycystických ovarií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Amenorey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Hirzutismu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Obezity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Koncem 20.stol. Se nazává „ Funkční ovariální hyperandrogenismus „</a:t>
            </a:r>
            <a:endParaRPr/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Dnešní definice :</a:t>
            </a:r>
            <a:endParaRPr/>
          </a:p>
        </p:txBody>
      </p:sp>
      <p:sp>
        <p:nvSpPr>
          <p:cNvPr id="17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Porucha ovulace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Klinický projev hyperandrogenismu nebo hyperandrogenemií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Vyloučení jiných příči hyperandrogenemie nebo anovulace</a:t>
            </a:r>
            <a:endParaRPr/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Klinický obraz</a:t>
            </a:r>
            <a:endParaRPr/>
          </a:p>
        </p:txBody>
      </p:sp>
      <p:sp>
        <p:nvSpPr>
          <p:cNvPr id="18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Oligo-amenorea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Hirzutismus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Obezita 16-49% žen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+-  UZ změny na ovariích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Laboratorně: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Zvýšené hodnoty LH,  poměr LH:FSH větší než 2, zvýšené hladiny TST nebo androstendionu</a:t>
            </a:r>
            <a:endParaRPr/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Terapie:</a:t>
            </a: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8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Úprava fertility: klomifen, gonadoliberiny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Není cílem fertilita: blokátory ovulace nebo antiandrogeny</a:t>
            </a:r>
            <a:endParaRPr/>
          </a:p>
        </p:txBody>
      </p:sp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Pseudohypoparatyreóza</a:t>
            </a:r>
            <a:endParaRPr/>
          </a:p>
        </p:txBody>
      </p:sp>
      <p:sp>
        <p:nvSpPr>
          <p:cNvPr id="18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Nebo-li rezistence na PTH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Pseudohypoparatyreóza I: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Albrightova hereditární osteodystrofie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Malý vzrůst, brachydaktýlie, okrouhlá tvář, obezita, krátké metakarpy, metatarzy a subkutánní kalcifikace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Pseudohypoparatyreóza  II: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Nemají známky Albrightovi osteodystrofie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sp>
        <p:nvSpPr>
          <p:cNvPr id="89" name="TextShape 2"/>
          <p:cNvSpPr txBox="1"/>
          <p:nvPr/>
        </p:nvSpPr>
        <p:spPr>
          <a:xfrm>
            <a:off x="457200" y="1052640"/>
            <a:ext cx="8229240" cy="507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Gastrointestinální hormony </a:t>
            </a:r>
            <a:r>
              <a:rPr lang="cs-CZ" sz="3200" strike="noStrike">
                <a:solidFill>
                  <a:srgbClr val="000000"/>
                </a:solidFill>
                <a:latin typeface="Calibri"/>
              </a:rPr>
              <a:t>periferně ovlivňují GIT (motilita střev) a centrálně v hypotalamu zvyšují sekreci anorexigenních a snižují sekreci orexigenních neuromodiátorů.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Většina hormonů GIT působí anorexigenně, orexigenně působí jen ghrelin a  částečně inzulin.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pic>
        <p:nvPicPr>
          <p:cNvPr id="91" name="Picture 3" descr=""/>
          <p:cNvPicPr/>
          <p:nvPr/>
        </p:nvPicPr>
        <p:blipFill>
          <a:blip r:embed="rId1"/>
          <a:stretch/>
        </p:blipFill>
        <p:spPr>
          <a:xfrm>
            <a:off x="0" y="-891360"/>
            <a:ext cx="16093080" cy="1288908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pic>
        <p:nvPicPr>
          <p:cNvPr id="93" name="Picture 2" descr=""/>
          <p:cNvPicPr/>
          <p:nvPr/>
        </p:nvPicPr>
        <p:blipFill>
          <a:blip r:embed="rId1"/>
          <a:stretch/>
        </p:blipFill>
        <p:spPr>
          <a:xfrm>
            <a:off x="-5653080" y="-1395360"/>
            <a:ext cx="15841440" cy="1769760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cd5b5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cs-CZ" sz="4400" strike="noStrike">
                <a:solidFill>
                  <a:srgbClr val="000000"/>
                </a:solidFill>
                <a:latin typeface="Calibri"/>
              </a:rPr>
              <a:t>Periferní dlouhodobá regulace příjmu potravin</a:t>
            </a:r>
            <a:endParaRPr/>
          </a:p>
        </p:txBody>
      </p:sp>
      <p:sp>
        <p:nvSpPr>
          <p:cNvPr id="9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Spočívá v navození pocitu sytosti a snížení pocitu hladu, ovlivňuje tak frekvenci jednotlivých jídel.</a:t>
            </a:r>
            <a:endParaRPr/>
          </a:p>
          <a:p>
            <a:pPr>
              <a:lnSpc>
                <a:spcPct val="100000"/>
              </a:lnSpc>
            </a:pPr>
            <a:r>
              <a:rPr b="1" lang="cs-CZ" sz="3200" strike="noStrike">
                <a:solidFill>
                  <a:srgbClr val="000000"/>
                </a:solidFill>
                <a:latin typeface="Calibri"/>
              </a:rPr>
              <a:t>Inzulin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Akutně periferně působí přes hypoglykemii orexigenně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>
                <a:solidFill>
                  <a:srgbClr val="000000"/>
                </a:solidFill>
                <a:latin typeface="Calibri"/>
              </a:rPr>
              <a:t>Dlouhodobě periferně jako ukazatel tukových zásob působí anorexigenně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