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8"/>
  </p:notesMasterIdLst>
  <p:sldIdLst>
    <p:sldId id="256" r:id="rId2"/>
    <p:sldId id="258" r:id="rId3"/>
    <p:sldId id="282" r:id="rId4"/>
    <p:sldId id="259" r:id="rId5"/>
    <p:sldId id="262" r:id="rId6"/>
    <p:sldId id="260" r:id="rId7"/>
    <p:sldId id="261" r:id="rId8"/>
    <p:sldId id="283" r:id="rId9"/>
    <p:sldId id="263" r:id="rId10"/>
    <p:sldId id="267" r:id="rId11"/>
    <p:sldId id="268" r:id="rId12"/>
    <p:sldId id="269" r:id="rId13"/>
    <p:sldId id="270" r:id="rId14"/>
    <p:sldId id="271" r:id="rId15"/>
    <p:sldId id="272" r:id="rId16"/>
    <p:sldId id="264" r:id="rId17"/>
    <p:sldId id="273" r:id="rId18"/>
    <p:sldId id="274" r:id="rId19"/>
    <p:sldId id="275" r:id="rId20"/>
    <p:sldId id="276" r:id="rId21"/>
    <p:sldId id="265" r:id="rId22"/>
    <p:sldId id="277" r:id="rId23"/>
    <p:sldId id="278" r:id="rId24"/>
    <p:sldId id="266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63" d="100"/>
          <a:sy n="63" d="100"/>
        </p:scale>
        <p:origin x="-77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B64644-CFF7-3A4A-A651-FDEEB58E0857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9225A-AE22-E146-B899-2DABA40E80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4950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BDF68E2-58F2-4D09-BE8B-E3BD06533059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0EBB0C4-6273-4C6E-B9BD-2EDC30F1CD52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C9CAD897-D46E-4AD2-BD9B-49DD3E640873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518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Nejoblíbenější redukční diety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Veronika </a:t>
            </a:r>
            <a:r>
              <a:rPr lang="cs-CZ" dirty="0" err="1" smtClean="0"/>
              <a:t>Suchodolová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14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381" y="0"/>
            <a:ext cx="11768447" cy="68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856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Části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ea typeface="ＭＳ Ｐゴシック" charset="-128"/>
              </a:rPr>
              <a:t>ÚTOČNÁ FÁZE</a:t>
            </a:r>
          </a:p>
          <a:p>
            <a:r>
              <a:rPr lang="cs-CZ" altLang="cs-CZ" dirty="0" smtClean="0">
                <a:ea typeface="ＭＳ Ｐゴシック" charset="-128"/>
              </a:rPr>
              <a:t>ROVNOMĚRNÁ ZTRÁTA</a:t>
            </a:r>
          </a:p>
          <a:p>
            <a:r>
              <a:rPr lang="cs-CZ" altLang="cs-CZ" dirty="0" smtClean="0">
                <a:ea typeface="ＭＳ Ｐゴシック" charset="-128"/>
              </a:rPr>
              <a:t>UPEVŇUJÍCÍ FÁZE</a:t>
            </a:r>
          </a:p>
          <a:p>
            <a:r>
              <a:rPr lang="cs-CZ" altLang="cs-CZ" dirty="0" smtClean="0">
                <a:ea typeface="ＭＳ Ｐゴシック" charset="-128"/>
              </a:rPr>
              <a:t>FÁZE </a:t>
            </a:r>
            <a:r>
              <a:rPr lang="cs-CZ" altLang="cs-CZ" dirty="0">
                <a:ea typeface="ＭＳ Ｐゴシック" charset="-128"/>
              </a:rPr>
              <a:t>DEFINITIVNÍ STABILIZACE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794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ÚTOČNÁ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>
                <a:ea typeface="ＭＳ Ｐゴシック" charset="-128"/>
              </a:rPr>
              <a:t>Délka první fáze závisí na hmotnosti, které se chcete </a:t>
            </a:r>
            <a:r>
              <a:rPr lang="cs-CZ" altLang="cs-CZ" b="1" dirty="0" smtClean="0">
                <a:ea typeface="ＭＳ Ｐゴシック" charset="-128"/>
              </a:rPr>
              <a:t>zbavit:</a:t>
            </a:r>
            <a:br>
              <a:rPr lang="cs-CZ" altLang="cs-CZ" b="1" dirty="0" smtClean="0">
                <a:ea typeface="ＭＳ Ｐゴシック" charset="-128"/>
              </a:rPr>
            </a:br>
            <a:r>
              <a:rPr lang="cs-CZ" altLang="cs-CZ" b="1" dirty="0" smtClean="0">
                <a:ea typeface="ＭＳ Ｐゴシック" charset="-128"/>
              </a:rPr>
              <a:t>méně </a:t>
            </a:r>
            <a:r>
              <a:rPr lang="cs-CZ" altLang="cs-CZ" b="1" dirty="0">
                <a:ea typeface="ＭＳ Ｐゴシック" charset="-128"/>
              </a:rPr>
              <a:t>než 5 </a:t>
            </a:r>
            <a:r>
              <a:rPr lang="cs-CZ" altLang="cs-CZ" b="1" dirty="0" smtClean="0">
                <a:ea typeface="ＭＳ Ｐゴシック" charset="-128"/>
              </a:rPr>
              <a:t>kg - dva dny</a:t>
            </a:r>
            <a:br>
              <a:rPr lang="cs-CZ" altLang="cs-CZ" b="1" dirty="0" smtClean="0">
                <a:ea typeface="ＭＳ Ｐゴシック" charset="-128"/>
              </a:rPr>
            </a:br>
            <a:r>
              <a:rPr lang="cs-CZ" altLang="cs-CZ" b="1" dirty="0" smtClean="0">
                <a:ea typeface="ＭＳ Ｐゴシック" charset="-128"/>
              </a:rPr>
              <a:t>mezi </a:t>
            </a:r>
            <a:r>
              <a:rPr lang="cs-CZ" altLang="cs-CZ" b="1" dirty="0">
                <a:ea typeface="ＭＳ Ｐゴシック" charset="-128"/>
              </a:rPr>
              <a:t>5 a 10 </a:t>
            </a:r>
            <a:r>
              <a:rPr lang="cs-CZ" altLang="cs-CZ" b="1" dirty="0" smtClean="0">
                <a:ea typeface="ＭＳ Ｐゴシック" charset="-128"/>
              </a:rPr>
              <a:t>kg - </a:t>
            </a:r>
            <a:r>
              <a:rPr lang="cs-CZ" altLang="cs-CZ" b="1" dirty="0">
                <a:ea typeface="ＭＳ Ｐゴシック" charset="-128"/>
              </a:rPr>
              <a:t>tři </a:t>
            </a:r>
            <a:r>
              <a:rPr lang="cs-CZ" altLang="cs-CZ" b="1" dirty="0" smtClean="0">
                <a:ea typeface="ＭＳ Ｐゴシック" charset="-128"/>
              </a:rPr>
              <a:t>dny</a:t>
            </a:r>
            <a:br>
              <a:rPr lang="cs-CZ" altLang="cs-CZ" b="1" dirty="0" smtClean="0">
                <a:ea typeface="ＭＳ Ｐゴシック" charset="-128"/>
              </a:rPr>
            </a:br>
            <a:r>
              <a:rPr lang="cs-CZ" altLang="cs-CZ" b="1" dirty="0" smtClean="0">
                <a:ea typeface="ＭＳ Ｐゴシック" charset="-128"/>
              </a:rPr>
              <a:t>20 kg - pět dní</a:t>
            </a:r>
            <a:br>
              <a:rPr lang="cs-CZ" altLang="cs-CZ" b="1" dirty="0" smtClean="0">
                <a:ea typeface="ＭＳ Ｐゴシック" charset="-128"/>
              </a:rPr>
            </a:br>
            <a:r>
              <a:rPr lang="cs-CZ" altLang="cs-CZ" b="1" dirty="0" smtClean="0">
                <a:ea typeface="ＭＳ Ｐゴシック" charset="-128"/>
              </a:rPr>
              <a:t>více </a:t>
            </a:r>
            <a:r>
              <a:rPr lang="cs-CZ" altLang="cs-CZ" b="1" dirty="0">
                <a:ea typeface="ＭＳ Ｐゴシック" charset="-128"/>
              </a:rPr>
              <a:t>než 20 </a:t>
            </a:r>
            <a:r>
              <a:rPr lang="cs-CZ" altLang="cs-CZ" b="1" dirty="0" smtClean="0">
                <a:ea typeface="ＭＳ Ｐゴシック" charset="-128"/>
              </a:rPr>
              <a:t>kg- sedm dní</a:t>
            </a:r>
          </a:p>
          <a:p>
            <a:r>
              <a:rPr lang="cs-CZ" altLang="cs-CZ" b="1" dirty="0" smtClean="0">
                <a:ea typeface="ＭＳ Ｐゴシック" charset="-128"/>
              </a:rPr>
              <a:t> </a:t>
            </a:r>
            <a:r>
              <a:rPr lang="cs-CZ" altLang="cs-CZ" b="1" dirty="0">
                <a:ea typeface="ＭＳ Ｐゴシック" charset="-128"/>
              </a:rPr>
              <a:t>Nikdy však nepřekračujte deset </a:t>
            </a:r>
            <a:r>
              <a:rPr lang="cs-CZ" altLang="cs-CZ" b="1" dirty="0" smtClean="0">
                <a:ea typeface="ＭＳ Ｐゴシック" charset="-128"/>
              </a:rPr>
              <a:t>dní.</a:t>
            </a:r>
          </a:p>
          <a:p>
            <a:r>
              <a:rPr lang="cs-CZ" altLang="cs-CZ" dirty="0" smtClean="0">
                <a:ea typeface="ＭＳ Ｐゴシック" charset="-128"/>
              </a:rPr>
              <a:t>Povolené </a:t>
            </a:r>
            <a:r>
              <a:rPr lang="cs-CZ" altLang="cs-CZ" dirty="0">
                <a:ea typeface="ＭＳ Ｐゴシック" charset="-128"/>
              </a:rPr>
              <a:t>jsou pouze </a:t>
            </a:r>
            <a:r>
              <a:rPr lang="cs-CZ" altLang="cs-CZ" b="1" u="sng" dirty="0">
                <a:ea typeface="ＭＳ Ｐゴシック" charset="-128"/>
              </a:rPr>
              <a:t>čisté bílkoviny</a:t>
            </a:r>
            <a:r>
              <a:rPr lang="cs-CZ" altLang="cs-CZ" b="1" dirty="0">
                <a:ea typeface="ＭＳ Ｐゴシック" charset="-128"/>
              </a:rPr>
              <a:t>: </a:t>
            </a:r>
            <a:r>
              <a:rPr lang="cs-CZ" altLang="cs-CZ" dirty="0">
                <a:ea typeface="ＭＳ Ｐゴシック" charset="-128"/>
              </a:rPr>
              <a:t>libové telecí nebo hovězí maso, libová drůbež a  ryby. Maso se nesmí smažit, ale grilovat, vařit na vodě nebo péct. Jestliže se rozhodnete pro vajíčka, máte dvě možnosti: jíte-li pouze vaječné bílky, můžete jich sníst, kolik jen chcete, ale rozhodnete-li se pro směs bílků a žloutků, jsou omezena na čtyři týdně.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Velmi důležitý je </a:t>
            </a:r>
            <a:r>
              <a:rPr lang="cs-CZ" altLang="cs-CZ" b="1" u="sng" dirty="0">
                <a:ea typeface="ＭＳ Ｐゴシック" charset="-128"/>
              </a:rPr>
              <a:t>pitný režim</a:t>
            </a:r>
            <a:r>
              <a:rPr lang="cs-CZ" altLang="cs-CZ" dirty="0">
                <a:ea typeface="ＭＳ Ｐゴシック" charset="-128"/>
              </a:rPr>
              <a:t>. Je nutné vypít alespoň 2 litry vody denně. Jestliže potřebujete setrvat v první fázi více než pět dní, budete muset jíst multivitaminové tabletky kvůli nedostatku vitaminů.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44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ROVNOMĚRNÁ ZTRÁTA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charset="-128"/>
              </a:rPr>
              <a:t>Druhá fáze má dvě </a:t>
            </a:r>
            <a:r>
              <a:rPr lang="cs-CZ" altLang="cs-CZ" b="1" dirty="0" err="1">
                <a:ea typeface="ＭＳ Ｐゴシック" charset="-128"/>
              </a:rPr>
              <a:t>podfáze</a:t>
            </a:r>
            <a:r>
              <a:rPr lang="cs-CZ" altLang="cs-CZ" b="1" dirty="0">
                <a:ea typeface="ＭＳ Ｐゴシック" charset="-128"/>
              </a:rPr>
              <a:t>: již uvedenou čistě bílkovinovou a </a:t>
            </a:r>
            <a:r>
              <a:rPr lang="cs-CZ" altLang="cs-CZ" b="1" dirty="0" smtClean="0">
                <a:ea typeface="ＭＳ Ｐゴシック" charset="-128"/>
              </a:rPr>
              <a:t>bílkovino-zeleninovou</a:t>
            </a:r>
          </a:p>
          <a:p>
            <a:r>
              <a:rPr lang="cs-CZ" altLang="cs-CZ" b="1" dirty="0" smtClean="0">
                <a:ea typeface="ＭＳ Ｐゴシック" charset="-128"/>
              </a:rPr>
              <a:t>Je </a:t>
            </a:r>
            <a:r>
              <a:rPr lang="cs-CZ" altLang="cs-CZ" b="1" dirty="0">
                <a:ea typeface="ＭＳ Ｐゴシック" charset="-128"/>
              </a:rPr>
              <a:t>potřeba je střídat a v každé setrvat </a:t>
            </a:r>
            <a:r>
              <a:rPr lang="cs-CZ" altLang="cs-CZ" b="1" dirty="0" smtClean="0">
                <a:ea typeface="ＭＳ Ｐゴシック" charset="-128"/>
              </a:rPr>
              <a:t>5-7dní</a:t>
            </a:r>
          </a:p>
          <a:p>
            <a:r>
              <a:rPr lang="cs-CZ" altLang="cs-CZ" dirty="0" smtClean="0">
                <a:ea typeface="ＭＳ Ｐゴシック" charset="-128"/>
              </a:rPr>
              <a:t>V </a:t>
            </a:r>
            <a:r>
              <a:rPr lang="cs-CZ" altLang="cs-CZ" dirty="0">
                <a:ea typeface="ＭＳ Ｐゴシック" charset="-128"/>
              </a:rPr>
              <a:t>bílkovino-zeleninové fázi jsou povolena rajčata, okurky, ředkvička, špenát, brokolice, chřest, pórek, zelí, houby, celer, fenykl, baklažán, paprika, mrkev. Stále však nesmíte rýži, brambory, luštěniny, kukuřici a avokádo. Zeleninu můžete míchat s bílkovinnými potravinami.</a:t>
            </a:r>
            <a:br>
              <a:rPr lang="cs-CZ" altLang="cs-CZ" dirty="0">
                <a:ea typeface="ＭＳ Ｐゴシック" charset="-128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62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UPEVŇUJÍCÍ 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>
                <a:ea typeface="ＭＳ Ｐゴシック" charset="-128"/>
              </a:rPr>
              <a:t>Fáze stabilizace nastává, jakmile dosáhnete své požadované hmotnosti. Pokud se nyní vrátíte ke svým původním stravovacím návykům, velmi rychle naberete kilogramy zpět. Proto je tato fáze velmi důležitá. </a:t>
            </a:r>
            <a:endParaRPr lang="cs-CZ" altLang="cs-CZ" b="1" dirty="0" smtClean="0">
              <a:ea typeface="ＭＳ Ｐゴシック" charset="-128"/>
            </a:endParaRPr>
          </a:p>
          <a:p>
            <a:r>
              <a:rPr lang="cs-CZ" altLang="cs-CZ" b="1" dirty="0" smtClean="0">
                <a:ea typeface="ＭＳ Ｐゴシック" charset="-128"/>
              </a:rPr>
              <a:t>Její </a:t>
            </a:r>
            <a:r>
              <a:rPr lang="cs-CZ" altLang="cs-CZ" b="1" dirty="0">
                <a:ea typeface="ＭＳ Ｐゴシック" charset="-128"/>
              </a:rPr>
              <a:t>délka závisí na tom, o kolik kilogramů jste zhubli. Za každý kilogram deset dní, tj. pokud jste zhubli 5 kilogramů, musíte v této fázi setrvat padesát </a:t>
            </a:r>
            <a:r>
              <a:rPr lang="cs-CZ" altLang="cs-CZ" b="1" dirty="0" smtClean="0">
                <a:ea typeface="ＭＳ Ｐゴシック" charset="-128"/>
              </a:rPr>
              <a:t>dní.</a:t>
            </a:r>
            <a:endParaRPr lang="cs-CZ" altLang="cs-CZ" dirty="0" smtClean="0">
              <a:ea typeface="ＭＳ Ｐゴシック" charset="-128"/>
            </a:endParaRPr>
          </a:p>
          <a:p>
            <a:r>
              <a:rPr lang="cs-CZ" altLang="cs-CZ" dirty="0" smtClean="0">
                <a:ea typeface="ＭＳ Ｐゴシック" charset="-128"/>
              </a:rPr>
              <a:t>Do </a:t>
            </a:r>
            <a:r>
              <a:rPr lang="cs-CZ" altLang="cs-CZ" dirty="0">
                <a:ea typeface="ＭＳ Ｐゴシック" charset="-128"/>
              </a:rPr>
              <a:t>svého jídelníčku můžete přidat </a:t>
            </a:r>
            <a:r>
              <a:rPr lang="cs-CZ" altLang="cs-CZ" b="1" dirty="0">
                <a:ea typeface="ＭＳ Ｐゴシック" charset="-128"/>
              </a:rPr>
              <a:t>jedno ovoce denně </a:t>
            </a:r>
            <a:r>
              <a:rPr lang="cs-CZ" altLang="cs-CZ" dirty="0">
                <a:ea typeface="ＭＳ Ｐゴシック" charset="-128"/>
              </a:rPr>
              <a:t>(kromě banánů, hroznového vína, třešní a oříšků), </a:t>
            </a:r>
            <a:r>
              <a:rPr lang="cs-CZ" altLang="cs-CZ" b="1" dirty="0">
                <a:ea typeface="ＭＳ Ｐゴシック" charset="-128"/>
              </a:rPr>
              <a:t>dva krajíce celozrnného chleba a 40 g sýru denně</a:t>
            </a:r>
            <a:r>
              <a:rPr lang="cs-CZ" altLang="cs-CZ" dirty="0">
                <a:ea typeface="ＭＳ Ｐゴシック" charset="-128"/>
              </a:rPr>
              <a:t>. </a:t>
            </a:r>
            <a:r>
              <a:rPr lang="cs-CZ" altLang="cs-CZ" b="1" dirty="0">
                <a:ea typeface="ＭＳ Ｐゴシック" charset="-128"/>
              </a:rPr>
              <a:t>Týdně</a:t>
            </a:r>
            <a:r>
              <a:rPr lang="cs-CZ" altLang="cs-CZ" dirty="0">
                <a:ea typeface="ＭＳ Ｐゴシック" charset="-128"/>
              </a:rPr>
              <a:t> si můžete dopřát </a:t>
            </a:r>
            <a:r>
              <a:rPr lang="cs-CZ" altLang="cs-CZ" b="1" dirty="0">
                <a:ea typeface="ＭＳ Ｐゴシック" charset="-128"/>
              </a:rPr>
              <a:t>dvě jídla obsahující škrob</a:t>
            </a:r>
            <a:r>
              <a:rPr lang="cs-CZ" altLang="cs-CZ" dirty="0">
                <a:ea typeface="ＭＳ Ｐゴシック" charset="-128"/>
              </a:rPr>
              <a:t>: těstoviny, kuskus, čočku, rýži nebo brambory - maximálně však 200 </a:t>
            </a:r>
            <a:r>
              <a:rPr lang="cs-CZ" altLang="cs-CZ" dirty="0" smtClean="0">
                <a:ea typeface="ＭＳ Ｐゴシック" charset="-128"/>
              </a:rPr>
              <a:t>gramů.</a:t>
            </a:r>
          </a:p>
          <a:p>
            <a:r>
              <a:rPr lang="cs-CZ" altLang="cs-CZ" dirty="0" smtClean="0">
                <a:ea typeface="ＭＳ Ｐゴシック" charset="-128"/>
              </a:rPr>
              <a:t>Každý </a:t>
            </a:r>
            <a:r>
              <a:rPr lang="cs-CZ" altLang="cs-CZ" dirty="0">
                <a:ea typeface="ＭＳ Ｐゴシック" charset="-128"/>
              </a:rPr>
              <a:t>týden máte dvakrát nárok na jídlo podle chuti, přičemž tato jídla musí být oddělena minimálně jedním dnem, ve kterém dietu </a:t>
            </a:r>
            <a:r>
              <a:rPr lang="cs-CZ" altLang="cs-CZ" dirty="0" smtClean="0">
                <a:ea typeface="ＭＳ Ｐゴシック" charset="-128"/>
              </a:rPr>
              <a:t>dodržujete.</a:t>
            </a:r>
          </a:p>
          <a:p>
            <a:r>
              <a:rPr lang="cs-CZ" altLang="cs-CZ" dirty="0" smtClean="0">
                <a:ea typeface="ＭＳ Ｐゴシック" charset="-128"/>
              </a:rPr>
              <a:t>Jeden </a:t>
            </a:r>
            <a:r>
              <a:rPr lang="cs-CZ" altLang="cs-CZ" dirty="0">
                <a:ea typeface="ＭＳ Ｐゴシック" charset="-128"/>
              </a:rPr>
              <a:t>den v týdnu musíte absolvovat čistě bílkovinný den, nejlepší je, když si stanovíte vždy ten stejný den.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486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FÁZE DEFINITIVNÍ STABILIZACE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ea typeface="ＭＳ Ｐゴシック" charset="-128"/>
              </a:rPr>
              <a:t>Závěrečná fáze už povoluje všechno, jedinou podmínkou je, že jednou týdně musíte dodržovat čistě bílkovinný den z první </a:t>
            </a:r>
            <a:r>
              <a:rPr lang="cs-CZ" altLang="cs-CZ" b="1" dirty="0" smtClean="0">
                <a:ea typeface="ＭＳ Ｐゴシック" charset="-128"/>
              </a:rPr>
              <a:t>fáze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63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ENDIKRINOLOGICKÁ DIETA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90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charakteristika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>
                <a:ea typeface="ＭＳ Ｐゴシック" charset="-128"/>
              </a:rPr>
              <a:t>Drží se </a:t>
            </a:r>
            <a:r>
              <a:rPr lang="cs-CZ" altLang="cs-CZ" dirty="0">
                <a:ea typeface="ＭＳ Ｐゴシック" charset="-128"/>
              </a:rPr>
              <a:t>14 </a:t>
            </a:r>
            <a:r>
              <a:rPr lang="cs-CZ" altLang="cs-CZ" dirty="0" smtClean="0">
                <a:ea typeface="ＭＳ Ｐゴシック" charset="-128"/>
              </a:rPr>
              <a:t>dní</a:t>
            </a:r>
          </a:p>
          <a:p>
            <a:r>
              <a:rPr lang="cs-CZ" altLang="cs-CZ" dirty="0" smtClean="0">
                <a:ea typeface="ＭＳ Ｐゴシック" charset="-128"/>
              </a:rPr>
              <a:t>V </a:t>
            </a:r>
            <a:r>
              <a:rPr lang="cs-CZ" altLang="cs-CZ" dirty="0">
                <a:ea typeface="ＭＳ Ｐゴシック" charset="-128"/>
              </a:rPr>
              <a:t>zásadě se </a:t>
            </a:r>
            <a:r>
              <a:rPr lang="cs-CZ" altLang="cs-CZ" dirty="0" smtClean="0">
                <a:ea typeface="ＭＳ Ｐゴシック" charset="-128"/>
              </a:rPr>
              <a:t>střídají:</a:t>
            </a:r>
            <a:r>
              <a:rPr lang="cs-CZ" altLang="cs-CZ" dirty="0">
                <a:ea typeface="ＭＳ Ｐゴシック" charset="-128"/>
              </a:rPr>
              <a:t/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- mléčné dny, 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- smíšené dny.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74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DEN MLÉČNÝ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- 7 hodin: </a:t>
            </a:r>
            <a:r>
              <a:rPr lang="cs-CZ" altLang="cs-CZ" dirty="0" smtClean="0">
                <a:ea typeface="ＭＳ Ｐゴシック" charset="-128"/>
              </a:rPr>
              <a:t>250 ml </a:t>
            </a:r>
            <a:r>
              <a:rPr lang="cs-CZ" altLang="cs-CZ" dirty="0">
                <a:ea typeface="ＭＳ Ｐゴシック" charset="-128"/>
              </a:rPr>
              <a:t>mléka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- 10 hodin: </a:t>
            </a:r>
            <a:r>
              <a:rPr lang="cs-CZ" altLang="cs-CZ" dirty="0" smtClean="0">
                <a:ea typeface="ＭＳ Ｐゴシック" charset="-128"/>
              </a:rPr>
              <a:t>250 ml </a:t>
            </a:r>
            <a:r>
              <a:rPr lang="cs-CZ" altLang="cs-CZ" dirty="0">
                <a:ea typeface="ＭＳ Ｐゴシック" charset="-128"/>
              </a:rPr>
              <a:t>mléka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- 13 hodin: </a:t>
            </a:r>
            <a:r>
              <a:rPr lang="cs-CZ" altLang="cs-CZ" dirty="0" smtClean="0">
                <a:ea typeface="ＭＳ Ｐゴシック" charset="-128"/>
              </a:rPr>
              <a:t>250 ml </a:t>
            </a:r>
            <a:r>
              <a:rPr lang="cs-CZ" altLang="cs-CZ" dirty="0">
                <a:ea typeface="ＭＳ Ｐゴシック" charset="-128"/>
              </a:rPr>
              <a:t>mléka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- 16 hodin: </a:t>
            </a:r>
            <a:r>
              <a:rPr lang="cs-CZ" altLang="cs-CZ" dirty="0" smtClean="0">
                <a:ea typeface="ＭＳ Ｐゴシック" charset="-128"/>
              </a:rPr>
              <a:t>250 ml </a:t>
            </a:r>
            <a:r>
              <a:rPr lang="cs-CZ" altLang="cs-CZ" dirty="0">
                <a:ea typeface="ＭＳ Ｐゴシック" charset="-128"/>
              </a:rPr>
              <a:t>mléka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- 19 hodin: </a:t>
            </a:r>
            <a:r>
              <a:rPr lang="cs-CZ" altLang="cs-CZ" dirty="0" smtClean="0">
                <a:ea typeface="ＭＳ Ｐゴシック" charset="-128"/>
              </a:rPr>
              <a:t>250 ml </a:t>
            </a:r>
            <a:r>
              <a:rPr lang="cs-CZ" altLang="cs-CZ" dirty="0">
                <a:ea typeface="ＭＳ Ｐゴシック" charset="-128"/>
              </a:rPr>
              <a:t>mléka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371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- 7 hodin: pribináček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- 10 hodin: 15 dkg tvarohu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- 13 hodin: 15 dkg masa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- 16 hodin: 15 dkg zeleniny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- 19 hodin: 2 vařená vejce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48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30732" y="2778825"/>
            <a:ext cx="4168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NEJOBLÍBENĚJŠÍ REDUKČNÍ DIETY</a:t>
            </a:r>
            <a:endParaRPr lang="cs-CZ" sz="2000" b="1" dirty="0"/>
          </a:p>
        </p:txBody>
      </p:sp>
      <p:sp>
        <p:nvSpPr>
          <p:cNvPr id="5" name="Obláčkový bublinový popisek 4"/>
          <p:cNvSpPr/>
          <p:nvPr/>
        </p:nvSpPr>
        <p:spPr>
          <a:xfrm>
            <a:off x="8645235" y="534390"/>
            <a:ext cx="3182587" cy="1888176"/>
          </a:xfrm>
          <a:prstGeom prst="cloudCallout">
            <a:avLst>
              <a:gd name="adj1" fmla="val -67984"/>
              <a:gd name="adj2" fmla="val 59803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2017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aoblený obdélníkový bublinový popisek 1"/>
          <p:cNvSpPr/>
          <p:nvPr/>
        </p:nvSpPr>
        <p:spPr>
          <a:xfrm>
            <a:off x="8098970" y="4314825"/>
            <a:ext cx="3645725" cy="2062224"/>
          </a:xfrm>
          <a:prstGeom prst="wedgeRoundRectCallout">
            <a:avLst>
              <a:gd name="adj1" fmla="val -58185"/>
              <a:gd name="adj2" fmla="val -101217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2012: dělená strava, dle krevních skupin, nejíst, jednostranná, </a:t>
            </a:r>
            <a:r>
              <a:rPr lang="cs-CZ" dirty="0" err="1" smtClean="0">
                <a:solidFill>
                  <a:schemeClr val="tx1"/>
                </a:solidFill>
              </a:rPr>
              <a:t>Atkinsonova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ovocno</a:t>
            </a:r>
            <a:r>
              <a:rPr lang="cs-CZ" dirty="0" smtClean="0">
                <a:solidFill>
                  <a:schemeClr val="tx1"/>
                </a:solidFill>
              </a:rPr>
              <a:t>-zeleninové dny, </a:t>
            </a:r>
            <a:r>
              <a:rPr lang="cs-CZ" dirty="0" err="1" smtClean="0">
                <a:solidFill>
                  <a:schemeClr val="tx1"/>
                </a:solidFill>
              </a:rPr>
              <a:t>tukožroutská</a:t>
            </a:r>
            <a:r>
              <a:rPr lang="cs-CZ" dirty="0" smtClean="0">
                <a:solidFill>
                  <a:schemeClr val="tx1"/>
                </a:solidFill>
              </a:rPr>
              <a:t> polévka, krabičková, </a:t>
            </a:r>
            <a:r>
              <a:rPr lang="cs-CZ" dirty="0" err="1" smtClean="0">
                <a:solidFill>
                  <a:schemeClr val="tx1"/>
                </a:solidFill>
              </a:rPr>
              <a:t>paleo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4214814" y="3775753"/>
            <a:ext cx="3474458" cy="2601295"/>
          </a:xfrm>
          <a:prstGeom prst="wedgeRoundRectCallout">
            <a:avLst>
              <a:gd name="adj1" fmla="val -12608"/>
              <a:gd name="adj2" fmla="val -70907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2013: dle </a:t>
            </a:r>
            <a:r>
              <a:rPr lang="cs-CZ" dirty="0" err="1" smtClean="0">
                <a:solidFill>
                  <a:schemeClr val="tx1"/>
                </a:solidFill>
              </a:rPr>
              <a:t>Mačingové</a:t>
            </a:r>
            <a:r>
              <a:rPr lang="cs-CZ" dirty="0" smtClean="0">
                <a:solidFill>
                  <a:schemeClr val="tx1"/>
                </a:solidFill>
              </a:rPr>
              <a:t>, krabičková, </a:t>
            </a:r>
            <a:r>
              <a:rPr lang="cs-CZ" dirty="0" err="1" smtClean="0">
                <a:solidFill>
                  <a:schemeClr val="tx1"/>
                </a:solidFill>
              </a:rPr>
              <a:t>paleo</a:t>
            </a:r>
            <a:r>
              <a:rPr lang="cs-CZ" dirty="0" smtClean="0">
                <a:solidFill>
                  <a:schemeClr val="tx1"/>
                </a:solidFill>
              </a:rPr>
              <a:t>, dle krevních skupin, </a:t>
            </a:r>
            <a:r>
              <a:rPr lang="cs-CZ" dirty="0" err="1" smtClean="0">
                <a:solidFill>
                  <a:schemeClr val="tx1"/>
                </a:solidFill>
              </a:rPr>
              <a:t>proteinová-instantní</a:t>
            </a:r>
            <a:r>
              <a:rPr lang="cs-CZ" dirty="0" smtClean="0">
                <a:solidFill>
                  <a:schemeClr val="tx1"/>
                </a:solidFill>
              </a:rPr>
              <a:t>, dělená strava, </a:t>
            </a:r>
            <a:r>
              <a:rPr lang="cs-CZ" dirty="0" err="1" smtClean="0">
                <a:solidFill>
                  <a:schemeClr val="tx1"/>
                </a:solidFill>
              </a:rPr>
              <a:t>tukožroutská</a:t>
            </a:r>
            <a:r>
              <a:rPr lang="cs-CZ" dirty="0" smtClean="0">
                <a:solidFill>
                  <a:schemeClr val="tx1"/>
                </a:solidFill>
              </a:rPr>
              <a:t> polévka, </a:t>
            </a:r>
            <a:r>
              <a:rPr lang="cs-CZ" dirty="0" err="1" smtClean="0">
                <a:solidFill>
                  <a:schemeClr val="tx1"/>
                </a:solidFill>
              </a:rPr>
              <a:t>Atkinsonova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Dukanova</a:t>
            </a:r>
            <a:r>
              <a:rPr lang="cs-CZ" dirty="0" smtClean="0">
                <a:solidFill>
                  <a:schemeClr val="tx1"/>
                </a:solidFill>
              </a:rPr>
              <a:t>, endokrinologická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581890" y="3775753"/>
            <a:ext cx="3348841" cy="1924960"/>
          </a:xfrm>
          <a:prstGeom prst="wedgeRoundRectCallout">
            <a:avLst>
              <a:gd name="adj1" fmla="val 63918"/>
              <a:gd name="adj2" fmla="val -78845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2014: endokrinologická, dle krevních skupin, </a:t>
            </a:r>
            <a:r>
              <a:rPr lang="cs-CZ" dirty="0" err="1" smtClean="0">
                <a:solidFill>
                  <a:schemeClr val="tx1"/>
                </a:solidFill>
              </a:rPr>
              <a:t>ketogenní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Dukanova</a:t>
            </a:r>
            <a:r>
              <a:rPr lang="cs-CZ" dirty="0" smtClean="0">
                <a:solidFill>
                  <a:schemeClr val="tx1"/>
                </a:solidFill>
              </a:rPr>
              <a:t>, dle </a:t>
            </a:r>
            <a:r>
              <a:rPr lang="cs-CZ" dirty="0" err="1" smtClean="0">
                <a:solidFill>
                  <a:schemeClr val="tx1"/>
                </a:solidFill>
              </a:rPr>
              <a:t>Mačingové</a:t>
            </a:r>
            <a:r>
              <a:rPr lang="cs-CZ" dirty="0" smtClean="0">
                <a:solidFill>
                  <a:schemeClr val="tx1"/>
                </a:solidFill>
              </a:rPr>
              <a:t>, plážová, krabičková, „nesnídat“ + hodně kávy, bezlepková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581891" y="380607"/>
            <a:ext cx="3348841" cy="2798327"/>
          </a:xfrm>
          <a:prstGeom prst="wedgeRoundRectCallout">
            <a:avLst>
              <a:gd name="adj1" fmla="val 61658"/>
              <a:gd name="adj2" fmla="val 35535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2015: zelený ječmen, </a:t>
            </a:r>
            <a:r>
              <a:rPr lang="cs-CZ" dirty="0" err="1" smtClean="0">
                <a:solidFill>
                  <a:schemeClr val="tx1"/>
                </a:solidFill>
              </a:rPr>
              <a:t>chlorea</a:t>
            </a:r>
            <a:r>
              <a:rPr lang="cs-CZ" dirty="0" smtClean="0">
                <a:solidFill>
                  <a:schemeClr val="tx1"/>
                </a:solidFill>
              </a:rPr>
              <a:t>, extrakt ze zelené kávy, genetické vyšetření, nutriční typologie, dle </a:t>
            </a:r>
            <a:r>
              <a:rPr lang="cs-CZ" dirty="0" err="1" smtClean="0">
                <a:solidFill>
                  <a:schemeClr val="tx1"/>
                </a:solidFill>
              </a:rPr>
              <a:t>Mačingové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ketogenní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Matcha</a:t>
            </a:r>
            <a:r>
              <a:rPr lang="cs-CZ" dirty="0" smtClean="0">
                <a:solidFill>
                  <a:schemeClr val="tx1"/>
                </a:solidFill>
              </a:rPr>
              <a:t> čaj, dle krevních skupin, překyselení, </a:t>
            </a:r>
            <a:r>
              <a:rPr lang="cs-CZ" dirty="0" err="1" smtClean="0">
                <a:solidFill>
                  <a:schemeClr val="tx1"/>
                </a:solidFill>
              </a:rPr>
              <a:t>paleo</a:t>
            </a:r>
            <a:r>
              <a:rPr lang="cs-CZ" dirty="0" smtClean="0">
                <a:solidFill>
                  <a:schemeClr val="tx1"/>
                </a:solidFill>
              </a:rPr>
              <a:t>, bezlepková/bez pšenice, sacharidové vlny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4085112" y="380608"/>
            <a:ext cx="3716977" cy="1567543"/>
          </a:xfrm>
          <a:prstGeom prst="wedgeRoundRectCallout">
            <a:avLst>
              <a:gd name="adj1" fmla="val -7712"/>
              <a:gd name="adj2" fmla="val 86067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2016: bezlepková, </a:t>
            </a:r>
            <a:r>
              <a:rPr lang="cs-CZ" dirty="0" err="1" smtClean="0">
                <a:solidFill>
                  <a:schemeClr val="tx1"/>
                </a:solidFill>
              </a:rPr>
              <a:t>paleo</a:t>
            </a:r>
            <a:r>
              <a:rPr lang="cs-CZ" dirty="0" smtClean="0">
                <a:solidFill>
                  <a:schemeClr val="tx1"/>
                </a:solidFill>
              </a:rPr>
              <a:t>, bez příloh, dle krevních skupin, dle </a:t>
            </a:r>
            <a:r>
              <a:rPr lang="cs-CZ" dirty="0" err="1" smtClean="0">
                <a:solidFill>
                  <a:schemeClr val="tx1"/>
                </a:solidFill>
              </a:rPr>
              <a:t>Mačingové</a:t>
            </a:r>
            <a:r>
              <a:rPr lang="cs-CZ" dirty="0" smtClean="0">
                <a:solidFill>
                  <a:schemeClr val="tx1"/>
                </a:solidFill>
              </a:rPr>
              <a:t>, sacharidové vlny, </a:t>
            </a:r>
            <a:r>
              <a:rPr lang="cs-CZ" dirty="0" err="1" smtClean="0">
                <a:solidFill>
                  <a:schemeClr val="tx1"/>
                </a:solidFill>
              </a:rPr>
              <a:t>ketogenní</a:t>
            </a:r>
            <a:r>
              <a:rPr lang="cs-CZ" dirty="0" smtClean="0">
                <a:solidFill>
                  <a:schemeClr val="tx1"/>
                </a:solidFill>
              </a:rPr>
              <a:t>, bez pečiva, </a:t>
            </a:r>
            <a:r>
              <a:rPr lang="cs-CZ" dirty="0" err="1" smtClean="0">
                <a:solidFill>
                  <a:schemeClr val="tx1"/>
                </a:solidFill>
              </a:rPr>
              <a:t>raw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4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DEN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- 7 hodin: 10 dkg ovoce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- 10 hodin: 10 dkg zeleniny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- 13 hodin: 10 dkg salámu</a:t>
            </a:r>
          </a:p>
          <a:p>
            <a:pPr>
              <a:buFont typeface="Wingdings" charset="2"/>
              <a:buNone/>
            </a:pPr>
            <a:r>
              <a:rPr lang="cs-CZ" altLang="cs-CZ" dirty="0">
                <a:ea typeface="ＭＳ Ｐゴシック" charset="-128"/>
              </a:rPr>
              <a:t>- 16 hodin: </a:t>
            </a:r>
            <a:r>
              <a:rPr lang="cs-CZ" altLang="cs-CZ" dirty="0" smtClean="0">
                <a:ea typeface="ＭＳ Ｐゴシック" charset="-128"/>
              </a:rPr>
              <a:t>250 ml </a:t>
            </a:r>
            <a:r>
              <a:rPr lang="cs-CZ" altLang="cs-CZ" dirty="0">
                <a:ea typeface="ＭＳ Ｐゴシック" charset="-128"/>
              </a:rPr>
              <a:t>mléka</a:t>
            </a:r>
          </a:p>
          <a:p>
            <a:pPr>
              <a:buFontTx/>
              <a:buChar char="-"/>
            </a:pPr>
            <a:r>
              <a:rPr lang="cs-CZ" altLang="cs-CZ" dirty="0" smtClean="0">
                <a:ea typeface="ＭＳ Ｐゴシック" charset="-128"/>
              </a:rPr>
              <a:t>19 </a:t>
            </a:r>
            <a:r>
              <a:rPr lang="cs-CZ" altLang="cs-CZ" dirty="0">
                <a:ea typeface="ＭＳ Ｐゴシック" charset="-128"/>
              </a:rPr>
              <a:t>hodin: 15 dkg </a:t>
            </a:r>
            <a:r>
              <a:rPr lang="cs-CZ" altLang="cs-CZ" dirty="0" smtClean="0">
                <a:ea typeface="ＭＳ Ｐゴシック" charset="-128"/>
              </a:rPr>
              <a:t>masa</a:t>
            </a:r>
          </a:p>
          <a:p>
            <a:pPr>
              <a:buFontTx/>
              <a:buChar char="-"/>
            </a:pPr>
            <a:endParaRPr lang="cs-CZ" altLang="cs-CZ" dirty="0">
              <a:ea typeface="ＭＳ Ｐゴシック" charset="-128"/>
            </a:endParaRPr>
          </a:p>
          <a:p>
            <a:r>
              <a:rPr lang="cs-CZ" altLang="cs-CZ" dirty="0">
                <a:ea typeface="ＭＳ Ｐゴシック" charset="-128"/>
              </a:rPr>
              <a:t>4. den: stejně jako první</a:t>
            </a:r>
          </a:p>
          <a:p>
            <a:r>
              <a:rPr lang="cs-CZ" altLang="cs-CZ" dirty="0">
                <a:ea typeface="ＭＳ Ｐゴシック" charset="-128"/>
              </a:rPr>
              <a:t>5. den: stejně jako </a:t>
            </a:r>
            <a:r>
              <a:rPr lang="cs-CZ" altLang="cs-CZ" dirty="0" smtClean="0">
                <a:ea typeface="ＭＳ Ｐゴシック" charset="-128"/>
              </a:rPr>
              <a:t>druhý</a:t>
            </a:r>
          </a:p>
          <a:p>
            <a:r>
              <a:rPr lang="cs-CZ" altLang="cs-CZ" dirty="0" smtClean="0">
                <a:ea typeface="ＭＳ Ｐゴシック" charset="-128"/>
              </a:rPr>
              <a:t>…14 dní</a:t>
            </a:r>
            <a:endParaRPr lang="cs-CZ" altLang="cs-CZ" dirty="0">
              <a:ea typeface="ＭＳ Ｐゴシック" charset="-128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807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DIETA DLE MAČINGOVÉ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7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altLang="cs-CZ" b="1" dirty="0">
                <a:ea typeface="ＭＳ Ｐゴシック" charset="-128"/>
              </a:rPr>
              <a:t>1. DEN</a:t>
            </a:r>
            <a:r>
              <a:rPr lang="cs-CZ" altLang="cs-CZ" dirty="0">
                <a:ea typeface="ＭＳ Ｐゴシック" charset="-128"/>
              </a:rPr>
              <a:t/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Snídaně: Mrkev + jablko + ořechy + rozinky + med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Oběd: Brokolice s česnekem + strouhaný nízkotučný sýr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Večeře: Salát z červené řepy + strouhaný sýr</a:t>
            </a:r>
          </a:p>
          <a:p>
            <a:r>
              <a:rPr lang="cs-CZ" altLang="cs-CZ" b="1" dirty="0">
                <a:ea typeface="ＭＳ Ｐゴシック" charset="-128"/>
              </a:rPr>
              <a:t>2. DEN</a:t>
            </a:r>
            <a:r>
              <a:rPr lang="cs-CZ" altLang="cs-CZ" dirty="0">
                <a:ea typeface="ＭＳ Ｐゴシック" charset="-128"/>
              </a:rPr>
              <a:t/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Snídaně: Mrkev + jablko + ořechy + rozinky + med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Oběd: Fazolové lusky s česnekem + strouhaný sýr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Večeře: Salát z červené řepy + vařené vajíčko</a:t>
            </a:r>
          </a:p>
          <a:p>
            <a:r>
              <a:rPr lang="cs-CZ" altLang="cs-CZ" b="1" dirty="0">
                <a:ea typeface="ＭＳ Ｐゴシック" charset="-128"/>
              </a:rPr>
              <a:t>3. DEN</a:t>
            </a:r>
            <a:r>
              <a:rPr lang="cs-CZ" altLang="cs-CZ" dirty="0">
                <a:ea typeface="ＭＳ Ｐゴシック" charset="-128"/>
              </a:rPr>
              <a:t/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Snídaně: Mrkev + jablko + ořechy + </a:t>
            </a:r>
            <a:r>
              <a:rPr lang="cs-CZ" altLang="cs-CZ" dirty="0" smtClean="0">
                <a:ea typeface="ＭＳ Ｐゴシック" charset="-128"/>
              </a:rPr>
              <a:t>rozinky </a:t>
            </a:r>
            <a:r>
              <a:rPr lang="cs-CZ" altLang="cs-CZ" dirty="0">
                <a:ea typeface="ＭＳ Ｐゴシック" charset="-128"/>
              </a:rPr>
              <a:t>+ med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Oběd: Salát z červené řepy + </a:t>
            </a:r>
            <a:r>
              <a:rPr lang="cs-CZ" altLang="cs-CZ" dirty="0" smtClean="0">
                <a:ea typeface="ＭＳ Ｐゴシック" charset="-128"/>
              </a:rPr>
              <a:t>strouhaný </a:t>
            </a:r>
            <a:r>
              <a:rPr lang="cs-CZ" altLang="cs-CZ" dirty="0">
                <a:ea typeface="ＭＳ Ｐゴシック" charset="-128"/>
              </a:rPr>
              <a:t>sýr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Večeře: Mrkvový perkelt + strouhaný sýr</a:t>
            </a:r>
          </a:p>
          <a:p>
            <a:r>
              <a:rPr lang="cs-CZ" altLang="cs-CZ" b="1" dirty="0">
                <a:ea typeface="ＭＳ Ｐゴシック" charset="-128"/>
              </a:rPr>
              <a:t>4. DEN</a:t>
            </a:r>
            <a:r>
              <a:rPr lang="cs-CZ" altLang="cs-CZ" dirty="0">
                <a:ea typeface="ＭＳ Ｐゴシック" charset="-128"/>
              </a:rPr>
              <a:t/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Snídaně: Mrkev + jablko + ořechy + </a:t>
            </a:r>
            <a:r>
              <a:rPr lang="cs-CZ" altLang="cs-CZ" dirty="0" smtClean="0">
                <a:ea typeface="ＭＳ Ｐゴシック" charset="-128"/>
              </a:rPr>
              <a:t>rozinky </a:t>
            </a:r>
            <a:r>
              <a:rPr lang="cs-CZ" altLang="cs-CZ" dirty="0">
                <a:ea typeface="ＭＳ Ｐゴシック" charset="-128"/>
              </a:rPr>
              <a:t>+ med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Oběd: Mrkvový perkelt + strouhaný sýr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Večeře: Prokládaná cuketa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26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>
                <a:ea typeface="ＭＳ Ｐゴシック" charset="-128"/>
              </a:rPr>
              <a:t>5. DEN</a:t>
            </a:r>
            <a:r>
              <a:rPr lang="cs-CZ" altLang="cs-CZ" dirty="0">
                <a:ea typeface="ＭＳ Ｐゴシック" charset="-128"/>
              </a:rPr>
              <a:t/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Snídaně: Mrkev + jablko + ořechy + </a:t>
            </a:r>
            <a:r>
              <a:rPr lang="cs-CZ" altLang="cs-CZ" dirty="0" smtClean="0">
                <a:ea typeface="ＭＳ Ｐゴシック" charset="-128"/>
              </a:rPr>
              <a:t>rozinky </a:t>
            </a:r>
            <a:r>
              <a:rPr lang="cs-CZ" altLang="cs-CZ" dirty="0">
                <a:ea typeface="ＭＳ Ｐゴシック" charset="-128"/>
              </a:rPr>
              <a:t>+ med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Oběd: Prokládaná cuketa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Večeře: Fazolové lusky s česnekem + strouhaný sýr</a:t>
            </a:r>
          </a:p>
          <a:p>
            <a:r>
              <a:rPr lang="cs-CZ" altLang="cs-CZ" b="1" dirty="0">
                <a:ea typeface="ＭＳ Ｐゴシック" charset="-128"/>
              </a:rPr>
              <a:t>6. DEN</a:t>
            </a:r>
            <a:r>
              <a:rPr lang="cs-CZ" altLang="cs-CZ" dirty="0">
                <a:ea typeface="ＭＳ Ｐゴシック" charset="-128"/>
              </a:rPr>
              <a:t/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Snídaně: Mrkev + jablko + ořechy + </a:t>
            </a:r>
            <a:r>
              <a:rPr lang="cs-CZ" altLang="cs-CZ" dirty="0" smtClean="0">
                <a:ea typeface="ＭＳ Ｐゴシック" charset="-128"/>
              </a:rPr>
              <a:t>rozinky </a:t>
            </a:r>
            <a:r>
              <a:rPr lang="cs-CZ" altLang="cs-CZ" dirty="0">
                <a:ea typeface="ＭＳ Ｐゴシック" charset="-128"/>
              </a:rPr>
              <a:t>+ med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Oběd: Fazolové lusky ze zázvorem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Večeře: Brokolice s česnekem + vařené vajíčko</a:t>
            </a:r>
          </a:p>
          <a:p>
            <a:r>
              <a:rPr lang="cs-CZ" altLang="cs-CZ" b="1" dirty="0">
                <a:ea typeface="ＭＳ Ｐゴシック" charset="-128"/>
              </a:rPr>
              <a:t>7. DEN</a:t>
            </a:r>
            <a:r>
              <a:rPr lang="cs-CZ" altLang="cs-CZ" dirty="0">
                <a:ea typeface="ＭＳ Ｐゴシック" charset="-128"/>
              </a:rPr>
              <a:t/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Snídaně: Mrkev + jablko + ořechy + </a:t>
            </a:r>
            <a:r>
              <a:rPr lang="cs-CZ" altLang="cs-CZ" dirty="0" smtClean="0">
                <a:ea typeface="ＭＳ Ｐゴシック" charset="-128"/>
              </a:rPr>
              <a:t>rozinky </a:t>
            </a:r>
            <a:r>
              <a:rPr lang="cs-CZ" altLang="cs-CZ" dirty="0">
                <a:ea typeface="ＭＳ Ｐゴシック" charset="-128"/>
              </a:rPr>
              <a:t>+ med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Oběd: Salát z červené řepy + vařené vajíčko</a:t>
            </a:r>
            <a:br>
              <a:rPr lang="cs-CZ" altLang="cs-CZ" dirty="0">
                <a:ea typeface="ＭＳ Ｐゴシック" charset="-128"/>
              </a:rPr>
            </a:br>
            <a:r>
              <a:rPr lang="cs-CZ" altLang="cs-CZ" dirty="0">
                <a:ea typeface="ＭＳ Ｐゴシック" charset="-128"/>
              </a:rPr>
              <a:t>Večeře: Mrkvová perkelt + strouhaná </a:t>
            </a:r>
            <a:r>
              <a:rPr lang="cs-CZ" altLang="cs-CZ" dirty="0" smtClean="0">
                <a:ea typeface="ＭＳ Ｐゴシック" charset="-128"/>
              </a:rPr>
              <a:t>sýr</a:t>
            </a:r>
          </a:p>
          <a:p>
            <a:r>
              <a:rPr lang="cs-CZ" altLang="cs-CZ" dirty="0" smtClean="0">
                <a:ea typeface="ＭＳ Ｐゴシック" charset="-128"/>
              </a:rPr>
              <a:t>Atd. …28 dní</a:t>
            </a:r>
            <a:endParaRPr lang="cs-CZ" altLang="cs-CZ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392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KRABIČKOVÁ DIETA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28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POZITIVA </a:t>
            </a:r>
            <a:r>
              <a:rPr lang="cs-CZ" dirty="0" err="1" smtClean="0"/>
              <a:t>x</a:t>
            </a:r>
            <a:r>
              <a:rPr lang="cs-CZ" dirty="0" smtClean="0"/>
              <a:t> NEGATIVA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koho je určena? X Kdo si ji vybere?</a:t>
            </a:r>
          </a:p>
          <a:p>
            <a:r>
              <a:rPr lang="cs-CZ" dirty="0" smtClean="0"/>
              <a:t>Program X individualita</a:t>
            </a:r>
          </a:p>
          <a:p>
            <a:r>
              <a:rPr lang="cs-CZ" dirty="0" smtClean="0"/>
              <a:t>Chuť</a:t>
            </a:r>
          </a:p>
          <a:p>
            <a:r>
              <a:rPr lang="cs-CZ" dirty="0" smtClean="0"/>
              <a:t>Doba trvání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2214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tedy na to? </a:t>
            </a: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49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Nejoblíbenější redukční diety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Paleodieta</a:t>
            </a:r>
            <a:endParaRPr lang="cs-CZ" dirty="0" smtClean="0"/>
          </a:p>
          <a:p>
            <a:r>
              <a:rPr lang="cs-CZ" dirty="0" smtClean="0"/>
              <a:t>Svět zdraví</a:t>
            </a:r>
          </a:p>
          <a:p>
            <a:r>
              <a:rPr lang="cs-CZ" dirty="0" smtClean="0"/>
              <a:t>Bez příloh</a:t>
            </a:r>
          </a:p>
          <a:p>
            <a:r>
              <a:rPr lang="cs-CZ" dirty="0" smtClean="0"/>
              <a:t>Cambridge</a:t>
            </a:r>
          </a:p>
          <a:p>
            <a:r>
              <a:rPr lang="cs-CZ" dirty="0" err="1" smtClean="0"/>
              <a:t>Mačingová</a:t>
            </a:r>
            <a:endParaRPr lang="cs-CZ" dirty="0" smtClean="0"/>
          </a:p>
          <a:p>
            <a:r>
              <a:rPr lang="cs-CZ" dirty="0" err="1" smtClean="0"/>
              <a:t>Chrono</a:t>
            </a:r>
            <a:r>
              <a:rPr lang="cs-CZ" dirty="0" smtClean="0"/>
              <a:t> – hledá se intolerance na potraviny dle měření</a:t>
            </a:r>
          </a:p>
          <a:p>
            <a:r>
              <a:rPr lang="cs-CZ" dirty="0" smtClean="0"/>
              <a:t>Atkinson</a:t>
            </a:r>
          </a:p>
          <a:p>
            <a:r>
              <a:rPr lang="cs-CZ" dirty="0" smtClean="0"/>
              <a:t>Sacharidové vlny</a:t>
            </a:r>
          </a:p>
          <a:p>
            <a:r>
              <a:rPr lang="cs-CZ" dirty="0" err="1" smtClean="0"/>
              <a:t>Ketogenní</a:t>
            </a:r>
            <a:endParaRPr lang="cs-CZ" dirty="0" smtClean="0"/>
          </a:p>
          <a:p>
            <a:r>
              <a:rPr lang="cs-CZ" dirty="0" smtClean="0"/>
              <a:t>Bez lepku, </a:t>
            </a:r>
            <a:r>
              <a:rPr lang="cs-CZ" dirty="0" err="1" smtClean="0"/>
              <a:t>raw</a:t>
            </a:r>
            <a:r>
              <a:rPr lang="cs-CZ" dirty="0" smtClean="0"/>
              <a:t>, </a:t>
            </a:r>
            <a:r>
              <a:rPr lang="cs-CZ" dirty="0" err="1" smtClean="0"/>
              <a:t>smoothie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119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REDUKČNÍCH DIET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1600" dirty="0">
                <a:ea typeface="ＭＳ Ｐゴシック" charset="-128"/>
              </a:rPr>
              <a:t>1828: Francouzský potravinářský estét </a:t>
            </a:r>
            <a:r>
              <a:rPr lang="cs-CZ" altLang="cs-CZ" sz="1600" dirty="0" err="1">
                <a:ea typeface="ＭＳ Ｐゴシック" charset="-128"/>
              </a:rPr>
              <a:t>Brillat-Savarin</a:t>
            </a:r>
            <a:r>
              <a:rPr lang="cs-CZ" altLang="cs-CZ" sz="1600" dirty="0">
                <a:ea typeface="ＭＳ Ｐゴシック" charset="-128"/>
              </a:rPr>
              <a:t> doporučuje umírněnost, ne ze zdravotních důvodů, ale jako znamení noblesy a kultivovanosti. Podporuje elegantně štíhlé modely.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ea typeface="ＭＳ Ｐゴシック" charset="-128"/>
              </a:rPr>
              <a:t>1864: William </a:t>
            </a:r>
            <a:r>
              <a:rPr lang="cs-CZ" altLang="cs-CZ" sz="1600" dirty="0" err="1">
                <a:ea typeface="ＭＳ Ｐゴシック" charset="-128"/>
              </a:rPr>
              <a:t>Banting</a:t>
            </a:r>
            <a:r>
              <a:rPr lang="cs-CZ" altLang="cs-CZ" sz="1600" dirty="0">
                <a:ea typeface="ＭＳ Ｐゴシック" charset="-128"/>
              </a:rPr>
              <a:t> zhubnul 46 liber jezením skopového masa, vajec a zeleniny, jak je popsáno v jeho knize Dopis na otylost. 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ea typeface="ＭＳ Ｐゴシック" charset="-128"/>
              </a:rPr>
              <a:t>1879: Bylo vynalezeno sladidlo Sacharin.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ea typeface="ＭＳ Ｐゴシック" charset="-128"/>
              </a:rPr>
              <a:t>1896: Objevily se první reklamy na výrobky výhradně pro hubnutí.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ea typeface="ＭＳ Ｐゴシック" charset="-128"/>
              </a:rPr>
              <a:t>1912: Spiritualista a kouzelník </a:t>
            </a:r>
            <a:r>
              <a:rPr lang="cs-CZ" altLang="cs-CZ" sz="1600" dirty="0" err="1">
                <a:ea typeface="ＭＳ Ｐゴシック" charset="-128"/>
              </a:rPr>
              <a:t>Hereward</a:t>
            </a:r>
            <a:r>
              <a:rPr lang="cs-CZ" altLang="cs-CZ" sz="1600" dirty="0">
                <a:ea typeface="ＭＳ Ｐゴシック" charset="-128"/>
              </a:rPr>
              <a:t> </a:t>
            </a:r>
            <a:r>
              <a:rPr lang="cs-CZ" altLang="cs-CZ" sz="1600" dirty="0" err="1">
                <a:ea typeface="ＭＳ Ｐゴシック" charset="-128"/>
              </a:rPr>
              <a:t>Carrington</a:t>
            </a:r>
            <a:r>
              <a:rPr lang="cs-CZ" altLang="cs-CZ" sz="1600" dirty="0">
                <a:ea typeface="ＭＳ Ｐゴシック" charset="-128"/>
              </a:rPr>
              <a:t> ve své knize Přírodní strava muže doporučuje jíst pouze syrové ovoce a zeleninu.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ea typeface="ＭＳ Ｐゴシック" charset="-128"/>
              </a:rPr>
              <a:t>1917:  Dr. Lulu </a:t>
            </a:r>
            <a:r>
              <a:rPr lang="cs-CZ" altLang="cs-CZ" sz="1600" dirty="0" err="1">
                <a:ea typeface="ＭＳ Ｐゴシック" charset="-128"/>
              </a:rPr>
              <a:t>Hunt</a:t>
            </a:r>
            <a:r>
              <a:rPr lang="cs-CZ" altLang="cs-CZ" sz="1600" dirty="0">
                <a:ea typeface="ＭＳ Ｐゴシック" charset="-128"/>
              </a:rPr>
              <a:t> Petersová vydala knihu Dieta a zdraví, kde představila koncept počítání kalorií. Současně doporučuje nízkotučné a vysoko sacharidové diety.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ea typeface="ＭＳ Ｐゴシック" charset="-128"/>
              </a:rPr>
              <a:t>1930: Hollywoodské hvězdy propagují 18denní dietu, založenou na grapefruitech, zelenině a vejcích</a:t>
            </a:r>
          </a:p>
          <a:p>
            <a:pPr>
              <a:lnSpc>
                <a:spcPct val="80000"/>
              </a:lnSpc>
            </a:pPr>
            <a:r>
              <a:rPr lang="cs-CZ" altLang="cs-CZ" sz="1600" dirty="0">
                <a:ea typeface="ＭＳ Ｐゴシック" charset="-128"/>
              </a:rPr>
              <a:t>1943: Metropolitan </a:t>
            </a:r>
            <a:r>
              <a:rPr lang="cs-CZ" altLang="cs-CZ" sz="1600" dirty="0" err="1">
                <a:ea typeface="ＭＳ Ｐゴシック" charset="-128"/>
              </a:rPr>
              <a:t>Life</a:t>
            </a:r>
            <a:r>
              <a:rPr lang="cs-CZ" altLang="cs-CZ" sz="1600" dirty="0">
                <a:ea typeface="ＭＳ Ｐゴシック" charset="-128"/>
              </a:rPr>
              <a:t> zveřejňuje ideální hmotnostní tabulku pro ženy.</a:t>
            </a:r>
          </a:p>
          <a:p>
            <a:pPr>
              <a:lnSpc>
                <a:spcPct val="80000"/>
              </a:lnSpc>
            </a:pPr>
            <a:r>
              <a:rPr lang="cs-CZ" altLang="cs-CZ" sz="1600" dirty="0" smtClean="0">
                <a:ea typeface="ＭＳ Ｐゴシック" charset="-128"/>
              </a:rPr>
              <a:t>1951–52</a:t>
            </a:r>
            <a:r>
              <a:rPr lang="cs-CZ" altLang="cs-CZ" sz="1600" dirty="0">
                <a:ea typeface="ＭＳ Ｐゴシック" charset="-128"/>
              </a:rPr>
              <a:t>: New York </a:t>
            </a:r>
            <a:r>
              <a:rPr lang="cs-CZ" altLang="cs-CZ" sz="1600" dirty="0" err="1">
                <a:ea typeface="ＭＳ Ｐゴシック" charset="-128"/>
              </a:rPr>
              <a:t>Times</a:t>
            </a:r>
            <a:r>
              <a:rPr lang="cs-CZ" altLang="cs-CZ" sz="1600" dirty="0">
                <a:ea typeface="ＭＳ Ｐゴシック" charset="-128"/>
              </a:rPr>
              <a:t> tvrdí, že nadváha je zdravotní problém číslo jedna. </a:t>
            </a:r>
            <a:r>
              <a:rPr lang="cs-CZ" altLang="cs-CZ" sz="1600" dirty="0" err="1">
                <a:ea typeface="ＭＳ Ｐゴシック" charset="-128"/>
              </a:rPr>
              <a:t>Reader's</a:t>
            </a:r>
            <a:r>
              <a:rPr lang="cs-CZ" altLang="cs-CZ" sz="1600" dirty="0">
                <a:ea typeface="ＭＳ Ｐゴシック" charset="-128"/>
              </a:rPr>
              <a:t> Digest varuje ženy "Přestaňte zabíjet vaše muže</a:t>
            </a:r>
            <a:r>
              <a:rPr lang="cs-CZ" altLang="cs-CZ" sz="1600" dirty="0" smtClean="0">
                <a:ea typeface="ＭＳ Ｐゴシック" charset="-128"/>
              </a:rPr>
              <a:t>."</a:t>
            </a:r>
            <a:endParaRPr lang="cs-CZ" altLang="cs-CZ" sz="16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9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REDUKČNÍCH DIET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chování</a:t>
            </a:r>
          </a:p>
          <a:p>
            <a:r>
              <a:rPr lang="cs-CZ" dirty="0" smtClean="0"/>
              <a:t>Omezení sacharidů, tuků</a:t>
            </a:r>
          </a:p>
          <a:p>
            <a:r>
              <a:rPr lang="cs-CZ" dirty="0" smtClean="0"/>
              <a:t>Značkové výrobky a potravinové náhrady</a:t>
            </a:r>
          </a:p>
          <a:p>
            <a:r>
              <a:rPr lang="cs-CZ" dirty="0" smtClean="0"/>
              <a:t>Zaostřeno na potraviny</a:t>
            </a:r>
          </a:p>
          <a:p>
            <a:r>
              <a:rPr lang="cs-CZ" dirty="0" smtClean="0"/>
              <a:t>Skupiny potravin a jejich výměna</a:t>
            </a:r>
          </a:p>
          <a:p>
            <a:r>
              <a:rPr lang="cs-CZ" dirty="0" smtClean="0"/>
              <a:t>Načasování nebo kombinace jídel</a:t>
            </a:r>
          </a:p>
          <a:p>
            <a:r>
              <a:rPr lang="cs-CZ" dirty="0" smtClean="0"/>
              <a:t>Ostatní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78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REDUKČNÍCH DIET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chování: dieta francouzské ženy, dieta ze supermarketu, „nasyťte se vůní“</a:t>
            </a:r>
          </a:p>
          <a:p>
            <a:r>
              <a:rPr lang="cs-CZ" dirty="0" smtClean="0"/>
              <a:t>Omezení sacharidů, tuků: dieta Dr. </a:t>
            </a:r>
            <a:r>
              <a:rPr lang="cs-CZ" dirty="0" err="1" smtClean="0"/>
              <a:t>Atkinse</a:t>
            </a:r>
            <a:r>
              <a:rPr lang="cs-CZ" dirty="0" smtClean="0"/>
              <a:t>, glykemický index, </a:t>
            </a:r>
            <a:r>
              <a:rPr lang="cs-CZ" dirty="0" err="1" smtClean="0"/>
              <a:t>paleodieta</a:t>
            </a:r>
            <a:r>
              <a:rPr lang="cs-CZ" dirty="0" smtClean="0"/>
              <a:t>, zónová</a:t>
            </a:r>
          </a:p>
          <a:p>
            <a:r>
              <a:rPr lang="cs-CZ" dirty="0" smtClean="0"/>
              <a:t>Značkové výrobky a potravinové náhrady: dieta z Cambridge</a:t>
            </a:r>
          </a:p>
          <a:p>
            <a:r>
              <a:rPr lang="cs-CZ" dirty="0" smtClean="0"/>
              <a:t>Zaostřeno na potraviny: 3 jablka denně, grapefruitová</a:t>
            </a:r>
          </a:p>
          <a:p>
            <a:r>
              <a:rPr lang="cs-CZ" dirty="0" smtClean="0"/>
              <a:t>Skupiny potravin a jejich výměna: trojbarevná, objemová</a:t>
            </a:r>
          </a:p>
          <a:p>
            <a:r>
              <a:rPr lang="cs-CZ" dirty="0" smtClean="0"/>
              <a:t>Načasování nebo kombinace jídel: tříhodinová dieta, dělená strava</a:t>
            </a:r>
          </a:p>
          <a:p>
            <a:r>
              <a:rPr lang="cs-CZ" dirty="0" smtClean="0"/>
              <a:t>Ostatní: dle krevních skupin, půst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46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400550" y="2778825"/>
            <a:ext cx="3698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PROČ DIETY FUNGUJÍ?</a:t>
            </a:r>
            <a:endParaRPr lang="cs-CZ" sz="2000" b="1" dirty="0"/>
          </a:p>
        </p:txBody>
      </p:sp>
      <p:sp>
        <p:nvSpPr>
          <p:cNvPr id="5" name="Obláčkový bublinový popisek 4"/>
          <p:cNvSpPr/>
          <p:nvPr/>
        </p:nvSpPr>
        <p:spPr>
          <a:xfrm>
            <a:off x="8645235" y="534390"/>
            <a:ext cx="3182587" cy="1888176"/>
          </a:xfrm>
          <a:prstGeom prst="cloudCallout">
            <a:avLst>
              <a:gd name="adj1" fmla="val -87288"/>
              <a:gd name="adj2" fmla="val 56776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2017</a:t>
            </a:r>
          </a:p>
          <a:p>
            <a:pPr algn="ctr"/>
            <a:endParaRPr lang="cs-CZ" dirty="0">
              <a:solidFill>
                <a:schemeClr val="tx1"/>
              </a:solidFill>
            </a:endParaRPr>
          </a:p>
          <a:p>
            <a:pPr algn="ctr"/>
            <a:endParaRPr lang="cs-CZ" dirty="0" smtClean="0">
              <a:solidFill>
                <a:schemeClr val="tx1"/>
              </a:solidFill>
            </a:endParaRPr>
          </a:p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aoblený obdélníkový bublinový popisek 1"/>
          <p:cNvSpPr/>
          <p:nvPr/>
        </p:nvSpPr>
        <p:spPr>
          <a:xfrm>
            <a:off x="6715126" y="4144491"/>
            <a:ext cx="4014787" cy="2232558"/>
          </a:xfrm>
          <a:prstGeom prst="wedgeRoundRectCallout">
            <a:avLst>
              <a:gd name="adj1" fmla="val -61871"/>
              <a:gd name="adj2" fmla="val -82753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solidFill>
                  <a:schemeClr val="tx1"/>
                </a:solidFill>
              </a:rPr>
              <a:t>2012: přijatelná a zajímavá forma, které rozumí, rozhodnutí, motivace, „zkušenosti mojí kamarádky“, zhubne za krátký čas bez většího úsilí (vydrží to, protože je to časově ohraničené(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Zaoblený obdélníkový bublinový popisek 5"/>
          <p:cNvSpPr/>
          <p:nvPr/>
        </p:nvSpPr>
        <p:spPr>
          <a:xfrm>
            <a:off x="1128714" y="4465123"/>
            <a:ext cx="5200649" cy="1911925"/>
          </a:xfrm>
          <a:prstGeom prst="wedgeRoundRectCallout">
            <a:avLst>
              <a:gd name="adj1" fmla="val 28301"/>
              <a:gd name="adj2" fmla="val -107246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2013: využití glykogenových zásob – snížení hmotnosti, režim, energetické podhodnocení, více se pohybují, omezený čas, plán, natištěný návod, motivace (že to funguje), kolektivní dodržování, zvýšení pitného režimu, zlepšení trávení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Zaoblený obdélníkový bublinový popisek 6"/>
          <p:cNvSpPr/>
          <p:nvPr/>
        </p:nvSpPr>
        <p:spPr>
          <a:xfrm>
            <a:off x="410440" y="2422566"/>
            <a:ext cx="3348841" cy="1721925"/>
          </a:xfrm>
          <a:prstGeom prst="wedgeRoundRectCallout">
            <a:avLst>
              <a:gd name="adj1" fmla="val 64772"/>
              <a:gd name="adj2" fmla="val -14955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2014: omezený příjem energie, pravidelnost, víra, přemýšlí nad stravováním, dále se o stravování zajímá, omezený čas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" name="Zaoblený obdélníkový bublinový popisek 7"/>
          <p:cNvSpPr/>
          <p:nvPr/>
        </p:nvSpPr>
        <p:spPr>
          <a:xfrm>
            <a:off x="581891" y="534390"/>
            <a:ext cx="3348841" cy="1194398"/>
          </a:xfrm>
          <a:prstGeom prst="wedgeRoundRectCallout">
            <a:avLst>
              <a:gd name="adj1" fmla="val 56538"/>
              <a:gd name="adj2" fmla="val 117454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2015: atraktivnost, jasný plán, časově ohraničené, černobílé řešení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Zaoblený obdélníkový bublinový popisek 8"/>
          <p:cNvSpPr/>
          <p:nvPr/>
        </p:nvSpPr>
        <p:spPr>
          <a:xfrm>
            <a:off x="4085113" y="534390"/>
            <a:ext cx="3072925" cy="1413761"/>
          </a:xfrm>
          <a:prstGeom prst="wedgeRoundRectCallout">
            <a:avLst>
              <a:gd name="adj1" fmla="val -7712"/>
              <a:gd name="adj2" fmla="val 86067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 smtClean="0">
                <a:solidFill>
                  <a:schemeClr val="tx1"/>
                </a:solidFill>
              </a:rPr>
              <a:t>2016: řád, pravidelnost, restriktivní, placebo, časově ohraničené, zaručené výsledky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387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diety fungují 2017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Změna stravovacích návyků a omezení příjmu energie</a:t>
            </a:r>
          </a:p>
          <a:p>
            <a:r>
              <a:rPr lang="cs-CZ" dirty="0" smtClean="0"/>
              <a:t>Pevný režim a nemusí přemýšlet</a:t>
            </a:r>
          </a:p>
          <a:p>
            <a:r>
              <a:rPr lang="cs-CZ" dirty="0" smtClean="0"/>
              <a:t>Motivace, pozitivní změna posiluje</a:t>
            </a:r>
          </a:p>
          <a:p>
            <a:r>
              <a:rPr lang="cs-CZ" dirty="0" smtClean="0"/>
              <a:t>Rychle viditelné výsledky – nevadí, že jsou krátkodobé</a:t>
            </a:r>
          </a:p>
          <a:p>
            <a:r>
              <a:rPr lang="cs-CZ" dirty="0" smtClean="0"/>
              <a:t>Placebo – věřím, že zhubnu – silná víra (kontra nevěřím, že zhubnu, tak nezhubnu), dobrý pocit posiluje</a:t>
            </a:r>
          </a:p>
          <a:p>
            <a:r>
              <a:rPr lang="cs-CZ" dirty="0" smtClean="0"/>
              <a:t>Podpora okolí</a:t>
            </a:r>
          </a:p>
          <a:p>
            <a:r>
              <a:rPr lang="cs-CZ" dirty="0" smtClean="0"/>
              <a:t>Jednoduchá formulace doporučení</a:t>
            </a:r>
          </a:p>
          <a:p>
            <a:r>
              <a:rPr lang="cs-CZ" dirty="0" smtClean="0"/>
              <a:t>Zkušenost blízkých</a:t>
            </a:r>
          </a:p>
          <a:p>
            <a:r>
              <a:rPr lang="cs-CZ" dirty="0" smtClean="0"/>
              <a:t>Změna </a:t>
            </a:r>
          </a:p>
          <a:p>
            <a:r>
              <a:rPr lang="cs-CZ" dirty="0" smtClean="0"/>
              <a:t>Správná nálepka</a:t>
            </a:r>
          </a:p>
        </p:txBody>
      </p:sp>
    </p:spTree>
    <p:extLst>
      <p:ext uri="{BB962C8B-B14F-4D97-AF65-F5344CB8AC3E}">
        <p14:creationId xmlns:p14="http://schemas.microsoft.com/office/powerpoint/2010/main" val="97065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DUKANOVA DIETA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55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246</TotalTime>
  <Words>888</Words>
  <Application>Microsoft Office PowerPoint</Application>
  <PresentationFormat>Vlastní</PresentationFormat>
  <Paragraphs>132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Savon</vt:lpstr>
      <vt:lpstr>Nejoblíbenější redukční diety</vt:lpstr>
      <vt:lpstr>Prezentace aplikace PowerPoint</vt:lpstr>
      <vt:lpstr>Nejoblíbenější redukční diety 2017</vt:lpstr>
      <vt:lpstr>HISTORIE REDUKČNÍCH DIET</vt:lpstr>
      <vt:lpstr>DĚLENÍ REDUKČNÍCH DIET</vt:lpstr>
      <vt:lpstr>DĚLENÍ REDUKČNÍCH DIET</vt:lpstr>
      <vt:lpstr>Prezentace aplikace PowerPoint</vt:lpstr>
      <vt:lpstr>Proč diety fungují 2017</vt:lpstr>
      <vt:lpstr>DUKANOVA DIETA</vt:lpstr>
      <vt:lpstr>Prezentace aplikace PowerPoint</vt:lpstr>
      <vt:lpstr>Části diety</vt:lpstr>
      <vt:lpstr>1. ÚTOČNÁ FÁZE</vt:lpstr>
      <vt:lpstr>2. ROVNOMĚRNÁ ZTRÁTA</vt:lpstr>
      <vt:lpstr>3. UPEVŇUJÍCÍ FÁZE</vt:lpstr>
      <vt:lpstr>4. FÁZE DEFINITIVNÍ STABILIZACE</vt:lpstr>
      <vt:lpstr>ENDIKRINOLOGICKÁ DIETA</vt:lpstr>
      <vt:lpstr>Základní charakteristika</vt:lpstr>
      <vt:lpstr>1. DEN MLÉČNÝ</vt:lpstr>
      <vt:lpstr>2. DEN</vt:lpstr>
      <vt:lpstr>3. DEN</vt:lpstr>
      <vt:lpstr>DIETA DLE MAČINGOVÉ</vt:lpstr>
      <vt:lpstr>Prezentace aplikace PowerPoint</vt:lpstr>
      <vt:lpstr>Prezentace aplikace PowerPoint</vt:lpstr>
      <vt:lpstr>KRABIČKOVÁ DIETA</vt:lpstr>
      <vt:lpstr>POZITIVA x NEGATIVA</vt:lpstr>
      <vt:lpstr>Jak tedy na to? 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Nejoblíbenější redukční diety</dc:title>
  <dc:creator>Veronika Březková</dc:creator>
  <cp:lastModifiedBy>lektor</cp:lastModifiedBy>
  <cp:revision>26</cp:revision>
  <dcterms:created xsi:type="dcterms:W3CDTF">2017-03-06T19:54:01Z</dcterms:created>
  <dcterms:modified xsi:type="dcterms:W3CDTF">2017-03-07T09:50:32Z</dcterms:modified>
</cp:coreProperties>
</file>