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92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_rels/notesSlide95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83.xml.rels" ContentType="application/vnd.openxmlformats-package.relationships+xml"/>
  <Override PartName="/ppt/notesSlides/_rels/notesSlide82.xml.rels" ContentType="application/vnd.openxmlformats-package.relationships+xml"/>
  <Override PartName="/ppt/notesSlides/_rels/notesSlide81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78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97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8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86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84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77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76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96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9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85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9.xml.rels" ContentType="application/vnd.openxmlformats-package.relationship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2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9.xml" ContentType="application/vnd.openxmlformats-officedocument.presentationml.slide+xml"/>
  <Override PartName="/ppt/slides/slide61.xml" ContentType="application/vnd.openxmlformats-officedocument.presentationml.slide+xml"/>
  <Override PartName="/ppt/slides/slide8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89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52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5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79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94.xml" ContentType="application/vnd.openxmlformats-officedocument.presentationml.slide+xml"/>
  <Override PartName="/ppt/slides/slide19.xml" ContentType="application/vnd.openxmlformats-officedocument.presentationml.slide+xml"/>
  <Override PartName="/ppt/slides/slide43.xml" ContentType="application/vnd.openxmlformats-officedocument.presentationml.slide+xml"/>
  <Override PartName="/ppt/slides/slide57.xml" ContentType="application/vnd.openxmlformats-officedocument.presentationml.slide+xml"/>
  <Override PartName="/ppt/slides/slide93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56.xml" ContentType="application/vnd.openxmlformats-officedocument.presentationml.slide+xml"/>
  <Override PartName="/ppt/slides/slide92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91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90.xml" ContentType="application/vnd.openxmlformats-officedocument.presentationml.slide+xml"/>
  <Override PartName="/ppt/slides/_rels/slide91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7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4.xml.rels" ContentType="application/vnd.openxmlformats-package.relationships+xml"/>
  <Override PartName="/ppt/slides/_rels/slide81.xml.rels" ContentType="application/vnd.openxmlformats-package.relationships+xml"/>
  <Override PartName="/ppt/slides/_rels/slide80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70.xml.rels" ContentType="application/vnd.openxmlformats-package.relationships+xml"/>
  <Override PartName="/ppt/slides/_rels/slide96.xml.rels" ContentType="application/vnd.openxmlformats-package.relationships+xml"/>
  <Override PartName="/ppt/slides/_rels/slide64.xml.rels" ContentType="application/vnd.openxmlformats-package.relationships+xml"/>
  <Override PartName="/ppt/slides/_rels/slide95.xml.rels" ContentType="application/vnd.openxmlformats-package.relationships+xml"/>
  <Override PartName="/ppt/slides/_rels/slide63.xml.rels" ContentType="application/vnd.openxmlformats-package.relationships+xml"/>
  <Override PartName="/ppt/slides/_rels/slide94.xml.rels" ContentType="application/vnd.openxmlformats-package.relationships+xml"/>
  <Override PartName="/ppt/slides/_rels/slide62.xml.rels" ContentType="application/vnd.openxmlformats-package.relationships+xml"/>
  <Override PartName="/ppt/slides/_rels/slide93.xml.rels" ContentType="application/vnd.openxmlformats-package.relationships+xml"/>
  <Override PartName="/ppt/slides/_rels/slide61.xml.rels" ContentType="application/vnd.openxmlformats-package.relationships+xml"/>
  <Override PartName="/ppt/slides/_rels/slide9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82.xml.rels" ContentType="application/vnd.openxmlformats-package.relationships+xml"/>
  <Override PartName="/ppt/slides/_rels/slide50.xml.rels" ContentType="application/vnd.openxmlformats-package.relationships+xml"/>
  <Override PartName="/ppt/slides/_rels/slide12.xml.rels" ContentType="application/vnd.openxmlformats-package.relationships+xml"/>
  <Override PartName="/ppt/slides/_rels/slide44.xml.rels" ContentType="application/vnd.openxmlformats-package.relationships+xml"/>
  <Override PartName="/ppt/slides/_rels/slide11.xml.rels" ContentType="application/vnd.openxmlformats-package.relationships+xml"/>
  <Override PartName="/ppt/slides/_rels/slide43.xml.rels" ContentType="application/vnd.openxmlformats-package.relationships+xml"/>
  <Override PartName="/ppt/slides/_rels/slide10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7.xml.rels" ContentType="application/vnd.openxmlformats-package.relationships+xml"/>
  <Override PartName="/ppt/slides/_rels/slide39.xml.rels" ContentType="application/vnd.openxmlformats-package.relationships+xml"/>
  <Override PartName="/ppt/slides/_rels/slide66.xml.rels" ContentType="application/vnd.openxmlformats-package.relationships+xml"/>
  <Override PartName="/ppt/slides/_rels/slide34.xml.rels" ContentType="application/vnd.openxmlformats-package.relationships+xml"/>
  <Override PartName="/ppt/slides/_rels/slide65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49.xml.rels" ContentType="application/vnd.openxmlformats-package.relationships+xml"/>
  <Override PartName="/ppt/slides/_rels/slide56.xml.rels" ContentType="application/vnd.openxmlformats-package.relationships+xml"/>
  <Override PartName="/ppt/slides/_rels/slide24.xml.rels" ContentType="application/vnd.openxmlformats-package.relationships+xml"/>
  <Override PartName="/ppt/slides/_rels/slide48.xml.rels" ContentType="application/vnd.openxmlformats-package.relationships+xml"/>
  <Override PartName="/ppt/slides/_rels/slide38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23.xml.rels" ContentType="application/vnd.openxmlformats-package.relationships+xml"/>
  <Override PartName="/ppt/slides/_rels/slide79.xml.rels" ContentType="application/vnd.openxmlformats-package.relationships+xml"/>
  <Override PartName="/ppt/slides/_rels/slide47.xml.rels" ContentType="application/vnd.openxmlformats-package.relationships+xml"/>
  <Override PartName="/ppt/slides/_rels/slide69.xml.rels" ContentType="application/vnd.openxmlformats-package.relationships+xml"/>
  <Override PartName="/ppt/slides/_rels/slide37.xml.rels" ContentType="application/vnd.openxmlformats-package.relationships+xml"/>
  <Override PartName="/ppt/slides/_rels/slide5.xml.rels" ContentType="application/vnd.openxmlformats-package.relationships+xml"/>
  <Override PartName="/ppt/slides/_rels/slide54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36.xml.rels" ContentType="application/vnd.openxmlformats-package.relationships+xml"/>
  <Override PartName="/ppt/slides/_rels/slide8.xml.rels" ContentType="application/vnd.openxmlformats-package.relationships+xml"/>
  <Override PartName="/ppt/slides/_rels/slide57.xml.rels" ContentType="application/vnd.openxmlformats-package.relationships+xml"/>
  <Override PartName="/ppt/slides/_rels/slide25.xml.rels" ContentType="application/vnd.openxmlformats-package.relationships+xml"/>
  <Override PartName="/ppt/slides/_rels/slide67.xml.rels" ContentType="application/vnd.openxmlformats-package.relationships+xml"/>
  <Override PartName="/ppt/slides/_rels/slide35.xml.rels" ContentType="application/vnd.openxmlformats-package.relationships+xml"/>
  <Override PartName="/ppt/slides/_rels/slide78.xml.rels" ContentType="application/vnd.openxmlformats-package.relationships+xml"/>
  <Override PartName="/ppt/slides/_rels/slide46.xml.rels" ContentType="application/vnd.openxmlformats-package.relationships+xml"/>
  <Override PartName="/ppt/slides/_rels/slide53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2.xml.rels" ContentType="application/vnd.openxmlformats-package.relationships+xml"/>
  <Override PartName="/ppt/slides/_rels/slide20.xml.rels" ContentType="application/vnd.openxmlformats-package.relationships+xml"/>
  <Override PartName="/ppt/slides/_rels/slide9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97.xml.rels" ContentType="application/vnd.openxmlformats-package.relationships+xml"/>
  <Override PartName="/ppt/slides/_rels/slide1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10.jpeg" ContentType="image/jpeg"/>
  <Override PartName="/ppt/media/image109.jpeg" ContentType="image/jpeg"/>
  <Override PartName="/ppt/media/image108.jpeg" ContentType="image/jpeg"/>
  <Override PartName="/ppt/media/image107.jpeg" ContentType="image/jpeg"/>
  <Override PartName="/ppt/media/image119.jpeg" ContentType="image/jpeg"/>
  <Override PartName="/ppt/media/image106.jpeg" ContentType="image/jpeg"/>
  <Override PartName="/ppt/media/image118.jpeg" ContentType="image/jpeg"/>
  <Override PartName="/ppt/media/image105.jpeg" ContentType="image/jpeg"/>
  <Override PartName="/ppt/media/image117.jpeg" ContentType="image/jpeg"/>
  <Override PartName="/ppt/media/image104.jpeg" ContentType="image/jpeg"/>
  <Override PartName="/ppt/media/image129.jpeg" ContentType="image/jpeg"/>
  <Override PartName="/ppt/media/image116.jpeg" ContentType="image/jpeg"/>
  <Override PartName="/ppt/media/image103.jpeg" ContentType="image/jpeg"/>
  <Override PartName="/ppt/media/image128.jpeg" ContentType="image/jpeg"/>
  <Override PartName="/ppt/media/image115.jpeg" ContentType="image/jpeg"/>
  <Override PartName="/ppt/media/image102.jpeg" ContentType="image/jpeg"/>
  <Override PartName="/ppt/media/image127.jpeg" ContentType="image/jpeg"/>
  <Override PartName="/ppt/media/image114.jpeg" ContentType="image/jpeg"/>
  <Override PartName="/ppt/media/image101.jpeg" ContentType="image/jpeg"/>
  <Override PartName="/ppt/media/image131.jpeg" ContentType="image/jpeg"/>
  <Override PartName="/ppt/media/image95.jpeg" ContentType="image/jpeg"/>
  <Override PartName="/ppt/media/image93.jpeg" ContentType="image/jpeg"/>
  <Override PartName="/ppt/media/image137.jpeg" ContentType="image/jpeg"/>
  <Override PartName="/ppt/media/image28.png" ContentType="image/png"/>
  <Override PartName="/ppt/media/image88.jpeg" ContentType="image/jpeg"/>
  <Override PartName="/ppt/media/image136.jpeg" ContentType="image/jpeg"/>
  <Override PartName="/ppt/media/image123.jpeg" ContentType="image/jpeg"/>
  <Override PartName="/ppt/media/image18.png" ContentType="image/png"/>
  <Override PartName="/ppt/media/image87.jpeg" ContentType="image/jpeg"/>
  <Override PartName="/ppt/media/image84.wmf" ContentType="image/x-wmf"/>
  <Override PartName="/ppt/media/image77.wmf" ContentType="image/x-wmf"/>
  <Override PartName="/ppt/media/image135.jpeg" ContentType="image/jpeg"/>
  <Override PartName="/ppt/media/image122.jpeg" ContentType="image/jpeg"/>
  <Override PartName="/ppt/media/image99.jpeg" ContentType="image/jpeg"/>
  <Override PartName="/ppt/media/image86.jpeg" ContentType="image/jpeg"/>
  <Override PartName="/ppt/media/image126.jpeg" ContentType="image/jpeg"/>
  <Override PartName="/ppt/media/image113.jpeg" ContentType="image/jpeg"/>
  <Override PartName="/ppt/media/image100.jpeg" ContentType="image/jpeg"/>
  <Override PartName="/ppt/media/image76.wmf" ContentType="image/x-wmf"/>
  <Override PartName="/ppt/media/image75.wmf" ContentType="image/x-wmf"/>
  <Override PartName="/ppt/media/image74.wmf" ContentType="image/x-wmf"/>
  <Override PartName="/ppt/media/image73.wmf" ContentType="image/x-wmf"/>
  <Override PartName="/ppt/media/image72.wmf" ContentType="image/x-wmf"/>
  <Override PartName="/ppt/media/image71.wmf" ContentType="image/x-wmf"/>
  <Override PartName="/ppt/media/image133.jpeg" ContentType="image/jpeg"/>
  <Override PartName="/ppt/media/image120.jpeg" ContentType="image/jpeg"/>
  <Override PartName="/ppt/media/image97.jpeg" ContentType="image/jpeg"/>
  <Override PartName="/ppt/media/image70.wmf" ContentType="image/x-wmf"/>
  <Override PartName="/ppt/media/image67.wmf" ContentType="image/x-wmf"/>
  <Override PartName="/ppt/media/image134.jpeg" ContentType="image/jpeg"/>
  <Override PartName="/ppt/media/image121.jpeg" ContentType="image/jpeg"/>
  <Override PartName="/ppt/media/image98.jpeg" ContentType="image/jpeg"/>
  <Override PartName="/ppt/media/image85.jpeg" ContentType="image/jpeg"/>
  <Override PartName="/ppt/media/image125.jpeg" ContentType="image/jpeg"/>
  <Override PartName="/ppt/media/image112.jpeg" ContentType="image/jpeg"/>
  <Override PartName="/ppt/media/image89.jpeg" ContentType="image/jpeg"/>
  <Override PartName="/ppt/media/image66.wmf" ContentType="image/x-wmf"/>
  <Override PartName="/ppt/media/image65.wmf" ContentType="image/x-wmf"/>
  <Override PartName="/ppt/media/image64.wmf" ContentType="image/x-wmf"/>
  <Override PartName="/ppt/media/image63.wmf" ContentType="image/x-wmf"/>
  <Override PartName="/ppt/media/image62.wmf" ContentType="image/x-wmf"/>
  <Override PartName="/ppt/media/image61.wmf" ContentType="image/x-wmf"/>
  <Override PartName="/ppt/media/image132.jpeg" ContentType="image/jpeg"/>
  <Override PartName="/ppt/media/image96.jpeg" ContentType="image/jpeg"/>
  <Override PartName="/ppt/media/image60.wmf" ContentType="image/x-wmf"/>
  <Override PartName="/ppt/media/image57.wmf" ContentType="image/x-wmf"/>
  <Override PartName="/ppt/media/image124.jpeg" ContentType="image/jpeg"/>
  <Override PartName="/ppt/media/image111.jpeg" ContentType="image/jpeg"/>
  <Override PartName="/ppt/media/image56.wmf" ContentType="image/x-wmf"/>
  <Override PartName="/ppt/media/image55.wmf" ContentType="image/x-wmf"/>
  <Override PartName="/ppt/media/image54.wmf" ContentType="image/x-wmf"/>
  <Override PartName="/ppt/media/image8.png" ContentType="image/png"/>
  <Override PartName="/ppt/media/image12.png" ContentType="image/png"/>
  <Override PartName="/ppt/media/image45.jpeg" ContentType="image/jpeg"/>
  <Override PartName="/ppt/media/image39.png" ContentType="image/png"/>
  <Override PartName="/ppt/media/image44.jpeg" ContentType="image/jpeg"/>
  <Override PartName="/ppt/media/image138.jpeg" ContentType="image/jpeg"/>
  <Override PartName="/ppt/media/image38.png" ContentType="image/png"/>
  <Override PartName="/ppt/media/image35.png" ContentType="image/png"/>
  <Override PartName="/ppt/media/image40.jpeg" ContentType="image/jpeg"/>
  <Override PartName="/ppt/media/image53.jpeg" ContentType="image/jpeg"/>
  <Override PartName="/ppt/media/image19.png" ContentType="image/png"/>
  <Override PartName="/ppt/media/image42.jpeg" ContentType="image/jpeg"/>
  <Override PartName="/ppt/media/image37.png" ContentType="image/png"/>
  <Override PartName="/ppt/media/image36.png" ContentType="image/png"/>
  <Override PartName="/ppt/media/image34.png" ContentType="image/png"/>
  <Override PartName="/ppt/media/image33.png" ContentType="image/png"/>
  <Override PartName="/ppt/media/image50.jpeg" ContentType="image/jpeg"/>
  <Override PartName="/ppt/media/image7.png" ContentType="image/png"/>
  <Override PartName="/ppt/media/image11.png" ContentType="image/png"/>
  <Override PartName="/ppt/media/image47.jpeg" ContentType="image/jpeg"/>
  <Override PartName="/ppt/media/image32.png" ContentType="image/png"/>
  <Override PartName="/ppt/media/image2.png" ContentType="image/png"/>
  <Override PartName="/ppt/media/image31.png" ContentType="image/png"/>
  <Override PartName="/ppt/media/image49.jpeg" ContentType="image/jpeg"/>
  <Override PartName="/ppt/media/image92.jpeg" ContentType="image/jpeg"/>
  <Override PartName="/ppt/media/image79.wmf" ContentType="image/x-wmf"/>
  <Override PartName="/ppt/media/image78.wmf" ContentType="image/x-wmf"/>
  <Override PartName="/ppt/media/image30.png" ContentType="image/png"/>
  <Override PartName="/ppt/media/image23.png" ContentType="image/png"/>
  <Override PartName="/ppt/media/image46.jpeg" ContentType="image/jpeg"/>
  <Override PartName="/ppt/media/image22.png" ContentType="image/png"/>
  <Override PartName="/ppt/media/image21.png" ContentType="image/png"/>
  <Override PartName="/ppt/media/image48.jpeg" ContentType="image/jpeg"/>
  <Override PartName="/ppt/media/image91.jpeg" ContentType="image/jpeg"/>
  <Override PartName="/ppt/media/image69.wmf" ContentType="image/x-wmf"/>
  <Override PartName="/ppt/media/image90.jpeg" ContentType="image/jpeg"/>
  <Override PartName="/ppt/media/image83.wmf" ContentType="image/x-wmf"/>
  <Override PartName="/ppt/media/image68.wmf" ContentType="image/x-wmf"/>
  <Override PartName="/ppt/media/image20.png" ContentType="image/png"/>
  <Override PartName="/ppt/media/image82.wmf" ContentType="image/x-wmf"/>
  <Override PartName="/ppt/media/image14.png" ContentType="image/png"/>
  <Override PartName="/ppt/media/image9.png" ContentType="image/png"/>
  <Override PartName="/ppt/media/image13.png" ContentType="image/png"/>
  <Override PartName="/ppt/media/image59.wmf" ContentType="image/x-wmf"/>
  <Override PartName="/ppt/media/image58.wmf" ContentType="image/x-wmf"/>
  <Override PartName="/ppt/media/image6.png" ContentType="image/png"/>
  <Override PartName="/ppt/media/image10.png" ContentType="image/png"/>
  <Override PartName="/ppt/media/image43.jpeg" ContentType="image/jpeg"/>
  <Override PartName="/ppt/media/image29.png" ContentType="image/png"/>
  <Override PartName="/ppt/media/image5.png" ContentType="image/png"/>
  <Override PartName="/ppt/media/image25.png" ContentType="image/png"/>
  <Override PartName="/ppt/media/image52.jpeg" ContentType="image/jpeg"/>
  <Override PartName="/ppt/media/image41.jpeg" ContentType="image/jpeg"/>
  <Override PartName="/ppt/media/image27.png" ContentType="image/png"/>
  <Override PartName="/ppt/media/image4.png" ContentType="image/png"/>
  <Override PartName="/ppt/media/image15.png" ContentType="image/png"/>
  <Override PartName="/ppt/media/image51.jpeg" ContentType="image/jpeg"/>
  <Override PartName="/ppt/media/image81.wmf" ContentType="image/x-wmf"/>
  <Override PartName="/ppt/media/image17.png" ContentType="image/png"/>
  <Override PartName="/ppt/media/image26.png" ContentType="image/png"/>
  <Override PartName="/ppt/media/image3.png" ContentType="image/png"/>
  <Override PartName="/ppt/media/image80.wmf" ContentType="image/x-wmf"/>
  <Override PartName="/ppt/media/image16.png" ContentType="image/png"/>
  <Override PartName="/ppt/media/image24.png" ContentType="image/png"/>
  <Override PartName="/ppt/media/image130.jpeg" ContentType="image/jpeg"/>
  <Override PartName="/ppt/media/image94.jpeg" ContentType="image/jpeg"/>
  <Override PartName="/ppt/media/image1.png" ContentType="image/png"/>
  <Override PartName="/ppt/slideLayouts/_rels/slideLayout228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7.xml.rels" ContentType="application/vnd.openxmlformats-package.relationships+xml"/>
  <Override PartName="/ppt/slideLayouts/slideLayout228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3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15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19.xml" ContentType="application/vnd.openxmlformats-officedocument.theme+xml"/>
  <Override PartName="/ppt/theme/theme6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5.xml" ContentType="application/vnd.openxmlformats-officedocument.theme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7" r:id="rId83"/>
    <p:sldId id="318" r:id="rId84"/>
    <p:sldId id="319" r:id="rId85"/>
    <p:sldId id="320" r:id="rId86"/>
    <p:sldId id="321" r:id="rId87"/>
    <p:sldId id="322" r:id="rId88"/>
    <p:sldId id="323" r:id="rId89"/>
    <p:sldId id="324" r:id="rId90"/>
    <p:sldId id="325" r:id="rId91"/>
    <p:sldId id="326" r:id="rId92"/>
    <p:sldId id="327" r:id="rId93"/>
    <p:sldId id="328" r:id="rId94"/>
    <p:sldId id="329" r:id="rId95"/>
    <p:sldId id="330" r:id="rId96"/>
    <p:sldId id="331" r:id="rId97"/>
    <p:sldId id="332" r:id="rId98"/>
    <p:sldId id="333" r:id="rId99"/>
    <p:sldId id="334" r:id="rId100"/>
    <p:sldId id="335" r:id="rId101"/>
    <p:sldId id="336" r:id="rId102"/>
    <p:sldId id="337" r:id="rId103"/>
    <p:sldId id="338" r:id="rId104"/>
    <p:sldId id="339" r:id="rId105"/>
    <p:sldId id="340" r:id="rId106"/>
    <p:sldId id="341" r:id="rId107"/>
    <p:sldId id="342" r:id="rId108"/>
    <p:sldId id="343" r:id="rId109"/>
    <p:sldId id="344" r:id="rId110"/>
    <p:sldId id="345" r:id="rId111"/>
    <p:sldId id="346" r:id="rId112"/>
    <p:sldId id="347" r:id="rId113"/>
    <p:sldId id="348" r:id="rId114"/>
    <p:sldId id="349" r:id="rId115"/>
    <p:sldId id="350" r:id="rId116"/>
    <p:sldId id="351" r:id="rId117"/>
    <p:sldId id="352" r:id="rId118"/>
  </p:sldIdLst>
  <p:sldSz cx="9144000" cy="6858000"/>
  <p:notesSz cx="6781800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slide" Target="slides/slide37.xml"/><Relationship Id="rId59" Type="http://schemas.openxmlformats.org/officeDocument/2006/relationships/slide" Target="slides/slide38.xml"/><Relationship Id="rId60" Type="http://schemas.openxmlformats.org/officeDocument/2006/relationships/slide" Target="slides/slide39.xml"/><Relationship Id="rId61" Type="http://schemas.openxmlformats.org/officeDocument/2006/relationships/slide" Target="slides/slide40.xml"/><Relationship Id="rId62" Type="http://schemas.openxmlformats.org/officeDocument/2006/relationships/slide" Target="slides/slide41.xml"/><Relationship Id="rId63" Type="http://schemas.openxmlformats.org/officeDocument/2006/relationships/slide" Target="slides/slide42.xml"/><Relationship Id="rId64" Type="http://schemas.openxmlformats.org/officeDocument/2006/relationships/slide" Target="slides/slide43.xml"/><Relationship Id="rId65" Type="http://schemas.openxmlformats.org/officeDocument/2006/relationships/slide" Target="slides/slide44.xml"/><Relationship Id="rId66" Type="http://schemas.openxmlformats.org/officeDocument/2006/relationships/slide" Target="slides/slide45.xml"/><Relationship Id="rId67" Type="http://schemas.openxmlformats.org/officeDocument/2006/relationships/slide" Target="slides/slide46.xml"/><Relationship Id="rId68" Type="http://schemas.openxmlformats.org/officeDocument/2006/relationships/slide" Target="slides/slide47.xml"/><Relationship Id="rId69" Type="http://schemas.openxmlformats.org/officeDocument/2006/relationships/slide" Target="slides/slide48.xml"/><Relationship Id="rId70" Type="http://schemas.openxmlformats.org/officeDocument/2006/relationships/slide" Target="slides/slide49.xml"/><Relationship Id="rId71" Type="http://schemas.openxmlformats.org/officeDocument/2006/relationships/slide" Target="slides/slide50.xml"/><Relationship Id="rId72" Type="http://schemas.openxmlformats.org/officeDocument/2006/relationships/slide" Target="slides/slide51.xml"/><Relationship Id="rId73" Type="http://schemas.openxmlformats.org/officeDocument/2006/relationships/slide" Target="slides/slide52.xml"/><Relationship Id="rId74" Type="http://schemas.openxmlformats.org/officeDocument/2006/relationships/slide" Target="slides/slide53.xml"/><Relationship Id="rId75" Type="http://schemas.openxmlformats.org/officeDocument/2006/relationships/slide" Target="slides/slide54.xml"/><Relationship Id="rId76" Type="http://schemas.openxmlformats.org/officeDocument/2006/relationships/slide" Target="slides/slide55.xml"/><Relationship Id="rId77" Type="http://schemas.openxmlformats.org/officeDocument/2006/relationships/slide" Target="slides/slide56.xml"/><Relationship Id="rId78" Type="http://schemas.openxmlformats.org/officeDocument/2006/relationships/slide" Target="slides/slide57.xml"/><Relationship Id="rId79" Type="http://schemas.openxmlformats.org/officeDocument/2006/relationships/slide" Target="slides/slide58.xml"/><Relationship Id="rId80" Type="http://schemas.openxmlformats.org/officeDocument/2006/relationships/slide" Target="slides/slide59.xml"/><Relationship Id="rId81" Type="http://schemas.openxmlformats.org/officeDocument/2006/relationships/slide" Target="slides/slide60.xml"/><Relationship Id="rId82" Type="http://schemas.openxmlformats.org/officeDocument/2006/relationships/slide" Target="slides/slide61.xml"/><Relationship Id="rId83" Type="http://schemas.openxmlformats.org/officeDocument/2006/relationships/slide" Target="slides/slide62.xml"/><Relationship Id="rId84" Type="http://schemas.openxmlformats.org/officeDocument/2006/relationships/slide" Target="slides/slide63.xml"/><Relationship Id="rId85" Type="http://schemas.openxmlformats.org/officeDocument/2006/relationships/slide" Target="slides/slide64.xml"/><Relationship Id="rId86" Type="http://schemas.openxmlformats.org/officeDocument/2006/relationships/slide" Target="slides/slide65.xml"/><Relationship Id="rId87" Type="http://schemas.openxmlformats.org/officeDocument/2006/relationships/slide" Target="slides/slide66.xml"/><Relationship Id="rId88" Type="http://schemas.openxmlformats.org/officeDocument/2006/relationships/slide" Target="slides/slide67.xml"/><Relationship Id="rId89" Type="http://schemas.openxmlformats.org/officeDocument/2006/relationships/slide" Target="slides/slide68.xml"/><Relationship Id="rId90" Type="http://schemas.openxmlformats.org/officeDocument/2006/relationships/slide" Target="slides/slide69.xml"/><Relationship Id="rId91" Type="http://schemas.openxmlformats.org/officeDocument/2006/relationships/slide" Target="slides/slide70.xml"/><Relationship Id="rId92" Type="http://schemas.openxmlformats.org/officeDocument/2006/relationships/slide" Target="slides/slide71.xml"/><Relationship Id="rId93" Type="http://schemas.openxmlformats.org/officeDocument/2006/relationships/slide" Target="slides/slide72.xml"/><Relationship Id="rId94" Type="http://schemas.openxmlformats.org/officeDocument/2006/relationships/slide" Target="slides/slide73.xml"/><Relationship Id="rId95" Type="http://schemas.openxmlformats.org/officeDocument/2006/relationships/slide" Target="slides/slide74.xml"/><Relationship Id="rId96" Type="http://schemas.openxmlformats.org/officeDocument/2006/relationships/slide" Target="slides/slide75.xml"/><Relationship Id="rId97" Type="http://schemas.openxmlformats.org/officeDocument/2006/relationships/slide" Target="slides/slide76.xml"/><Relationship Id="rId98" Type="http://schemas.openxmlformats.org/officeDocument/2006/relationships/slide" Target="slides/slide77.xml"/><Relationship Id="rId99" Type="http://schemas.openxmlformats.org/officeDocument/2006/relationships/slide" Target="slides/slide78.xml"/><Relationship Id="rId100" Type="http://schemas.openxmlformats.org/officeDocument/2006/relationships/slide" Target="slides/slide79.xml"/><Relationship Id="rId101" Type="http://schemas.openxmlformats.org/officeDocument/2006/relationships/slide" Target="slides/slide80.xml"/><Relationship Id="rId102" Type="http://schemas.openxmlformats.org/officeDocument/2006/relationships/slide" Target="slides/slide81.xml"/><Relationship Id="rId103" Type="http://schemas.openxmlformats.org/officeDocument/2006/relationships/slide" Target="slides/slide82.xml"/><Relationship Id="rId104" Type="http://schemas.openxmlformats.org/officeDocument/2006/relationships/slide" Target="slides/slide83.xml"/><Relationship Id="rId105" Type="http://schemas.openxmlformats.org/officeDocument/2006/relationships/slide" Target="slides/slide84.xml"/><Relationship Id="rId106" Type="http://schemas.openxmlformats.org/officeDocument/2006/relationships/slide" Target="slides/slide85.xml"/><Relationship Id="rId107" Type="http://schemas.openxmlformats.org/officeDocument/2006/relationships/slide" Target="slides/slide86.xml"/><Relationship Id="rId108" Type="http://schemas.openxmlformats.org/officeDocument/2006/relationships/slide" Target="slides/slide87.xml"/><Relationship Id="rId109" Type="http://schemas.openxmlformats.org/officeDocument/2006/relationships/slide" Target="slides/slide88.xml"/><Relationship Id="rId110" Type="http://schemas.openxmlformats.org/officeDocument/2006/relationships/slide" Target="slides/slide89.xml"/><Relationship Id="rId111" Type="http://schemas.openxmlformats.org/officeDocument/2006/relationships/slide" Target="slides/slide90.xml"/><Relationship Id="rId112" Type="http://schemas.openxmlformats.org/officeDocument/2006/relationships/slide" Target="slides/slide91.xml"/><Relationship Id="rId113" Type="http://schemas.openxmlformats.org/officeDocument/2006/relationships/slide" Target="slides/slide92.xml"/><Relationship Id="rId114" Type="http://schemas.openxmlformats.org/officeDocument/2006/relationships/slide" Target="slides/slide93.xml"/><Relationship Id="rId115" Type="http://schemas.openxmlformats.org/officeDocument/2006/relationships/slide" Target="slides/slide94.xml"/><Relationship Id="rId116" Type="http://schemas.openxmlformats.org/officeDocument/2006/relationships/slide" Target="slides/slide95.xml"/><Relationship Id="rId117" Type="http://schemas.openxmlformats.org/officeDocument/2006/relationships/slide" Target="slides/slide96.xml"/><Relationship Id="rId118" Type="http://schemas.openxmlformats.org/officeDocument/2006/relationships/slide" Target="slides/slide9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&lt; 18.5 - Underweight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1.6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18.5-25 - Normal weight</c:v>
                </c:pt>
              </c:strCache>
            </c:strRef>
          </c:tx>
          <c:spPr>
            <a:solidFill>
              <a:srgbClr val="d7e4bd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48.4</c:v>
                </c:pt>
                <c:pt idx="1">
                  <c:v>37.4</c:v>
                </c:pt>
                <c:pt idx="2">
                  <c:v>36</c:v>
                </c:pt>
                <c:pt idx="3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25-30 - Overweight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36.1</c:v>
                </c:pt>
                <c:pt idx="1">
                  <c:v>42.9</c:v>
                </c:pt>
                <c:pt idx="2">
                  <c:v>42.7</c:v>
                </c:pt>
                <c:pt idx="3">
                  <c:v>45.9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&gt;30 - Obese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13.9</c:v>
                </c:pt>
                <c:pt idx="1">
                  <c:v>17.7</c:v>
                </c:pt>
                <c:pt idx="2">
                  <c:v>21.3</c:v>
                </c:pt>
                <c:pt idx="3">
                  <c:v>26.5</c:v>
                </c:pt>
              </c:numCache>
            </c:numRef>
          </c:val>
        </c:ser>
        <c:gapWidth val="150"/>
        <c:overlap val="0"/>
        <c:axId val="18204"/>
        <c:axId val="3979"/>
      </c:barChart>
      <c:catAx>
        <c:axId val="182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sz="1000">
                    <a:solidFill>
                      <a:srgbClr val="000000"/>
                    </a:solidFill>
                    <a:latin typeface="Calibri"/>
                  </a:rPr>
                  <a:t>Age</a:t>
                </a:r>
              </a:p>
            </c:rich>
          </c:tx>
          <c:layout/>
        </c:title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3979"/>
        <c:crosses val="autoZero"/>
        <c:auto val="1"/>
        <c:lblAlgn val="ctr"/>
        <c:lblOffset val="100"/>
      </c:catAx>
      <c:valAx>
        <c:axId val="3979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sz="1000">
                    <a:solidFill>
                      <a:srgbClr val="000000"/>
                    </a:solidFill>
                    <a:latin typeface="Calibri"/>
                  </a:rPr>
                  <a:t>% of persons</a:t>
                </a:r>
              </a:p>
            </c:rich>
          </c:tx>
          <c:layout/>
        </c:title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8204"/>
        <c:crosses val="autoZero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&lt; 18.5 - Underweight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6.5</c:v>
                </c:pt>
                <c:pt idx="1">
                  <c:v>1.9</c:v>
                </c:pt>
                <c:pt idx="2">
                  <c:v>1.7</c:v>
                </c:pt>
                <c:pt idx="3">
                  <c:v>1.3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18.5-25 - Normal weight</c:v>
                </c:pt>
              </c:strCache>
            </c:strRef>
          </c:tx>
          <c:spPr>
            <a:solidFill>
              <a:srgbClr val="d7e4bd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78.2</c:v>
                </c:pt>
                <c:pt idx="1">
                  <c:v>63</c:v>
                </c:pt>
                <c:pt idx="2">
                  <c:v>47.5</c:v>
                </c:pt>
                <c:pt idx="3">
                  <c:v>32.6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25-30 - Overweight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13.7</c:v>
                </c:pt>
                <c:pt idx="1">
                  <c:v>24</c:v>
                </c:pt>
                <c:pt idx="2">
                  <c:v>27.6</c:v>
                </c:pt>
                <c:pt idx="3">
                  <c:v>37.4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&gt;30 - Obese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4"/>
                <c:pt idx="0">
                  <c:v>25-35</c:v>
                </c:pt>
                <c:pt idx="1">
                  <c:v>35-45</c:v>
                </c:pt>
                <c:pt idx="2">
                  <c:v>45-55</c:v>
                </c:pt>
                <c:pt idx="3">
                  <c:v>55-65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1.6</c:v>
                </c:pt>
                <c:pt idx="1">
                  <c:v>11</c:v>
                </c:pt>
                <c:pt idx="2">
                  <c:v>23.2</c:v>
                </c:pt>
                <c:pt idx="3">
                  <c:v>28.7</c:v>
                </c:pt>
              </c:numCache>
            </c:numRef>
          </c:val>
        </c:ser>
        <c:gapWidth val="150"/>
        <c:overlap val="0"/>
        <c:axId val="16743"/>
        <c:axId val="30221"/>
      </c:barChart>
      <c:catAx>
        <c:axId val="1674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sz="1000">
                    <a:solidFill>
                      <a:srgbClr val="000000"/>
                    </a:solidFill>
                    <a:latin typeface="Calibri"/>
                  </a:rPr>
                  <a:t>Age</a:t>
                </a:r>
              </a:p>
            </c:rich>
          </c:tx>
          <c:layout/>
        </c:title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30221"/>
        <c:crosses val="autoZero"/>
        <c:auto val="1"/>
        <c:lblAlgn val="ctr"/>
        <c:lblOffset val="100"/>
      </c:catAx>
      <c:valAx>
        <c:axId val="3022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sz="1000">
                    <a:solidFill>
                      <a:srgbClr val="000000"/>
                    </a:solidFill>
                    <a:latin typeface="Calibri"/>
                  </a:rPr>
                  <a:t>% of persons</a:t>
                </a:r>
              </a:p>
            </c:rich>
          </c:tx>
          <c:layout/>
        </c:title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6743"/>
        <c:crosses val="autoZero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8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7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78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2D52A18-A646-48F6-A8D8-DD775921E3F9}" type="slidenum">
              <a:rPr lang="cs-CZ" sz="1400"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76.xml.rels><?xml version="1.0" encoding="UTF-8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
</Relationships>
</file>

<file path=ppt/notesSlides/_rels/notesSlide77.xml.rels><?xml version="1.0" encoding="UTF-8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
</Relationships>
</file>

<file path=ppt/notesSlides/_rels/notesSlide78.xml.rels><?xml version="1.0" encoding="UTF-8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81.xml.rels><?xml version="1.0" encoding="UTF-8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
</Relationships>
</file>

<file path=ppt/notesSlides/_rels/notesSlide82.xml.rels><?xml version="1.0" encoding="UTF-8"?>
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
</Relationships>
</file>

<file path=ppt/notesSlides/_rels/notesSlide83.xml.rels><?xml version="1.0" encoding="UTF-8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
</Relationships>
</file>

<file path=ppt/notesSlides/_rels/notesSlide84.xml.rels><?xml version="1.0" encoding="UTF-8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
</Relationships>
</file>

<file path=ppt/notesSlides/_rels/notesSlide85.xml.rels><?xml version="1.0" encoding="UTF-8"?>
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
</Relationships>
</file>

<file path=ppt/notesSlides/_rels/notesSlide86.xml.rels><?xml version="1.0" encoding="UTF-8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
</Relationships>
</file>

<file path=ppt/notesSlides/_rels/notesSlide87.xml.rels><?xml version="1.0" encoding="UTF-8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_rels/notesSlide90.xml.rels><?xml version="1.0" encoding="UTF-8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_rels/notesSlide97.xml.rels><?xml version="1.0" encoding="UTF-8"?>
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4BFE6572-81E9-4189-AEB9-A101C0D14F9F}" type="slidenum">
              <a:rPr lang="cs-CZ" sz="12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  <p:sp>
        <p:nvSpPr>
          <p:cNvPr id="117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513FF049-7F90-49AF-8789-B3FFDDE6C31C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1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1EA69CF6-1D46-4C8D-88FC-EB7208228644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1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93E4931E-DF7B-4484-A2D2-8FEBB050C261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1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488499C5-E10C-4626-BF45-8C71BBB8A8AB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2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02E23D92-910F-4E8D-9CDF-6B8C0102F307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2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C6165538-B599-4852-AA80-A3EF4E5D383F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2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185F3E8F-7F47-4B8F-BC7F-64B320C9C266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2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6E7C2911-A40D-45AF-AC4F-21A2CD3F3713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2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2448F63D-BD99-41F2-AAB3-DE2326693461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D5956F10-24B5-48FE-9AD8-CD992736F62A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3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9C867BBC-6562-4B62-81FE-A1865FECF58E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3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B167CBBF-A1AA-44DE-871F-CF7500644C7D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3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F3590978-3E85-4B9E-8972-2DA5103DDD61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3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050BB55B-2301-4C8B-8B1F-BBEAE21183F8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4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1117DDF9-6819-4C83-AF41-C3ABA5DD5879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4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4E0D0A81-04B7-43F0-9378-7A7F85CE8F28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4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42E9F883-ACEF-4246-995A-C30288589CEA}" type="slidenum">
              <a:rPr lang="cs-CZ" sz="1200" strike="noStrike">
                <a:solidFill>
                  <a:srgbClr val="000000"/>
                </a:solidFill>
                <a:latin typeface="Verdana"/>
              </a:rPr>
              <a:t>&lt;číslo&gt;</a:t>
            </a:fld>
            <a:endParaRPr/>
          </a:p>
        </p:txBody>
      </p:sp>
      <p:sp>
        <p:nvSpPr>
          <p:cNvPr id="124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99B9833B-95CD-4502-98F4-39A411DA8D78}" type="slidenum">
              <a:rPr lang="cs-CZ" sz="12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  <p:sp>
        <p:nvSpPr>
          <p:cNvPr id="124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BD187377-8E92-42EB-979D-C45D1AF65388}" type="slidenum">
              <a:rPr lang="cs-CZ" sz="12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  <p:sp>
        <p:nvSpPr>
          <p:cNvPr id="127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0BB0B639-D5AF-4B23-9E6D-1DC6D9C321F8}" type="slidenum">
              <a:rPr lang="cs-CZ" sz="12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  <p:sp>
        <p:nvSpPr>
          <p:cNvPr id="128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extShape 1"/>
          <p:cNvSpPr txBox="1"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/>
          <a:p>
            <a:pPr>
              <a:lnSpc>
                <a:spcPct val="100000"/>
              </a:lnSpc>
            </a:pPr>
            <a:fld id="{B4282C74-8D3F-4A68-A533-57B014C33EDD}" type="slidenum">
              <a:rPr lang="cs-CZ" sz="1200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/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8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0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2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4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CustomShape 1"/>
          <p:cNvSpPr/>
          <p:nvPr/>
        </p:nvSpPr>
        <p:spPr>
          <a:xfrm>
            <a:off x="3843360" y="9429840"/>
            <a:ext cx="293796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6" name="PlaceHolder 2"/>
          <p:cNvSpPr>
            <a:spLocks noGrp="1"/>
          </p:cNvSpPr>
          <p:nvPr>
            <p:ph type="body"/>
          </p:nvPr>
        </p:nvSpPr>
        <p:spPr>
          <a:xfrm>
            <a:off x="903240" y="4716360"/>
            <a:ext cx="4974840" cy="4465440"/>
          </a:xfrm>
          <a:prstGeom prst="rect">
            <a:avLst/>
          </a:prstGeom>
        </p:spPr>
        <p:txBody>
          <a:bodyPr lIns="92520" rIns="92520" tIns="46080" bIns="46080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37.png"/><Relationship Id="rId3" Type="http://schemas.openxmlformats.org/officeDocument/2006/relationships/image" Target="../media/image38.png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5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5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9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9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3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3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7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7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5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5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9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9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8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2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2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8000" strike="noStrike">
                <a:solidFill>
                  <a:srgbClr val="2f5897"/>
                </a:solidFill>
                <a:latin typeface="Palatino Linotype"/>
              </a:rPr>
              <a:t>Klikněte pro úpravu formátu textu nadpisuKliknutím lze upravit styl.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6E91FD56-4E75-425A-83A1-7A12F1B2A50D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374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375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9A9076C2-6CB0-4F71-9171-5943B80183C5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37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37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415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416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EF25A15C-A0EE-44D4-9671-46732B2ADA6B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41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41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4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5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456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457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566F5412-C866-462D-BCA1-3C7A40EDF7D6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45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45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8000" strike="noStrike">
                <a:solidFill>
                  <a:srgbClr val="2f5897"/>
                </a:solidFill>
                <a:latin typeface="Palatino Linotype"/>
              </a:rPr>
              <a:t>Klikněte pro úpravu formátu textu nadpisuKliknutím lze upravit styl.</a:t>
            </a:r>
            <a:endParaRPr/>
          </a:p>
        </p:txBody>
      </p:sp>
      <p:sp>
        <p:nvSpPr>
          <p:cNvPr id="497" name="PlaceHolder 4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498" name="PlaceHolder 5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499" name="PlaceHolder 6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63299352-3F92-4884-B47D-4897BF6465F8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50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7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538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539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08E87315-E52A-413A-9D77-DE46777E4E23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54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54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7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8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579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580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4FEABA80-CDD0-46D4-A051-FD50BA2B587E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58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58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8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9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620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621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C57C49D1-00C5-4565-A911-DA9F08021538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622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623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9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0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661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662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87BE5AD7-2C62-4ECF-8634-ED024C5B82BE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663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664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0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1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702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703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E9CB8B5E-EB51-4908-AF7C-F252F75F3955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70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70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1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8000" strike="noStrike">
                <a:solidFill>
                  <a:srgbClr val="2f5897"/>
                </a:solidFill>
                <a:latin typeface="Palatino Linotype"/>
              </a:rPr>
              <a:t>Klikněte pro úpravu formátu textu nadpisuKliknutím lze upravit styl.</a:t>
            </a:r>
            <a:endParaRPr/>
          </a:p>
        </p:txBody>
      </p:sp>
      <p:sp>
        <p:nvSpPr>
          <p:cNvPr id="743" name="PlaceHolder 4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744" name="PlaceHolder 5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745" name="PlaceHolder 6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21C00656-2725-4734-88FB-BE544E67D625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74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C80AF318-1BFD-484F-BB43-7A4BDCA72C6D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52280" y="6568920"/>
            <a:ext cx="136116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STEM/MARK, a.s.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3606480" y="6568920"/>
            <a:ext cx="2159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Životní styl a obezita v ČR, leden 2006</a:t>
            </a:r>
            <a:endParaRPr/>
          </a:p>
        </p:txBody>
      </p:sp>
      <p:sp>
        <p:nvSpPr>
          <p:cNvPr id="84" name="CustomShape 3"/>
          <p:cNvSpPr/>
          <p:nvPr/>
        </p:nvSpPr>
        <p:spPr>
          <a:xfrm>
            <a:off x="6730560" y="6568920"/>
            <a:ext cx="222840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strana </a:t>
            </a:r>
            <a:endParaRPr/>
          </a:p>
        </p:txBody>
      </p:sp>
      <p:sp>
        <p:nvSpPr>
          <p:cNvPr id="85" name="Line 4"/>
          <p:cNvSpPr/>
          <p:nvPr/>
        </p:nvSpPr>
        <p:spPr>
          <a:xfrm>
            <a:off x="252000" y="6561000"/>
            <a:ext cx="8607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2400">
                <a:latin typeface="Arial Narrow"/>
              </a:rPr>
              <a:t>Klikněte pro úpravu formátu textu nadpisu</a:t>
            </a:r>
            <a:endParaRPr/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b="1" lang="en-US" sz="1300"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000"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000"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000"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Verdana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Verdana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52280" y="6568920"/>
            <a:ext cx="136116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STEM/MARK, a.s.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3606480" y="6568920"/>
            <a:ext cx="2159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Životní styl a obezita v ČR, leden 2006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6730560" y="6568920"/>
            <a:ext cx="222840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strana </a:t>
            </a:r>
            <a:endParaRPr/>
          </a:p>
        </p:txBody>
      </p:sp>
      <p:sp>
        <p:nvSpPr>
          <p:cNvPr id="125" name="Line 4"/>
          <p:cNvSpPr/>
          <p:nvPr/>
        </p:nvSpPr>
        <p:spPr>
          <a:xfrm>
            <a:off x="252000" y="6561000"/>
            <a:ext cx="8607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26" name="PlaceHolder 5"/>
          <p:cNvSpPr>
            <a:spLocks noGrp="1"/>
          </p:cNvSpPr>
          <p:nvPr>
            <p:ph type="title"/>
          </p:nvPr>
        </p:nvSpPr>
        <p:spPr>
          <a:xfrm>
            <a:off x="252000" y="0"/>
            <a:ext cx="8639640" cy="620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Klikněte pro úpravu formátu textu nadpisuKliknutím lze upravit styl.</a:t>
            </a:r>
            <a:endParaRPr/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252000" y="765000"/>
            <a:ext cx="4249080" cy="575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4642200" y="765000"/>
            <a:ext cx="4249080" cy="575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52280" y="6568920"/>
            <a:ext cx="136116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STEM/MARK, a.s.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3606480" y="6568920"/>
            <a:ext cx="2159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Životní styl a obezita v ČR, leden 2006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6730560" y="6568920"/>
            <a:ext cx="222840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strana </a:t>
            </a:r>
            <a:endParaRPr/>
          </a:p>
        </p:txBody>
      </p:sp>
      <p:sp>
        <p:nvSpPr>
          <p:cNvPr id="166" name="Line 4"/>
          <p:cNvSpPr/>
          <p:nvPr/>
        </p:nvSpPr>
        <p:spPr>
          <a:xfrm>
            <a:off x="252000" y="6561000"/>
            <a:ext cx="8607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67" name="PlaceHolder 5"/>
          <p:cNvSpPr>
            <a:spLocks noGrp="1"/>
          </p:cNvSpPr>
          <p:nvPr>
            <p:ph type="title"/>
          </p:nvPr>
        </p:nvSpPr>
        <p:spPr>
          <a:xfrm>
            <a:off x="252000" y="0"/>
            <a:ext cx="8639640" cy="620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Klikněte pro úpravu formátu textu nadpisuKliknutím lze upravit styl.</a:t>
            </a:r>
            <a:endParaRPr/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252000" y="765000"/>
            <a:ext cx="4249080" cy="575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4642200" y="765000"/>
            <a:ext cx="4249080" cy="575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52280" y="6568920"/>
            <a:ext cx="136116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STEM/MARK, a.s.</a:t>
            </a: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3606480" y="6568920"/>
            <a:ext cx="2159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Životní styl a obezita v ČR, leden 2006</a:t>
            </a:r>
            <a:endParaRPr/>
          </a:p>
        </p:txBody>
      </p:sp>
      <p:sp>
        <p:nvSpPr>
          <p:cNvPr id="206" name="CustomShape 3"/>
          <p:cNvSpPr/>
          <p:nvPr/>
        </p:nvSpPr>
        <p:spPr>
          <a:xfrm>
            <a:off x="6730560" y="6568920"/>
            <a:ext cx="222840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strana </a:t>
            </a:r>
            <a:endParaRPr/>
          </a:p>
        </p:txBody>
      </p:sp>
      <p:sp>
        <p:nvSpPr>
          <p:cNvPr id="207" name="Line 4"/>
          <p:cNvSpPr/>
          <p:nvPr/>
        </p:nvSpPr>
        <p:spPr>
          <a:xfrm>
            <a:off x="252000" y="6561000"/>
            <a:ext cx="8607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208" name="PlaceHolder 5"/>
          <p:cNvSpPr>
            <a:spLocks noGrp="1"/>
          </p:cNvSpPr>
          <p:nvPr>
            <p:ph type="title"/>
          </p:nvPr>
        </p:nvSpPr>
        <p:spPr>
          <a:xfrm>
            <a:off x="252000" y="0"/>
            <a:ext cx="8639640" cy="620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Klikněte pro úpravu formátu textu nadpisuKliknutím lze upravit styl.</a:t>
            </a:r>
            <a:endParaRPr/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252000" y="765000"/>
            <a:ext cx="4249080" cy="575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4642200" y="765000"/>
            <a:ext cx="4249080" cy="2803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211" name="PlaceHolder 8"/>
          <p:cNvSpPr>
            <a:spLocks noGrp="1"/>
          </p:cNvSpPr>
          <p:nvPr>
            <p:ph type="body"/>
          </p:nvPr>
        </p:nvSpPr>
        <p:spPr>
          <a:xfrm>
            <a:off x="4642200" y="3720960"/>
            <a:ext cx="4249080" cy="2803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52280" y="6568920"/>
            <a:ext cx="136116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STEM/MARK, a.s.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3606480" y="6568920"/>
            <a:ext cx="2159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Životní styl a obezita v ČR, leden 2006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6730560" y="6568920"/>
            <a:ext cx="222840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strana </a:t>
            </a:r>
            <a:endParaRPr/>
          </a:p>
        </p:txBody>
      </p:sp>
      <p:sp>
        <p:nvSpPr>
          <p:cNvPr id="249" name="Line 4"/>
          <p:cNvSpPr/>
          <p:nvPr/>
        </p:nvSpPr>
        <p:spPr>
          <a:xfrm>
            <a:off x="252000" y="6561000"/>
            <a:ext cx="8607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250" name="PlaceHolder 5"/>
          <p:cNvSpPr>
            <a:spLocks noGrp="1"/>
          </p:cNvSpPr>
          <p:nvPr>
            <p:ph type="title"/>
          </p:nvPr>
        </p:nvSpPr>
        <p:spPr>
          <a:xfrm>
            <a:off x="252000" y="0"/>
            <a:ext cx="8639640" cy="620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Klikněte pro úpravu formátu textu nadpisuKliknutím lze upravit styl.</a:t>
            </a:r>
            <a:endParaRPr/>
          </a:p>
        </p:txBody>
      </p:sp>
      <p:sp>
        <p:nvSpPr>
          <p:cNvPr id="251" name="PlaceHolder 6"/>
          <p:cNvSpPr>
            <a:spLocks noGrp="1"/>
          </p:cNvSpPr>
          <p:nvPr>
            <p:ph type="body"/>
          </p:nvPr>
        </p:nvSpPr>
        <p:spPr>
          <a:xfrm>
            <a:off x="252000" y="765000"/>
            <a:ext cx="4249080" cy="2803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252" name="PlaceHolder 7"/>
          <p:cNvSpPr>
            <a:spLocks noGrp="1"/>
          </p:cNvSpPr>
          <p:nvPr>
            <p:ph type="body"/>
          </p:nvPr>
        </p:nvSpPr>
        <p:spPr>
          <a:xfrm>
            <a:off x="4642200" y="765000"/>
            <a:ext cx="4249080" cy="2803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253" name="PlaceHolder 8"/>
          <p:cNvSpPr>
            <a:spLocks noGrp="1"/>
          </p:cNvSpPr>
          <p:nvPr>
            <p:ph type="body"/>
          </p:nvPr>
        </p:nvSpPr>
        <p:spPr>
          <a:xfrm>
            <a:off x="252000" y="3720960"/>
            <a:ext cx="4249080" cy="2803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254" name="PlaceHolder 9"/>
          <p:cNvSpPr>
            <a:spLocks noGrp="1"/>
          </p:cNvSpPr>
          <p:nvPr>
            <p:ph type="body"/>
          </p:nvPr>
        </p:nvSpPr>
        <p:spPr>
          <a:xfrm>
            <a:off x="4642200" y="3720960"/>
            <a:ext cx="4249080" cy="2803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152280" y="6568920"/>
            <a:ext cx="136116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STEM/MARK, a.s.</a:t>
            </a:r>
            <a:endParaRPr/>
          </a:p>
        </p:txBody>
      </p:sp>
      <p:sp>
        <p:nvSpPr>
          <p:cNvPr id="290" name="CustomShape 2"/>
          <p:cNvSpPr/>
          <p:nvPr/>
        </p:nvSpPr>
        <p:spPr>
          <a:xfrm>
            <a:off x="3606480" y="6568920"/>
            <a:ext cx="2159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Životní styl a obezita v ČR, leden 2006</a:t>
            </a:r>
            <a:endParaRPr/>
          </a:p>
        </p:txBody>
      </p:sp>
      <p:sp>
        <p:nvSpPr>
          <p:cNvPr id="291" name="CustomShape 3"/>
          <p:cNvSpPr/>
          <p:nvPr/>
        </p:nvSpPr>
        <p:spPr>
          <a:xfrm>
            <a:off x="6730560" y="6568920"/>
            <a:ext cx="222840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cs-CZ" sz="800" strike="noStrike">
                <a:solidFill>
                  <a:srgbClr val="000000"/>
                </a:solidFill>
                <a:latin typeface="Verdana"/>
              </a:rPr>
              <a:t>strana </a:t>
            </a:r>
            <a:endParaRPr/>
          </a:p>
        </p:txBody>
      </p:sp>
      <p:sp>
        <p:nvSpPr>
          <p:cNvPr id="292" name="Line 4"/>
          <p:cNvSpPr/>
          <p:nvPr/>
        </p:nvSpPr>
        <p:spPr>
          <a:xfrm>
            <a:off x="252000" y="6561000"/>
            <a:ext cx="8607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293" name="PlaceHolder 5"/>
          <p:cNvSpPr>
            <a:spLocks noGrp="1"/>
          </p:cNvSpPr>
          <p:nvPr>
            <p:ph type="title"/>
          </p:nvPr>
        </p:nvSpPr>
        <p:spPr>
          <a:xfrm>
            <a:off x="252000" y="0"/>
            <a:ext cx="8639640" cy="620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Klikněte pro úpravu formátu textu nadpisuKliknutím lze upravit styl.</a:t>
            </a:r>
            <a:endParaRPr/>
          </a:p>
        </p:txBody>
      </p:sp>
      <p:sp>
        <p:nvSpPr>
          <p:cNvPr id="294" name="PlaceHolder 6"/>
          <p:cNvSpPr>
            <a:spLocks noGrp="1"/>
          </p:cNvSpPr>
          <p:nvPr>
            <p:ph type="body"/>
          </p:nvPr>
        </p:nvSpPr>
        <p:spPr>
          <a:xfrm>
            <a:off x="252000" y="765000"/>
            <a:ext cx="4249080" cy="575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  <p:sp>
        <p:nvSpPr>
          <p:cNvPr id="295" name="PlaceHolder 7"/>
          <p:cNvSpPr>
            <a:spLocks noGrp="1"/>
          </p:cNvSpPr>
          <p:nvPr>
            <p:ph type="body"/>
          </p:nvPr>
        </p:nvSpPr>
        <p:spPr>
          <a:xfrm>
            <a:off x="4642200" y="765000"/>
            <a:ext cx="4249080" cy="57589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Sedmá úroveňKliknutím lze upravit styly předlohy textu.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Pátá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845820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569880" y="649908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8000" strike="noStrike">
                <a:solidFill>
                  <a:srgbClr val="2f5897"/>
                </a:solidFill>
                <a:latin typeface="Palatino Linotype"/>
              </a:rPr>
              <a:t>Klikněte pro úpravu formátu textu nadpisuKliknutím lze upravit styl.</a:t>
            </a:r>
            <a:endParaRPr/>
          </a:p>
        </p:txBody>
      </p:sp>
      <p:sp>
        <p:nvSpPr>
          <p:cNvPr id="333" name="PlaceHolder 4"/>
          <p:cNvSpPr>
            <a:spLocks noGrp="1"/>
          </p:cNvSpPr>
          <p:nvPr>
            <p:ph type="dt"/>
          </p:nvPr>
        </p:nvSpPr>
        <p:spPr>
          <a:xfrm>
            <a:off x="6362640" y="6356520"/>
            <a:ext cx="2085480" cy="364680"/>
          </a:xfrm>
          <a:prstGeom prst="rect">
            <a:avLst/>
          </a:prstGeom>
        </p:spPr>
        <p:txBody>
          <a:bodyPr rIns="45720" anchor="ctr"/>
          <a:p>
            <a:endParaRPr/>
          </a:p>
        </p:txBody>
      </p:sp>
      <p:sp>
        <p:nvSpPr>
          <p:cNvPr id="334" name="PlaceHolder 5"/>
          <p:cNvSpPr>
            <a:spLocks noGrp="1"/>
          </p:cNvSpPr>
          <p:nvPr>
            <p:ph type="ftr"/>
          </p:nvPr>
        </p:nvSpPr>
        <p:spPr>
          <a:xfrm>
            <a:off x="658800" y="6356520"/>
            <a:ext cx="2847600" cy="364680"/>
          </a:xfrm>
          <a:prstGeom prst="rect">
            <a:avLst/>
          </a:prstGeom>
        </p:spPr>
        <p:txBody>
          <a:bodyPr lIns="45720" anchor="ctr"/>
          <a:p>
            <a:endParaRPr/>
          </a:p>
        </p:txBody>
      </p:sp>
      <p:sp>
        <p:nvSpPr>
          <p:cNvPr id="335" name="PlaceHolder 6"/>
          <p:cNvSpPr>
            <a:spLocks noGrp="1"/>
          </p:cNvSpPr>
          <p:nvPr>
            <p:ph type="sldNum"/>
          </p:nvPr>
        </p:nvSpPr>
        <p:spPr>
          <a:xfrm>
            <a:off x="8543880" y="6356520"/>
            <a:ext cx="561600" cy="364680"/>
          </a:xfrm>
          <a:prstGeom prst="rect">
            <a:avLst/>
          </a:prstGeom>
        </p:spPr>
        <p:txBody>
          <a:bodyPr lIns="27360" rIns="45720" anchor="ctr"/>
          <a:p>
            <a:pPr>
              <a:lnSpc>
                <a:spcPct val="100000"/>
              </a:lnSpc>
            </a:pPr>
            <a:fld id="{91FF2C90-E4DB-464C-931B-C079B45CFF9F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33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entury Gothic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entury Gothic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entury Gothic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slideLayout" Target="../slideLayouts/slideLayout68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Relationship Id="rId3" Type="http://schemas.openxmlformats.org/officeDocument/2006/relationships/image" Target="../media/image60.wmf"/><Relationship Id="rId4" Type="http://schemas.openxmlformats.org/officeDocument/2006/relationships/slideLayout" Target="../slideLayouts/slideLayout83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slideLayout" Target="../slideLayouts/slideLayout68.xml"/><Relationship Id="rId5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Relationship Id="rId3" Type="http://schemas.openxmlformats.org/officeDocument/2006/relationships/slideLayout" Target="../slideLayouts/slideLayout68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wmf"/><Relationship Id="rId3" Type="http://schemas.openxmlformats.org/officeDocument/2006/relationships/image" Target="../media/image68.wmf"/><Relationship Id="rId4" Type="http://schemas.openxmlformats.org/officeDocument/2006/relationships/slideLayout" Target="../slideLayouts/slideLayout83.xml"/><Relationship Id="rId5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wmf"/><Relationship Id="rId3" Type="http://schemas.openxmlformats.org/officeDocument/2006/relationships/image" Target="../media/image71.wmf"/><Relationship Id="rId4" Type="http://schemas.openxmlformats.org/officeDocument/2006/relationships/slideLayout" Target="../slideLayouts/slideLayout68.xml"/><Relationship Id="rId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73.wmf"/><Relationship Id="rId3" Type="http://schemas.openxmlformats.org/officeDocument/2006/relationships/slideLayout" Target="../slideLayouts/slideLayout8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wmf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6.wmf"/><Relationship Id="rId2" Type="http://schemas.openxmlformats.org/officeDocument/2006/relationships/image" Target="../media/image77.wmf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80.wmf"/><Relationship Id="rId3" Type="http://schemas.openxmlformats.org/officeDocument/2006/relationships/image" Target="../media/image81.wmf"/><Relationship Id="rId4" Type="http://schemas.openxmlformats.org/officeDocument/2006/relationships/slideLayout" Target="../slideLayouts/slideLayout83.xml"/><Relationship Id="rId5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2.wmf"/><Relationship Id="rId2" Type="http://schemas.openxmlformats.org/officeDocument/2006/relationships/image" Target="../media/image83.wmf"/><Relationship Id="rId3" Type="http://schemas.openxmlformats.org/officeDocument/2006/relationships/image" Target="../media/image84.wmf"/><Relationship Id="rId4" Type="http://schemas.openxmlformats.org/officeDocument/2006/relationships/slideLayout" Target="../slideLayouts/slideLayout83.xml"/><Relationship Id="rId5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2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93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95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6.jpeg"/><Relationship Id="rId2" Type="http://schemas.openxmlformats.org/officeDocument/2006/relationships/slideLayout" Target="../slideLayouts/slideLayout157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97.jpeg"/><Relationship Id="rId2" Type="http://schemas.openxmlformats.org/officeDocument/2006/relationships/slideLayout" Target="../slideLayouts/slideLayout169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98.jpeg"/><Relationship Id="rId2" Type="http://schemas.openxmlformats.org/officeDocument/2006/relationships/slideLayout" Target="../slideLayouts/slideLayout181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slideLayout" Target="../slideLayouts/slideLayout193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00.jpeg"/><Relationship Id="rId2" Type="http://schemas.openxmlformats.org/officeDocument/2006/relationships/slideLayout" Target="../slideLayouts/slideLayout205.xml"/><Relationship Id="rId3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8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01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02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3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4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05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06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07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08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09.jpe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1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1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1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1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1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11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8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12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12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1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12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2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1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12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12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6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12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13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13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0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13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13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13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13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13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13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13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Picture 8" descr=""/>
          <p:cNvPicPr/>
          <p:nvPr/>
        </p:nvPicPr>
        <p:blipFill>
          <a:blip r:embed="rId1"/>
          <a:stretch/>
        </p:blipFill>
        <p:spPr>
          <a:xfrm>
            <a:off x="533520" y="4705560"/>
            <a:ext cx="990360" cy="1009080"/>
          </a:xfrm>
          <a:prstGeom prst="rect">
            <a:avLst/>
          </a:prstGeom>
          <a:ln>
            <a:noFill/>
          </a:ln>
        </p:spPr>
      </p:pic>
      <p:sp>
        <p:nvSpPr>
          <p:cNvPr id="787" name="TextShape 1"/>
          <p:cNvSpPr txBox="1"/>
          <p:nvPr/>
        </p:nvSpPr>
        <p:spPr>
          <a:xfrm>
            <a:off x="457200" y="1676520"/>
            <a:ext cx="815292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5000"/>
              </a:lnSpc>
            </a:pPr>
            <a:r>
              <a:rPr lang="en-US" sz="4800" strike="noStrike">
                <a:solidFill>
                  <a:srgbClr val="2f5897"/>
                </a:solidFill>
                <a:latin typeface="Arial"/>
              </a:rPr>
              <a:t>Epidemiologie obezity</a:t>
            </a:r>
            <a:endParaRPr/>
          </a:p>
        </p:txBody>
      </p:sp>
      <p:sp>
        <p:nvSpPr>
          <p:cNvPr id="788" name="TextShape 2"/>
          <p:cNvSpPr txBox="1"/>
          <p:nvPr/>
        </p:nvSpPr>
        <p:spPr>
          <a:xfrm>
            <a:off x="2286000" y="4800600"/>
            <a:ext cx="6400440" cy="761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2400" strike="noStrike">
                <a:solidFill>
                  <a:srgbClr val="8b8b8b"/>
                </a:solidFill>
                <a:latin typeface="Century Gothic"/>
              </a:rPr>
              <a:t>doc. MUDr. Jindřich Fiala, CSc.</a:t>
            </a:r>
            <a:endParaRPr/>
          </a:p>
        </p:txBody>
      </p:sp>
      <p:sp>
        <p:nvSpPr>
          <p:cNvPr id="789" name="TextShape 3"/>
          <p:cNvSpPr txBox="1"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p>
            <a:pPr>
              <a:lnSpc>
                <a:spcPct val="100000"/>
              </a:lnSpc>
            </a:pPr>
            <a:fld id="{857AE047-256E-4920-8473-EF0F2BBC3745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790" name="CustomShape 4"/>
          <p:cNvSpPr/>
          <p:nvPr/>
        </p:nvSpPr>
        <p:spPr>
          <a:xfrm>
            <a:off x="1905120" y="4876920"/>
            <a:ext cx="59432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CustomShape 5"/>
          <p:cNvSpPr/>
          <p:nvPr/>
        </p:nvSpPr>
        <p:spPr>
          <a:xfrm>
            <a:off x="2895480" y="5791320"/>
            <a:ext cx="5028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Times New Roman"/>
              </a:rPr>
              <a:t>Ústav ochrany a podpory zdraví LF MU</a:t>
            </a:r>
            <a:endParaRPr/>
          </a:p>
        </p:txBody>
      </p:sp>
    </p:spTree>
  </p:cSld>
  <p:transition spd="med">
    <p:pull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Diagnostická kritéria – obvod břicha</a:t>
            </a:r>
            <a:endParaRPr/>
          </a:p>
        </p:txBody>
      </p:sp>
      <p:sp>
        <p:nvSpPr>
          <p:cNvPr id="83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Line 3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graphicFrame>
        <p:nvGraphicFramePr>
          <p:cNvPr id="834" name="Table 4"/>
          <p:cNvGraphicFramePr/>
          <p:nvPr/>
        </p:nvGraphicFramePr>
        <p:xfrm>
          <a:off x="1831320" y="1143000"/>
          <a:ext cx="5407200" cy="2209320"/>
        </p:xfrm>
        <a:graphic>
          <a:graphicData uri="http://schemas.openxmlformats.org/drawingml/2006/table">
            <a:tbl>
              <a:tblPr/>
              <a:tblGrid>
                <a:gridCol w="1351800"/>
                <a:gridCol w="1351800"/>
                <a:gridCol w="1351800"/>
                <a:gridCol w="1351800"/>
              </a:tblGrid>
              <a:tr h="736560"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ffffff"/>
                          </a:solidFill>
                          <a:latin typeface="Calibri"/>
                        </a:rPr>
                        <a:t>Normální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ffffff"/>
                          </a:solidFill>
                          <a:latin typeface="Calibri"/>
                        </a:rPr>
                        <a:t>Nadváha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ffffff"/>
                          </a:solidFill>
                          <a:latin typeface="Calibri"/>
                        </a:rPr>
                        <a:t>Obezita</a:t>
                      </a:r>
                      <a:endParaRPr/>
                    </a:p>
                  </a:txBody>
                  <a:tcPr/>
                </a:tc>
              </a:tr>
              <a:tr h="736560"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ffffff"/>
                          </a:solidFill>
                          <a:latin typeface="Calibri"/>
                        </a:rPr>
                        <a:t>Muži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&lt; 94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94 - 102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&gt; 102</a:t>
                      </a:r>
                      <a:endParaRPr/>
                    </a:p>
                  </a:txBody>
                  <a:tcPr/>
                </a:tc>
              </a:tr>
              <a:tr h="736560"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ffffff"/>
                          </a:solidFill>
                          <a:latin typeface="Calibri"/>
                        </a:rPr>
                        <a:t>Ženy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&lt; 80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80 - 88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&gt; 88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35" name="CustomShape 5"/>
          <p:cNvSpPr/>
          <p:nvPr/>
        </p:nvSpPr>
        <p:spPr>
          <a:xfrm>
            <a:off x="2419200" y="348156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6" name="Picture 2" descr=""/>
          <p:cNvPicPr/>
          <p:nvPr/>
        </p:nvPicPr>
        <p:blipFill>
          <a:blip r:embed="rId1"/>
          <a:stretch/>
        </p:blipFill>
        <p:spPr>
          <a:xfrm>
            <a:off x="304920" y="4497480"/>
            <a:ext cx="8534160" cy="15980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TextShape 1"/>
          <p:cNvSpPr txBox="1"/>
          <p:nvPr/>
        </p:nvSpPr>
        <p:spPr>
          <a:xfrm>
            <a:off x="457200" y="7632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Diagnostická kritéria – obvod břicha</a:t>
            </a:r>
            <a:endParaRPr/>
          </a:p>
        </p:txBody>
      </p:sp>
      <p:sp>
        <p:nvSpPr>
          <p:cNvPr id="83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CustomShape 3"/>
          <p:cNvSpPr/>
          <p:nvPr/>
        </p:nvSpPr>
        <p:spPr>
          <a:xfrm>
            <a:off x="131040" y="6526440"/>
            <a:ext cx="899136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</a:rPr>
              <a:t>Després J P, Lemieux I, Prud'homme D: Treatment of obesity: need to focus on high risk abdominally obese patients. BMJ. 2001 Mar 24;322(7288):716-20</a:t>
            </a:r>
            <a:r>
              <a:rPr lang="cs-CZ" sz="1100" strike="noStrike">
                <a:solidFill>
                  <a:srgbClr val="ffffff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840" name="Picture 2" descr=""/>
          <p:cNvPicPr/>
          <p:nvPr/>
        </p:nvPicPr>
        <p:blipFill>
          <a:blip r:embed="rId1"/>
          <a:stretch/>
        </p:blipFill>
        <p:spPr>
          <a:xfrm>
            <a:off x="2362320" y="354240"/>
            <a:ext cx="4441320" cy="6171840"/>
          </a:xfrm>
          <a:prstGeom prst="rect">
            <a:avLst/>
          </a:prstGeom>
          <a:ln>
            <a:noFill/>
          </a:ln>
        </p:spPr>
      </p:pic>
      <p:sp>
        <p:nvSpPr>
          <p:cNvPr id="841" name="Line 4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</p:spTree>
  </p:cSld>
  <p:transition spd="med">
    <p:pull dir="l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Shape 1"/>
          <p:cNvSpPr txBox="1"/>
          <p:nvPr/>
        </p:nvSpPr>
        <p:spPr>
          <a:xfrm>
            <a:off x="457200" y="7632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Diagnostická kritéria – obvod břicha</a:t>
            </a:r>
            <a:endParaRPr/>
          </a:p>
        </p:txBody>
      </p:sp>
      <p:sp>
        <p:nvSpPr>
          <p:cNvPr id="843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Line 3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845" name="Obrázek 6" descr=""/>
          <p:cNvPicPr/>
          <p:nvPr/>
        </p:nvPicPr>
        <p:blipFill>
          <a:blip r:embed="rId1"/>
          <a:stretch/>
        </p:blipFill>
        <p:spPr>
          <a:xfrm>
            <a:off x="1371600" y="304920"/>
            <a:ext cx="6552720" cy="67053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Diagnostická kritéria – WHR</a:t>
            </a:r>
            <a:endParaRPr/>
          </a:p>
        </p:txBody>
      </p:sp>
      <p:sp>
        <p:nvSpPr>
          <p:cNvPr id="847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Line 3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sp>
        <p:nvSpPr>
          <p:cNvPr id="849" name="CustomShape 4"/>
          <p:cNvSpPr/>
          <p:nvPr/>
        </p:nvSpPr>
        <p:spPr>
          <a:xfrm>
            <a:off x="2419200" y="348156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850" name="Table 5"/>
          <p:cNvGraphicFramePr/>
          <p:nvPr/>
        </p:nvGraphicFramePr>
        <p:xfrm>
          <a:off x="2019240" y="1143000"/>
          <a:ext cx="5257440" cy="2566800"/>
        </p:xfrm>
        <a:graphic>
          <a:graphicData uri="http://schemas.openxmlformats.org/drawingml/2006/table">
            <a:tbl>
              <a:tblPr/>
              <a:tblGrid>
                <a:gridCol w="1230120"/>
                <a:gridCol w="1230120"/>
                <a:gridCol w="1398600"/>
                <a:gridCol w="1398600"/>
              </a:tblGrid>
              <a:tr h="1128240"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trike="noStrike">
                          <a:solidFill>
                            <a:srgbClr val="ffffff"/>
                          </a:solidFill>
                          <a:latin typeface="Calibri"/>
                        </a:rPr>
                        <a:t>Low risk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trike="noStrike">
                          <a:solidFill>
                            <a:srgbClr val="ffffff"/>
                          </a:solidFill>
                          <a:latin typeface="Calibri"/>
                        </a:rPr>
                        <a:t>Moderate risk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trike="noStrike">
                          <a:solidFill>
                            <a:srgbClr val="ffffff"/>
                          </a:solidFill>
                          <a:latin typeface="Calibri"/>
                        </a:rPr>
                        <a:t>High risk</a:t>
                      </a:r>
                      <a:endParaRPr/>
                    </a:p>
                  </a:txBody>
                  <a:tcPr/>
                </a:tc>
              </a:tr>
              <a:tr h="719280"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trike="noStrike">
                          <a:solidFill>
                            <a:srgbClr val="ffffff"/>
                          </a:solidFill>
                          <a:latin typeface="Calibri"/>
                        </a:rPr>
                        <a:t>Men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&lt; 0.95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0.95 - 1.00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&gt; 1.00</a:t>
                      </a:r>
                      <a:endParaRPr/>
                    </a:p>
                  </a:txBody>
                  <a:tcPr/>
                </a:tc>
              </a:tr>
              <a:tr h="719280"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b="1" lang="cs-CZ" strike="noStrike">
                          <a:solidFill>
                            <a:srgbClr val="ffffff"/>
                          </a:solidFill>
                          <a:latin typeface="Calibri"/>
                        </a:rPr>
                        <a:t>Women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&lt; 0.80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0.81 - 0.85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ts val="706"/>
                        </a:lnSpc>
                      </a:pPr>
                      <a:r>
                        <a:rPr lang="cs-CZ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&gt; 0.85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1" name="CustomShape 6"/>
          <p:cNvSpPr/>
          <p:nvPr/>
        </p:nvSpPr>
        <p:spPr>
          <a:xfrm>
            <a:off x="3025800" y="341640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2" name="Picture 2" descr=""/>
          <p:cNvPicPr/>
          <p:nvPr/>
        </p:nvPicPr>
        <p:blipFill>
          <a:blip r:embed="rId1"/>
          <a:stretch/>
        </p:blipFill>
        <p:spPr>
          <a:xfrm>
            <a:off x="271440" y="4495680"/>
            <a:ext cx="8753040" cy="1676880"/>
          </a:xfrm>
          <a:prstGeom prst="rect">
            <a:avLst/>
          </a:prstGeom>
          <a:ln>
            <a:noFill/>
          </a:ln>
        </p:spPr>
      </p:pic>
      <p:sp>
        <p:nvSpPr>
          <p:cNvPr id="853" name="CustomShape 7"/>
          <p:cNvSpPr/>
          <p:nvPr/>
        </p:nvSpPr>
        <p:spPr>
          <a:xfrm>
            <a:off x="2266200" y="4114800"/>
            <a:ext cx="4571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Arial Narrow"/>
              </a:rPr>
              <a:t>Ideál (zdraví a plodnost):   Muži 0.9,   Ženy 0.7  </a:t>
            </a:r>
            <a:endParaRPr/>
          </a:p>
        </p:txBody>
      </p:sp>
    </p:spTree>
  </p:cSld>
  <p:transition spd="med">
    <p:pull dir="ld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Diagnostická kritéria - WHR</a:t>
            </a:r>
            <a:endParaRPr/>
          </a:p>
        </p:txBody>
      </p:sp>
      <p:sp>
        <p:nvSpPr>
          <p:cNvPr id="855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CustomShape 3"/>
          <p:cNvSpPr/>
          <p:nvPr/>
        </p:nvSpPr>
        <p:spPr>
          <a:xfrm>
            <a:off x="990720" y="6290640"/>
            <a:ext cx="746712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</a:rPr>
              <a:t>Després J P, Lemieux I, Prud'homme D: Treatment of obesity: need to focus on high risk abdominally obese patients. </a:t>
            </a:r>
            <a:endParaRPr/>
          </a:p>
          <a:p>
            <a:pPr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</a:rPr>
              <a:t>BMJ. 2001 Mar 24;322(7288):716-20</a:t>
            </a:r>
            <a:r>
              <a:rPr lang="cs-CZ" sz="1100" strike="noStrike">
                <a:solidFill>
                  <a:srgbClr val="ffffff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857" name="Picture 2" descr=""/>
          <p:cNvPicPr/>
          <p:nvPr/>
        </p:nvPicPr>
        <p:blipFill>
          <a:blip r:embed="rId1"/>
          <a:stretch/>
        </p:blipFill>
        <p:spPr>
          <a:xfrm>
            <a:off x="1176120" y="447480"/>
            <a:ext cx="6368400" cy="5721120"/>
          </a:xfrm>
          <a:prstGeom prst="rect">
            <a:avLst/>
          </a:prstGeom>
          <a:ln>
            <a:noFill/>
          </a:ln>
        </p:spPr>
      </p:pic>
      <p:sp>
        <p:nvSpPr>
          <p:cNvPr id="858" name="Line 4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</p:spTree>
  </p:cSld>
  <p:transition spd="med">
    <p:pull dir="ld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Diagnostická kritéria - WHR</a:t>
            </a:r>
            <a:endParaRPr/>
          </a:p>
        </p:txBody>
      </p:sp>
      <p:sp>
        <p:nvSpPr>
          <p:cNvPr id="86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862" name="Picture 2" descr=""/>
          <p:cNvPicPr/>
          <p:nvPr/>
        </p:nvPicPr>
        <p:blipFill>
          <a:blip r:embed="rId1"/>
          <a:stretch/>
        </p:blipFill>
        <p:spPr>
          <a:xfrm>
            <a:off x="1432440" y="609480"/>
            <a:ext cx="6602400" cy="59288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Diagnostická kritéria - WHR</a:t>
            </a:r>
            <a:endParaRPr/>
          </a:p>
        </p:txBody>
      </p:sp>
      <p:sp>
        <p:nvSpPr>
          <p:cNvPr id="86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866" name="Picture 2" descr=""/>
          <p:cNvPicPr/>
          <p:nvPr/>
        </p:nvPicPr>
        <p:blipFill>
          <a:blip r:embed="rId1"/>
          <a:stretch/>
        </p:blipFill>
        <p:spPr>
          <a:xfrm>
            <a:off x="63000" y="145800"/>
            <a:ext cx="9017640" cy="65023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TextShape 1"/>
          <p:cNvSpPr txBox="1"/>
          <p:nvPr/>
        </p:nvSpPr>
        <p:spPr>
          <a:xfrm>
            <a:off x="228600" y="76320"/>
            <a:ext cx="8838720" cy="6091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2f5897"/>
                </a:solidFill>
                <a:latin typeface="Calibri"/>
              </a:rPr>
              <a:t>Classification of obesity developed by the National Heart, Lung and Blood Institute task force, along with the associateddisease risk with increasing BMI, waist circumference and waist to hip ratio.</a:t>
            </a:r>
            <a:endParaRPr/>
          </a:p>
        </p:txBody>
      </p:sp>
      <p:sp>
        <p:nvSpPr>
          <p:cNvPr id="86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9" name="Line 3"/>
          <p:cNvSpPr/>
          <p:nvPr/>
        </p:nvSpPr>
        <p:spPr>
          <a:xfrm>
            <a:off x="380880" y="7617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sp>
        <p:nvSpPr>
          <p:cNvPr id="870" name="CustomShape 4"/>
          <p:cNvSpPr/>
          <p:nvPr/>
        </p:nvSpPr>
        <p:spPr>
          <a:xfrm>
            <a:off x="76320" y="6520320"/>
            <a:ext cx="88387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</a:rPr>
              <a:t>Oliveros E, Somers V, Sochor O, Goel K, Lopez-Jimenez F: The concept of normal weight obesity. Progress in cardiovascular diseases, 2014, 56, 426-43</a:t>
            </a:r>
            <a:r>
              <a:rPr b="1" lang="cs-CZ" sz="1100" strike="noStrike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pic>
        <p:nvPicPr>
          <p:cNvPr id="871" name="Picture 3" descr=""/>
          <p:cNvPicPr/>
          <p:nvPr/>
        </p:nvPicPr>
        <p:blipFill>
          <a:blip r:embed="rId1"/>
          <a:stretch/>
        </p:blipFill>
        <p:spPr>
          <a:xfrm>
            <a:off x="585000" y="822960"/>
            <a:ext cx="8048160" cy="57484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Zdroje dat o obezitě </a:t>
            </a:r>
            <a:endParaRPr/>
          </a:p>
        </p:txBody>
      </p:sp>
      <p:sp>
        <p:nvSpPr>
          <p:cNvPr id="873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CustomShape 3"/>
          <p:cNvSpPr/>
          <p:nvPr/>
        </p:nvSpPr>
        <p:spPr>
          <a:xfrm>
            <a:off x="152280" y="685800"/>
            <a:ext cx="8876880" cy="99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000" strike="noStrike">
                <a:solidFill>
                  <a:srgbClr val="000000"/>
                </a:solidFill>
                <a:latin typeface="Arial"/>
              </a:rPr>
              <a:t>Životní styl a obezita – longitudinální epidemiologická studie prevalence obezity v ČR- zpráva - 2006. Kunešová et al., Česká obezitologická společnost </a:t>
            </a:r>
            <a:endParaRPr/>
          </a:p>
        </p:txBody>
      </p:sp>
      <p:sp>
        <p:nvSpPr>
          <p:cNvPr id="875" name="Line 4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sp>
        <p:nvSpPr>
          <p:cNvPr id="876" name="CustomShape 5"/>
          <p:cNvSpPr/>
          <p:nvPr/>
        </p:nvSpPr>
        <p:spPr>
          <a:xfrm>
            <a:off x="190440" y="472428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000" strike="noStrike">
                <a:solidFill>
                  <a:srgbClr val="000000"/>
                </a:solidFill>
                <a:latin typeface="Arial"/>
              </a:rPr>
              <a:t>WHO – Global Health Observatory (GHO)</a:t>
            </a:r>
            <a:endParaRPr/>
          </a:p>
        </p:txBody>
      </p:sp>
      <p:sp>
        <p:nvSpPr>
          <p:cNvPr id="877" name="CustomShape 6"/>
          <p:cNvSpPr/>
          <p:nvPr/>
        </p:nvSpPr>
        <p:spPr>
          <a:xfrm>
            <a:off x="304920" y="220968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000" strike="noStrike">
                <a:solidFill>
                  <a:srgbClr val="000000"/>
                </a:solidFill>
                <a:latin typeface="Arial"/>
              </a:rPr>
              <a:t>EASO – European Association for the Study of Obesity </a:t>
            </a:r>
            <a:endParaRPr/>
          </a:p>
        </p:txBody>
      </p:sp>
      <p:sp>
        <p:nvSpPr>
          <p:cNvPr id="878" name="CustomShape 7"/>
          <p:cNvSpPr/>
          <p:nvPr/>
        </p:nvSpPr>
        <p:spPr>
          <a:xfrm>
            <a:off x="304920" y="312408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000" strike="noStrike">
                <a:solidFill>
                  <a:srgbClr val="000000"/>
                </a:solidFill>
                <a:latin typeface="Arial"/>
              </a:rPr>
              <a:t>IASO – International Association for the Study of Obesity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000" strike="noStrike">
                <a:solidFill>
                  <a:srgbClr val="000000"/>
                </a:solidFill>
                <a:latin typeface="Arial"/>
              </a:rPr>
              <a:t>IOTF – International Obesity Task Force  </a:t>
            </a:r>
            <a:r>
              <a:rPr lang="cs-CZ" strike="noStrike">
                <a:solidFill>
                  <a:srgbClr val="000000"/>
                </a:solidFill>
                <a:latin typeface="Arial"/>
              </a:rPr>
              <a:t>(IOTF is the „policy arm“ of IASO)</a:t>
            </a:r>
            <a:endParaRPr/>
          </a:p>
        </p:txBody>
      </p:sp>
    </p:spTree>
  </p:cSld>
  <p:transition spd="med">
    <p:pull dir="ld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TextShape 1"/>
          <p:cNvSpPr txBox="1"/>
          <p:nvPr/>
        </p:nvSpPr>
        <p:spPr>
          <a:xfrm>
            <a:off x="457200" y="7632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600" strike="noStrike">
                <a:solidFill>
                  <a:srgbClr val="2f5897"/>
                </a:solidFill>
                <a:latin typeface="Arial"/>
              </a:rPr>
              <a:t>http://www.obesitas.cz/</a:t>
            </a:r>
            <a:endParaRPr/>
          </a:p>
        </p:txBody>
      </p:sp>
      <p:sp>
        <p:nvSpPr>
          <p:cNvPr id="88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1" name="Picture 2" descr=""/>
          <p:cNvPicPr/>
          <p:nvPr/>
        </p:nvPicPr>
        <p:blipFill>
          <a:blip r:embed="rId1"/>
          <a:stretch/>
        </p:blipFill>
        <p:spPr>
          <a:xfrm>
            <a:off x="1143000" y="304920"/>
            <a:ext cx="6857640" cy="652140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Epidemiologie obezity – čím se zabývá</a:t>
            </a:r>
            <a:endParaRPr/>
          </a:p>
        </p:txBody>
      </p:sp>
      <p:sp>
        <p:nvSpPr>
          <p:cNvPr id="793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CustomShape 3"/>
          <p:cNvSpPr/>
          <p:nvPr/>
        </p:nvSpPr>
        <p:spPr>
          <a:xfrm>
            <a:off x="160560" y="1066680"/>
            <a:ext cx="8876880" cy="60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Prevalence obezity – u nás i ve světě </a:t>
            </a:r>
            <a:endParaRPr/>
          </a:p>
        </p:txBody>
      </p:sp>
      <p:sp>
        <p:nvSpPr>
          <p:cNvPr id="795" name="Line 4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sp>
        <p:nvSpPr>
          <p:cNvPr id="796" name="CustomShape 5"/>
          <p:cNvSpPr/>
          <p:nvPr/>
        </p:nvSpPr>
        <p:spPr>
          <a:xfrm>
            <a:off x="286560" y="239544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Diagnostické metody a kritéria </a:t>
            </a:r>
            <a:endParaRPr/>
          </a:p>
        </p:txBody>
      </p:sp>
      <p:sp>
        <p:nvSpPr>
          <p:cNvPr id="797" name="CustomShape 6"/>
          <p:cNvSpPr/>
          <p:nvPr/>
        </p:nvSpPr>
        <p:spPr>
          <a:xfrm>
            <a:off x="209520" y="396252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Příčiny – souvislost s výskytem rizikových faktorů</a:t>
            </a:r>
            <a:endParaRPr/>
          </a:p>
        </p:txBody>
      </p:sp>
    </p:spTree>
  </p:cSld>
  <p:transition spd="med">
    <p:pull dir="ld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632880" y="533520"/>
            <a:ext cx="8018280" cy="441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Verdana"/>
              </a:rPr>
              <a:t>Zpráva o projektu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Verdana"/>
              </a:rPr>
              <a:t>ŽIVOTNÍ STYL A OBEZITA – longitudinální epidemiologická studie prevalence obezity v ČR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Verdana"/>
              </a:rPr>
              <a:t>Příjemce dotace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Verdana"/>
              </a:rPr>
              <a:t>Česká lékařská společnost ČSL JEP, Česká obezitologická společnost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Verdana"/>
              </a:rPr>
              <a:t>Praha, leden 2006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83" name="CustomShape 2"/>
          <p:cNvSpPr/>
          <p:nvPr/>
        </p:nvSpPr>
        <p:spPr>
          <a:xfrm>
            <a:off x="457200" y="533520"/>
            <a:ext cx="815292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>
              <a:lnSpc>
                <a:spcPct val="95000"/>
              </a:lnSpc>
            </a:pPr>
            <a:r>
              <a:rPr lang="cs-CZ" sz="4800" strike="noStrike">
                <a:solidFill>
                  <a:srgbClr val="2f5897"/>
                </a:solidFill>
                <a:latin typeface="Arial"/>
              </a:rPr>
              <a:t>Prevalence obezity v ČR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Východiska projektu</a:t>
            </a:r>
            <a:endParaRPr/>
          </a:p>
        </p:txBody>
      </p:sp>
      <p:sp>
        <p:nvSpPr>
          <p:cNvPr id="885" name="TextShape 2"/>
          <p:cNvSpPr txBox="1"/>
          <p:nvPr/>
        </p:nvSpPr>
        <p:spPr>
          <a:xfrm>
            <a:off x="252000" y="765000"/>
            <a:ext cx="8639640" cy="5758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Zadání projektu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Zadavatelem výzkumu je </a:t>
            </a: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Česká obezitologická společnost. 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Projekt byl uskutečněn pod záštitou Ministerstva zdravotnictví za finančního přispění Potravinářské komory České republiky. 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Primární cíl projektu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Porozumět vztahům mezi následujícími tématickými okruhy: obezita, jídelní zvyklosti, přidružená onemocnění, pohybová aktivita, kvalita života.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Analýza Baeckeho dotazníku habituální pohybové aktivity.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Analýza dotazníku kvality života SF-36.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Časové srovnání prevalence obezity a jídelních zvyklostí české populace s předchozími dvěma vlnami výzkumu.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Analýza změn prevalence obezity, jídelních zvyklostí, přidružených onemocnění a aktivit na shodném vzorku respondentů z panelu vytvořeném ve vlnách 2000-2001.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Poznámky ke zpracování: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Při porovnávání jednotlivých skupin respondentů byly pro testování statistické významnosti rozdílů použity Pearsonův chi-kvadrát test či nepárový t-test. Statisticky významné pozitivní odchylky (p&lt;0.05) jsou v grafech vyznačeny červeným kroužkem.</a:t>
            </a:r>
            <a:endParaRPr/>
          </a:p>
        </p:txBody>
      </p:sp>
      <p:sp>
        <p:nvSpPr>
          <p:cNvPr id="886" name="TextShape 3"/>
          <p:cNvSpPr txBox="1"/>
          <p:nvPr/>
        </p:nvSpPr>
        <p:spPr>
          <a:xfrm>
            <a:off x="252000" y="765000"/>
            <a:ext cx="8639640" cy="575892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Metoda projektu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Face-to-face dotazování spojené s měřením výšky, s vážením a měřením obvodu pasu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Vzorek respondentů (opora výběru)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Velikost vzorku byla 2096 respondentů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Terénní šetření proběhlo v listopadu 2005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Respondenti byli vybíráni z celé ČR v souladu se sociodemografickým složením obyvatelstva podle těchto kvót: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Pohlaví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Věk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Vzdělání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Region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Velikost místa bydliště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Pro možnost sledování změn na stejném vzorku respondentů v čase byli osloveni mimo jiné respondenti, kteří se zúčastnili stejného výzkumu v letech 2000 a 2001. Do zpracování bylo zařazeno 330 respondentů.  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b="1" lang="en-US" sz="1300" strike="noStrike">
                <a:solidFill>
                  <a:srgbClr val="000000"/>
                </a:solidFill>
                <a:latin typeface="Verdana"/>
              </a:rPr>
              <a:t>Kontrola datového souboru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Data byla pořízena dvakrát různými pracovníky pro vyloučení chyb přepisu.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Otevřené otázky byly před samotným pořízením dat zakódovány zkušenými analytiky.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Parametry projektu</a:t>
            </a:r>
            <a:endParaRPr/>
          </a:p>
        </p:txBody>
      </p:sp>
      <p:sp>
        <p:nvSpPr>
          <p:cNvPr id="888" name="TextShape 2"/>
          <p:cNvSpPr txBox="1"/>
          <p:nvPr/>
        </p:nvSpPr>
        <p:spPr>
          <a:xfrm>
            <a:off x="4642200" y="609480"/>
            <a:ext cx="4249080" cy="59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Dotazovaný vzorek je reprezentativním obrazem české populace starší 18 let.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Dotazník zahrnoval 4 základní moduly:</a:t>
            </a:r>
            <a:endParaRPr/>
          </a:p>
          <a:p>
            <a:pPr lvl="3">
              <a:lnSpc>
                <a:spcPct val="115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Jídelní zvyklosti</a:t>
            </a:r>
            <a:endParaRPr/>
          </a:p>
          <a:p>
            <a:pPr lvl="3">
              <a:lnSpc>
                <a:spcPct val="115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Prevalence obezity a přidružených onemocnění</a:t>
            </a:r>
            <a:endParaRPr/>
          </a:p>
          <a:p>
            <a:pPr lvl="3">
              <a:lnSpc>
                <a:spcPct val="115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Habituální pohybová aktivita</a:t>
            </a:r>
            <a:endParaRPr/>
          </a:p>
          <a:p>
            <a:pPr lvl="3">
              <a:lnSpc>
                <a:spcPct val="115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Kvalita života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První dva okruhy otázek tvoří propojení dotazníku s podrobným výzkumem, který proběhl v letech 2000 a 2001. Druhé dva okruhy byly do dotazníku zařazeny poté, co byly v loňském roce pilotovány za účelem ověření implementace zahraničních dotazníků a jejich vyhodnocování do českého prostředí.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Vzorek 2096 respondentů je bez výhrady dostačující pro časově-srovnávací analýzy a též pro vyhodnocení dotazníků habituální pohybové aktivity a kvality života.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Výběrová chyba vzorku činí maximálně 2,1% bodu, což je maximální možná odchylka naměřených procentuálních hodnot od skutečného stavu v celé populaci ČR.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Soubor, se kterým jsou data v této studii srovnávána, vznikl spojením dvou vln šetření, které proběhly koncem roku 2000 a 2001. Mezi těmito dvěma průzkumy nebyly zjištěny žádné významné odchylky, proto pro další analýzu byla data spojena do souboru s 3053 respondenty, který umožňuje detailní statistické vyhodnocení odpovědí specifických podskupin populace.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Výběrová chyba tohoto souboru činí 1,8% bodu.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Pro možnost detailního srovnání byli ze vzorku minulých dvou vln osloveni tíž respondenti. Do analýzy byla po kontrolách zařazeno 330 respondentů, u kterých máme data za obě vlny. </a:t>
            </a:r>
            <a:endParaRPr/>
          </a:p>
        </p:txBody>
      </p:sp>
      <p:pic>
        <p:nvPicPr>
          <p:cNvPr id="889" name="Picture 1025" descr=""/>
          <p:cNvPicPr/>
          <p:nvPr/>
        </p:nvPicPr>
        <p:blipFill>
          <a:blip r:embed="rId1"/>
          <a:stretch/>
        </p:blipFill>
        <p:spPr>
          <a:xfrm>
            <a:off x="375120" y="765000"/>
            <a:ext cx="4004640" cy="57589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extShape 1"/>
          <p:cNvSpPr txBox="1"/>
          <p:nvPr/>
        </p:nvSpPr>
        <p:spPr>
          <a:xfrm>
            <a:off x="1951920" y="76320"/>
            <a:ext cx="551520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Verdana"/>
              </a:rPr>
              <a:t>BMI – Index tělesné hmotnosti</a:t>
            </a:r>
            <a:endParaRPr/>
          </a:p>
        </p:txBody>
      </p:sp>
      <p:sp>
        <p:nvSpPr>
          <p:cNvPr id="891" name="TextShape 2"/>
          <p:cNvSpPr txBox="1"/>
          <p:nvPr/>
        </p:nvSpPr>
        <p:spPr>
          <a:xfrm>
            <a:off x="252000" y="533520"/>
            <a:ext cx="4249080" cy="528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Definice BMI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BMI – index tělesné hmotnosti, je jedním z nejpoužívanějších ukazatelů obezity.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Lze jej vypočítat jako podíl hmotnosti osoby v kg a její výšky v metrech, umocněné na druhou (kg/m</a:t>
            </a:r>
            <a:r>
              <a:rPr lang="en-US" sz="1000" strike="noStrike" baseline="3000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Hodnoty BMI – jejich interpretace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BMI nižší než 18,5 = podváha.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BMI v rozmezí 18,5 – 24,9 = tělesná hmotnost v normě.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BMI v rozmezí 25,0 – 29,9 = nadváha, tzv. preobezita.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BMI vyšší než 30,0 = obezita, dělí se na 3 stupně: 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Obezita I. stupně – BMI = 30,0 – 34,9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Obezita II. stupně – BMI = 35,0 – 39,9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Obezita III. stupně – BMI větší než 40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BMI a česká populace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Přibližně 52 % dospělé populace České republiky se dle hodnot BMI pohybuje nad hranicí normální hmotnosti, 35 % populace je přitom v pásmu nadměrné hmotnosti a zhruba 17 % v pásmu obezity. V šetření z roku 2000-1 byl podíl respondentů s nadměrnou hmotností 49 %, což znamená, že během několika let došlo k nárůstu o 3% b.</a:t>
            </a:r>
            <a:endParaRPr/>
          </a:p>
          <a:p>
            <a:endParaRPr/>
          </a:p>
        </p:txBody>
      </p:sp>
      <p:sp>
        <p:nvSpPr>
          <p:cNvPr id="892" name="CustomShape 3"/>
          <p:cNvSpPr/>
          <p:nvPr/>
        </p:nvSpPr>
        <p:spPr>
          <a:xfrm>
            <a:off x="7033680" y="4952880"/>
            <a:ext cx="420120" cy="380520"/>
          </a:xfrm>
          <a:prstGeom prst="ellipse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3" name="Picture 27" descr=""/>
          <p:cNvPicPr/>
          <p:nvPr/>
        </p:nvPicPr>
        <p:blipFill>
          <a:blip r:embed="rId1"/>
          <a:stretch/>
        </p:blipFill>
        <p:spPr>
          <a:xfrm>
            <a:off x="1266120" y="5823000"/>
            <a:ext cx="2137680" cy="806040"/>
          </a:xfrm>
          <a:prstGeom prst="rect">
            <a:avLst/>
          </a:prstGeom>
          <a:ln>
            <a:noFill/>
          </a:ln>
        </p:spPr>
      </p:pic>
      <p:pic>
        <p:nvPicPr>
          <p:cNvPr id="894" name="Picture 29" descr=""/>
          <p:cNvPicPr/>
          <p:nvPr/>
        </p:nvPicPr>
        <p:blipFill>
          <a:blip r:embed="rId2"/>
          <a:stretch/>
        </p:blipFill>
        <p:spPr>
          <a:xfrm>
            <a:off x="5049720" y="76500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895" name="Picture 31" descr=""/>
          <p:cNvPicPr/>
          <p:nvPr/>
        </p:nvPicPr>
        <p:blipFill>
          <a:blip r:embed="rId3"/>
          <a:stretch/>
        </p:blipFill>
        <p:spPr>
          <a:xfrm>
            <a:off x="5049720" y="3720960"/>
            <a:ext cx="3432960" cy="280332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extShape 1"/>
          <p:cNvSpPr txBox="1"/>
          <p:nvPr/>
        </p:nvSpPr>
        <p:spPr>
          <a:xfrm>
            <a:off x="2309400" y="76320"/>
            <a:ext cx="431964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Verdana"/>
              </a:rPr>
              <a:t>BMI – muži versus ženy</a:t>
            </a:r>
            <a:endParaRPr/>
          </a:p>
        </p:txBody>
      </p:sp>
      <p:sp>
        <p:nvSpPr>
          <p:cNvPr id="897" name="TextShape 2"/>
          <p:cNvSpPr txBox="1"/>
          <p:nvPr/>
        </p:nvSpPr>
        <p:spPr>
          <a:xfrm>
            <a:off x="152280" y="380880"/>
            <a:ext cx="4348800" cy="289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1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 pásmu normální váhy se pohybuje relativně více žen než mužů: normální váhu má více než polovina žen (51 %), ale pouze 2/5 mužů (41 %).</a:t>
            </a:r>
            <a:endParaRPr/>
          </a:p>
          <a:p>
            <a:pPr lvl="2">
              <a:lnSpc>
                <a:spcPct val="11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 pásmu nadváhy je výrazně vyšší zastoupení mužů (42 %), mezi ženami se nadváha vyskytuje u 29 %. </a:t>
            </a:r>
            <a:endParaRPr/>
          </a:p>
          <a:p>
            <a:pPr lvl="2">
              <a:lnSpc>
                <a:spcPct val="11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Obezitu I. stupně má 14 % mužů a 11 % žen. Obezita vyšších stupňů se u obou pohlaví vyskytuje téměř shodně. </a:t>
            </a:r>
            <a:endParaRPr/>
          </a:p>
          <a:p>
            <a:pPr lvl="2">
              <a:lnSpc>
                <a:spcPct val="11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Ve srovnání s předchozími vlnami počet obézních mužů i žen roste a naopak klesá počet lidí s normální váhou a podváhou.</a:t>
            </a:r>
            <a:endParaRPr/>
          </a:p>
          <a:p>
            <a:pPr lvl="2">
              <a:lnSpc>
                <a:spcPct val="11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Průměrná hodnota BMI je 26,03 a obdobně jako v předchozích vlnách leží v pásmu nadváhy (v roce 2000-1 byla průměrná hodnota BMI 25,40).</a:t>
            </a:r>
            <a:endParaRPr/>
          </a:p>
          <a:p>
            <a:pPr lvl="2">
              <a:lnSpc>
                <a:spcPct val="11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U mužů vzrostla průměrná hodnota BMI z 26,04 na 26,47; u žen došlo k posunu z pásma normální váhy (24,83) do pásma nadváhy (25,65).</a:t>
            </a:r>
            <a:endParaRPr/>
          </a:p>
        </p:txBody>
      </p:sp>
      <p:pic>
        <p:nvPicPr>
          <p:cNvPr id="898" name="Picture 4118" descr=""/>
          <p:cNvPicPr/>
          <p:nvPr/>
        </p:nvPicPr>
        <p:blipFill>
          <a:blip r:embed="rId1"/>
          <a:stretch/>
        </p:blipFill>
        <p:spPr>
          <a:xfrm>
            <a:off x="660960" y="3505320"/>
            <a:ext cx="3825720" cy="3123720"/>
          </a:xfrm>
          <a:prstGeom prst="rect">
            <a:avLst/>
          </a:prstGeom>
          <a:ln>
            <a:noFill/>
          </a:ln>
        </p:spPr>
      </p:pic>
      <p:pic>
        <p:nvPicPr>
          <p:cNvPr id="899" name="Picture 4124" descr=""/>
          <p:cNvPicPr/>
          <p:nvPr/>
        </p:nvPicPr>
        <p:blipFill>
          <a:blip r:embed="rId2"/>
          <a:stretch/>
        </p:blipFill>
        <p:spPr>
          <a:xfrm>
            <a:off x="5158440" y="3581280"/>
            <a:ext cx="3603960" cy="2943000"/>
          </a:xfrm>
          <a:prstGeom prst="rect">
            <a:avLst/>
          </a:prstGeom>
          <a:ln>
            <a:noFill/>
          </a:ln>
        </p:spPr>
      </p:pic>
      <p:pic>
        <p:nvPicPr>
          <p:cNvPr id="900" name="Picture 4126" descr=""/>
          <p:cNvPicPr/>
          <p:nvPr/>
        </p:nvPicPr>
        <p:blipFill>
          <a:blip r:embed="rId3"/>
          <a:stretch/>
        </p:blipFill>
        <p:spPr>
          <a:xfrm>
            <a:off x="5004360" y="457200"/>
            <a:ext cx="3606120" cy="294444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TextShape 1"/>
          <p:cNvSpPr txBox="1"/>
          <p:nvPr/>
        </p:nvSpPr>
        <p:spPr>
          <a:xfrm>
            <a:off x="861480" y="76320"/>
            <a:ext cx="66819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Verdana"/>
              </a:rPr>
              <a:t>Obvod pasu - alternativní ukazatel nadváhy</a:t>
            </a:r>
            <a:endParaRPr/>
          </a:p>
        </p:txBody>
      </p:sp>
      <p:sp>
        <p:nvSpPr>
          <p:cNvPr id="902" name="TextShape 2"/>
          <p:cNvSpPr txBox="1"/>
          <p:nvPr/>
        </p:nvSpPr>
        <p:spPr>
          <a:xfrm>
            <a:off x="252000" y="765000"/>
            <a:ext cx="4249080" cy="5758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5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Definice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Alternativním ukazatelem nadváhy je </a:t>
            </a: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hodnocení podle obvodu pasu.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Obvod pasu, který stanovuje rozložení tuku v těle, se měří v poloviční vzdáleností mezi dolním okrajem žeberního oblouku a horním okrajem pánevní kosti.</a:t>
            </a:r>
            <a:endParaRPr/>
          </a:p>
          <a:p>
            <a:endParaRPr/>
          </a:p>
          <a:p>
            <a:pPr>
              <a:lnSpc>
                <a:spcPct val="115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Hodnocení podle obvodu pasu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Obvod pasu se jinak hodnotí pro muže a jinak se hodnotí pro ženy.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Kategorizaci dle míry rizika rizika poskytuje následující tabulka: </a:t>
            </a:r>
            <a:endParaRPr/>
          </a:p>
          <a:p>
            <a:r>
              <a:rPr lang="en-US" sz="1000" strike="noStrike">
                <a:solidFill>
                  <a:srgbClr val="000000"/>
                </a:solidFill>
                <a:latin typeface="Verdana"/>
              </a:rPr>
              <a:t> 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Obvod pasu české populace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Normální hodnoty obvodu pasu má polovina mužů (52 %), u žen byly normální hodnoty obvodu pasu zjištěny u 42 % respondentek.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Silně rizikové hodnoty obvodu pasu má 25 % mužů a 37 % žen.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Zjištěné hodnoty obvodu pasu obdobně jako BMI ukazují posun respondentů do rizikovějších skupin v čase.</a:t>
            </a:r>
            <a:endParaRPr/>
          </a:p>
        </p:txBody>
      </p:sp>
      <p:pic>
        <p:nvPicPr>
          <p:cNvPr id="903" name="Picture 9" descr=""/>
          <p:cNvPicPr/>
          <p:nvPr/>
        </p:nvPicPr>
        <p:blipFill>
          <a:blip r:embed="rId1"/>
          <a:stretch/>
        </p:blipFill>
        <p:spPr>
          <a:xfrm>
            <a:off x="833760" y="3198960"/>
            <a:ext cx="3072600" cy="806040"/>
          </a:xfrm>
          <a:prstGeom prst="rect">
            <a:avLst/>
          </a:prstGeom>
          <a:ln>
            <a:noFill/>
          </a:ln>
        </p:spPr>
      </p:pic>
      <p:pic>
        <p:nvPicPr>
          <p:cNvPr id="904" name="Picture 18" descr=""/>
          <p:cNvPicPr/>
          <p:nvPr/>
        </p:nvPicPr>
        <p:blipFill>
          <a:blip r:embed="rId2"/>
          <a:stretch/>
        </p:blipFill>
        <p:spPr>
          <a:xfrm>
            <a:off x="5049720" y="76500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05" name="Picture 20" descr=""/>
          <p:cNvPicPr/>
          <p:nvPr/>
        </p:nvPicPr>
        <p:blipFill>
          <a:blip r:embed="rId3"/>
          <a:stretch/>
        </p:blipFill>
        <p:spPr>
          <a:xfrm>
            <a:off x="5049720" y="3720960"/>
            <a:ext cx="3432960" cy="280332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TextShape 1"/>
          <p:cNvSpPr txBox="1"/>
          <p:nvPr/>
        </p:nvSpPr>
        <p:spPr>
          <a:xfrm>
            <a:off x="152280" y="0"/>
            <a:ext cx="434304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1900" strike="noStrike">
                <a:solidFill>
                  <a:srgbClr val="000000"/>
                </a:solidFill>
                <a:latin typeface="Verdana"/>
              </a:rPr>
              <a:t>Obvod pasu – skupiny, průměr</a:t>
            </a:r>
            <a:endParaRPr/>
          </a:p>
        </p:txBody>
      </p:sp>
      <p:sp>
        <p:nvSpPr>
          <p:cNvPr id="907" name="TextShape 2"/>
          <p:cNvSpPr txBox="1"/>
          <p:nvPr/>
        </p:nvSpPr>
        <p:spPr>
          <a:xfrm>
            <a:off x="76320" y="765000"/>
            <a:ext cx="3962160" cy="4416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 hlediska celkové populace dochází k přesunu respondentů z nerizikové skupiny do mírně rizikové skupiny (+2% b.) a rovněž vzrostl počet lidí spadajících do silně rizikové skupiny (+8% b.).</a:t>
            </a:r>
            <a:endParaRPr/>
          </a:p>
          <a:p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Průměrný obvod pasu české populace je 88,3 cm. Oproti předchozím vlnám se tato hodnota zvětšila o 2,5 cm.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Průměrný obvod pasu u mužů vzrostl o necelé 2 centimetry na hodnotu 93,1 cm. Znamená to, že průměrný obvod pasu u mužské populace zůstal v oblasti normálního obvodu pasu. 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Průměrný obvod pasu u žen je 84 cm, což představuje nárůst o necelé 3 cm. Průměr zůstává podobně jako v předchozích vlnách šetření v mírně rizikovém pásmu, ale posunuje se k jeho horní hranici.</a:t>
            </a:r>
            <a:endParaRPr/>
          </a:p>
        </p:txBody>
      </p:sp>
      <p:pic>
        <p:nvPicPr>
          <p:cNvPr id="908" name="Picture 14" descr=""/>
          <p:cNvPicPr/>
          <p:nvPr/>
        </p:nvPicPr>
        <p:blipFill>
          <a:blip r:embed="rId1"/>
          <a:stretch/>
        </p:blipFill>
        <p:spPr>
          <a:xfrm>
            <a:off x="4799880" y="76320"/>
            <a:ext cx="4012560" cy="3276360"/>
          </a:xfrm>
          <a:prstGeom prst="rect">
            <a:avLst/>
          </a:prstGeom>
          <a:ln>
            <a:noFill/>
          </a:ln>
        </p:spPr>
      </p:pic>
      <p:pic>
        <p:nvPicPr>
          <p:cNvPr id="909" name="Picture 18" descr=""/>
          <p:cNvPicPr/>
          <p:nvPr/>
        </p:nvPicPr>
        <p:blipFill>
          <a:blip r:embed="rId2"/>
          <a:stretch/>
        </p:blipFill>
        <p:spPr>
          <a:xfrm>
            <a:off x="5029200" y="3429000"/>
            <a:ext cx="3790800" cy="309528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extShape 1"/>
          <p:cNvSpPr txBox="1"/>
          <p:nvPr/>
        </p:nvSpPr>
        <p:spPr>
          <a:xfrm>
            <a:off x="1242720" y="0"/>
            <a:ext cx="660564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Verdana"/>
              </a:rPr>
              <a:t>Genetická a sociální predispozice k obezitě</a:t>
            </a:r>
            <a:endParaRPr/>
          </a:p>
        </p:txBody>
      </p:sp>
      <p:sp>
        <p:nvSpPr>
          <p:cNvPr id="911" name="TextShape 2"/>
          <p:cNvSpPr txBox="1"/>
          <p:nvPr/>
        </p:nvSpPr>
        <p:spPr>
          <a:xfrm>
            <a:off x="3942000" y="765000"/>
            <a:ext cx="4949640" cy="280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Ukazuje se, že výskyt nadváhy u jednotlivce úzce souvisí s výskytem nadměrné hmotnosti v rodině.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Grafy zobrazují procento respondentů, kteří mají rodiče trpící nadměrnou hmotností v třídění podle BMI respondenta.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Podíl respondentů s nadváhou či obezitou v dospělé populaci je 52 %. Pokud žádný z rodičů netrpí nadváhou, tento podíl se snižuje na 46 %. Pokud nadváhou trpí jeden z rodičů, zastoupení nadměrné hmotnosti je 62 % a pokud oba rodiče, tak dokonce přes 70 %.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Znamená to, že pravděpodobnost výskytu nadváhy je zhruba 1,4x vyšší v rodinách s alespoň jedním rodičem s nadměrnou tělesnou hmotností.</a:t>
            </a:r>
            <a:endParaRPr/>
          </a:p>
          <a:p>
            <a:endParaRPr/>
          </a:p>
        </p:txBody>
      </p:sp>
      <p:pic>
        <p:nvPicPr>
          <p:cNvPr id="912" name="Picture 95" descr=""/>
          <p:cNvPicPr/>
          <p:nvPr/>
        </p:nvPicPr>
        <p:blipFill>
          <a:blip r:embed="rId1"/>
          <a:stretch/>
        </p:blipFill>
        <p:spPr>
          <a:xfrm>
            <a:off x="660960" y="76500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13" name="Picture 96" descr=""/>
          <p:cNvPicPr/>
          <p:nvPr/>
        </p:nvPicPr>
        <p:blipFill>
          <a:blip r:embed="rId2"/>
          <a:stretch/>
        </p:blipFill>
        <p:spPr>
          <a:xfrm>
            <a:off x="660960" y="372096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14" name="Picture 97" descr=""/>
          <p:cNvPicPr/>
          <p:nvPr/>
        </p:nvPicPr>
        <p:blipFill>
          <a:blip r:embed="rId3"/>
          <a:stretch/>
        </p:blipFill>
        <p:spPr>
          <a:xfrm>
            <a:off x="5049720" y="3720960"/>
            <a:ext cx="3432960" cy="280332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TextShape 1"/>
          <p:cNvSpPr txBox="1"/>
          <p:nvPr/>
        </p:nvSpPr>
        <p:spPr>
          <a:xfrm>
            <a:off x="2766600" y="0"/>
            <a:ext cx="431964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Verdana"/>
              </a:rPr>
              <a:t>Hodnocení vlastní váhy</a:t>
            </a:r>
            <a:endParaRPr/>
          </a:p>
        </p:txBody>
      </p:sp>
      <p:sp>
        <p:nvSpPr>
          <p:cNvPr id="916" name="TextShape 2"/>
          <p:cNvSpPr txBox="1"/>
          <p:nvPr/>
        </p:nvSpPr>
        <p:spPr>
          <a:xfrm>
            <a:off x="252000" y="457200"/>
            <a:ext cx="4249080" cy="5758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Subjektivně-objektivní pohled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Při porovnání subjektivně vnímané váhy s objektivním ukazatelem (BMI) se ukazuje, že zhruba 3/4 populace vnímají svou váhu správně.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21 % populace podhodnocuje svoji váhu, tzn. že podle indexu BMI trpí nadváhou či obezitou, ačkoliv subjektivně vnímají svou váhu jako normální.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5 % populace nadhodnocují svou váhu, tzn. že podle indexu BMI spadají do nižší váhové kategorie než podle subjektivního hodnocení.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Muži svou váhu podhodnocují výrazně častěji než ženy 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
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(29 % mužů x 13 % žen). Nadhodnocení váhy muži nebylo téměř zaznamenáno.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Ženy jsou v hodnocení své váhy značně realistické, 81 % 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
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z nich svou váhu zařadilo správně. 13 % žen svou váhu podhodnotilo, 6 % naopak nadhodnotilo. </a:t>
            </a:r>
            <a:endParaRPr/>
          </a:p>
        </p:txBody>
      </p:sp>
      <p:pic>
        <p:nvPicPr>
          <p:cNvPr id="917" name="Picture 1045" descr=""/>
          <p:cNvPicPr/>
          <p:nvPr/>
        </p:nvPicPr>
        <p:blipFill>
          <a:blip r:embed="rId1"/>
          <a:stretch/>
        </p:blipFill>
        <p:spPr>
          <a:xfrm>
            <a:off x="4969440" y="533520"/>
            <a:ext cx="3717000" cy="3034800"/>
          </a:xfrm>
          <a:prstGeom prst="rect">
            <a:avLst/>
          </a:prstGeom>
          <a:ln>
            <a:noFill/>
          </a:ln>
        </p:spPr>
      </p:pic>
      <p:pic>
        <p:nvPicPr>
          <p:cNvPr id="918" name="Picture 1046" descr=""/>
          <p:cNvPicPr/>
          <p:nvPr/>
        </p:nvPicPr>
        <p:blipFill>
          <a:blip r:embed="rId2"/>
          <a:stretch/>
        </p:blipFill>
        <p:spPr>
          <a:xfrm>
            <a:off x="457200" y="3505320"/>
            <a:ext cx="3728880" cy="3047760"/>
          </a:xfrm>
          <a:prstGeom prst="rect">
            <a:avLst/>
          </a:prstGeom>
          <a:ln>
            <a:noFill/>
          </a:ln>
        </p:spPr>
      </p:pic>
      <p:pic>
        <p:nvPicPr>
          <p:cNvPr id="919" name="Picture 1050" descr=""/>
          <p:cNvPicPr/>
          <p:nvPr/>
        </p:nvPicPr>
        <p:blipFill>
          <a:blip r:embed="rId3"/>
          <a:stretch/>
        </p:blipFill>
        <p:spPr>
          <a:xfrm>
            <a:off x="5065920" y="3733920"/>
            <a:ext cx="3431520" cy="280332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Fyzická zátěž populace, pokusy o zhubnutí</a:t>
            </a:r>
            <a:endParaRPr/>
          </a:p>
        </p:txBody>
      </p:sp>
      <p:sp>
        <p:nvSpPr>
          <p:cNvPr id="921" name="TextShape 2"/>
          <p:cNvSpPr txBox="1"/>
          <p:nvPr/>
        </p:nvSpPr>
        <p:spPr>
          <a:xfrm>
            <a:off x="252000" y="765000"/>
            <a:ext cx="4249080" cy="280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Fyzická zátěž populace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Lidé se v průměru věnují náročné fyzické aktivitě méně, než tomu bylo v předchozích letech.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Týdně věnuje populace náročné fyzické aktivitě v průměru necelé 4 hodiny, přičemž oproti minulé vlně v letech 2000/2001 došlo k poklesu o 1 hodinu.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Střední počet hodin (tzv. medián), kdy se česká populace věnuje namáhavější fyzické aktivitě je 2,00 hodiny týdně. Tato hodnota více vypovídá o „typickém Čechovi“, neboť hodnota průměru je ovlivněna menším počtem respondentů, kteří jsou velice fyzicky aktivní. 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Minimální doba doporučovaná odborníky pro prevenci civilizačních chorob je přitom 3,5 hodiny.</a:t>
            </a:r>
            <a:endParaRPr/>
          </a:p>
        </p:txBody>
      </p:sp>
      <p:sp>
        <p:nvSpPr>
          <p:cNvPr id="922" name="TextShape 3"/>
          <p:cNvSpPr txBox="1"/>
          <p:nvPr/>
        </p:nvSpPr>
        <p:spPr>
          <a:xfrm>
            <a:off x="4642200" y="765000"/>
            <a:ext cx="4249080" cy="280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Pokusy o zhubnutí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Více než polovina populace (52 %) se někdy v životě snažila zhubnout a 36 % populace se o to pokoušelo dokonce opakovaně.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48 % populace se nikdy nepokoušelo zhubnout, nadváhou či obezitou podle BMI hodnot přitom trpí 52 % populace (tj. o 4% b. více).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3" name="Picture 1041" descr=""/>
          <p:cNvPicPr/>
          <p:nvPr/>
        </p:nvPicPr>
        <p:blipFill>
          <a:blip r:embed="rId1"/>
          <a:stretch/>
        </p:blipFill>
        <p:spPr>
          <a:xfrm>
            <a:off x="660960" y="372096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24" name="Picture 1043" descr=""/>
          <p:cNvPicPr/>
          <p:nvPr/>
        </p:nvPicPr>
        <p:blipFill>
          <a:blip r:embed="rId2"/>
          <a:stretch/>
        </p:blipFill>
        <p:spPr>
          <a:xfrm>
            <a:off x="5049720" y="3720960"/>
            <a:ext cx="3432960" cy="28033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Diagnostická kritéria</a:t>
            </a:r>
            <a:endParaRPr/>
          </a:p>
        </p:txBody>
      </p:sp>
      <p:sp>
        <p:nvSpPr>
          <p:cNvPr id="799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CustomShape 3"/>
          <p:cNvSpPr/>
          <p:nvPr/>
        </p:nvSpPr>
        <p:spPr>
          <a:xfrm>
            <a:off x="187200" y="914400"/>
            <a:ext cx="8876880" cy="60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3200" strike="noStrike">
                <a:solidFill>
                  <a:srgbClr val="000000"/>
                </a:solidFill>
                <a:latin typeface="Arial"/>
              </a:rPr>
              <a:t>BMI</a:t>
            </a:r>
            <a:endParaRPr/>
          </a:p>
        </p:txBody>
      </p:sp>
      <p:sp>
        <p:nvSpPr>
          <p:cNvPr id="801" name="Line 4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sp>
        <p:nvSpPr>
          <p:cNvPr id="802" name="CustomShape 5"/>
          <p:cNvSpPr/>
          <p:nvPr/>
        </p:nvSpPr>
        <p:spPr>
          <a:xfrm>
            <a:off x="228600" y="182880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3200" strike="noStrike">
                <a:solidFill>
                  <a:srgbClr val="000000"/>
                </a:solidFill>
                <a:latin typeface="Arial"/>
              </a:rPr>
              <a:t>% tělesného tuku </a:t>
            </a:r>
            <a:endParaRPr/>
          </a:p>
        </p:txBody>
      </p:sp>
      <p:sp>
        <p:nvSpPr>
          <p:cNvPr id="803" name="CustomShape 6"/>
          <p:cNvSpPr/>
          <p:nvPr/>
        </p:nvSpPr>
        <p:spPr>
          <a:xfrm>
            <a:off x="187200" y="274320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3200" strike="noStrike">
                <a:solidFill>
                  <a:srgbClr val="000000"/>
                </a:solidFill>
                <a:latin typeface="Arial"/>
              </a:rPr>
              <a:t>Obvod břicha</a:t>
            </a:r>
            <a:endParaRPr/>
          </a:p>
        </p:txBody>
      </p:sp>
      <p:sp>
        <p:nvSpPr>
          <p:cNvPr id="804" name="CustomShape 7"/>
          <p:cNvSpPr/>
          <p:nvPr/>
        </p:nvSpPr>
        <p:spPr>
          <a:xfrm>
            <a:off x="228600" y="388620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3200" strike="noStrike">
                <a:solidFill>
                  <a:srgbClr val="000000"/>
                </a:solidFill>
                <a:latin typeface="Arial"/>
              </a:rPr>
              <a:t>WHR</a:t>
            </a:r>
            <a:endParaRPr/>
          </a:p>
        </p:txBody>
      </p:sp>
    </p:spTree>
  </p:cSld>
  <p:transition spd="med">
    <p:pull dir="ld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Frekvence spotřeby potravin a nápojů</a:t>
            </a:r>
            <a:endParaRPr/>
          </a:p>
        </p:txBody>
      </p:sp>
      <p:pic>
        <p:nvPicPr>
          <p:cNvPr id="926" name="Picture 38" descr=""/>
          <p:cNvPicPr/>
          <p:nvPr/>
        </p:nvPicPr>
        <p:blipFill>
          <a:blip r:embed="rId1"/>
          <a:stretch/>
        </p:blipFill>
        <p:spPr>
          <a:xfrm>
            <a:off x="4763880" y="765000"/>
            <a:ext cx="4004640" cy="5758920"/>
          </a:xfrm>
          <a:prstGeom prst="rect">
            <a:avLst/>
          </a:prstGeom>
          <a:ln>
            <a:noFill/>
          </a:ln>
        </p:spPr>
      </p:pic>
      <p:pic>
        <p:nvPicPr>
          <p:cNvPr id="927" name="Picture 40" descr=""/>
          <p:cNvPicPr/>
          <p:nvPr/>
        </p:nvPicPr>
        <p:blipFill>
          <a:blip r:embed="rId2"/>
          <a:stretch/>
        </p:blipFill>
        <p:spPr>
          <a:xfrm>
            <a:off x="373680" y="765000"/>
            <a:ext cx="4006080" cy="575892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Frekvence spotřeby potravin a nápojů – časové řady</a:t>
            </a:r>
            <a:endParaRPr/>
          </a:p>
        </p:txBody>
      </p:sp>
      <p:pic>
        <p:nvPicPr>
          <p:cNvPr id="929" name="Picture 15" descr=""/>
          <p:cNvPicPr/>
          <p:nvPr/>
        </p:nvPicPr>
        <p:blipFill>
          <a:blip r:embed="rId1"/>
          <a:stretch/>
        </p:blipFill>
        <p:spPr>
          <a:xfrm>
            <a:off x="4734720" y="765000"/>
            <a:ext cx="4064760" cy="5758920"/>
          </a:xfrm>
          <a:prstGeom prst="rect">
            <a:avLst/>
          </a:prstGeom>
          <a:ln>
            <a:noFill/>
          </a:ln>
        </p:spPr>
      </p:pic>
      <p:pic>
        <p:nvPicPr>
          <p:cNvPr id="930" name="Picture 17" descr=""/>
          <p:cNvPicPr/>
          <p:nvPr/>
        </p:nvPicPr>
        <p:blipFill>
          <a:blip r:embed="rId2"/>
          <a:stretch/>
        </p:blipFill>
        <p:spPr>
          <a:xfrm>
            <a:off x="344520" y="765000"/>
            <a:ext cx="4064760" cy="575892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Průměrný čas strávený činnostmi podle váhy (BMI)</a:t>
            </a:r>
            <a:endParaRPr/>
          </a:p>
        </p:txBody>
      </p:sp>
      <p:sp>
        <p:nvSpPr>
          <p:cNvPr id="932" name="TextShape 2"/>
          <p:cNvSpPr txBox="1"/>
          <p:nvPr/>
        </p:nvSpPr>
        <p:spPr>
          <a:xfrm>
            <a:off x="252000" y="765000"/>
            <a:ext cx="4249080" cy="5758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Lidé s nadváhou resp. obezitou věnují podstatně více 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
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času: 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Sledování TV (</a:t>
            </a: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+30 minut denně resp. +59 minut denně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)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Práce v domácnosti (+17 minut denně resp. +34 minut denně).</a:t>
            </a:r>
            <a:endParaRPr/>
          </a:p>
          <a:p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Lidé s nadváhou resp. obezitou věnují podstatně méně času: 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Sport a pohybové aktivity (-15 minut denně resp. –31 minut denně)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Zaměstnání (</a:t>
            </a:r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-34 minut denně resp. 78 minut denně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)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Škola (-36 minut denně resp. –39 minut denně)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Samostatné studium (-14 minut denně resp. -16 minut denně).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933" name="Picture 27" descr=""/>
          <p:cNvPicPr/>
          <p:nvPr/>
        </p:nvPicPr>
        <p:blipFill>
          <a:blip r:embed="rId1"/>
          <a:stretch/>
        </p:blipFill>
        <p:spPr>
          <a:xfrm>
            <a:off x="4763880" y="765000"/>
            <a:ext cx="4004640" cy="575892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Působení stresu</a:t>
            </a:r>
            <a:endParaRPr/>
          </a:p>
        </p:txBody>
      </p:sp>
      <p:sp>
        <p:nvSpPr>
          <p:cNvPr id="935" name="TextShape 2"/>
          <p:cNvSpPr txBox="1"/>
          <p:nvPr/>
        </p:nvSpPr>
        <p:spPr>
          <a:xfrm>
            <a:off x="252000" y="765000"/>
            <a:ext cx="4249080" cy="280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Oproti předchozím šetřením mají lidé pocit, že jsou stresu vystaveni méně. Procento lidí, kteří jsou vystaveni stresu denně, kleslo o 8% b. a naopak se zvýšil podíl respondentů, kteří jsou vystaveni stresu zcela výjimečně. Podíl populace alespoň jednou týdně vystavené stresu činí 50 %. </a:t>
            </a:r>
            <a:endParaRPr/>
          </a:p>
          <a:p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Mezi tělesnou hmotností a mírou stresu, které jsou respondenti vystaveni, nebyla zjištěna žádná závislost. Při třídění podle pohlaví bylo zjištěno, že muži jsou stresu vystaveni zhruba stejně často jako ženy. Podobnou situaci ukázala i analýza podle BMI. </a:t>
            </a:r>
            <a:endParaRPr/>
          </a:p>
        </p:txBody>
      </p:sp>
      <p:pic>
        <p:nvPicPr>
          <p:cNvPr id="936" name="Picture 15" descr=""/>
          <p:cNvPicPr/>
          <p:nvPr/>
        </p:nvPicPr>
        <p:blipFill>
          <a:blip r:embed="rId1"/>
          <a:stretch/>
        </p:blipFill>
        <p:spPr>
          <a:xfrm>
            <a:off x="660960" y="372096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37" name="Picture 17" descr=""/>
          <p:cNvPicPr/>
          <p:nvPr/>
        </p:nvPicPr>
        <p:blipFill>
          <a:blip r:embed="rId2"/>
          <a:stretch/>
        </p:blipFill>
        <p:spPr>
          <a:xfrm>
            <a:off x="5049720" y="76500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38" name="Picture 22" descr=""/>
          <p:cNvPicPr/>
          <p:nvPr/>
        </p:nvPicPr>
        <p:blipFill>
          <a:blip r:embed="rId3"/>
          <a:stretch/>
        </p:blipFill>
        <p:spPr>
          <a:xfrm>
            <a:off x="5049720" y="3720960"/>
            <a:ext cx="3432960" cy="280332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Přidružená onemocnění</a:t>
            </a:r>
            <a:endParaRPr/>
          </a:p>
        </p:txBody>
      </p:sp>
      <p:sp>
        <p:nvSpPr>
          <p:cNvPr id="940" name="TextShape 2"/>
          <p:cNvSpPr txBox="1"/>
          <p:nvPr/>
        </p:nvSpPr>
        <p:spPr>
          <a:xfrm>
            <a:off x="139320" y="765000"/>
            <a:ext cx="4602240" cy="280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 rámci šetření bylo od respondentů zjišťováno, zda trpí (resp. jsou si vědomi, že trpí) některým z předem definovaných onemocnění.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Lidé s nadváhou resp. obezitou trpí všemi uvedenými typy chorob více než lidé s normální váhou. Největší rozdíl je u těchto chorob </a:t>
            </a:r>
            <a:r>
              <a:rPr i="1" lang="en-US" sz="1000" strike="noStrike">
                <a:solidFill>
                  <a:srgbClr val="000000"/>
                </a:solidFill>
                <a:latin typeface="Verdana"/>
              </a:rPr>
              <a:t>(nadváha/obezita): 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Zvýšený krevní tlak (+22% b. /+41% b. )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Onemocnění kloubů a páteře (+17% b. /+29% b.)</a:t>
            </a:r>
            <a:endParaRPr/>
          </a:p>
          <a:p>
            <a:pPr lvl="3">
              <a:lnSpc>
                <a:spcPct val="100000"/>
              </a:lnSpc>
              <a:buSzPct val="90000"/>
              <a:buFont typeface="Wingdings" charset="2"/>
              <a:buChar char="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Zvýšená hladina cholesterolu a tuků (+16% b. /+22% b.)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Při porovnání s předchozími vlnami uvedlo více respondentů zvýšený krevní tlak (+2% b.).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Onemocněním žlučníku a onemocněním klubů a páteře trpí statisticky významně více ženy. </a:t>
            </a:r>
            <a:endParaRPr/>
          </a:p>
        </p:txBody>
      </p:sp>
      <p:pic>
        <p:nvPicPr>
          <p:cNvPr id="941" name="Picture 53" descr=""/>
          <p:cNvPicPr/>
          <p:nvPr/>
        </p:nvPicPr>
        <p:blipFill>
          <a:blip r:embed="rId1"/>
          <a:stretch/>
        </p:blipFill>
        <p:spPr>
          <a:xfrm>
            <a:off x="660960" y="372096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42" name="Picture 55" descr=""/>
          <p:cNvPicPr/>
          <p:nvPr/>
        </p:nvPicPr>
        <p:blipFill>
          <a:blip r:embed="rId2"/>
          <a:stretch/>
        </p:blipFill>
        <p:spPr>
          <a:xfrm>
            <a:off x="5049720" y="765000"/>
            <a:ext cx="3432960" cy="2803320"/>
          </a:xfrm>
          <a:prstGeom prst="rect">
            <a:avLst/>
          </a:prstGeom>
          <a:ln>
            <a:noFill/>
          </a:ln>
        </p:spPr>
      </p:pic>
      <p:pic>
        <p:nvPicPr>
          <p:cNvPr id="943" name="Picture 59" descr=""/>
          <p:cNvPicPr/>
          <p:nvPr/>
        </p:nvPicPr>
        <p:blipFill>
          <a:blip r:embed="rId3"/>
          <a:stretch/>
        </p:blipFill>
        <p:spPr>
          <a:xfrm>
            <a:off x="5049720" y="3720960"/>
            <a:ext cx="3432960" cy="280332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Hlavní zjištění</a:t>
            </a:r>
            <a:endParaRPr/>
          </a:p>
        </p:txBody>
      </p:sp>
      <p:sp>
        <p:nvSpPr>
          <p:cNvPr id="945" name="TextShape 2"/>
          <p:cNvSpPr txBox="1"/>
          <p:nvPr/>
        </p:nvSpPr>
        <p:spPr>
          <a:xfrm>
            <a:off x="252000" y="1717560"/>
            <a:ext cx="4249080" cy="480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Prevalence nadváhy a obezity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Přibližně 52 % dospělé populace České republiky se dle hodnot BMI pohybuje nad hranicí normální hmotnosti, přičemž 35 % spadá do kategorie nadváhy a 17 % spadá do kategorie obezity.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Oproti minulým vlnám (2000-2001) vzrostl podíl populace s nadměrnou hmotností o 3% b.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K tak vysokému podílu populace s nadměrnou hmotností přispívají větší měrou muži a starší lidé. V populaci je totiž téměř 60 % mužů s nadměrnou hmotností, zatímco mezi ženami jde o 46 %. Mezi lidmi ve věku 18 – 44 let je podíl populace s normální hmotností 67 %, mezi lidmi ve věku 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
</a:t>
            </a:r>
            <a:r>
              <a:rPr lang="en-US" sz="1000" strike="noStrike">
                <a:solidFill>
                  <a:srgbClr val="000000"/>
                </a:solidFill>
                <a:latin typeface="Verdana"/>
              </a:rPr>
              <a:t>45 let a více jde o 30 %.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35 % respondentů se domnívá, že trpí nadměrnou hmotností. Ve skutečnosti je v populaci téměř 1,5 násobek lidí s nadměrnou hmotností.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3/4 osob vnímají svou váhu správně. Pětina populace svou váhu podhodnocuje, tzn. že podle indexu BMI trpí nadváhou či obezitou, ačkoliv svou váhu vnímá jako normální. Tohoto omylu v subjektivním vnímání vlastní váhy se častěji dopouštějí muži. </a:t>
            </a:r>
            <a:endParaRPr/>
          </a:p>
          <a:p>
            <a:endParaRPr/>
          </a:p>
        </p:txBody>
      </p:sp>
      <p:sp>
        <p:nvSpPr>
          <p:cNvPr id="946" name="TextShape 3"/>
          <p:cNvSpPr txBox="1"/>
          <p:nvPr/>
        </p:nvSpPr>
        <p:spPr>
          <a:xfrm>
            <a:off x="4642200" y="1736640"/>
            <a:ext cx="4249080" cy="478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Nadměrná hmotnost a rodina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Zhruba každý osmý respondent uvedl, že v dětství trpěl nadváhou. Analýza ukázala, že výskyt nadměrné hmotnosti v dětském věku ovlivňuje výskyt nadměrné hmotnosti v dospělosti. 3/4 z těch, kteří uvedli, že byli v dětství obézní, trpí v současné době nadměrnou hmotností. Mezi lidmi, kteří v dětství obezitou netrpěli, je to necelých 50 %.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Rovněž je patrné, že výskyt nadváhy u jednotlivce úzce souvisí s nadměrnou hmotností v rodině. Nadměrnou hmotností trpí 46 % osob s negativní anamnézou obezity u rodičů; 62 %, jež mají právě jednoho rodiče s nadměrnou hmotností a při výskytu nadměrné hmotnosti u obou rodičů jde o více než 70 %. </a:t>
            </a:r>
            <a:endParaRPr/>
          </a:p>
          <a:p>
            <a:endParaRPr/>
          </a:p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Spotřeba vybraných druhů potravin a nápojů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Při porovnání s předchozími vlnami se většina sledovaných potravin konzumuje s nižší frekvencí. Častěji než v předchozích vlnách konzumují respondenti libové maso, drůbež, těstoviny, knedlíky a plnotučné mléko a mléčné výrobky. Ostatní sledované skupiny jsou konzumovány méně často. Vůbec nejvíce poklesla frekvence spotřeby odtučněného mléka a mléčných výrobků.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947" name="CustomShape 4"/>
          <p:cNvSpPr/>
          <p:nvPr/>
        </p:nvSpPr>
        <p:spPr>
          <a:xfrm>
            <a:off x="284400" y="800280"/>
            <a:ext cx="8441640" cy="828360"/>
          </a:xfrm>
          <a:prstGeom prst="rect">
            <a:avLst/>
          </a:prstGeom>
          <a:solidFill>
            <a:srgbClr val="971c54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52 % dospělé populace České republiky trpí nadváhou či obezitou, 21 % populace přitom svou váhu podhodnocuje.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Riziko výskytu nadváhy v dospělém věku stoupá s výskytem nadměrné hmotnosti v dětském věku a v rodině. Čím více rodinných příslušníků trpí nadměrnou hmotností, tím vyšší je riziko nadváhy.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Hlavní zjištění</a:t>
            </a:r>
            <a:endParaRPr/>
          </a:p>
        </p:txBody>
      </p:sp>
      <p:sp>
        <p:nvSpPr>
          <p:cNvPr id="949" name="TextShape 2"/>
          <p:cNvSpPr txBox="1"/>
          <p:nvPr/>
        </p:nvSpPr>
        <p:spPr>
          <a:xfrm>
            <a:off x="252000" y="1717560"/>
            <a:ext cx="4249080" cy="480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Mezi nejčastěji konzumované potraviny patří: ovoce, zelenina, světlé pečivo, libové maso a brambory.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Mezi potraviny konzumované méně často patří: zmrzlina, dorty a nízkoenergetické sladkosti.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Oproti předchozím vlnám došlo k poklesu frekvence konzumace většiny sledovaných kategorií nápojů s výjimkou vody, sodovek a neslazených minerálek. Právě tato kategorie je respondenty konzumována s nejčastější frekvencí.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K statisticky významnému poklesu ve frekvenci konzumace nápojů došlo u kategorie slazených minerálek, moštů a limonád.</a:t>
            </a:r>
            <a:endParaRPr/>
          </a:p>
          <a:p>
            <a:endParaRPr/>
          </a:p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Fyzická aktivita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Čas, který populace věnuje fyzické aktivitě, se obecně zkracuje.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Ve všední den se populace věnuje zhruba 1,5 hodiny chůzi pomalejším tempem; 1 hodinu a 5 minut domácím a zahrádkářským pracím a 41 minut cvičení nebo pohybu.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 víkendu se populace věnuje chůzi pomalejším tempem 2 hodiny; domácím a zahrádkářským pracím 1 a tři čtvrtě hodiny a cvičení nebo pohybu necelou hodinu.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950" name="TextShape 3"/>
          <p:cNvSpPr txBox="1"/>
          <p:nvPr/>
        </p:nvSpPr>
        <p:spPr>
          <a:xfrm>
            <a:off x="4642200" y="1736640"/>
            <a:ext cx="4249080" cy="478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Oproti minulým vlnám pokleslo nejvíce množství času věnovanému chůzi pomalejším tempem, a to v průměru o 2,5 hodiny týdně.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Týdně věnuje populace náročné fyzické aktivitě v průměru necelé 4 hodiny, přičemž oproti minulým vlnám došlo k poklesu o více než 1 hodinu. Minimální doba doporučovaná odborníky pro prevenci civilizačních chorob je 3,5 hodiny. Alespoň 3,5 hodiny týdně se náročné fyzické aktivitě věnuje pouze větší třetina populace.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Oproti minulým vlnám věnují respondenti většině ze sledovaných činností podstatně méně času. Výjimkou je spánek a sledování televize.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Lidé s nadměrnou hmotností tráví podstatně více času sledováním televize a práci v domácnosti, naopak podstatně méně času sportem a pohybovými aktivitami, zaměstnáním, školou a samostatným studiem. </a:t>
            </a:r>
            <a:endParaRPr/>
          </a:p>
          <a:p>
            <a:endParaRPr/>
          </a:p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Stres </a:t>
            </a:r>
            <a:endParaRPr/>
          </a:p>
          <a:p>
            <a:pPr lvl="2">
              <a:lnSpc>
                <a:spcPct val="100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Oproti předchozím vlnám mají lidé pocit, že jsou stresu vystaveni méně. Mezi tělesnou hmotností a mírou stresu, kterému jsou respondenti vystaveni, nebyla zjištěna žádná významná závislost. </a:t>
            </a:r>
            <a:endParaRPr/>
          </a:p>
        </p:txBody>
      </p:sp>
      <p:sp>
        <p:nvSpPr>
          <p:cNvPr id="951" name="CustomShape 4"/>
          <p:cNvSpPr/>
          <p:nvPr/>
        </p:nvSpPr>
        <p:spPr>
          <a:xfrm>
            <a:off x="284400" y="800280"/>
            <a:ext cx="8441640" cy="828360"/>
          </a:xfrm>
          <a:prstGeom prst="rect">
            <a:avLst/>
          </a:prstGeom>
          <a:solidFill>
            <a:srgbClr val="971c54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Frekvence konzumace sledovaných kategorií potravin a nápojů se celkově snížila. 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Čas, který populace věnuje fyzické aktivitě, se zkracuje, minimální doporučené době se věnuje pouze větší třetina populace.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Stresovým situacím jsou lidé oproti minulé vlně vystaveni významně méně. 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TextShape 1"/>
          <p:cNvSpPr txBox="1"/>
          <p:nvPr/>
        </p:nvSpPr>
        <p:spPr>
          <a:xfrm>
            <a:off x="252000" y="0"/>
            <a:ext cx="8639640" cy="620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Verdana"/>
              </a:rPr>
              <a:t>Hlavní zjištění</a:t>
            </a:r>
            <a:endParaRPr/>
          </a:p>
        </p:txBody>
      </p:sp>
      <p:sp>
        <p:nvSpPr>
          <p:cNvPr id="953" name="TextShape 2"/>
          <p:cNvSpPr txBox="1"/>
          <p:nvPr/>
        </p:nvSpPr>
        <p:spPr>
          <a:xfrm>
            <a:off x="252000" y="1847880"/>
            <a:ext cx="4249080" cy="4676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Přidružená onemocnění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V rámci šetření bylo od respondentů zjišťováno, zda trpí některými z předem definovaných onemocnění.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Lidé s nadměrnou hmotností trpí všemi sledovanými onemocněními významně častěji, přičemž největší rozdíl je u hypertenze, onemocnění pohybového aparátu a dislipidémie. Např. hypertenzí trpí lidé s nadváhou 3,4krát častěji, lidé s obezitou dokonce 5,6krát častěji než lidé s normální váhou.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Při porovnání s předchozími vlnami uvedlo více respondentů zvýšený krevní tlak (+2% b.).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Onemocněním žlučníku a onemocněním klubů a páteře trpí statisticky významně více ženy. </a:t>
            </a:r>
            <a:endParaRPr/>
          </a:p>
          <a:p>
            <a:endParaRPr/>
          </a:p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Kvalita života – hodnocení pomocí dotazníku SF-36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Z hodnocení dotazníku SF-36 vyplývá, že lidé jsou na tom po fyzické stránce velmi podobně jako po stránce psychické.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Lidé s normální hmotností dosahují ve všech dimenzích kvality života a v agregovaných výstupech dotazníku kvality života významně lepších hodnot, přičemž největší rozdíl byl zaznamenán u Celkového fyzického zdraví.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Index kvality života klesá stejně jako jeho 2 komponenty s věkem respondenta. </a:t>
            </a:r>
            <a:endParaRPr/>
          </a:p>
        </p:txBody>
      </p:sp>
      <p:sp>
        <p:nvSpPr>
          <p:cNvPr id="954" name="TextShape 3"/>
          <p:cNvSpPr txBox="1"/>
          <p:nvPr/>
        </p:nvSpPr>
        <p:spPr>
          <a:xfrm>
            <a:off x="4642200" y="1844640"/>
            <a:ext cx="4249080" cy="467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Fyzická aktivita – Baeckeho dotazník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Při vyhodnocování Baeckeho dotazníku bylo zjištěno, že lidé s normální hmotností mají více fyzické aktivity ve volném čase a při sportu.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U lidí s nadměrnou hmotností byla naopak zjištěna vyšší fyzická zátěž v zaměstnání.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Nejvíce fyzické aktivity při výkonu práce mají lidé ve věku 18 – 59 let, po této věkové hranici začíná fyzická aktivita lidí v zaměstnání klesat.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U lidí s nadměrnou hmotností je vrchol fyzické aktivity ve věku 18 – 29 let a po dosažení této věkové hranice začíná klesat.</a:t>
            </a:r>
            <a:endParaRPr/>
          </a:p>
          <a:p>
            <a:endParaRPr/>
          </a:p>
          <a:p>
            <a:r>
              <a:rPr b="1" lang="en-US" sz="1000" strike="noStrike">
                <a:solidFill>
                  <a:srgbClr val="000000"/>
                </a:solidFill>
                <a:latin typeface="Verdana"/>
              </a:rPr>
              <a:t>Analýza změn na shodném vzorku respondentů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Od minulé vlny vzrostla průměrná hmotnost o 1,4 kg, obvod pasu se signifikantně zvýšil o 2 cm a index BMI signifikantně vzrostl o 0,5 bodu.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Od minulé vlny se významně nezměnila struktura a frekvence konzumovaných skupin potravin a nápojů. </a:t>
            </a:r>
            <a:endParaRPr/>
          </a:p>
          <a:p>
            <a:pPr lvl="2">
              <a:lnSpc>
                <a:spcPct val="115000"/>
              </a:lnSpc>
              <a:buSzPct val="135000"/>
              <a:buFont typeface="Wingdings" charset="2"/>
              <a:buChar char=""/>
            </a:pPr>
            <a:r>
              <a:rPr lang="en-US" sz="1000" strike="noStrike">
                <a:solidFill>
                  <a:srgbClr val="000000"/>
                </a:solidFill>
                <a:latin typeface="Verdana"/>
              </a:rPr>
              <a:t>Od minulé vlny se lidé obecně méně pohybují a to jak ve všední den, tak i o víkendu. Rovněž významně méně času tráví náročnou fyzickou aktivitou. </a:t>
            </a:r>
            <a:endParaRPr/>
          </a:p>
        </p:txBody>
      </p:sp>
      <p:sp>
        <p:nvSpPr>
          <p:cNvPr id="955" name="CustomShape 4"/>
          <p:cNvSpPr/>
          <p:nvPr/>
        </p:nvSpPr>
        <p:spPr>
          <a:xfrm>
            <a:off x="284400" y="762120"/>
            <a:ext cx="8441640" cy="1066320"/>
          </a:xfrm>
          <a:prstGeom prst="rect">
            <a:avLst/>
          </a:prstGeom>
          <a:solidFill>
            <a:srgbClr val="971c54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Všemi sledovými druhy onemocnění trpí významně častěji lidé s nadměrnou hmotností. 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Lidé s normální hmotností dosahují celkově vyšší průměrné kvality života, a to jak z hlediska fyzického zdraví, tak i z hlediska zdraví psychického. 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1100" strike="noStrike">
                <a:solidFill>
                  <a:srgbClr val="ffffff"/>
                </a:solidFill>
                <a:latin typeface="Verdana"/>
              </a:rPr>
              <a:t>Z analýzy Baeckeho dotazníku vyplývá, že lidé s normální hmotností mají více fyzické aktivity ve volném čase a při sportu, lidé s nadměrnou hmotností mají vyšší fyzickou zátěž v zaměstnání. 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TextShape 1"/>
          <p:cNvSpPr txBox="1"/>
          <p:nvPr/>
        </p:nvSpPr>
        <p:spPr>
          <a:xfrm>
            <a:off x="457200" y="914400"/>
            <a:ext cx="8152920" cy="19047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5000"/>
              </a:lnSpc>
            </a:pPr>
            <a:r>
              <a:rPr lang="en-US" sz="11600" strike="noStrike">
                <a:solidFill>
                  <a:srgbClr val="2f5897"/>
                </a:solidFill>
                <a:latin typeface="Arial"/>
              </a:rPr>
              <a:t>EASO</a:t>
            </a:r>
            <a:endParaRPr/>
          </a:p>
        </p:txBody>
      </p:sp>
      <p:sp>
        <p:nvSpPr>
          <p:cNvPr id="957" name="TextShape 2"/>
          <p:cNvSpPr txBox="1"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p>
            <a:pPr>
              <a:lnSpc>
                <a:spcPct val="100000"/>
              </a:lnSpc>
            </a:pPr>
            <a:fld id="{32FACECF-9C99-4067-A1A6-70BB16D7DE14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958" name="CustomShape 3"/>
          <p:cNvSpPr/>
          <p:nvPr/>
        </p:nvSpPr>
        <p:spPr>
          <a:xfrm>
            <a:off x="1676520" y="3809880"/>
            <a:ext cx="563832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</a:pPr>
            <a:r>
              <a:rPr lang="cs-CZ" sz="2000" strike="noStrike">
                <a:solidFill>
                  <a:srgbClr val="000000"/>
                </a:solidFill>
                <a:latin typeface="Arial"/>
              </a:rPr>
              <a:t>European Association for the Study of Obesity </a:t>
            </a:r>
            <a:endParaRPr/>
          </a:p>
        </p:txBody>
      </p:sp>
    </p:spTree>
  </p:cSld>
  <p:transition spd="med">
    <p:pull dir="ld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www.easo.org</a:t>
            </a:r>
            <a:endParaRPr/>
          </a:p>
        </p:txBody>
      </p:sp>
      <p:sp>
        <p:nvSpPr>
          <p:cNvPr id="96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1" name="Line 3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62" name="Picture 2" descr=""/>
          <p:cNvPicPr/>
          <p:nvPr/>
        </p:nvPicPr>
        <p:blipFill>
          <a:blip r:embed="rId1"/>
          <a:stretch/>
        </p:blipFill>
        <p:spPr>
          <a:xfrm>
            <a:off x="0" y="685800"/>
            <a:ext cx="9085680" cy="57909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Diagnostická kritéria - BMI</a:t>
            </a:r>
            <a:endParaRPr/>
          </a:p>
        </p:txBody>
      </p:sp>
      <p:sp>
        <p:nvSpPr>
          <p:cNvPr id="806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Line 3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808" name="Picture 2" descr=""/>
          <p:cNvPicPr/>
          <p:nvPr/>
        </p:nvPicPr>
        <p:blipFill>
          <a:blip r:embed="rId1"/>
          <a:stretch/>
        </p:blipFill>
        <p:spPr>
          <a:xfrm>
            <a:off x="841680" y="631800"/>
            <a:ext cx="7472160" cy="61257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600" strike="noStrike">
                <a:solidFill>
                  <a:srgbClr val="2f5897"/>
                </a:solidFill>
                <a:latin typeface="Arial"/>
              </a:rPr>
              <a:t>EASO – obezita u dospělých (údaje IASO)</a:t>
            </a:r>
            <a:endParaRPr/>
          </a:p>
        </p:txBody>
      </p:sp>
      <p:sp>
        <p:nvSpPr>
          <p:cNvPr id="96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5" name="Line 3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66" name="Picture 2" descr=""/>
          <p:cNvPicPr/>
          <p:nvPr/>
        </p:nvPicPr>
        <p:blipFill>
          <a:blip r:embed="rId1"/>
          <a:stretch/>
        </p:blipFill>
        <p:spPr>
          <a:xfrm>
            <a:off x="838080" y="838080"/>
            <a:ext cx="7543440" cy="5105160"/>
          </a:xfrm>
          <a:prstGeom prst="rect">
            <a:avLst/>
          </a:prstGeom>
          <a:ln>
            <a:noFill/>
          </a:ln>
        </p:spPr>
      </p:pic>
      <p:sp>
        <p:nvSpPr>
          <p:cNvPr id="967" name="CustomShape 4"/>
          <p:cNvSpPr/>
          <p:nvPr/>
        </p:nvSpPr>
        <p:spPr>
          <a:xfrm>
            <a:off x="304920" y="289548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600" strike="noStrike">
                <a:solidFill>
                  <a:srgbClr val="2f5897"/>
                </a:solidFill>
                <a:latin typeface="Arial"/>
              </a:rPr>
              <a:t>EASO – obezita u dospělých (údaje IASO)</a:t>
            </a:r>
            <a:endParaRPr/>
          </a:p>
        </p:txBody>
      </p:sp>
      <p:sp>
        <p:nvSpPr>
          <p:cNvPr id="969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0" name="Line 3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71" name="Picture 2" descr=""/>
          <p:cNvPicPr/>
          <p:nvPr/>
        </p:nvPicPr>
        <p:blipFill>
          <a:blip r:embed="rId1"/>
          <a:stretch/>
        </p:blipFill>
        <p:spPr>
          <a:xfrm>
            <a:off x="523800" y="961920"/>
            <a:ext cx="8238600" cy="49334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TextShape 1"/>
          <p:cNvSpPr txBox="1"/>
          <p:nvPr/>
        </p:nvSpPr>
        <p:spPr>
          <a:xfrm>
            <a:off x="457200" y="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EASO – obezita u dětí</a:t>
            </a:r>
            <a:endParaRPr/>
          </a:p>
        </p:txBody>
      </p:sp>
      <p:sp>
        <p:nvSpPr>
          <p:cNvPr id="973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4" name="Line 3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75" name="Picture 2" descr=""/>
          <p:cNvPicPr/>
          <p:nvPr/>
        </p:nvPicPr>
        <p:blipFill>
          <a:blip r:embed="rId1"/>
          <a:stretch/>
        </p:blipFill>
        <p:spPr>
          <a:xfrm>
            <a:off x="1033920" y="380880"/>
            <a:ext cx="7043040" cy="64767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2f5897"/>
                </a:solidFill>
                <a:latin typeface="Arial"/>
              </a:rPr>
              <a:t>EASO – obezita u dětí</a:t>
            </a:r>
            <a:endParaRPr/>
          </a:p>
        </p:txBody>
      </p:sp>
      <p:sp>
        <p:nvSpPr>
          <p:cNvPr id="977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8" name="Line 3"/>
          <p:cNvSpPr/>
          <p:nvPr/>
        </p:nvSpPr>
        <p:spPr>
          <a:xfrm>
            <a:off x="533160" y="2286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79" name="Picture 2" descr=""/>
          <p:cNvPicPr/>
          <p:nvPr/>
        </p:nvPicPr>
        <p:blipFill>
          <a:blip r:embed="rId1"/>
          <a:stretch/>
        </p:blipFill>
        <p:spPr>
          <a:xfrm>
            <a:off x="1371600" y="257760"/>
            <a:ext cx="6400440" cy="6599880"/>
          </a:xfrm>
          <a:prstGeom prst="rect">
            <a:avLst/>
          </a:prstGeom>
          <a:ln>
            <a:noFill/>
          </a:ln>
        </p:spPr>
      </p:pic>
      <p:sp>
        <p:nvSpPr>
          <p:cNvPr id="980" name="CustomShape 4"/>
          <p:cNvSpPr/>
          <p:nvPr/>
        </p:nvSpPr>
        <p:spPr>
          <a:xfrm>
            <a:off x="1752480" y="510552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2f5897"/>
                </a:solidFill>
                <a:latin typeface="Arial"/>
              </a:rPr>
              <a:t>EASO – obezita u dětí</a:t>
            </a:r>
            <a:endParaRPr/>
          </a:p>
        </p:txBody>
      </p:sp>
      <p:sp>
        <p:nvSpPr>
          <p:cNvPr id="98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Line 3"/>
          <p:cNvSpPr/>
          <p:nvPr/>
        </p:nvSpPr>
        <p:spPr>
          <a:xfrm>
            <a:off x="533160" y="2286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84" name="Picture 2" descr=""/>
          <p:cNvPicPr/>
          <p:nvPr/>
        </p:nvPicPr>
        <p:blipFill>
          <a:blip r:embed="rId1"/>
          <a:stretch/>
        </p:blipFill>
        <p:spPr>
          <a:xfrm>
            <a:off x="1219320" y="269640"/>
            <a:ext cx="6664680" cy="6511680"/>
          </a:xfrm>
          <a:prstGeom prst="rect">
            <a:avLst/>
          </a:prstGeom>
          <a:ln>
            <a:noFill/>
          </a:ln>
        </p:spPr>
      </p:pic>
      <p:sp>
        <p:nvSpPr>
          <p:cNvPr id="985" name="CustomShape 4"/>
          <p:cNvSpPr/>
          <p:nvPr/>
        </p:nvSpPr>
        <p:spPr>
          <a:xfrm>
            <a:off x="1828800" y="518148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2f5897"/>
                </a:solidFill>
                <a:latin typeface="Arial"/>
              </a:rPr>
              <a:t>EASO – obezita u dětí</a:t>
            </a:r>
            <a:endParaRPr/>
          </a:p>
        </p:txBody>
      </p:sp>
      <p:sp>
        <p:nvSpPr>
          <p:cNvPr id="987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8" name="Line 3"/>
          <p:cNvSpPr/>
          <p:nvPr/>
        </p:nvSpPr>
        <p:spPr>
          <a:xfrm>
            <a:off x="533160" y="2286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89" name="Picture 2" descr=""/>
          <p:cNvPicPr/>
          <p:nvPr/>
        </p:nvPicPr>
        <p:blipFill>
          <a:blip r:embed="rId1"/>
          <a:stretch/>
        </p:blipFill>
        <p:spPr>
          <a:xfrm>
            <a:off x="0" y="1131840"/>
            <a:ext cx="9149760" cy="39110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2f5897"/>
                </a:solidFill>
                <a:latin typeface="Arial"/>
              </a:rPr>
              <a:t>EASO – obezita u dětí</a:t>
            </a:r>
            <a:endParaRPr/>
          </a:p>
        </p:txBody>
      </p:sp>
      <p:sp>
        <p:nvSpPr>
          <p:cNvPr id="991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2" name="Line 3"/>
          <p:cNvSpPr/>
          <p:nvPr/>
        </p:nvSpPr>
        <p:spPr>
          <a:xfrm>
            <a:off x="533160" y="2286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93" name="Picture 2" descr=""/>
          <p:cNvPicPr/>
          <p:nvPr/>
        </p:nvPicPr>
        <p:blipFill>
          <a:blip r:embed="rId1"/>
          <a:stretch/>
        </p:blipFill>
        <p:spPr>
          <a:xfrm>
            <a:off x="1066680" y="762120"/>
            <a:ext cx="6857640" cy="49906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2f5897"/>
                </a:solidFill>
                <a:latin typeface="Arial"/>
              </a:rPr>
              <a:t>EASO – obezita u dětí</a:t>
            </a:r>
            <a:endParaRPr/>
          </a:p>
        </p:txBody>
      </p:sp>
      <p:sp>
        <p:nvSpPr>
          <p:cNvPr id="995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Line 3"/>
          <p:cNvSpPr/>
          <p:nvPr/>
        </p:nvSpPr>
        <p:spPr>
          <a:xfrm>
            <a:off x="533160" y="2286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997" name="Picture 2" descr=""/>
          <p:cNvPicPr/>
          <p:nvPr/>
        </p:nvPicPr>
        <p:blipFill>
          <a:blip r:embed="rId1"/>
          <a:stretch/>
        </p:blipFill>
        <p:spPr>
          <a:xfrm>
            <a:off x="152280" y="2400840"/>
            <a:ext cx="8991360" cy="17517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2f5897"/>
                </a:solidFill>
                <a:latin typeface="Arial"/>
              </a:rPr>
              <a:t>EASO – obezita u dětí</a:t>
            </a:r>
            <a:endParaRPr/>
          </a:p>
        </p:txBody>
      </p:sp>
      <p:sp>
        <p:nvSpPr>
          <p:cNvPr id="999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0" name="Line 3"/>
          <p:cNvSpPr/>
          <p:nvPr/>
        </p:nvSpPr>
        <p:spPr>
          <a:xfrm>
            <a:off x="533160" y="2286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01" name="Picture 2" descr=""/>
          <p:cNvPicPr/>
          <p:nvPr/>
        </p:nvPicPr>
        <p:blipFill>
          <a:blip r:embed="rId1"/>
          <a:stretch/>
        </p:blipFill>
        <p:spPr>
          <a:xfrm>
            <a:off x="1371600" y="304920"/>
            <a:ext cx="6751800" cy="63856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TextShape 1"/>
          <p:cNvSpPr txBox="1"/>
          <p:nvPr/>
        </p:nvSpPr>
        <p:spPr>
          <a:xfrm>
            <a:off x="457200" y="914400"/>
            <a:ext cx="8152920" cy="19047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5000"/>
              </a:lnSpc>
            </a:pPr>
            <a:r>
              <a:rPr lang="en-US" sz="11600" strike="noStrike">
                <a:solidFill>
                  <a:srgbClr val="2f5897"/>
                </a:solidFill>
                <a:latin typeface="Arial"/>
              </a:rPr>
              <a:t>IASO</a:t>
            </a:r>
            <a:endParaRPr/>
          </a:p>
        </p:txBody>
      </p:sp>
      <p:sp>
        <p:nvSpPr>
          <p:cNvPr id="1003" name="TextShape 2"/>
          <p:cNvSpPr txBox="1"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p>
            <a:pPr>
              <a:lnSpc>
                <a:spcPct val="100000"/>
              </a:lnSpc>
            </a:pPr>
            <a:fld id="{FC815135-0DE4-4CE1-B0CF-05B202179B47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  <p:sp>
        <p:nvSpPr>
          <p:cNvPr id="1004" name="CustomShape 3"/>
          <p:cNvSpPr/>
          <p:nvPr/>
        </p:nvSpPr>
        <p:spPr>
          <a:xfrm>
            <a:off x="1905120" y="3809880"/>
            <a:ext cx="586692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</a:pPr>
            <a:r>
              <a:rPr lang="cs-CZ" sz="2000" strike="noStrike">
                <a:solidFill>
                  <a:srgbClr val="000000"/>
                </a:solidFill>
                <a:latin typeface="Arial"/>
              </a:rPr>
              <a:t>International Association for the Study of Obesity </a:t>
            </a:r>
            <a:endParaRPr/>
          </a:p>
        </p:txBody>
      </p:sp>
    </p:spTree>
  </p:cSld>
  <p:transition spd="med">
    <p:pull dir="l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extShape 1"/>
          <p:cNvSpPr txBox="1"/>
          <p:nvPr/>
        </p:nvSpPr>
        <p:spPr>
          <a:xfrm>
            <a:off x="457200" y="15228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Diagnostická kritéria - % tuku</a:t>
            </a:r>
            <a:endParaRPr/>
          </a:p>
        </p:txBody>
      </p:sp>
      <p:sp>
        <p:nvSpPr>
          <p:cNvPr id="81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sp>
        <p:nvSpPr>
          <p:cNvPr id="812" name="CustomShape 4"/>
          <p:cNvSpPr/>
          <p:nvPr/>
        </p:nvSpPr>
        <p:spPr>
          <a:xfrm>
            <a:off x="142560" y="1981080"/>
            <a:ext cx="88387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</a:rPr>
              <a:t>Oliveros E, Somers V, Sochor O, Goel K, Lopez-Jimenez F: The concept of normal weight obesity. Progress in cardiovascular diseases, 2014, 56, 426-43</a:t>
            </a:r>
            <a:r>
              <a:rPr b="1" lang="cs-CZ" sz="1100" strike="noStrike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graphicFrame>
        <p:nvGraphicFramePr>
          <p:cNvPr id="813" name="Table 5"/>
          <p:cNvGraphicFramePr/>
          <p:nvPr/>
        </p:nvGraphicFramePr>
        <p:xfrm>
          <a:off x="2590920" y="533520"/>
          <a:ext cx="3461040" cy="1506240"/>
        </p:xfrm>
        <a:graphic>
          <a:graphicData uri="http://schemas.openxmlformats.org/drawingml/2006/table">
            <a:tbl>
              <a:tblPr/>
              <a:tblGrid>
                <a:gridCol w="1153440"/>
                <a:gridCol w="1153440"/>
                <a:gridCol w="1154160"/>
              </a:tblGrid>
              <a:tr h="37656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ffffff"/>
                          </a:solidFill>
                          <a:latin typeface="Palatino Linotype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ffffff"/>
                          </a:solidFill>
                          <a:latin typeface="Palatino Linotype"/>
                        </a:rPr>
                        <a:t>Men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ffffff"/>
                          </a:solidFill>
                          <a:latin typeface="Palatino Linotype"/>
                        </a:rPr>
                        <a:t>Women</a:t>
                      </a:r>
                      <a:endParaRPr/>
                    </a:p>
                  </a:txBody>
                  <a:tcPr/>
                </a:tc>
              </a:tr>
              <a:tr h="376560"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ffffff"/>
                          </a:solidFill>
                          <a:latin typeface="Palatino Linotype"/>
                        </a:rPr>
                        <a:t>Normal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&lt; 20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&lt; 30</a:t>
                      </a:r>
                      <a:endParaRPr/>
                    </a:p>
                  </a:txBody>
                  <a:tcPr/>
                </a:tc>
              </a:tr>
              <a:tr h="376560"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ffffff"/>
                          </a:solidFill>
                          <a:latin typeface="Palatino Linotype"/>
                        </a:rPr>
                        <a:t>Overweight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20 - 25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30 - 35</a:t>
                      </a:r>
                      <a:endParaRPr/>
                    </a:p>
                  </a:txBody>
                  <a:tcPr/>
                </a:tc>
              </a:tr>
              <a:tr h="376560"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ffffff"/>
                          </a:solidFill>
                          <a:latin typeface="Palatino Linotype"/>
                        </a:rPr>
                        <a:t>Obesity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&gt; 25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cs-CZ" sz="1400" strike="noStrike">
                          <a:solidFill>
                            <a:srgbClr val="000000"/>
                          </a:solidFill>
                          <a:latin typeface="Palatino Linotype"/>
                        </a:rPr>
                        <a:t>&gt; 35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4" name="CustomShape 6"/>
          <p:cNvSpPr/>
          <p:nvPr/>
        </p:nvSpPr>
        <p:spPr>
          <a:xfrm>
            <a:off x="294840" y="2587680"/>
            <a:ext cx="88488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cs-CZ" sz="1400" strike="noStrike">
                <a:solidFill>
                  <a:srgbClr val="000000"/>
                </a:solidFill>
                <a:latin typeface="Arial Narrow"/>
              </a:rPr>
              <a:t>Biospace</a:t>
            </a:r>
            <a:r>
              <a:rPr lang="cs-CZ" sz="1400" strike="noStrike">
                <a:solidFill>
                  <a:srgbClr val="000000"/>
                </a:solidFill>
                <a:latin typeface="Arial Narrow"/>
              </a:rPr>
              <a:t>:  Standard body fat percent is </a:t>
            </a:r>
            <a:r>
              <a:rPr b="1" lang="cs-CZ" sz="1400" strike="noStrike">
                <a:solidFill>
                  <a:srgbClr val="000000"/>
                </a:solidFill>
                <a:latin typeface="Arial Narrow"/>
              </a:rPr>
              <a:t>15 % (range 10 - 20)  for men  and 23 % (range 18 - 28)  for women</a:t>
            </a:r>
            <a:endParaRPr/>
          </a:p>
        </p:txBody>
      </p:sp>
      <p:pic>
        <p:nvPicPr>
          <p:cNvPr id="815" name="Picture 1" descr=""/>
          <p:cNvPicPr/>
          <p:nvPr/>
        </p:nvPicPr>
        <p:blipFill>
          <a:blip r:embed="rId1"/>
          <a:stretch/>
        </p:blipFill>
        <p:spPr>
          <a:xfrm>
            <a:off x="76320" y="3124080"/>
            <a:ext cx="9048960" cy="32000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IASO + International obesity Taskforce</a:t>
            </a:r>
            <a:endParaRPr/>
          </a:p>
        </p:txBody>
      </p:sp>
      <p:sp>
        <p:nvSpPr>
          <p:cNvPr id="1006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7" name="Line 3"/>
          <p:cNvSpPr/>
          <p:nvPr/>
        </p:nvSpPr>
        <p:spPr>
          <a:xfrm>
            <a:off x="45720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08" name="Picture 2" descr=""/>
          <p:cNvPicPr/>
          <p:nvPr/>
        </p:nvPicPr>
        <p:blipFill>
          <a:blip r:embed="rId1"/>
          <a:stretch/>
        </p:blipFill>
        <p:spPr>
          <a:xfrm>
            <a:off x="95400" y="419040"/>
            <a:ext cx="8953200" cy="621000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International obesity Taskforce</a:t>
            </a:r>
            <a:endParaRPr/>
          </a:p>
        </p:txBody>
      </p:sp>
      <p:sp>
        <p:nvSpPr>
          <p:cNvPr id="101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1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12" name="Picture 2" descr=""/>
          <p:cNvPicPr/>
          <p:nvPr/>
        </p:nvPicPr>
        <p:blipFill>
          <a:blip r:embed="rId1"/>
          <a:stretch/>
        </p:blipFill>
        <p:spPr>
          <a:xfrm>
            <a:off x="477000" y="762120"/>
            <a:ext cx="8209440" cy="51811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International obesity Taskforce</a:t>
            </a:r>
            <a:endParaRPr/>
          </a:p>
        </p:txBody>
      </p:sp>
      <p:sp>
        <p:nvSpPr>
          <p:cNvPr id="101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5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16" name="Picture 2" descr=""/>
          <p:cNvPicPr/>
          <p:nvPr/>
        </p:nvPicPr>
        <p:blipFill>
          <a:blip r:embed="rId1"/>
          <a:stretch/>
        </p:blipFill>
        <p:spPr>
          <a:xfrm>
            <a:off x="457200" y="695160"/>
            <a:ext cx="8295120" cy="50954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IASO + International obesity Taskforce</a:t>
            </a:r>
            <a:endParaRPr/>
          </a:p>
        </p:txBody>
      </p:sp>
      <p:sp>
        <p:nvSpPr>
          <p:cNvPr id="101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Line 3"/>
          <p:cNvSpPr/>
          <p:nvPr/>
        </p:nvSpPr>
        <p:spPr>
          <a:xfrm>
            <a:off x="45720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20" name="Picture 3" descr=""/>
          <p:cNvPicPr/>
          <p:nvPr/>
        </p:nvPicPr>
        <p:blipFill>
          <a:blip r:embed="rId1"/>
          <a:stretch/>
        </p:blipFill>
        <p:spPr>
          <a:xfrm>
            <a:off x="1214280" y="457200"/>
            <a:ext cx="6942600" cy="60955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058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http://www.iaso.org/publications/trackingobesity/</a:t>
            </a:r>
            <a:endParaRPr/>
          </a:p>
        </p:txBody>
      </p:sp>
      <p:sp>
        <p:nvSpPr>
          <p:cNvPr id="102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3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24" name="Picture 2" descr=""/>
          <p:cNvPicPr/>
          <p:nvPr/>
        </p:nvPicPr>
        <p:blipFill>
          <a:blip r:embed="rId1"/>
          <a:stretch/>
        </p:blipFill>
        <p:spPr>
          <a:xfrm>
            <a:off x="1828800" y="438480"/>
            <a:ext cx="5638320" cy="61905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International obesity Taskforce</a:t>
            </a:r>
            <a:endParaRPr/>
          </a:p>
        </p:txBody>
      </p:sp>
      <p:sp>
        <p:nvSpPr>
          <p:cNvPr id="1026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7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28" name="Picture 2" descr=""/>
          <p:cNvPicPr/>
          <p:nvPr/>
        </p:nvPicPr>
        <p:blipFill>
          <a:blip r:embed="rId1"/>
          <a:stretch/>
        </p:blipFill>
        <p:spPr>
          <a:xfrm>
            <a:off x="1164960" y="1057320"/>
            <a:ext cx="6759360" cy="39715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Shape 1"/>
          <p:cNvSpPr txBox="1"/>
          <p:nvPr/>
        </p:nvSpPr>
        <p:spPr>
          <a:xfrm>
            <a:off x="457200" y="914400"/>
            <a:ext cx="8152920" cy="19047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5000"/>
              </a:lnSpc>
            </a:pPr>
            <a:r>
              <a:rPr lang="en-US" sz="11600" strike="noStrike">
                <a:solidFill>
                  <a:srgbClr val="2f5897"/>
                </a:solidFill>
                <a:latin typeface="Arial"/>
              </a:rPr>
              <a:t>WHO</a:t>
            </a:r>
            <a:endParaRPr/>
          </a:p>
        </p:txBody>
      </p:sp>
      <p:sp>
        <p:nvSpPr>
          <p:cNvPr id="1030" name="TextShape 2"/>
          <p:cNvSpPr txBox="1"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p>
            <a:pPr>
              <a:lnSpc>
                <a:spcPct val="100000"/>
              </a:lnSpc>
            </a:pPr>
            <a:fld id="{8C25F1E3-AF79-4DB8-880B-57F0522B74B5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</p:spTree>
  </p:cSld>
  <p:transition spd="med">
    <p:pull dir="ld"/>
  </p:transition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2" name="Picture 2" descr=""/>
          <p:cNvPicPr/>
          <p:nvPr/>
        </p:nvPicPr>
        <p:blipFill>
          <a:blip r:embed="rId1"/>
          <a:stretch/>
        </p:blipFill>
        <p:spPr>
          <a:xfrm>
            <a:off x="1050840" y="76320"/>
            <a:ext cx="7493760" cy="67813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Shape 1"/>
          <p:cNvSpPr txBox="1"/>
          <p:nvPr/>
        </p:nvSpPr>
        <p:spPr>
          <a:xfrm>
            <a:off x="457200" y="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WHO</a:t>
            </a:r>
            <a:endParaRPr/>
          </a:p>
        </p:txBody>
      </p:sp>
      <p:sp>
        <p:nvSpPr>
          <p:cNvPr id="103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5" name="Line 3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36" name="Picture 2" descr=""/>
          <p:cNvPicPr/>
          <p:nvPr/>
        </p:nvPicPr>
        <p:blipFill>
          <a:blip r:embed="rId1"/>
          <a:stretch/>
        </p:blipFill>
        <p:spPr>
          <a:xfrm>
            <a:off x="1828800" y="419760"/>
            <a:ext cx="5810040" cy="63615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8" name="Picture 2" descr=""/>
          <p:cNvPicPr/>
          <p:nvPr/>
        </p:nvPicPr>
        <p:blipFill>
          <a:blip r:embed="rId1"/>
          <a:srcRect l="0" t="25087" r="0" b="48548"/>
          <a:stretch/>
        </p:blipFill>
        <p:spPr>
          <a:xfrm>
            <a:off x="-76320" y="0"/>
            <a:ext cx="8832240" cy="6857640"/>
          </a:xfrm>
          <a:prstGeom prst="rect">
            <a:avLst/>
          </a:prstGeom>
          <a:ln>
            <a:noFill/>
          </a:ln>
        </p:spPr>
      </p:pic>
      <p:sp>
        <p:nvSpPr>
          <p:cNvPr id="1039" name="CustomShape 2"/>
          <p:cNvSpPr/>
          <p:nvPr/>
        </p:nvSpPr>
        <p:spPr>
          <a:xfrm>
            <a:off x="304920" y="571500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0" name="CustomShape 3"/>
          <p:cNvSpPr/>
          <p:nvPr/>
        </p:nvSpPr>
        <p:spPr>
          <a:xfrm>
            <a:off x="2590920" y="571500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7" name="Picture 2" descr=""/>
          <p:cNvPicPr/>
          <p:nvPr/>
        </p:nvPicPr>
        <p:blipFill>
          <a:blip r:embed="rId1"/>
          <a:stretch/>
        </p:blipFill>
        <p:spPr>
          <a:xfrm>
            <a:off x="9720" y="380880"/>
            <a:ext cx="9096120" cy="58215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2" name="Picture 2" descr=""/>
          <p:cNvPicPr/>
          <p:nvPr/>
        </p:nvPicPr>
        <p:blipFill>
          <a:blip r:embed="rId1"/>
          <a:stretch/>
        </p:blipFill>
        <p:spPr>
          <a:xfrm>
            <a:off x="1371600" y="0"/>
            <a:ext cx="6249240" cy="67813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4" name="Picture 2" descr=""/>
          <p:cNvPicPr/>
          <p:nvPr/>
        </p:nvPicPr>
        <p:blipFill>
          <a:blip r:embed="rId1"/>
          <a:stretch/>
        </p:blipFill>
        <p:spPr>
          <a:xfrm>
            <a:off x="1371600" y="94680"/>
            <a:ext cx="6629040" cy="66866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6" name="Picture 2" descr=""/>
          <p:cNvPicPr/>
          <p:nvPr/>
        </p:nvPicPr>
        <p:blipFill>
          <a:blip r:embed="rId1"/>
          <a:stretch/>
        </p:blipFill>
        <p:spPr>
          <a:xfrm>
            <a:off x="76320" y="762120"/>
            <a:ext cx="8772480" cy="5005080"/>
          </a:xfrm>
          <a:prstGeom prst="rect">
            <a:avLst/>
          </a:prstGeom>
          <a:ln>
            <a:noFill/>
          </a:ln>
        </p:spPr>
      </p:pic>
      <p:sp>
        <p:nvSpPr>
          <p:cNvPr id="1047" name="CustomShape 2"/>
          <p:cNvSpPr/>
          <p:nvPr/>
        </p:nvSpPr>
        <p:spPr>
          <a:xfrm>
            <a:off x="380880" y="426708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8" name="CustomShape 3"/>
          <p:cNvSpPr/>
          <p:nvPr/>
        </p:nvSpPr>
        <p:spPr>
          <a:xfrm>
            <a:off x="2362320" y="426708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0" name="Picture 2" descr=""/>
          <p:cNvPicPr/>
          <p:nvPr/>
        </p:nvPicPr>
        <p:blipFill>
          <a:blip r:embed="rId1"/>
          <a:stretch/>
        </p:blipFill>
        <p:spPr>
          <a:xfrm>
            <a:off x="1032840" y="0"/>
            <a:ext cx="7211880" cy="68576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extShape 1"/>
          <p:cNvSpPr txBox="1"/>
          <p:nvPr/>
        </p:nvSpPr>
        <p:spPr>
          <a:xfrm>
            <a:off x="457200" y="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http://gamapserver.who.int/gho/interactive_charts/ncd/risk_factors/overweight_obesity/atlas.html</a:t>
            </a:r>
            <a:endParaRPr/>
          </a:p>
        </p:txBody>
      </p:sp>
      <p:sp>
        <p:nvSpPr>
          <p:cNvPr id="105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Line 3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54" name="Picture 2" descr=""/>
          <p:cNvPicPr/>
          <p:nvPr/>
        </p:nvPicPr>
        <p:blipFill>
          <a:blip r:embed="rId1"/>
          <a:stretch/>
        </p:blipFill>
        <p:spPr>
          <a:xfrm>
            <a:off x="33120" y="380880"/>
            <a:ext cx="9110520" cy="6400440"/>
          </a:xfrm>
          <a:prstGeom prst="rect">
            <a:avLst/>
          </a:prstGeom>
          <a:ln>
            <a:noFill/>
          </a:ln>
        </p:spPr>
      </p:pic>
      <p:sp>
        <p:nvSpPr>
          <p:cNvPr id="1055" name="CustomShape 4"/>
          <p:cNvSpPr/>
          <p:nvPr/>
        </p:nvSpPr>
        <p:spPr>
          <a:xfrm>
            <a:off x="1295280" y="1600200"/>
            <a:ext cx="609120" cy="75960"/>
          </a:xfrm>
          <a:prstGeom prst="leftArrow">
            <a:avLst>
              <a:gd name="adj1" fmla="val 50000"/>
              <a:gd name="adj2" fmla="val 50000"/>
            </a:avLst>
          </a:prstGeom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Line 2"/>
          <p:cNvSpPr/>
          <p:nvPr/>
        </p:nvSpPr>
        <p:spPr>
          <a:xfrm>
            <a:off x="533160" y="3045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58" name="Picture 2" descr=""/>
          <p:cNvPicPr/>
          <p:nvPr/>
        </p:nvPicPr>
        <p:blipFill>
          <a:blip r:embed="rId1"/>
          <a:stretch/>
        </p:blipFill>
        <p:spPr>
          <a:xfrm>
            <a:off x="79560" y="228600"/>
            <a:ext cx="9064080" cy="6440760"/>
          </a:xfrm>
          <a:prstGeom prst="rect">
            <a:avLst/>
          </a:prstGeom>
          <a:ln>
            <a:noFill/>
          </a:ln>
        </p:spPr>
      </p:pic>
      <p:sp>
        <p:nvSpPr>
          <p:cNvPr id="1059" name="CustomShape 3"/>
          <p:cNvSpPr/>
          <p:nvPr/>
        </p:nvSpPr>
        <p:spPr>
          <a:xfrm>
            <a:off x="1295280" y="1447920"/>
            <a:ext cx="609120" cy="75960"/>
          </a:xfrm>
          <a:prstGeom prst="leftArrow">
            <a:avLst>
              <a:gd name="adj1" fmla="val 50000"/>
              <a:gd name="adj2" fmla="val 50000"/>
            </a:avLst>
          </a:prstGeom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Shape 1"/>
          <p:cNvSpPr txBox="1"/>
          <p:nvPr/>
        </p:nvSpPr>
        <p:spPr>
          <a:xfrm>
            <a:off x="457200" y="1676520"/>
            <a:ext cx="8152920" cy="2361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5000"/>
              </a:lnSpc>
            </a:pPr>
            <a:r>
              <a:rPr lang="en-US" sz="4800" strike="noStrike">
                <a:solidFill>
                  <a:srgbClr val="2f5897"/>
                </a:solidFill>
                <a:latin typeface="Arial"/>
              </a:rPr>
              <a:t>
</a:t>
            </a:r>
            <a:r>
              <a:rPr lang="en-US" sz="4800" strike="noStrike">
                <a:solidFill>
                  <a:srgbClr val="2f5897"/>
                </a:solidFill>
                <a:latin typeface="Arial"/>
              </a:rPr>
              <a:t>WHO </a:t>
            </a:r>
            <a:r>
              <a:rPr lang="en-US" sz="4800" strike="noStrike">
                <a:solidFill>
                  <a:srgbClr val="2f5897"/>
                </a:solidFill>
                <a:latin typeface="Arial"/>
              </a:rPr>
              <a:t>
</a:t>
            </a:r>
            <a:r>
              <a:rPr lang="en-US" sz="4800" strike="noStrike">
                <a:solidFill>
                  <a:srgbClr val="2f5897"/>
                </a:solidFill>
                <a:latin typeface="Arial"/>
              </a:rPr>
              <a:t>Global database on BMI</a:t>
            </a:r>
            <a:endParaRPr/>
          </a:p>
        </p:txBody>
      </p:sp>
      <p:sp>
        <p:nvSpPr>
          <p:cNvPr id="1061" name="TextShape 2"/>
          <p:cNvSpPr txBox="1"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txBody>
          <a:bodyPr lIns="27360" rIns="45720" anchor="ctr"/>
          <a:p>
            <a:pPr>
              <a:lnSpc>
                <a:spcPct val="100000"/>
              </a:lnSpc>
            </a:pPr>
            <a:fld id="{0C3A3F31-9DEC-40E9-9B2C-CE006C886037}" type="slidenum">
              <a:rPr b="1" lang="cs-CZ" sz="1200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/>
          </a:p>
        </p:txBody>
      </p:sp>
    </p:spTree>
  </p:cSld>
  <p:transition spd="med">
    <p:pull dir="ld"/>
  </p:transition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extShape 1"/>
          <p:cNvSpPr txBox="1"/>
          <p:nvPr/>
        </p:nvSpPr>
        <p:spPr>
          <a:xfrm>
            <a:off x="45720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953"/>
              </a:lnSpc>
            </a:pPr>
            <a:r>
              <a:rPr lang="en-US" sz="1200" strike="noStrike">
                <a:solidFill>
                  <a:srgbClr val="2f5897"/>
                </a:solidFill>
                <a:latin typeface="Arial"/>
              </a:rPr>
              <a:t>http://apps.who.int/bmi/index.jsp</a:t>
            </a:r>
            <a:endParaRPr/>
          </a:p>
        </p:txBody>
      </p:sp>
      <p:sp>
        <p:nvSpPr>
          <p:cNvPr id="1063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4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65" name="Picture 2" descr=""/>
          <p:cNvPicPr/>
          <p:nvPr/>
        </p:nvPicPr>
        <p:blipFill>
          <a:blip r:embed="rId1"/>
          <a:stretch/>
        </p:blipFill>
        <p:spPr>
          <a:xfrm>
            <a:off x="76320" y="533520"/>
            <a:ext cx="8922960" cy="57909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7" name="Picture 2" descr=""/>
          <p:cNvPicPr/>
          <p:nvPr/>
        </p:nvPicPr>
        <p:blipFill>
          <a:blip r:embed="rId1"/>
          <a:stretch/>
        </p:blipFill>
        <p:spPr>
          <a:xfrm>
            <a:off x="892440" y="78120"/>
            <a:ext cx="7343280" cy="67795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9" name="Picture 2" descr=""/>
          <p:cNvPicPr/>
          <p:nvPr/>
        </p:nvPicPr>
        <p:blipFill>
          <a:blip r:embed="rId1"/>
          <a:stretch/>
        </p:blipFill>
        <p:spPr>
          <a:xfrm>
            <a:off x="685800" y="76320"/>
            <a:ext cx="7561800" cy="6705360"/>
          </a:xfrm>
          <a:prstGeom prst="rect">
            <a:avLst/>
          </a:prstGeom>
          <a:ln>
            <a:noFill/>
          </a:ln>
        </p:spPr>
      </p:pic>
      <p:sp>
        <p:nvSpPr>
          <p:cNvPr id="1070" name="CustomShape 2"/>
          <p:cNvSpPr/>
          <p:nvPr/>
        </p:nvSpPr>
        <p:spPr>
          <a:xfrm>
            <a:off x="152280" y="4191120"/>
            <a:ext cx="380520" cy="15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pull dir="ld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extShape 1"/>
          <p:cNvSpPr txBox="1"/>
          <p:nvPr/>
        </p:nvSpPr>
        <p:spPr>
          <a:xfrm>
            <a:off x="457200" y="15228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trike="noStrike">
                <a:solidFill>
                  <a:srgbClr val="2f5897"/>
                </a:solidFill>
                <a:latin typeface="Arial"/>
              </a:rPr>
              <a:t>Diagnostická kritéria - % tuku</a:t>
            </a:r>
            <a:endParaRPr/>
          </a:p>
        </p:txBody>
      </p:sp>
      <p:sp>
        <p:nvSpPr>
          <p:cNvPr id="819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821" name="Picture 3" descr=""/>
          <p:cNvPicPr/>
          <p:nvPr/>
        </p:nvPicPr>
        <p:blipFill>
          <a:blip r:embed="rId1"/>
          <a:stretch/>
        </p:blipFill>
        <p:spPr>
          <a:xfrm>
            <a:off x="152280" y="1416600"/>
            <a:ext cx="8915040" cy="35168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2" name="Picture 2" descr=""/>
          <p:cNvPicPr/>
          <p:nvPr/>
        </p:nvPicPr>
        <p:blipFill>
          <a:blip r:embed="rId1"/>
          <a:stretch/>
        </p:blipFill>
        <p:spPr>
          <a:xfrm>
            <a:off x="1600200" y="0"/>
            <a:ext cx="5105160" cy="68090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4" name="Picture 2" descr=""/>
          <p:cNvPicPr/>
          <p:nvPr/>
        </p:nvPicPr>
        <p:blipFill>
          <a:blip r:embed="rId1"/>
          <a:stretch/>
        </p:blipFill>
        <p:spPr>
          <a:xfrm>
            <a:off x="0" y="228600"/>
            <a:ext cx="9084600" cy="63241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6" name="Picture 2" descr=""/>
          <p:cNvPicPr/>
          <p:nvPr/>
        </p:nvPicPr>
        <p:blipFill>
          <a:blip r:embed="rId1"/>
          <a:stretch/>
        </p:blipFill>
        <p:spPr>
          <a:xfrm>
            <a:off x="152280" y="697680"/>
            <a:ext cx="13939200" cy="584100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8" name="Picture 2" descr=""/>
          <p:cNvPicPr/>
          <p:nvPr/>
        </p:nvPicPr>
        <p:blipFill>
          <a:blip r:embed="rId1"/>
          <a:stretch/>
        </p:blipFill>
        <p:spPr>
          <a:xfrm>
            <a:off x="248040" y="304920"/>
            <a:ext cx="8743320" cy="59194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extShape 1"/>
          <p:cNvSpPr txBox="1"/>
          <p:nvPr/>
        </p:nvSpPr>
        <p:spPr>
          <a:xfrm>
            <a:off x="380880" y="1905120"/>
            <a:ext cx="8305560" cy="1377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7200" strike="noStrike">
                <a:solidFill>
                  <a:srgbClr val="2f5897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08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1" name="Line 3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</p:spTree>
  </p:cSld>
  <p:transition spd="med">
    <p:pull dir="ld"/>
  </p:transition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2f5897"/>
                </a:solidFill>
                <a:latin typeface="Arial"/>
              </a:rPr>
              <a:t>Kardiovize Brno </a:t>
            </a:r>
            <a:endParaRPr/>
          </a:p>
        </p:txBody>
      </p:sp>
      <p:sp>
        <p:nvSpPr>
          <p:cNvPr id="1083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4" name="Line 3"/>
          <p:cNvSpPr/>
          <p:nvPr/>
        </p:nvSpPr>
        <p:spPr>
          <a:xfrm>
            <a:off x="533160" y="2286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graphicFrame>
        <p:nvGraphicFramePr>
          <p:cNvPr id="1085" name="Graf 11"/>
          <p:cNvGraphicFramePr/>
          <p:nvPr/>
        </p:nvGraphicFramePr>
        <p:xfrm>
          <a:off x="1676520" y="228600"/>
          <a:ext cx="5843160" cy="312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86" name="Graf 12"/>
          <p:cNvGraphicFramePr/>
          <p:nvPr/>
        </p:nvGraphicFramePr>
        <p:xfrm>
          <a:off x="1676520" y="3489480"/>
          <a:ext cx="5790960" cy="336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med">
    <p:pull dir="ld"/>
  </p:transition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 </a:t>
            </a:r>
            <a:endParaRPr/>
          </a:p>
        </p:txBody>
      </p:sp>
      <p:sp>
        <p:nvSpPr>
          <p:cNvPr id="108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9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90" name="Picture 2" descr=""/>
          <p:cNvPicPr/>
          <p:nvPr/>
        </p:nvPicPr>
        <p:blipFill>
          <a:blip r:embed="rId1"/>
          <a:stretch/>
        </p:blipFill>
        <p:spPr>
          <a:xfrm>
            <a:off x="228600" y="847800"/>
            <a:ext cx="8686440" cy="51620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09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3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94" name="Picture 2" descr=""/>
          <p:cNvPicPr/>
          <p:nvPr/>
        </p:nvPicPr>
        <p:blipFill>
          <a:blip r:embed="rId1"/>
          <a:stretch/>
        </p:blipFill>
        <p:spPr>
          <a:xfrm>
            <a:off x="314280" y="771480"/>
            <a:ext cx="8515080" cy="53146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TextShape 1"/>
          <p:cNvSpPr txBox="1"/>
          <p:nvPr/>
        </p:nvSpPr>
        <p:spPr>
          <a:xfrm>
            <a:off x="424080" y="15228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096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7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098" name="Picture 2" descr=""/>
          <p:cNvPicPr/>
          <p:nvPr/>
        </p:nvPicPr>
        <p:blipFill>
          <a:blip r:embed="rId1"/>
          <a:stretch/>
        </p:blipFill>
        <p:spPr>
          <a:xfrm>
            <a:off x="495360" y="800280"/>
            <a:ext cx="8152920" cy="52574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0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1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02" name="Picture 2" descr=""/>
          <p:cNvPicPr/>
          <p:nvPr/>
        </p:nvPicPr>
        <p:blipFill>
          <a:blip r:embed="rId1"/>
          <a:stretch/>
        </p:blipFill>
        <p:spPr>
          <a:xfrm>
            <a:off x="419040" y="852480"/>
            <a:ext cx="8305560" cy="51526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CustomShape 1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3" name="Picture 2" descr=""/>
          <p:cNvPicPr/>
          <p:nvPr/>
        </p:nvPicPr>
        <p:blipFill>
          <a:blip r:embed="rId1"/>
          <a:stretch/>
        </p:blipFill>
        <p:spPr>
          <a:xfrm>
            <a:off x="1324080" y="409680"/>
            <a:ext cx="6495840" cy="60386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 </a:t>
            </a:r>
            <a:endParaRPr/>
          </a:p>
        </p:txBody>
      </p:sp>
      <p:sp>
        <p:nvSpPr>
          <p:cNvPr id="110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5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06" name="Picture 2" descr=""/>
          <p:cNvPicPr/>
          <p:nvPr/>
        </p:nvPicPr>
        <p:blipFill>
          <a:blip r:embed="rId1"/>
          <a:stretch/>
        </p:blipFill>
        <p:spPr>
          <a:xfrm>
            <a:off x="571680" y="847800"/>
            <a:ext cx="8000640" cy="51620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TextShape 1"/>
          <p:cNvSpPr txBox="1"/>
          <p:nvPr/>
        </p:nvSpPr>
        <p:spPr>
          <a:xfrm>
            <a:off x="457200" y="15228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 </a:t>
            </a:r>
            <a:endParaRPr/>
          </a:p>
        </p:txBody>
      </p:sp>
      <p:sp>
        <p:nvSpPr>
          <p:cNvPr id="110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9" name="Line 3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10" name="Picture 2" descr=""/>
          <p:cNvPicPr/>
          <p:nvPr/>
        </p:nvPicPr>
        <p:blipFill>
          <a:blip r:embed="rId1"/>
          <a:stretch/>
        </p:blipFill>
        <p:spPr>
          <a:xfrm>
            <a:off x="671400" y="900000"/>
            <a:ext cx="7800480" cy="50572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 </a:t>
            </a:r>
            <a:endParaRPr/>
          </a:p>
        </p:txBody>
      </p:sp>
      <p:sp>
        <p:nvSpPr>
          <p:cNvPr id="111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3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14" name="Picture 6" descr=""/>
          <p:cNvPicPr/>
          <p:nvPr/>
        </p:nvPicPr>
        <p:blipFill>
          <a:blip r:embed="rId1"/>
          <a:stretch/>
        </p:blipFill>
        <p:spPr>
          <a:xfrm>
            <a:off x="268920" y="678600"/>
            <a:ext cx="8507160" cy="604260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TextShape 1"/>
          <p:cNvSpPr txBox="1"/>
          <p:nvPr/>
        </p:nvSpPr>
        <p:spPr>
          <a:xfrm>
            <a:off x="457200" y="7632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 </a:t>
            </a:r>
            <a:endParaRPr/>
          </a:p>
        </p:txBody>
      </p:sp>
      <p:sp>
        <p:nvSpPr>
          <p:cNvPr id="1116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7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18" name="Picture 2" descr=""/>
          <p:cNvPicPr/>
          <p:nvPr/>
        </p:nvPicPr>
        <p:blipFill>
          <a:blip r:embed="rId1"/>
          <a:stretch/>
        </p:blipFill>
        <p:spPr>
          <a:xfrm>
            <a:off x="165960" y="561600"/>
            <a:ext cx="8658360" cy="60098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TextShape 1"/>
          <p:cNvSpPr txBox="1"/>
          <p:nvPr/>
        </p:nvSpPr>
        <p:spPr>
          <a:xfrm>
            <a:off x="457200" y="152280"/>
            <a:ext cx="8305560" cy="30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 </a:t>
            </a:r>
            <a:endParaRPr/>
          </a:p>
        </p:txBody>
      </p:sp>
      <p:sp>
        <p:nvSpPr>
          <p:cNvPr id="112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1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22" name="Picture 2" descr=""/>
          <p:cNvPicPr/>
          <p:nvPr/>
        </p:nvPicPr>
        <p:blipFill>
          <a:blip r:embed="rId1"/>
          <a:stretch/>
        </p:blipFill>
        <p:spPr>
          <a:xfrm>
            <a:off x="762120" y="566640"/>
            <a:ext cx="7552800" cy="57794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TextShape 1"/>
          <p:cNvSpPr txBox="1"/>
          <p:nvPr/>
        </p:nvSpPr>
        <p:spPr>
          <a:xfrm>
            <a:off x="457200" y="76320"/>
            <a:ext cx="8305560" cy="228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2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5" name="Line 3"/>
          <p:cNvSpPr/>
          <p:nvPr/>
        </p:nvSpPr>
        <p:spPr>
          <a:xfrm>
            <a:off x="533160" y="38088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26" name="Picture 2" descr=""/>
          <p:cNvPicPr/>
          <p:nvPr/>
        </p:nvPicPr>
        <p:blipFill>
          <a:blip r:embed="rId1"/>
          <a:stretch/>
        </p:blipFill>
        <p:spPr>
          <a:xfrm>
            <a:off x="566640" y="482400"/>
            <a:ext cx="8248320" cy="623880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2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9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30" name="Picture 2" descr=""/>
          <p:cNvPicPr/>
          <p:nvPr/>
        </p:nvPicPr>
        <p:blipFill>
          <a:blip r:embed="rId1"/>
          <a:stretch/>
        </p:blipFill>
        <p:spPr>
          <a:xfrm>
            <a:off x="791640" y="528120"/>
            <a:ext cx="7893000" cy="61930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3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3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34" name="Picture 2" descr=""/>
          <p:cNvPicPr/>
          <p:nvPr/>
        </p:nvPicPr>
        <p:blipFill>
          <a:blip r:embed="rId1"/>
          <a:stretch/>
        </p:blipFill>
        <p:spPr>
          <a:xfrm>
            <a:off x="1676520" y="574560"/>
            <a:ext cx="6252840" cy="61642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36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7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38" name="Picture 2" descr=""/>
          <p:cNvPicPr/>
          <p:nvPr/>
        </p:nvPicPr>
        <p:blipFill>
          <a:blip r:embed="rId1"/>
          <a:stretch/>
        </p:blipFill>
        <p:spPr>
          <a:xfrm>
            <a:off x="1616760" y="713520"/>
            <a:ext cx="6062400" cy="60076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4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1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42" name="Picture 2" descr=""/>
          <p:cNvPicPr/>
          <p:nvPr/>
        </p:nvPicPr>
        <p:blipFill>
          <a:blip r:embed="rId1"/>
          <a:stretch/>
        </p:blipFill>
        <p:spPr>
          <a:xfrm>
            <a:off x="1540800" y="533520"/>
            <a:ext cx="6214680" cy="60631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TextShape 1"/>
          <p:cNvSpPr txBox="1"/>
          <p:nvPr/>
        </p:nvSpPr>
        <p:spPr>
          <a:xfrm>
            <a:off x="457200" y="76320"/>
            <a:ext cx="830556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2500" strike="noStrike">
                <a:solidFill>
                  <a:srgbClr val="2f5897"/>
                </a:solidFill>
                <a:latin typeface="Arial"/>
              </a:rPr>
              <a:t>NWO  - Normal Weight Obesity</a:t>
            </a:r>
            <a:endParaRPr/>
          </a:p>
        </p:txBody>
      </p:sp>
      <p:sp>
        <p:nvSpPr>
          <p:cNvPr id="825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CustomShape 3"/>
          <p:cNvSpPr/>
          <p:nvPr/>
        </p:nvSpPr>
        <p:spPr>
          <a:xfrm>
            <a:off x="203760" y="990720"/>
            <a:ext cx="8876880" cy="60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Normální BMI při zvýšeném množství tuku</a:t>
            </a:r>
            <a:endParaRPr/>
          </a:p>
        </p:txBody>
      </p:sp>
      <p:sp>
        <p:nvSpPr>
          <p:cNvPr id="827" name="Line 4"/>
          <p:cNvSpPr/>
          <p:nvPr/>
        </p:nvSpPr>
        <p:spPr>
          <a:xfrm>
            <a:off x="533160" y="53316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sp>
        <p:nvSpPr>
          <p:cNvPr id="828" name="CustomShape 5"/>
          <p:cNvSpPr/>
          <p:nvPr/>
        </p:nvSpPr>
        <p:spPr>
          <a:xfrm>
            <a:off x="228600" y="182880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Vysoké kardiovaskulární riziko, včetně plasmatických ukazatelů</a:t>
            </a:r>
            <a:endParaRPr/>
          </a:p>
        </p:txBody>
      </p:sp>
      <p:sp>
        <p:nvSpPr>
          <p:cNvPr id="829" name="CustomShape 6"/>
          <p:cNvSpPr/>
          <p:nvPr/>
        </p:nvSpPr>
        <p:spPr>
          <a:xfrm>
            <a:off x="266760" y="3429000"/>
            <a:ext cx="88768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90000"/>
              </a:lnSpc>
              <a:buSzPct val="60000"/>
              <a:buFont typeface="Wingdings" charset="2"/>
              <a:buChar char="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Tito lidé unikají pozornosti</a:t>
            </a:r>
            <a:endParaRPr/>
          </a:p>
        </p:txBody>
      </p:sp>
      <p:sp>
        <p:nvSpPr>
          <p:cNvPr id="830" name="CustomShape 7"/>
          <p:cNvSpPr/>
          <p:nvPr/>
        </p:nvSpPr>
        <p:spPr>
          <a:xfrm>
            <a:off x="142560" y="4843800"/>
            <a:ext cx="8838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2000" strike="noStrike">
                <a:solidFill>
                  <a:srgbClr val="0070c0"/>
                </a:solidFill>
                <a:latin typeface="Calibri"/>
              </a:rPr>
              <a:t>Oliveros E, Somers V, Sochor O, Goel K, Lopez-Jimenez F: </a:t>
            </a:r>
            <a:r>
              <a:rPr lang="cs-CZ" sz="2000" strike="noStrike">
                <a:solidFill>
                  <a:srgbClr val="0070c0"/>
                </a:solidFill>
                <a:latin typeface="Calibri"/>
              </a:rPr>
              <a:t>
</a:t>
            </a:r>
            <a:r>
              <a:rPr b="1" lang="cs-CZ" sz="2000" strike="noStrike">
                <a:solidFill>
                  <a:srgbClr val="0070c0"/>
                </a:solidFill>
                <a:latin typeface="Calibri"/>
              </a:rPr>
              <a:t>The concept of normal weight obesity.</a:t>
            </a:r>
            <a:r>
              <a:rPr b="1" lang="cs-CZ" sz="2000" strike="noStrike">
                <a:solidFill>
                  <a:srgbClr val="0070c0"/>
                </a:solidFill>
                <a:latin typeface="Calibri"/>
              </a:rPr>
              <a:t>
</a:t>
            </a:r>
            <a:r>
              <a:rPr lang="cs-CZ" sz="2000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i="1" lang="cs-CZ" sz="2000" strike="noStrike">
                <a:solidFill>
                  <a:srgbClr val="0070c0"/>
                </a:solidFill>
                <a:latin typeface="Calibri"/>
              </a:rPr>
              <a:t>Progress in cardiovascular diseases, 2014, 56, 426-433</a:t>
            </a:r>
            <a:endParaRPr/>
          </a:p>
        </p:txBody>
      </p:sp>
    </p:spTree>
  </p:cSld>
  <p:transition spd="med">
    <p:pull dir="ld"/>
  </p:transition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4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5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46" name="Picture 2" descr=""/>
          <p:cNvPicPr/>
          <p:nvPr/>
        </p:nvPicPr>
        <p:blipFill>
          <a:blip r:embed="rId1"/>
          <a:stretch/>
        </p:blipFill>
        <p:spPr>
          <a:xfrm>
            <a:off x="1371600" y="688320"/>
            <a:ext cx="5943240" cy="58503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4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9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50" name="Picture 2" descr=""/>
          <p:cNvPicPr/>
          <p:nvPr/>
        </p:nvPicPr>
        <p:blipFill>
          <a:blip r:embed="rId1"/>
          <a:stretch/>
        </p:blipFill>
        <p:spPr>
          <a:xfrm>
            <a:off x="1690560" y="638640"/>
            <a:ext cx="5914800" cy="58327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5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3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54" name="Picture 2" descr=""/>
          <p:cNvPicPr/>
          <p:nvPr/>
        </p:nvPicPr>
        <p:blipFill>
          <a:blip r:embed="rId1"/>
          <a:stretch/>
        </p:blipFill>
        <p:spPr>
          <a:xfrm>
            <a:off x="1371600" y="705960"/>
            <a:ext cx="6162480" cy="601524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56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7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58" name="Picture 2" descr=""/>
          <p:cNvPicPr/>
          <p:nvPr/>
        </p:nvPicPr>
        <p:blipFill>
          <a:blip r:embed="rId1"/>
          <a:stretch/>
        </p:blipFill>
        <p:spPr>
          <a:xfrm>
            <a:off x="1523880" y="558360"/>
            <a:ext cx="6333840" cy="626940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60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1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62" name="Picture 2" descr=""/>
          <p:cNvPicPr/>
          <p:nvPr/>
        </p:nvPicPr>
        <p:blipFill>
          <a:blip r:embed="rId1"/>
          <a:stretch/>
        </p:blipFill>
        <p:spPr>
          <a:xfrm>
            <a:off x="1371600" y="609480"/>
            <a:ext cx="6190920" cy="60195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64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5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66" name="Picture 2" descr=""/>
          <p:cNvPicPr/>
          <p:nvPr/>
        </p:nvPicPr>
        <p:blipFill>
          <a:blip r:embed="rId1"/>
          <a:stretch/>
        </p:blipFill>
        <p:spPr>
          <a:xfrm>
            <a:off x="1427760" y="448920"/>
            <a:ext cx="6438600" cy="627192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68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9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70" name="Picture 2" descr=""/>
          <p:cNvPicPr/>
          <p:nvPr/>
        </p:nvPicPr>
        <p:blipFill>
          <a:blip r:embed="rId1"/>
          <a:stretch/>
        </p:blipFill>
        <p:spPr>
          <a:xfrm>
            <a:off x="111240" y="581040"/>
            <a:ext cx="8848440" cy="569556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TextShape 1"/>
          <p:cNvSpPr txBox="1"/>
          <p:nvPr/>
        </p:nvSpPr>
        <p:spPr>
          <a:xfrm>
            <a:off x="457200" y="0"/>
            <a:ext cx="8305560" cy="380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1199"/>
              </a:lnSpc>
            </a:pPr>
            <a:r>
              <a:rPr lang="en-US" sz="1400" strike="noStrike">
                <a:solidFill>
                  <a:srgbClr val="1f497d"/>
                </a:solidFill>
                <a:latin typeface="Arial"/>
              </a:rPr>
              <a:t>Kardiovize Brno</a:t>
            </a:r>
            <a:endParaRPr/>
          </a:p>
        </p:txBody>
      </p:sp>
      <p:sp>
        <p:nvSpPr>
          <p:cNvPr id="1172" name="CustomShape 2"/>
          <p:cNvSpPr/>
          <p:nvPr/>
        </p:nvSpPr>
        <p:spPr>
          <a:xfrm>
            <a:off x="8543880" y="6356520"/>
            <a:ext cx="56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3" name="Line 3"/>
          <p:cNvSpPr/>
          <p:nvPr/>
        </p:nvSpPr>
        <p:spPr>
          <a:xfrm>
            <a:off x="533160" y="457200"/>
            <a:ext cx="8229600" cy="0"/>
          </a:xfrm>
          <a:prstGeom prst="line">
            <a:avLst/>
          </a:prstGeom>
          <a:ln w="38160">
            <a:solidFill>
              <a:srgbClr val="91b2d7"/>
            </a:solidFill>
            <a:round/>
          </a:ln>
        </p:spPr>
      </p:sp>
      <p:pic>
        <p:nvPicPr>
          <p:cNvPr id="1174" name="Picture 2" descr=""/>
          <p:cNvPicPr/>
          <p:nvPr/>
        </p:nvPicPr>
        <p:blipFill>
          <a:blip r:embed="rId1"/>
          <a:stretch/>
        </p:blipFill>
        <p:spPr>
          <a:xfrm>
            <a:off x="59400" y="533520"/>
            <a:ext cx="9025920" cy="5905080"/>
          </a:xfrm>
          <a:prstGeom prst="rect">
            <a:avLst/>
          </a:prstGeom>
          <a:ln>
            <a:noFill/>
          </a:ln>
        </p:spPr>
      </p:pic>
    </p:spTree>
  </p:cSld>
  <p:transition spd="med">
    <p:pull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