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2"/>
  </p:notesMasterIdLst>
  <p:sldIdLst>
    <p:sldId id="256" r:id="rId2"/>
    <p:sldId id="282" r:id="rId3"/>
    <p:sldId id="283" r:id="rId4"/>
    <p:sldId id="285" r:id="rId5"/>
    <p:sldId id="260" r:id="rId6"/>
    <p:sldId id="258" r:id="rId7"/>
    <p:sldId id="287" r:id="rId8"/>
    <p:sldId id="289" r:id="rId9"/>
    <p:sldId id="297" r:id="rId10"/>
    <p:sldId id="290" r:id="rId11"/>
    <p:sldId id="298" r:id="rId12"/>
    <p:sldId id="291" r:id="rId13"/>
    <p:sldId id="292" r:id="rId14"/>
    <p:sldId id="293" r:id="rId15"/>
    <p:sldId id="294" r:id="rId16"/>
    <p:sldId id="295" r:id="rId17"/>
    <p:sldId id="296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9" r:id="rId34"/>
    <p:sldId id="318" r:id="rId35"/>
    <p:sldId id="321" r:id="rId36"/>
    <p:sldId id="329" r:id="rId37"/>
    <p:sldId id="322" r:id="rId38"/>
    <p:sldId id="323" r:id="rId39"/>
    <p:sldId id="324" r:id="rId40"/>
    <p:sldId id="325" r:id="rId41"/>
    <p:sldId id="326" r:id="rId42"/>
    <p:sldId id="330" r:id="rId43"/>
    <p:sldId id="327" r:id="rId44"/>
    <p:sldId id="328" r:id="rId45"/>
    <p:sldId id="261" r:id="rId46"/>
    <p:sldId id="332" r:id="rId47"/>
    <p:sldId id="333" r:id="rId48"/>
    <p:sldId id="334" r:id="rId49"/>
    <p:sldId id="335" r:id="rId50"/>
    <p:sldId id="336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3" r:id="rId64"/>
    <p:sldId id="355" r:id="rId65"/>
    <p:sldId id="354" r:id="rId66"/>
    <p:sldId id="262" r:id="rId67"/>
    <p:sldId id="388" r:id="rId68"/>
    <p:sldId id="421" r:id="rId69"/>
    <p:sldId id="389" r:id="rId70"/>
    <p:sldId id="390" r:id="rId71"/>
    <p:sldId id="391" r:id="rId72"/>
    <p:sldId id="392" r:id="rId73"/>
    <p:sldId id="422" r:id="rId74"/>
    <p:sldId id="393" r:id="rId75"/>
    <p:sldId id="394" r:id="rId76"/>
    <p:sldId id="395" r:id="rId77"/>
    <p:sldId id="396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405" r:id="rId86"/>
    <p:sldId id="407" r:id="rId87"/>
    <p:sldId id="409" r:id="rId88"/>
    <p:sldId id="412" r:id="rId89"/>
    <p:sldId id="413" r:id="rId90"/>
    <p:sldId id="414" r:id="rId91"/>
    <p:sldId id="415" r:id="rId92"/>
    <p:sldId id="416" r:id="rId93"/>
    <p:sldId id="417" r:id="rId94"/>
    <p:sldId id="418" r:id="rId95"/>
    <p:sldId id="419" r:id="rId96"/>
    <p:sldId id="420" r:id="rId97"/>
    <p:sldId id="264" r:id="rId98"/>
    <p:sldId id="265" r:id="rId99"/>
    <p:sldId id="357" r:id="rId100"/>
    <p:sldId id="358" r:id="rId101"/>
    <p:sldId id="359" r:id="rId102"/>
    <p:sldId id="378" r:id="rId103"/>
    <p:sldId id="360" r:id="rId104"/>
    <p:sldId id="379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80" r:id="rId117"/>
    <p:sldId id="372" r:id="rId118"/>
    <p:sldId id="373" r:id="rId119"/>
    <p:sldId id="374" r:id="rId120"/>
    <p:sldId id="381" r:id="rId121"/>
    <p:sldId id="375" r:id="rId122"/>
    <p:sldId id="376" r:id="rId123"/>
    <p:sldId id="377" r:id="rId124"/>
    <p:sldId id="268" r:id="rId125"/>
    <p:sldId id="266" r:id="rId126"/>
    <p:sldId id="270" r:id="rId127"/>
    <p:sldId id="271" r:id="rId128"/>
    <p:sldId id="383" r:id="rId129"/>
    <p:sldId id="272" r:id="rId130"/>
    <p:sldId id="273" r:id="rId131"/>
    <p:sldId id="274" r:id="rId132"/>
    <p:sldId id="385" r:id="rId133"/>
    <p:sldId id="386" r:id="rId134"/>
    <p:sldId id="275" r:id="rId135"/>
    <p:sldId id="277" r:id="rId136"/>
    <p:sldId id="453" r:id="rId137"/>
    <p:sldId id="454" r:id="rId138"/>
    <p:sldId id="278" r:id="rId139"/>
    <p:sldId id="431" r:id="rId140"/>
    <p:sldId id="279" r:id="rId141"/>
    <p:sldId id="434" r:id="rId142"/>
    <p:sldId id="435" r:id="rId143"/>
    <p:sldId id="436" r:id="rId144"/>
    <p:sldId id="437" r:id="rId145"/>
    <p:sldId id="438" r:id="rId146"/>
    <p:sldId id="439" r:id="rId147"/>
    <p:sldId id="440" r:id="rId148"/>
    <p:sldId id="441" r:id="rId149"/>
    <p:sldId id="443" r:id="rId150"/>
    <p:sldId id="444" r:id="rId151"/>
    <p:sldId id="445" r:id="rId152"/>
    <p:sldId id="446" r:id="rId153"/>
    <p:sldId id="447" r:id="rId154"/>
    <p:sldId id="448" r:id="rId155"/>
    <p:sldId id="449" r:id="rId156"/>
    <p:sldId id="451" r:id="rId157"/>
    <p:sldId id="452" r:id="rId158"/>
    <p:sldId id="457" r:id="rId159"/>
    <p:sldId id="458" r:id="rId160"/>
    <p:sldId id="455" r:id="rId1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F3FE-5ED3-405C-8E33-7010093B2B4D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523D-FC45-4934-B445-704F72D215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F801B-6954-4846-AC1E-1EC062C33C4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85B25-8030-4246-8FB1-E394AA970F4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hap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4A5A5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2FEF-D7C4-4737-9632-D0489DB15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hap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Shape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4A5A5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786F-076D-4CA9-AA0F-28F15C1033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4A5A5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DC10-F2F7-44DC-92E2-9A097C95A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C61B14-5828-44BB-A7DB-04C403E355AA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6975F5-B4A2-49CB-B956-59C4C9BEEC4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Karolína Hlavatá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Rizikový jak nadměrný, tak nedostatečný příjem stravy v těhotenství</a:t>
            </a:r>
          </a:p>
          <a:p>
            <a:r>
              <a:rPr lang="cs-CZ" dirty="0" smtClean="0"/>
              <a:t>Plod vystavený během </a:t>
            </a:r>
            <a:r>
              <a:rPr lang="cs-CZ" dirty="0" err="1" smtClean="0"/>
              <a:t>intrauterinního</a:t>
            </a:r>
            <a:r>
              <a:rPr lang="cs-CZ" dirty="0" smtClean="0"/>
              <a:t> vývoje podvýživě v dospělosti ohrožen vznikem abdominální obezity, DM 2. typu, hypertenze a </a:t>
            </a:r>
            <a:r>
              <a:rPr lang="cs-CZ" dirty="0" err="1" smtClean="0"/>
              <a:t>dyslipidémie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Funkce tuků v organismu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 esenciálních MK a jejich </a:t>
            </a:r>
            <a:r>
              <a:rPr lang="cs-CZ" dirty="0" err="1" smtClean="0"/>
              <a:t>prekurzorů</a:t>
            </a:r>
            <a:endParaRPr lang="cs-CZ" dirty="0" smtClean="0"/>
          </a:p>
          <a:p>
            <a:r>
              <a:rPr lang="cs-CZ" dirty="0" smtClean="0"/>
              <a:t>Nezbytné pro vstřebávání vitaminů rozpustných v tucích  </a:t>
            </a:r>
          </a:p>
          <a:p>
            <a:r>
              <a:rPr lang="cs-CZ" dirty="0" smtClean="0"/>
              <a:t>Dlouhodobá rezerva energie (tuky ve formě TG)</a:t>
            </a:r>
          </a:p>
          <a:p>
            <a:r>
              <a:rPr lang="cs-CZ" dirty="0" smtClean="0"/>
              <a:t>Stěžejní úloha při tvorbě buněčných a mitochondriálních membrán a jejich funkcí</a:t>
            </a:r>
          </a:p>
          <a:p>
            <a:r>
              <a:rPr lang="cs-CZ" dirty="0" smtClean="0"/>
              <a:t>Součást steroidů</a:t>
            </a:r>
          </a:p>
          <a:p>
            <a:r>
              <a:rPr lang="cs-CZ" dirty="0" smtClean="0"/>
              <a:t>Depozita tuku v těle funkci mechanické, tepelné a elektrické izolace</a:t>
            </a:r>
          </a:p>
          <a:p>
            <a:r>
              <a:rPr lang="cs-CZ" dirty="0" smtClean="0"/>
              <a:t>Zvyšují jemnost a konzistenci potravin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Nemoci z nadbytečného nebo nedostatečného příjmu tuků</a:t>
            </a:r>
            <a:endParaRPr lang="cs-CZ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Nadbytečný příjem a nevhodné zastoupení MK</a:t>
            </a:r>
          </a:p>
          <a:p>
            <a:pPr lvl="1"/>
            <a:r>
              <a:rPr lang="cs-CZ" dirty="0" smtClean="0"/>
              <a:t>obezita</a:t>
            </a:r>
          </a:p>
          <a:p>
            <a:pPr lvl="1"/>
            <a:r>
              <a:rPr lang="cs-CZ" dirty="0" err="1" smtClean="0"/>
              <a:t>dyslipidémie</a:t>
            </a:r>
            <a:endParaRPr lang="cs-CZ" dirty="0" smtClean="0"/>
          </a:p>
          <a:p>
            <a:pPr lvl="1"/>
            <a:r>
              <a:rPr lang="cs-CZ" dirty="0" smtClean="0"/>
              <a:t>ateroskleróza</a:t>
            </a:r>
          </a:p>
          <a:p>
            <a:r>
              <a:rPr lang="cs-CZ" dirty="0" smtClean="0"/>
              <a:t>Vysoký příjem tuků dáván do souvislosti se vznikem některých  typů nádorů (nádory plic, prsu, prostaty a tlustého střeva)</a:t>
            </a:r>
          </a:p>
          <a:p>
            <a:pPr lvl="1"/>
            <a:r>
              <a:rPr lang="cs-CZ" dirty="0" smtClean="0"/>
              <a:t>Pro vznik nádorových onemocnění je důležitějším faktorem než příjem tuků obsah tuku v organismu, resp. BMI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Nemoci z nadbytečného nebo nedostatečného příjmu tuků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Nedostatečný příjem esenciálních MK</a:t>
            </a:r>
          </a:p>
          <a:p>
            <a:pPr lvl="1"/>
            <a:r>
              <a:rPr lang="cs-CZ" dirty="0" smtClean="0"/>
              <a:t>tvorba ekzémů</a:t>
            </a:r>
          </a:p>
          <a:p>
            <a:pPr lvl="1"/>
            <a:r>
              <a:rPr lang="cs-CZ" dirty="0" smtClean="0"/>
              <a:t>šupinatá kůže</a:t>
            </a:r>
          </a:p>
          <a:p>
            <a:pPr lvl="1"/>
            <a:r>
              <a:rPr lang="cs-CZ" dirty="0" smtClean="0"/>
              <a:t>poruchy rozmnožování</a:t>
            </a:r>
          </a:p>
          <a:p>
            <a:pPr lvl="1"/>
            <a:r>
              <a:rPr lang="cs-CZ" dirty="0" smtClean="0"/>
              <a:t>vyšší náchylnost k infekcím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Tuky a redukční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Dieta s nízkým obsahem tuku (méně než 30 % celkového energetického příjmu) </a:t>
            </a:r>
          </a:p>
          <a:p>
            <a:pPr lvl="1"/>
            <a:r>
              <a:rPr lang="cs-CZ" dirty="0" smtClean="0"/>
              <a:t>nejlepší prevence obezity </a:t>
            </a:r>
          </a:p>
          <a:p>
            <a:pPr lvl="1"/>
            <a:r>
              <a:rPr lang="cs-CZ" dirty="0" smtClean="0"/>
              <a:t>u lidí s nadváhou vede k úbytku hmotnosti</a:t>
            </a:r>
          </a:p>
          <a:p>
            <a:r>
              <a:rPr lang="cs-CZ" dirty="0" smtClean="0"/>
              <a:t>Nízkoenergetická dieta s nízkým obsahem tuků efektivní zejména v krátkodobých redukčních režimech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 a redukční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Dlouhodobé dodržování v současném </a:t>
            </a:r>
            <a:r>
              <a:rPr lang="cs-CZ" dirty="0" err="1" smtClean="0"/>
              <a:t>obezigenním</a:t>
            </a:r>
            <a:r>
              <a:rPr lang="cs-CZ" dirty="0" smtClean="0"/>
              <a:t> prostředí s dostupnými, chutnými, levnými potravinami o vysokém obsahu tuku obtížné </a:t>
            </a:r>
          </a:p>
          <a:p>
            <a:r>
              <a:rPr lang="cs-CZ" dirty="0" smtClean="0"/>
              <a:t>Příjem tuků často podhodnocován (lidé nepočítají s příjmem skrytého tuku)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Dělení tuků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Tuky rozdělujeme podle původu </a:t>
            </a:r>
          </a:p>
          <a:p>
            <a:pPr lvl="1"/>
            <a:r>
              <a:rPr lang="cs-CZ" smtClean="0"/>
              <a:t>rostlinné (oleje, ořechy, semena) </a:t>
            </a:r>
          </a:p>
          <a:p>
            <a:pPr lvl="1"/>
            <a:r>
              <a:rPr lang="cs-CZ" smtClean="0"/>
              <a:t>živočišné (máslo, sádlo, lůj)</a:t>
            </a:r>
          </a:p>
          <a:p>
            <a:r>
              <a:rPr lang="cs-CZ" smtClean="0"/>
              <a:t>Tuky dělíme podle výskytu na </a:t>
            </a:r>
          </a:p>
          <a:p>
            <a:pPr lvl="1"/>
            <a:r>
              <a:rPr lang="cs-CZ" smtClean="0"/>
              <a:t>zjevné </a:t>
            </a:r>
          </a:p>
          <a:p>
            <a:pPr lvl="1"/>
            <a:r>
              <a:rPr lang="cs-CZ" smtClean="0"/>
              <a:t>	(tuk na mazání, tepelnou úpravu jídel..) </a:t>
            </a:r>
          </a:p>
          <a:p>
            <a:pPr lvl="1"/>
            <a:r>
              <a:rPr lang="cs-CZ" smtClean="0"/>
              <a:t>skryté </a:t>
            </a:r>
          </a:p>
          <a:p>
            <a:pPr lvl="1"/>
            <a:r>
              <a:rPr lang="cs-CZ" smtClean="0"/>
              <a:t>	(tučné sýry, plnotučné mléčné výrobky, maso, uzeniny)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Mastné 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Podle počtu dvojných vazeb se MK dělí na</a:t>
            </a:r>
          </a:p>
          <a:p>
            <a:pPr lvl="1"/>
            <a:r>
              <a:rPr lang="cs-CZ" smtClean="0"/>
              <a:t>nasycené MK (saturated fatty acids)</a:t>
            </a:r>
          </a:p>
          <a:p>
            <a:pPr lvl="2"/>
            <a:r>
              <a:rPr lang="cs-CZ" smtClean="0"/>
              <a:t>MK s krátkým řetězcem (SCFA)</a:t>
            </a:r>
          </a:p>
          <a:p>
            <a:pPr lvl="2"/>
            <a:r>
              <a:rPr lang="cs-CZ" smtClean="0"/>
              <a:t>MK se středním řetězcem (MCFA)</a:t>
            </a:r>
          </a:p>
          <a:p>
            <a:pPr lvl="2"/>
            <a:r>
              <a:rPr lang="cs-CZ" smtClean="0"/>
              <a:t>MK s dlouhým řetězcem (LCFA)</a:t>
            </a:r>
          </a:p>
          <a:p>
            <a:pPr lvl="1"/>
            <a:r>
              <a:rPr lang="cs-CZ" smtClean="0"/>
              <a:t>mononenasycené MK (monounsaturated fatty acids)</a:t>
            </a:r>
          </a:p>
          <a:p>
            <a:pPr lvl="1"/>
            <a:r>
              <a:rPr lang="cs-CZ" smtClean="0"/>
              <a:t>trans MK</a:t>
            </a:r>
          </a:p>
          <a:p>
            <a:pPr lvl="1"/>
            <a:r>
              <a:rPr lang="cs-CZ" smtClean="0"/>
              <a:t>konjugované MK</a:t>
            </a:r>
          </a:p>
          <a:p>
            <a:pPr lvl="1"/>
            <a:r>
              <a:rPr lang="cs-CZ" smtClean="0"/>
              <a:t>polynenasycené MK (polyunsaturated fatty acids)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MK s krátkým řetězcem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Řetězec tvořený 1–4 atomy uhlíku</a:t>
            </a:r>
          </a:p>
          <a:p>
            <a:r>
              <a:rPr lang="cs-CZ" smtClean="0"/>
              <a:t>Vznikají bakteriální fermentací sacharidů, proteinů, peptidů a glykoproteinů v tlustém střevě </a:t>
            </a:r>
          </a:p>
          <a:p>
            <a:r>
              <a:rPr lang="cs-CZ" smtClean="0"/>
              <a:t>Zástupci kyseliny octová, propionová a máselná </a:t>
            </a:r>
          </a:p>
          <a:p>
            <a:r>
              <a:rPr lang="cs-CZ" smtClean="0"/>
              <a:t>Funkce</a:t>
            </a:r>
          </a:p>
          <a:p>
            <a:pPr lvl="1"/>
            <a:r>
              <a:rPr lang="cs-CZ" smtClean="0"/>
              <a:t>ve střevě stimulují absorpci vody, chloridů a bikarbonátu</a:t>
            </a:r>
          </a:p>
          <a:p>
            <a:pPr lvl="1"/>
            <a:r>
              <a:rPr lang="cs-CZ" smtClean="0"/>
              <a:t>stimulují průtok krve sliznicí tlustého střeva a produkci hlenu  </a:t>
            </a:r>
          </a:p>
          <a:p>
            <a:pPr lvl="1"/>
            <a:r>
              <a:rPr lang="cs-CZ" smtClean="0"/>
              <a:t>nutné pro správnou funkci střevního epitelu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MK s krátkým řetězcem</a:t>
            </a:r>
            <a:endParaRPr lang="cs-CZ" dirty="0"/>
          </a:p>
        </p:txBody>
      </p:sp>
      <p:sp>
        <p:nvSpPr>
          <p:cNvPr id="4198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Kyselina máselná </a:t>
            </a:r>
          </a:p>
          <a:p>
            <a:pPr lvl="1"/>
            <a:r>
              <a:rPr lang="cs-CZ" smtClean="0"/>
              <a:t>hlavní energetický substrát kolonocytů</a:t>
            </a:r>
          </a:p>
          <a:p>
            <a:pPr lvl="1"/>
            <a:r>
              <a:rPr lang="cs-CZ" smtClean="0"/>
              <a:t>důležitá v prevenci a léčbě ulcerózní kolitidy, Crohnovy choroby a kolorektálního karcinomu</a:t>
            </a:r>
          </a:p>
          <a:p>
            <a:r>
              <a:rPr lang="cs-CZ" smtClean="0"/>
              <a:t>Podle některých hypotéz může být střevní mikroflóra jedním z faktorů přispívajícím k rozvoji obezity</a:t>
            </a:r>
          </a:p>
          <a:p>
            <a:r>
              <a:rPr lang="cs-CZ" smtClean="0"/>
              <a:t>Předpokládá se, že specifické složení střevní mikroflóry je zodpovědné za zvýšené ukládání energie</a:t>
            </a:r>
          </a:p>
          <a:p>
            <a:r>
              <a:rPr lang="cs-CZ" smtClean="0"/>
              <a:t>2 mechanismy</a:t>
            </a:r>
          </a:p>
          <a:p>
            <a:pPr lvl="1"/>
            <a:r>
              <a:rPr lang="cs-CZ" smtClean="0"/>
              <a:t>zvýšení biologické dostupnosti příjmu energie tím, že mikroflóra mění nestravitelnou vlákninu na vstřebatelné živiny</a:t>
            </a:r>
          </a:p>
          <a:p>
            <a:pPr lvl="1"/>
            <a:r>
              <a:rPr lang="cs-CZ" smtClean="0"/>
              <a:t>regulace genové exprese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MK se středním řetězcem</a:t>
            </a:r>
            <a:endParaRPr 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Délka řetězce 6–12 uhlíků</a:t>
            </a:r>
          </a:p>
          <a:p>
            <a:r>
              <a:rPr lang="cs-CZ" smtClean="0"/>
              <a:t>Snadno absorbovány ve střevě </a:t>
            </a:r>
          </a:p>
          <a:p>
            <a:r>
              <a:rPr lang="cs-CZ" smtClean="0"/>
              <a:t>Na rozdíl od LCFA přímo transportovány portálním řečištěm do jater, kde je většina MCFA vychytána </a:t>
            </a:r>
          </a:p>
          <a:p>
            <a:r>
              <a:rPr lang="cs-CZ" smtClean="0"/>
              <a:t>Tukové emulze s vyšším zastoupením MCFA využívány v terapii malabsorpčních stavů, u osob v těžkých stavech a pro účely realimentace</a:t>
            </a:r>
          </a:p>
          <a:p>
            <a:r>
              <a:rPr lang="cs-CZ" smtClean="0"/>
              <a:t>Studie sledující krátkodobý efekt vyššího příjmu MCFA na úkor LCFA ukázaly efekt na zvýšení energetického výdeje</a:t>
            </a:r>
          </a:p>
          <a:p>
            <a:r>
              <a:rPr lang="cs-CZ" smtClean="0"/>
              <a:t>Jejich vyšší příjem může zabránit poklesu energetického výdeje během redukčního režimu </a:t>
            </a:r>
          </a:p>
          <a:p>
            <a:r>
              <a:rPr lang="cs-CZ" smtClean="0"/>
              <a:t>K redukci hmotnosti mohou pomoci i svým sytícím efektem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Výživa matky v době před těhotenstvím a v jeho průběhu rozhodující pro správné „naprogramování“ vývoje organizmu dítěte</a:t>
            </a:r>
          </a:p>
          <a:p>
            <a:pPr lvl="1"/>
            <a:r>
              <a:rPr lang="cs-CZ" dirty="0" smtClean="0"/>
              <a:t>In </a:t>
            </a:r>
            <a:r>
              <a:rPr lang="cs-CZ" dirty="0" err="1" smtClean="0"/>
              <a:t>utero</a:t>
            </a:r>
            <a:r>
              <a:rPr lang="cs-CZ" dirty="0" smtClean="0"/>
              <a:t> a v raném dětství se např. zakládá množství tukových buněk, což může rozhodovat o budoucí obezitě</a:t>
            </a:r>
          </a:p>
          <a:p>
            <a:pPr lvl="1"/>
            <a:r>
              <a:rPr lang="cs-CZ" dirty="0" smtClean="0"/>
              <a:t>Kritickou dobou pro vytvoření počtu tukových buněk je období od 30. týdne gravidity do jednoho roku života</a:t>
            </a:r>
          </a:p>
          <a:p>
            <a:r>
              <a:rPr lang="cs-CZ" dirty="0" err="1" smtClean="0"/>
              <a:t>Intrauterinně</a:t>
            </a:r>
            <a:r>
              <a:rPr lang="cs-CZ" dirty="0" smtClean="0"/>
              <a:t> nebo geneticky naprogramován „</a:t>
            </a:r>
            <a:r>
              <a:rPr lang="cs-CZ" dirty="0" err="1" smtClean="0"/>
              <a:t>adiposity</a:t>
            </a:r>
            <a:r>
              <a:rPr lang="cs-CZ" dirty="0" smtClean="0"/>
              <a:t> </a:t>
            </a:r>
            <a:r>
              <a:rPr lang="cs-CZ" dirty="0" err="1" smtClean="0"/>
              <a:t>rebound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Předčasný </a:t>
            </a:r>
            <a:r>
              <a:rPr lang="cs-CZ" dirty="0" err="1" smtClean="0"/>
              <a:t>adiposity</a:t>
            </a:r>
            <a:r>
              <a:rPr lang="cs-CZ" dirty="0" smtClean="0"/>
              <a:t> </a:t>
            </a:r>
            <a:r>
              <a:rPr lang="cs-CZ" dirty="0" err="1" smtClean="0"/>
              <a:t>rebound</a:t>
            </a:r>
            <a:r>
              <a:rPr lang="cs-CZ" dirty="0" smtClean="0"/>
              <a:t> spojen s rozvojem obezity v dospělosti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Kyselina laurová</a:t>
            </a:r>
            <a:endParaRPr lang="cs-CZ" dirty="0"/>
          </a:p>
        </p:txBody>
      </p:sp>
      <p:sp>
        <p:nvSpPr>
          <p:cNvPr id="4403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Stojí se svým řetězcem o délce 12 uhlíků na rozhraní mezi MCFA a LCFA</a:t>
            </a:r>
          </a:p>
          <a:p>
            <a:r>
              <a:rPr lang="cs-CZ" smtClean="0"/>
              <a:t>Svým účinkem na metabolismus cholesterolu vede ke zvýšení LDL cholesterolu, ne však tak výrazně, jako LCFA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MK s dlouhým řetězcem</a:t>
            </a:r>
            <a:endParaRPr 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Řetězec o délce 14 a více uhlíků</a:t>
            </a:r>
          </a:p>
          <a:p>
            <a:r>
              <a:rPr lang="cs-CZ" smtClean="0"/>
              <a:t>Kyselina myristová, palmitová a stearovou </a:t>
            </a:r>
          </a:p>
          <a:p>
            <a:r>
              <a:rPr lang="cs-CZ" smtClean="0"/>
              <a:t>Zastoupeny v živočišných tkáních, v kokosovém a palmojádrovém oleji </a:t>
            </a:r>
          </a:p>
          <a:p>
            <a:r>
              <a:rPr lang="cs-CZ" smtClean="0"/>
              <a:t>Jejich vysoký příjem (více než 15 % z celkového příjmu energie) asociován se vzestupem hladiny cholesterolu v krvi a zvýšeným rizikem mortality na KVO</a:t>
            </a:r>
          </a:p>
          <a:p>
            <a:r>
              <a:rPr lang="cs-CZ" smtClean="0"/>
              <a:t>Pravidelná nadměrná konzumace kyseliny palmitové a myristové zvyšuje hladinu celkového a LDL cholesterolu</a:t>
            </a:r>
          </a:p>
          <a:p>
            <a:r>
              <a:rPr lang="cs-CZ" smtClean="0"/>
              <a:t>Konzumace kyseliny stearové nevede k vzestupu TG, celkového cholesterolu a LDL cholesterolu v séru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Mononenasycené MK</a:t>
            </a:r>
            <a:endParaRPr lang="cs-CZ" dirty="0"/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Charakterizovány přítomností jedné dvojné vazby</a:t>
            </a:r>
          </a:p>
          <a:p>
            <a:r>
              <a:rPr lang="cs-CZ" smtClean="0"/>
              <a:t>Nejvýznamnější MUFA kyselina olejová, palmitolejová a vakcenová</a:t>
            </a:r>
          </a:p>
          <a:p>
            <a:r>
              <a:rPr lang="cs-CZ" smtClean="0"/>
              <a:t>Hlavními zdroji kyseliny olejové rostlinné oleje (olivový, řepkový)</a:t>
            </a:r>
          </a:p>
          <a:p>
            <a:r>
              <a:rPr lang="cs-CZ" smtClean="0"/>
              <a:t>Vyšší příjem zvyšuje hladinu HDL cholesterolu a snižuje TG v plazmě </a:t>
            </a:r>
          </a:p>
          <a:p>
            <a:r>
              <a:rPr lang="cs-CZ" smtClean="0"/>
              <a:t>V některých studiích zlepšení inzulínové senzitivity</a:t>
            </a:r>
          </a:p>
          <a:p>
            <a:r>
              <a:rPr lang="cs-CZ" smtClean="0"/>
              <a:t>Popisován i vliv vyššího příjmu MUFA na redukci KV rizik </a:t>
            </a:r>
          </a:p>
          <a:p>
            <a:pPr lvl="1"/>
            <a:r>
              <a:rPr lang="cs-CZ" smtClean="0"/>
              <a:t>pokles krevního tlaku</a:t>
            </a:r>
          </a:p>
          <a:p>
            <a:pPr lvl="1"/>
            <a:r>
              <a:rPr lang="cs-CZ" smtClean="0"/>
              <a:t>antiagregační účinky</a:t>
            </a:r>
          </a:p>
          <a:p>
            <a:pPr lvl="1"/>
            <a:r>
              <a:rPr lang="cs-CZ" smtClean="0"/>
              <a:t>ovlivnění koagulačních faktorů</a:t>
            </a:r>
          </a:p>
          <a:p>
            <a:pPr lvl="1"/>
            <a:r>
              <a:rPr lang="cs-CZ" smtClean="0"/>
              <a:t>účinky  antiaterogenní a protizánětlivé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 izomery</a:t>
            </a: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Vznikají hydrogenací nenasycených MK působením bakterií v zažívacím traktu přežvýkavců nebo v procesu ztužování tuků</a:t>
            </a:r>
          </a:p>
          <a:p>
            <a:r>
              <a:rPr lang="cs-CZ" smtClean="0"/>
              <a:t>Hlavními představitelé TFA kyselina</a:t>
            </a:r>
          </a:p>
          <a:p>
            <a:pPr lvl="1"/>
            <a:r>
              <a:rPr lang="cs-CZ" smtClean="0"/>
              <a:t>elaidová (zastoupená ve ztužených tucích) </a:t>
            </a:r>
          </a:p>
          <a:p>
            <a:pPr lvl="1"/>
            <a:r>
              <a:rPr lang="cs-CZ" smtClean="0"/>
              <a:t>trans-vakcenová (obsažená v mléce a tuku přežvýkavců)</a:t>
            </a:r>
          </a:p>
          <a:p>
            <a:r>
              <a:rPr lang="cs-CZ" smtClean="0"/>
              <a:t>Nejvýznamnějším zdrojem TFA v potravě jsou tuky ztužené metodou hydrogenace</a:t>
            </a:r>
          </a:p>
          <a:p>
            <a:r>
              <a:rPr lang="cs-CZ" smtClean="0"/>
              <a:t>U kvalitních ztužených tuků se při výrobě používá metoda interesterifikace, při které TFA nevznikají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Vliv TFA na zdraví</a:t>
            </a:r>
            <a:endParaRPr lang="cs-CZ" dirty="0"/>
          </a:p>
        </p:txBody>
      </p:sp>
      <p:sp>
        <p:nvSpPr>
          <p:cNvPr id="4813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Vyšší konzumace TFA</a:t>
            </a:r>
          </a:p>
          <a:p>
            <a:pPr lvl="1"/>
            <a:r>
              <a:rPr lang="cs-CZ" smtClean="0"/>
              <a:t>zvyšuje riziko ICHS</a:t>
            </a:r>
          </a:p>
          <a:p>
            <a:pPr lvl="1"/>
            <a:r>
              <a:rPr lang="cs-CZ" smtClean="0"/>
              <a:t>zvyšuje riziko DM 2. typu</a:t>
            </a:r>
          </a:p>
          <a:p>
            <a:pPr lvl="1"/>
            <a:r>
              <a:rPr lang="cs-CZ" smtClean="0"/>
              <a:t>zvyšuje riziko některých nádorů</a:t>
            </a:r>
          </a:p>
          <a:p>
            <a:pPr lvl="1"/>
            <a:r>
              <a:rPr lang="cs-CZ" smtClean="0"/>
              <a:t>zvyšuje riziko alergií </a:t>
            </a:r>
          </a:p>
          <a:p>
            <a:pPr lvl="1"/>
            <a:r>
              <a:rPr lang="cs-CZ" smtClean="0"/>
              <a:t>zvyšuje hladinu celkového cholesterolu</a:t>
            </a:r>
          </a:p>
          <a:p>
            <a:pPr lvl="1"/>
            <a:r>
              <a:rPr lang="cs-CZ" smtClean="0"/>
              <a:t>zvyšuje hladinu LDL cholesterolu</a:t>
            </a:r>
          </a:p>
          <a:p>
            <a:pPr lvl="1"/>
            <a:r>
              <a:rPr lang="cs-CZ" smtClean="0"/>
              <a:t>zvyšuje hladinu lipoproteinu (a)</a:t>
            </a:r>
          </a:p>
          <a:p>
            <a:pPr lvl="1"/>
            <a:r>
              <a:rPr lang="cs-CZ" smtClean="0"/>
              <a:t>zvyšuje hladinu TG </a:t>
            </a:r>
          </a:p>
          <a:p>
            <a:pPr lvl="1"/>
            <a:r>
              <a:rPr lang="cs-CZ" smtClean="0"/>
              <a:t>asociována s biomarkery systémového zánětu a endoteliální dysfunkce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Konjugované MK</a:t>
            </a: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zástupce konjugovaná kyselina </a:t>
            </a:r>
            <a:r>
              <a:rPr lang="cs-CZ" dirty="0" err="1" smtClean="0"/>
              <a:t>linolová</a:t>
            </a:r>
            <a:r>
              <a:rPr lang="cs-CZ" dirty="0" smtClean="0"/>
              <a:t> (CLA)</a:t>
            </a:r>
          </a:p>
          <a:p>
            <a:r>
              <a:rPr lang="cs-CZ" dirty="0" smtClean="0"/>
              <a:t>Produkována v zažívacím traktu přežvýkavců bakteriemi, které </a:t>
            </a:r>
            <a:r>
              <a:rPr lang="cs-CZ" dirty="0" err="1" smtClean="0"/>
              <a:t>izomerizují</a:t>
            </a:r>
            <a:r>
              <a:rPr lang="cs-CZ" dirty="0" smtClean="0"/>
              <a:t> </a:t>
            </a:r>
            <a:r>
              <a:rPr lang="cs-CZ" dirty="0" err="1" smtClean="0"/>
              <a:t>linolovou</a:t>
            </a:r>
            <a:r>
              <a:rPr lang="cs-CZ" dirty="0" smtClean="0"/>
              <a:t> kyselinu na CLA</a:t>
            </a:r>
          </a:p>
          <a:p>
            <a:r>
              <a:rPr lang="cs-CZ" dirty="0" smtClean="0"/>
              <a:t>Přežvýkavci schopni i endogenní syntézy CLA cestou Δ9-</a:t>
            </a:r>
            <a:r>
              <a:rPr lang="cs-CZ" dirty="0" err="1" smtClean="0"/>
              <a:t>desaturace</a:t>
            </a:r>
            <a:r>
              <a:rPr lang="cs-CZ" dirty="0" smtClean="0"/>
              <a:t> kyseliny trans-</a:t>
            </a:r>
            <a:r>
              <a:rPr lang="cs-CZ" dirty="0" err="1" smtClean="0"/>
              <a:t>vakcenové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Konjugované MK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 CLA </a:t>
            </a:r>
          </a:p>
          <a:p>
            <a:pPr lvl="1"/>
            <a:r>
              <a:rPr lang="cs-CZ" dirty="0" smtClean="0"/>
              <a:t>mléko</a:t>
            </a:r>
          </a:p>
          <a:p>
            <a:pPr lvl="1"/>
            <a:r>
              <a:rPr lang="cs-CZ" dirty="0" smtClean="0"/>
              <a:t>mléčné produkty</a:t>
            </a:r>
          </a:p>
          <a:p>
            <a:pPr lvl="1"/>
            <a:r>
              <a:rPr lang="cs-CZ" dirty="0" smtClean="0"/>
              <a:t>hovězí maso</a:t>
            </a:r>
          </a:p>
          <a:p>
            <a:r>
              <a:rPr lang="cs-CZ" dirty="0" smtClean="0"/>
              <a:t>Ve studiích na zvířatech pozorován </a:t>
            </a:r>
          </a:p>
          <a:p>
            <a:pPr lvl="1"/>
            <a:r>
              <a:rPr lang="cs-CZ" dirty="0" err="1" smtClean="0"/>
              <a:t>antiobezitický</a:t>
            </a:r>
            <a:endParaRPr lang="cs-CZ" dirty="0" smtClean="0"/>
          </a:p>
          <a:p>
            <a:pPr lvl="1"/>
            <a:r>
              <a:rPr lang="cs-CZ" dirty="0" err="1" smtClean="0"/>
              <a:t>antiaterogenní</a:t>
            </a:r>
            <a:endParaRPr lang="cs-CZ" dirty="0" smtClean="0"/>
          </a:p>
          <a:p>
            <a:pPr lvl="1"/>
            <a:r>
              <a:rPr lang="cs-CZ" dirty="0" err="1" smtClean="0"/>
              <a:t>antidiabetický</a:t>
            </a:r>
            <a:r>
              <a:rPr lang="cs-CZ" dirty="0" smtClean="0"/>
              <a:t> efekt</a:t>
            </a:r>
          </a:p>
          <a:p>
            <a:r>
              <a:rPr lang="cs-CZ" dirty="0" smtClean="0"/>
              <a:t>Výsledky studií u lidí nejednoznačné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Polynenasycené MK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 Přítomnost dvou a více dvojných vazeb</a:t>
            </a:r>
          </a:p>
          <a:p>
            <a:r>
              <a:rPr lang="cs-CZ" smtClean="0"/>
              <a:t> Člověk syntetizuje pouze PUFA řady n-9</a:t>
            </a:r>
          </a:p>
          <a:p>
            <a:r>
              <a:rPr lang="cs-CZ" smtClean="0"/>
              <a:t> MK řady n-6 a n-3 esenciální</a:t>
            </a:r>
          </a:p>
          <a:p>
            <a:r>
              <a:rPr lang="cs-CZ" smtClean="0"/>
              <a:t> Úloha esenciálních MK v organismu</a:t>
            </a:r>
          </a:p>
          <a:p>
            <a:pPr lvl="1"/>
            <a:r>
              <a:rPr lang="cs-CZ" smtClean="0"/>
              <a:t>tvorba buněčných membrán</a:t>
            </a:r>
          </a:p>
          <a:p>
            <a:pPr lvl="1"/>
            <a:r>
              <a:rPr lang="cs-CZ" smtClean="0"/>
              <a:t>rozmnožování</a:t>
            </a:r>
          </a:p>
          <a:p>
            <a:pPr lvl="1"/>
            <a:r>
              <a:rPr lang="cs-CZ" smtClean="0"/>
              <a:t>výstavba nervové tkáně</a:t>
            </a:r>
          </a:p>
          <a:p>
            <a:pPr lvl="1"/>
            <a:r>
              <a:rPr lang="cs-CZ" smtClean="0"/>
              <a:t>zvýšení rozpustnosti lipoproteinů krevní plazmy</a:t>
            </a:r>
          </a:p>
          <a:p>
            <a:pPr lvl="1"/>
            <a:r>
              <a:rPr lang="cs-CZ" smtClean="0"/>
              <a:t>syntéza eikosanoidů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Rozdělení a syntéza jednotlivých PUFA</a:t>
            </a:r>
            <a:endParaRPr lang="cs-CZ" dirty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3464" y="1600200"/>
            <a:ext cx="5592021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PUFA řady n-6</a:t>
            </a:r>
            <a:endParaRPr lang="cs-CZ" dirty="0"/>
          </a:p>
        </p:txBody>
      </p:sp>
      <p:sp>
        <p:nvSpPr>
          <p:cNvPr id="5222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Kyselina linolová </a:t>
            </a:r>
          </a:p>
          <a:p>
            <a:pPr lvl="1"/>
            <a:r>
              <a:rPr lang="cs-CZ" smtClean="0"/>
              <a:t>obilí</a:t>
            </a:r>
          </a:p>
          <a:p>
            <a:pPr lvl="1"/>
            <a:r>
              <a:rPr lang="cs-CZ" smtClean="0"/>
              <a:t>maso </a:t>
            </a:r>
          </a:p>
          <a:p>
            <a:pPr lvl="1"/>
            <a:r>
              <a:rPr lang="cs-CZ" smtClean="0"/>
              <a:t>semena většiny rostlin</a:t>
            </a:r>
          </a:p>
          <a:p>
            <a:r>
              <a:rPr lang="cs-CZ" smtClean="0">
                <a:sym typeface="Symbol" pitchFamily="18" charset="2"/>
              </a:rPr>
              <a:t>Kyselina  - linolenová</a:t>
            </a:r>
          </a:p>
          <a:p>
            <a:pPr lvl="1"/>
            <a:r>
              <a:rPr lang="cs-CZ" smtClean="0">
                <a:sym typeface="Symbol" pitchFamily="18" charset="2"/>
              </a:rPr>
              <a:t>brutnákový olej</a:t>
            </a:r>
          </a:p>
          <a:p>
            <a:pPr lvl="1"/>
            <a:r>
              <a:rPr lang="cs-CZ" smtClean="0">
                <a:sym typeface="Symbol" pitchFamily="18" charset="2"/>
              </a:rPr>
              <a:t>pupalkový olej</a:t>
            </a:r>
          </a:p>
          <a:p>
            <a:r>
              <a:rPr lang="cs-CZ" smtClean="0">
                <a:sym typeface="Symbol" pitchFamily="18" charset="2"/>
              </a:rPr>
              <a:t>Kyselina arachidonová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Vliv léků na tělesnou hmotnost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Většina těchto léků zvyšuje chuť k jídlu nebo negativně ovlivňuje energetický výdej</a:t>
            </a:r>
          </a:p>
          <a:p>
            <a:r>
              <a:rPr lang="cs-CZ" smtClean="0"/>
              <a:t>Vliv některých farmak se neprojevuje přímým účinkem na vzestup tělesné hmotnosti, ale až v rámci hubnutí, které se stává neúspěšným</a:t>
            </a:r>
          </a:p>
          <a:p>
            <a:pPr lvl="1"/>
            <a:r>
              <a:rPr lang="cs-CZ" smtClean="0"/>
              <a:t>Glukokortikoidy</a:t>
            </a:r>
          </a:p>
          <a:p>
            <a:pPr lvl="1"/>
            <a:r>
              <a:rPr lang="cs-CZ" smtClean="0"/>
              <a:t>Inzulín, antidiabetika charakteru derivátů sulfonylurey</a:t>
            </a:r>
          </a:p>
          <a:p>
            <a:pPr lvl="1"/>
            <a:r>
              <a:rPr lang="cs-CZ" smtClean="0"/>
              <a:t>Neuroleptika z řad antidopaminergik</a:t>
            </a:r>
          </a:p>
          <a:p>
            <a:pPr lvl="1"/>
            <a:r>
              <a:rPr lang="cs-CZ" smtClean="0"/>
              <a:t>Tricyklická antidepresiva</a:t>
            </a:r>
          </a:p>
          <a:p>
            <a:pPr lvl="1"/>
            <a:r>
              <a:rPr lang="cs-CZ" smtClean="0"/>
              <a:t>Antihistaminika</a:t>
            </a:r>
          </a:p>
          <a:p>
            <a:pPr lvl="1"/>
            <a:r>
              <a:rPr lang="cs-CZ" smtClean="0"/>
              <a:t>Blokátory serotoninu a beta sympatolytika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Polynenasycené MK řady n-6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51512" y="6093296"/>
            <a:ext cx="4392488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smtClean="0"/>
              <a:t>Molendi-Coste, Gastroenterol Res Pract. 2011 </a:t>
            </a:r>
            <a:endParaRPr lang="cs-CZ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4" y="1512670"/>
            <a:ext cx="4836308" cy="486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Kyselina arachidonová</a:t>
            </a:r>
            <a:endParaRPr lang="cs-CZ" dirty="0"/>
          </a:p>
        </p:txBody>
      </p:sp>
      <p:sp>
        <p:nvSpPr>
          <p:cNvPr id="5325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Z kyseliny arachidonové se odvozují</a:t>
            </a:r>
          </a:p>
          <a:p>
            <a:pPr lvl="1"/>
            <a:r>
              <a:rPr lang="cs-CZ" smtClean="0"/>
              <a:t>eikosanoidy</a:t>
            </a:r>
          </a:p>
          <a:p>
            <a:pPr lvl="2"/>
            <a:r>
              <a:rPr lang="cs-CZ" smtClean="0"/>
              <a:t>leukotrieny</a:t>
            </a:r>
          </a:p>
          <a:p>
            <a:pPr lvl="3"/>
            <a:r>
              <a:rPr lang="cs-CZ" smtClean="0"/>
              <a:t>kontrakce hladkého svalstva, vliv na leukocyty</a:t>
            </a:r>
          </a:p>
          <a:p>
            <a:pPr lvl="2"/>
            <a:r>
              <a:rPr lang="cs-CZ" smtClean="0"/>
              <a:t>tromboxany</a:t>
            </a:r>
          </a:p>
          <a:p>
            <a:pPr lvl="3"/>
            <a:r>
              <a:rPr lang="cs-CZ" smtClean="0"/>
              <a:t>přítomny v krvinkách, podporují srážení krve</a:t>
            </a:r>
          </a:p>
          <a:p>
            <a:pPr lvl="2"/>
            <a:r>
              <a:rPr lang="cs-CZ" smtClean="0"/>
              <a:t>prostacykliny (patří sem např. prostaglandiny)</a:t>
            </a:r>
          </a:p>
          <a:p>
            <a:pPr lvl="3"/>
            <a:r>
              <a:rPr lang="cs-CZ" smtClean="0"/>
              <a:t>kontrakce dělohy</a:t>
            </a:r>
          </a:p>
          <a:p>
            <a:pPr lvl="3"/>
            <a:r>
              <a:rPr lang="cs-CZ" smtClean="0"/>
              <a:t>podporují i stahy stěny cévní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Polynenasycené MK řady n-3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Kyselina α-linolenová </a:t>
            </a:r>
          </a:p>
          <a:p>
            <a:pPr lvl="1"/>
            <a:r>
              <a:rPr lang="cs-CZ" smtClean="0"/>
              <a:t>semena a oleje</a:t>
            </a:r>
          </a:p>
          <a:p>
            <a:pPr lvl="1"/>
            <a:r>
              <a:rPr lang="cs-CZ" smtClean="0"/>
              <a:t>zelená listová zelenina</a:t>
            </a:r>
          </a:p>
          <a:p>
            <a:pPr lvl="1"/>
            <a:r>
              <a:rPr lang="cs-CZ" smtClean="0"/>
              <a:t>sója, fazole</a:t>
            </a:r>
          </a:p>
          <a:p>
            <a:pPr lvl="1"/>
            <a:r>
              <a:rPr lang="cs-CZ" smtClean="0"/>
              <a:t>ořechy</a:t>
            </a:r>
          </a:p>
          <a:p>
            <a:r>
              <a:rPr lang="cs-CZ" smtClean="0"/>
              <a:t>V rybích tucích a mořských řasách</a:t>
            </a:r>
          </a:p>
          <a:p>
            <a:pPr lvl="1"/>
            <a:r>
              <a:rPr lang="cs-CZ" smtClean="0"/>
              <a:t>kyselina dokosahexaenová (DHA) </a:t>
            </a:r>
          </a:p>
          <a:p>
            <a:pPr lvl="1"/>
            <a:r>
              <a:rPr lang="cs-CZ" smtClean="0"/>
              <a:t>kyselina eikosapentaenová (EPA)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Úloha n-3 PUFA v organismu</a:t>
            </a:r>
            <a:endParaRPr lang="cs-CZ" dirty="0"/>
          </a:p>
        </p:txBody>
      </p:sp>
      <p:sp>
        <p:nvSpPr>
          <p:cNvPr id="5529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Snižují hladinu celkového cholesterolu</a:t>
            </a:r>
          </a:p>
          <a:p>
            <a:r>
              <a:rPr lang="cs-CZ" smtClean="0"/>
              <a:t>Zlepšují poměr mezi LDL:HDL cholesterolem</a:t>
            </a:r>
          </a:p>
          <a:p>
            <a:r>
              <a:rPr lang="cs-CZ" smtClean="0"/>
              <a:t>Nezbytné pro růst, vývoj nervového systému</a:t>
            </a:r>
          </a:p>
          <a:p>
            <a:r>
              <a:rPr lang="cs-CZ" smtClean="0"/>
              <a:t>Protisrážlivé účinky</a:t>
            </a:r>
          </a:p>
          <a:p>
            <a:r>
              <a:rPr lang="cs-CZ" smtClean="0"/>
              <a:t>Antiarytmické účinky</a:t>
            </a:r>
          </a:p>
          <a:p>
            <a:r>
              <a:rPr lang="cs-CZ" smtClean="0"/>
              <a:t>Protizánětlivé účinky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Polynenasycené MK řady n-3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Účinek PUFA řady n-3 na snížení množství TG je výraznější než u PUFA řady n-6</a:t>
            </a:r>
          </a:p>
          <a:p>
            <a:r>
              <a:rPr lang="cs-CZ" dirty="0"/>
              <a:t>S</a:t>
            </a:r>
            <a:r>
              <a:rPr lang="cs-CZ" dirty="0" smtClean="0"/>
              <a:t>nížení tvorby TG a ukládání MK ve prospěch jejich oxidace </a:t>
            </a:r>
          </a:p>
          <a:p>
            <a:r>
              <a:rPr lang="cs-CZ" dirty="0" smtClean="0"/>
              <a:t>Snížení jaterní syntézy TG vede v konečném důsledku k výraznému snížení sekrece VLDL</a:t>
            </a:r>
          </a:p>
          <a:p>
            <a:r>
              <a:rPr lang="cs-CZ" dirty="0" smtClean="0"/>
              <a:t>PUFA řady n-3 mohou přispět ke zlepšení tělesného složení účinkem na potlačení chuti k jídlu a podporou </a:t>
            </a:r>
            <a:r>
              <a:rPr lang="cs-CZ" dirty="0" err="1" smtClean="0"/>
              <a:t>apoptózy</a:t>
            </a:r>
            <a:r>
              <a:rPr lang="cs-CZ" dirty="0" smtClean="0"/>
              <a:t> </a:t>
            </a:r>
            <a:r>
              <a:rPr lang="cs-CZ" dirty="0" err="1" smtClean="0"/>
              <a:t>adipocytů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ýsledky studií u lidí však nejsou jednoznačné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Tuky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25-35 % z celkového energetického příjmu</a:t>
            </a:r>
          </a:p>
          <a:p>
            <a:r>
              <a:rPr lang="cs-CZ" smtClean="0"/>
              <a:t>Nasycené MK do 7–10 %</a:t>
            </a:r>
          </a:p>
          <a:p>
            <a:r>
              <a:rPr lang="cs-CZ" smtClean="0"/>
              <a:t>Polynenasycené MK 7–10 %</a:t>
            </a:r>
          </a:p>
          <a:p>
            <a:pPr lvl="1"/>
            <a:r>
              <a:rPr lang="cs-CZ" smtClean="0"/>
              <a:t>Poměr mezi n-6/n-3 5:1</a:t>
            </a:r>
          </a:p>
          <a:p>
            <a:r>
              <a:rPr lang="cs-CZ" smtClean="0"/>
              <a:t>Mononenasycené MK více než 10 %</a:t>
            </a:r>
          </a:p>
          <a:p>
            <a:r>
              <a:rPr lang="cs-CZ" smtClean="0"/>
              <a:t>Cholesterol do 300mg/den</a:t>
            </a:r>
          </a:p>
          <a:p>
            <a:endParaRPr lang="cs-CZ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Složení MK vybraných tuků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073"/>
                <a:gridCol w="1280727"/>
                <a:gridCol w="1358900"/>
                <a:gridCol w="1358900"/>
                <a:gridCol w="1358900"/>
                <a:gridCol w="13589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tuku 100 g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SFA (g)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MUFA (g)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PUFA (g)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n-3 (mg)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n-6 (mg)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Máslo 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51,4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21,0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3,0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Slunečnicový</a:t>
                      </a:r>
                      <a:r>
                        <a:rPr lang="cs-CZ" baseline="0" dirty="0" smtClean="0"/>
                        <a:t> olej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19,5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65,7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65,7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Makový olej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13,5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19,7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62,4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62,4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Palmový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49,3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9,1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Sójový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24,7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61,3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8,5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řepkový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7,9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61,2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26,4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7,6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18,7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Kukuřičný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12,9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27,6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54,7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53,5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Olivový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13,8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10,5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9,7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Arašídový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16,9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46,2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32,0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r>
                        <a:rPr lang="cs-CZ" baseline="0" dirty="0" smtClean="0"/>
                        <a:t> ze sardinek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29,9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33,8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31,9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Sacharidy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45–60 % z celkového energetického příjmu</a:t>
            </a:r>
          </a:p>
          <a:p>
            <a:r>
              <a:rPr lang="cs-CZ" smtClean="0"/>
              <a:t>Přednostně komplexní sacharidy</a:t>
            </a:r>
          </a:p>
          <a:p>
            <a:r>
              <a:rPr lang="cs-CZ" smtClean="0"/>
              <a:t>Jednoduché sacharidy do 10 %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Sacharidy a obezita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Nadměrný příjem sacharidů v dietě nesehrává ve srovnání s tuky v etiopatogenezi obezity tak významnou úlohu</a:t>
            </a:r>
          </a:p>
          <a:p>
            <a:r>
              <a:rPr lang="cs-CZ" smtClean="0"/>
              <a:t>Na rozdíl od tuků dochází při zvýšeném příjmu sacharidů k adaptačnímu zvýšení jejich oxidace, která může stoupnout až na dvojnásobek</a:t>
            </a:r>
          </a:p>
          <a:p>
            <a:r>
              <a:rPr lang="cs-CZ" smtClean="0"/>
              <a:t>Teprve při dlouhodobém nadměrném příjmu sacharidů je začne organismus přeměňovat na zásobní tuk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Jednoduché sacharidy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Přednostně oxidovány nebo ukládány ve formě glykogenu – MK jsou ukládány do tukové tkáně</a:t>
            </a:r>
          </a:p>
          <a:p>
            <a:r>
              <a:rPr lang="cs-CZ" smtClean="0"/>
              <a:t>Vysoký příjem jednoduchých sacharidů (400–500g) vede ke zvýšení exprese genů podílejících se lipogenezi de novo – zvyšují hladinu TG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Psychologické charakteristiky obézních</a:t>
            </a:r>
            <a:endParaRPr lang="cs-CZ" smtClean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Psychologie obézních úzce spjata s výživovými zvyklostmi</a:t>
            </a:r>
          </a:p>
          <a:p>
            <a:r>
              <a:rPr lang="cs-CZ" smtClean="0"/>
              <a:t>Na základě studií u obézních zjištěno</a:t>
            </a:r>
          </a:p>
          <a:p>
            <a:pPr lvl="1"/>
            <a:r>
              <a:rPr lang="cs-CZ" smtClean="0"/>
              <a:t>Nepravidelný jídelní režim</a:t>
            </a:r>
          </a:p>
          <a:p>
            <a:pPr lvl="1"/>
            <a:r>
              <a:rPr lang="cs-CZ" smtClean="0"/>
              <a:t>Rychlé jedení bez dostatečné vědomé kontroly</a:t>
            </a:r>
          </a:p>
          <a:p>
            <a:pPr lvl="1"/>
            <a:r>
              <a:rPr lang="cs-CZ" smtClean="0"/>
              <a:t>Snížená citlivost až porucha  vnímání a uvědomování si pocitů sytosti a hladu</a:t>
            </a:r>
          </a:p>
          <a:p>
            <a:pPr lvl="1"/>
            <a:r>
              <a:rPr lang="cs-CZ" smtClean="0"/>
              <a:t>Vyšší skóre úzkostnosti, depresivity</a:t>
            </a:r>
          </a:p>
          <a:p>
            <a:pPr lvl="1"/>
            <a:r>
              <a:rPr lang="cs-CZ" smtClean="0"/>
              <a:t>Vyšší nespokojenost se svým zdravím</a:t>
            </a:r>
          </a:p>
          <a:p>
            <a:pPr lvl="1"/>
            <a:r>
              <a:rPr lang="cs-CZ" smtClean="0"/>
              <a:t>Nižší sebevědomí, negativnější vztah k sobě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Fruktóza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Nestimuluje produkci inzulinu a leptinu</a:t>
            </a:r>
          </a:p>
          <a:p>
            <a:r>
              <a:rPr lang="cs-CZ" smtClean="0"/>
              <a:t>Ovlivnění hypotalamických neuropeptidů regulujících jídelní chování a hmotnost</a:t>
            </a:r>
          </a:p>
          <a:p>
            <a:pPr lvl="1"/>
            <a:r>
              <a:rPr lang="cs-CZ" smtClean="0"/>
              <a:t>Důsledkem vysokého příjmu potravin obsahujících fruktózu (ovoce, soft drinky, sirupy ..) zvýšení příjmu potravy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Glykemický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Potraviny o vyšším GI vedou ve srovnání s potravinami o nízkém GI k výraznějšímu postprandiálnímu vzestupu inzulínu a C-peptidu</a:t>
            </a:r>
          </a:p>
          <a:p>
            <a:r>
              <a:rPr lang="cs-CZ" smtClean="0"/>
              <a:t>Diety založené na snížení příjmu sacharidů s preferencí sacharidů o nižším GI a snížení množství přijímaných tuků vedou </a:t>
            </a:r>
          </a:p>
          <a:p>
            <a:pPr lvl="1"/>
            <a:r>
              <a:rPr lang="cs-CZ" smtClean="0"/>
              <a:t>ke zvýšení inzulinové senzitivity </a:t>
            </a:r>
          </a:p>
          <a:p>
            <a:pPr lvl="1"/>
            <a:r>
              <a:rPr lang="cs-CZ" smtClean="0"/>
              <a:t>snížení postprandiální inzulinémie </a:t>
            </a:r>
          </a:p>
          <a:p>
            <a:pPr lvl="1"/>
            <a:r>
              <a:rPr lang="cs-CZ" smtClean="0"/>
              <a:t>navození výraznějšího sytícího efektu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GI a klinické studie</a:t>
            </a:r>
            <a:endParaRPr lang="cs-CZ" dirty="0"/>
          </a:p>
        </p:txBody>
      </p:sp>
      <p:sp>
        <p:nvSpPr>
          <p:cNvPr id="7885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Konzumace potravin s nižším GI spojena </a:t>
            </a:r>
          </a:p>
          <a:p>
            <a:pPr lvl="1"/>
            <a:r>
              <a:rPr lang="cs-CZ" smtClean="0"/>
              <a:t>se sníženou hladinou TG, volných MK</a:t>
            </a:r>
          </a:p>
          <a:p>
            <a:pPr lvl="1"/>
            <a:r>
              <a:rPr lang="cs-CZ" smtClean="0"/>
              <a:t>zvýšenou hladinou HDL cholesterolu </a:t>
            </a:r>
          </a:p>
          <a:p>
            <a:pPr lvl="1"/>
            <a:r>
              <a:rPr lang="cs-CZ" smtClean="0"/>
              <a:t>pozitivním ovlivněním inzulínové rezistence</a:t>
            </a:r>
          </a:p>
          <a:p>
            <a:pPr lvl="1"/>
            <a:r>
              <a:rPr lang="cs-CZ" smtClean="0"/>
              <a:t>lepší adaptací organizmu na nízkoenergetickou dietu</a:t>
            </a:r>
          </a:p>
          <a:p>
            <a:pPr lvl="1"/>
            <a:r>
              <a:rPr lang="cs-CZ" smtClean="0"/>
              <a:t>větším poklesem hmotnosti</a:t>
            </a:r>
          </a:p>
          <a:p>
            <a:r>
              <a:rPr lang="cs-CZ" smtClean="0"/>
              <a:t>U mnoha studií výsledky jednoznačné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je to tedy s GI?</a:t>
            </a:r>
            <a:endParaRPr lang="cs-CZ" dirty="0"/>
          </a:p>
        </p:txBody>
      </p:sp>
      <p:sp>
        <p:nvSpPr>
          <p:cNvPr id="7987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Celý koncept GI nejednoznačný, jelikož do hry vstupuje celá řada proměnných</a:t>
            </a:r>
          </a:p>
          <a:p>
            <a:r>
              <a:rPr lang="cs-CZ" smtClean="0"/>
              <a:t>Hodnota GI není neměnná, záleží na </a:t>
            </a:r>
          </a:p>
          <a:p>
            <a:pPr lvl="1"/>
            <a:r>
              <a:rPr lang="cs-CZ" smtClean="0"/>
              <a:t>způsobu zpracování stravy</a:t>
            </a:r>
          </a:p>
          <a:p>
            <a:pPr lvl="1"/>
            <a:r>
              <a:rPr lang="cs-CZ" smtClean="0"/>
              <a:t>obsahu vlákniny, tuku, bílkovin</a:t>
            </a:r>
          </a:p>
          <a:p>
            <a:pPr lvl="1"/>
            <a:r>
              <a:rPr lang="cs-CZ" smtClean="0"/>
              <a:t>přítomnosti kyselin </a:t>
            </a:r>
          </a:p>
          <a:p>
            <a:pPr lvl="1"/>
            <a:r>
              <a:rPr lang="cs-CZ" smtClean="0"/>
              <a:t>jde o faktory ovlivňující rychlost vyprazdňování žaludku a tedy i rychlost trávení a vstřebávání sacharidů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An external file that holds a picture, illustration, etc.&#10;Object name is ukmss-47834-f0002.jpg Object name is ukmss-47834-f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53" t="47572" r="2953" b="1640"/>
          <a:stretch>
            <a:fillRect/>
          </a:stretch>
        </p:blipFill>
        <p:spPr bwMode="auto">
          <a:xfrm>
            <a:off x="2339752" y="1772816"/>
            <a:ext cx="4404047" cy="42786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372200" y="6165304"/>
            <a:ext cx="207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Larsen, NEJM, 2010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0588" y="1600200"/>
            <a:ext cx="573777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020272" y="616530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Shai</a:t>
            </a:r>
            <a:r>
              <a:rPr lang="cs-CZ" dirty="0" smtClean="0"/>
              <a:t>, NEJM, 2008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Vláknina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Doporučený příjem 25–30 g</a:t>
            </a:r>
          </a:p>
          <a:p>
            <a:r>
              <a:rPr lang="cs-CZ" smtClean="0"/>
              <a:t>Zdrojem nerozpustné vlákniny celozrnné výrobky, vločky, otruby</a:t>
            </a:r>
          </a:p>
          <a:p>
            <a:r>
              <a:rPr lang="cs-CZ" smtClean="0"/>
              <a:t>Zdrojem rozpustné vlákniny ovoce, zelenina, brambory</a:t>
            </a:r>
          </a:p>
          <a:p>
            <a:r>
              <a:rPr lang="cs-CZ" smtClean="0"/>
              <a:t>Důležité jíst zeleninu, ovoce ke každému jídlu pro naplnění DDD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Vysoká energetická hodnota</a:t>
            </a:r>
          </a:p>
          <a:p>
            <a:r>
              <a:rPr lang="cs-CZ" smtClean="0"/>
              <a:t>Denně max. 20 g alkoholu (0,5 l piva, 0,25 ml vína, 0,06 l destilátu</a:t>
            </a:r>
          </a:p>
          <a:p>
            <a:r>
              <a:rPr lang="cs-CZ" smtClean="0"/>
              <a:t>Mírná konzumace</a:t>
            </a:r>
          </a:p>
          <a:p>
            <a:pPr lvl="1"/>
            <a:r>
              <a:rPr lang="cs-CZ" smtClean="0"/>
              <a:t>Snižuje hladinu glukózy v krvi</a:t>
            </a:r>
          </a:p>
          <a:p>
            <a:pPr lvl="1"/>
            <a:r>
              <a:rPr lang="cs-CZ" smtClean="0"/>
              <a:t>Zvyšuje hladinu TG</a:t>
            </a:r>
          </a:p>
          <a:p>
            <a:pPr lvl="1"/>
            <a:r>
              <a:rPr lang="cs-CZ" smtClean="0"/>
              <a:t>Zvyšuje krevní tlak</a:t>
            </a:r>
          </a:p>
          <a:p>
            <a:pPr lvl="1"/>
            <a:r>
              <a:rPr lang="cs-CZ" smtClean="0"/>
              <a:t>Zvyšuje tvorba tepla</a:t>
            </a:r>
          </a:p>
          <a:p>
            <a:pPr lvl="1"/>
            <a:r>
              <a:rPr lang="cs-CZ" smtClean="0"/>
              <a:t>zvyšuje bazální metabolismus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Vápník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Některé studie poukazují na pozitivní vliv vyššího příjmu vápníku (zejména z mléčných výrobků) na redukci hmotnosti</a:t>
            </a:r>
          </a:p>
          <a:p>
            <a:r>
              <a:rPr lang="cs-CZ" smtClean="0"/>
              <a:t>Mechanismus působení vápníku</a:t>
            </a:r>
          </a:p>
          <a:p>
            <a:pPr lvl="1"/>
            <a:r>
              <a:rPr lang="cs-CZ" smtClean="0"/>
              <a:t>Ovlivnění energetického metabolismu</a:t>
            </a:r>
          </a:p>
          <a:p>
            <a:pPr lvl="1"/>
            <a:r>
              <a:rPr lang="cs-CZ" smtClean="0"/>
              <a:t>Vliv na pocit hladu</a:t>
            </a:r>
          </a:p>
          <a:p>
            <a:pPr lvl="1"/>
            <a:r>
              <a:rPr lang="cs-CZ" smtClean="0"/>
              <a:t>Zvýšené vylučování tuku stolicí</a:t>
            </a:r>
          </a:p>
          <a:p>
            <a:r>
              <a:rPr lang="cs-CZ" smtClean="0"/>
              <a:t>V případě mléčných výrobků se uplatňuje synergický efekt vápníku, větvených aminokyselin a dalších bioaktivních komponent mléka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Vápník a obezita</a:t>
            </a:r>
            <a:endParaRPr lang="cs-CZ" dirty="0"/>
          </a:p>
        </p:txBody>
      </p:sp>
      <p:sp>
        <p:nvSpPr>
          <p:cNvPr id="12390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Rozdílné výsledky studií o vlivu vápníku dány </a:t>
            </a:r>
          </a:p>
          <a:p>
            <a:pPr lvl="1"/>
            <a:r>
              <a:rPr lang="cs-CZ" smtClean="0"/>
              <a:t>odlišnými charakteristikami sledovaných skupin, co se týká věku, etnika a tělesného složení </a:t>
            </a:r>
          </a:p>
          <a:p>
            <a:pPr lvl="1"/>
            <a:r>
              <a:rPr lang="cs-CZ" smtClean="0"/>
              <a:t>různými způsoby ovlivnění příjmu vápníku, resp. jeho sledování</a:t>
            </a:r>
          </a:p>
          <a:p>
            <a:pPr lvl="1"/>
            <a:r>
              <a:rPr lang="cs-CZ" smtClean="0"/>
              <a:t>rozdílné doby sledování studie </a:t>
            </a:r>
          </a:p>
          <a:p>
            <a:pPr lvl="1"/>
            <a:r>
              <a:rPr lang="cs-CZ" smtClean="0"/>
              <a:t>použitá dávka a forma vápníku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Psychologické charakteristiky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Lze měřit pomocí psychologických testů a dotazníků</a:t>
            </a:r>
          </a:p>
          <a:p>
            <a:pPr lvl="1"/>
            <a:r>
              <a:rPr lang="cs-CZ" smtClean="0"/>
              <a:t>Beckova sebeposuzovací škála hodnotící depresi (Beck Depression Inventory – BDI)</a:t>
            </a:r>
          </a:p>
          <a:p>
            <a:pPr lvl="2"/>
            <a:r>
              <a:rPr lang="cs-CZ" smtClean="0"/>
              <a:t>Pacient posuzuje své aktuální naladění a prožívání</a:t>
            </a:r>
          </a:p>
          <a:p>
            <a:pPr lvl="1"/>
            <a:r>
              <a:rPr lang="cs-CZ" smtClean="0"/>
              <a:t>Třísložkový dotazník Stunkarda a Messicka jídelních zvyklostí (Three Factor Eating Questionnaire – TFEQ neboli Eating Inventory)</a:t>
            </a:r>
          </a:p>
          <a:p>
            <a:pPr lvl="2"/>
            <a:r>
              <a:rPr lang="cs-CZ" smtClean="0"/>
              <a:t>TFEQ hodnotí jídelní chování na základě výše skóre ve třech položkách – restrikce, disinhibice a hlad</a:t>
            </a:r>
          </a:p>
          <a:p>
            <a:pPr lvl="1"/>
            <a:r>
              <a:rPr lang="cs-CZ" smtClean="0"/>
              <a:t>Psychologické charakteristiky významnými prediktory úspěšnosti redukčního režimu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Role kalcitriolu v regulaci energetického metabolismu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65859" y="2165604"/>
            <a:ext cx="6047232" cy="3364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Studie 1</a:t>
            </a:r>
            <a:endParaRPr lang="cs-CZ" dirty="0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Vztah mezi změnou v příjmu </a:t>
            </a:r>
            <a:r>
              <a:rPr lang="cs-CZ" dirty="0" err="1" smtClean="0"/>
              <a:t>makronutrientů</a:t>
            </a:r>
            <a:r>
              <a:rPr lang="cs-CZ" dirty="0" smtClean="0"/>
              <a:t> a vápníku a změnou hmotnosti u obézních pacientů</a:t>
            </a:r>
          </a:p>
          <a:p>
            <a:r>
              <a:rPr lang="cs-CZ" dirty="0" smtClean="0"/>
              <a:t>Cíl studie</a:t>
            </a:r>
          </a:p>
          <a:p>
            <a:pPr lvl="1"/>
            <a:r>
              <a:rPr lang="cs-CZ" dirty="0" smtClean="0"/>
              <a:t>Ověřit vliv změny příjmu </a:t>
            </a:r>
            <a:r>
              <a:rPr lang="cs-CZ" dirty="0" err="1" smtClean="0"/>
              <a:t>makronutrientů</a:t>
            </a:r>
            <a:r>
              <a:rPr lang="cs-CZ" dirty="0" smtClean="0"/>
              <a:t> a vápníku na změnu tělesné hmotnosti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souboru a metodika</a:t>
            </a:r>
            <a:endParaRPr lang="cs-CZ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208 obézních pacientů </a:t>
            </a:r>
          </a:p>
          <a:p>
            <a:r>
              <a:rPr lang="cs-CZ" smtClean="0"/>
              <a:t>3-6 měsíční komplexní redukční program</a:t>
            </a:r>
          </a:p>
          <a:p>
            <a:r>
              <a:rPr lang="cs-CZ" smtClean="0"/>
              <a:t>Na začátku a na konci sledování vyhodnocení týdenního jídelníčku pomocí PC programu „Nutrition“</a:t>
            </a:r>
          </a:p>
          <a:p>
            <a:r>
              <a:rPr lang="cs-CZ" smtClean="0"/>
              <a:t>Doporučena dieta o energetickém deficitu 2 MJ/den a navýšení pohybové aktivity o 30 minut chůze denně</a:t>
            </a:r>
          </a:p>
          <a:p>
            <a:r>
              <a:rPr lang="cs-CZ" smtClean="0"/>
              <a:t>1 x měsíčně konzultace s nutričním terapeutem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Hmotnost, příjem energie a </a:t>
            </a:r>
            <a:r>
              <a:rPr lang="cs-CZ" dirty="0" err="1" smtClean="0"/>
              <a:t>nutrientů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na začátku a na konci redukce</a:t>
            </a: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10536" cy="489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498"/>
                <a:gridCol w="1367970"/>
                <a:gridCol w="647986"/>
                <a:gridCol w="1403970"/>
                <a:gridCol w="648058"/>
                <a:gridCol w="936084"/>
                <a:gridCol w="647986"/>
                <a:gridCol w="719984"/>
              </a:tblGrid>
              <a:tr h="75365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 začátku sledování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SD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 konci sledování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SD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Změna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SD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  <a:tr h="5495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Tělesná hmotnost (kg)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112,8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25,6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106,7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24,1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-6,1</a:t>
                      </a:r>
                      <a:endParaRPr lang="cs-CZ" sz="1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7,9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0,001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  <a:tr h="75365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Příjem energie (</a:t>
                      </a:r>
                      <a:r>
                        <a:rPr lang="cs-CZ" sz="1600" dirty="0" err="1" smtClean="0"/>
                        <a:t>kJ</a:t>
                      </a:r>
                      <a:r>
                        <a:rPr lang="cs-CZ" sz="1600" dirty="0" smtClean="0"/>
                        <a:t>/den)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8192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3041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6183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2017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-2009</a:t>
                      </a:r>
                      <a:endParaRPr lang="cs-CZ" sz="1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2812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0,001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  <a:tr h="78089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Příjem sacharidů (g/den)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252,3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91,1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198,7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70,3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-53,6</a:t>
                      </a:r>
                      <a:endParaRPr lang="cs-CZ" sz="1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92,6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0,001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  <a:tr h="5495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Příjem tuků (g/den)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70,5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32,7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48,3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22,5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-22,2</a:t>
                      </a:r>
                      <a:endParaRPr lang="cs-CZ" sz="1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30,4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0,001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  <a:tr h="75365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Příjem bílkovin (g/den)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70,4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22,9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64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17,9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-6,4</a:t>
                      </a:r>
                      <a:endParaRPr lang="cs-CZ" sz="1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21,6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0,001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  <a:tr h="753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Příjem vápníku (mg/den)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695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324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631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251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-64</a:t>
                      </a:r>
                      <a:endParaRPr lang="cs-CZ" sz="1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353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NS</a:t>
                      </a:r>
                      <a:endParaRPr lang="cs-CZ" sz="1600" dirty="0"/>
                    </a:p>
                  </a:txBody>
                  <a:tcPr marL="91438" marR="91438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Korelace změny hmotnosti se změnou v příjmu některých nutrientů  </a:t>
            </a: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1331787" y="2206352"/>
          <a:ext cx="676860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979"/>
                <a:gridCol w="1992313"/>
                <a:gridCol w="1992313"/>
              </a:tblGrid>
              <a:tr h="304619">
                <a:tc>
                  <a:txBody>
                    <a:bodyPr/>
                    <a:lstStyle/>
                    <a:p>
                      <a:pPr algn="l"/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R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p</a:t>
                      </a:r>
                      <a:endParaRPr lang="cs-CZ" sz="2800" dirty="0"/>
                    </a:p>
                  </a:txBody>
                  <a:tcPr marL="91444" marR="91444" anchor="ctr"/>
                </a:tc>
              </a:tr>
              <a:tr h="304619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Příjem</a:t>
                      </a:r>
                      <a:r>
                        <a:rPr lang="cs-CZ" sz="2800" baseline="0" dirty="0" smtClean="0"/>
                        <a:t> tuků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 0,220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0,002</a:t>
                      </a:r>
                      <a:endParaRPr lang="cs-CZ" sz="2800" dirty="0"/>
                    </a:p>
                  </a:txBody>
                  <a:tcPr marL="91444" marR="91444" anchor="ctr"/>
                </a:tc>
              </a:tr>
              <a:tr h="304619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Příjem sacharidů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-0,023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0,750</a:t>
                      </a:r>
                      <a:endParaRPr lang="cs-CZ" sz="2800" dirty="0"/>
                    </a:p>
                  </a:txBody>
                  <a:tcPr marL="91444" marR="91444" anchor="ctr"/>
                </a:tc>
              </a:tr>
              <a:tr h="304619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Příjem bílkovin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-0,289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0,000</a:t>
                      </a:r>
                      <a:endParaRPr lang="cs-CZ" sz="2800" dirty="0"/>
                    </a:p>
                  </a:txBody>
                  <a:tcPr marL="91444" marR="91444" anchor="ctr"/>
                </a:tc>
              </a:tr>
              <a:tr h="43771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Příjem vápníku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-0,210</a:t>
                      </a:r>
                      <a:endParaRPr lang="cs-CZ" sz="28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0,008</a:t>
                      </a:r>
                      <a:endParaRPr lang="cs-CZ" sz="2800" dirty="0"/>
                    </a:p>
                  </a:txBody>
                  <a:tcPr marL="91444" marR="9144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Studie 2</a:t>
            </a:r>
            <a:endParaRPr lang="cs-CZ" dirty="0" smtClean="0"/>
          </a:p>
        </p:txBody>
      </p:sp>
      <p:sp>
        <p:nvSpPr>
          <p:cNvPr id="13107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Vliv vápníku v krátkodobém redukčním režimu</a:t>
            </a:r>
          </a:p>
          <a:p>
            <a:r>
              <a:rPr lang="cs-CZ" dirty="0" smtClean="0"/>
              <a:t>Cíl studie</a:t>
            </a:r>
          </a:p>
          <a:p>
            <a:pPr lvl="1"/>
            <a:r>
              <a:rPr lang="cs-CZ" dirty="0" smtClean="0"/>
              <a:t>Zjistit, zda přídavek vápníku ovlivní hmotnost a další parametry v průběhu redukčního programu s nízkoenergetickou dietou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souboru a metodika</a:t>
            </a:r>
            <a:endParaRPr lang="cs-CZ" dirty="0"/>
          </a:p>
        </p:txBody>
      </p:sp>
      <p:sp>
        <p:nvSpPr>
          <p:cNvPr id="13209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67 perimenopauzálních žen </a:t>
            </a:r>
          </a:p>
          <a:p>
            <a:r>
              <a:rPr lang="cs-CZ" smtClean="0"/>
              <a:t>4 týdenní redukční program v Lázních Lipová</a:t>
            </a:r>
          </a:p>
          <a:p>
            <a:r>
              <a:rPr lang="cs-CZ" smtClean="0"/>
              <a:t>První týden dieta 7 MJ/den</a:t>
            </a:r>
          </a:p>
          <a:p>
            <a:r>
              <a:rPr lang="cs-CZ" smtClean="0"/>
              <a:t>Následně 3 týdny dieta 4,5 MJ </a:t>
            </a:r>
            <a:br>
              <a:rPr lang="cs-CZ" smtClean="0"/>
            </a:br>
            <a:r>
              <a:rPr lang="cs-CZ" smtClean="0"/>
              <a:t>(bílkoviny 25,3 %, tuky 28,7 % a sacharidy 46 %, vápník 350 mg)</a:t>
            </a:r>
          </a:p>
          <a:p>
            <a:r>
              <a:rPr lang="cs-CZ" smtClean="0"/>
              <a:t>Pohybová aktivita aerobního charakteru 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souboru a metodika</a:t>
            </a:r>
            <a:endParaRPr lang="cs-CZ" dirty="0"/>
          </a:p>
        </p:txBody>
      </p:sp>
      <p:sp>
        <p:nvSpPr>
          <p:cNvPr id="13312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Pacientky rozděleny podle věku a BMI do tří skupin</a:t>
            </a:r>
          </a:p>
          <a:p>
            <a:pPr lvl="1"/>
            <a:r>
              <a:rPr lang="cs-CZ" smtClean="0"/>
              <a:t>skupina s podáváním placeba</a:t>
            </a:r>
          </a:p>
          <a:p>
            <a:pPr lvl="1"/>
            <a:r>
              <a:rPr lang="cs-CZ" smtClean="0"/>
              <a:t>skupina s podáváním vápníku ve formě kalcium karbonátu (500 mg/den)</a:t>
            </a:r>
          </a:p>
          <a:p>
            <a:pPr lvl="1"/>
            <a:r>
              <a:rPr lang="cs-CZ" smtClean="0"/>
              <a:t>skupina s podáváním tablet Lactovalu který obsahoval vápník (500 mg Ca/den) mléčného původu ve formě laktátu, citrátu a fosfátu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Sledované parametry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Antropometrická měření </a:t>
            </a:r>
          </a:p>
          <a:p>
            <a:r>
              <a:rPr lang="cs-CZ" dirty="0" smtClean="0"/>
              <a:t>Psychologické parametry</a:t>
            </a:r>
          </a:p>
          <a:p>
            <a:r>
              <a:rPr lang="cs-CZ" dirty="0" smtClean="0"/>
              <a:t>Biochemická vyšetření </a:t>
            </a:r>
          </a:p>
          <a:p>
            <a:r>
              <a:rPr lang="cs-CZ" dirty="0" smtClean="0"/>
              <a:t>Hladiny hormonů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Antropometrické parametry a jejich změna v odpovědi na redukční program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u celého souboru </a:t>
            </a: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323528" y="1600200"/>
          <a:ext cx="8604250" cy="393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017"/>
                <a:gridCol w="936111"/>
                <a:gridCol w="720086"/>
                <a:gridCol w="936007"/>
                <a:gridCol w="720006"/>
                <a:gridCol w="936007"/>
                <a:gridCol w="720006"/>
                <a:gridCol w="1368010"/>
              </a:tblGrid>
              <a:tr h="640131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41" marR="91441" marT="45724" marB="45724"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Na začátku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sledování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Na konci</a:t>
                      </a:r>
                      <a:r>
                        <a:rPr lang="cs-CZ" sz="1400" baseline="0" dirty="0" smtClean="0"/>
                        <a:t> sledování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Rozdíl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Významnost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Hmotnost (kg)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84,60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12,81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80,78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12,48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-3,82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1,63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0,000001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BMI (kg/m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32,39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4,48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30,92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4,33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-1,47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0,63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Obvod pasu (cm)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98,83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11,92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93,64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11,43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-5,19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2,28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Obvod boků (cm)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115,49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9,20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112,12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8,97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-3,37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1,61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Poměr pas/boky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0,86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0,07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0,83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0,07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-0,02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0,02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Množství tuku (kg)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35,81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9,51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32,01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8,83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-3,80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2,83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Podíl tuku (%)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41,65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5,69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38,98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6,12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-2,67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2,89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</a:p>
                  </a:txBody>
                  <a:tcPr marL="91441" marR="91441" marT="45724" marB="45724"/>
                </a:tc>
              </a:tr>
              <a:tr h="365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/>
                        <a:t>Beztuková</a:t>
                      </a:r>
                      <a:r>
                        <a:rPr lang="cs-CZ" sz="1400" dirty="0" smtClean="0"/>
                        <a:t> hmota (kg)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48,79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4,68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48,48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5,32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-0,31</a:t>
                      </a:r>
                      <a:endParaRPr lang="cs-CZ" sz="1400" b="1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3,18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0,035526</a:t>
                      </a:r>
                      <a:endParaRPr lang="cs-CZ" sz="1400" dirty="0"/>
                    </a:p>
                  </a:txBody>
                  <a:tcPr marL="91441" marR="91441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Shape 1474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Diagnostika obezity</a:t>
            </a:r>
            <a:endParaRPr lang="cs-CZ" smtClean="0"/>
          </a:p>
        </p:txBody>
      </p:sp>
      <p:sp>
        <p:nvSpPr>
          <p:cNvPr id="147468" name="Shape 147467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 určení stupně nadváhy a obezity se používají různá hlediska</a:t>
            </a:r>
          </a:p>
          <a:p>
            <a:r>
              <a:rPr lang="cs-CZ" dirty="0" smtClean="0"/>
              <a:t>V praxi nejužívanější variantou je výpočet váhově - výškových indexů, nejčastěji body </a:t>
            </a:r>
            <a:r>
              <a:rPr lang="cs-CZ" dirty="0" err="1" smtClean="0"/>
              <a:t>mass</a:t>
            </a:r>
            <a:r>
              <a:rPr lang="cs-CZ" dirty="0" smtClean="0"/>
              <a:t> index (BMI)</a:t>
            </a:r>
          </a:p>
          <a:p>
            <a:endParaRPr lang="cs-CZ" dirty="0" smtClean="0"/>
          </a:p>
          <a:p>
            <a:r>
              <a:rPr lang="cs-CZ" dirty="0" smtClean="0"/>
              <a:t>BMI = hmotnost (kg)/výška (m2)</a:t>
            </a:r>
          </a:p>
          <a:p>
            <a:endParaRPr lang="cs-CZ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8" name="Shape 921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5750" y="2708275"/>
            <a:ext cx="377825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err="1" smtClean="0"/>
              <a:t>Psychobehaviorální</a:t>
            </a:r>
            <a:r>
              <a:rPr lang="cs-CZ" sz="4000" dirty="0" smtClean="0"/>
              <a:t> parametry a jejich změna v odpovědi na redukční program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u celého souboru </a:t>
            </a: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2303187"/>
          <a:ext cx="8172452" cy="2493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077"/>
                <a:gridCol w="900050"/>
                <a:gridCol w="900050"/>
                <a:gridCol w="900050"/>
                <a:gridCol w="900050"/>
                <a:gridCol w="900050"/>
                <a:gridCol w="900050"/>
                <a:gridCol w="1368075"/>
              </a:tblGrid>
              <a:tr h="64005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45" marR="91445" marT="45713" marB="45713"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Na začátku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sledování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Na konci</a:t>
                      </a:r>
                      <a:r>
                        <a:rPr lang="cs-CZ" sz="1400" baseline="0" dirty="0" smtClean="0"/>
                        <a:t> sledování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Rozdíl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Významnost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</a:tr>
              <a:tr h="370783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Beck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10,38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6,37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7,56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6,43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-2,82</a:t>
                      </a:r>
                      <a:endParaRPr lang="cs-CZ" sz="14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4,16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0,000003</a:t>
                      </a:r>
                    </a:p>
                  </a:txBody>
                  <a:tcPr marL="91445" marR="91445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Restrikce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10,03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4,54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12,94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4,57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  2,91</a:t>
                      </a:r>
                      <a:endParaRPr lang="cs-CZ" sz="14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4,30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0,000004</a:t>
                      </a:r>
                    </a:p>
                  </a:txBody>
                  <a:tcPr marL="91445" marR="91445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Hlad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4,08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3,28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2,83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2,73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-1,24</a:t>
                      </a:r>
                      <a:endParaRPr lang="cs-CZ" sz="14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2,71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0,000641</a:t>
                      </a:r>
                    </a:p>
                  </a:txBody>
                  <a:tcPr marL="91445" marR="91445" marT="45713" marB="45713"/>
                </a:tc>
              </a:tr>
              <a:tr h="370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/>
                        <a:t>Disinhibice</a:t>
                      </a:r>
                      <a:endParaRPr lang="cs-CZ" sz="1400" dirty="0" smtClean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6,61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2,97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4,86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2,70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-1,74</a:t>
                      </a:r>
                      <a:endParaRPr lang="cs-CZ" sz="14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2,55</a:t>
                      </a:r>
                      <a:endParaRPr lang="cs-CZ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0,000008</a:t>
                      </a:r>
                    </a:p>
                  </a:txBody>
                  <a:tcPr marL="91445" marR="91445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Hormonální parametry a jejich změna </a:t>
            </a:r>
            <a:br>
              <a:rPr lang="cs-CZ" sz="3200" dirty="0" smtClean="0"/>
            </a:br>
            <a:r>
              <a:rPr lang="cs-CZ" sz="3200" dirty="0" smtClean="0"/>
              <a:t>v odpovědi na redukční program u celého souboru </a:t>
            </a:r>
            <a:endParaRPr lang="cs-CZ" sz="3200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251520" y="2219747"/>
          <a:ext cx="8567735" cy="2865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945"/>
                <a:gridCol w="899972"/>
                <a:gridCol w="899972"/>
                <a:gridCol w="899972"/>
                <a:gridCol w="899972"/>
                <a:gridCol w="899972"/>
                <a:gridCol w="899972"/>
                <a:gridCol w="1367958"/>
              </a:tblGrid>
              <a:tr h="640151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37" marR="91437" marT="45725" marB="45725"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Na začátku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sledování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Na konci</a:t>
                      </a:r>
                      <a:r>
                        <a:rPr lang="cs-CZ" sz="1400" baseline="0" dirty="0" smtClean="0"/>
                        <a:t> sledování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Rozdíl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Významnost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</a:tr>
              <a:tr h="370881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průměr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SD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Glukóza(</a:t>
                      </a:r>
                      <a:r>
                        <a:rPr lang="cs-CZ" sz="1400" dirty="0" err="1" smtClean="0"/>
                        <a:t>mmol</a:t>
                      </a:r>
                      <a:r>
                        <a:rPr lang="cs-CZ" sz="1400" dirty="0" smtClean="0"/>
                        <a:t>/l)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5,13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1,56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4,83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1,24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-0,29</a:t>
                      </a:r>
                      <a:endParaRPr lang="cs-CZ" sz="1400" b="1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1,70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0,05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Inzulin (</a:t>
                      </a:r>
                      <a:r>
                        <a:rPr lang="cs-CZ" sz="1400" dirty="0" err="1" smtClean="0"/>
                        <a:t>mIU</a:t>
                      </a:r>
                      <a:r>
                        <a:rPr lang="cs-CZ" sz="1400" dirty="0" smtClean="0"/>
                        <a:t>/l)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8,36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4,45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7,83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4,81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-0,53</a:t>
                      </a:r>
                      <a:endParaRPr lang="cs-CZ" sz="1400" b="1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5,99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0,05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SHBG (</a:t>
                      </a:r>
                      <a:r>
                        <a:rPr lang="cs-CZ" sz="1400" dirty="0" err="1" smtClean="0"/>
                        <a:t>nmol</a:t>
                      </a:r>
                      <a:r>
                        <a:rPr lang="cs-CZ" sz="1400" dirty="0" smtClean="0"/>
                        <a:t>/l)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61,49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44,21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79,08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53,73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14,89</a:t>
                      </a:r>
                      <a:endParaRPr lang="cs-CZ" sz="1400" b="1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26,72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</a:p>
                  </a:txBody>
                  <a:tcPr marL="91437" marR="91437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Leptin</a:t>
                      </a:r>
                      <a:r>
                        <a:rPr lang="cs-CZ" sz="1400" dirty="0" smtClean="0"/>
                        <a:t> (</a:t>
                      </a:r>
                      <a:r>
                        <a:rPr lang="el-GR" sz="1400" dirty="0" smtClean="0"/>
                        <a:t>μ</a:t>
                      </a:r>
                      <a:r>
                        <a:rPr lang="cs-CZ" sz="1400" dirty="0" smtClean="0"/>
                        <a:t>g/l)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21,12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8,98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15,36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7,13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-5,85</a:t>
                      </a:r>
                      <a:endParaRPr lang="cs-CZ" sz="1400" b="1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6,45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0,000001</a:t>
                      </a:r>
                    </a:p>
                  </a:txBody>
                  <a:tcPr marL="91437" marR="91437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NPY (</a:t>
                      </a:r>
                      <a:r>
                        <a:rPr lang="cs-CZ" sz="1400" dirty="0" err="1" smtClean="0"/>
                        <a:t>pmol</a:t>
                      </a:r>
                      <a:r>
                        <a:rPr lang="cs-CZ" sz="1400" dirty="0" smtClean="0"/>
                        <a:t>/l)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101,8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52,31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84,14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41,08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-17,7</a:t>
                      </a:r>
                      <a:endParaRPr lang="cs-CZ" sz="1400" b="1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31,49</a:t>
                      </a:r>
                      <a:endParaRPr lang="cs-CZ" sz="14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0,000003</a:t>
                      </a:r>
                    </a:p>
                  </a:txBody>
                  <a:tcPr marL="91437" marR="91437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Protektivní vliv příjmu vápníku </a:t>
            </a:r>
            <a:br>
              <a:rPr lang="cs-CZ" smtClean="0"/>
            </a:br>
            <a:r>
              <a:rPr lang="cs-CZ" smtClean="0"/>
              <a:t>na beztukovou hmotu </a:t>
            </a:r>
            <a:endParaRPr lang="cs-CZ" dirty="0" smtClean="0"/>
          </a:p>
        </p:txBody>
      </p:sp>
      <p:graphicFrame>
        <p:nvGraphicFramePr>
          <p:cNvPr id="1026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2011363" y="1600200"/>
          <a:ext cx="5354637" cy="4495800"/>
        </p:xfrm>
        <a:graphic>
          <a:graphicData uri="http://schemas.openxmlformats.org/presentationml/2006/ole">
            <p:oleObj spid="_x0000_s104450" name="Worksheet" r:id="rId3" imgW="5400624" imgH="45339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Pokles skóre hladu u skupin substituovaných vápníkem</a:t>
            </a:r>
            <a:endParaRPr lang="cs-CZ" smtClean="0"/>
          </a:p>
        </p:txBody>
      </p:sp>
      <p:graphicFrame>
        <p:nvGraphicFramePr>
          <p:cNvPr id="2050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2011363" y="1600200"/>
          <a:ext cx="5354637" cy="4495800"/>
        </p:xfrm>
        <a:graphic>
          <a:graphicData uri="http://schemas.openxmlformats.org/presentationml/2006/ole">
            <p:oleObj spid="_x0000_s105474" name="Worksheet" r:id="rId3" imgW="5400624" imgH="45339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Změna v hladině </a:t>
            </a:r>
            <a:r>
              <a:rPr lang="cs-CZ" sz="3600" dirty="0" err="1" smtClean="0"/>
              <a:t>resistinu</a:t>
            </a:r>
            <a:r>
              <a:rPr lang="cs-CZ" sz="3600" dirty="0" smtClean="0"/>
              <a:t> v odpovědi na redukční program u skupiny placebové a skupin substituovaných vápníkem</a:t>
            </a:r>
            <a:endParaRPr lang="cs-CZ" sz="3600" dirty="0" smtClean="0"/>
          </a:p>
        </p:txBody>
      </p:sp>
      <p:pic>
        <p:nvPicPr>
          <p:cNvPr id="1392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65537" y="2738437"/>
            <a:ext cx="2047875" cy="2219325"/>
          </a:xfrm>
        </p:spPr>
      </p:pic>
      <p:pic>
        <p:nvPicPr>
          <p:cNvPr id="139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8" y="2136775"/>
            <a:ext cx="378142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Studie 3</a:t>
            </a:r>
            <a:endParaRPr lang="cs-CZ" dirty="0" smtClean="0"/>
          </a:p>
        </p:txBody>
      </p:sp>
      <p:sp>
        <p:nvSpPr>
          <p:cNvPr id="14029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Hormonální a </a:t>
            </a:r>
            <a:r>
              <a:rPr lang="cs-CZ" dirty="0" err="1" smtClean="0"/>
              <a:t>psychobehaviorální</a:t>
            </a:r>
            <a:r>
              <a:rPr lang="cs-CZ" dirty="0" smtClean="0"/>
              <a:t> </a:t>
            </a:r>
            <a:r>
              <a:rPr lang="cs-CZ" dirty="0" err="1" smtClean="0"/>
              <a:t>prediktory</a:t>
            </a:r>
            <a:r>
              <a:rPr lang="cs-CZ" dirty="0" smtClean="0"/>
              <a:t> hmotnostní redukce v odpovědi na krátkodobý redukční program u obézních žen</a:t>
            </a:r>
          </a:p>
          <a:p>
            <a:r>
              <a:rPr lang="cs-CZ" dirty="0" smtClean="0"/>
              <a:t>Cíl studie</a:t>
            </a:r>
          </a:p>
          <a:p>
            <a:pPr lvl="1"/>
            <a:r>
              <a:rPr lang="cs-CZ" dirty="0" smtClean="0"/>
              <a:t>Posoudit roli hormonálních a </a:t>
            </a:r>
            <a:r>
              <a:rPr lang="cs-CZ" dirty="0" err="1" smtClean="0"/>
              <a:t>psychobehaviorálních</a:t>
            </a:r>
            <a:r>
              <a:rPr lang="cs-CZ" dirty="0" smtClean="0"/>
              <a:t> faktorů jako </a:t>
            </a:r>
            <a:r>
              <a:rPr lang="cs-CZ" dirty="0" err="1" smtClean="0"/>
              <a:t>prediktorů</a:t>
            </a:r>
            <a:r>
              <a:rPr lang="cs-CZ" dirty="0" smtClean="0"/>
              <a:t> hmotnostní redukce v odpovědi na krátkodobý redukční program u obézních žen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souboru a metodika</a:t>
            </a:r>
            <a:endParaRPr lang="cs-CZ" smtClean="0"/>
          </a:p>
        </p:txBody>
      </p:sp>
      <p:sp>
        <p:nvSpPr>
          <p:cNvPr id="142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Nezávislé proměnné pro mnohočetnou regresi</a:t>
            </a:r>
          </a:p>
          <a:p>
            <a:pPr lvl="1"/>
            <a:r>
              <a:rPr lang="cs-CZ" smtClean="0"/>
              <a:t>věk</a:t>
            </a:r>
          </a:p>
          <a:p>
            <a:pPr lvl="1"/>
            <a:r>
              <a:rPr lang="cs-CZ" smtClean="0"/>
              <a:t>BMI</a:t>
            </a:r>
          </a:p>
          <a:p>
            <a:pPr lvl="1"/>
            <a:r>
              <a:rPr lang="cs-CZ" smtClean="0"/>
              <a:t>skóre deprese podle Becka</a:t>
            </a:r>
          </a:p>
          <a:p>
            <a:pPr lvl="1"/>
            <a:r>
              <a:rPr lang="cs-CZ" smtClean="0"/>
              <a:t>faktory Eating Inventory</a:t>
            </a:r>
          </a:p>
          <a:p>
            <a:pPr lvl="1"/>
            <a:r>
              <a:rPr lang="cs-CZ" smtClean="0"/>
              <a:t>koncentrace hormonů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Hormony predikují hmotnostní pokles </a:t>
            </a:r>
            <a:br>
              <a:rPr lang="cs-CZ" sz="3600" dirty="0" smtClean="0"/>
            </a:br>
            <a:r>
              <a:rPr lang="cs-CZ" sz="3600" dirty="0" smtClean="0"/>
              <a:t>při 3-týdenním redukčním režimu </a:t>
            </a:r>
            <a:br>
              <a:rPr lang="cs-CZ" sz="3600" dirty="0" smtClean="0"/>
            </a:br>
            <a:r>
              <a:rPr lang="cs-CZ" sz="3600" dirty="0" smtClean="0"/>
              <a:t>u obézních žen</a:t>
            </a:r>
            <a:endParaRPr lang="cs-CZ" sz="3600" dirty="0" smtClean="0"/>
          </a:p>
        </p:txBody>
      </p:sp>
      <p:graphicFrame>
        <p:nvGraphicFramePr>
          <p:cNvPr id="246" name="Zástupný symbol pro obsah 245"/>
          <p:cNvGraphicFramePr>
            <a:graphicFrameLocks noGrp="1"/>
          </p:cNvGraphicFramePr>
          <p:nvPr>
            <p:ph sz="quarter" idx="1"/>
          </p:nvPr>
        </p:nvGraphicFramePr>
        <p:xfrm>
          <a:off x="1656035" y="1813519"/>
          <a:ext cx="6156325" cy="44958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80105"/>
                <a:gridCol w="1044055"/>
                <a:gridCol w="1044055"/>
                <a:gridCol w="1044055"/>
                <a:gridCol w="1044055"/>
              </a:tblGrid>
              <a:tr h="4026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/>
                        <a:t>Zpětná kroková mnohočetná regrese (finální model)</a:t>
                      </a:r>
                      <a:r>
                        <a:rPr lang="cs-CZ" sz="1600" u="none" strike="noStrike" baseline="30000" dirty="0"/>
                        <a:t>*</a:t>
                      </a:r>
                      <a:r>
                        <a:rPr lang="cs-CZ" sz="1600" u="none" strike="noStrike" dirty="0"/>
                        <a:t>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42019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/>
                        <a:t>Závislá proměnná: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/>
                        <a:t>100·(váha</a:t>
                      </a:r>
                      <a:r>
                        <a:rPr lang="cs-CZ" sz="1600" u="none" strike="noStrike" baseline="-25000" dirty="0"/>
                        <a:t>2</a:t>
                      </a:r>
                      <a:r>
                        <a:rPr lang="cs-CZ" sz="1600" u="none" strike="noStrike" dirty="0"/>
                        <a:t>-váha</a:t>
                      </a:r>
                      <a:r>
                        <a:rPr lang="cs-CZ" sz="1600" u="none" strike="noStrike" baseline="-25000" dirty="0"/>
                        <a:t>1</a:t>
                      </a:r>
                      <a:r>
                        <a:rPr lang="cs-CZ" sz="1600" u="none" strike="noStrike" dirty="0"/>
                        <a:t>)/váha</a:t>
                      </a:r>
                      <a:r>
                        <a:rPr lang="cs-CZ" sz="1600" u="none" strike="noStrike" baseline="-25000" dirty="0"/>
                        <a:t>1</a:t>
                      </a:r>
                      <a:r>
                        <a:rPr lang="cs-CZ" sz="1600" u="none" strike="noStrike" dirty="0"/>
                        <a:t>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3657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Parametr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Estimate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Chyba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/>
                        <a:t>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/>
                        <a:t>p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3657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Konstanta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6.80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3.92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1.74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0.0881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026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Věk</a:t>
                      </a:r>
                      <a:r>
                        <a:rPr lang="cs-CZ" sz="1600" u="none" strike="noStrike" baseline="30000"/>
                        <a:t>1.75</a:t>
                      </a:r>
                      <a:r>
                        <a:rPr lang="cs-CZ" sz="1600" u="none" strike="noStrike"/>
                        <a:t>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-0.00086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0.00039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-2.16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0.0347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026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-(BMI</a:t>
                      </a:r>
                      <a:r>
                        <a:rPr lang="cs-CZ" sz="1600" u="none" strike="noStrike" baseline="30000"/>
                        <a:t>-0.75</a:t>
                      </a:r>
                      <a:r>
                        <a:rPr lang="cs-CZ" sz="1600" u="none" strike="noStrike"/>
                        <a:t>)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-48.56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23.7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-2.11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0.0398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3770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 -(GH</a:t>
                      </a:r>
                      <a:r>
                        <a:rPr lang="cs-CZ" sz="1600" u="none" strike="noStrike" baseline="-25000"/>
                        <a:t>1</a:t>
                      </a:r>
                      <a:r>
                        <a:rPr lang="cs-CZ" sz="1600" u="none" strike="noStrike" baseline="30000"/>
                        <a:t>-0.15</a:t>
                      </a:r>
                      <a:r>
                        <a:rPr lang="cs-CZ" sz="1600" u="none" strike="noStrike"/>
                        <a:t>)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-2.75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0.875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-3.15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0.0026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3770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 -(PYY</a:t>
                      </a:r>
                      <a:r>
                        <a:rPr lang="cs-CZ" sz="1600" u="none" strike="noStrike" baseline="-25000"/>
                        <a:t>1</a:t>
                      </a:r>
                      <a:r>
                        <a:rPr lang="cs-CZ" sz="1600" u="none" strike="noStrike" baseline="30000"/>
                        <a:t>-0.35</a:t>
                      </a:r>
                      <a:r>
                        <a:rPr lang="cs-CZ" sz="1600" u="none" strike="noStrike"/>
                        <a:t>)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36.88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9.47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3.89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0,0003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3770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/>
                        <a:t> -(NPY</a:t>
                      </a:r>
                      <a:r>
                        <a:rPr lang="cs-CZ" sz="1600" u="none" strike="noStrike" baseline="-25000" dirty="0"/>
                        <a:t>1</a:t>
                      </a:r>
                      <a:r>
                        <a:rPr lang="cs-CZ" sz="1600" u="none" strike="noStrike" baseline="30000" dirty="0"/>
                        <a:t>-0.14</a:t>
                      </a:r>
                      <a:r>
                        <a:rPr lang="cs-CZ" sz="1600" u="none" strike="noStrike" dirty="0"/>
                        <a:t>)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17,32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4.70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3,69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0,0005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2019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/>
                        <a:t>log(CRP</a:t>
                      </a:r>
                      <a:r>
                        <a:rPr lang="cs-CZ" sz="1600" u="none" strike="noStrike" baseline="-25000"/>
                        <a:t>1</a:t>
                      </a:r>
                      <a:r>
                        <a:rPr lang="cs-CZ" sz="1600" u="none" strike="noStrike"/>
                        <a:t>)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-0,556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0.197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/>
                        <a:t>-2.82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/>
                        <a:t>0,0066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/>
                </a:tc>
              </a:tr>
              <a:tr h="4026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sv-SE" sz="1600" b="1" u="none" strike="noStrike" baseline="5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sv-SE" sz="1600" b="1" u="none" strike="noStrike" dirty="0">
                          <a:solidFill>
                            <a:schemeClr val="bg1"/>
                          </a:solidFill>
                        </a:rPr>
                        <a:t>=49.8%, Fisherova statistika = 9.26, p&lt;0.0001 </a:t>
                      </a:r>
                      <a:endParaRPr lang="sv-SE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1445" marR="91445" marT="45721" marB="45721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Závěry</a:t>
            </a:r>
            <a:endParaRPr lang="cs-CZ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Na rozdíl od změn v příjmu tuků jsou změny ve spotřebě bílkovin a vápníku nepřímo úměrné změně tělesné hmotnosti v odpovědi na negativní energetickou bilanci</a:t>
            </a:r>
          </a:p>
          <a:p>
            <a:r>
              <a:rPr lang="cs-CZ" smtClean="0"/>
              <a:t>Dostatečný příjem vápníku při redukční dietě napomáhá šetření FFM a je spojen s menším pocitem hladu</a:t>
            </a:r>
          </a:p>
          <a:p>
            <a:r>
              <a:rPr lang="cs-CZ" smtClean="0"/>
              <a:t>Vápníkem vyvolané rozdíly v reakci resistinu na redukci hmotnosti se mohou podílet na redukci rizika rozvoje diabetu 2. typu a metabolického syndromu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Závěry</a:t>
            </a:r>
            <a:endParaRPr lang="cs-CZ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Výsledky studie ukazují, že psychobehaviorální a nutriční charakteristiky mohou být využity jako prediktory hmotnostního úbytku v odpovědi na komplexní redukční program</a:t>
            </a:r>
          </a:p>
          <a:p>
            <a:r>
              <a:rPr lang="cs-CZ" smtClean="0"/>
              <a:t>Hlubší poznání  prediktorů  úspěšnosti  redukčního režimu  a  jejich  interakce přispěje v budoucnosti k optimalizaci  redukčního režimu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Shape 1577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Diagnostika obezity</a:t>
            </a:r>
          </a:p>
        </p:txBody>
      </p:sp>
      <p:pic>
        <p:nvPicPr>
          <p:cNvPr id="22531" name="Shape 1126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3686175"/>
            <a:ext cx="3371850" cy="822325"/>
          </a:xfrm>
        </p:spPr>
      </p:pic>
      <p:sp>
        <p:nvSpPr>
          <p:cNvPr id="22532" name="Shape 15769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90575" y="1484313"/>
            <a:ext cx="8353425" cy="4495800"/>
          </a:xfrm>
        </p:spPr>
        <p:txBody>
          <a:bodyPr/>
          <a:lstStyle/>
          <a:p>
            <a:pPr marL="341313" indent="-341313" defTabSz="912813"/>
            <a:r>
              <a:rPr lang="cs-CZ" smtClean="0">
                <a:cs typeface="Times New Roman" pitchFamily="18" charset="0"/>
              </a:rPr>
              <a:t>Jednoduchým ukazatelem rozložení tuku v těle </a:t>
            </a:r>
            <a:endParaRPr lang="cs-CZ" smtClean="0"/>
          </a:p>
          <a:p>
            <a:pPr marL="341313" indent="-341313" defTabSz="912813">
              <a:buFont typeface="Arial" pitchFamily="34" charset="0"/>
              <a:buNone/>
            </a:pPr>
            <a:r>
              <a:rPr lang="cs-CZ" smtClean="0">
                <a:cs typeface="Times New Roman" pitchFamily="18" charset="0"/>
              </a:rPr>
              <a:t>	je obvod pasu </a:t>
            </a:r>
          </a:p>
          <a:p>
            <a:pPr marL="341313" indent="-341313" defTabSz="912813"/>
            <a:r>
              <a:rPr lang="cs-CZ" smtClean="0">
                <a:cs typeface="Times New Roman" pitchFamily="18" charset="0"/>
              </a:rPr>
              <a:t>Hraniční hodnoty obvodu pasu uvádí tabulka</a:t>
            </a:r>
          </a:p>
          <a:p>
            <a:pPr marL="341313" indent="-341313" defTabSz="912813">
              <a:buFont typeface="Arial" pitchFamily="34" charset="0"/>
              <a:buNone/>
            </a:pPr>
            <a:endParaRPr lang="cs-CZ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Rectangle 11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214688"/>
            <a:ext cx="23225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Shape 655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Diagnostika obezity</a:t>
            </a:r>
            <a:endParaRPr lang="cs-CZ" smtClean="0"/>
          </a:p>
        </p:txBody>
      </p:sp>
      <p:sp>
        <p:nvSpPr>
          <p:cNvPr id="65541" name="Shape 65540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Pro posouzení zdravotních rizik nutné zohlednit i rozložení tuku </a:t>
            </a:r>
          </a:p>
          <a:p>
            <a:r>
              <a:rPr lang="cs-CZ" smtClean="0"/>
              <a:t>Podle rozložení tuku dva typy obezity </a:t>
            </a:r>
          </a:p>
          <a:p>
            <a:pPr lvl="1"/>
            <a:r>
              <a:rPr lang="cs-CZ" smtClean="0"/>
              <a:t>Androidní typ</a:t>
            </a:r>
          </a:p>
          <a:p>
            <a:pPr lvl="1"/>
            <a:r>
              <a:rPr lang="cs-CZ" smtClean="0"/>
              <a:t>Gynoidní typ  </a:t>
            </a:r>
          </a:p>
          <a:p>
            <a:endParaRPr lang="cs-CZ" smtClean="0"/>
          </a:p>
          <a:p>
            <a:r>
              <a:rPr lang="cs-CZ" smtClean="0"/>
              <a:t>Nadměrné hromadění tuku v břiše výrazně zvyšuje riziko vzniku komplikací vyplývajících z obezity</a:t>
            </a:r>
          </a:p>
          <a:p>
            <a:endParaRPr lang="cs-CZ" dirty="0" smtClean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23557" name="Rectangl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000250"/>
            <a:ext cx="3055937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Obézní pacient v ambulanci nutričního terapeuta</a:t>
            </a:r>
            <a:endParaRPr lang="cs-CZ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65475" y="2447925"/>
            <a:ext cx="3048000" cy="280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Anamnéza</a:t>
            </a: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Motivace k hubnutí</a:t>
            </a:r>
          </a:p>
          <a:p>
            <a:r>
              <a:rPr lang="cs-CZ" dirty="0" smtClean="0"/>
              <a:t>Cíl hmotnostní redukce</a:t>
            </a:r>
          </a:p>
          <a:p>
            <a:r>
              <a:rPr lang="cs-CZ" dirty="0" smtClean="0"/>
              <a:t>Příčiny hmotnostního vzestupu</a:t>
            </a:r>
          </a:p>
          <a:p>
            <a:r>
              <a:rPr lang="cs-CZ" dirty="0" smtClean="0"/>
              <a:t>Současná onemocnění</a:t>
            </a:r>
          </a:p>
          <a:p>
            <a:r>
              <a:rPr lang="cs-CZ" dirty="0" smtClean="0"/>
              <a:t>Nutná dietní omezení</a:t>
            </a:r>
          </a:p>
          <a:p>
            <a:r>
              <a:rPr lang="cs-CZ" dirty="0" smtClean="0"/>
              <a:t>Užívané léky</a:t>
            </a:r>
          </a:p>
          <a:p>
            <a:r>
              <a:rPr lang="cs-CZ" dirty="0" smtClean="0"/>
              <a:t>Zaměstnání a možnosti fyzické aktivity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Chronické, multifaktoriální onemocnění</a:t>
            </a:r>
          </a:p>
          <a:p>
            <a:r>
              <a:rPr lang="cs-CZ" dirty="0"/>
              <a:t>V</a:t>
            </a:r>
            <a:r>
              <a:rPr lang="cs-CZ" dirty="0" smtClean="0"/>
              <a:t>ýsledek </a:t>
            </a:r>
          </a:p>
          <a:p>
            <a:pPr lvl="1"/>
            <a:r>
              <a:rPr lang="cs-CZ" dirty="0" smtClean="0"/>
              <a:t>genetických predispozic</a:t>
            </a:r>
          </a:p>
          <a:p>
            <a:pPr lvl="1"/>
            <a:r>
              <a:rPr lang="cs-CZ" dirty="0" smtClean="0"/>
              <a:t>faktorů životního stylu </a:t>
            </a:r>
          </a:p>
          <a:p>
            <a:pPr lvl="1"/>
            <a:r>
              <a:rPr lang="cs-CZ" dirty="0" smtClean="0"/>
              <a:t>zevních vlivů</a:t>
            </a:r>
          </a:p>
          <a:p>
            <a:r>
              <a:rPr lang="cs-CZ" dirty="0"/>
              <a:t>C</a:t>
            </a:r>
            <a:r>
              <a:rPr lang="cs-CZ" dirty="0" smtClean="0"/>
              <a:t>harakterizuje ji zmnožení tukové tkáně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Anamnéza</a:t>
            </a:r>
            <a:endParaRPr lang="cs-CZ" smtClean="0"/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Pokusy o redukci hmotnosti</a:t>
            </a:r>
          </a:p>
          <a:p>
            <a:pPr lvl="1"/>
            <a:r>
              <a:rPr lang="cs-CZ" smtClean="0"/>
              <a:t>Kolikrát</a:t>
            </a:r>
          </a:p>
          <a:p>
            <a:pPr lvl="1"/>
            <a:r>
              <a:rPr lang="cs-CZ" smtClean="0"/>
              <a:t>Kolikrát úspěšně</a:t>
            </a:r>
          </a:p>
          <a:p>
            <a:pPr lvl="1"/>
            <a:r>
              <a:rPr lang="cs-CZ" smtClean="0"/>
              <a:t>Dosažený hmotnostní pokles</a:t>
            </a:r>
          </a:p>
          <a:p>
            <a:pPr lvl="1"/>
            <a:r>
              <a:rPr lang="cs-CZ" smtClean="0"/>
              <a:t>Za jak dlouho</a:t>
            </a:r>
          </a:p>
          <a:p>
            <a:pPr lvl="1"/>
            <a:r>
              <a:rPr lang="cs-CZ" smtClean="0"/>
              <a:t>Užití léků nebo jiných podpůrných prostředků</a:t>
            </a:r>
          </a:p>
          <a:p>
            <a:pPr lvl="1"/>
            <a:r>
              <a:rPr lang="cs-CZ" smtClean="0"/>
              <a:t>Cvičení ano/ne, proč ne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Vývoj tělesné hmotnosti</a:t>
            </a:r>
            <a:endParaRPr lang="cs-CZ" smtClean="0"/>
          </a:p>
        </p:txBody>
      </p:sp>
      <p:sp>
        <p:nvSpPr>
          <p:cNvPr id="348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Nejnižší a nejvyšší hmotnost v dospělosti</a:t>
            </a:r>
          </a:p>
          <a:p>
            <a:r>
              <a:rPr lang="cs-CZ" smtClean="0"/>
              <a:t>V kolika letech začala váha stoupat</a:t>
            </a:r>
          </a:p>
          <a:p>
            <a:r>
              <a:rPr lang="cs-CZ" smtClean="0"/>
              <a:t>Příčiny vzestupu hmotnosti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Graf vývoje tělesné hmotnosti</a:t>
            </a:r>
            <a:endParaRPr lang="cs-CZ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8100" y="1704975"/>
            <a:ext cx="67627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Jídelní zvyklosti</a:t>
            </a:r>
            <a:endParaRPr lang="cs-CZ" smtClean="0"/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Četnost jídel během dne</a:t>
            </a:r>
          </a:p>
          <a:p>
            <a:r>
              <a:rPr lang="cs-CZ" smtClean="0"/>
              <a:t>Velikost porcí</a:t>
            </a:r>
          </a:p>
          <a:p>
            <a:r>
              <a:rPr lang="cs-CZ" smtClean="0"/>
              <a:t>Pravidelnost jídelního režimu</a:t>
            </a:r>
          </a:p>
          <a:p>
            <a:r>
              <a:rPr lang="cs-CZ" smtClean="0"/>
              <a:t>Pocity hladu</a:t>
            </a:r>
          </a:p>
          <a:p>
            <a:r>
              <a:rPr lang="cs-CZ" smtClean="0"/>
              <a:t>Jídelní preference</a:t>
            </a:r>
          </a:p>
          <a:p>
            <a:r>
              <a:rPr lang="cs-CZ" smtClean="0"/>
              <a:t>Výběr nápojů</a:t>
            </a:r>
          </a:p>
          <a:p>
            <a:r>
              <a:rPr lang="cs-CZ" smtClean="0"/>
              <a:t>Používání cukru/náhradních sladidel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Záznamy příjmu potravy</a:t>
            </a:r>
            <a:endParaRPr lang="cs-CZ" smtClean="0"/>
          </a:p>
        </p:txBody>
      </p:sp>
      <p:sp>
        <p:nvSpPr>
          <p:cNvPr id="3789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Nejvhodnější je 7 – 14 denní záznam jídelníčku</a:t>
            </a:r>
          </a:p>
          <a:p>
            <a:r>
              <a:rPr lang="cs-CZ" smtClean="0"/>
              <a:t>Lze využít i 3 denní záznam nebo 24 hodinový recall</a:t>
            </a:r>
          </a:p>
          <a:p>
            <a:r>
              <a:rPr lang="cs-CZ" smtClean="0"/>
              <a:t>Význam zapisování jídelníčku</a:t>
            </a:r>
          </a:p>
          <a:p>
            <a:pPr lvl="1"/>
            <a:r>
              <a:rPr lang="cs-CZ" smtClean="0"/>
              <a:t>Základní metoda napomáhající redukci tělesné hmotnost</a:t>
            </a:r>
          </a:p>
          <a:p>
            <a:pPr lvl="1"/>
            <a:r>
              <a:rPr lang="cs-CZ" smtClean="0"/>
              <a:t>Význam především v počátečních fázích hubnutí, kdy je nutné najít a uvědomit si hlavní chyby</a:t>
            </a:r>
          </a:p>
          <a:p>
            <a:pPr lvl="1"/>
            <a:r>
              <a:rPr lang="cs-CZ" smtClean="0"/>
              <a:t>V průběhu hubnutí napomáhá kontrolovat množství, skladbu a režim jídla</a:t>
            </a:r>
          </a:p>
          <a:p>
            <a:pPr lvl="1"/>
            <a:r>
              <a:rPr lang="cs-CZ" smtClean="0"/>
              <a:t>Omezuje přejídání</a:t>
            </a:r>
          </a:p>
          <a:p>
            <a:pPr lvl="1"/>
            <a:r>
              <a:rPr lang="cs-CZ" smtClean="0"/>
              <a:t>Význam i v poredukčním období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možné sledovat</a:t>
            </a:r>
            <a:endParaRPr 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Čas příjmu jídla, trvání jídla</a:t>
            </a:r>
          </a:p>
          <a:p>
            <a:r>
              <a:rPr lang="cs-CZ" smtClean="0"/>
              <a:t>Druh a množství jídla (zpočátku nutné vážit)</a:t>
            </a:r>
          </a:p>
          <a:p>
            <a:r>
              <a:rPr lang="cs-CZ" smtClean="0"/>
              <a:t>Přijatá energie, popř. množství tuků</a:t>
            </a:r>
          </a:p>
          <a:p>
            <a:r>
              <a:rPr lang="cs-CZ" smtClean="0"/>
              <a:t>Činnosti spojené s jídlem</a:t>
            </a:r>
          </a:p>
          <a:p>
            <a:r>
              <a:rPr lang="cs-CZ" smtClean="0"/>
              <a:t>Hlad nebo chuť</a:t>
            </a:r>
          </a:p>
          <a:p>
            <a:r>
              <a:rPr lang="cs-CZ" smtClean="0"/>
              <a:t>Provázející pocity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Vhodné doplnění zápisníku</a:t>
            </a:r>
            <a:endParaRPr lang="cs-CZ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Sledování pohybové aktivity</a:t>
            </a:r>
          </a:p>
          <a:p>
            <a:r>
              <a:rPr lang="cs-CZ" dirty="0" smtClean="0"/>
              <a:t>Graf vývoje hmotnosti</a:t>
            </a:r>
          </a:p>
          <a:p>
            <a:r>
              <a:rPr lang="cs-CZ" dirty="0" smtClean="0"/>
              <a:t>Graf pro sledování</a:t>
            </a:r>
          </a:p>
          <a:p>
            <a:pPr lvl="1"/>
            <a:r>
              <a:rPr lang="cs-CZ" dirty="0" smtClean="0"/>
              <a:t>Antropometrických údajů</a:t>
            </a:r>
          </a:p>
          <a:p>
            <a:pPr lvl="1"/>
            <a:r>
              <a:rPr lang="cs-CZ" dirty="0" smtClean="0"/>
              <a:t>Glykémie</a:t>
            </a:r>
          </a:p>
          <a:p>
            <a:pPr lvl="1"/>
            <a:r>
              <a:rPr lang="cs-CZ" dirty="0" smtClean="0"/>
              <a:t>Krevního tlaku</a:t>
            </a:r>
          </a:p>
          <a:p>
            <a:pPr lvl="1"/>
            <a:r>
              <a:rPr lang="cs-CZ" dirty="0" err="1" smtClean="0"/>
              <a:t>Triacylglycerolů</a:t>
            </a:r>
            <a:endParaRPr lang="cs-CZ" dirty="0" smtClean="0"/>
          </a:p>
          <a:p>
            <a:pPr lvl="1"/>
            <a:r>
              <a:rPr lang="cs-CZ" dirty="0" smtClean="0"/>
              <a:t>Cholesterolu</a:t>
            </a:r>
          </a:p>
          <a:p>
            <a:r>
              <a:rPr lang="cs-CZ" dirty="0" smtClean="0"/>
              <a:t>Motivující, pacient má přehled, vidí výsledek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 co nezapomínat</a:t>
            </a:r>
            <a:endParaRPr lang="cs-CZ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První zápis jídelníčku před změnou jídelních zvyklostí</a:t>
            </a:r>
          </a:p>
          <a:p>
            <a:r>
              <a:rPr lang="cs-CZ" smtClean="0"/>
              <a:t>Notýsek nosit stále při sobě a zápisky provádět hned po jídle</a:t>
            </a:r>
          </a:p>
          <a:p>
            <a:r>
              <a:rPr lang="cs-CZ" smtClean="0"/>
              <a:t>Zapisovat všechno, počítá se i ochutnání při vaření</a:t>
            </a:r>
          </a:p>
          <a:p>
            <a:r>
              <a:rPr lang="cs-CZ" smtClean="0"/>
              <a:t>Občas vhodné otázky, zda pacient nic nevynechává a zda odpovídá množství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Příklad nesprávně vedeného jídelníčku</a:t>
            </a:r>
            <a:endParaRPr lang="cs-CZ" smtClean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50423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73"/>
                <a:gridCol w="1417373"/>
                <a:gridCol w="1417373"/>
                <a:gridCol w="1417373"/>
                <a:gridCol w="1417373"/>
                <a:gridCol w="141737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čas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r>
                        <a:rPr lang="cs-CZ" baseline="0" dirty="0" smtClean="0"/>
                        <a:t>(od - do)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jídlo </a:t>
                      </a:r>
                    </a:p>
                    <a:p>
                      <a:r>
                        <a:rPr lang="cs-CZ" dirty="0" smtClean="0"/>
                        <a:t>a nápoje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r>
                        <a:rPr lang="cs-CZ" baseline="0" dirty="0" smtClean="0"/>
                        <a:t> (</a:t>
                      </a:r>
                      <a:r>
                        <a:rPr lang="cs-CZ" baseline="0" dirty="0" err="1" smtClean="0"/>
                        <a:t>kJ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tuk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poznámky</a:t>
                      </a:r>
                      <a:endParaRPr lang="cs-CZ" dirty="0"/>
                    </a:p>
                  </a:txBody>
                  <a:tcPr marL="94493" marR="944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snídaně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chléb 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menší krajíc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sýr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50 g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zelenina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miska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zbytek</a:t>
                      </a:r>
                      <a:r>
                        <a:rPr lang="cs-CZ" baseline="0" dirty="0" smtClean="0">
                          <a:latin typeface="Segoe Script" pitchFamily="34" charset="0"/>
                        </a:rPr>
                        <a:t> snídaně po synovi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9:00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Segoe Script" pitchFamily="34" charset="0"/>
                        </a:rPr>
                        <a:t>ovoce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Příklad správně vedeného jídelníčku</a:t>
            </a:r>
            <a:endParaRPr lang="cs-CZ" smtClean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1710822" y="1600200"/>
          <a:ext cx="5669490" cy="421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73"/>
                <a:gridCol w="1505949"/>
                <a:gridCol w="1328795"/>
                <a:gridCol w="1417373"/>
              </a:tblGrid>
              <a:tr h="686598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čas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pPr algn="l"/>
                      <a:r>
                        <a:rPr lang="cs-CZ" baseline="0" dirty="0" smtClean="0"/>
                        <a:t>(od - do)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jídlo </a:t>
                      </a:r>
                    </a:p>
                    <a:p>
                      <a:pPr algn="l"/>
                      <a:r>
                        <a:rPr lang="cs-CZ" dirty="0" smtClean="0"/>
                        <a:t>a nápoje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množství</a:t>
                      </a:r>
                      <a:endParaRPr lang="cs-CZ" dirty="0"/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poznámky</a:t>
                      </a:r>
                      <a:endParaRPr lang="cs-CZ" dirty="0"/>
                    </a:p>
                  </a:txBody>
                  <a:tcPr marL="94493" marR="94493"/>
                </a:tc>
              </a:tr>
              <a:tr h="686598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7:45</a:t>
                      </a:r>
                      <a:r>
                        <a:rPr lang="cs-CZ" baseline="0" dirty="0" smtClean="0">
                          <a:latin typeface="Segoe Script" pitchFamily="34" charset="0"/>
                        </a:rPr>
                        <a:t> – 8:00</a:t>
                      </a:r>
                      <a:endParaRPr lang="cs-CZ" dirty="0" smtClean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chléb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vital</a:t>
                      </a:r>
                      <a:endParaRPr lang="cs-CZ" dirty="0" smtClean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50 g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hlad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686598"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sýr tavený </a:t>
                      </a:r>
                      <a:r>
                        <a:rPr lang="cs-CZ" dirty="0" err="1" smtClean="0">
                          <a:latin typeface="Segoe Script" pitchFamily="34" charset="0"/>
                        </a:rPr>
                        <a:t>light</a:t>
                      </a:r>
                      <a:r>
                        <a:rPr lang="cs-CZ" dirty="0" smtClean="0">
                          <a:latin typeface="Segoe Script" pitchFamily="34" charset="0"/>
                        </a:rPr>
                        <a:t> 26 %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50 g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392341">
                <a:tc>
                  <a:txBody>
                    <a:bodyPr/>
                    <a:lstStyle/>
                    <a:p>
                      <a:pPr algn="l"/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kedluben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100 g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392341">
                <a:tc>
                  <a:txBody>
                    <a:bodyPr/>
                    <a:lstStyle/>
                    <a:p>
                      <a:pPr algn="l"/>
                      <a:endParaRPr lang="cs-CZ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čaj ovocný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250 ml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686598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9:15 – 9:20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pomeranč</a:t>
                      </a: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150</a:t>
                      </a:r>
                      <a:r>
                        <a:rPr lang="cs-CZ" baseline="0" dirty="0" smtClean="0">
                          <a:latin typeface="Segoe Script" pitchFamily="34" charset="0"/>
                        </a:rPr>
                        <a:t> g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  <a:tr h="686598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9:50 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čokoláda mléčná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50</a:t>
                      </a:r>
                      <a:r>
                        <a:rPr lang="cs-CZ" baseline="0" dirty="0" smtClean="0">
                          <a:latin typeface="Segoe Script" pitchFamily="34" charset="0"/>
                        </a:rPr>
                        <a:t> g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Segoe Script" pitchFamily="34" charset="0"/>
                        </a:rPr>
                        <a:t>hádka</a:t>
                      </a:r>
                      <a:r>
                        <a:rPr lang="cs-CZ" baseline="0" dirty="0" smtClean="0">
                          <a:latin typeface="Segoe Script" pitchFamily="34" charset="0"/>
                        </a:rPr>
                        <a:t> s kolegyní</a:t>
                      </a:r>
                      <a:endParaRPr lang="cs-CZ" dirty="0">
                        <a:latin typeface="Segoe Script" pitchFamily="34" charset="0"/>
                      </a:endParaRPr>
                    </a:p>
                  </a:txBody>
                  <a:tcPr marL="94493" marR="944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Obezita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52 % dospělé populace ČR se dle hodnot BMI pohybuje nad hranicí normální hmotnosti</a:t>
            </a:r>
          </a:p>
          <a:p>
            <a:pPr lvl="1"/>
            <a:r>
              <a:rPr lang="cs-CZ" dirty="0" smtClean="0"/>
              <a:t>35 % spadá do kategorie nadváhy</a:t>
            </a:r>
          </a:p>
          <a:p>
            <a:pPr lvl="1"/>
            <a:r>
              <a:rPr lang="cs-CZ" dirty="0" smtClean="0"/>
              <a:t>17 % spadá do kategorie obezity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Vyhodnocení záznamů příjmu potravy</a:t>
            </a:r>
            <a:endParaRPr lang="cs-CZ" dirty="0" smtClean="0"/>
          </a:p>
        </p:txBody>
      </p:sp>
      <p:sp>
        <p:nvSpPr>
          <p:cNvPr id="4403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Umožňuje kvantitativní vyhodnocení jídelníčku</a:t>
            </a:r>
          </a:p>
          <a:p>
            <a:r>
              <a:rPr lang="cs-CZ" smtClean="0"/>
              <a:t>Porovnání s doporučenými výživovými dávkami – jako % úhrady živin</a:t>
            </a:r>
          </a:p>
          <a:p>
            <a:r>
              <a:rPr lang="cs-CZ" smtClean="0"/>
              <a:t>K dispozici řada nutričních programů </a:t>
            </a:r>
          </a:p>
          <a:p>
            <a:pPr lvl="1"/>
            <a:r>
              <a:rPr lang="cs-CZ" smtClean="0"/>
              <a:t>Nutricom (původně program výživa, distributor Společnost pro výživu)</a:t>
            </a:r>
          </a:p>
          <a:p>
            <a:pPr lvl="1"/>
            <a:r>
              <a:rPr lang="cs-CZ" smtClean="0"/>
              <a:t>Nutrimaster (distributor Abbott laboratories)</a:t>
            </a:r>
          </a:p>
          <a:p>
            <a:pPr lvl="1"/>
            <a:r>
              <a:rPr lang="cs-CZ" smtClean="0"/>
              <a:t>Nutridan  (distributor institut Danone)</a:t>
            </a:r>
          </a:p>
          <a:p>
            <a:pPr lvl="1"/>
            <a:r>
              <a:rPr lang="cs-CZ" smtClean="0"/>
              <a:t>Alimenta (distributor Výzkumný ústav potravinársky)</a:t>
            </a:r>
          </a:p>
          <a:p>
            <a:pPr lvl="1"/>
            <a:r>
              <a:rPr lang="cs-CZ" smtClean="0"/>
              <a:t>Nutris® - poradce pro výživu (distributor Nutris)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Léčba nadváhy a obezity</a:t>
            </a:r>
            <a:endParaRPr lang="cs-CZ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4475" y="2576512"/>
            <a:ext cx="3810000" cy="2543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Léčba nadváhy a obezity</a:t>
            </a:r>
            <a:endParaRPr lang="cs-CZ" dirty="0" smtClean="0"/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Vždy komplexní, individuální, dlouhodobá; změna celkového životního stylu, udržení dosaženého váhového úbytku</a:t>
            </a:r>
          </a:p>
          <a:p>
            <a:r>
              <a:rPr lang="cs-CZ" smtClean="0"/>
              <a:t>Základem je</a:t>
            </a:r>
          </a:p>
          <a:p>
            <a:pPr lvl="1"/>
            <a:r>
              <a:rPr lang="cs-CZ" smtClean="0"/>
              <a:t>Omezení energetického příjmu (2000-2500 kJ)</a:t>
            </a:r>
          </a:p>
          <a:p>
            <a:pPr lvl="1"/>
            <a:r>
              <a:rPr lang="cs-CZ" smtClean="0"/>
              <a:t>Zvýšení pohybové aktivity</a:t>
            </a:r>
          </a:p>
          <a:p>
            <a:pPr lvl="1"/>
            <a:r>
              <a:rPr lang="cs-CZ" smtClean="0"/>
              <a:t>Psychologická intervence</a:t>
            </a:r>
          </a:p>
          <a:p>
            <a:r>
              <a:rPr lang="cs-CZ" smtClean="0"/>
              <a:t>Pokud toto selže:</a:t>
            </a:r>
          </a:p>
          <a:p>
            <a:pPr lvl="1"/>
            <a:r>
              <a:rPr lang="cs-CZ" smtClean="0"/>
              <a:t>Léčba léky</a:t>
            </a:r>
          </a:p>
          <a:p>
            <a:pPr lvl="1"/>
            <a:r>
              <a:rPr lang="cs-CZ" smtClean="0"/>
              <a:t>Chirurgická léčba obezity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Nefarmakologická léčba v praxi</a:t>
            </a:r>
            <a:endParaRPr lang="cs-CZ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Dieta - problém</a:t>
            </a:r>
          </a:p>
          <a:p>
            <a:pPr lvl="1"/>
            <a:r>
              <a:rPr lang="cs-CZ" smtClean="0"/>
              <a:t>Většinou pouze negativní motivace, </a:t>
            </a:r>
          </a:p>
          <a:p>
            <a:pPr lvl="1"/>
            <a:r>
              <a:rPr lang="cs-CZ" smtClean="0"/>
              <a:t>	co omezit, co nejíst, direktiva</a:t>
            </a:r>
          </a:p>
          <a:p>
            <a:pPr lvl="1"/>
            <a:r>
              <a:rPr lang="cs-CZ" smtClean="0"/>
              <a:t>Nutná úprava stávajícího stravovacího chování</a:t>
            </a:r>
          </a:p>
          <a:p>
            <a:r>
              <a:rPr lang="cs-CZ" smtClean="0"/>
              <a:t>Pohybová aktivita – problém</a:t>
            </a:r>
          </a:p>
          <a:p>
            <a:pPr lvl="1"/>
            <a:r>
              <a:rPr lang="cs-CZ" smtClean="0"/>
              <a:t>Nejbolestivější způsob redukce hmotnosti</a:t>
            </a:r>
          </a:p>
          <a:p>
            <a:pPr lvl="1"/>
            <a:r>
              <a:rPr lang="cs-CZ" smtClean="0"/>
              <a:t>Velký profit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Motivace v léčebném procesu</a:t>
            </a:r>
            <a:endParaRPr lang="cs-CZ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Nalézt důvody (i pro pacienta !), proč má smysl i např. mírná redukce (pokles rizik při úbytku o 5-10% výchozí hmotnosti)</a:t>
            </a:r>
          </a:p>
          <a:p>
            <a:r>
              <a:rPr lang="cs-CZ" smtClean="0"/>
              <a:t>Nalézt metody pro hodnocení úspěšnosti (grafy poklesu hmotnosti, % tělesného tuku, graf TK, glykémie, antropometrie…..)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942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Pohybová aktivita</a:t>
            </a:r>
            <a:endParaRPr lang="cs-CZ" dirty="0" smtClean="0"/>
          </a:p>
        </p:txBody>
      </p:sp>
      <p:sp>
        <p:nvSpPr>
          <p:cNvPr id="94211" name="Shape 942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Nezbytná součást redukčního režimu</a:t>
            </a:r>
          </a:p>
          <a:p>
            <a:r>
              <a:rPr lang="cs-CZ" dirty="0" smtClean="0"/>
              <a:t>Zabraňuje poklesu energetického výdeje při dietní léčbě a zvyšuje rychlost metabolismu</a:t>
            </a:r>
          </a:p>
          <a:p>
            <a:r>
              <a:rPr lang="cs-CZ" dirty="0" smtClean="0"/>
              <a:t>Odbourává přebytečný tuk a ne svalovinu</a:t>
            </a:r>
          </a:p>
          <a:p>
            <a:r>
              <a:rPr lang="cs-CZ" dirty="0" smtClean="0"/>
              <a:t>Zlepšuje fyzickou zdatnost a pohybové dovednosti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Pohybová aktivita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Příznivě ovlivňuje rizikové faktory nemocí srdce a cév (krevní tlak, metabolismus cukru, spektrum krevních tuků)</a:t>
            </a:r>
          </a:p>
          <a:p>
            <a:r>
              <a:rPr lang="cs-CZ" dirty="0" smtClean="0"/>
              <a:t>Příznivě ovlivňuje psychiku, potlačuje deprese a úzkosti</a:t>
            </a:r>
          </a:p>
          <a:p>
            <a:r>
              <a:rPr lang="cs-CZ" dirty="0" smtClean="0"/>
              <a:t>Vede ke krátkodobému snížení chuti k jídlu</a:t>
            </a:r>
          </a:p>
          <a:p>
            <a:r>
              <a:rPr lang="cs-CZ" dirty="0" smtClean="0"/>
              <a:t>Snižuje chuťové preference tučných jídel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Kognitivně–behaviorální terapie</a:t>
            </a:r>
            <a:endParaRPr lang="cs-CZ" dirty="0"/>
          </a:p>
        </p:txBody>
      </p:sp>
      <p:sp>
        <p:nvSpPr>
          <p:cNvPr id="73731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Primárním cílem je odnaučení nevhodným stravovacím a pohybovým návykům a jejich nahrazení vhodnějšími vzorci chování</a:t>
            </a:r>
          </a:p>
          <a:p>
            <a:r>
              <a:rPr lang="cs-CZ" smtClean="0"/>
              <a:t>Nejčastěji používané metody zahrnují následujících osm kroků:</a:t>
            </a:r>
          </a:p>
          <a:p>
            <a:pPr lvl="1"/>
            <a:r>
              <a:rPr lang="cs-CZ" smtClean="0"/>
              <a:t>Techniky sebepozorování (dlouhodobý zápis jídelníčku)</a:t>
            </a:r>
          </a:p>
          <a:p>
            <a:pPr lvl="1"/>
            <a:r>
              <a:rPr lang="cs-CZ" smtClean="0"/>
              <a:t>Techniky kontrolující samotný akt jedení (sledování rychlosti jedení, činnosti prováděné při jídle)</a:t>
            </a:r>
          </a:p>
          <a:p>
            <a:pPr lvl="1"/>
            <a:r>
              <a:rPr lang="cs-CZ" smtClean="0"/>
              <a:t>Techniky aktivní kontroly vnějších podnětů (způsob nákupu, jak odolávat rizikovým situacím, jak správně jíst na oslavách)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Kognitivně–behaviorální terapie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smtClean="0"/>
              <a:t>Techniky pozitivního sebeposilování chování (odměny za dosažené úspěchy)</a:t>
            </a:r>
          </a:p>
          <a:p>
            <a:pPr lvl="1"/>
            <a:r>
              <a:rPr lang="cs-CZ" smtClean="0"/>
              <a:t>Kognitivní techniky (identifikace nevhodných, negativních myšlenek, pochopení souvislostí s myšlením, emocemi a chováním)</a:t>
            </a:r>
          </a:p>
          <a:p>
            <a:pPr lvl="1"/>
            <a:r>
              <a:rPr lang="cs-CZ" smtClean="0"/>
              <a:t>Relaxační techniky</a:t>
            </a:r>
          </a:p>
          <a:p>
            <a:pPr lvl="1"/>
            <a:r>
              <a:rPr lang="cs-CZ" smtClean="0"/>
              <a:t>Výuka základů správné výživy, nácvik přípravy nízkoenergetických pokrmů</a:t>
            </a:r>
          </a:p>
          <a:p>
            <a:pPr lvl="1"/>
            <a:r>
              <a:rPr lang="cs-CZ" smtClean="0"/>
              <a:t>Nácvik pravidelné pohybové aktivity</a:t>
            </a:r>
          </a:p>
          <a:p>
            <a:r>
              <a:rPr lang="cs-CZ" smtClean="0"/>
              <a:t>Kognitivně–behaviorální terapie může probíhat individuálně nebo ve skupinách, kde se významně uplatňuje posílení motivace přítomností dalších členů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Farmakologická léčba obezity</a:t>
            </a:r>
            <a:endParaRPr lang="cs-CZ" smtClean="0"/>
          </a:p>
        </p:txBody>
      </p:sp>
      <p:sp>
        <p:nvSpPr>
          <p:cNvPr id="75779" name="Shap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Indikace k terapii (doporučení ČLS JEP)</a:t>
            </a:r>
          </a:p>
          <a:p>
            <a:r>
              <a:rPr lang="cs-CZ" smtClean="0"/>
              <a:t>BMI</a:t>
            </a:r>
            <a:r>
              <a:rPr lang="en-US" smtClean="0"/>
              <a:t>&gt;</a:t>
            </a:r>
            <a:r>
              <a:rPr lang="cs-CZ" smtClean="0"/>
              <a:t>30 pokud selhala nefarmakologická terapie</a:t>
            </a:r>
          </a:p>
          <a:p>
            <a:r>
              <a:rPr lang="cs-CZ" smtClean="0"/>
              <a:t>BMI 25-30 pokud jsou přítomné KV a metabolické komplikace</a:t>
            </a:r>
          </a:p>
          <a:p>
            <a:r>
              <a:rPr lang="cs-CZ" smtClean="0"/>
              <a:t>Zlepšení compliance pacienta</a:t>
            </a:r>
          </a:p>
          <a:p>
            <a:r>
              <a:rPr lang="cs-CZ" smtClean="0"/>
              <a:t>Dlohodobé udržení dosaženého hmot. úbytku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vzniku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VLIVY GENETICKÉ</a:t>
            </a:r>
          </a:p>
          <a:p>
            <a:r>
              <a:rPr lang="cs-CZ" dirty="0" smtClean="0"/>
              <a:t>Chuťové preference</a:t>
            </a:r>
          </a:p>
          <a:p>
            <a:r>
              <a:rPr lang="cs-CZ" dirty="0" smtClean="0"/>
              <a:t>Regulace chuti k jídlu</a:t>
            </a:r>
          </a:p>
          <a:p>
            <a:r>
              <a:rPr lang="cs-CZ" dirty="0" smtClean="0"/>
              <a:t>Schopnost spalovat tuky a sacharidy daná výší RQ</a:t>
            </a:r>
          </a:p>
          <a:p>
            <a:r>
              <a:rPr lang="cs-CZ" dirty="0" smtClean="0"/>
              <a:t>Klidový energetický výdej</a:t>
            </a:r>
          </a:p>
          <a:p>
            <a:r>
              <a:rPr lang="cs-CZ" dirty="0" err="1" smtClean="0"/>
              <a:t>Postprandiální</a:t>
            </a:r>
            <a:r>
              <a:rPr lang="cs-CZ" dirty="0" smtClean="0"/>
              <a:t> energetický výdej</a:t>
            </a:r>
          </a:p>
          <a:p>
            <a:r>
              <a:rPr lang="cs-CZ" dirty="0" smtClean="0"/>
              <a:t>Spontánní pohybová aktivita</a:t>
            </a:r>
          </a:p>
          <a:p>
            <a:r>
              <a:rPr lang="cs-CZ" dirty="0" smtClean="0"/>
              <a:t>Faktory hormonální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VLIVY ZEVNÍ</a:t>
            </a:r>
          </a:p>
          <a:p>
            <a:r>
              <a:rPr lang="cs-CZ" dirty="0" smtClean="0"/>
              <a:t>Nízká pohybová aktivita</a:t>
            </a:r>
          </a:p>
          <a:p>
            <a:r>
              <a:rPr lang="cs-CZ" dirty="0" smtClean="0"/>
              <a:t>Přejídání</a:t>
            </a:r>
          </a:p>
          <a:p>
            <a:r>
              <a:rPr lang="cs-CZ" dirty="0" smtClean="0"/>
              <a:t>Nesprávná skladba jídelníčku</a:t>
            </a:r>
          </a:p>
          <a:p>
            <a:r>
              <a:rPr lang="cs-CZ" dirty="0" smtClean="0"/>
              <a:t>Nižší socioekonomické postavení</a:t>
            </a:r>
          </a:p>
          <a:p>
            <a:r>
              <a:rPr lang="cs-CZ" dirty="0" smtClean="0"/>
              <a:t>Psychická alterace (deprese, úzkost, stres)</a:t>
            </a:r>
          </a:p>
          <a:p>
            <a:r>
              <a:rPr lang="cs-CZ" dirty="0" smtClean="0"/>
              <a:t>Riziková období pro rozvoj obezity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Farmakologická léčba obezity</a:t>
            </a:r>
            <a:endParaRPr lang="cs-CZ" dirty="0"/>
          </a:p>
        </p:txBody>
      </p:sp>
      <p:sp>
        <p:nvSpPr>
          <p:cNvPr id="7680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Kombinace kofeinu a efedrinu (Elsinorské prášky)</a:t>
            </a:r>
          </a:p>
          <a:p>
            <a:pPr lvl="1"/>
            <a:r>
              <a:rPr lang="cs-CZ" smtClean="0"/>
              <a:t>Zabraňují poklesu energetického výdeje svým termogenním působením a současně svým noradrenergním mechanizmem tlumí chuť k jídlu</a:t>
            </a:r>
          </a:p>
          <a:p>
            <a:r>
              <a:rPr lang="cs-CZ" smtClean="0"/>
              <a:t>Orlistat</a:t>
            </a:r>
          </a:p>
          <a:p>
            <a:pPr lvl="1"/>
            <a:r>
              <a:rPr lang="cs-CZ" smtClean="0"/>
              <a:t>V zažívacím traktu orlistat inhibuje aktivitu lipáz</a:t>
            </a:r>
            <a:r>
              <a:rPr lang="cs-CZ" smtClean="0">
                <a:sym typeface="Symbol" pitchFamily="18" charset="2"/>
              </a:rPr>
              <a:t></a:t>
            </a:r>
            <a:r>
              <a:rPr lang="cs-CZ" smtClean="0"/>
              <a:t>snižuje množství vstřebaného tuku z trávicího traktu až o 30 % a nevstřebaný tuk odchází stolicí</a:t>
            </a:r>
          </a:p>
          <a:p>
            <a:pPr lvl="1"/>
            <a:r>
              <a:rPr lang="cs-CZ" smtClean="0"/>
              <a:t>Indikováno u pacientů, kteří nejsou schopni dostatečně omezit příjem tuků a u pacientů, kde je snížená oxidace tuků v organizmu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Chirurgická terapie obezity</a:t>
            </a:r>
            <a:endParaRPr lang="cs-CZ" dirty="0" smtClean="0"/>
          </a:p>
        </p:txBody>
      </p:sp>
      <p:sp>
        <p:nvSpPr>
          <p:cNvPr id="61443" name="Shap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Specifické indikace</a:t>
            </a:r>
          </a:p>
          <a:p>
            <a:pPr lvl="1"/>
            <a:r>
              <a:rPr lang="cs-CZ" dirty="0" smtClean="0"/>
              <a:t>BMI</a:t>
            </a:r>
            <a:r>
              <a:rPr lang="en-US" dirty="0" smtClean="0"/>
              <a:t>&gt;</a:t>
            </a:r>
            <a:r>
              <a:rPr lang="cs-CZ" dirty="0" smtClean="0"/>
              <a:t>40, nebo BMI 35-40 při komplikacích obezity</a:t>
            </a:r>
          </a:p>
          <a:p>
            <a:pPr lvl="1"/>
            <a:r>
              <a:rPr lang="cs-CZ" dirty="0" smtClean="0"/>
              <a:t>Opakované neúspěšné pokusy o redukci hmotnosti pod lékařským dohledem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Chirurgická terapie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Metody </a:t>
            </a:r>
          </a:p>
          <a:p>
            <a:pPr lvl="1"/>
            <a:r>
              <a:rPr lang="cs-CZ" dirty="0" err="1" smtClean="0"/>
              <a:t>Restiktivní</a:t>
            </a:r>
            <a:endParaRPr lang="cs-CZ" dirty="0" smtClean="0"/>
          </a:p>
          <a:p>
            <a:pPr lvl="2"/>
            <a:r>
              <a:rPr lang="cs-CZ" dirty="0" smtClean="0"/>
              <a:t>Gastrická bandáž</a:t>
            </a:r>
          </a:p>
          <a:p>
            <a:pPr lvl="2"/>
            <a:r>
              <a:rPr lang="cs-CZ" dirty="0" err="1" smtClean="0"/>
              <a:t>Sleeve</a:t>
            </a:r>
            <a:r>
              <a:rPr lang="cs-CZ" dirty="0" smtClean="0"/>
              <a:t> </a:t>
            </a:r>
            <a:r>
              <a:rPr lang="cs-CZ" dirty="0" err="1" smtClean="0"/>
              <a:t>gastrectomy</a:t>
            </a:r>
            <a:endParaRPr lang="cs-CZ" dirty="0" smtClean="0"/>
          </a:p>
          <a:p>
            <a:pPr lvl="1"/>
            <a:r>
              <a:rPr lang="cs-CZ" dirty="0" smtClean="0"/>
              <a:t>Malabsorpční (výkony typu gastrického bypassu)</a:t>
            </a:r>
          </a:p>
          <a:p>
            <a:pPr lvl="2"/>
            <a:r>
              <a:rPr lang="cs-CZ" dirty="0" smtClean="0"/>
              <a:t>Malabsorpční výkony snižují trávení v oblasti tenkého střeva, takže se vstřebá méně energie z potravy</a:t>
            </a:r>
          </a:p>
          <a:p>
            <a:pPr lvl="2"/>
            <a:r>
              <a:rPr lang="cs-CZ" dirty="0" smtClean="0"/>
              <a:t>Gastrický bypass zároveň pozitivně ovlivňuje sekreci hormonů GIT, a tím i příjem potravy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Chirurgická terapie obezity</a:t>
            </a:r>
            <a:endParaRPr lang="cs-CZ" dirty="0"/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65350" y="2581275"/>
            <a:ext cx="5048250" cy="253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Chirurgická terapie obezity</a:t>
            </a:r>
            <a:endParaRPr lang="cs-CZ" dirty="0"/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98812" y="2381250"/>
            <a:ext cx="2981325" cy="293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Dietní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léčbě obezity stěžejní</a:t>
            </a:r>
          </a:p>
          <a:p>
            <a:r>
              <a:rPr lang="cs-CZ" dirty="0" smtClean="0"/>
              <a:t>Běh na dlouho trať</a:t>
            </a:r>
          </a:p>
          <a:p>
            <a:r>
              <a:rPr lang="cs-CZ" dirty="0" smtClean="0"/>
              <a:t>Pacientem musí být vnímána jako </a:t>
            </a:r>
          </a:p>
          <a:p>
            <a:pPr lvl="1"/>
            <a:r>
              <a:rPr lang="cs-CZ" dirty="0" smtClean="0"/>
              <a:t>Příjemná změna životního stylu</a:t>
            </a:r>
          </a:p>
          <a:p>
            <a:pPr lvl="1"/>
            <a:r>
              <a:rPr lang="cs-CZ" dirty="0" smtClean="0"/>
              <a:t>Dlouhodobě vyhovující</a:t>
            </a:r>
          </a:p>
          <a:p>
            <a:pPr lvl="1"/>
            <a:r>
              <a:rPr lang="cs-CZ" dirty="0" smtClean="0"/>
              <a:t>Respektující jeho jídelní preference, časové a finanční možnosti</a:t>
            </a:r>
          </a:p>
          <a:p>
            <a:r>
              <a:rPr lang="cs-CZ" dirty="0" smtClean="0"/>
              <a:t>Správně sestavená redukční dieta má být pestrá, vyvážená a poskytovat dostatek hlavních živin, vitaminů a minerálních látek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ym typeface="Wingdings" pitchFamily="2" charset="2"/>
              </a:rPr>
              <a:t>Mýty kolem redukčních diet</a:t>
            </a:r>
            <a:endParaRPr lang="cs-CZ" dirty="0" smtClean="0">
              <a:sym typeface="Wingdings" pitchFamily="2" charset="2"/>
            </a:endParaRPr>
          </a:p>
        </p:txBody>
      </p:sp>
      <p:sp>
        <p:nvSpPr>
          <p:cNvPr id="8192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Tzv. „módní diety“ - vliv médií</a:t>
            </a:r>
          </a:p>
          <a:p>
            <a:pPr lvl="1"/>
            <a:r>
              <a:rPr lang="cs-CZ" smtClean="0"/>
              <a:t>Stálá obliba</a:t>
            </a:r>
          </a:p>
          <a:p>
            <a:pPr lvl="1"/>
            <a:r>
              <a:rPr lang="cs-CZ" smtClean="0"/>
              <a:t>Alespoň 1 x v životě dodržovalo 95 % žen </a:t>
            </a:r>
          </a:p>
          <a:p>
            <a:pPr lvl="1"/>
            <a:r>
              <a:rPr lang="cs-CZ" smtClean="0"/>
              <a:t>Jednoduchá pravidla</a:t>
            </a:r>
          </a:p>
          <a:p>
            <a:pPr lvl="1"/>
            <a:r>
              <a:rPr lang="cs-CZ" smtClean="0"/>
              <a:t>Příslib podezřele rychlého a bezpracného hubnutí</a:t>
            </a:r>
            <a:endParaRPr lang="cs-CZ" smtClean="0">
              <a:sym typeface="Wingdings" pitchFamily="2" charset="2"/>
            </a:endParaRPr>
          </a:p>
          <a:p>
            <a:r>
              <a:rPr lang="cs-CZ" smtClean="0">
                <a:sym typeface="Wingdings" pitchFamily="2" charset="2"/>
              </a:rPr>
              <a:t>Princip: omezení příjmu energie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ym typeface="Wingdings" pitchFamily="2" charset="2"/>
              </a:rPr>
              <a:t>Proč jsou módní diety nevhodné?</a:t>
            </a:r>
            <a:endParaRPr lang="cs-CZ" dirty="0" smtClean="0">
              <a:sym typeface="Wingdings" pitchFamily="2" charset="2"/>
            </a:endParaRPr>
          </a:p>
        </p:txBody>
      </p:sp>
      <p:sp>
        <p:nvSpPr>
          <p:cNvPr id="8294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Krátkodobé, nevyvážené, jednostranné</a:t>
            </a:r>
          </a:p>
          <a:p>
            <a:r>
              <a:rPr lang="cs-CZ" smtClean="0"/>
              <a:t>Neřeší změnu špatných  stravovacích  návyků a životního stylu</a:t>
            </a:r>
          </a:p>
          <a:p>
            <a:r>
              <a:rPr lang="cs-CZ" smtClean="0"/>
              <a:t>Jo-jo efekt – „začarovaný kruh“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ym typeface="Wingdings" pitchFamily="2" charset="2"/>
              </a:rPr>
              <a:t>Rizika módních diet</a:t>
            </a:r>
            <a:endParaRPr lang="cs-CZ" dirty="0" smtClean="0">
              <a:sym typeface="Wingdings" pitchFamily="2" charset="2"/>
            </a:endParaRPr>
          </a:p>
        </p:txBody>
      </p:sp>
      <p:sp>
        <p:nvSpPr>
          <p:cNvPr id="8397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Zdravotní rizika</a:t>
            </a:r>
          </a:p>
          <a:p>
            <a:pPr lvl="1"/>
            <a:r>
              <a:rPr lang="cs-CZ" smtClean="0"/>
              <a:t>Nedostatek či nadbytek základních živin</a:t>
            </a:r>
          </a:p>
          <a:p>
            <a:pPr lvl="1"/>
            <a:r>
              <a:rPr lang="cs-CZ" smtClean="0"/>
              <a:t>Karence vitamínů rozpustných v tucích</a:t>
            </a:r>
          </a:p>
          <a:p>
            <a:pPr lvl="1"/>
            <a:r>
              <a:rPr lang="cs-CZ" smtClean="0"/>
              <a:t>Nízký příjem minerálních látek</a:t>
            </a:r>
          </a:p>
          <a:p>
            <a:pPr lvl="1"/>
            <a:r>
              <a:rPr lang="cs-CZ" smtClean="0"/>
              <a:t>Často nízký příjem vlákniny</a:t>
            </a:r>
          </a:p>
          <a:p>
            <a:pPr lvl="1"/>
            <a:r>
              <a:rPr lang="cs-CZ" smtClean="0"/>
              <a:t>Riziko aterosklerózy, nádorových onemocnění, dny, osteoporózy, zažívacích obtíží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ym typeface="Wingdings" pitchFamily="2" charset="2"/>
              </a:rPr>
              <a:t>Jo-jo efekt</a:t>
            </a:r>
            <a:endParaRPr lang="cs-CZ" dirty="0" smtClean="0">
              <a:sym typeface="Wingdings" pitchFamily="2" charset="2"/>
            </a:endParaRPr>
          </a:p>
        </p:txBody>
      </p:sp>
      <p:sp>
        <p:nvSpPr>
          <p:cNvPr id="8499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Příčina: </a:t>
            </a:r>
          </a:p>
          <a:p>
            <a:pPr lvl="1"/>
            <a:r>
              <a:rPr lang="cs-CZ" smtClean="0"/>
              <a:t>Dlouhodobě nízký E příjem (pod 4 000 kJ/den)</a:t>
            </a:r>
          </a:p>
          <a:p>
            <a:pPr lvl="1"/>
            <a:r>
              <a:rPr lang="cs-CZ" smtClean="0"/>
              <a:t>Rychlý úbytek váhy (nad 1 kg/týden)</a:t>
            </a:r>
          </a:p>
          <a:p>
            <a:pPr lvl="1"/>
            <a:r>
              <a:rPr lang="cs-CZ" smtClean="0"/>
              <a:t>Nesprávný poměr živin (hlavně nedostatek bílkovin)</a:t>
            </a:r>
          </a:p>
          <a:p>
            <a:pPr lvl="1"/>
            <a:r>
              <a:rPr lang="cs-CZ" smtClean="0"/>
              <a:t>Nedostatek pohybové aktivity při redukční dietě</a:t>
            </a:r>
          </a:p>
          <a:p>
            <a:r>
              <a:rPr lang="cs-CZ" smtClean="0"/>
              <a:t>Důsledek</a:t>
            </a:r>
          </a:p>
          <a:p>
            <a:pPr lvl="1"/>
            <a:r>
              <a:rPr lang="cs-CZ" smtClean="0"/>
              <a:t>Pocity hladu</a:t>
            </a:r>
          </a:p>
          <a:p>
            <a:pPr lvl="1"/>
            <a:r>
              <a:rPr lang="cs-CZ" smtClean="0"/>
              <a:t>Úbytek svalové hmoty</a:t>
            </a:r>
          </a:p>
          <a:p>
            <a:pPr lvl="1"/>
            <a:r>
              <a:rPr lang="cs-CZ" smtClean="0"/>
              <a:t>Zpomalení bazálního metabolismu</a:t>
            </a:r>
          </a:p>
          <a:p>
            <a:pPr lvl="1"/>
            <a:r>
              <a:rPr lang="cs-CZ" smtClean="0"/>
              <a:t>Opětovný vzestup hmotnosti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Nutriční příčiny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Nadváha a obezita</a:t>
            </a:r>
          </a:p>
          <a:p>
            <a:pPr lvl="1"/>
            <a:r>
              <a:rPr lang="cs-CZ" dirty="0" smtClean="0"/>
              <a:t>Hlavní příčinou nadměrný příjem energie</a:t>
            </a:r>
          </a:p>
          <a:p>
            <a:pPr lvl="2"/>
            <a:r>
              <a:rPr lang="cs-CZ" dirty="0" smtClean="0"/>
              <a:t>Aktivní  x  pasivní</a:t>
            </a:r>
          </a:p>
          <a:p>
            <a:pPr lvl="1"/>
            <a:r>
              <a:rPr lang="cs-CZ" dirty="0" smtClean="0"/>
              <a:t>Nevhodný poměr mezi jednotlivými živinami</a:t>
            </a:r>
          </a:p>
          <a:p>
            <a:pPr lvl="2"/>
            <a:r>
              <a:rPr lang="cs-CZ" dirty="0" smtClean="0"/>
              <a:t>Vysoký podíl sacharidů o vysokém glykemickém indexu (GI)</a:t>
            </a:r>
          </a:p>
          <a:p>
            <a:pPr lvl="2"/>
            <a:r>
              <a:rPr lang="cs-CZ" dirty="0" smtClean="0"/>
              <a:t>Vysoký podíl tuků – zejména SFA, PUFA n-6</a:t>
            </a:r>
          </a:p>
          <a:p>
            <a:pPr lvl="2"/>
            <a:r>
              <a:rPr lang="cs-CZ" dirty="0" smtClean="0"/>
              <a:t>Nízký příjem bílkovin</a:t>
            </a:r>
          </a:p>
          <a:p>
            <a:pPr lvl="2"/>
            <a:r>
              <a:rPr lang="cs-CZ" dirty="0" smtClean="0"/>
              <a:t>Vysoký příjem alkoholu a soft drinků</a:t>
            </a:r>
          </a:p>
          <a:p>
            <a:pPr lvl="1"/>
            <a:r>
              <a:rPr lang="cs-CZ" dirty="0" smtClean="0"/>
              <a:t>Nedostatečný příjem některých </a:t>
            </a:r>
            <a:r>
              <a:rPr lang="cs-CZ" dirty="0" err="1" smtClean="0"/>
              <a:t>mikroživin</a:t>
            </a:r>
            <a:endParaRPr lang="cs-CZ" dirty="0" smtClean="0"/>
          </a:p>
          <a:p>
            <a:pPr lvl="2"/>
            <a:r>
              <a:rPr lang="cs-CZ" dirty="0" smtClean="0"/>
              <a:t>Vláknina, vápník, vitamin 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ym typeface="Wingdings" pitchFamily="2" charset="2"/>
              </a:rPr>
              <a:t>Nejčastější módní diety</a:t>
            </a:r>
            <a:endParaRPr lang="cs-CZ" dirty="0" smtClean="0">
              <a:sym typeface="Wingdings" pitchFamily="2" charset="2"/>
            </a:endParaRPr>
          </a:p>
        </p:txBody>
      </p:sp>
      <p:sp>
        <p:nvSpPr>
          <p:cNvPr id="860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Atkinsonova dieta</a:t>
            </a:r>
          </a:p>
          <a:p>
            <a:r>
              <a:rPr lang="cs-CZ" smtClean="0"/>
              <a:t>Dělená strava</a:t>
            </a:r>
          </a:p>
          <a:p>
            <a:r>
              <a:rPr lang="cs-CZ" smtClean="0"/>
              <a:t>Dieta podle krevních skupin</a:t>
            </a:r>
          </a:p>
          <a:p>
            <a:r>
              <a:rPr lang="cs-CZ" smtClean="0"/>
              <a:t>Dieta podle glykemického indexu</a:t>
            </a:r>
          </a:p>
          <a:p>
            <a:r>
              <a:rPr lang="cs-CZ" smtClean="0"/>
              <a:t>Tukožroutská polévka</a:t>
            </a:r>
          </a:p>
          <a:p>
            <a:r>
              <a:rPr lang="cs-CZ" smtClean="0"/>
              <a:t>Jednodruhové diety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Časté problémy</a:t>
            </a:r>
            <a:endParaRPr lang="cs-CZ" smtClean="0"/>
          </a:p>
        </p:txBody>
      </p:sp>
      <p:sp>
        <p:nvSpPr>
          <p:cNvPr id="10445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Směnný provoz</a:t>
            </a:r>
          </a:p>
          <a:p>
            <a:r>
              <a:rPr lang="cs-CZ" smtClean="0"/>
              <a:t>Nemám čas</a:t>
            </a:r>
          </a:p>
          <a:p>
            <a:r>
              <a:rPr lang="cs-CZ" smtClean="0"/>
              <a:t>Malé finanční možnosti</a:t>
            </a:r>
          </a:p>
          <a:p>
            <a:r>
              <a:rPr lang="cs-CZ" smtClean="0"/>
              <a:t>Léčba warfarinem</a:t>
            </a:r>
          </a:p>
          <a:p>
            <a:r>
              <a:rPr lang="cs-CZ" smtClean="0"/>
              <a:t>To nejde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Směnný provoz</a:t>
            </a:r>
            <a:endParaRPr lang="cs-CZ" smtClean="0"/>
          </a:p>
        </p:txBody>
      </p:sp>
      <p:sp>
        <p:nvSpPr>
          <p:cNvPr id="10547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Různé směny</a:t>
            </a:r>
          </a:p>
          <a:p>
            <a:r>
              <a:rPr lang="cs-CZ" dirty="0" smtClean="0"/>
              <a:t>Cílem vždy vytvořit jídelníček co nejvíce podobný normě</a:t>
            </a:r>
          </a:p>
          <a:p>
            <a:r>
              <a:rPr lang="cs-CZ" dirty="0" smtClean="0"/>
              <a:t>Nutnost nosit si jídlo s sebou</a:t>
            </a:r>
          </a:p>
          <a:p>
            <a:r>
              <a:rPr lang="cs-CZ" dirty="0" smtClean="0"/>
              <a:t>Nezapomínat na pitný režim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Příklad: noční směna </a:t>
            </a:r>
            <a:br>
              <a:rPr lang="cs-CZ" smtClean="0"/>
            </a:br>
            <a:r>
              <a:rPr lang="cs-CZ" smtClean="0"/>
              <a:t>od 19:00 – 03:00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večeře 18:00</a:t>
            </a:r>
          </a:p>
          <a:p>
            <a:pPr lvl="1"/>
            <a:r>
              <a:rPr lang="cs-CZ" smtClean="0"/>
              <a:t>100 g těstoviny, 100 g drůbeží maso, 250 g dušená zelenina</a:t>
            </a:r>
          </a:p>
          <a:p>
            <a:r>
              <a:rPr lang="cs-CZ" smtClean="0"/>
              <a:t>přesnídávka: 21:00</a:t>
            </a:r>
          </a:p>
          <a:p>
            <a:pPr lvl="1"/>
            <a:r>
              <a:rPr lang="cs-CZ" smtClean="0"/>
              <a:t>jablko</a:t>
            </a:r>
          </a:p>
          <a:p>
            <a:r>
              <a:rPr lang="cs-CZ" smtClean="0"/>
              <a:t>přesnídávka: 24:00 – 01:00</a:t>
            </a:r>
          </a:p>
          <a:p>
            <a:pPr lvl="1"/>
            <a:r>
              <a:rPr lang="cs-CZ" smtClean="0"/>
              <a:t>50 g celozrnného pečiva, 100 g tvarohová pomazánka, zelenina</a:t>
            </a:r>
          </a:p>
          <a:p>
            <a:r>
              <a:rPr lang="cs-CZ" smtClean="0"/>
              <a:t>oběd: 12:30</a:t>
            </a:r>
          </a:p>
          <a:p>
            <a:pPr lvl="1"/>
            <a:r>
              <a:rPr lang="cs-CZ" smtClean="0"/>
              <a:t>150 g brambory, 150 g rybí filé, 250 g zeleninový salát</a:t>
            </a:r>
          </a:p>
          <a:p>
            <a:r>
              <a:rPr lang="cs-CZ" smtClean="0"/>
              <a:t>svačina: 15:30</a:t>
            </a:r>
          </a:p>
          <a:p>
            <a:pPr lvl="1"/>
            <a:r>
              <a:rPr lang="cs-CZ" smtClean="0"/>
              <a:t>200 ml kefírové mléko, 200 g malin</a:t>
            </a:r>
          </a:p>
          <a:p>
            <a:r>
              <a:rPr lang="cs-CZ" smtClean="0"/>
              <a:t>Celkový energetický příjem: </a:t>
            </a:r>
          </a:p>
          <a:p>
            <a:pPr lvl="1"/>
            <a:r>
              <a:rPr lang="cs-CZ" smtClean="0"/>
              <a:t>6000 kJ, 90 g bílkovin, 30 g tuk, 200 g sacharidy, vláknina 30 g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Nemám čas se najíst</a:t>
            </a:r>
            <a:endParaRPr lang="cs-CZ" smtClean="0"/>
          </a:p>
        </p:txBody>
      </p:sp>
      <p:sp>
        <p:nvSpPr>
          <p:cNvPr id="10752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Typické pro úředníky, prodavače</a:t>
            </a:r>
          </a:p>
          <a:p>
            <a:r>
              <a:rPr lang="cs-CZ" dirty="0" smtClean="0"/>
              <a:t>Nosit si jídlo s sebou</a:t>
            </a:r>
          </a:p>
          <a:p>
            <a:r>
              <a:rPr lang="cs-CZ" dirty="0" smtClean="0"/>
              <a:t>Vhodné jogurtové nebo kefírové nápoje</a:t>
            </a:r>
          </a:p>
          <a:p>
            <a:r>
              <a:rPr lang="cs-CZ" dirty="0" smtClean="0"/>
              <a:t>Kde je možnost lednice, nakoupit si na týden dopředu</a:t>
            </a:r>
          </a:p>
          <a:p>
            <a:r>
              <a:rPr lang="cs-CZ" dirty="0" smtClean="0"/>
              <a:t>Mít v práci zásobu trvanlivých potravin (müsli tyčinky bez polevy, proteinové tyčinky, </a:t>
            </a:r>
            <a:r>
              <a:rPr lang="cs-CZ" dirty="0" err="1" smtClean="0"/>
              <a:t>knuspi</a:t>
            </a:r>
            <a:r>
              <a:rPr lang="cs-CZ" dirty="0" smtClean="0"/>
              <a:t> chléb, sušené maso)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Malé finanční možnosti</a:t>
            </a:r>
            <a:endParaRPr lang="cs-CZ" smtClean="0"/>
          </a:p>
        </p:txBody>
      </p:sp>
      <p:sp>
        <p:nvSpPr>
          <p:cNvPr id="10854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jídelníčku dominují paštiky, uzeniny, hranolky, rohlíky</a:t>
            </a:r>
          </a:p>
          <a:p>
            <a:r>
              <a:rPr lang="cs-CZ" dirty="0" smtClean="0"/>
              <a:t>Chybí mléčné výrobky, zelenina</a:t>
            </a:r>
          </a:p>
          <a:p>
            <a:r>
              <a:rPr lang="cs-CZ" dirty="0" smtClean="0"/>
              <a:t>Důležité vysvětlit, že redukční dieta nemusí být drahá</a:t>
            </a:r>
          </a:p>
          <a:p>
            <a:r>
              <a:rPr lang="cs-CZ" dirty="0" smtClean="0"/>
              <a:t>Lépe si připlatit za kvalitu než utrácet za kvantitu</a:t>
            </a:r>
          </a:p>
          <a:p>
            <a:r>
              <a:rPr lang="cs-CZ" dirty="0" smtClean="0"/>
              <a:t>Sledovat akční nabídky</a:t>
            </a:r>
          </a:p>
          <a:p>
            <a:r>
              <a:rPr lang="cs-CZ" dirty="0" smtClean="0"/>
              <a:t>Některé potraviny levných značek nemusí být nekvalitní (máslo, mléko, tvaroh, vejce)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„Levný“ jídelníček</a:t>
            </a:r>
            <a:endParaRPr lang="cs-CZ" smtClean="0"/>
          </a:p>
        </p:txBody>
      </p:sp>
      <p:sp>
        <p:nvSpPr>
          <p:cNvPr id="10957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Snídaně: 2 rohlíky, 100 g gothajský salám </a:t>
            </a:r>
          </a:p>
          <a:p>
            <a:r>
              <a:rPr lang="cs-CZ" dirty="0" smtClean="0"/>
              <a:t>Přesnídávka: banán</a:t>
            </a:r>
          </a:p>
          <a:p>
            <a:r>
              <a:rPr lang="cs-CZ" dirty="0" smtClean="0"/>
              <a:t>Oběd: 300 g hranolky, 100 g kečup</a:t>
            </a:r>
          </a:p>
          <a:p>
            <a:r>
              <a:rPr lang="cs-CZ" dirty="0" smtClean="0"/>
              <a:t>Svačina: tatranka</a:t>
            </a:r>
          </a:p>
          <a:p>
            <a:r>
              <a:rPr lang="cs-CZ" dirty="0" smtClean="0"/>
              <a:t>Večeře: 2 rohlíky, 100 g paštika játrová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 možné jíst lépe a stejně levně?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Snídaně: 150 g jogurt bílý, 50 g jablko, 35 g ovesné vločky, 200  ml polotučné mléko</a:t>
            </a:r>
          </a:p>
          <a:p>
            <a:r>
              <a:rPr lang="cs-CZ" dirty="0" smtClean="0"/>
              <a:t>Přesnídávka: banán</a:t>
            </a:r>
          </a:p>
          <a:p>
            <a:r>
              <a:rPr lang="cs-CZ" dirty="0" smtClean="0"/>
              <a:t>Oběd: 150 g brambor, 250 g špenát, 2 vejce</a:t>
            </a:r>
          </a:p>
          <a:p>
            <a:r>
              <a:rPr lang="cs-CZ" dirty="0" smtClean="0"/>
              <a:t>Svačina: 250 ml kefír</a:t>
            </a:r>
          </a:p>
          <a:p>
            <a:r>
              <a:rPr lang="cs-CZ" dirty="0" smtClean="0"/>
              <a:t>Večeře: 80 g chléb, 100 g tvaroh, 200 g zelí čínské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Srovnání jídelníčků</a:t>
            </a:r>
            <a:endParaRPr lang="cs-CZ" smtClean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53400" cy="364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1638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Levný jídelníček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Vhodnější alternativa</a:t>
                      </a:r>
                      <a:endParaRPr lang="cs-CZ" dirty="0"/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r>
                        <a:rPr lang="cs-CZ" dirty="0" smtClean="0"/>
                        <a:t>Celkový energetický příjem (</a:t>
                      </a:r>
                      <a:r>
                        <a:rPr lang="cs-CZ" dirty="0" err="1" smtClean="0"/>
                        <a:t>kJ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9320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5500</a:t>
                      </a:r>
                      <a:endParaRPr lang="cs-CZ" dirty="0"/>
                    </a:p>
                  </a:txBody>
                  <a:tcPr/>
                </a:tc>
              </a:tr>
              <a:tr h="416382"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(g)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</a:t>
                      </a:r>
                      <a:endParaRPr lang="cs-CZ" dirty="0"/>
                    </a:p>
                  </a:txBody>
                  <a:tcPr/>
                </a:tc>
              </a:tr>
              <a:tr h="416382">
                <a:tc>
                  <a:txBody>
                    <a:bodyPr/>
                    <a:lstStyle/>
                    <a:p>
                      <a:r>
                        <a:rPr lang="cs-CZ" dirty="0" smtClean="0"/>
                        <a:t>Tuky (g)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</a:tr>
              <a:tr h="416382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Sacharidy(g)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190</a:t>
                      </a:r>
                      <a:endParaRPr lang="cs-CZ" dirty="0"/>
                    </a:p>
                  </a:txBody>
                  <a:tcPr/>
                </a:tc>
              </a:tr>
              <a:tr h="416382">
                <a:tc>
                  <a:txBody>
                    <a:bodyPr/>
                    <a:lstStyle/>
                    <a:p>
                      <a:r>
                        <a:rPr lang="cs-CZ" dirty="0" smtClean="0"/>
                        <a:t>Vápník (mg)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1500</a:t>
                      </a:r>
                      <a:endParaRPr lang="cs-CZ" dirty="0"/>
                    </a:p>
                  </a:txBody>
                  <a:tcPr/>
                </a:tc>
              </a:tr>
              <a:tr h="416382">
                <a:tc>
                  <a:txBody>
                    <a:bodyPr/>
                    <a:lstStyle/>
                    <a:p>
                      <a:r>
                        <a:rPr lang="cs-CZ" dirty="0" smtClean="0"/>
                        <a:t>Vláknina (g)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</a:tr>
              <a:tr h="416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Celková cena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49,70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48,50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Léčba Warfarinem</a:t>
            </a:r>
            <a:endParaRPr lang="cs-CZ" smtClean="0"/>
          </a:p>
        </p:txBody>
      </p:sp>
      <p:sp>
        <p:nvSpPr>
          <p:cNvPr id="11264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Potraviny s vysokým obsahem vitamínu K ovlivňují účinek </a:t>
            </a:r>
            <a:r>
              <a:rPr lang="cs-CZ" dirty="0" err="1" smtClean="0"/>
              <a:t>warfarinu</a:t>
            </a:r>
            <a:r>
              <a:rPr lang="cs-CZ" dirty="0" smtClean="0"/>
              <a:t> (snižují jeho účinnost)</a:t>
            </a:r>
          </a:p>
          <a:p>
            <a:r>
              <a:rPr lang="cs-CZ" dirty="0" smtClean="0"/>
              <a:t>Každý výkyv může způsobit neúčinnost </a:t>
            </a:r>
            <a:r>
              <a:rPr lang="cs-CZ" dirty="0" err="1" smtClean="0"/>
              <a:t>warfarinu</a:t>
            </a:r>
            <a:r>
              <a:rPr lang="cs-CZ" dirty="0" smtClean="0"/>
              <a:t> s rizikem vzniku sraženin nebo zvýšit jeho účinnost vedoucí ke krvácení</a:t>
            </a:r>
          </a:p>
          <a:p>
            <a:r>
              <a:rPr lang="cs-CZ" dirty="0" smtClean="0"/>
              <a:t>Nutností zajistit stabilní příjem vitamínu K</a:t>
            </a:r>
          </a:p>
          <a:p>
            <a:r>
              <a:rPr lang="cs-CZ" dirty="0" smtClean="0"/>
              <a:t>Vyhýbat se dietním excesům (např. Přísná dieta může zvýšit účinek </a:t>
            </a:r>
            <a:r>
              <a:rPr lang="cs-CZ" dirty="0" err="1" smtClean="0"/>
              <a:t>warfarinu</a:t>
            </a:r>
            <a:r>
              <a:rPr lang="cs-CZ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mtClean="0"/>
              <a:t>Následky nadměrné hmotnosti</a:t>
            </a:r>
          </a:p>
        </p:txBody>
      </p:sp>
      <p:pic>
        <p:nvPicPr>
          <p:cNvPr id="13315" name="Obrázek 26" descr="komplikace.wm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600200"/>
            <a:ext cx="5100637" cy="510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jíst za zeleninu?</a:t>
            </a:r>
            <a:endParaRPr lang="cs-CZ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534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Vysoký obsah vitamínu K (100 - 850 µ/100 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Střední obsah</a:t>
                      </a:r>
                      <a:r>
                        <a:rPr lang="cs-CZ" baseline="0" dirty="0" smtClean="0"/>
                        <a:t> vitamínu K (50 – 10 </a:t>
                      </a:r>
                      <a:r>
                        <a:rPr lang="cs-CZ" dirty="0" smtClean="0"/>
                        <a:t>µ/100 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Nízký</a:t>
                      </a:r>
                      <a:r>
                        <a:rPr lang="cs-CZ" baseline="0" dirty="0" smtClean="0"/>
                        <a:t> obsah vitamínu K (10 – 1 </a:t>
                      </a:r>
                      <a:r>
                        <a:rPr lang="cs-CZ" dirty="0" smtClean="0"/>
                        <a:t>µ/100 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kapusta, mangold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meloun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špenát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čalamáda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brambory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brokolice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červené zelí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pastinák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čekanka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dýně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rajčata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hlávkový</a:t>
                      </a:r>
                      <a:r>
                        <a:rPr lang="cs-CZ" baseline="0" dirty="0" smtClean="0"/>
                        <a:t> salát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hrášek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řepa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květák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chřest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petrželová</a:t>
                      </a:r>
                      <a:r>
                        <a:rPr lang="cs-CZ" baseline="0" dirty="0" smtClean="0"/>
                        <a:t> nať, kopr, řeřicha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petržel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mrkev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okurky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pórek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luštěniny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 nejde</a:t>
            </a:r>
            <a:endParaRPr lang="cs-CZ" smtClean="0"/>
          </a:p>
        </p:txBody>
      </p:sp>
      <p:sp>
        <p:nvSpPr>
          <p:cNvPr id="11469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Zázrakem nikdo nezhubne, osobní angažovanost nutná</a:t>
            </a:r>
          </a:p>
          <a:p>
            <a:r>
              <a:rPr lang="cs-CZ" dirty="0" smtClean="0"/>
              <a:t>Pokud to pacient nechápe, jedná se o ztrátu času z obou stran</a:t>
            </a:r>
          </a:p>
          <a:p>
            <a:r>
              <a:rPr lang="cs-CZ" dirty="0" smtClean="0"/>
              <a:t>Rozhodně nepředepisovat léky na hubnutí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Úloha hlavních živin a některých </a:t>
            </a:r>
            <a:r>
              <a:rPr lang="cs-CZ" dirty="0" err="1" smtClean="0"/>
              <a:t>mikronutrientů</a:t>
            </a:r>
            <a:r>
              <a:rPr lang="cs-CZ" dirty="0" smtClean="0"/>
              <a:t> v redukčním režimu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://www.sportici.cz/19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Energetická denzita stravy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Významnější faktor než zastoupení jednotlivých živin </a:t>
            </a:r>
          </a:p>
          <a:p>
            <a:r>
              <a:rPr lang="cs-CZ" dirty="0" smtClean="0"/>
              <a:t>Potraviny s nízkou energetickou </a:t>
            </a:r>
            <a:r>
              <a:rPr lang="cs-CZ" dirty="0" err="1" smtClean="0"/>
              <a:t>denzitou</a:t>
            </a:r>
            <a:r>
              <a:rPr lang="cs-CZ" dirty="0" smtClean="0"/>
              <a:t> poskytují méně energie na gram než potraviny s vysokou energetickou </a:t>
            </a:r>
            <a:r>
              <a:rPr lang="cs-CZ" dirty="0" err="1" smtClean="0"/>
              <a:t>denzitou</a:t>
            </a:r>
            <a:endParaRPr lang="cs-CZ" dirty="0" smtClean="0"/>
          </a:p>
          <a:p>
            <a:r>
              <a:rPr lang="cs-CZ" dirty="0" smtClean="0"/>
              <a:t>Jednou z hlavních strategií pro snížení energetické </a:t>
            </a:r>
            <a:r>
              <a:rPr lang="cs-CZ" dirty="0" err="1" smtClean="0"/>
              <a:t>denzity</a:t>
            </a:r>
            <a:r>
              <a:rPr lang="cs-CZ" dirty="0" smtClean="0"/>
              <a:t> v potravinách je zvýšení konzumace potravin bohatých na vlákninu a vodu (ovoce a zelenina)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Mechanismus ovlivnění příjmu potravy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Naučená zkušenost, že určité množství jídla vede k určitému pocitu sytosti</a:t>
            </a:r>
          </a:p>
          <a:p>
            <a:r>
              <a:rPr lang="cs-CZ" dirty="0" smtClean="0"/>
              <a:t>Pohled na velkou porci a následné žvýkání a polykání vedou k většímu pocitu sytosti</a:t>
            </a:r>
          </a:p>
          <a:p>
            <a:r>
              <a:rPr lang="cs-CZ" dirty="0" smtClean="0"/>
              <a:t>Ovlivnění gastrické distenze</a:t>
            </a:r>
          </a:p>
          <a:p>
            <a:r>
              <a:rPr lang="cs-CZ" dirty="0" smtClean="0"/>
              <a:t>Ovlivnění vyprazdňování žaludku</a:t>
            </a:r>
          </a:p>
          <a:p>
            <a:r>
              <a:rPr lang="cs-CZ" dirty="0" smtClean="0"/>
              <a:t>Rychlost, se kterou se živiny dostávají k receptorům sytosti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Objem stravy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Potraviny obsahující poměrně velké množství vzduchu (př. popcorn), mají větší sytící schopnost než podobné potraviny bez obsahu vzduchu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redukční dietě 15-20 % z celkového energetického příjmu</a:t>
            </a:r>
          </a:p>
          <a:p>
            <a:r>
              <a:rPr lang="cs-CZ" dirty="0" smtClean="0"/>
              <a:t>Převaha bílkovin rybích a rostlinných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bílkovin podle biologické funkce</a:t>
            </a:r>
          </a:p>
          <a:p>
            <a:pPr lvl="1"/>
            <a:r>
              <a:rPr lang="cs-CZ" dirty="0" smtClean="0"/>
              <a:t>strukturní (vyskytují se hlavně jako stavební složky buněk a tkání)</a:t>
            </a:r>
          </a:p>
          <a:p>
            <a:pPr lvl="1"/>
            <a:r>
              <a:rPr lang="cs-CZ" dirty="0" smtClean="0"/>
              <a:t>katalytické (enzymy, hormony)</a:t>
            </a:r>
          </a:p>
          <a:p>
            <a:pPr lvl="1"/>
            <a:r>
              <a:rPr lang="cs-CZ" dirty="0" smtClean="0"/>
              <a:t>transportní (př. hemoglobin)</a:t>
            </a:r>
          </a:p>
          <a:p>
            <a:pPr lvl="1"/>
            <a:r>
              <a:rPr lang="cs-CZ" dirty="0" smtClean="0"/>
              <a:t>pohybové (př. svalové proteiny aktin, </a:t>
            </a:r>
            <a:r>
              <a:rPr lang="cs-CZ" dirty="0" err="1" smtClean="0"/>
              <a:t>myosin</a:t>
            </a:r>
            <a:r>
              <a:rPr lang="cs-CZ" dirty="0" smtClean="0"/>
              <a:t>, </a:t>
            </a:r>
            <a:r>
              <a:rPr lang="cs-CZ" dirty="0" err="1" smtClean="0"/>
              <a:t>aktomyosin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bílkovin podle biologické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obranné (protilátky, imunoglobuliny)</a:t>
            </a:r>
          </a:p>
          <a:p>
            <a:r>
              <a:rPr lang="cs-CZ" dirty="0" smtClean="0"/>
              <a:t>zásobní (</a:t>
            </a:r>
            <a:r>
              <a:rPr lang="cs-CZ" dirty="0" err="1" smtClean="0"/>
              <a:t>ferritin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senzorické (př. </a:t>
            </a:r>
            <a:r>
              <a:rPr lang="cs-CZ" dirty="0" err="1" smtClean="0"/>
              <a:t>rhodopsin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regulační (histony, hormony)</a:t>
            </a:r>
          </a:p>
          <a:p>
            <a:r>
              <a:rPr lang="cs-CZ" dirty="0" smtClean="0"/>
              <a:t>výživové (jsou zdrojem esenciálních AMK, hlavním zdrojem dusíku v potravě)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Zdroje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Živočišné </a:t>
            </a:r>
          </a:p>
          <a:p>
            <a:pPr lvl="1"/>
            <a:r>
              <a:rPr lang="cs-CZ" smtClean="0"/>
              <a:t>obsahují všechny esenciální AMK v potřebném množství a poměru </a:t>
            </a:r>
          </a:p>
          <a:p>
            <a:pPr lvl="1"/>
            <a:r>
              <a:rPr lang="cs-CZ" smtClean="0"/>
              <a:t>mléčné výrobky, sýry, maso, ryby, vejce</a:t>
            </a:r>
          </a:p>
          <a:p>
            <a:r>
              <a:rPr lang="cs-CZ" smtClean="0"/>
              <a:t>Rostlinné </a:t>
            </a:r>
          </a:p>
          <a:p>
            <a:pPr lvl="1"/>
            <a:r>
              <a:rPr lang="cs-CZ" smtClean="0"/>
              <a:t>neobsahují všechny AMK nebo mají nevhodný poměr esenciálních AMK</a:t>
            </a:r>
          </a:p>
          <a:p>
            <a:pPr lvl="1"/>
            <a:r>
              <a:rPr lang="cs-CZ" smtClean="0"/>
              <a:t>luštěniny, obiloviny</a:t>
            </a:r>
          </a:p>
          <a:p>
            <a:r>
              <a:rPr lang="cs-CZ" smtClean="0"/>
              <a:t>Optimální kombinovat ve stravě živočišné i rostlinné zdroje bílkovin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Monogenní formy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Minoritní část všech případů obezit</a:t>
            </a:r>
          </a:p>
          <a:p>
            <a:r>
              <a:rPr lang="cs-CZ" dirty="0" smtClean="0"/>
              <a:t>K roku 2001 popsáno 25 syndromů spojených s obezitou, jejíž příčinou je mendelovský typ dědičnosti </a:t>
            </a:r>
          </a:p>
          <a:p>
            <a:r>
              <a:rPr lang="cs-CZ" dirty="0" err="1" smtClean="0"/>
              <a:t>Praderův</a:t>
            </a:r>
            <a:r>
              <a:rPr lang="cs-CZ" dirty="0" smtClean="0"/>
              <a:t>–</a:t>
            </a:r>
            <a:r>
              <a:rPr lang="cs-CZ" dirty="0" err="1" smtClean="0"/>
              <a:t>Williho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Delece 12. segmentu 15. chromozomu otcovského původu</a:t>
            </a:r>
          </a:p>
          <a:p>
            <a:pPr lvl="1"/>
            <a:r>
              <a:rPr lang="cs-CZ" dirty="0" smtClean="0"/>
              <a:t>Onemocnění charakterizováno výraznou obezitou, </a:t>
            </a:r>
            <a:r>
              <a:rPr lang="cs-CZ" dirty="0" err="1" smtClean="0"/>
              <a:t>hyperfagií</a:t>
            </a:r>
            <a:r>
              <a:rPr lang="cs-CZ" dirty="0" smtClean="0"/>
              <a:t>, mentální i růstovou retardací, hypotonií a </a:t>
            </a:r>
            <a:r>
              <a:rPr lang="cs-CZ" dirty="0" err="1" smtClean="0"/>
              <a:t>hypogonadizmem</a:t>
            </a:r>
            <a:endParaRPr lang="cs-CZ" dirty="0" smtClean="0"/>
          </a:p>
          <a:p>
            <a:r>
              <a:rPr lang="cs-CZ" dirty="0" err="1" smtClean="0"/>
              <a:t>Bardetův</a:t>
            </a:r>
            <a:r>
              <a:rPr lang="cs-CZ" dirty="0" smtClean="0"/>
              <a:t>–</a:t>
            </a:r>
            <a:r>
              <a:rPr lang="cs-CZ" dirty="0" err="1" smtClean="0"/>
              <a:t>Biedlův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Typickými příznaky vedle obezity mentální a růstová retardace, nefropatie a </a:t>
            </a:r>
            <a:r>
              <a:rPr lang="cs-CZ" dirty="0" err="1" smtClean="0"/>
              <a:t>poly</a:t>
            </a:r>
            <a:r>
              <a:rPr lang="cs-CZ" dirty="0" smtClean="0"/>
              <a:t> nebo syndaktylie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Biologická (nutriční) hodnota bílkovin</a:t>
            </a:r>
            <a:endParaRPr lang="cs-CZ" dirty="0"/>
          </a:p>
        </p:txBody>
      </p:sp>
      <p:sp>
        <p:nvSpPr>
          <p:cNvPr id="8397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Při hodnocení potřeby a příjmu bílkovin nutné brát v úvahu např.</a:t>
            </a:r>
          </a:p>
          <a:p>
            <a:pPr lvl="1"/>
            <a:r>
              <a:rPr lang="cs-CZ" smtClean="0"/>
              <a:t>celkový příjem bílkovin</a:t>
            </a:r>
          </a:p>
          <a:p>
            <a:pPr lvl="1"/>
            <a:r>
              <a:rPr lang="cs-CZ" smtClean="0"/>
              <a:t>složení AMK</a:t>
            </a:r>
          </a:p>
          <a:p>
            <a:pPr lvl="1"/>
            <a:r>
              <a:rPr lang="cs-CZ" smtClean="0"/>
              <a:t>dostupnost peptidových vazeb bílkovin trávicím enzymům </a:t>
            </a:r>
          </a:p>
          <a:p>
            <a:r>
              <a:rPr lang="cs-CZ" smtClean="0"/>
              <a:t>V určení nutriční hodnoty bílkovin se vychází ze skutečnosti, že organismus není schopen syntetizovat esenciální AMK</a:t>
            </a:r>
          </a:p>
          <a:p>
            <a:r>
              <a:rPr lang="cs-CZ" smtClean="0"/>
              <a:t>Proto se v bílkovinách stanovuje složení esenciálních AMK </a:t>
            </a:r>
          </a:p>
          <a:p>
            <a:r>
              <a:rPr lang="cs-CZ" smtClean="0"/>
              <a:t>Výsledky se vztahují k obsahu esenciálních AMK v určité referenční bílkovině</a:t>
            </a:r>
          </a:p>
          <a:p>
            <a:r>
              <a:rPr lang="cs-CZ" smtClean="0"/>
              <a:t>Referenční bílkovinou je celovaječný protein, jelikož má z hlediska potřeb člověka optimální složení AMK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Biologická (nutriční) hodnota bílkovin</a:t>
            </a:r>
            <a:endParaRPr lang="cs-CZ" dirty="0"/>
          </a:p>
        </p:txBody>
      </p:sp>
      <p:sp>
        <p:nvSpPr>
          <p:cNvPr id="7782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Aminokyselinové skóre (AAS; Amino Acid Score)</a:t>
            </a:r>
          </a:p>
          <a:p>
            <a:pPr lvl="1"/>
            <a:r>
              <a:rPr lang="cs-CZ" smtClean="0"/>
              <a:t>stanovuje nutriční hodnotu bílkovin </a:t>
            </a:r>
          </a:p>
          <a:p>
            <a:pPr lvl="1"/>
            <a:r>
              <a:rPr lang="cs-CZ" smtClean="0"/>
              <a:t>stanovuje poměrné zastoupení každé esenciální AMK ve vyšetřované bílkovině vůči jejímu zastoupení v referenčním proteinu</a:t>
            </a:r>
          </a:p>
          <a:p>
            <a:r>
              <a:rPr lang="cs-CZ" smtClean="0"/>
              <a:t>Limitující AMK</a:t>
            </a:r>
          </a:p>
          <a:p>
            <a:pPr lvl="1"/>
            <a:r>
              <a:rPr lang="cs-CZ" smtClean="0"/>
              <a:t>AMK, která dosáhla nejnižší hodnoty AAS ze všech sledovaných esenciálních AMK</a:t>
            </a:r>
          </a:p>
          <a:p>
            <a:pPr lvl="1"/>
            <a:r>
              <a:rPr lang="cs-CZ" smtClean="0"/>
              <a:t>udává nutriční hodnotu bílkoviny</a:t>
            </a:r>
          </a:p>
          <a:p>
            <a:pPr lvl="1"/>
            <a:r>
              <a:rPr lang="cs-CZ" smtClean="0"/>
              <a:t>lysin v obilovinách</a:t>
            </a:r>
          </a:p>
          <a:p>
            <a:pPr lvl="1"/>
            <a:r>
              <a:rPr lang="cs-CZ" smtClean="0"/>
              <a:t>methionin u luštěnin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 bílkovin</a:t>
            </a:r>
            <a:endParaRPr lang="cs-CZ" dirty="0"/>
          </a:p>
        </p:txBody>
      </p:sp>
      <p:sp>
        <p:nvSpPr>
          <p:cNvPr id="7885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Nadbytečný příjem</a:t>
            </a:r>
          </a:p>
          <a:p>
            <a:pPr lvl="1"/>
            <a:r>
              <a:rPr lang="cs-CZ" dirty="0" smtClean="0"/>
              <a:t>vzestup krevního tlaku (v kombinaci se solí)</a:t>
            </a:r>
          </a:p>
          <a:p>
            <a:pPr lvl="1"/>
            <a:r>
              <a:rPr lang="cs-CZ" dirty="0" err="1" smtClean="0"/>
              <a:t>vysokobílkovinné</a:t>
            </a:r>
            <a:r>
              <a:rPr lang="cs-CZ" dirty="0" smtClean="0"/>
              <a:t> potraviny často tučné</a:t>
            </a:r>
          </a:p>
          <a:p>
            <a:pPr lvl="1"/>
            <a:r>
              <a:rPr lang="cs-CZ" dirty="0" smtClean="0"/>
              <a:t>nadměrné zatížení ledvin</a:t>
            </a:r>
          </a:p>
          <a:p>
            <a:pPr lvl="1"/>
            <a:r>
              <a:rPr lang="cs-CZ" dirty="0" smtClean="0"/>
              <a:t>zvýšená tvorba kyseliny močové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edostatek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Nedostatek bílkovin</a:t>
            </a:r>
          </a:p>
          <a:p>
            <a:pPr lvl="1"/>
            <a:r>
              <a:rPr lang="cs-CZ" dirty="0" smtClean="0"/>
              <a:t>protein – kalorická malnutrice (marasmus)</a:t>
            </a:r>
          </a:p>
          <a:p>
            <a:pPr lvl="1"/>
            <a:r>
              <a:rPr lang="cs-CZ" dirty="0" smtClean="0"/>
              <a:t>proteinová malnutrice (</a:t>
            </a:r>
            <a:r>
              <a:rPr lang="cs-CZ" dirty="0" err="1" smtClean="0"/>
              <a:t>kwashiorkor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snížená odolnost k infekcím</a:t>
            </a:r>
          </a:p>
          <a:p>
            <a:pPr lvl="2"/>
            <a:r>
              <a:rPr lang="cs-CZ" dirty="0" smtClean="0"/>
              <a:t>zhoršené hojení ran</a:t>
            </a:r>
          </a:p>
          <a:p>
            <a:pPr lvl="2"/>
            <a:r>
              <a:rPr lang="cs-CZ" dirty="0" smtClean="0"/>
              <a:t>poruchy růstu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Význam bílkovin v redukčních režimech</a:t>
            </a:r>
            <a:endParaRPr lang="cs-CZ" dirty="0"/>
          </a:p>
        </p:txBody>
      </p:sp>
      <p:sp>
        <p:nvSpPr>
          <p:cNvPr id="7987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 rámci redukční diety mají bílkoviny hradit 20-25 % z celkového energetického příjmu</a:t>
            </a:r>
          </a:p>
          <a:p>
            <a:r>
              <a:rPr lang="cs-CZ" smtClean="0"/>
              <a:t>Ve srovnání s tuky a sacharidy největší sytivost a to jak v postprandiálním stavu, tak během jídla </a:t>
            </a:r>
          </a:p>
          <a:p>
            <a:r>
              <a:rPr lang="cs-CZ" smtClean="0"/>
              <a:t>Výrazný vliv na postprandiální termogenezi, která je po požití bílkovin stimulována </a:t>
            </a:r>
          </a:p>
          <a:p>
            <a:r>
              <a:rPr lang="cs-CZ" smtClean="0"/>
              <a:t>Vyšší příjem bílkovin mění složení těla ve prospěch svalové hmoty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Vliv bílkovin na sytivost</a:t>
            </a:r>
            <a:endParaRPr lang="cs-CZ" dirty="0"/>
          </a:p>
        </p:txBody>
      </p:sp>
      <p:sp>
        <p:nvSpPr>
          <p:cNvPr id="8089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Vysokobílkovinná dieta ve srovnání s vysokotukovou a vysokosacharidovou dietou spojena </a:t>
            </a:r>
          </a:p>
          <a:p>
            <a:pPr lvl="1"/>
            <a:r>
              <a:rPr lang="cs-CZ" smtClean="0"/>
              <a:t>s menším pocitem hladu</a:t>
            </a:r>
          </a:p>
          <a:p>
            <a:pPr lvl="1"/>
            <a:r>
              <a:rPr lang="cs-CZ" smtClean="0"/>
              <a:t>menší chutí k jídlu </a:t>
            </a:r>
          </a:p>
          <a:p>
            <a:pPr lvl="1"/>
            <a:r>
              <a:rPr lang="cs-CZ" smtClean="0"/>
              <a:t>se sníženým energetickým příjmem</a:t>
            </a:r>
          </a:p>
          <a:p>
            <a:r>
              <a:rPr lang="cs-CZ" smtClean="0"/>
              <a:t>Tlumivý vliv bílkovin na příjem stravy dán</a:t>
            </a:r>
          </a:p>
          <a:p>
            <a:pPr lvl="1"/>
            <a:r>
              <a:rPr lang="cs-CZ" smtClean="0"/>
              <a:t>stimulací sekrece cholecystokininu, glukagonu a glukagonu podobnému peptidu 1 </a:t>
            </a:r>
          </a:p>
          <a:p>
            <a:pPr lvl="1"/>
            <a:r>
              <a:rPr lang="cs-CZ" smtClean="0"/>
              <a:t>přímým ovlivněním regulace příjmu potravy v hypotalamu některými AMK, např. tryptofanem jako prekurzorem serotoninu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Bílkoviny a obezita</a:t>
            </a:r>
            <a:endParaRPr lang="cs-CZ" dirty="0"/>
          </a:p>
        </p:txBody>
      </p:sp>
      <p:sp>
        <p:nvSpPr>
          <p:cNvPr id="8909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Protektivní vliv vysokobílkovinné diety byl prokázán i v rámci poredukčního období, kdy pacienti s dietou o 18 % energie hrazené z bílkovin přibrali pouze 1 kg oproti 2 kg v kontrolní skupině, jejíž příjem bílkovin představoval 15 % celkového energetického příjmu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Potřeba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Závisí na </a:t>
            </a:r>
          </a:p>
          <a:p>
            <a:pPr lvl="1"/>
            <a:r>
              <a:rPr lang="cs-CZ" smtClean="0"/>
              <a:t>věku</a:t>
            </a:r>
          </a:p>
          <a:p>
            <a:pPr lvl="1"/>
            <a:r>
              <a:rPr lang="cs-CZ" smtClean="0"/>
              <a:t>nutričním stavu</a:t>
            </a:r>
          </a:p>
          <a:p>
            <a:pPr lvl="1"/>
            <a:r>
              <a:rPr lang="cs-CZ" smtClean="0"/>
              <a:t>aktuálním zdravotním stavu</a:t>
            </a:r>
          </a:p>
          <a:p>
            <a:pPr lvl="1"/>
            <a:r>
              <a:rPr lang="cs-CZ" smtClean="0"/>
              <a:t>fyzické aktivitě</a:t>
            </a:r>
          </a:p>
          <a:p>
            <a:pPr lvl="1"/>
            <a:r>
              <a:rPr lang="cs-CZ" smtClean="0"/>
              <a:t>typu a kvalitě bílkovin</a:t>
            </a:r>
          </a:p>
          <a:p>
            <a:r>
              <a:rPr lang="cs-CZ" smtClean="0"/>
              <a:t>Optimum 1 g/kg/den</a:t>
            </a:r>
          </a:p>
          <a:p>
            <a:pPr lvl="1"/>
            <a:r>
              <a:rPr lang="cs-CZ" smtClean="0"/>
              <a:t>Děti &lt; 2 g/kg/den</a:t>
            </a:r>
          </a:p>
          <a:p>
            <a:pPr lvl="1"/>
            <a:r>
              <a:rPr lang="cs-CZ" smtClean="0"/>
              <a:t>Kojící 1,5 – 2 g/kg/den</a:t>
            </a:r>
          </a:p>
          <a:p>
            <a:pPr lvl="1"/>
            <a:r>
              <a:rPr lang="cs-CZ" smtClean="0"/>
              <a:t>Sportovci 1,3 g/kg/den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Mléko a mléčné výrobky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Mléko a mléčné výrobky obsahují řadu bioaktivních látek (vápník, TG s MCFA, CLA, komponenty syrovátky, větvené AMK) ovlivňujících</a:t>
            </a:r>
          </a:p>
          <a:p>
            <a:pPr lvl="1"/>
            <a:r>
              <a:rPr lang="cs-CZ" smtClean="0"/>
              <a:t>lipogenezi</a:t>
            </a:r>
          </a:p>
          <a:p>
            <a:pPr lvl="1"/>
            <a:r>
              <a:rPr lang="cs-CZ" smtClean="0"/>
              <a:t>lipolýzu</a:t>
            </a:r>
          </a:p>
          <a:p>
            <a:pPr lvl="1"/>
            <a:r>
              <a:rPr lang="cs-CZ" smtClean="0"/>
              <a:t>oxidaci lipidů a/nebo přerozdělování energie</a:t>
            </a:r>
          </a:p>
          <a:p>
            <a:r>
              <a:rPr lang="cs-CZ" smtClean="0"/>
              <a:t>Mléčné výrobky a mléčné komponenty </a:t>
            </a:r>
          </a:p>
          <a:p>
            <a:pPr lvl="1"/>
            <a:r>
              <a:rPr lang="cs-CZ" smtClean="0"/>
              <a:t>potlačují krátkodobý příjem stravy</a:t>
            </a:r>
          </a:p>
          <a:p>
            <a:pPr lvl="1"/>
            <a:r>
              <a:rPr lang="cs-CZ" smtClean="0"/>
              <a:t>zvyšují subjektivní pocit sytosti</a:t>
            </a:r>
          </a:p>
          <a:p>
            <a:pPr lvl="1"/>
            <a:r>
              <a:rPr lang="cs-CZ" smtClean="0"/>
              <a:t>stimulují mechanismus, který signalizuje nasycení a sytost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Syrovátkové proteiny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Peptidy odvozené ze syrovátky mají řadu fyziologických funkcí, zahrnujících</a:t>
            </a:r>
          </a:p>
          <a:p>
            <a:pPr lvl="1"/>
            <a:r>
              <a:rPr lang="cs-CZ" smtClean="0"/>
              <a:t>modulaci krevního tlaku</a:t>
            </a:r>
          </a:p>
          <a:p>
            <a:pPr lvl="1"/>
            <a:r>
              <a:rPr lang="cs-CZ" smtClean="0"/>
              <a:t>ovlivnění zánětlivých procesů</a:t>
            </a:r>
          </a:p>
          <a:p>
            <a:pPr lvl="1"/>
            <a:r>
              <a:rPr lang="cs-CZ" smtClean="0"/>
              <a:t>ovlivnění hyperglykémie </a:t>
            </a:r>
          </a:p>
          <a:p>
            <a:pPr lvl="1"/>
            <a:r>
              <a:rPr lang="cs-CZ" smtClean="0"/>
              <a:t>vliv na systémy regulující příjem potravy</a:t>
            </a:r>
          </a:p>
          <a:p>
            <a:r>
              <a:rPr lang="cs-CZ" smtClean="0"/>
              <a:t>Studie dokládají, že syrovátkové bílkoviny ovlivňují pocit sytosti a příjem potravy vlivem na uvolňování hormonů sytosti</a:t>
            </a:r>
          </a:p>
          <a:p>
            <a:r>
              <a:rPr lang="cs-CZ" smtClean="0"/>
              <a:t>V popředí zájmu jsou především CCK, GLP-1, GIP, PYY a ghrelin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Riziková období pro vznik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Prenatální a časné postnatální období</a:t>
            </a:r>
          </a:p>
          <a:p>
            <a:r>
              <a:rPr lang="cs-CZ" dirty="0" smtClean="0"/>
              <a:t>Doba dospívání (zejména u dívek)</a:t>
            </a:r>
          </a:p>
          <a:p>
            <a:r>
              <a:rPr lang="cs-CZ" dirty="0" smtClean="0"/>
              <a:t>Situace vedoucí ke změně stravovacích a pohybových návyků </a:t>
            </a:r>
          </a:p>
          <a:p>
            <a:pPr lvl="1"/>
            <a:r>
              <a:rPr lang="cs-CZ" dirty="0" smtClean="0"/>
              <a:t>Nástup do zaměstnání</a:t>
            </a:r>
          </a:p>
          <a:p>
            <a:pPr lvl="1"/>
            <a:r>
              <a:rPr lang="cs-CZ" dirty="0" smtClean="0"/>
              <a:t>Manželství</a:t>
            </a:r>
          </a:p>
          <a:p>
            <a:pPr lvl="1"/>
            <a:r>
              <a:rPr lang="cs-CZ" dirty="0" smtClean="0"/>
              <a:t>Ukončení aktivní sportovní činnosti</a:t>
            </a:r>
          </a:p>
          <a:p>
            <a:pPr lvl="1"/>
            <a:r>
              <a:rPr lang="cs-CZ" dirty="0" smtClean="0"/>
              <a:t>Nástup do důchodu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Syrovátkové proteiny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Syrovátkové proteiny mohou obsahovat predominantní inzulínová sekretaloga</a:t>
            </a:r>
          </a:p>
          <a:p>
            <a:r>
              <a:rPr lang="cs-CZ" smtClean="0"/>
              <a:t>Přídavek syrovátky do jídla obsahujícího rychle vstřebatelné sacharidy, zvýšil hladinu inzulínu (o + 57 %) po jídle a snížil postprandiální glykémii (o - 21 %) po dvou hodinách po podání u diabetiků 2. typu 					(Frid et al. 2005)</a:t>
            </a:r>
          </a:p>
          <a:p>
            <a:r>
              <a:rPr lang="cs-CZ" smtClean="0"/>
              <a:t>Hlavním faktorem zodpovědným za inzulínotropní účinky syrovátkového proteinu jsou považovány větvené AMK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Syrovátkové proteiny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Syrovátkové proteiny jsou prekurzory ACE (angiotensin-converting enzyme) inhibičních peptidů, které mají antihypertenzní a potenciálně antiobezigenní účinek</a:t>
            </a:r>
          </a:p>
          <a:p>
            <a:r>
              <a:rPr lang="cs-CZ" smtClean="0"/>
              <a:t>Studie ukazují, že adipocyty mají autokrinní/parakrinní systém renin-angiotenzin a adipocytární lipogeneze je částečně regulována angiotenzinem II </a:t>
            </a:r>
          </a:p>
          <a:p>
            <a:r>
              <a:rPr lang="cs-CZ" smtClean="0"/>
              <a:t>Angiotenzin II působí v tukových buňkách na stimulaci exprese FAS a tím na zvýšení syntézy MK de novo</a:t>
            </a:r>
          </a:p>
          <a:p>
            <a:r>
              <a:rPr lang="cs-CZ" smtClean="0"/>
              <a:t>Inhibice ACE látkami obsaženými v syrovátce vede ke snížené přeměně angiotenzinu I na angiotenzin II, a v konečném důsledku i ke snížené tvorbě MK de novo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Větvené AMK</a:t>
            </a:r>
            <a:endParaRPr lang="cs-CZ" dirty="0"/>
          </a:p>
        </p:txBody>
      </p:sp>
      <p:sp>
        <p:nvSpPr>
          <p:cNvPr id="9625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Bílkoviny mléka obsahují vysoké procento (asi 26 %) rozvětvených AMK (valin, leucin, isoleucin)</a:t>
            </a:r>
          </a:p>
          <a:p>
            <a:r>
              <a:rPr lang="cs-CZ" smtClean="0"/>
              <a:t>Větvené AMK, speciálně leucin, hrají klíčovou roli v regulaci syntézy svalových proteinů</a:t>
            </a:r>
          </a:p>
          <a:p>
            <a:pPr lvl="1"/>
            <a:r>
              <a:rPr lang="cs-CZ" smtClean="0"/>
              <a:t>možné vysvětlení, proč při dietě o vyšším obsahu mléčných bílkovin nedochází k tak výraznému úbytku FFM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složky mléka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Konjugovaná kyselina linolová</a:t>
            </a:r>
          </a:p>
          <a:p>
            <a:pPr lvl="1"/>
            <a:r>
              <a:rPr lang="cs-CZ" smtClean="0"/>
              <a:t>současné poznatky naznačují, že je nepravděpodobné, aby CLA vysvětlovala vztah mezi mléčnými výrobky a tělesným tukem</a:t>
            </a:r>
          </a:p>
          <a:p>
            <a:pPr lvl="2"/>
            <a:r>
              <a:rPr lang="cs-CZ" smtClean="0"/>
              <a:t>izomery CLA obsažené v mléčných produktech se liší od izomerů v suplementech, kde efekt na tělesnou hmotnost a složení těla prokázán byl </a:t>
            </a:r>
          </a:p>
          <a:p>
            <a:r>
              <a:rPr lang="cs-CZ" smtClean="0"/>
              <a:t>Hořčík </a:t>
            </a:r>
          </a:p>
          <a:p>
            <a:pPr lvl="1"/>
            <a:r>
              <a:rPr lang="cs-CZ" smtClean="0"/>
              <a:t>hořčík sehrává roli v inzulínové rezistenci spojené s obezitou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Mléčný tuk</a:t>
            </a:r>
            <a:endParaRPr lang="cs-CZ" dirty="0"/>
          </a:p>
        </p:txBody>
      </p:sp>
      <p:sp>
        <p:nvSpPr>
          <p:cNvPr id="9830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Mléčný tuk slouží jako zdroj energie</a:t>
            </a:r>
          </a:p>
          <a:p>
            <a:r>
              <a:rPr lang="cs-CZ" smtClean="0"/>
              <a:t>Poskytuje v tuku rozpustné vitamíny</a:t>
            </a:r>
          </a:p>
          <a:p>
            <a:r>
              <a:rPr lang="cs-CZ" smtClean="0"/>
              <a:t>Vyznačuje se velmi dobrou stravitelností (obsahuje MK s krátkým a středně dlouhým řetězcem, které se dobře vstřebávají)</a:t>
            </a:r>
          </a:p>
          <a:p>
            <a:r>
              <a:rPr lang="cs-CZ" smtClean="0"/>
              <a:t>Kvantitativní a kvalitativní složení mléka proměnlivé (krmení, plemeno, věk, doba kojení, roční období)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Mléčný tuk</a:t>
            </a:r>
            <a:endParaRPr lang="cs-CZ" dirty="0"/>
          </a:p>
        </p:txBody>
      </p:sp>
      <p:sp>
        <p:nvSpPr>
          <p:cNvPr id="9933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Převahu mastných kyselin (MK) tvoří </a:t>
            </a:r>
          </a:p>
          <a:p>
            <a:pPr lvl="1"/>
            <a:r>
              <a:rPr lang="cs-CZ" smtClean="0"/>
              <a:t>Nasycené MK (53-72 %)</a:t>
            </a:r>
          </a:p>
          <a:p>
            <a:pPr lvl="2"/>
            <a:r>
              <a:rPr lang="cs-CZ" smtClean="0"/>
              <a:t>Kyselina máselná, kapronová, kaprylová, kaprinová, laurová, myristová, palmitová, stearová</a:t>
            </a:r>
          </a:p>
          <a:p>
            <a:r>
              <a:rPr lang="cs-CZ" smtClean="0"/>
              <a:t>V menší míře</a:t>
            </a:r>
          </a:p>
          <a:p>
            <a:pPr lvl="1"/>
            <a:r>
              <a:rPr lang="cs-CZ" smtClean="0"/>
              <a:t>Mononenasycené (26-42 %)</a:t>
            </a:r>
          </a:p>
          <a:p>
            <a:pPr lvl="2"/>
            <a:r>
              <a:rPr lang="cs-CZ" smtClean="0"/>
              <a:t>Kyselina olejová</a:t>
            </a:r>
          </a:p>
          <a:p>
            <a:pPr lvl="1"/>
            <a:r>
              <a:rPr lang="cs-CZ" smtClean="0"/>
              <a:t>Polynenasycené MK (2-6 %)</a:t>
            </a:r>
          </a:p>
          <a:p>
            <a:pPr lvl="2"/>
            <a:r>
              <a:rPr lang="cs-CZ" smtClean="0"/>
              <a:t>Kyselina linolová, linolenová, arachidonová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Klinické studie</a:t>
            </a:r>
            <a:endParaRPr lang="cs-CZ" dirty="0"/>
          </a:p>
        </p:txBody>
      </p:sp>
      <p:sp>
        <p:nvSpPr>
          <p:cNvPr id="10137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Klinické studie potvrzují, že náhrada nasycených tuků z vysokotučných mléčných výrobků za méně tučné může mít hypocholesterolemický efekt</a:t>
            </a:r>
          </a:p>
          <a:p>
            <a:r>
              <a:rPr lang="cs-CZ" smtClean="0"/>
              <a:t>Nízkotučné mléčné výrobky se uplatňují v prevenci vzniku diabetu 2. typu </a:t>
            </a:r>
          </a:p>
          <a:p>
            <a:r>
              <a:rPr lang="cs-CZ" smtClean="0"/>
              <a:t>Kyselina listová, vitamín B6 a B12 snižují hladinu homocysteinu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Fosfolipidy mléka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Doprovázejí mléčný tuk</a:t>
            </a:r>
          </a:p>
          <a:p>
            <a:r>
              <a:rPr lang="cs-CZ" smtClean="0"/>
              <a:t>Mají značný nutriční i fyziologický význam, protože jsou součástí všech buněk a jsou nepostradatelné pro nervovou tkáň</a:t>
            </a:r>
          </a:p>
          <a:p>
            <a:r>
              <a:rPr lang="cs-CZ" smtClean="0"/>
              <a:t>Nejvýznamnějším fosfolipidem je lecitin</a:t>
            </a:r>
          </a:p>
          <a:p>
            <a:pPr lvl="1"/>
            <a:r>
              <a:rPr lang="cs-CZ" smtClean="0"/>
              <a:t>nejdůležitější antagonista cholesterolu</a:t>
            </a:r>
          </a:p>
          <a:p>
            <a:pPr lvl="1"/>
            <a:r>
              <a:rPr lang="cs-CZ" smtClean="0"/>
              <a:t>zlepšuje poměr LDL:HDL cholesterol</a:t>
            </a:r>
          </a:p>
          <a:p>
            <a:pPr lvl="1"/>
            <a:r>
              <a:rPr lang="cs-CZ" smtClean="0"/>
              <a:t>má příznivý vliv na nervový sytém</a:t>
            </a:r>
          </a:p>
          <a:p>
            <a:pPr lvl="1"/>
            <a:r>
              <a:rPr lang="cs-CZ" smtClean="0"/>
              <a:t>uplatňuje se v prevenci onemocnění jater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Zakysané mléčné výrobky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mtClean="0"/>
              <a:t>Při fermentativním rozkladu laktózy produkují použité bakteriální kultury kyselinu mléčnou, která snižuje pH</a:t>
            </a:r>
          </a:p>
          <a:p>
            <a:r>
              <a:rPr lang="cs-CZ" smtClean="0"/>
              <a:t>Během fermentace současně vznikají</a:t>
            </a:r>
          </a:p>
          <a:p>
            <a:pPr lvl="1"/>
            <a:r>
              <a:rPr lang="cs-CZ" smtClean="0"/>
              <a:t>karbonylové sloučeniny</a:t>
            </a:r>
          </a:p>
          <a:p>
            <a:pPr lvl="1"/>
            <a:r>
              <a:rPr lang="cs-CZ" smtClean="0"/>
              <a:t>MK s krátkým řetězcem</a:t>
            </a:r>
          </a:p>
          <a:p>
            <a:pPr lvl="1"/>
            <a:r>
              <a:rPr lang="cs-CZ" smtClean="0"/>
              <a:t>AMK</a:t>
            </a:r>
          </a:p>
          <a:p>
            <a:pPr lvl="1"/>
            <a:r>
              <a:rPr lang="cs-CZ" smtClean="0"/>
              <a:t>etanol</a:t>
            </a:r>
          </a:p>
          <a:p>
            <a:pPr lvl="1"/>
            <a:r>
              <a:rPr lang="cs-CZ" smtClean="0"/>
              <a:t>polysacharidy</a:t>
            </a:r>
          </a:p>
          <a:p>
            <a:pPr lvl="1"/>
            <a:r>
              <a:rPr lang="cs-CZ" smtClean="0"/>
              <a:t>některé vitamíny</a:t>
            </a:r>
          </a:p>
          <a:p>
            <a:pPr lvl="1"/>
            <a:r>
              <a:rPr lang="cs-CZ" smtClean="0"/>
              <a:t>antimikrobiální metabolity (bakteriociny, reuterin, kyselina benzoová)</a:t>
            </a:r>
          </a:p>
          <a:p>
            <a:r>
              <a:rPr lang="cs-CZ" smtClean="0"/>
              <a:t>Uvedené sloučeniny jsou v součinnosti s dalšími faktory zodpovědné za pozitivní nutriční, senzorické i dietetické vlastnosti zakysaných mléčných výrobků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Probiotika</a:t>
            </a:r>
            <a:endParaRPr lang="cs-CZ" dirty="0"/>
          </a:p>
        </p:txBody>
      </p:sp>
      <p:sp>
        <p:nvSpPr>
          <p:cNvPr id="10752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Probiotika jsou definována jako mono- nebo směsné kultury živých mikroorganismů, které pozitivně ovlivňují mikroflóru hostitele a mají pozitivní účinky na zdraví člověka</a:t>
            </a:r>
          </a:p>
          <a:p>
            <a:r>
              <a:rPr lang="cs-CZ" smtClean="0"/>
              <a:t>Mezi probiotika jsou řazeny především bakterie rodu Lactobacillus a Bifidobacterium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Riziková období pro vznik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Těhotenství a následné období</a:t>
            </a:r>
          </a:p>
          <a:p>
            <a:r>
              <a:rPr lang="cs-CZ" dirty="0" smtClean="0"/>
              <a:t>Období klimakteria</a:t>
            </a:r>
          </a:p>
          <a:p>
            <a:r>
              <a:rPr lang="cs-CZ" dirty="0" smtClean="0"/>
              <a:t>Užívání léků ovlivňujících tělesnou hmotnost</a:t>
            </a:r>
          </a:p>
          <a:p>
            <a:r>
              <a:rPr lang="cs-CZ" dirty="0" smtClean="0"/>
              <a:t>Zanechání kouření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Mechanismus působení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Hlavní je ochranný účinek proti patologickému mikrobiálnímu osídlení a translokaci</a:t>
            </a:r>
          </a:p>
          <a:p>
            <a:r>
              <a:rPr lang="cs-CZ" smtClean="0"/>
              <a:t>Tyto mechanismy zahrnují </a:t>
            </a:r>
          </a:p>
          <a:p>
            <a:pPr lvl="1"/>
            <a:r>
              <a:rPr lang="cs-CZ" smtClean="0"/>
              <a:t>schopnost adherovat na střevní epitel (kompetetivní inhibice)</a:t>
            </a:r>
          </a:p>
          <a:p>
            <a:pPr lvl="1"/>
            <a:r>
              <a:rPr lang="cs-CZ" smtClean="0"/>
              <a:t>produkci substancí (organické kyseliny, bakteriociny, peroxid vodíku), které působí inhibičně na bakterie </a:t>
            </a:r>
          </a:p>
          <a:p>
            <a:r>
              <a:rPr lang="cs-CZ" smtClean="0"/>
              <a:t>Probiotika ovlivňují i neimunitní střevní obranyschopnost </a:t>
            </a:r>
          </a:p>
          <a:p>
            <a:pPr lvl="1"/>
            <a:r>
              <a:rPr lang="cs-CZ" smtClean="0"/>
              <a:t>zvýšením sekrece hlenu</a:t>
            </a:r>
          </a:p>
          <a:p>
            <a:pPr lvl="1"/>
            <a:r>
              <a:rPr lang="cs-CZ" smtClean="0"/>
              <a:t>zvýšením motility </a:t>
            </a:r>
          </a:p>
          <a:p>
            <a:pPr lvl="1"/>
            <a:r>
              <a:rPr lang="cs-CZ" smtClean="0"/>
              <a:t>tvorbou metabolických produktů (arginin, glutamin, MK s krátkým řetězcem)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Význam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Léčba virových průjmových onemocnění u dětí</a:t>
            </a:r>
          </a:p>
          <a:p>
            <a:r>
              <a:rPr lang="cs-CZ" smtClean="0"/>
              <a:t>Léčba průjmových onemocnění po léčbě ATB</a:t>
            </a:r>
          </a:p>
          <a:p>
            <a:r>
              <a:rPr lang="cs-CZ" smtClean="0"/>
              <a:t>Prevence průjmových onemocnění turistů</a:t>
            </a:r>
          </a:p>
          <a:p>
            <a:r>
              <a:rPr lang="cs-CZ" smtClean="0"/>
              <a:t>Zlepšení tolerance laktózy</a:t>
            </a:r>
          </a:p>
          <a:p>
            <a:r>
              <a:rPr lang="cs-CZ" smtClean="0"/>
              <a:t>Zlepšení potíží u dráždivého tračníku</a:t>
            </a:r>
          </a:p>
          <a:p>
            <a:r>
              <a:rPr lang="cs-CZ" smtClean="0"/>
              <a:t>Léčba idiopatických střevních zánětů</a:t>
            </a:r>
          </a:p>
          <a:p>
            <a:r>
              <a:rPr lang="cs-CZ" smtClean="0"/>
              <a:t>Některé kmeny probiotik hypocholesterolemický efekt</a:t>
            </a:r>
          </a:p>
          <a:p>
            <a:r>
              <a:rPr lang="cs-CZ" smtClean="0"/>
              <a:t>Uplatnění v antioxidační ochraně organismu</a:t>
            </a:r>
          </a:p>
          <a:p>
            <a:r>
              <a:rPr lang="cs-CZ" smtClean="0"/>
              <a:t>Primární prevence alergií (není dosud potvrzeno studiemi)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Prebiotika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Prebiotika jsou definována jako nestravitelné složky potravy, které nepřímo pozitivně působí na hostitele tím, že selektivně stimulují růst a aktivitu přirozené střevní mikroflóry člověka</a:t>
            </a:r>
          </a:p>
          <a:p>
            <a:r>
              <a:rPr lang="cs-CZ" smtClean="0"/>
              <a:t>Hlavní účinek prebiotik zahrnuje </a:t>
            </a:r>
          </a:p>
          <a:p>
            <a:pPr lvl="1"/>
            <a:r>
              <a:rPr lang="cs-CZ" smtClean="0"/>
              <a:t>zlepšení funkce střeva (např. léčba syndromu dráždivého tračníku, zácpa)</a:t>
            </a:r>
          </a:p>
          <a:p>
            <a:pPr lvl="1"/>
            <a:r>
              <a:rPr lang="cs-CZ" smtClean="0"/>
              <a:t>zvýšené vstřebávání minerálů</a:t>
            </a:r>
          </a:p>
          <a:p>
            <a:pPr lvl="1"/>
            <a:r>
              <a:rPr lang="cs-CZ" smtClean="0"/>
              <a:t>změny lipidového metabolismu</a:t>
            </a:r>
          </a:p>
          <a:p>
            <a:pPr lvl="1"/>
            <a:r>
              <a:rPr lang="cs-CZ" smtClean="0"/>
              <a:t>snížení rizika rakoviny tlustého střeva</a:t>
            </a:r>
          </a:p>
          <a:p>
            <a:pPr lvl="1"/>
            <a:r>
              <a:rPr lang="cs-CZ" smtClean="0"/>
              <a:t>popisováno i snížení rizika aterosklerotických KVO spojených s dyslipidémií a zlepšení IR</a:t>
            </a:r>
          </a:p>
          <a:p>
            <a:endParaRPr lang="cs-CZ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Střevní mikroflóra a obezita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Řada studií z poslední doby poukazuje na vztah mezi charakterem střevní mikroflóry a obezitou </a:t>
            </a:r>
          </a:p>
          <a:p>
            <a:r>
              <a:rPr lang="cs-CZ" smtClean="0"/>
              <a:t>				(Turnbaugh a Gordon 2009)</a:t>
            </a:r>
          </a:p>
          <a:p>
            <a:r>
              <a:rPr lang="cs-CZ" smtClean="0"/>
              <a:t>Předpokládá se, že střevní mikroflóra může ovlivňovat stupeň využití energie z potravy a její ukládání do tukových zásob</a:t>
            </a:r>
          </a:p>
          <a:p>
            <a:r>
              <a:rPr lang="cs-CZ" smtClean="0"/>
              <a:t>Změny střevní mikroflóry také kontrolují metabolickou endotoxemii, zánět a s ním spojená onemocnění, jako jsou viscerální obezita a s ní související kardiometabolická rizika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Mléčné výrobky a nádorová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Názory, že zvýšená konzumace mléčných výrobků může zvyšovat riziko vzniku karcinomu prsu</a:t>
            </a:r>
          </a:p>
          <a:p>
            <a:r>
              <a:rPr lang="cs-CZ" smtClean="0"/>
              <a:t>Předpokládanou příčinou v mléčných výrobcích obsažený </a:t>
            </a:r>
          </a:p>
          <a:p>
            <a:pPr lvl="1"/>
            <a:r>
              <a:rPr lang="cs-CZ" smtClean="0"/>
              <a:t>tuk</a:t>
            </a:r>
          </a:p>
          <a:p>
            <a:pPr lvl="1"/>
            <a:r>
              <a:rPr lang="cs-CZ" smtClean="0"/>
              <a:t>hovězí růstový hormon</a:t>
            </a:r>
          </a:p>
          <a:p>
            <a:pPr lvl="1"/>
            <a:r>
              <a:rPr lang="cs-CZ" smtClean="0"/>
              <a:t>inzulínový růstový faktor 1(IGF-1)</a:t>
            </a:r>
          </a:p>
          <a:p>
            <a:pPr lvl="1"/>
            <a:r>
              <a:rPr lang="cs-CZ" smtClean="0"/>
              <a:t>estrogeny</a:t>
            </a:r>
          </a:p>
          <a:p>
            <a:r>
              <a:rPr lang="cs-CZ" smtClean="0"/>
              <a:t>Závěry ze studií na zvířatech a z epidemiologických studií neprokázaly roli tuku v etiologii karcinomu prsu</a:t>
            </a:r>
          </a:p>
          <a:p>
            <a:r>
              <a:rPr lang="cs-CZ" smtClean="0"/>
              <a:t>Naopak, mléko obsahuje kyselinu vakcenovou, rozvětvené MK, kyselinu máselnou, syrovátkové proteiny, vitamín D a vápník, tedy prospěšné faktory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Mléčné výrobky zahleňují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Mezi laickou veřejností častý názor, že konzumace mléka a mléčných výrobků je asociována se zvýšenou produkcí hlenu v horních a dolních cestách dýchacích</a:t>
            </a:r>
          </a:p>
          <a:p>
            <a:r>
              <a:rPr lang="cs-CZ" smtClean="0"/>
              <a:t>Klinické studie neprokázaly vztah mezi konzumací mléčných výrobků a změnou ve funkčních parametrech plic</a:t>
            </a:r>
          </a:p>
          <a:p>
            <a:r>
              <a:rPr lang="cs-CZ" smtClean="0"/>
              <a:t>Stejně tak neprokázán vztah mezi příjmem mléčných výrobků a astmatem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Mléčné výrobky a zdraví kostí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Dříve se předpokládalo, že vysokobílkovinné diety mohou mít nepříznivý vliv na zdraví kostí</a:t>
            </a:r>
          </a:p>
          <a:p>
            <a:r>
              <a:rPr lang="cs-CZ" smtClean="0"/>
              <a:t>U těchto diet je pozorována zvýšená kalciurie, která byla dávána do souvislosti se zvýšeným uvolňováním z kostí </a:t>
            </a:r>
          </a:p>
          <a:p>
            <a:r>
              <a:rPr lang="cs-CZ" smtClean="0"/>
              <a:t>Později bylo dalšími studiemi prokázáno, že hlavní příčinou zvýšené kalciurie je zvýšená resorpce vápníku v tenkém střevě</a:t>
            </a:r>
          </a:p>
          <a:p>
            <a:r>
              <a:rPr lang="cs-CZ" smtClean="0"/>
              <a:t>Při porovnání vysokobílkovinné a nízkobílkovinné diety se ukázalo, že naopak nízkobílkovinná dieta vede ke snížené absorpci vápníku v tenkém střevě a ke zvýšení hladiny cirkulujícího parathormonu (PTH) </a:t>
            </a:r>
          </a:p>
          <a:p>
            <a:r>
              <a:rPr lang="cs-CZ" smtClean="0"/>
              <a:t>Podle současných poznatků je nízký příjem bílkovin pro zdraví kostí nepříznivější než vysoký příjem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Obsah bílkovin ve vybraných potravinách živočišného původu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Potravina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g/100 g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Potravina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g/100 g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Acidofilní mléko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3,1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Králík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20,4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Tvaroh bez tuku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18,8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Kuře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Tvaroh tvrdý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28,6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Šunka</a:t>
                      </a:r>
                      <a:r>
                        <a:rPr lang="cs-CZ" baseline="0" dirty="0" smtClean="0"/>
                        <a:t> kuřecí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16,9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Jogurt bílý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4,7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Šunka parmská</a:t>
                      </a:r>
                      <a:endParaRPr lang="cs-CZ" dirty="0" smtClean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Cottage</a:t>
                      </a:r>
                      <a:r>
                        <a:rPr lang="cs-CZ" dirty="0" smtClean="0"/>
                        <a:t> sýr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13,5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Kapr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17,9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Eidam 30 %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28,8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Pstruh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20,1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Olomoucké tvarůžky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Kaviár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25,4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Hovězí maso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20,5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Sleď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Vepřová kýta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16,2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Vejce</a:t>
                      </a:r>
                      <a:r>
                        <a:rPr lang="cs-CZ" baseline="0" dirty="0" smtClean="0"/>
                        <a:t> (1 kus)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6,7</a:t>
                      </a:r>
                      <a:endParaRPr lang="cs-CZ" dirty="0"/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Obsah bílkovin ve vybraných potravinách rostlinného původu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Potravina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g/100 g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Potravina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g/100 g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Fazole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21,8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chléb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10,2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Sója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40,4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Ovesné vločky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13,1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Mandle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20,1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Pšeničné</a:t>
                      </a:r>
                      <a:r>
                        <a:rPr lang="cs-CZ" baseline="0" dirty="0" smtClean="0"/>
                        <a:t> klíčky suš.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26,6</a:t>
                      </a:r>
                      <a:endParaRPr lang="cs-CZ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Dýňová semínka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24,5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těstoviny</a:t>
                      </a:r>
                      <a:endParaRPr lang="cs-CZ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10,2</a:t>
                      </a:r>
                      <a:endParaRPr lang="cs-CZ" dirty="0"/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Tuky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1 g = 38 kJ</a:t>
            </a:r>
          </a:p>
          <a:p>
            <a:r>
              <a:rPr lang="cs-CZ" smtClean="0"/>
              <a:t>Nejvyšší energetická hodnota</a:t>
            </a:r>
          </a:p>
          <a:p>
            <a:r>
              <a:rPr lang="cs-CZ" smtClean="0"/>
              <a:t>Přírodní sloučeniny obsahující esterově vázané MK o více než 3 atomech uhlíku v molekule</a:t>
            </a:r>
          </a:p>
          <a:p>
            <a:r>
              <a:rPr lang="cs-CZ" smtClean="0"/>
              <a:t>Hlavní součástí přijímaných tuků v potravě člověka jsou TG</a:t>
            </a:r>
          </a:p>
          <a:p>
            <a:r>
              <a:rPr lang="cs-CZ" smtClean="0"/>
              <a:t>Trávením a hydrolýzou se z nich uvolňují MK, které slouží jako zdroj energie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</TotalTime>
  <Words>5774</Words>
  <Application>Microsoft Office PowerPoint</Application>
  <PresentationFormat>Předvádění na obrazovce (4:3)</PresentationFormat>
  <Paragraphs>1396</Paragraphs>
  <Slides>160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160</vt:i4>
      </vt:variant>
    </vt:vector>
  </HeadingPairs>
  <TitlesOfParts>
    <vt:vector size="162" baseType="lpstr">
      <vt:lpstr>Medián</vt:lpstr>
      <vt:lpstr>Worksheet</vt:lpstr>
      <vt:lpstr>Obezita</vt:lpstr>
      <vt:lpstr>Obezita</vt:lpstr>
      <vt:lpstr>Obezita v ČR</vt:lpstr>
      <vt:lpstr>Příčiny vzniku obezity</vt:lpstr>
      <vt:lpstr>Nutriční příčiny obezity</vt:lpstr>
      <vt:lpstr>Následky nadměrné hmotnosti</vt:lpstr>
      <vt:lpstr>Monogenní formy obezity</vt:lpstr>
      <vt:lpstr>Riziková období pro vznik obezity</vt:lpstr>
      <vt:lpstr>Riziková období pro vznik obezity</vt:lpstr>
      <vt:lpstr>Prenatální období</vt:lpstr>
      <vt:lpstr>Prenatální období</vt:lpstr>
      <vt:lpstr>Vliv léků na tělesnou hmotnost</vt:lpstr>
      <vt:lpstr>Psychologické charakteristiky obézních</vt:lpstr>
      <vt:lpstr>Psychologické charakteristiky</vt:lpstr>
      <vt:lpstr>Diagnostika obezity</vt:lpstr>
      <vt:lpstr>Diagnostika obezity</vt:lpstr>
      <vt:lpstr>Diagnostika obezity</vt:lpstr>
      <vt:lpstr>Obézní pacient v ambulanci nutričního terapeuta</vt:lpstr>
      <vt:lpstr>Anamnéza</vt:lpstr>
      <vt:lpstr>Anamnéza</vt:lpstr>
      <vt:lpstr>Vývoj tělesné hmotnosti</vt:lpstr>
      <vt:lpstr>Graf vývoje tělesné hmotnosti</vt:lpstr>
      <vt:lpstr>Jídelní zvyklosti</vt:lpstr>
      <vt:lpstr>Záznamy příjmu potravy</vt:lpstr>
      <vt:lpstr>Co je možné sledovat</vt:lpstr>
      <vt:lpstr>Vhodné doplnění zápisníku</vt:lpstr>
      <vt:lpstr>Na co nezapomínat</vt:lpstr>
      <vt:lpstr>Příklad nesprávně vedeného jídelníčku</vt:lpstr>
      <vt:lpstr>Příklad správně vedeného jídelníčku</vt:lpstr>
      <vt:lpstr>Vyhodnocení záznamů příjmu potravy</vt:lpstr>
      <vt:lpstr>Léčba nadváhy a obezity</vt:lpstr>
      <vt:lpstr>Léčba nadváhy a obezity</vt:lpstr>
      <vt:lpstr>Nefarmakologická léčba v praxi</vt:lpstr>
      <vt:lpstr>Motivace v léčebném procesu</vt:lpstr>
      <vt:lpstr>Pohybová aktivita</vt:lpstr>
      <vt:lpstr>Pohybová aktivita</vt:lpstr>
      <vt:lpstr>Kognitivně–behaviorální terapie</vt:lpstr>
      <vt:lpstr>Kognitivně–behaviorální terapie</vt:lpstr>
      <vt:lpstr>Farmakologická léčba obezity</vt:lpstr>
      <vt:lpstr>Farmakologická léčba obezity</vt:lpstr>
      <vt:lpstr>Chirurgická terapie obezity</vt:lpstr>
      <vt:lpstr>Chirurgická terapie obezity</vt:lpstr>
      <vt:lpstr>Chirurgická terapie obezity</vt:lpstr>
      <vt:lpstr>Chirurgická terapie obezity</vt:lpstr>
      <vt:lpstr>Dietní léčba</vt:lpstr>
      <vt:lpstr>Mýty kolem redukčních diet</vt:lpstr>
      <vt:lpstr>Proč jsou módní diety nevhodné?</vt:lpstr>
      <vt:lpstr>Rizika módních diet</vt:lpstr>
      <vt:lpstr>Jo-jo efekt</vt:lpstr>
      <vt:lpstr>Nejčastější módní diety</vt:lpstr>
      <vt:lpstr>Časté problémy</vt:lpstr>
      <vt:lpstr>Směnný provoz</vt:lpstr>
      <vt:lpstr>Příklad: noční směna  od 19:00 – 03:00</vt:lpstr>
      <vt:lpstr>Nemám čas se najíst</vt:lpstr>
      <vt:lpstr>Malé finanční možnosti</vt:lpstr>
      <vt:lpstr>„Levný“ jídelníček</vt:lpstr>
      <vt:lpstr>Je možné jíst lépe a stejně levně?</vt:lpstr>
      <vt:lpstr>Srovnání jídelníčků</vt:lpstr>
      <vt:lpstr>Léčba Warfarinem</vt:lpstr>
      <vt:lpstr>Co jíst za zeleninu?</vt:lpstr>
      <vt:lpstr>To nejde</vt:lpstr>
      <vt:lpstr>Úloha hlavních živin a některých mikronutrientů v redukčním režimu</vt:lpstr>
      <vt:lpstr>Energetická denzita stravy</vt:lpstr>
      <vt:lpstr>Mechanismus ovlivnění příjmu potravy </vt:lpstr>
      <vt:lpstr>Objem stravy</vt:lpstr>
      <vt:lpstr>Bílkoviny doporučení</vt:lpstr>
      <vt:lpstr>Bílkoviny</vt:lpstr>
      <vt:lpstr>Dělení bílkovin podle biologické funkce</vt:lpstr>
      <vt:lpstr>Zdroje bílkovin</vt:lpstr>
      <vt:lpstr>Biologická (nutriční) hodnota bílkovin</vt:lpstr>
      <vt:lpstr>Biologická (nutriční) hodnota bílkovin</vt:lpstr>
      <vt:lpstr>Nadbytek bílkovin</vt:lpstr>
      <vt:lpstr>Nedostatek bílkovin</vt:lpstr>
      <vt:lpstr>Význam bílkovin v redukčních režimech</vt:lpstr>
      <vt:lpstr>Vliv bílkovin na sytivost</vt:lpstr>
      <vt:lpstr>Bílkoviny a obezita</vt:lpstr>
      <vt:lpstr>Potřeba bílkovin</vt:lpstr>
      <vt:lpstr>Mléko a mléčné výrobky</vt:lpstr>
      <vt:lpstr>Syrovátkové proteiny</vt:lpstr>
      <vt:lpstr>Syrovátkové proteiny</vt:lpstr>
      <vt:lpstr>Syrovátkové proteiny</vt:lpstr>
      <vt:lpstr>Větvené AMK</vt:lpstr>
      <vt:lpstr>Další složky mléka</vt:lpstr>
      <vt:lpstr>Mléčný tuk</vt:lpstr>
      <vt:lpstr>Mléčný tuk</vt:lpstr>
      <vt:lpstr>Klinické studie</vt:lpstr>
      <vt:lpstr>Fosfolipidy mléka</vt:lpstr>
      <vt:lpstr>Zakysané mléčné výrobky</vt:lpstr>
      <vt:lpstr>Probiotika</vt:lpstr>
      <vt:lpstr>Mechanismus působení probiotik</vt:lpstr>
      <vt:lpstr>Význam probiotik</vt:lpstr>
      <vt:lpstr>Prebiotika</vt:lpstr>
      <vt:lpstr>Střevní mikroflóra a obezita</vt:lpstr>
      <vt:lpstr>Mléčné výrobky a nádorová onemocnění</vt:lpstr>
      <vt:lpstr>Mléčné výrobky zahleňují</vt:lpstr>
      <vt:lpstr>Mléčné výrobky a zdraví kostí</vt:lpstr>
      <vt:lpstr>Obsah bílkovin ve vybraných potravinách živočišného původu</vt:lpstr>
      <vt:lpstr>Obsah bílkovin ve vybraných potravinách rostlinného původu</vt:lpstr>
      <vt:lpstr>Tuky</vt:lpstr>
      <vt:lpstr>Funkce tuků v organismu</vt:lpstr>
      <vt:lpstr>Nemoci z nadbytečného nebo nedostatečného příjmu tuků</vt:lpstr>
      <vt:lpstr>Nemoci z nadbytečného nebo nedostatečného příjmu tuků</vt:lpstr>
      <vt:lpstr>Tuky a redukční dieta</vt:lpstr>
      <vt:lpstr>Tuky a redukční dieta</vt:lpstr>
      <vt:lpstr>Dělení tuků</vt:lpstr>
      <vt:lpstr>Mastné kyseliny</vt:lpstr>
      <vt:lpstr>MK s krátkým řetězcem</vt:lpstr>
      <vt:lpstr>MK s krátkým řetězcem</vt:lpstr>
      <vt:lpstr>MK se středním řetězcem</vt:lpstr>
      <vt:lpstr>Kyselina laurová</vt:lpstr>
      <vt:lpstr>MK s dlouhým řetězcem</vt:lpstr>
      <vt:lpstr>Mononenasycené MK</vt:lpstr>
      <vt:lpstr>Trans izomery</vt:lpstr>
      <vt:lpstr>Vliv TFA na zdraví</vt:lpstr>
      <vt:lpstr>Konjugované MK</vt:lpstr>
      <vt:lpstr>Konjugované MK</vt:lpstr>
      <vt:lpstr>Polynenasycené MK</vt:lpstr>
      <vt:lpstr>Rozdělení a syntéza jednotlivých PUFA</vt:lpstr>
      <vt:lpstr>PUFA řady n-6</vt:lpstr>
      <vt:lpstr>Polynenasycené MK řady n-6</vt:lpstr>
      <vt:lpstr>Kyselina arachidonová</vt:lpstr>
      <vt:lpstr>Polynenasycené MK řady n-3</vt:lpstr>
      <vt:lpstr>Úloha n-3 PUFA v organismu</vt:lpstr>
      <vt:lpstr>Polynenasycené MK řady n-3</vt:lpstr>
      <vt:lpstr>Tuky doporučení</vt:lpstr>
      <vt:lpstr>Složení MK vybraných tuků</vt:lpstr>
      <vt:lpstr>Sacharidy doporučení</vt:lpstr>
      <vt:lpstr>Sacharidy a obezita</vt:lpstr>
      <vt:lpstr>Jednoduché sacharidy</vt:lpstr>
      <vt:lpstr>Fruktóza</vt:lpstr>
      <vt:lpstr>Glykemický index</vt:lpstr>
      <vt:lpstr>GI a klinické studie</vt:lpstr>
      <vt:lpstr>Jak je to tedy s GI?</vt:lpstr>
      <vt:lpstr>Snímek 134</vt:lpstr>
      <vt:lpstr>Snímek 135</vt:lpstr>
      <vt:lpstr>Vláknina</vt:lpstr>
      <vt:lpstr>Alkohol</vt:lpstr>
      <vt:lpstr>Vápník</vt:lpstr>
      <vt:lpstr>Vápník a obezita</vt:lpstr>
      <vt:lpstr>Role kalcitriolu v regulaci energetického metabolismu </vt:lpstr>
      <vt:lpstr>Studie 1</vt:lpstr>
      <vt:lpstr>Popis souboru a metodika</vt:lpstr>
      <vt:lpstr>Hmotnost, příjem energie a nutrientů  na začátku a na konci redukce</vt:lpstr>
      <vt:lpstr>Korelace změny hmotnosti se změnou v příjmu některých nutrientů  </vt:lpstr>
      <vt:lpstr>Studie 2</vt:lpstr>
      <vt:lpstr>Popis souboru a metodika</vt:lpstr>
      <vt:lpstr>Popis souboru a metodika</vt:lpstr>
      <vt:lpstr>Sledované parametry</vt:lpstr>
      <vt:lpstr>Antropometrické parametry a jejich změna v odpovědi na redukční program  u celého souboru </vt:lpstr>
      <vt:lpstr>Psychobehaviorální parametry a jejich změna v odpovědi na redukční program  u celého souboru </vt:lpstr>
      <vt:lpstr>Hormonální parametry a jejich změna  v odpovědi na redukční program u celého souboru </vt:lpstr>
      <vt:lpstr>Protektivní vliv příjmu vápníku  na beztukovou hmotu </vt:lpstr>
      <vt:lpstr>Pokles skóre hladu u skupin substituovaných vápníkem</vt:lpstr>
      <vt:lpstr>Změna v hladině resistinu v odpovědi na redukční program u skupiny placebové a skupin substituovaných vápníkem</vt:lpstr>
      <vt:lpstr>Studie 3</vt:lpstr>
      <vt:lpstr>Popis souboru a metodika</vt:lpstr>
      <vt:lpstr>Hormony predikují hmotnostní pokles  při 3-týdenním redukčním režimu  u obézních žen</vt:lpstr>
      <vt:lpstr>Závěry</vt:lpstr>
      <vt:lpstr>Závěry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</dc:title>
  <dc:creator>Petr</dc:creator>
  <cp:lastModifiedBy>Petr</cp:lastModifiedBy>
  <cp:revision>8</cp:revision>
  <dcterms:created xsi:type="dcterms:W3CDTF">2013-04-11T05:41:36Z</dcterms:created>
  <dcterms:modified xsi:type="dcterms:W3CDTF">2013-04-11T06:51:28Z</dcterms:modified>
</cp:coreProperties>
</file>