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1" r:id="rId1"/>
  </p:sldMasterIdLst>
  <p:notesMasterIdLst>
    <p:notesMasterId r:id="rId21"/>
  </p:notesMasterIdLst>
  <p:sldIdLst>
    <p:sldId id="275" r:id="rId2"/>
    <p:sldId id="278" r:id="rId3"/>
    <p:sldId id="276" r:id="rId4"/>
    <p:sldId id="277" r:id="rId5"/>
    <p:sldId id="279" r:id="rId6"/>
    <p:sldId id="280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94" r:id="rId20"/>
  </p:sldIdLst>
  <p:sldSz cx="10080625" cy="7559675"/>
  <p:notesSz cx="7556500" cy="10691813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30213" indent="-2159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646113" indent="-2159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862013" indent="-214313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077913" indent="-2159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510" y="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556500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8675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0775" cy="369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22875" cy="4103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smtClean="0"/>
          </a:p>
        </p:txBody>
      </p:sp>
    </p:spTree>
    <p:extLst>
      <p:ext uri="{BB962C8B-B14F-4D97-AF65-F5344CB8AC3E}">
        <p14:creationId xmlns:p14="http://schemas.microsoft.com/office/powerpoint/2010/main" val="24364639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812800"/>
            <a:ext cx="5346700" cy="40100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5200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9219062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812800"/>
            <a:ext cx="5346700" cy="40100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5200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6097392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812800"/>
            <a:ext cx="5346700" cy="40100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5200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1516699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812800"/>
            <a:ext cx="5346700" cy="40100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5200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1165080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812800"/>
            <a:ext cx="5346700" cy="40100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5200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5089765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0965720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4645848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9205560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4353929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72441596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746115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801688"/>
            <a:ext cx="5346700" cy="4010025"/>
          </a:xfrm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5200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9330947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801688"/>
            <a:ext cx="5346700" cy="4010025"/>
          </a:xfrm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5200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5659029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801688"/>
            <a:ext cx="5346700" cy="4010025"/>
          </a:xfrm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5200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7973279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801688"/>
            <a:ext cx="5346700" cy="4010025"/>
          </a:xfrm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5200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5079581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801688"/>
            <a:ext cx="5346700" cy="4010025"/>
          </a:xfrm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5200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0445949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801688"/>
            <a:ext cx="5346700" cy="4010025"/>
          </a:xfrm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5200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4532073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801688"/>
            <a:ext cx="5346700" cy="4010025"/>
          </a:xfrm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5200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3732629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801688"/>
            <a:ext cx="5346700" cy="4010025"/>
          </a:xfrm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5200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080699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6581775"/>
            <a:ext cx="10080625" cy="9779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-9525" y="6672263"/>
            <a:ext cx="2479675" cy="7874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2600325" y="6662738"/>
            <a:ext cx="7480300" cy="7858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604161" y="4451809"/>
            <a:ext cx="7140443" cy="2015913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604162" y="6669045"/>
            <a:ext cx="7392458" cy="755968"/>
          </a:xfrm>
        </p:spPr>
        <p:txBody>
          <a:bodyPr anchor="ctr">
            <a:normAutofit/>
          </a:bodyPr>
          <a:lstStyle>
            <a:lvl1pPr marL="0" indent="0" algn="l">
              <a:buNone/>
              <a:defRPr sz="2900">
                <a:solidFill>
                  <a:srgbClr val="FFFFFF"/>
                </a:solidFill>
              </a:defRPr>
            </a:lvl1pPr>
            <a:lvl2pPr marL="503972" indent="0" algn="ctr">
              <a:buNone/>
            </a:lvl2pPr>
            <a:lvl3pPr marL="1007943" indent="0" algn="ctr">
              <a:buNone/>
            </a:lvl3pPr>
            <a:lvl4pPr marL="1511915" indent="0" algn="ctr">
              <a:buNone/>
            </a:lvl4pPr>
            <a:lvl5pPr marL="2015886" indent="0" algn="ctr">
              <a:buNone/>
            </a:lvl5pPr>
            <a:lvl6pPr marL="2519858" indent="0" algn="ctr">
              <a:buNone/>
            </a:lvl6pPr>
            <a:lvl7pPr marL="3023829" indent="0" algn="ctr">
              <a:buNone/>
            </a:lvl7pPr>
            <a:lvl8pPr marL="3527801" indent="0" algn="ctr">
              <a:buNone/>
            </a:lvl8pPr>
            <a:lvl9pPr marL="4031772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7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84138" y="6689725"/>
            <a:ext cx="2268537" cy="755650"/>
          </a:xfrm>
        </p:spPr>
        <p:txBody>
          <a:bodyPr>
            <a:noAutofit/>
          </a:bodyPr>
          <a:lstStyle>
            <a:lvl1pPr algn="ctr">
              <a:defRPr sz="2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298700" y="260350"/>
            <a:ext cx="6469063" cy="4032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820150" y="252413"/>
            <a:ext cx="923925" cy="4191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D486A4-5962-40FE-BC79-A6F61EE11C4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681294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D552E6-6716-469A-A03E-273860877B8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28836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6721475" y="0"/>
            <a:ext cx="352425" cy="7559675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6770688" y="671513"/>
            <a:ext cx="252412" cy="6888162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6770688" y="0"/>
            <a:ext cx="252412" cy="587375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224448" y="671972"/>
            <a:ext cx="2268141" cy="6080989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4031" y="671971"/>
            <a:ext cx="6132380" cy="608099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7224713" y="6888163"/>
            <a:ext cx="2435225" cy="401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504825" y="6888163"/>
            <a:ext cx="6143625" cy="401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6604000" y="158750"/>
            <a:ext cx="587375" cy="269875"/>
          </a:xfrm>
        </p:spPr>
        <p:txBody>
          <a:bodyPr/>
          <a:lstStyle>
            <a:lvl1pPr>
              <a:defRPr/>
            </a:lvl1pPr>
          </a:lstStyle>
          <a:p>
            <a:fld id="{B15564CE-543D-4AE7-B6DD-A2E34D0EAC4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455213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5402" y="251989"/>
            <a:ext cx="8988557" cy="109195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75402" y="1763924"/>
            <a:ext cx="8988557" cy="4955787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7978C1-AE9A-4FC3-B39A-B68206A9ABB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21474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1679575"/>
            <a:ext cx="10080625" cy="126047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0" y="1763713"/>
            <a:ext cx="1428750" cy="10922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1512888" y="1763713"/>
            <a:ext cx="8567737" cy="10922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12095" y="3023870"/>
            <a:ext cx="7852737" cy="1844421"/>
          </a:xfrm>
        </p:spPr>
        <p:txBody>
          <a:bodyPr/>
          <a:lstStyle>
            <a:lvl1pPr marL="0" indent="0">
              <a:buNone/>
              <a:defRPr sz="3100">
                <a:solidFill>
                  <a:schemeClr val="tx2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12094" y="1763924"/>
            <a:ext cx="8400521" cy="1091953"/>
          </a:xfrm>
        </p:spPr>
        <p:txBody>
          <a:bodyPr/>
          <a:lstStyle>
            <a:lvl1pPr algn="l">
              <a:buNone/>
              <a:defRPr sz="4900" b="0" cap="none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7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931988"/>
            <a:ext cx="1428750" cy="773112"/>
          </a:xfrm>
        </p:spPr>
        <p:txBody>
          <a:bodyPr>
            <a:noAutofit/>
          </a:bodyPr>
          <a:lstStyle>
            <a:lvl1pPr>
              <a:defRPr sz="2600"/>
            </a:lvl1pPr>
          </a:lstStyle>
          <a:p>
            <a:fld id="{FBBC010B-C606-43B0-966B-F6502551C7FB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58763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72041" y="1752203"/>
            <a:ext cx="4284266" cy="503978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5341167" y="1752203"/>
            <a:ext cx="4284266" cy="503978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797A85-4D83-4AAD-AA21-95AC37699EC5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7" name="Zástupný symbol pro zápatí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4256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037" y="300987"/>
            <a:ext cx="8988557" cy="958959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72041" y="2687885"/>
            <a:ext cx="4284266" cy="394783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5292328" y="2687885"/>
            <a:ext cx="4284266" cy="394783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72041" y="1931917"/>
            <a:ext cx="4284266" cy="70557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5292328" y="1931917"/>
            <a:ext cx="4284266" cy="70557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19B5E23-2041-41F0-82E9-06093A9C385C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2306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C8514F-997D-47A8-B3CC-01288A31EFC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46315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888163"/>
            <a:ext cx="587375" cy="4191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1DE716C-7835-4D90-8CA3-F683040C951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52766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2042" y="300987"/>
            <a:ext cx="8904552" cy="958959"/>
          </a:xfrm>
        </p:spPr>
        <p:txBody>
          <a:bodyPr/>
          <a:lstStyle>
            <a:lvl1pPr algn="l">
              <a:buNone/>
              <a:defRPr sz="4900" b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2042" y="1931917"/>
            <a:ext cx="1764109" cy="4787794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51191" tIns="201589" rIns="151191" bIns="100794"/>
          <a:lstStyle>
            <a:lvl1pPr marL="0" indent="0">
              <a:spcAft>
                <a:spcPts val="1102"/>
              </a:spcAft>
              <a:buNone/>
              <a:defRPr sz="20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604161" y="1931917"/>
            <a:ext cx="7056438" cy="487179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E07543-00B3-4EF6-A07D-372F2B3D15E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13950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 bwMode="white">
          <a:xfrm>
            <a:off x="-9525" y="5040313"/>
            <a:ext cx="10080625" cy="9779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-9525" y="5140325"/>
            <a:ext cx="1612900" cy="785813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>
          <a:xfrm>
            <a:off x="1703388" y="5130800"/>
            <a:ext cx="8377237" cy="785813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 bwMode="white">
          <a:xfrm>
            <a:off x="1595438" y="0"/>
            <a:ext cx="111125" cy="75692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64109" y="6047740"/>
            <a:ext cx="8064500" cy="755968"/>
          </a:xfrm>
        </p:spPr>
        <p:txBody>
          <a:bodyPr/>
          <a:lstStyle>
            <a:lvl1pPr marL="0" indent="0">
              <a:buFontTx/>
              <a:buNone/>
              <a:defRPr sz="1900"/>
            </a:lvl1pPr>
            <a:lvl2pPr>
              <a:buFontTx/>
              <a:buNone/>
              <a:defRPr sz="1300"/>
            </a:lvl2pPr>
            <a:lvl3pPr>
              <a:buFontTx/>
              <a:buNone/>
              <a:defRPr sz="1100"/>
            </a:lvl3pPr>
            <a:lvl4pPr>
              <a:buFontTx/>
              <a:buNone/>
              <a:defRPr sz="1000"/>
            </a:lvl4pPr>
            <a:lvl5pPr>
              <a:buFontTx/>
              <a:buNone/>
              <a:defRPr sz="10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64109" y="5123779"/>
            <a:ext cx="8064500" cy="755968"/>
          </a:xfrm>
        </p:spPr>
        <p:txBody>
          <a:bodyPr/>
          <a:lstStyle>
            <a:lvl1pPr algn="l">
              <a:buNone/>
              <a:defRPr sz="31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20427" y="0"/>
            <a:ext cx="8360198" cy="5036423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5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888163" y="6888163"/>
            <a:ext cx="2940050" cy="401637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5145088"/>
            <a:ext cx="1595438" cy="731837"/>
          </a:xfrm>
        </p:spPr>
        <p:txBody>
          <a:bodyPr/>
          <a:lstStyle>
            <a:lvl1pPr>
              <a:defRPr sz="3100"/>
            </a:lvl1pPr>
          </a:lstStyle>
          <a:p>
            <a:fld id="{6EF0A97B-3CC9-461D-AB20-8F4ACF517338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1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763713" y="6888163"/>
            <a:ext cx="5040312" cy="401637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23091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671513" y="252413"/>
            <a:ext cx="8988425" cy="109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94" tIns="50397" rIns="100794" bIns="503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  <a:endParaRPr lang="en-US" altLang="cs-CZ" smtClean="0"/>
          </a:p>
        </p:txBody>
      </p:sp>
      <p:sp>
        <p:nvSpPr>
          <p:cNvPr id="1027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674688" y="1763713"/>
            <a:ext cx="8990012" cy="4989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en-US" altLang="cs-CZ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719888" y="6888163"/>
            <a:ext cx="2940050" cy="401637"/>
          </a:xfrm>
          <a:prstGeom prst="rect">
            <a:avLst/>
          </a:prstGeom>
        </p:spPr>
        <p:txBody>
          <a:bodyPr vert="horz" lIns="100794" tIns="50397" rIns="100794" bIns="50397" anchor="ctr" anchorCtr="0"/>
          <a:lstStyle>
            <a:lvl1pPr algn="l" eaLnBrk="1" latinLnBrk="0" hangingPunct="1">
              <a:defRPr kumimoji="0" sz="15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71513" y="6888163"/>
            <a:ext cx="5976937" cy="401637"/>
          </a:xfrm>
          <a:prstGeom prst="rect">
            <a:avLst/>
          </a:prstGeom>
        </p:spPr>
        <p:txBody>
          <a:bodyPr vert="horz" lIns="100794" tIns="50397" rIns="100794" bIns="50397" anchor="ctr"/>
          <a:lstStyle>
            <a:lvl1pPr algn="r" eaLnBrk="1" latinLnBrk="0" hangingPunct="1">
              <a:defRPr kumimoji="0" sz="15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360488"/>
            <a:ext cx="10080625" cy="3524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>
          <a:xfrm>
            <a:off x="0" y="1411288"/>
            <a:ext cx="587375" cy="2524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bdélník 8"/>
          <p:cNvSpPr/>
          <p:nvPr/>
        </p:nvSpPr>
        <p:spPr>
          <a:xfrm>
            <a:off x="650875" y="1411288"/>
            <a:ext cx="9429750" cy="2524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401763"/>
            <a:ext cx="587375" cy="269875"/>
          </a:xfrm>
          <a:prstGeom prst="rect">
            <a:avLst/>
          </a:prstGeom>
        </p:spPr>
        <p:txBody>
          <a:bodyPr vert="horz" wrap="square" lIns="100794" tIns="50397" rIns="100794" bIns="50397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500" b="1">
                <a:solidFill>
                  <a:srgbClr val="FFFFFF"/>
                </a:solidFill>
              </a:defRPr>
            </a:lvl1pPr>
          </a:lstStyle>
          <a:p>
            <a:fld id="{334AE61A-4271-4633-8882-2EADEF261A03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0" r:id="rId2"/>
    <p:sldLayoutId id="2147483735" r:id="rId3"/>
    <p:sldLayoutId id="2147483736" r:id="rId4"/>
    <p:sldLayoutId id="2147483737" r:id="rId5"/>
    <p:sldLayoutId id="2147483731" r:id="rId6"/>
    <p:sldLayoutId id="2147483738" r:id="rId7"/>
    <p:sldLayoutId id="2147483732" r:id="rId8"/>
    <p:sldLayoutId id="2147483739" r:id="rId9"/>
    <p:sldLayoutId id="2147483733" r:id="rId10"/>
    <p:sldLayoutId id="214748374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9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anose="020B0602020104020603" pitchFamily="34" charset="-18"/>
        </a:defRPr>
      </a:lvl2pPr>
      <a:lvl3pPr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anose="020B0602020104020603" pitchFamily="34" charset="-18"/>
        </a:defRPr>
      </a:lvl3pPr>
      <a:lvl4pPr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anose="020B0602020104020603" pitchFamily="34" charset="-18"/>
        </a:defRPr>
      </a:lvl4pPr>
      <a:lvl5pPr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anose="020B0602020104020603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anose="020B0602020104020603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anose="020B0602020104020603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anose="020B0602020104020603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anose="020B0602020104020603" pitchFamily="34" charset="-18"/>
        </a:defRPr>
      </a:lvl9pPr>
    </p:titleStyle>
    <p:bodyStyle>
      <a:lvl1pPr marL="352425" indent="-352425" algn="l" rtl="0" fontAlgn="base">
        <a:spcBef>
          <a:spcPts val="775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04850" indent="-301625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006475" indent="-250825" algn="l" rtl="0" fontAlgn="base">
        <a:spcBef>
          <a:spcPts val="55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300" indent="-250825" algn="l" rtl="0" fontAlgn="base">
        <a:spcBef>
          <a:spcPts val="438"/>
        </a:spcBef>
        <a:spcAft>
          <a:spcPct val="0"/>
        </a:spcAft>
        <a:buClr>
          <a:srgbClr val="A5AB81"/>
        </a:buClr>
        <a:buSzPct val="75000"/>
        <a:buFont typeface="Wingdings" panose="05000000000000000000" pitchFamily="2" charset="2"/>
        <a:buChar char="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014538" indent="-250825" algn="l" rtl="0" fontAlgn="base">
        <a:spcBef>
          <a:spcPts val="438"/>
        </a:spcBef>
        <a:spcAft>
          <a:spcPct val="0"/>
        </a:spcAft>
        <a:buClr>
          <a:srgbClr val="D8B25C"/>
        </a:buClr>
        <a:buSzPct val="65000"/>
        <a:buFont typeface="Wingdings" panose="05000000000000000000" pitchFamily="2" charset="2"/>
        <a:buChar char="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318269" indent="-251986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620652" indent="-251986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923035" indent="-251986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225418" indent="-251986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ctrTitle"/>
          </p:nvPr>
        </p:nvSpPr>
        <p:spPr>
          <a:xfrm>
            <a:off x="2540000" y="4637088"/>
            <a:ext cx="7358063" cy="1714500"/>
          </a:xfrm>
        </p:spPr>
        <p:txBody>
          <a:bodyPr lIns="99207" tIns="51588" rIns="99207" bIns="51588">
            <a:normAutofit/>
          </a:bodyPr>
          <a:lstStyle/>
          <a:p>
            <a:pPr fontAlgn="auto">
              <a:spcAft>
                <a:spcPts val="0"/>
              </a:spcAft>
              <a:tabLst>
                <a:tab pos="0" algn="l"/>
                <a:tab pos="1006475" algn="l"/>
                <a:tab pos="2014538" algn="l"/>
                <a:tab pos="3022600" algn="l"/>
                <a:tab pos="4030663" algn="l"/>
                <a:tab pos="5038725" algn="l"/>
                <a:tab pos="6046788" algn="l"/>
                <a:tab pos="7054850" algn="l"/>
                <a:tab pos="8062913" algn="l"/>
                <a:tab pos="9070975" algn="l"/>
                <a:tab pos="10079038" algn="l"/>
                <a:tab pos="11087100" algn="l"/>
              </a:tabLst>
              <a:defRPr/>
            </a:pPr>
            <a:endParaRPr lang="en-GB" sz="4000" b="1" dirty="0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603500" y="6669088"/>
            <a:ext cx="7392988" cy="755650"/>
          </a:xfrm>
        </p:spPr>
        <p:txBody>
          <a:bodyPr lIns="99207" tIns="51588" rIns="99207" bIns="51588"/>
          <a:lstStyle/>
          <a:p>
            <a:pPr>
              <a:tabLst>
                <a:tab pos="0" algn="l"/>
                <a:tab pos="1006475" algn="l"/>
                <a:tab pos="2014538" algn="l"/>
                <a:tab pos="3022600" algn="l"/>
                <a:tab pos="4030663" algn="l"/>
                <a:tab pos="5038725" algn="l"/>
                <a:tab pos="6046788" algn="l"/>
                <a:tab pos="7054850" algn="l"/>
                <a:tab pos="8062913" algn="l"/>
                <a:tab pos="9070975" algn="l"/>
                <a:tab pos="10079038" algn="l"/>
                <a:tab pos="11087100" algn="l"/>
              </a:tabLst>
            </a:pPr>
            <a:r>
              <a:rPr lang="cs-CZ" altLang="cs-CZ" dirty="0" smtClean="0"/>
              <a:t>Konflikty a jejich řešení</a:t>
            </a:r>
            <a:endParaRPr lang="en-GB" altLang="cs-CZ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>
          <a:xfrm>
            <a:off x="633413" y="449263"/>
            <a:ext cx="8821737" cy="1228725"/>
          </a:xfrm>
        </p:spPr>
        <p:txBody>
          <a:bodyPr lIns="99207" tIns="51588" rIns="99207" bIns="51588">
            <a:normAutofit/>
          </a:bodyPr>
          <a:lstStyle/>
          <a:p>
            <a:pPr fontAlgn="auto">
              <a:spcAft>
                <a:spcPts val="0"/>
              </a:spcAft>
              <a:tabLst>
                <a:tab pos="0" algn="l"/>
                <a:tab pos="1006475" algn="l"/>
                <a:tab pos="2014538" algn="l"/>
                <a:tab pos="3022600" algn="l"/>
                <a:tab pos="4030663" algn="l"/>
                <a:tab pos="5038725" algn="l"/>
                <a:tab pos="6046788" algn="l"/>
                <a:tab pos="7054850" algn="l"/>
                <a:tab pos="8062913" algn="l"/>
                <a:tab pos="9070975" algn="l"/>
                <a:tab pos="10079038" algn="l"/>
                <a:tab pos="11087100" algn="l"/>
              </a:tabLst>
              <a:defRPr/>
            </a:pPr>
            <a:r>
              <a:rPr lang="en-GB" sz="3700" smtClean="0"/>
              <a:t>Utváření individuálních přístupů ke konfliktu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25475" y="1931988"/>
            <a:ext cx="8821738" cy="4705350"/>
          </a:xfrm>
        </p:spPr>
        <p:txBody>
          <a:bodyPr lIns="99207" tIns="51588" rIns="99207" bIns="51588">
            <a:normAutofit fontScale="77500" lnSpcReduction="20000"/>
          </a:bodyPr>
          <a:lstStyle/>
          <a:p>
            <a:pPr>
              <a:tabLst>
                <a:tab pos="1003300" algn="l"/>
                <a:tab pos="2011363" algn="l"/>
                <a:tab pos="3019425" algn="l"/>
                <a:tab pos="4027488" algn="l"/>
                <a:tab pos="5035550" algn="l"/>
                <a:tab pos="6043613" algn="l"/>
                <a:tab pos="7051675" algn="l"/>
                <a:tab pos="8059738" algn="l"/>
                <a:tab pos="9067800" algn="l"/>
                <a:tab pos="10075863" algn="l"/>
                <a:tab pos="11082338" algn="l"/>
              </a:tabLst>
            </a:pPr>
            <a:r>
              <a:rPr lang="en-GB" altLang="cs-CZ" sz="2900" dirty="0" err="1" smtClean="0"/>
              <a:t>osobitý</a:t>
            </a:r>
            <a:r>
              <a:rPr lang="en-GB" altLang="cs-CZ" sz="2900" dirty="0" smtClean="0"/>
              <a:t> </a:t>
            </a:r>
            <a:r>
              <a:rPr lang="en-GB" altLang="cs-CZ" sz="2900" dirty="0" err="1" smtClean="0"/>
              <a:t>styl</a:t>
            </a:r>
            <a:r>
              <a:rPr lang="en-GB" altLang="cs-CZ" sz="2900" dirty="0" smtClean="0"/>
              <a:t> </a:t>
            </a:r>
            <a:r>
              <a:rPr lang="en-GB" altLang="cs-CZ" sz="2900" dirty="0" err="1" smtClean="0"/>
              <a:t>reakcí</a:t>
            </a:r>
            <a:r>
              <a:rPr lang="en-GB" altLang="cs-CZ" sz="2900" dirty="0" smtClean="0"/>
              <a:t> </a:t>
            </a:r>
            <a:r>
              <a:rPr lang="en-GB" altLang="cs-CZ" sz="2900" dirty="0" err="1" smtClean="0"/>
              <a:t>člověka</a:t>
            </a:r>
            <a:r>
              <a:rPr lang="en-GB" altLang="cs-CZ" sz="2900" dirty="0" smtClean="0"/>
              <a:t> </a:t>
            </a:r>
            <a:r>
              <a:rPr lang="en-GB" altLang="cs-CZ" sz="2900" dirty="0" err="1" smtClean="0"/>
              <a:t>na</a:t>
            </a:r>
            <a:r>
              <a:rPr lang="en-GB" altLang="cs-CZ" sz="2900" dirty="0" smtClean="0"/>
              <a:t> </a:t>
            </a:r>
            <a:r>
              <a:rPr lang="en-GB" altLang="cs-CZ" sz="2900" dirty="0" err="1" smtClean="0"/>
              <a:t>konflikt</a:t>
            </a:r>
            <a:r>
              <a:rPr lang="en-GB" altLang="cs-CZ" sz="2900" dirty="0" smtClean="0"/>
              <a:t> </a:t>
            </a:r>
            <a:r>
              <a:rPr lang="en-GB" altLang="cs-CZ" sz="2900" dirty="0" err="1" smtClean="0"/>
              <a:t>vznikající</a:t>
            </a:r>
            <a:r>
              <a:rPr lang="en-GB" altLang="cs-CZ" sz="2900" dirty="0" smtClean="0"/>
              <a:t> </a:t>
            </a:r>
            <a:r>
              <a:rPr lang="en-GB" altLang="cs-CZ" sz="2900" dirty="0" err="1" smtClean="0"/>
              <a:t>na</a:t>
            </a:r>
            <a:r>
              <a:rPr lang="en-GB" altLang="cs-CZ" sz="2900" dirty="0" smtClean="0"/>
              <a:t> </a:t>
            </a:r>
            <a:r>
              <a:rPr lang="en-GB" altLang="cs-CZ" sz="2900" dirty="0" err="1" smtClean="0"/>
              <a:t>základě</a:t>
            </a:r>
            <a:r>
              <a:rPr lang="en-GB" altLang="cs-CZ" sz="2900" dirty="0" smtClean="0"/>
              <a:t> </a:t>
            </a:r>
            <a:r>
              <a:rPr lang="en-GB" altLang="cs-CZ" sz="2900" dirty="0" err="1" smtClean="0"/>
              <a:t>řady</a:t>
            </a:r>
            <a:r>
              <a:rPr lang="en-GB" altLang="cs-CZ" sz="2900" dirty="0" smtClean="0"/>
              <a:t> </a:t>
            </a:r>
            <a:r>
              <a:rPr lang="en-GB" altLang="cs-CZ" sz="2900" dirty="0" err="1" smtClean="0"/>
              <a:t>vlivů</a:t>
            </a:r>
            <a:r>
              <a:rPr lang="en-GB" altLang="cs-CZ" sz="2900" dirty="0" smtClean="0"/>
              <a:t> </a:t>
            </a:r>
            <a:r>
              <a:rPr lang="en-GB" altLang="cs-CZ" sz="2900" dirty="0" err="1" smtClean="0"/>
              <a:t>působících</a:t>
            </a:r>
            <a:r>
              <a:rPr lang="en-GB" altLang="cs-CZ" sz="2900" dirty="0" smtClean="0"/>
              <a:t> </a:t>
            </a:r>
            <a:r>
              <a:rPr lang="en-GB" altLang="cs-CZ" sz="2900" dirty="0" err="1" smtClean="0"/>
              <a:t>na</a:t>
            </a:r>
            <a:r>
              <a:rPr lang="en-GB" altLang="cs-CZ" sz="2900" dirty="0" smtClean="0"/>
              <a:t> </a:t>
            </a:r>
            <a:r>
              <a:rPr lang="en-GB" altLang="cs-CZ" sz="2900" dirty="0" err="1" smtClean="0"/>
              <a:t>člověka</a:t>
            </a:r>
            <a:r>
              <a:rPr lang="en-GB" altLang="cs-CZ" sz="2900" dirty="0" smtClean="0"/>
              <a:t>:</a:t>
            </a:r>
          </a:p>
          <a:p>
            <a:pPr lvl="1">
              <a:tabLst>
                <a:tab pos="1003300" algn="l"/>
                <a:tab pos="2011363" algn="l"/>
                <a:tab pos="3019425" algn="l"/>
                <a:tab pos="4027488" algn="l"/>
                <a:tab pos="5035550" algn="l"/>
                <a:tab pos="6043613" algn="l"/>
                <a:tab pos="7051675" algn="l"/>
                <a:tab pos="8059738" algn="l"/>
                <a:tab pos="9067800" algn="l"/>
                <a:tab pos="10075863" algn="l"/>
                <a:tab pos="11082338" algn="l"/>
              </a:tabLst>
            </a:pPr>
            <a:r>
              <a:rPr lang="cs-CZ" altLang="cs-CZ" sz="2400" b="1" dirty="0" smtClean="0"/>
              <a:t>Představa o myšlení druhých </a:t>
            </a:r>
          </a:p>
          <a:p>
            <a:pPr lvl="2">
              <a:tabLst>
                <a:tab pos="1003300" algn="l"/>
                <a:tab pos="2011363" algn="l"/>
                <a:tab pos="3019425" algn="l"/>
                <a:tab pos="4027488" algn="l"/>
                <a:tab pos="5035550" algn="l"/>
                <a:tab pos="6043613" algn="l"/>
                <a:tab pos="7051675" algn="l"/>
                <a:tab pos="8059738" algn="l"/>
                <a:tab pos="9067800" algn="l"/>
                <a:tab pos="10075863" algn="l"/>
                <a:tab pos="11082338" algn="l"/>
              </a:tabLst>
            </a:pPr>
            <a:r>
              <a:rPr lang="cs-CZ" altLang="cs-CZ" sz="2000" b="1" dirty="0" smtClean="0"/>
              <a:t>Teorie mysli </a:t>
            </a:r>
            <a:r>
              <a:rPr lang="cs-CZ" altLang="cs-CZ" sz="2000" dirty="0" smtClean="0"/>
              <a:t>- „Jedinec má teorii mysli tehdy, pokud přisuzuje mentální stavy sobě a druhým. Systém dedukcí tohoto druhu je příhodně pokládán za teorii, neboť takovéto stavy nejsou přímo pozorovatelné a protože tento systém může být použit k predikcím chování druhých… (Mentálními stavy, na které můžeme usuzovat, jsou)…například úmysl (</a:t>
            </a:r>
            <a:r>
              <a:rPr lang="cs-CZ" altLang="cs-CZ" sz="2000" dirty="0" err="1" smtClean="0"/>
              <a:t>purpose</a:t>
            </a:r>
            <a:r>
              <a:rPr lang="cs-CZ" altLang="cs-CZ" sz="2000" dirty="0" smtClean="0"/>
              <a:t>) nebo záměr (</a:t>
            </a:r>
            <a:r>
              <a:rPr lang="cs-CZ" altLang="cs-CZ" sz="2000" dirty="0" err="1" smtClean="0"/>
              <a:t>intention</a:t>
            </a:r>
            <a:r>
              <a:rPr lang="cs-CZ" altLang="cs-CZ" sz="2000" dirty="0" smtClean="0"/>
              <a:t>), stejně tak vědění (</a:t>
            </a:r>
            <a:r>
              <a:rPr lang="cs-CZ" altLang="cs-CZ" sz="2000" dirty="0" err="1" smtClean="0"/>
              <a:t>knowledge</a:t>
            </a:r>
            <a:r>
              <a:rPr lang="cs-CZ" altLang="cs-CZ" sz="2000" dirty="0" smtClean="0"/>
              <a:t>), přesvědčení (</a:t>
            </a:r>
            <a:r>
              <a:rPr lang="cs-CZ" altLang="cs-CZ" sz="2000" dirty="0" err="1" smtClean="0"/>
              <a:t>belief</a:t>
            </a:r>
            <a:r>
              <a:rPr lang="cs-CZ" altLang="cs-CZ" sz="2000" dirty="0" smtClean="0"/>
              <a:t>), myšlení (</a:t>
            </a:r>
            <a:r>
              <a:rPr lang="cs-CZ" altLang="cs-CZ" sz="2000" dirty="0" err="1" smtClean="0"/>
              <a:t>thinking</a:t>
            </a:r>
            <a:r>
              <a:rPr lang="cs-CZ" altLang="cs-CZ" sz="2000" dirty="0" smtClean="0"/>
              <a:t>), pochyby (</a:t>
            </a:r>
            <a:r>
              <a:rPr lang="cs-CZ" altLang="cs-CZ" sz="2000" dirty="0" err="1" smtClean="0"/>
              <a:t>doubt</a:t>
            </a:r>
            <a:r>
              <a:rPr lang="cs-CZ" altLang="cs-CZ" sz="2000" dirty="0" smtClean="0"/>
              <a:t>), domněnky (</a:t>
            </a:r>
            <a:r>
              <a:rPr lang="cs-CZ" altLang="cs-CZ" sz="2000" dirty="0" err="1" smtClean="0"/>
              <a:t>guessing</a:t>
            </a:r>
            <a:r>
              <a:rPr lang="cs-CZ" altLang="cs-CZ" sz="2000" dirty="0" smtClean="0"/>
              <a:t>), předstírání (</a:t>
            </a:r>
            <a:r>
              <a:rPr lang="cs-CZ" altLang="cs-CZ" sz="2000" dirty="0" err="1" smtClean="0"/>
              <a:t>pretending</a:t>
            </a:r>
            <a:r>
              <a:rPr lang="cs-CZ" altLang="cs-CZ" sz="2000" dirty="0" smtClean="0"/>
              <a:t>), náklonnost (</a:t>
            </a:r>
            <a:r>
              <a:rPr lang="cs-CZ" altLang="cs-CZ" sz="2000" dirty="0" err="1" smtClean="0"/>
              <a:t>liking</a:t>
            </a:r>
            <a:r>
              <a:rPr lang="cs-CZ" altLang="cs-CZ" sz="2000" dirty="0" smtClean="0"/>
              <a:t>) a tak dále“ (</a:t>
            </a:r>
            <a:r>
              <a:rPr lang="cs-CZ" altLang="cs-CZ" sz="2000" dirty="0" err="1" smtClean="0"/>
              <a:t>Premack</a:t>
            </a:r>
            <a:r>
              <a:rPr lang="cs-CZ" altLang="cs-CZ" sz="2000" dirty="0" smtClean="0"/>
              <a:t>, </a:t>
            </a:r>
            <a:r>
              <a:rPr lang="cs-CZ" altLang="cs-CZ" sz="2000" dirty="0" err="1" smtClean="0"/>
              <a:t>Wodruff</a:t>
            </a:r>
            <a:r>
              <a:rPr lang="cs-CZ" altLang="cs-CZ" sz="2000" dirty="0" smtClean="0"/>
              <a:t>, 1978). </a:t>
            </a:r>
          </a:p>
          <a:p>
            <a:pPr lvl="2">
              <a:tabLst>
                <a:tab pos="1003300" algn="l"/>
                <a:tab pos="2011363" algn="l"/>
                <a:tab pos="3019425" algn="l"/>
                <a:tab pos="4027488" algn="l"/>
                <a:tab pos="5035550" algn="l"/>
                <a:tab pos="6043613" algn="l"/>
                <a:tab pos="7051675" algn="l"/>
                <a:tab pos="8059738" algn="l"/>
                <a:tab pos="9067800" algn="l"/>
                <a:tab pos="10075863" algn="l"/>
                <a:tab pos="11082338" algn="l"/>
              </a:tabLst>
            </a:pPr>
            <a:r>
              <a:rPr lang="cs-CZ" altLang="cs-CZ" sz="2000" b="1" dirty="0" smtClean="0"/>
              <a:t>Naivní psychologie </a:t>
            </a:r>
            <a:r>
              <a:rPr lang="cs-CZ" altLang="cs-CZ" sz="2000" dirty="0" smtClean="0"/>
              <a:t>(folk psychology) (např. Sedláková, 2000 – pojem folková psychologie)</a:t>
            </a:r>
            <a:endParaRPr lang="en-GB" altLang="cs-CZ" sz="2000" dirty="0" smtClean="0"/>
          </a:p>
          <a:p>
            <a:pPr lvl="1">
              <a:tabLst>
                <a:tab pos="1003300" algn="l"/>
                <a:tab pos="2011363" algn="l"/>
                <a:tab pos="3019425" algn="l"/>
                <a:tab pos="4027488" algn="l"/>
                <a:tab pos="5035550" algn="l"/>
                <a:tab pos="6043613" algn="l"/>
                <a:tab pos="7051675" algn="l"/>
                <a:tab pos="8059738" algn="l"/>
                <a:tab pos="9067800" algn="l"/>
                <a:tab pos="10075863" algn="l"/>
                <a:tab pos="11082338" algn="l"/>
              </a:tabLst>
            </a:pPr>
            <a:r>
              <a:rPr lang="cs-CZ" altLang="cs-CZ" sz="2400" b="1" dirty="0" smtClean="0"/>
              <a:t>S</a:t>
            </a:r>
            <a:r>
              <a:rPr lang="en-GB" altLang="cs-CZ" sz="2400" b="1" dirty="0" err="1" smtClean="0"/>
              <a:t>polečenský</a:t>
            </a:r>
            <a:r>
              <a:rPr lang="en-GB" altLang="cs-CZ" sz="2400" b="1" dirty="0" smtClean="0"/>
              <a:t> </a:t>
            </a:r>
            <a:r>
              <a:rPr lang="en-GB" altLang="cs-CZ" sz="2400" b="1" dirty="0" err="1" smtClean="0"/>
              <a:t>postoj</a:t>
            </a:r>
            <a:r>
              <a:rPr lang="en-GB" altLang="cs-CZ" sz="2400" dirty="0" smtClean="0"/>
              <a:t>, se </a:t>
            </a:r>
            <a:r>
              <a:rPr lang="en-GB" altLang="cs-CZ" sz="2400" dirty="0" err="1" smtClean="0"/>
              <a:t>kterým</a:t>
            </a:r>
            <a:r>
              <a:rPr lang="en-GB" altLang="cs-CZ" sz="2400" dirty="0" smtClean="0"/>
              <a:t> se </a:t>
            </a:r>
            <a:r>
              <a:rPr lang="en-GB" altLang="cs-CZ" sz="2400" dirty="0" err="1" smtClean="0"/>
              <a:t>ztotožňujeme</a:t>
            </a:r>
            <a:r>
              <a:rPr lang="en-GB" altLang="cs-CZ" sz="2400" dirty="0" smtClean="0"/>
              <a:t> v </a:t>
            </a:r>
            <a:r>
              <a:rPr lang="en-GB" altLang="cs-CZ" sz="2400" dirty="0" err="1" smtClean="0"/>
              <a:t>názoru</a:t>
            </a:r>
            <a:r>
              <a:rPr lang="en-GB" altLang="cs-CZ" sz="2400" dirty="0" smtClean="0"/>
              <a:t> </a:t>
            </a:r>
            <a:r>
              <a:rPr lang="en-GB" altLang="cs-CZ" sz="2400" dirty="0" err="1" smtClean="0"/>
              <a:t>na</a:t>
            </a:r>
            <a:r>
              <a:rPr lang="en-GB" altLang="cs-CZ" sz="2400" dirty="0" smtClean="0"/>
              <a:t> </a:t>
            </a:r>
            <a:r>
              <a:rPr lang="en-GB" altLang="cs-CZ" sz="2400" dirty="0" err="1" smtClean="0"/>
              <a:t>konflikt</a:t>
            </a:r>
            <a:r>
              <a:rPr lang="en-GB" altLang="cs-CZ" sz="2400" dirty="0" smtClean="0"/>
              <a:t>,</a:t>
            </a:r>
          </a:p>
          <a:p>
            <a:pPr lvl="1">
              <a:tabLst>
                <a:tab pos="1003300" algn="l"/>
                <a:tab pos="2011363" algn="l"/>
                <a:tab pos="3019425" algn="l"/>
                <a:tab pos="4027488" algn="l"/>
                <a:tab pos="5035550" algn="l"/>
                <a:tab pos="6043613" algn="l"/>
                <a:tab pos="7051675" algn="l"/>
                <a:tab pos="8059738" algn="l"/>
                <a:tab pos="9067800" algn="l"/>
                <a:tab pos="10075863" algn="l"/>
                <a:tab pos="11082338" algn="l"/>
              </a:tabLst>
            </a:pPr>
            <a:r>
              <a:rPr lang="cs-CZ" altLang="cs-CZ" sz="2400" b="1" dirty="0" smtClean="0"/>
              <a:t>V</a:t>
            </a:r>
            <a:r>
              <a:rPr lang="en-GB" altLang="cs-CZ" sz="2400" b="1" dirty="0" err="1" smtClean="0"/>
              <a:t>zory</a:t>
            </a:r>
            <a:r>
              <a:rPr lang="en-GB" altLang="cs-CZ" sz="2400" b="1" dirty="0" smtClean="0"/>
              <a:t> </a:t>
            </a:r>
            <a:r>
              <a:rPr lang="en-GB" altLang="cs-CZ" sz="2400" b="1" dirty="0" err="1" smtClean="0"/>
              <a:t>jednání</a:t>
            </a:r>
            <a:r>
              <a:rPr lang="en-GB" altLang="cs-CZ" sz="2400" dirty="0" smtClean="0"/>
              <a:t>, </a:t>
            </a:r>
            <a:r>
              <a:rPr lang="en-GB" altLang="cs-CZ" sz="2400" dirty="0" err="1" smtClean="0"/>
              <a:t>které</a:t>
            </a:r>
            <a:r>
              <a:rPr lang="en-GB" altLang="cs-CZ" sz="2400" dirty="0" smtClean="0"/>
              <a:t> </a:t>
            </a:r>
            <a:r>
              <a:rPr lang="en-GB" altLang="cs-CZ" sz="2400" dirty="0" err="1" smtClean="0"/>
              <a:t>jsme</a:t>
            </a:r>
            <a:r>
              <a:rPr lang="en-GB" altLang="cs-CZ" sz="2400" dirty="0" smtClean="0"/>
              <a:t> </a:t>
            </a:r>
            <a:r>
              <a:rPr lang="en-GB" altLang="cs-CZ" sz="2400" dirty="0" err="1" smtClean="0"/>
              <a:t>odpozorovali</a:t>
            </a:r>
            <a:r>
              <a:rPr lang="en-GB" altLang="cs-CZ" sz="2400" dirty="0" smtClean="0"/>
              <a:t> od </a:t>
            </a:r>
            <a:r>
              <a:rPr lang="en-GB" altLang="cs-CZ" sz="2400" dirty="0" err="1" smtClean="0"/>
              <a:t>svých</a:t>
            </a:r>
            <a:r>
              <a:rPr lang="en-GB" altLang="cs-CZ" sz="2400" dirty="0" smtClean="0"/>
              <a:t> </a:t>
            </a:r>
            <a:r>
              <a:rPr lang="en-GB" altLang="cs-CZ" sz="2400" dirty="0" err="1" smtClean="0"/>
              <a:t>rodičů</a:t>
            </a:r>
            <a:r>
              <a:rPr lang="en-GB" altLang="cs-CZ" sz="2400" dirty="0" smtClean="0"/>
              <a:t>, </a:t>
            </a:r>
            <a:r>
              <a:rPr lang="en-GB" altLang="cs-CZ" sz="2400" dirty="0" err="1" smtClean="0"/>
              <a:t>učitelů</a:t>
            </a:r>
            <a:r>
              <a:rPr lang="en-GB" altLang="cs-CZ" sz="2400" dirty="0" smtClean="0"/>
              <a:t>, </a:t>
            </a:r>
            <a:r>
              <a:rPr lang="en-GB" altLang="cs-CZ" sz="2400" dirty="0" err="1" smtClean="0"/>
              <a:t>oblíbených</a:t>
            </a:r>
            <a:r>
              <a:rPr lang="en-GB" altLang="cs-CZ" sz="2400" dirty="0" smtClean="0"/>
              <a:t> </a:t>
            </a:r>
            <a:r>
              <a:rPr lang="en-GB" altLang="cs-CZ" sz="2400" dirty="0" err="1" smtClean="0"/>
              <a:t>filmových</a:t>
            </a:r>
            <a:r>
              <a:rPr lang="en-GB" altLang="cs-CZ" sz="2400" dirty="0" smtClean="0"/>
              <a:t> </a:t>
            </a:r>
            <a:r>
              <a:rPr lang="en-GB" altLang="cs-CZ" sz="2400" dirty="0" err="1" smtClean="0"/>
              <a:t>hrdinů</a:t>
            </a:r>
            <a:r>
              <a:rPr lang="en-GB" altLang="cs-CZ" sz="2400" dirty="0" smtClean="0"/>
              <a:t> a </a:t>
            </a:r>
            <a:r>
              <a:rPr lang="en-GB" altLang="cs-CZ" sz="2400" dirty="0" err="1" smtClean="0"/>
              <a:t>jiných</a:t>
            </a:r>
            <a:r>
              <a:rPr lang="en-GB" altLang="cs-CZ" sz="2400" dirty="0" smtClean="0"/>
              <a:t> </a:t>
            </a:r>
            <a:r>
              <a:rPr lang="en-GB" altLang="cs-CZ" sz="2400" dirty="0" err="1" smtClean="0"/>
              <a:t>významných</a:t>
            </a:r>
            <a:r>
              <a:rPr lang="en-GB" altLang="cs-CZ" sz="2400" dirty="0" smtClean="0"/>
              <a:t> </a:t>
            </a:r>
            <a:r>
              <a:rPr lang="en-GB" altLang="cs-CZ" sz="2400" dirty="0" err="1" smtClean="0"/>
              <a:t>osobností</a:t>
            </a:r>
            <a:r>
              <a:rPr lang="en-GB" altLang="cs-CZ" sz="2400" dirty="0" smtClean="0"/>
              <a:t> v </a:t>
            </a:r>
            <a:r>
              <a:rPr lang="en-GB" altLang="cs-CZ" sz="2400" dirty="0" err="1" smtClean="0"/>
              <a:t>konfliktních</a:t>
            </a:r>
            <a:r>
              <a:rPr lang="en-GB" altLang="cs-CZ" sz="2400" dirty="0" smtClean="0"/>
              <a:t> </a:t>
            </a:r>
            <a:r>
              <a:rPr lang="en-GB" altLang="cs-CZ" sz="2400" dirty="0" err="1" smtClean="0"/>
              <a:t>situacích</a:t>
            </a:r>
            <a:endParaRPr lang="cs-CZ" altLang="cs-CZ" sz="2400" dirty="0" smtClean="0"/>
          </a:p>
          <a:p>
            <a:pPr lvl="1">
              <a:tabLst>
                <a:tab pos="1003300" algn="l"/>
                <a:tab pos="2011363" algn="l"/>
                <a:tab pos="3019425" algn="l"/>
                <a:tab pos="4027488" algn="l"/>
                <a:tab pos="5035550" algn="l"/>
                <a:tab pos="6043613" algn="l"/>
                <a:tab pos="7051675" algn="l"/>
                <a:tab pos="8059738" algn="l"/>
                <a:tab pos="9067800" algn="l"/>
                <a:tab pos="10075863" algn="l"/>
                <a:tab pos="11082338" algn="l"/>
              </a:tabLst>
            </a:pPr>
            <a:r>
              <a:rPr lang="cs-CZ" altLang="cs-CZ" sz="2400" dirty="0" smtClean="0"/>
              <a:t>N</a:t>
            </a:r>
            <a:r>
              <a:rPr lang="en-GB" altLang="cs-CZ" sz="2400" dirty="0" err="1" smtClean="0"/>
              <a:t>aše</a:t>
            </a:r>
            <a:r>
              <a:rPr lang="en-GB" altLang="cs-CZ" sz="2400" dirty="0" smtClean="0"/>
              <a:t> </a:t>
            </a:r>
            <a:r>
              <a:rPr lang="en-GB" altLang="cs-CZ" sz="2400" b="1" dirty="0" err="1" smtClean="0"/>
              <a:t>přímá</a:t>
            </a:r>
            <a:r>
              <a:rPr lang="en-GB" altLang="cs-CZ" sz="2400" b="1" dirty="0" smtClean="0"/>
              <a:t> </a:t>
            </a:r>
            <a:r>
              <a:rPr lang="en-GB" altLang="cs-CZ" sz="2400" b="1" dirty="0" err="1" smtClean="0"/>
              <a:t>osobní</a:t>
            </a:r>
            <a:r>
              <a:rPr lang="en-GB" altLang="cs-CZ" sz="2400" b="1" dirty="0" smtClean="0"/>
              <a:t> </a:t>
            </a:r>
            <a:r>
              <a:rPr lang="en-GB" altLang="cs-CZ" sz="2400" b="1" dirty="0" err="1" smtClean="0"/>
              <a:t>zkušenost</a:t>
            </a:r>
            <a:r>
              <a:rPr lang="en-GB" altLang="cs-CZ" sz="2400" dirty="0" smtClean="0"/>
              <a:t> s </a:t>
            </a:r>
            <a:r>
              <a:rPr lang="en-GB" altLang="cs-CZ" sz="2400" dirty="0" err="1" smtClean="0"/>
              <a:t>konfliktem</a:t>
            </a:r>
            <a:endParaRPr lang="cs-CZ" altLang="cs-CZ" sz="2400" dirty="0" smtClean="0"/>
          </a:p>
          <a:p>
            <a:pPr>
              <a:tabLst>
                <a:tab pos="1003300" algn="l"/>
                <a:tab pos="2011363" algn="l"/>
                <a:tab pos="3019425" algn="l"/>
                <a:tab pos="4027488" algn="l"/>
                <a:tab pos="5035550" algn="l"/>
                <a:tab pos="6043613" algn="l"/>
                <a:tab pos="7051675" algn="l"/>
                <a:tab pos="8059738" algn="l"/>
                <a:tab pos="9067800" algn="l"/>
                <a:tab pos="10075863" algn="l"/>
                <a:tab pos="11082338" algn="l"/>
              </a:tabLst>
            </a:pPr>
            <a:r>
              <a:rPr lang="cs-CZ" altLang="cs-CZ" sz="2700" dirty="0" smtClean="0"/>
              <a:t>Vázaný i na sociální role</a:t>
            </a:r>
          </a:p>
          <a:p>
            <a:pPr lvl="1">
              <a:tabLst>
                <a:tab pos="1003300" algn="l"/>
                <a:tab pos="2011363" algn="l"/>
                <a:tab pos="3019425" algn="l"/>
                <a:tab pos="4027488" algn="l"/>
                <a:tab pos="5035550" algn="l"/>
                <a:tab pos="6043613" algn="l"/>
                <a:tab pos="7051675" algn="l"/>
                <a:tab pos="8059738" algn="l"/>
                <a:tab pos="9067800" algn="l"/>
                <a:tab pos="10075863" algn="l"/>
                <a:tab pos="11082338" algn="l"/>
              </a:tabLst>
            </a:pPr>
            <a:r>
              <a:rPr lang="cs-CZ" altLang="cs-CZ" sz="2400" dirty="0" err="1" smtClean="0"/>
              <a:t>Srv</a:t>
            </a:r>
            <a:r>
              <a:rPr lang="cs-CZ" altLang="cs-CZ" sz="2400" dirty="0" smtClean="0"/>
              <a:t>. </a:t>
            </a:r>
            <a:r>
              <a:rPr lang="cs-CZ" altLang="cs-CZ" sz="2400" dirty="0"/>
              <a:t>v</a:t>
            </a:r>
            <a:r>
              <a:rPr lang="cs-CZ" altLang="cs-CZ" sz="2400" dirty="0" smtClean="0"/>
              <a:t>ztahy v rodině a pracovní vztahy</a:t>
            </a:r>
          </a:p>
          <a:p>
            <a:pPr lvl="1">
              <a:tabLst>
                <a:tab pos="1003300" algn="l"/>
                <a:tab pos="2011363" algn="l"/>
                <a:tab pos="3019425" algn="l"/>
                <a:tab pos="4027488" algn="l"/>
                <a:tab pos="5035550" algn="l"/>
                <a:tab pos="6043613" algn="l"/>
                <a:tab pos="7051675" algn="l"/>
                <a:tab pos="8059738" algn="l"/>
                <a:tab pos="9067800" algn="l"/>
                <a:tab pos="10075863" algn="l"/>
                <a:tab pos="11082338" algn="l"/>
              </a:tabLst>
            </a:pPr>
            <a:endParaRPr lang="en-GB" altLang="cs-CZ" sz="24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ChangeArrowheads="1"/>
          </p:cNvSpPr>
          <p:nvPr>
            <p:ph type="title"/>
          </p:nvPr>
        </p:nvSpPr>
        <p:spPr>
          <a:xfrm>
            <a:off x="633413" y="612775"/>
            <a:ext cx="8821737" cy="1065213"/>
          </a:xfrm>
        </p:spPr>
        <p:txBody>
          <a:bodyPr lIns="99207" tIns="51588" rIns="99207" bIns="51588"/>
          <a:lstStyle/>
          <a:p>
            <a:pPr>
              <a:tabLst>
                <a:tab pos="0" algn="l"/>
                <a:tab pos="1006475" algn="l"/>
                <a:tab pos="2014538" algn="l"/>
                <a:tab pos="3022600" algn="l"/>
                <a:tab pos="4030663" algn="l"/>
                <a:tab pos="5038725" algn="l"/>
                <a:tab pos="6046788" algn="l"/>
                <a:tab pos="7054850" algn="l"/>
                <a:tab pos="8062913" algn="l"/>
                <a:tab pos="9070975" algn="l"/>
                <a:tab pos="10079038" algn="l"/>
                <a:tab pos="11087100" algn="l"/>
              </a:tabLst>
            </a:pPr>
            <a:r>
              <a:rPr lang="en-GB" altLang="cs-CZ" dirty="0" err="1" smtClean="0"/>
              <a:t>Přístupy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ke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konfliktu</a:t>
            </a:r>
            <a:r>
              <a:rPr lang="en-GB" altLang="cs-CZ" dirty="0" smtClean="0"/>
              <a:t> </a:t>
            </a:r>
            <a:r>
              <a:rPr lang="cs-CZ" altLang="cs-CZ" dirty="0" smtClean="0"/>
              <a:t>- únik</a:t>
            </a:r>
            <a:endParaRPr lang="en-GB" altLang="cs-CZ" dirty="0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503238" y="1763713"/>
            <a:ext cx="9074150" cy="5389562"/>
          </a:xfrm>
        </p:spPr>
        <p:txBody>
          <a:bodyPr lIns="99207" tIns="51588" rIns="99207" bIns="51588"/>
          <a:lstStyle/>
          <a:p>
            <a:pPr>
              <a:lnSpc>
                <a:spcPct val="90000"/>
              </a:lnSpc>
              <a:tabLst>
                <a:tab pos="1003300" algn="l"/>
                <a:tab pos="2011363" algn="l"/>
                <a:tab pos="3019425" algn="l"/>
                <a:tab pos="4027488" algn="l"/>
                <a:tab pos="5035550" algn="l"/>
                <a:tab pos="6043613" algn="l"/>
                <a:tab pos="7051675" algn="l"/>
                <a:tab pos="8059738" algn="l"/>
                <a:tab pos="9067800" algn="l"/>
                <a:tab pos="10075863" algn="l"/>
                <a:tab pos="11082338" algn="l"/>
              </a:tabLst>
            </a:pPr>
            <a:r>
              <a:rPr lang="en-GB" altLang="cs-CZ" b="1" dirty="0" err="1" smtClean="0"/>
              <a:t>únik</a:t>
            </a:r>
            <a:r>
              <a:rPr lang="en-GB" altLang="cs-CZ" b="1" dirty="0" smtClean="0"/>
              <a:t>, </a:t>
            </a:r>
            <a:r>
              <a:rPr lang="en-GB" altLang="cs-CZ" b="1" dirty="0" err="1" smtClean="0"/>
              <a:t>vyhýbání</a:t>
            </a:r>
            <a:r>
              <a:rPr lang="en-GB" altLang="cs-CZ" b="1" dirty="0" smtClean="0"/>
              <a:t> se </a:t>
            </a:r>
            <a:r>
              <a:rPr lang="en-GB" altLang="cs-CZ" b="1" dirty="0" err="1" smtClean="0"/>
              <a:t>konfliktu</a:t>
            </a:r>
            <a:r>
              <a:rPr lang="en-GB" altLang="cs-CZ" b="1" dirty="0" smtClean="0"/>
              <a:t>:</a:t>
            </a:r>
          </a:p>
          <a:p>
            <a:pPr lvl="1">
              <a:lnSpc>
                <a:spcPct val="90000"/>
              </a:lnSpc>
              <a:tabLst>
                <a:tab pos="1003300" algn="l"/>
                <a:tab pos="2011363" algn="l"/>
                <a:tab pos="3019425" algn="l"/>
                <a:tab pos="4027488" algn="l"/>
                <a:tab pos="5035550" algn="l"/>
                <a:tab pos="6043613" algn="l"/>
                <a:tab pos="7051675" algn="l"/>
                <a:tab pos="8059738" algn="l"/>
                <a:tab pos="9067800" algn="l"/>
                <a:tab pos="10075863" algn="l"/>
                <a:tab pos="11082338" algn="l"/>
              </a:tabLst>
            </a:pPr>
            <a:r>
              <a:rPr lang="en-GB" altLang="cs-CZ" i="1" dirty="0" err="1" smtClean="0"/>
              <a:t>představa</a:t>
            </a:r>
            <a:r>
              <a:rPr lang="en-GB" altLang="cs-CZ" i="1" dirty="0" smtClean="0"/>
              <a:t>, </a:t>
            </a:r>
            <a:r>
              <a:rPr lang="en-GB" altLang="cs-CZ" i="1" dirty="0" err="1" smtClean="0"/>
              <a:t>že</a:t>
            </a:r>
            <a:r>
              <a:rPr lang="en-GB" altLang="cs-CZ" i="1" dirty="0" smtClean="0"/>
              <a:t> </a:t>
            </a:r>
            <a:r>
              <a:rPr lang="en-GB" altLang="cs-CZ" i="1" dirty="0" err="1" smtClean="0"/>
              <a:t>konflikt</a:t>
            </a:r>
            <a:r>
              <a:rPr lang="en-GB" altLang="cs-CZ" i="1" dirty="0" smtClean="0"/>
              <a:t> je „</a:t>
            </a:r>
            <a:r>
              <a:rPr lang="en-GB" altLang="cs-CZ" i="1" dirty="0" err="1" smtClean="0"/>
              <a:t>špatný</a:t>
            </a:r>
            <a:r>
              <a:rPr lang="en-GB" altLang="cs-CZ" i="1" dirty="0" smtClean="0"/>
              <a:t>“</a:t>
            </a:r>
          </a:p>
          <a:p>
            <a:pPr lvl="2">
              <a:lnSpc>
                <a:spcPct val="90000"/>
              </a:lnSpc>
              <a:tabLst>
                <a:tab pos="1003300" algn="l"/>
                <a:tab pos="2011363" algn="l"/>
                <a:tab pos="3019425" algn="l"/>
                <a:tab pos="4027488" algn="l"/>
                <a:tab pos="5035550" algn="l"/>
                <a:tab pos="6043613" algn="l"/>
                <a:tab pos="7051675" algn="l"/>
                <a:tab pos="8059738" algn="l"/>
                <a:tab pos="9067800" algn="l"/>
                <a:tab pos="10075863" algn="l"/>
                <a:tab pos="11082338" algn="l"/>
              </a:tabLst>
            </a:pPr>
            <a:r>
              <a:rPr lang="en-GB" altLang="cs-CZ" b="1" dirty="0" err="1" smtClean="0"/>
              <a:t>vyhýbání</a:t>
            </a:r>
            <a:r>
              <a:rPr lang="en-GB" altLang="cs-CZ" b="1" dirty="0" smtClean="0"/>
              <a:t> se </a:t>
            </a:r>
            <a:r>
              <a:rPr lang="en-GB" altLang="cs-CZ" b="1" dirty="0" err="1" smtClean="0"/>
              <a:t>dotyčné</a:t>
            </a:r>
            <a:r>
              <a:rPr lang="en-GB" altLang="cs-CZ" b="1" dirty="0" smtClean="0"/>
              <a:t> </a:t>
            </a:r>
            <a:r>
              <a:rPr lang="en-GB" altLang="cs-CZ" b="1" dirty="0" err="1" smtClean="0"/>
              <a:t>osobě</a:t>
            </a:r>
            <a:endParaRPr lang="en-GB" altLang="cs-CZ" b="1" dirty="0" smtClean="0"/>
          </a:p>
          <a:p>
            <a:pPr lvl="3">
              <a:lnSpc>
                <a:spcPct val="90000"/>
              </a:lnSpc>
              <a:tabLst>
                <a:tab pos="1003300" algn="l"/>
                <a:tab pos="2011363" algn="l"/>
                <a:tab pos="3019425" algn="l"/>
                <a:tab pos="4027488" algn="l"/>
                <a:tab pos="5035550" algn="l"/>
                <a:tab pos="6043613" algn="l"/>
                <a:tab pos="7051675" algn="l"/>
                <a:tab pos="8059738" algn="l"/>
                <a:tab pos="9067800" algn="l"/>
                <a:tab pos="10075863" algn="l"/>
                <a:tab pos="11082338" algn="l"/>
              </a:tabLst>
            </a:pPr>
            <a:r>
              <a:rPr lang="en-GB" altLang="cs-CZ" i="1" dirty="0" smtClean="0"/>
              <a:t>(„</a:t>
            </a:r>
            <a:r>
              <a:rPr lang="en-GB" altLang="cs-CZ" i="1" dirty="0" err="1" smtClean="0"/>
              <a:t>Nemám</a:t>
            </a:r>
            <a:r>
              <a:rPr lang="en-GB" altLang="cs-CZ" i="1" dirty="0" smtClean="0"/>
              <a:t> s </a:t>
            </a:r>
            <a:r>
              <a:rPr lang="en-GB" altLang="cs-CZ" i="1" dirty="0" err="1" smtClean="0"/>
              <a:t>ním</a:t>
            </a:r>
            <a:r>
              <a:rPr lang="en-GB" altLang="cs-CZ" i="1" dirty="0" smtClean="0"/>
              <a:t> </a:t>
            </a:r>
            <a:r>
              <a:rPr lang="en-GB" altLang="cs-CZ" i="1" dirty="0" err="1" smtClean="0"/>
              <a:t>problém</a:t>
            </a:r>
            <a:r>
              <a:rPr lang="en-GB" altLang="cs-CZ" i="1" dirty="0" smtClean="0"/>
              <a:t>, </a:t>
            </a:r>
            <a:r>
              <a:rPr lang="en-GB" altLang="cs-CZ" i="1" dirty="0" err="1" smtClean="0"/>
              <a:t>jen</a:t>
            </a:r>
            <a:r>
              <a:rPr lang="en-GB" altLang="cs-CZ" i="1" dirty="0" smtClean="0"/>
              <a:t> </a:t>
            </a:r>
            <a:r>
              <a:rPr lang="en-GB" altLang="cs-CZ" i="1" dirty="0" err="1" smtClean="0"/>
              <a:t>ho</a:t>
            </a:r>
            <a:r>
              <a:rPr lang="en-GB" altLang="cs-CZ" i="1" dirty="0" smtClean="0"/>
              <a:t> </a:t>
            </a:r>
            <a:r>
              <a:rPr lang="en-GB" altLang="cs-CZ" i="1" dirty="0" err="1" smtClean="0"/>
              <a:t>nechci</a:t>
            </a:r>
            <a:r>
              <a:rPr lang="en-GB" altLang="cs-CZ" i="1" dirty="0" smtClean="0"/>
              <a:t> </a:t>
            </a:r>
            <a:r>
              <a:rPr lang="en-GB" altLang="cs-CZ" i="1" dirty="0" err="1" smtClean="0"/>
              <a:t>vidět</a:t>
            </a:r>
            <a:r>
              <a:rPr lang="en-GB" altLang="cs-CZ" i="1" dirty="0" smtClean="0"/>
              <a:t>...“)</a:t>
            </a:r>
            <a:r>
              <a:rPr lang="ar-SA" altLang="cs-CZ" i="1" dirty="0" smtClean="0"/>
              <a:t>‏</a:t>
            </a:r>
            <a:endParaRPr lang="en-GB" altLang="cs-CZ" i="1" dirty="0" smtClean="0"/>
          </a:p>
          <a:p>
            <a:pPr lvl="2">
              <a:lnSpc>
                <a:spcPct val="90000"/>
              </a:lnSpc>
              <a:tabLst>
                <a:tab pos="1003300" algn="l"/>
                <a:tab pos="2011363" algn="l"/>
                <a:tab pos="3019425" algn="l"/>
                <a:tab pos="4027488" algn="l"/>
                <a:tab pos="5035550" algn="l"/>
                <a:tab pos="6043613" algn="l"/>
                <a:tab pos="7051675" algn="l"/>
                <a:tab pos="8059738" algn="l"/>
                <a:tab pos="9067800" algn="l"/>
                <a:tab pos="10075863" algn="l"/>
                <a:tab pos="11082338" algn="l"/>
              </a:tabLst>
            </a:pPr>
            <a:r>
              <a:rPr lang="en-GB" altLang="cs-CZ" b="1" dirty="0" err="1" smtClean="0"/>
              <a:t>odmítání</a:t>
            </a:r>
            <a:r>
              <a:rPr lang="en-GB" altLang="cs-CZ" b="1" dirty="0" smtClean="0"/>
              <a:t> </a:t>
            </a:r>
            <a:r>
              <a:rPr lang="en-GB" altLang="cs-CZ" b="1" dirty="0" err="1" smtClean="0"/>
              <a:t>vlastních</a:t>
            </a:r>
            <a:r>
              <a:rPr lang="en-GB" altLang="cs-CZ" b="1" dirty="0" smtClean="0"/>
              <a:t> neg. </a:t>
            </a:r>
            <a:r>
              <a:rPr lang="en-GB" altLang="cs-CZ" b="1" dirty="0" err="1" smtClean="0"/>
              <a:t>pocitů</a:t>
            </a:r>
            <a:r>
              <a:rPr lang="en-GB" altLang="cs-CZ" dirty="0" smtClean="0"/>
              <a:t> </a:t>
            </a:r>
          </a:p>
          <a:p>
            <a:pPr lvl="3">
              <a:lnSpc>
                <a:spcPct val="90000"/>
              </a:lnSpc>
              <a:tabLst>
                <a:tab pos="1003300" algn="l"/>
                <a:tab pos="2011363" algn="l"/>
                <a:tab pos="3019425" algn="l"/>
                <a:tab pos="4027488" algn="l"/>
                <a:tab pos="5035550" algn="l"/>
                <a:tab pos="6043613" algn="l"/>
                <a:tab pos="7051675" algn="l"/>
                <a:tab pos="8059738" algn="l"/>
                <a:tab pos="9067800" algn="l"/>
                <a:tab pos="10075863" algn="l"/>
                <a:tab pos="11082338" algn="l"/>
              </a:tabLst>
            </a:pPr>
            <a:r>
              <a:rPr lang="en-GB" altLang="cs-CZ" i="1" dirty="0" smtClean="0"/>
              <a:t>(„To mi </a:t>
            </a:r>
            <a:r>
              <a:rPr lang="en-GB" altLang="cs-CZ" i="1" dirty="0" err="1" smtClean="0"/>
              <a:t>nevadí</a:t>
            </a:r>
            <a:r>
              <a:rPr lang="en-GB" altLang="cs-CZ" i="1" dirty="0" smtClean="0"/>
              <a:t>, to se </a:t>
            </a:r>
            <a:r>
              <a:rPr lang="en-GB" altLang="cs-CZ" i="1" dirty="0" err="1" smtClean="0"/>
              <a:t>mě</a:t>
            </a:r>
            <a:r>
              <a:rPr lang="en-GB" altLang="cs-CZ" i="1" dirty="0" smtClean="0"/>
              <a:t> </a:t>
            </a:r>
            <a:r>
              <a:rPr lang="en-GB" altLang="cs-CZ" i="1" dirty="0" err="1" smtClean="0"/>
              <a:t>nemůže</a:t>
            </a:r>
            <a:r>
              <a:rPr lang="en-GB" altLang="cs-CZ" i="1" dirty="0" smtClean="0"/>
              <a:t> </a:t>
            </a:r>
            <a:r>
              <a:rPr lang="en-GB" altLang="cs-CZ" i="1" dirty="0" err="1" smtClean="0"/>
              <a:t>dotknout</a:t>
            </a:r>
            <a:r>
              <a:rPr lang="en-GB" altLang="cs-CZ" i="1" dirty="0" smtClean="0"/>
              <a:t>...“)</a:t>
            </a:r>
            <a:r>
              <a:rPr lang="ar-SA" altLang="cs-CZ" i="1" dirty="0" smtClean="0"/>
              <a:t>‏</a:t>
            </a:r>
            <a:endParaRPr lang="en-GB" altLang="cs-CZ" i="1" dirty="0" smtClean="0"/>
          </a:p>
          <a:p>
            <a:pPr lvl="2">
              <a:lnSpc>
                <a:spcPct val="90000"/>
              </a:lnSpc>
              <a:tabLst>
                <a:tab pos="1003300" algn="l"/>
                <a:tab pos="2011363" algn="l"/>
                <a:tab pos="3019425" algn="l"/>
                <a:tab pos="4027488" algn="l"/>
                <a:tab pos="5035550" algn="l"/>
                <a:tab pos="6043613" algn="l"/>
                <a:tab pos="7051675" algn="l"/>
                <a:tab pos="8059738" algn="l"/>
                <a:tab pos="9067800" algn="l"/>
                <a:tab pos="10075863" algn="l"/>
                <a:tab pos="11082338" algn="l"/>
              </a:tabLst>
            </a:pPr>
            <a:r>
              <a:rPr lang="en-GB" altLang="cs-CZ" b="1" dirty="0" err="1" smtClean="0"/>
              <a:t>zapírání</a:t>
            </a:r>
            <a:r>
              <a:rPr lang="en-GB" altLang="cs-CZ" b="1" dirty="0" smtClean="0"/>
              <a:t> </a:t>
            </a:r>
            <a:r>
              <a:rPr lang="en-GB" altLang="cs-CZ" b="1" dirty="0" err="1" smtClean="0"/>
              <a:t>konfliktu</a:t>
            </a:r>
            <a:r>
              <a:rPr lang="en-GB" altLang="cs-CZ" dirty="0" smtClean="0"/>
              <a:t> </a:t>
            </a:r>
          </a:p>
          <a:p>
            <a:pPr lvl="3">
              <a:lnSpc>
                <a:spcPct val="90000"/>
              </a:lnSpc>
              <a:tabLst>
                <a:tab pos="1003300" algn="l"/>
                <a:tab pos="2011363" algn="l"/>
                <a:tab pos="3019425" algn="l"/>
                <a:tab pos="4027488" algn="l"/>
                <a:tab pos="5035550" algn="l"/>
                <a:tab pos="6043613" algn="l"/>
                <a:tab pos="7051675" algn="l"/>
                <a:tab pos="8059738" algn="l"/>
                <a:tab pos="9067800" algn="l"/>
                <a:tab pos="10075863" algn="l"/>
                <a:tab pos="11082338" algn="l"/>
              </a:tabLst>
            </a:pPr>
            <a:r>
              <a:rPr lang="en-GB" altLang="cs-CZ" i="1" dirty="0" smtClean="0"/>
              <a:t>(„Toto </a:t>
            </a:r>
            <a:r>
              <a:rPr lang="en-GB" altLang="cs-CZ" i="1" dirty="0" err="1" smtClean="0"/>
              <a:t>přeci</a:t>
            </a:r>
            <a:r>
              <a:rPr lang="en-GB" altLang="cs-CZ" i="1" dirty="0" smtClean="0"/>
              <a:t> </a:t>
            </a:r>
            <a:r>
              <a:rPr lang="en-GB" altLang="cs-CZ" i="1" dirty="0" err="1" smtClean="0"/>
              <a:t>ještě</a:t>
            </a:r>
            <a:r>
              <a:rPr lang="en-GB" altLang="cs-CZ" i="1" dirty="0" smtClean="0"/>
              <a:t> </a:t>
            </a:r>
            <a:r>
              <a:rPr lang="en-GB" altLang="cs-CZ" i="1" dirty="0" err="1" smtClean="0"/>
              <a:t>není</a:t>
            </a:r>
            <a:r>
              <a:rPr lang="en-GB" altLang="cs-CZ" i="1" dirty="0" smtClean="0"/>
              <a:t> </a:t>
            </a:r>
            <a:r>
              <a:rPr lang="en-GB" altLang="cs-CZ" i="1" dirty="0" err="1" smtClean="0"/>
              <a:t>konflikt</a:t>
            </a:r>
            <a:r>
              <a:rPr lang="en-GB" altLang="cs-CZ" i="1" dirty="0" smtClean="0"/>
              <a:t>...“)</a:t>
            </a:r>
            <a:r>
              <a:rPr lang="ar-SA" altLang="cs-CZ" i="1" dirty="0" smtClean="0"/>
              <a:t>‏</a:t>
            </a:r>
            <a:endParaRPr lang="en-GB" altLang="cs-CZ" i="1" dirty="0" smtClean="0"/>
          </a:p>
          <a:p>
            <a:pPr lvl="2">
              <a:lnSpc>
                <a:spcPct val="90000"/>
              </a:lnSpc>
              <a:tabLst>
                <a:tab pos="1003300" algn="l"/>
                <a:tab pos="2011363" algn="l"/>
                <a:tab pos="3019425" algn="l"/>
                <a:tab pos="4027488" algn="l"/>
                <a:tab pos="5035550" algn="l"/>
                <a:tab pos="6043613" algn="l"/>
                <a:tab pos="7051675" algn="l"/>
                <a:tab pos="8059738" algn="l"/>
                <a:tab pos="9067800" algn="l"/>
                <a:tab pos="10075863" algn="l"/>
                <a:tab pos="11082338" algn="l"/>
              </a:tabLst>
            </a:pPr>
            <a:r>
              <a:rPr lang="en-GB" altLang="cs-CZ" b="1" dirty="0" err="1" smtClean="0"/>
              <a:t>přizpůsobení</a:t>
            </a:r>
            <a:r>
              <a:rPr lang="en-GB" altLang="cs-CZ" b="1" dirty="0" smtClean="0"/>
              <a:t> (</a:t>
            </a:r>
            <a:r>
              <a:rPr lang="en-GB" altLang="cs-CZ" b="1" dirty="0" err="1" smtClean="0"/>
              <a:t>souhlas</a:t>
            </a:r>
            <a:r>
              <a:rPr lang="en-GB" altLang="cs-CZ" b="1" dirty="0" smtClean="0"/>
              <a:t> je </a:t>
            </a:r>
            <a:r>
              <a:rPr lang="en-GB" altLang="cs-CZ" b="1" dirty="0" err="1" smtClean="0"/>
              <a:t>jednodušší</a:t>
            </a:r>
            <a:r>
              <a:rPr lang="en-GB" altLang="cs-CZ" b="1" dirty="0" smtClean="0"/>
              <a:t>)</a:t>
            </a:r>
            <a:r>
              <a:rPr lang="ar-SA" altLang="cs-CZ" b="1" dirty="0" smtClean="0"/>
              <a:t>‏</a:t>
            </a:r>
            <a:endParaRPr lang="en-GB" altLang="cs-CZ" b="1" dirty="0" smtClean="0"/>
          </a:p>
          <a:p>
            <a:pPr lvl="3">
              <a:lnSpc>
                <a:spcPct val="90000"/>
              </a:lnSpc>
              <a:tabLst>
                <a:tab pos="1003300" algn="l"/>
                <a:tab pos="2011363" algn="l"/>
                <a:tab pos="3019425" algn="l"/>
                <a:tab pos="4027488" algn="l"/>
                <a:tab pos="5035550" algn="l"/>
                <a:tab pos="6043613" algn="l"/>
                <a:tab pos="7051675" algn="l"/>
                <a:tab pos="8059738" algn="l"/>
                <a:tab pos="9067800" algn="l"/>
                <a:tab pos="10075863" algn="l"/>
                <a:tab pos="11082338" algn="l"/>
              </a:tabLst>
            </a:pPr>
            <a:r>
              <a:rPr lang="en-GB" altLang="cs-CZ" i="1" dirty="0" smtClean="0"/>
              <a:t>(„</a:t>
            </a:r>
            <a:r>
              <a:rPr lang="en-GB" altLang="cs-CZ" i="1" dirty="0" err="1" smtClean="0"/>
              <a:t>Ano</a:t>
            </a:r>
            <a:r>
              <a:rPr lang="en-GB" altLang="cs-CZ" i="1" dirty="0" smtClean="0"/>
              <a:t>, </a:t>
            </a:r>
            <a:r>
              <a:rPr lang="en-GB" altLang="cs-CZ" i="1" dirty="0" err="1" smtClean="0"/>
              <a:t>samozřejmě</a:t>
            </a:r>
            <a:r>
              <a:rPr lang="en-GB" altLang="cs-CZ" i="1" dirty="0" smtClean="0"/>
              <a:t>, </a:t>
            </a:r>
            <a:r>
              <a:rPr lang="en-GB" altLang="cs-CZ" i="1" dirty="0" err="1" smtClean="0"/>
              <a:t>že</a:t>
            </a:r>
            <a:r>
              <a:rPr lang="en-GB" altLang="cs-CZ" i="1" dirty="0" smtClean="0"/>
              <a:t> </a:t>
            </a:r>
            <a:r>
              <a:rPr lang="en-GB" altLang="cs-CZ" i="1" dirty="0" err="1" smtClean="0"/>
              <a:t>máš</a:t>
            </a:r>
            <a:r>
              <a:rPr lang="en-GB" altLang="cs-CZ" i="1" dirty="0" smtClean="0"/>
              <a:t> </a:t>
            </a:r>
            <a:r>
              <a:rPr lang="en-GB" altLang="cs-CZ" i="1" dirty="0" err="1" smtClean="0"/>
              <a:t>pravdu</a:t>
            </a:r>
            <a:r>
              <a:rPr lang="en-GB" altLang="cs-CZ" i="1" dirty="0" smtClean="0"/>
              <a:t>...“)</a:t>
            </a:r>
            <a:r>
              <a:rPr lang="ar-SA" altLang="cs-CZ" i="1" dirty="0" smtClean="0"/>
              <a:t>‏</a:t>
            </a:r>
            <a:endParaRPr lang="en-GB" altLang="cs-CZ" i="1" dirty="0" smtClean="0"/>
          </a:p>
          <a:p>
            <a:pPr lvl="1">
              <a:lnSpc>
                <a:spcPct val="90000"/>
              </a:lnSpc>
              <a:tabLst>
                <a:tab pos="1003300" algn="l"/>
                <a:tab pos="2011363" algn="l"/>
                <a:tab pos="3019425" algn="l"/>
                <a:tab pos="4027488" algn="l"/>
                <a:tab pos="5035550" algn="l"/>
                <a:tab pos="6043613" algn="l"/>
                <a:tab pos="7051675" algn="l"/>
                <a:tab pos="8059738" algn="l"/>
                <a:tab pos="9067800" algn="l"/>
                <a:tab pos="10075863" algn="l"/>
                <a:tab pos="11082338" algn="l"/>
              </a:tabLst>
            </a:pPr>
            <a:r>
              <a:rPr lang="en-GB" altLang="cs-CZ" dirty="0" err="1" smtClean="0"/>
              <a:t>nevede</a:t>
            </a:r>
            <a:r>
              <a:rPr lang="en-GB" altLang="cs-CZ" dirty="0" smtClean="0"/>
              <a:t> k </a:t>
            </a:r>
            <a:r>
              <a:rPr lang="en-GB" altLang="cs-CZ" dirty="0" err="1" smtClean="0"/>
              <a:t>řešení</a:t>
            </a:r>
            <a:r>
              <a:rPr lang="en-GB" altLang="cs-CZ" dirty="0" smtClean="0"/>
              <a:t>, </a:t>
            </a:r>
            <a:r>
              <a:rPr lang="en-GB" altLang="cs-CZ" dirty="0" err="1" smtClean="0"/>
              <a:t>potlačované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emoce</a:t>
            </a:r>
            <a:r>
              <a:rPr lang="en-GB" altLang="cs-CZ" dirty="0" smtClean="0"/>
              <a:t>, </a:t>
            </a:r>
            <a:r>
              <a:rPr lang="en-GB" altLang="cs-CZ" dirty="0" err="1" smtClean="0"/>
              <a:t>latentní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konflikt</a:t>
            </a:r>
            <a:endParaRPr lang="cs-CZ" altLang="cs-CZ" dirty="0" smtClean="0"/>
          </a:p>
          <a:p>
            <a:pPr lvl="1">
              <a:lnSpc>
                <a:spcPct val="90000"/>
              </a:lnSpc>
              <a:tabLst>
                <a:tab pos="1003300" algn="l"/>
                <a:tab pos="2011363" algn="l"/>
                <a:tab pos="3019425" algn="l"/>
                <a:tab pos="4027488" algn="l"/>
                <a:tab pos="5035550" algn="l"/>
                <a:tab pos="6043613" algn="l"/>
                <a:tab pos="7051675" algn="l"/>
                <a:tab pos="8059738" algn="l"/>
                <a:tab pos="9067800" algn="l"/>
                <a:tab pos="10075863" algn="l"/>
                <a:tab pos="11082338" algn="l"/>
              </a:tabLst>
            </a:pPr>
            <a:r>
              <a:rPr lang="cs-CZ" altLang="cs-CZ" dirty="0" smtClean="0"/>
              <a:t>možný spouštěč dalších fenoménů (ostrakizace…)</a:t>
            </a:r>
            <a:endParaRPr lang="en-GB" altLang="cs-CZ" dirty="0" smtClean="0"/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  <a:tabLst>
                <a:tab pos="1003300" algn="l"/>
                <a:tab pos="2011363" algn="l"/>
                <a:tab pos="3019425" algn="l"/>
                <a:tab pos="4027488" algn="l"/>
                <a:tab pos="5035550" algn="l"/>
                <a:tab pos="6043613" algn="l"/>
                <a:tab pos="7051675" algn="l"/>
                <a:tab pos="8059738" algn="l"/>
                <a:tab pos="9067800" algn="l"/>
                <a:tab pos="10075863" algn="l"/>
                <a:tab pos="11082338" algn="l"/>
              </a:tabLst>
            </a:pPr>
            <a:endParaRPr lang="en-GB" altLang="cs-CZ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ChangeArrowheads="1"/>
          </p:cNvSpPr>
          <p:nvPr>
            <p:ph type="title"/>
          </p:nvPr>
        </p:nvSpPr>
        <p:spPr>
          <a:xfrm>
            <a:off x="633413" y="612775"/>
            <a:ext cx="8821737" cy="1065213"/>
          </a:xfrm>
        </p:spPr>
        <p:txBody>
          <a:bodyPr lIns="99207" tIns="51588" rIns="99207" bIns="51588"/>
          <a:lstStyle/>
          <a:p>
            <a:pPr>
              <a:tabLst>
                <a:tab pos="0" algn="l"/>
                <a:tab pos="1006475" algn="l"/>
                <a:tab pos="2014538" algn="l"/>
                <a:tab pos="3022600" algn="l"/>
                <a:tab pos="4030663" algn="l"/>
                <a:tab pos="5038725" algn="l"/>
                <a:tab pos="6046788" algn="l"/>
                <a:tab pos="7054850" algn="l"/>
                <a:tab pos="8062913" algn="l"/>
                <a:tab pos="9070975" algn="l"/>
                <a:tab pos="10079038" algn="l"/>
                <a:tab pos="11087100" algn="l"/>
              </a:tabLst>
            </a:pPr>
            <a:r>
              <a:rPr lang="en-GB" altLang="cs-CZ" dirty="0" err="1" smtClean="0"/>
              <a:t>Přístupy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ke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konfliktu</a:t>
            </a:r>
            <a:r>
              <a:rPr lang="en-GB" altLang="cs-CZ" dirty="0" smtClean="0"/>
              <a:t> </a:t>
            </a:r>
            <a:r>
              <a:rPr lang="cs-CZ" altLang="cs-CZ" dirty="0" smtClean="0"/>
              <a:t>- konfrontace</a:t>
            </a:r>
            <a:endParaRPr lang="en-GB" altLang="cs-CZ" dirty="0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503238" y="1763713"/>
            <a:ext cx="9577387" cy="5926137"/>
          </a:xfrm>
        </p:spPr>
        <p:txBody>
          <a:bodyPr lIns="99207" tIns="51588" rIns="99207" bIns="51588"/>
          <a:lstStyle/>
          <a:p>
            <a:pPr>
              <a:tabLst>
                <a:tab pos="1003300" algn="l"/>
                <a:tab pos="2011363" algn="l"/>
                <a:tab pos="3019425" algn="l"/>
                <a:tab pos="4027488" algn="l"/>
                <a:tab pos="5035550" algn="l"/>
                <a:tab pos="6043613" algn="l"/>
                <a:tab pos="7051675" algn="l"/>
                <a:tab pos="8059738" algn="l"/>
                <a:tab pos="9067800" algn="l"/>
                <a:tab pos="10075863" algn="l"/>
                <a:tab pos="11082338" algn="l"/>
              </a:tabLst>
            </a:pPr>
            <a:r>
              <a:rPr lang="en-GB" altLang="cs-CZ" sz="2900" b="1" dirty="0" err="1" smtClean="0"/>
              <a:t>konfrontace</a:t>
            </a:r>
            <a:endParaRPr lang="en-GB" altLang="cs-CZ" sz="2900" b="1" dirty="0" smtClean="0"/>
          </a:p>
          <a:p>
            <a:pPr lvl="1">
              <a:tabLst>
                <a:tab pos="1003300" algn="l"/>
                <a:tab pos="2011363" algn="l"/>
                <a:tab pos="3019425" algn="l"/>
                <a:tab pos="4027488" algn="l"/>
                <a:tab pos="5035550" algn="l"/>
                <a:tab pos="6043613" algn="l"/>
                <a:tab pos="7051675" algn="l"/>
                <a:tab pos="8059738" algn="l"/>
                <a:tab pos="9067800" algn="l"/>
                <a:tab pos="10075863" algn="l"/>
                <a:tab pos="11082338" algn="l"/>
              </a:tabLst>
            </a:pPr>
            <a:r>
              <a:rPr lang="en-GB" altLang="cs-CZ" sz="2400" i="1" dirty="0" err="1" smtClean="0"/>
              <a:t>představa</a:t>
            </a:r>
            <a:r>
              <a:rPr lang="en-GB" altLang="cs-CZ" sz="2400" i="1" dirty="0" smtClean="0"/>
              <a:t>, </a:t>
            </a:r>
            <a:r>
              <a:rPr lang="en-GB" altLang="cs-CZ" sz="2400" i="1" dirty="0" err="1" smtClean="0"/>
              <a:t>že</a:t>
            </a:r>
            <a:r>
              <a:rPr lang="en-GB" altLang="cs-CZ" sz="2400" i="1" dirty="0" smtClean="0"/>
              <a:t> je </a:t>
            </a:r>
            <a:r>
              <a:rPr lang="en-GB" altLang="cs-CZ" sz="2400" i="1" dirty="0" err="1" smtClean="0"/>
              <a:t>potřeba</a:t>
            </a:r>
            <a:r>
              <a:rPr lang="en-GB" altLang="cs-CZ" sz="2400" i="1" dirty="0" smtClean="0"/>
              <a:t> se </a:t>
            </a:r>
            <a:r>
              <a:rPr lang="en-GB" altLang="cs-CZ" sz="2400" i="1" dirty="0" err="1" smtClean="0"/>
              <a:t>konfliktu</a:t>
            </a:r>
            <a:r>
              <a:rPr lang="en-GB" altLang="cs-CZ" sz="2400" i="1" dirty="0" smtClean="0"/>
              <a:t> </a:t>
            </a:r>
            <a:r>
              <a:rPr lang="en-GB" altLang="cs-CZ" sz="2400" i="1" dirty="0" err="1" smtClean="0"/>
              <a:t>postavit</a:t>
            </a:r>
            <a:r>
              <a:rPr lang="en-GB" altLang="cs-CZ" sz="2400" i="1" dirty="0" smtClean="0"/>
              <a:t>, </a:t>
            </a:r>
            <a:r>
              <a:rPr lang="en-GB" altLang="cs-CZ" sz="2400" i="1" dirty="0" err="1" smtClean="0"/>
              <a:t>vnímá</a:t>
            </a:r>
            <a:r>
              <a:rPr lang="en-GB" altLang="cs-CZ" sz="2400" i="1" dirty="0" smtClean="0"/>
              <a:t> </a:t>
            </a:r>
            <a:r>
              <a:rPr lang="en-GB" altLang="cs-CZ" sz="2400" i="1" dirty="0" err="1" smtClean="0"/>
              <a:t>situace</a:t>
            </a:r>
            <a:r>
              <a:rPr lang="en-GB" altLang="cs-CZ" sz="2400" i="1" dirty="0" smtClean="0"/>
              <a:t> </a:t>
            </a:r>
            <a:r>
              <a:rPr lang="en-GB" altLang="cs-CZ" sz="2400" i="1" dirty="0" err="1" smtClean="0"/>
              <a:t>jako</a:t>
            </a:r>
            <a:r>
              <a:rPr lang="en-GB" altLang="cs-CZ" sz="2400" i="1" dirty="0" smtClean="0"/>
              <a:t> „</a:t>
            </a:r>
            <a:r>
              <a:rPr lang="en-GB" altLang="cs-CZ" sz="2400" i="1" dirty="0" err="1" smtClean="0"/>
              <a:t>buď-anebo</a:t>
            </a:r>
            <a:r>
              <a:rPr lang="en-GB" altLang="cs-CZ" sz="2400" i="1" dirty="0" smtClean="0"/>
              <a:t>“, „</a:t>
            </a:r>
            <a:r>
              <a:rPr lang="en-GB" altLang="cs-CZ" sz="2400" i="1" dirty="0" err="1" smtClean="0"/>
              <a:t>kdo</a:t>
            </a:r>
            <a:r>
              <a:rPr lang="en-GB" altLang="cs-CZ" sz="2400" i="1" dirty="0" smtClean="0"/>
              <a:t> s </a:t>
            </a:r>
            <a:r>
              <a:rPr lang="en-GB" altLang="cs-CZ" sz="2400" i="1" dirty="0" err="1" smtClean="0"/>
              <a:t>koho</a:t>
            </a:r>
            <a:r>
              <a:rPr lang="en-GB" altLang="cs-CZ" sz="2400" i="1" dirty="0" smtClean="0"/>
              <a:t>“</a:t>
            </a:r>
          </a:p>
          <a:p>
            <a:pPr lvl="1">
              <a:tabLst>
                <a:tab pos="1003300" algn="l"/>
                <a:tab pos="2011363" algn="l"/>
                <a:tab pos="3019425" algn="l"/>
                <a:tab pos="4027488" algn="l"/>
                <a:tab pos="5035550" algn="l"/>
                <a:tab pos="6043613" algn="l"/>
                <a:tab pos="7051675" algn="l"/>
                <a:tab pos="8059738" algn="l"/>
                <a:tab pos="9067800" algn="l"/>
                <a:tab pos="10075863" algn="l"/>
                <a:tab pos="11082338" algn="l"/>
              </a:tabLst>
            </a:pPr>
            <a:r>
              <a:rPr lang="en-GB" altLang="cs-CZ" sz="2400" dirty="0" err="1" smtClean="0"/>
              <a:t>hájení</a:t>
            </a:r>
            <a:r>
              <a:rPr lang="en-GB" altLang="cs-CZ" sz="2400" dirty="0" smtClean="0"/>
              <a:t> </a:t>
            </a:r>
            <a:r>
              <a:rPr lang="en-GB" altLang="cs-CZ" sz="2400" dirty="0" err="1" smtClean="0"/>
              <a:t>vlastních</a:t>
            </a:r>
            <a:r>
              <a:rPr lang="en-GB" altLang="cs-CZ" sz="2400" dirty="0" smtClean="0"/>
              <a:t> </a:t>
            </a:r>
            <a:r>
              <a:rPr lang="en-GB" altLang="cs-CZ" sz="2400" dirty="0" err="1" smtClean="0"/>
              <a:t>pozic</a:t>
            </a:r>
            <a:r>
              <a:rPr lang="en-GB" altLang="cs-CZ" sz="2400" dirty="0" smtClean="0"/>
              <a:t> a </a:t>
            </a:r>
            <a:r>
              <a:rPr lang="en-GB" altLang="cs-CZ" sz="2400" dirty="0" err="1" smtClean="0"/>
              <a:t>odmítání</a:t>
            </a:r>
            <a:r>
              <a:rPr lang="en-GB" altLang="cs-CZ" sz="2400" dirty="0" smtClean="0"/>
              <a:t> </a:t>
            </a:r>
            <a:r>
              <a:rPr lang="en-GB" altLang="cs-CZ" sz="2400" dirty="0" err="1" smtClean="0"/>
              <a:t>argumentů</a:t>
            </a:r>
            <a:r>
              <a:rPr lang="en-GB" altLang="cs-CZ" sz="2400" dirty="0" smtClean="0"/>
              <a:t> </a:t>
            </a:r>
            <a:r>
              <a:rPr lang="en-GB" altLang="cs-CZ" sz="2400" dirty="0" err="1" smtClean="0"/>
              <a:t>oponenta</a:t>
            </a:r>
            <a:endParaRPr lang="en-GB" altLang="cs-CZ" sz="2400" dirty="0" smtClean="0"/>
          </a:p>
          <a:p>
            <a:pPr lvl="2">
              <a:tabLst>
                <a:tab pos="1003300" algn="l"/>
                <a:tab pos="2011363" algn="l"/>
                <a:tab pos="3019425" algn="l"/>
                <a:tab pos="4027488" algn="l"/>
                <a:tab pos="5035550" algn="l"/>
                <a:tab pos="6043613" algn="l"/>
                <a:tab pos="7051675" algn="l"/>
                <a:tab pos="8059738" algn="l"/>
                <a:tab pos="9067800" algn="l"/>
                <a:tab pos="10075863" algn="l"/>
                <a:tab pos="11082338" algn="l"/>
              </a:tabLst>
            </a:pPr>
            <a:r>
              <a:rPr lang="en-GB" altLang="cs-CZ" sz="2300" i="1" dirty="0" smtClean="0"/>
              <a:t>(„</a:t>
            </a:r>
            <a:r>
              <a:rPr lang="en-GB" altLang="cs-CZ" sz="2300" i="1" dirty="0" err="1" smtClean="0"/>
              <a:t>Pravdu</a:t>
            </a:r>
            <a:r>
              <a:rPr lang="en-GB" altLang="cs-CZ" sz="2300" i="1" dirty="0" smtClean="0"/>
              <a:t> </a:t>
            </a:r>
            <a:r>
              <a:rPr lang="en-GB" altLang="cs-CZ" sz="2300" i="1" dirty="0" err="1" smtClean="0"/>
              <a:t>může</a:t>
            </a:r>
            <a:r>
              <a:rPr lang="en-GB" altLang="cs-CZ" sz="2300" i="1" dirty="0" smtClean="0"/>
              <a:t> </a:t>
            </a:r>
            <a:r>
              <a:rPr lang="en-GB" altLang="cs-CZ" sz="2300" i="1" dirty="0" err="1" smtClean="0"/>
              <a:t>mít</a:t>
            </a:r>
            <a:r>
              <a:rPr lang="en-GB" altLang="cs-CZ" sz="2300" i="1" dirty="0" smtClean="0"/>
              <a:t> </a:t>
            </a:r>
            <a:r>
              <a:rPr lang="en-GB" altLang="cs-CZ" sz="2300" i="1" dirty="0" err="1" smtClean="0"/>
              <a:t>jen</a:t>
            </a:r>
            <a:r>
              <a:rPr lang="en-GB" altLang="cs-CZ" sz="2300" i="1" dirty="0" smtClean="0"/>
              <a:t> </a:t>
            </a:r>
            <a:r>
              <a:rPr lang="en-GB" altLang="cs-CZ" sz="2300" i="1" dirty="0" err="1" smtClean="0"/>
              <a:t>jeden</a:t>
            </a:r>
            <a:r>
              <a:rPr lang="en-GB" altLang="cs-CZ" sz="2300" i="1" dirty="0" smtClean="0"/>
              <a:t>!; </a:t>
            </a:r>
            <a:r>
              <a:rPr lang="en-GB" altLang="cs-CZ" sz="2300" i="1" dirty="0" err="1" smtClean="0"/>
              <a:t>Tady</a:t>
            </a:r>
            <a:r>
              <a:rPr lang="en-GB" altLang="cs-CZ" sz="2300" i="1" dirty="0" smtClean="0"/>
              <a:t> </a:t>
            </a:r>
            <a:r>
              <a:rPr lang="en-GB" altLang="cs-CZ" sz="2300" i="1" dirty="0" err="1" smtClean="0"/>
              <a:t>jde</a:t>
            </a:r>
            <a:r>
              <a:rPr lang="en-GB" altLang="cs-CZ" sz="2300" i="1" dirty="0" smtClean="0"/>
              <a:t> o </a:t>
            </a:r>
            <a:r>
              <a:rPr lang="en-GB" altLang="cs-CZ" sz="2300" i="1" dirty="0" err="1" smtClean="0"/>
              <a:t>princip</a:t>
            </a:r>
            <a:r>
              <a:rPr lang="en-GB" altLang="cs-CZ" sz="2300" i="1" dirty="0" smtClean="0"/>
              <a:t>!“)</a:t>
            </a:r>
            <a:r>
              <a:rPr lang="ar-SA" altLang="cs-CZ" sz="2300" i="1" dirty="0" smtClean="0"/>
              <a:t>‏</a:t>
            </a:r>
            <a:endParaRPr lang="en-GB" altLang="cs-CZ" sz="2300" i="1" dirty="0" smtClean="0"/>
          </a:p>
          <a:p>
            <a:pPr lvl="1">
              <a:tabLst>
                <a:tab pos="1003300" algn="l"/>
                <a:tab pos="2011363" algn="l"/>
                <a:tab pos="3019425" algn="l"/>
                <a:tab pos="4027488" algn="l"/>
                <a:tab pos="5035550" algn="l"/>
                <a:tab pos="6043613" algn="l"/>
                <a:tab pos="7051675" algn="l"/>
                <a:tab pos="8059738" algn="l"/>
                <a:tab pos="9067800" algn="l"/>
                <a:tab pos="10075863" algn="l"/>
                <a:tab pos="11082338" algn="l"/>
              </a:tabLst>
            </a:pPr>
            <a:r>
              <a:rPr lang="en-GB" altLang="cs-CZ" sz="2400" dirty="0" err="1" smtClean="0"/>
              <a:t>konfrontace</a:t>
            </a:r>
            <a:r>
              <a:rPr lang="en-GB" altLang="cs-CZ" sz="2400" dirty="0" smtClean="0"/>
              <a:t> z </a:t>
            </a:r>
            <a:r>
              <a:rPr lang="en-GB" altLang="cs-CZ" sz="2400" dirty="0" err="1" smtClean="0"/>
              <a:t>pozice</a:t>
            </a:r>
            <a:r>
              <a:rPr lang="en-GB" altLang="cs-CZ" sz="2400" dirty="0" smtClean="0"/>
              <a:t> </a:t>
            </a:r>
            <a:r>
              <a:rPr lang="en-GB" altLang="cs-CZ" sz="2400" dirty="0" err="1" smtClean="0"/>
              <a:t>síly</a:t>
            </a:r>
            <a:endParaRPr lang="en-GB" altLang="cs-CZ" sz="2400" dirty="0" smtClean="0"/>
          </a:p>
          <a:p>
            <a:pPr lvl="2">
              <a:tabLst>
                <a:tab pos="1003300" algn="l"/>
                <a:tab pos="2011363" algn="l"/>
                <a:tab pos="3019425" algn="l"/>
                <a:tab pos="4027488" algn="l"/>
                <a:tab pos="5035550" algn="l"/>
                <a:tab pos="6043613" algn="l"/>
                <a:tab pos="7051675" algn="l"/>
                <a:tab pos="8059738" algn="l"/>
                <a:tab pos="9067800" algn="l"/>
                <a:tab pos="10075863" algn="l"/>
                <a:tab pos="11082338" algn="l"/>
              </a:tabLst>
            </a:pPr>
            <a:r>
              <a:rPr lang="en-GB" altLang="cs-CZ" sz="2300" dirty="0" err="1" smtClean="0"/>
              <a:t>vztah</a:t>
            </a:r>
            <a:r>
              <a:rPr lang="en-GB" altLang="cs-CZ" sz="2300" dirty="0" smtClean="0"/>
              <a:t> </a:t>
            </a:r>
            <a:r>
              <a:rPr lang="en-GB" altLang="cs-CZ" sz="2300" dirty="0" err="1" smtClean="0"/>
              <a:t>nadřízený-podřízený</a:t>
            </a:r>
            <a:r>
              <a:rPr lang="en-GB" altLang="cs-CZ" sz="2300" dirty="0" smtClean="0"/>
              <a:t>, </a:t>
            </a:r>
            <a:r>
              <a:rPr lang="en-GB" altLang="cs-CZ" sz="2300" dirty="0" err="1" smtClean="0"/>
              <a:t>učitel-žák</a:t>
            </a:r>
            <a:r>
              <a:rPr lang="en-GB" altLang="cs-CZ" sz="2300" dirty="0" smtClean="0"/>
              <a:t>, </a:t>
            </a:r>
            <a:r>
              <a:rPr lang="en-GB" altLang="cs-CZ" sz="2300" dirty="0" err="1" smtClean="0"/>
              <a:t>starší-mladší</a:t>
            </a:r>
            <a:r>
              <a:rPr lang="en-GB" altLang="cs-CZ" sz="2300" dirty="0" smtClean="0"/>
              <a:t>...</a:t>
            </a:r>
          </a:p>
          <a:p>
            <a:pPr lvl="2">
              <a:tabLst>
                <a:tab pos="1003300" algn="l"/>
                <a:tab pos="2011363" algn="l"/>
                <a:tab pos="3019425" algn="l"/>
                <a:tab pos="4027488" algn="l"/>
                <a:tab pos="5035550" algn="l"/>
                <a:tab pos="6043613" algn="l"/>
                <a:tab pos="7051675" algn="l"/>
                <a:tab pos="8059738" algn="l"/>
                <a:tab pos="9067800" algn="l"/>
                <a:tab pos="10075863" algn="l"/>
                <a:tab pos="11082338" algn="l"/>
              </a:tabLst>
            </a:pPr>
            <a:r>
              <a:rPr lang="en-GB" altLang="cs-CZ" sz="2300" dirty="0" smtClean="0"/>
              <a:t>(„</a:t>
            </a:r>
            <a:r>
              <a:rPr lang="en-GB" altLang="cs-CZ" sz="2300" dirty="0" err="1" smtClean="0"/>
              <a:t>Už</a:t>
            </a:r>
            <a:r>
              <a:rPr lang="en-GB" altLang="cs-CZ" sz="2300" dirty="0" smtClean="0"/>
              <a:t> </a:t>
            </a:r>
            <a:r>
              <a:rPr lang="en-GB" altLang="cs-CZ" sz="2300" dirty="0" err="1" smtClean="0"/>
              <a:t>jsem</a:t>
            </a:r>
            <a:r>
              <a:rPr lang="en-GB" altLang="cs-CZ" sz="2300" dirty="0" smtClean="0"/>
              <a:t> </a:t>
            </a:r>
            <a:r>
              <a:rPr lang="en-GB" altLang="cs-CZ" sz="2300" dirty="0" err="1" smtClean="0"/>
              <a:t>řekl</a:t>
            </a:r>
            <a:r>
              <a:rPr lang="en-GB" altLang="cs-CZ" sz="2300" dirty="0" smtClean="0"/>
              <a:t>!“)</a:t>
            </a:r>
            <a:r>
              <a:rPr lang="ar-SA" altLang="cs-CZ" sz="2300" dirty="0" smtClean="0"/>
              <a:t>‏</a:t>
            </a:r>
            <a:endParaRPr lang="en-GB" altLang="cs-CZ" sz="2300" dirty="0" smtClean="0"/>
          </a:p>
          <a:p>
            <a:pPr lvl="2">
              <a:buFont typeface="Wingdings" panose="05000000000000000000" pitchFamily="2" charset="2"/>
              <a:buNone/>
              <a:tabLst>
                <a:tab pos="1003300" algn="l"/>
                <a:tab pos="2011363" algn="l"/>
                <a:tab pos="3019425" algn="l"/>
                <a:tab pos="4027488" algn="l"/>
                <a:tab pos="5035550" algn="l"/>
                <a:tab pos="6043613" algn="l"/>
                <a:tab pos="7051675" algn="l"/>
                <a:tab pos="8059738" algn="l"/>
                <a:tab pos="9067800" algn="l"/>
                <a:tab pos="10075863" algn="l"/>
                <a:tab pos="11082338" algn="l"/>
              </a:tabLst>
            </a:pPr>
            <a:endParaRPr lang="en-GB" altLang="cs-CZ" sz="2300" dirty="0" smtClean="0"/>
          </a:p>
          <a:p>
            <a:pPr lvl="1">
              <a:tabLst>
                <a:tab pos="1003300" algn="l"/>
                <a:tab pos="2011363" algn="l"/>
                <a:tab pos="3019425" algn="l"/>
                <a:tab pos="4027488" algn="l"/>
                <a:tab pos="5035550" algn="l"/>
                <a:tab pos="6043613" algn="l"/>
                <a:tab pos="7051675" algn="l"/>
                <a:tab pos="8059738" algn="l"/>
                <a:tab pos="9067800" algn="l"/>
                <a:tab pos="10075863" algn="l"/>
                <a:tab pos="11082338" algn="l"/>
              </a:tabLst>
            </a:pPr>
            <a:r>
              <a:rPr lang="cs-CZ" altLang="cs-CZ" sz="2400" dirty="0" smtClean="0"/>
              <a:t>funkční v situaci, kdy komunikační partner se konfliktu vyhýbá</a:t>
            </a:r>
          </a:p>
          <a:p>
            <a:pPr lvl="1">
              <a:tabLst>
                <a:tab pos="1003300" algn="l"/>
                <a:tab pos="2011363" algn="l"/>
                <a:tab pos="3019425" algn="l"/>
                <a:tab pos="4027488" algn="l"/>
                <a:tab pos="5035550" algn="l"/>
                <a:tab pos="6043613" algn="l"/>
                <a:tab pos="7051675" algn="l"/>
                <a:tab pos="8059738" algn="l"/>
                <a:tab pos="9067800" algn="l"/>
                <a:tab pos="10075863" algn="l"/>
                <a:tab pos="11082338" algn="l"/>
              </a:tabLst>
            </a:pPr>
            <a:r>
              <a:rPr lang="cs-CZ" altLang="cs-CZ" sz="2400" dirty="0" smtClean="0"/>
              <a:t>V ostatních případech </a:t>
            </a:r>
            <a:r>
              <a:rPr lang="en-GB" altLang="cs-CZ" sz="2400" dirty="0" err="1" smtClean="0"/>
              <a:t>často</a:t>
            </a:r>
            <a:r>
              <a:rPr lang="en-GB" altLang="cs-CZ" sz="2400" dirty="0" smtClean="0"/>
              <a:t> </a:t>
            </a:r>
            <a:r>
              <a:rPr lang="en-GB" altLang="cs-CZ" sz="2400" dirty="0" err="1" smtClean="0"/>
              <a:t>nevede</a:t>
            </a:r>
            <a:r>
              <a:rPr lang="en-GB" altLang="cs-CZ" sz="2400" dirty="0" smtClean="0"/>
              <a:t> k </a:t>
            </a:r>
            <a:r>
              <a:rPr lang="en-GB" altLang="cs-CZ" sz="2400" dirty="0" err="1" smtClean="0"/>
              <a:t>řešení</a:t>
            </a:r>
            <a:r>
              <a:rPr lang="en-GB" altLang="cs-CZ" sz="2400" dirty="0" smtClean="0"/>
              <a:t>, </a:t>
            </a:r>
            <a:r>
              <a:rPr lang="cs-CZ" altLang="cs-CZ" sz="2400" dirty="0" smtClean="0"/>
              <a:t>následuje</a:t>
            </a:r>
            <a:r>
              <a:rPr lang="en-GB" altLang="cs-CZ" sz="2400" dirty="0" smtClean="0"/>
              <a:t> </a:t>
            </a:r>
            <a:r>
              <a:rPr lang="en-GB" altLang="cs-CZ" sz="2400" dirty="0" err="1" smtClean="0"/>
              <a:t>dlouhý</a:t>
            </a:r>
            <a:r>
              <a:rPr lang="en-GB" altLang="cs-CZ" sz="2400" dirty="0" smtClean="0"/>
              <a:t> a </a:t>
            </a:r>
            <a:r>
              <a:rPr lang="en-GB" altLang="cs-CZ" sz="2400" dirty="0" err="1" smtClean="0"/>
              <a:t>úporný</a:t>
            </a:r>
            <a:r>
              <a:rPr lang="en-GB" altLang="cs-CZ" sz="2400" dirty="0" smtClean="0"/>
              <a:t> </a:t>
            </a:r>
            <a:r>
              <a:rPr lang="en-GB" altLang="cs-CZ" sz="2400" dirty="0" err="1" smtClean="0"/>
              <a:t>boj</a:t>
            </a:r>
            <a:endParaRPr lang="en-GB" altLang="cs-CZ" sz="2400" dirty="0" smtClean="0"/>
          </a:p>
          <a:p>
            <a:pPr lvl="2">
              <a:buFont typeface="Wingdings" panose="05000000000000000000" pitchFamily="2" charset="2"/>
              <a:buNone/>
              <a:tabLst>
                <a:tab pos="1003300" algn="l"/>
                <a:tab pos="2011363" algn="l"/>
                <a:tab pos="3019425" algn="l"/>
                <a:tab pos="4027488" algn="l"/>
                <a:tab pos="5035550" algn="l"/>
                <a:tab pos="6043613" algn="l"/>
                <a:tab pos="7051675" algn="l"/>
                <a:tab pos="8059738" algn="l"/>
                <a:tab pos="9067800" algn="l"/>
                <a:tab pos="10075863" algn="l"/>
                <a:tab pos="11082338" algn="l"/>
              </a:tabLst>
            </a:pPr>
            <a:endParaRPr lang="en-GB" altLang="cs-CZ" sz="2300" dirty="0" smtClean="0"/>
          </a:p>
          <a:p>
            <a:pPr>
              <a:buFont typeface="Wingdings" panose="05000000000000000000" pitchFamily="2" charset="2"/>
              <a:buNone/>
              <a:tabLst>
                <a:tab pos="1003300" algn="l"/>
                <a:tab pos="2011363" algn="l"/>
                <a:tab pos="3019425" algn="l"/>
                <a:tab pos="4027488" algn="l"/>
                <a:tab pos="5035550" algn="l"/>
                <a:tab pos="6043613" algn="l"/>
                <a:tab pos="7051675" algn="l"/>
                <a:tab pos="8059738" algn="l"/>
                <a:tab pos="9067800" algn="l"/>
                <a:tab pos="10075863" algn="l"/>
                <a:tab pos="11082338" algn="l"/>
              </a:tabLst>
            </a:pPr>
            <a:endParaRPr lang="en-GB" altLang="cs-CZ" sz="29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ChangeArrowheads="1"/>
          </p:cNvSpPr>
          <p:nvPr>
            <p:ph type="title"/>
          </p:nvPr>
        </p:nvSpPr>
        <p:spPr>
          <a:xfrm>
            <a:off x="633413" y="612775"/>
            <a:ext cx="8821737" cy="1065213"/>
          </a:xfrm>
        </p:spPr>
        <p:txBody>
          <a:bodyPr lIns="99207" tIns="51588" rIns="99207" bIns="51588">
            <a:normAutofit fontScale="90000"/>
          </a:bodyPr>
          <a:lstStyle/>
          <a:p>
            <a:pPr>
              <a:tabLst>
                <a:tab pos="0" algn="l"/>
                <a:tab pos="1006475" algn="l"/>
                <a:tab pos="2014538" algn="l"/>
                <a:tab pos="3022600" algn="l"/>
                <a:tab pos="4030663" algn="l"/>
                <a:tab pos="5038725" algn="l"/>
                <a:tab pos="6046788" algn="l"/>
                <a:tab pos="7054850" algn="l"/>
                <a:tab pos="8062913" algn="l"/>
                <a:tab pos="9070975" algn="l"/>
                <a:tab pos="10079038" algn="l"/>
                <a:tab pos="11087100" algn="l"/>
              </a:tabLst>
            </a:pPr>
            <a:r>
              <a:rPr lang="en-GB" altLang="cs-CZ" dirty="0" err="1" smtClean="0"/>
              <a:t>Přístupy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ke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konfliktu</a:t>
            </a:r>
            <a:r>
              <a:rPr lang="en-GB" altLang="cs-CZ" dirty="0" smtClean="0"/>
              <a:t> </a:t>
            </a:r>
            <a:r>
              <a:rPr lang="cs-CZ" altLang="cs-CZ" dirty="0" smtClean="0"/>
              <a:t>- profesionální</a:t>
            </a:r>
            <a:endParaRPr lang="en-GB" altLang="cs-CZ" dirty="0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503238" y="1763713"/>
            <a:ext cx="9577387" cy="5214937"/>
          </a:xfrm>
        </p:spPr>
        <p:txBody>
          <a:bodyPr lIns="99207" tIns="51588" rIns="99207" bIns="51588"/>
          <a:lstStyle/>
          <a:p>
            <a:pPr>
              <a:tabLst>
                <a:tab pos="1003300" algn="l"/>
                <a:tab pos="2011363" algn="l"/>
                <a:tab pos="3019425" algn="l"/>
                <a:tab pos="4027488" algn="l"/>
                <a:tab pos="5035550" algn="l"/>
                <a:tab pos="6043613" algn="l"/>
                <a:tab pos="7051675" algn="l"/>
                <a:tab pos="8059738" algn="l"/>
                <a:tab pos="9067800" algn="l"/>
                <a:tab pos="10075863" algn="l"/>
                <a:tab pos="11082338" algn="l"/>
              </a:tabLst>
            </a:pPr>
            <a:r>
              <a:rPr lang="en-GB" altLang="cs-CZ" sz="2900" b="1" smtClean="0"/>
              <a:t>řešení problému</a:t>
            </a:r>
          </a:p>
          <a:p>
            <a:pPr lvl="1">
              <a:tabLst>
                <a:tab pos="1003300" algn="l"/>
                <a:tab pos="2011363" algn="l"/>
                <a:tab pos="3019425" algn="l"/>
                <a:tab pos="4027488" algn="l"/>
                <a:tab pos="5035550" algn="l"/>
                <a:tab pos="6043613" algn="l"/>
                <a:tab pos="7051675" algn="l"/>
                <a:tab pos="8059738" algn="l"/>
                <a:tab pos="9067800" algn="l"/>
                <a:tab pos="10075863" algn="l"/>
                <a:tab pos="11082338" algn="l"/>
              </a:tabLst>
            </a:pPr>
            <a:r>
              <a:rPr lang="en-GB" altLang="cs-CZ" sz="2400" i="1" smtClean="0"/>
              <a:t>nutné sebevědomí, ochota a komunikační dovednosti</a:t>
            </a:r>
          </a:p>
          <a:p>
            <a:pPr lvl="1">
              <a:tabLst>
                <a:tab pos="1003300" algn="l"/>
                <a:tab pos="2011363" algn="l"/>
                <a:tab pos="3019425" algn="l"/>
                <a:tab pos="4027488" algn="l"/>
                <a:tab pos="5035550" algn="l"/>
                <a:tab pos="6043613" algn="l"/>
                <a:tab pos="7051675" algn="l"/>
                <a:tab pos="8059738" algn="l"/>
                <a:tab pos="9067800" algn="l"/>
                <a:tab pos="10075863" algn="l"/>
                <a:tab pos="11082338" algn="l"/>
              </a:tabLst>
            </a:pPr>
            <a:r>
              <a:rPr lang="en-GB" altLang="cs-CZ" sz="2400" smtClean="0"/>
              <a:t>kompromis</a:t>
            </a:r>
          </a:p>
          <a:p>
            <a:pPr lvl="2">
              <a:tabLst>
                <a:tab pos="1003300" algn="l"/>
                <a:tab pos="2011363" algn="l"/>
                <a:tab pos="3019425" algn="l"/>
                <a:tab pos="4027488" algn="l"/>
                <a:tab pos="5035550" algn="l"/>
                <a:tab pos="6043613" algn="l"/>
                <a:tab pos="7051675" algn="l"/>
                <a:tab pos="8059738" algn="l"/>
                <a:tab pos="9067800" algn="l"/>
                <a:tab pos="10075863" algn="l"/>
                <a:tab pos="11082338" algn="l"/>
              </a:tabLst>
            </a:pPr>
            <a:r>
              <a:rPr lang="en-GB" altLang="cs-CZ" sz="2300" smtClean="0"/>
              <a:t>vyjednávání, každý se něčeho vzdá </a:t>
            </a:r>
          </a:p>
          <a:p>
            <a:pPr lvl="2">
              <a:tabLst>
                <a:tab pos="1003300" algn="l"/>
                <a:tab pos="2011363" algn="l"/>
                <a:tab pos="3019425" algn="l"/>
                <a:tab pos="4027488" algn="l"/>
                <a:tab pos="5035550" algn="l"/>
                <a:tab pos="6043613" algn="l"/>
                <a:tab pos="7051675" algn="l"/>
                <a:tab pos="8059738" algn="l"/>
                <a:tab pos="9067800" algn="l"/>
                <a:tab pos="10075863" algn="l"/>
                <a:tab pos="11082338" algn="l"/>
              </a:tabLst>
            </a:pPr>
            <a:r>
              <a:rPr lang="en-GB" altLang="cs-CZ" sz="2300" smtClean="0"/>
              <a:t>účinný tehdy, kdy se podaří prosadit podstatné, v opačném případě - rozmrzelost a přizpůsobení se</a:t>
            </a:r>
          </a:p>
          <a:p>
            <a:pPr lvl="1">
              <a:tabLst>
                <a:tab pos="1003300" algn="l"/>
                <a:tab pos="2011363" algn="l"/>
                <a:tab pos="3019425" algn="l"/>
                <a:tab pos="4027488" algn="l"/>
                <a:tab pos="5035550" algn="l"/>
                <a:tab pos="6043613" algn="l"/>
                <a:tab pos="7051675" algn="l"/>
                <a:tab pos="8059738" algn="l"/>
                <a:tab pos="9067800" algn="l"/>
                <a:tab pos="10075863" algn="l"/>
                <a:tab pos="11082338" algn="l"/>
              </a:tabLst>
            </a:pPr>
            <a:r>
              <a:rPr lang="en-GB" altLang="cs-CZ" sz="2400" smtClean="0"/>
              <a:t>dohoda</a:t>
            </a:r>
          </a:p>
          <a:p>
            <a:pPr lvl="2">
              <a:tabLst>
                <a:tab pos="1003300" algn="l"/>
                <a:tab pos="2011363" algn="l"/>
                <a:tab pos="3019425" algn="l"/>
                <a:tab pos="4027488" algn="l"/>
                <a:tab pos="5035550" algn="l"/>
                <a:tab pos="6043613" algn="l"/>
                <a:tab pos="7051675" algn="l"/>
                <a:tab pos="8059738" algn="l"/>
                <a:tab pos="9067800" algn="l"/>
                <a:tab pos="10075863" algn="l"/>
                <a:tab pos="11082338" algn="l"/>
              </a:tabLst>
            </a:pPr>
            <a:r>
              <a:rPr lang="en-GB" altLang="cs-CZ" sz="2300" smtClean="0"/>
              <a:t>„win-win“ strategie, ochota vyjít vstříc</a:t>
            </a:r>
          </a:p>
          <a:p>
            <a:pPr lvl="2">
              <a:tabLst>
                <a:tab pos="1003300" algn="l"/>
                <a:tab pos="2011363" algn="l"/>
                <a:tab pos="3019425" algn="l"/>
                <a:tab pos="4027488" algn="l"/>
                <a:tab pos="5035550" algn="l"/>
                <a:tab pos="6043613" algn="l"/>
                <a:tab pos="7051675" algn="l"/>
                <a:tab pos="8059738" algn="l"/>
                <a:tab pos="9067800" algn="l"/>
                <a:tab pos="10075863" algn="l"/>
                <a:tab pos="11082338" algn="l"/>
              </a:tabLst>
            </a:pPr>
            <a:r>
              <a:rPr lang="en-GB" altLang="cs-CZ" sz="2300" smtClean="0"/>
              <a:t>jde o to, aby byly uspokojeny potřeby obou stran, příčin konfliktu i to, co obě strany dohodou riskují, důvěra</a:t>
            </a:r>
          </a:p>
          <a:p>
            <a:pPr lvl="2">
              <a:tabLst>
                <a:tab pos="1003300" algn="l"/>
                <a:tab pos="2011363" algn="l"/>
                <a:tab pos="3019425" algn="l"/>
                <a:tab pos="4027488" algn="l"/>
                <a:tab pos="5035550" algn="l"/>
                <a:tab pos="6043613" algn="l"/>
                <a:tab pos="7051675" algn="l"/>
                <a:tab pos="8059738" algn="l"/>
                <a:tab pos="9067800" algn="l"/>
                <a:tab pos="10075863" algn="l"/>
                <a:tab pos="11082338" algn="l"/>
              </a:tabLst>
            </a:pPr>
            <a:r>
              <a:rPr lang="en-GB" altLang="cs-CZ" sz="2300" smtClean="0"/>
              <a:t>velká šance na potlačení konfliktu v budoucnu</a:t>
            </a:r>
          </a:p>
          <a:p>
            <a:pPr>
              <a:buFont typeface="Wingdings" panose="05000000000000000000" pitchFamily="2" charset="2"/>
              <a:buNone/>
              <a:tabLst>
                <a:tab pos="1003300" algn="l"/>
                <a:tab pos="2011363" algn="l"/>
                <a:tab pos="3019425" algn="l"/>
                <a:tab pos="4027488" algn="l"/>
                <a:tab pos="5035550" algn="l"/>
                <a:tab pos="6043613" algn="l"/>
                <a:tab pos="7051675" algn="l"/>
                <a:tab pos="8059738" algn="l"/>
                <a:tab pos="9067800" algn="l"/>
                <a:tab pos="10075863" algn="l"/>
                <a:tab pos="11082338" algn="l"/>
              </a:tabLst>
            </a:pPr>
            <a:endParaRPr lang="en-GB" altLang="cs-CZ" sz="290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mtClean="0"/>
              <a:t>Možné postupy při řešení konfliktu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r>
              <a:rPr lang="cs-CZ" altLang="cs-CZ" smtClean="0"/>
              <a:t>faktory</a:t>
            </a:r>
          </a:p>
          <a:p>
            <a:pPr lvl="1"/>
            <a:r>
              <a:rPr lang="cs-CZ" altLang="cs-CZ" smtClean="0"/>
              <a:t>míra odpovědnosti třetí strany</a:t>
            </a:r>
            <a:endParaRPr lang="cs-CZ" altLang="cs-CZ" smtClean="0">
              <a:latin typeface="Arial" panose="020B0604020202020204" pitchFamily="34" charset="0"/>
            </a:endParaRPr>
          </a:p>
          <a:p>
            <a:pPr lvl="1"/>
            <a:r>
              <a:rPr lang="cs-CZ" altLang="cs-CZ" smtClean="0">
                <a:latin typeface="Arial" panose="020B0604020202020204" pitchFamily="34" charset="0"/>
              </a:rPr>
              <a:t>důraz na vztah mezi odpůrci</a:t>
            </a:r>
          </a:p>
          <a:p>
            <a:pPr lvl="1"/>
            <a:endParaRPr lang="cs-CZ" altLang="cs-CZ" smtClean="0">
              <a:latin typeface="Arial" panose="020B0604020202020204" pitchFamily="34" charset="0"/>
            </a:endParaRPr>
          </a:p>
          <a:p>
            <a:pPr lvl="1"/>
            <a:endParaRPr lang="cs-CZ" altLang="cs-CZ" smtClean="0"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100" smtClean="0">
                <a:latin typeface="Arial" panose="020B0604020202020204" pitchFamily="34" charset="0"/>
              </a:rPr>
              <a:t>Odpůrci nesou zodpovědnost	         Třetí strana nese zodpovědnost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100" smtClean="0">
                <a:latin typeface="Arial" panose="020B0604020202020204" pitchFamily="34" charset="0"/>
              </a:rPr>
              <a:t>Vztahy jsou důležité			              Důležité je řešení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z="2100" smtClean="0">
              <a:latin typeface="Arial" panose="020B0604020202020204" pitchFamily="34" charset="0"/>
            </a:endParaRPr>
          </a:p>
          <a:p>
            <a:pPr algn="ctr">
              <a:buFont typeface="Wingdings" panose="05000000000000000000" pitchFamily="2" charset="2"/>
              <a:buNone/>
            </a:pPr>
            <a:r>
              <a:rPr lang="cs-CZ" altLang="cs-CZ" sz="2300" smtClean="0">
                <a:latin typeface="Arial" panose="020B0604020202020204" pitchFamily="34" charset="0"/>
              </a:rPr>
              <a:t>řešení spoluprácí – usmíření – mediace – arbitráž – soudní řízení</a:t>
            </a:r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>
            <a:off x="595313" y="5448300"/>
            <a:ext cx="85740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0794" tIns="50397" rIns="100794" bIns="50397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 altLang="cs-CZ" smtClean="0"/>
              <a:t>Řešení konfliktu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900" dirty="0" smtClean="0"/>
              <a:t>analýza příčin (nabízená záminka vs. vlastní důvod)</a:t>
            </a:r>
          </a:p>
          <a:p>
            <a:pPr>
              <a:lnSpc>
                <a:spcPct val="80000"/>
              </a:lnSpc>
            </a:pPr>
            <a:r>
              <a:rPr lang="cs-CZ" altLang="cs-CZ" sz="2900" dirty="0" err="1" smtClean="0"/>
              <a:t>zaujmutí</a:t>
            </a:r>
            <a:r>
              <a:rPr lang="cs-CZ" altLang="cs-CZ" sz="2900" dirty="0" smtClean="0"/>
              <a:t> pozic vs. projevení zájmu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 smtClean="0"/>
              <a:t>požadavek / výhrůžka vs. objasnění stanoviska</a:t>
            </a:r>
          </a:p>
          <a:p>
            <a:pPr>
              <a:lnSpc>
                <a:spcPct val="80000"/>
              </a:lnSpc>
            </a:pPr>
            <a:r>
              <a:rPr lang="cs-CZ" altLang="cs-CZ" sz="2900" dirty="0" smtClean="0"/>
              <a:t>prostředí pro řešení konfliktu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 smtClean="0"/>
              <a:t>místo a čas (je bezpečné, vyhovující a dostatečné?)</a:t>
            </a:r>
          </a:p>
          <a:p>
            <a:pPr>
              <a:lnSpc>
                <a:spcPct val="80000"/>
              </a:lnSpc>
            </a:pPr>
            <a:r>
              <a:rPr lang="cs-CZ" altLang="cs-CZ" sz="2900" dirty="0" smtClean="0"/>
              <a:t>Fáze řešení konfliktu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 smtClean="0"/>
              <a:t>vytvoření pozitivního prostředí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 smtClean="0"/>
              <a:t>definování problému a diskuse o něm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 smtClean="0"/>
              <a:t>shrnutí dosažených výsledků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 smtClean="0"/>
              <a:t>hledání možných řešení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 smtClean="0"/>
              <a:t>stanovení dalšího postupu (harmonogram)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-19050"/>
            <a:ext cx="9577387" cy="1579563"/>
          </a:xfrm>
        </p:spPr>
        <p:txBody>
          <a:bodyPr/>
          <a:lstStyle/>
          <a:p>
            <a:r>
              <a:rPr lang="cs-CZ" altLang="cs-CZ" sz="3700" dirty="0" smtClean="0"/>
              <a:t>Řešení spoluprací („neformální postup“) - fáze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900" dirty="0" smtClean="0"/>
              <a:t>osobní plánování (přípravná fáze)</a:t>
            </a:r>
          </a:p>
          <a:p>
            <a:pPr lvl="1">
              <a:lnSpc>
                <a:spcPct val="90000"/>
              </a:lnSpc>
            </a:pPr>
            <a:r>
              <a:rPr lang="cs-CZ" altLang="cs-CZ" sz="2400" dirty="0" smtClean="0"/>
              <a:t>definování příčin konfliktu</a:t>
            </a:r>
          </a:p>
          <a:p>
            <a:pPr lvl="1">
              <a:lnSpc>
                <a:spcPct val="90000"/>
              </a:lnSpc>
            </a:pPr>
            <a:r>
              <a:rPr lang="cs-CZ" altLang="cs-CZ" sz="2400" dirty="0" smtClean="0"/>
              <a:t>definování zájmů a postojů</a:t>
            </a:r>
          </a:p>
          <a:p>
            <a:pPr lvl="1">
              <a:lnSpc>
                <a:spcPct val="90000"/>
              </a:lnSpc>
            </a:pPr>
            <a:r>
              <a:rPr lang="cs-CZ" altLang="cs-CZ" sz="2400" dirty="0" smtClean="0"/>
              <a:t>organizace vhodného prostředí pro diskusi</a:t>
            </a:r>
          </a:p>
          <a:p>
            <a:pPr lvl="1">
              <a:lnSpc>
                <a:spcPct val="90000"/>
              </a:lnSpc>
            </a:pPr>
            <a:endParaRPr lang="cs-CZ" altLang="cs-CZ" sz="2400" dirty="0"/>
          </a:p>
          <a:p>
            <a:pPr lvl="1">
              <a:lnSpc>
                <a:spcPct val="90000"/>
              </a:lnSpc>
            </a:pPr>
            <a:endParaRPr lang="cs-CZ" altLang="cs-CZ" sz="2400" dirty="0" smtClean="0"/>
          </a:p>
          <a:p>
            <a:pPr>
              <a:lnSpc>
                <a:spcPct val="90000"/>
              </a:lnSpc>
            </a:pPr>
            <a:r>
              <a:rPr lang="cs-CZ" altLang="cs-CZ" sz="2900" dirty="0" smtClean="0"/>
              <a:t>vlastní řešení s druhým účastníkem konfliktu</a:t>
            </a:r>
          </a:p>
          <a:p>
            <a:pPr lvl="1">
              <a:lnSpc>
                <a:spcPct val="90000"/>
              </a:lnSpc>
            </a:pPr>
            <a:r>
              <a:rPr lang="cs-CZ" altLang="cs-CZ" sz="2400" dirty="0" smtClean="0"/>
              <a:t>navození pozitivní atmosféry</a:t>
            </a:r>
          </a:p>
          <a:p>
            <a:pPr lvl="1">
              <a:lnSpc>
                <a:spcPct val="90000"/>
              </a:lnSpc>
            </a:pPr>
            <a:r>
              <a:rPr lang="cs-CZ" altLang="cs-CZ" sz="2400" dirty="0" smtClean="0"/>
              <a:t>společné definování problému</a:t>
            </a:r>
          </a:p>
          <a:p>
            <a:pPr lvl="1">
              <a:lnSpc>
                <a:spcPct val="90000"/>
              </a:lnSpc>
            </a:pPr>
            <a:r>
              <a:rPr lang="cs-CZ" altLang="cs-CZ" sz="2400" dirty="0" smtClean="0"/>
              <a:t>shrnutí dosavadního pokroku</a:t>
            </a:r>
          </a:p>
          <a:p>
            <a:pPr lvl="1">
              <a:lnSpc>
                <a:spcPct val="90000"/>
              </a:lnSpc>
            </a:pPr>
            <a:r>
              <a:rPr lang="cs-CZ" altLang="cs-CZ" sz="2400" dirty="0" smtClean="0"/>
              <a:t>hledání alternativ řešení</a:t>
            </a:r>
          </a:p>
          <a:p>
            <a:pPr lvl="1">
              <a:lnSpc>
                <a:spcPct val="90000"/>
              </a:lnSpc>
            </a:pPr>
            <a:r>
              <a:rPr lang="cs-CZ" altLang="cs-CZ" sz="2400" dirty="0" smtClean="0"/>
              <a:t>dohoda o místě a času pokračování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 altLang="cs-CZ" smtClean="0"/>
              <a:t>Formální řešení konfliktu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900" smtClean="0"/>
              <a:t>vstup třetí strany do řešení; cílem může být</a:t>
            </a:r>
          </a:p>
          <a:p>
            <a:pPr lvl="1">
              <a:lnSpc>
                <a:spcPct val="80000"/>
              </a:lnSpc>
            </a:pPr>
            <a:r>
              <a:rPr lang="cs-CZ" altLang="cs-CZ" sz="2400" b="1" smtClean="0"/>
              <a:t>smíření</a:t>
            </a:r>
            <a:r>
              <a:rPr lang="cs-CZ" altLang="cs-CZ" sz="2400" smtClean="0"/>
              <a:t> – třetí strana </a:t>
            </a:r>
            <a:r>
              <a:rPr lang="cs-CZ" altLang="cs-CZ" sz="2400" u="sng" smtClean="0"/>
              <a:t>moderuje</a:t>
            </a:r>
            <a:r>
              <a:rPr lang="cs-CZ" altLang="cs-CZ" sz="2400" smtClean="0"/>
              <a:t> komunikaci; nerozhoduje „kdo má pravdu“; průběh analogický „neformálnímu“ postupu</a:t>
            </a:r>
          </a:p>
          <a:p>
            <a:pPr lvl="1">
              <a:lnSpc>
                <a:spcPct val="80000"/>
              </a:lnSpc>
            </a:pPr>
            <a:r>
              <a:rPr lang="cs-CZ" altLang="cs-CZ" sz="2400" b="1" smtClean="0"/>
              <a:t>mediace</a:t>
            </a:r>
            <a:r>
              <a:rPr lang="cs-CZ" altLang="cs-CZ" sz="2400" smtClean="0"/>
              <a:t> – někdy synonymum pro „smíření“; ve skutečnosti je větší důraz kladen na </a:t>
            </a:r>
            <a:r>
              <a:rPr lang="cs-CZ" altLang="cs-CZ" sz="2400" u="sng" smtClean="0"/>
              <a:t>hledání oboustranně přijatelného řešení</a:t>
            </a:r>
            <a:r>
              <a:rPr lang="cs-CZ" altLang="cs-CZ" sz="2400" smtClean="0"/>
              <a:t>; vzájemný vztah stran není hlavním cílem</a:t>
            </a:r>
          </a:p>
          <a:p>
            <a:pPr lvl="1">
              <a:lnSpc>
                <a:spcPct val="80000"/>
              </a:lnSpc>
            </a:pPr>
            <a:r>
              <a:rPr lang="cs-CZ" altLang="cs-CZ" sz="2400" b="1" smtClean="0"/>
              <a:t>arbitráž</a:t>
            </a:r>
            <a:r>
              <a:rPr lang="cs-CZ" altLang="cs-CZ" sz="2400" smtClean="0"/>
              <a:t> – rozhodnutí je oběma stranami přeneseno na oboustranně důvěryhodnou osobu; obě strany přednesou stanoviska a </a:t>
            </a:r>
            <a:r>
              <a:rPr lang="cs-CZ" altLang="cs-CZ" sz="2400" u="sng" smtClean="0"/>
              <a:t>arbitr rozhodne</a:t>
            </a:r>
          </a:p>
          <a:p>
            <a:pPr lvl="1">
              <a:lnSpc>
                <a:spcPct val="80000"/>
              </a:lnSpc>
            </a:pPr>
            <a:r>
              <a:rPr lang="cs-CZ" altLang="cs-CZ" sz="2400" b="1" smtClean="0"/>
              <a:t>soudní řízení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 altLang="cs-CZ" smtClean="0"/>
              <a:t>Jak komunikovat efektivně?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>
              <a:lnSpc>
                <a:spcPct val="81000"/>
              </a:lnSpc>
            </a:pPr>
            <a:r>
              <a:rPr lang="cs-CZ" altLang="cs-CZ" sz="2100" smtClean="0"/>
              <a:t>aktivní naslouchání</a:t>
            </a:r>
          </a:p>
          <a:p>
            <a:pPr lvl="1">
              <a:lnSpc>
                <a:spcPct val="81000"/>
              </a:lnSpc>
            </a:pPr>
            <a:r>
              <a:rPr lang="cs-CZ" altLang="cs-CZ" sz="1900" smtClean="0"/>
              <a:t>empatie (jaké jsou důvody toho druhého?)</a:t>
            </a:r>
          </a:p>
          <a:p>
            <a:pPr lvl="1">
              <a:lnSpc>
                <a:spcPct val="81000"/>
              </a:lnSpc>
            </a:pPr>
            <a:r>
              <a:rPr lang="cs-CZ" altLang="cs-CZ" sz="1900" smtClean="0"/>
              <a:t>projevení zájmu (tón hlasu, mimika, oční kontakt, postoj)</a:t>
            </a:r>
          </a:p>
          <a:p>
            <a:pPr lvl="1">
              <a:lnSpc>
                <a:spcPct val="81000"/>
              </a:lnSpc>
            </a:pPr>
            <a:r>
              <a:rPr lang="cs-CZ" altLang="cs-CZ" sz="1900" smtClean="0"/>
              <a:t>nepřerušovat, nedávat k dispozici „vlastní historky“</a:t>
            </a:r>
          </a:p>
          <a:p>
            <a:pPr lvl="1">
              <a:lnSpc>
                <a:spcPct val="81000"/>
              </a:lnSpc>
            </a:pPr>
            <a:r>
              <a:rPr lang="cs-CZ" altLang="cs-CZ" sz="1900" smtClean="0"/>
              <a:t>mluvit v první osobě, popisovat své pocity, nezobecňovat</a:t>
            </a:r>
          </a:p>
          <a:p>
            <a:pPr lvl="1">
              <a:lnSpc>
                <a:spcPct val="81000"/>
              </a:lnSpc>
            </a:pPr>
            <a:r>
              <a:rPr lang="cs-CZ" altLang="cs-CZ" sz="1900" smtClean="0"/>
              <a:t>fáze:</a:t>
            </a:r>
          </a:p>
          <a:p>
            <a:pPr lvl="2">
              <a:lnSpc>
                <a:spcPct val="81000"/>
              </a:lnSpc>
            </a:pPr>
            <a:r>
              <a:rPr lang="cs-CZ" altLang="cs-CZ" sz="1800" smtClean="0"/>
              <a:t>povzbuzování</a:t>
            </a:r>
          </a:p>
          <a:p>
            <a:pPr lvl="2">
              <a:lnSpc>
                <a:spcPct val="81000"/>
              </a:lnSpc>
            </a:pPr>
            <a:r>
              <a:rPr lang="cs-CZ" altLang="cs-CZ" sz="1800" smtClean="0"/>
              <a:t>objasňování („Jak jsi reagoval?“, „Proč si myslíš, že?“) </a:t>
            </a:r>
          </a:p>
          <a:p>
            <a:pPr lvl="2">
              <a:lnSpc>
                <a:spcPct val="81000"/>
              </a:lnSpc>
            </a:pPr>
            <a:r>
              <a:rPr lang="cs-CZ" altLang="cs-CZ" sz="1800" smtClean="0"/>
              <a:t>parafrázování („Jestli tomu dobře rozumím...“)</a:t>
            </a:r>
          </a:p>
          <a:p>
            <a:pPr lvl="2">
              <a:lnSpc>
                <a:spcPct val="81000"/>
              </a:lnSpc>
            </a:pPr>
            <a:r>
              <a:rPr lang="cs-CZ" altLang="cs-CZ" sz="1800" smtClean="0"/>
              <a:t>zrcadlení („Když se tak na Tebe dívám, vidím, že Tě to...“)</a:t>
            </a:r>
          </a:p>
          <a:p>
            <a:pPr lvl="2">
              <a:lnSpc>
                <a:spcPct val="81000"/>
              </a:lnSpc>
            </a:pPr>
            <a:r>
              <a:rPr lang="cs-CZ" altLang="cs-CZ" sz="1800" smtClean="0"/>
              <a:t>shrnutí („Takže jsi mi už říkal, že... Co bylo dál?“)</a:t>
            </a:r>
          </a:p>
          <a:p>
            <a:pPr lvl="2">
              <a:lnSpc>
                <a:spcPct val="81000"/>
              </a:lnSpc>
            </a:pPr>
            <a:r>
              <a:rPr lang="cs-CZ" altLang="cs-CZ" sz="1800" smtClean="0"/>
              <a:t>uznání („Chápu, že je to pro Tebe důležité...“)</a:t>
            </a:r>
          </a:p>
          <a:p>
            <a:pPr lvl="2">
              <a:lnSpc>
                <a:spcPct val="81000"/>
              </a:lnSpc>
            </a:pPr>
            <a:r>
              <a:rPr lang="cs-CZ" altLang="cs-CZ" sz="1800" smtClean="0"/>
              <a:t>potvrzování („Jsem rád, že jsme to spolu probrali...“)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 altLang="cs-CZ" smtClean="0"/>
              <a:t>Komunikační brzdy?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300" smtClean="0"/>
              <a:t>přikazovat („To přece nesmíš!“, „Udělej...!“)</a:t>
            </a:r>
          </a:p>
          <a:p>
            <a:pPr>
              <a:lnSpc>
                <a:spcPct val="90000"/>
              </a:lnSpc>
            </a:pPr>
            <a:r>
              <a:rPr lang="cs-CZ" altLang="cs-CZ" sz="2300" smtClean="0"/>
              <a:t>vyhrožování („Udělej to, nebo...“)</a:t>
            </a:r>
          </a:p>
          <a:p>
            <a:pPr>
              <a:lnSpc>
                <a:spcPct val="90000"/>
              </a:lnSpc>
            </a:pPr>
            <a:r>
              <a:rPr lang="cs-CZ" altLang="cs-CZ" sz="2300" smtClean="0"/>
              <a:t>mentorování („Měl bys...“, „Uvědomuješ si...“)</a:t>
            </a:r>
          </a:p>
          <a:p>
            <a:pPr>
              <a:lnSpc>
                <a:spcPct val="90000"/>
              </a:lnSpc>
            </a:pPr>
            <a:r>
              <a:rPr lang="cs-CZ" altLang="cs-CZ" sz="2300" smtClean="0"/>
              <a:t>knížecí rady („Já osobně bych...“)</a:t>
            </a:r>
          </a:p>
          <a:p>
            <a:pPr>
              <a:lnSpc>
                <a:spcPct val="90000"/>
              </a:lnSpc>
            </a:pPr>
            <a:r>
              <a:rPr lang="cs-CZ" altLang="cs-CZ" sz="2300" smtClean="0"/>
              <a:t>hodnocení („Jsi trouba, líný, neschopný...“)</a:t>
            </a:r>
          </a:p>
          <a:p>
            <a:pPr>
              <a:lnSpc>
                <a:spcPct val="90000"/>
              </a:lnSpc>
            </a:pPr>
            <a:r>
              <a:rPr lang="cs-CZ" altLang="cs-CZ" sz="2300" smtClean="0"/>
              <a:t>omluvy, lakování na růžovo („To by udělal každý...“, „Není to TAK hrozné...“)</a:t>
            </a:r>
          </a:p>
          <a:p>
            <a:pPr>
              <a:lnSpc>
                <a:spcPct val="90000"/>
              </a:lnSpc>
            </a:pPr>
            <a:r>
              <a:rPr lang="cs-CZ" altLang="cs-CZ" sz="2300" smtClean="0"/>
              <a:t>hodnocení („Zase se snažíš být důležitý...“)</a:t>
            </a:r>
          </a:p>
          <a:p>
            <a:pPr>
              <a:lnSpc>
                <a:spcPct val="90000"/>
              </a:lnSpc>
            </a:pPr>
            <a:r>
              <a:rPr lang="cs-CZ" altLang="cs-CZ" sz="2300" smtClean="0"/>
              <a:t>dotěrná zvědavost („Fakt?“, „Proč, kdy, jak, s kým...?“)</a:t>
            </a:r>
          </a:p>
          <a:p>
            <a:pPr>
              <a:lnSpc>
                <a:spcPct val="90000"/>
              </a:lnSpc>
            </a:pPr>
            <a:endParaRPr lang="cs-CZ" altLang="cs-CZ" sz="23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mtClean="0"/>
              <a:t>Konflikt v běžném životě i ve škole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300" dirty="0" smtClean="0"/>
              <a:t>Konflikt je neoddělitelnou součástí našeho života</a:t>
            </a:r>
          </a:p>
          <a:p>
            <a:pPr lvl="1">
              <a:lnSpc>
                <a:spcPct val="90000"/>
              </a:lnSpc>
            </a:pPr>
            <a:r>
              <a:rPr lang="cs-CZ" altLang="cs-CZ" sz="2200" dirty="0" smtClean="0"/>
              <a:t>Konflikt „dělá“ zprávy</a:t>
            </a:r>
          </a:p>
          <a:p>
            <a:pPr lvl="1">
              <a:lnSpc>
                <a:spcPct val="90000"/>
              </a:lnSpc>
            </a:pPr>
            <a:r>
              <a:rPr lang="cs-CZ" altLang="cs-CZ" sz="2200" dirty="0" smtClean="0"/>
              <a:t>viz běžné večerní TV zprávy, denní tisk...</a:t>
            </a:r>
          </a:p>
          <a:p>
            <a:pPr>
              <a:lnSpc>
                <a:spcPct val="90000"/>
              </a:lnSpc>
            </a:pPr>
            <a:r>
              <a:rPr lang="cs-CZ" altLang="cs-CZ" sz="2300" dirty="0" smtClean="0"/>
              <a:t>Konflikt běžně potkáváme i ve škole</a:t>
            </a:r>
          </a:p>
          <a:p>
            <a:pPr lvl="1">
              <a:lnSpc>
                <a:spcPct val="90000"/>
              </a:lnSpc>
            </a:pPr>
            <a:r>
              <a:rPr lang="cs-CZ" altLang="cs-CZ" sz="2200" dirty="0" smtClean="0"/>
              <a:t>ačkoli je často spojován s násilím, jedná se většinou spíš o nedorozumění, pomluvy, verbální napadení...</a:t>
            </a:r>
          </a:p>
          <a:p>
            <a:pPr lvl="1">
              <a:lnSpc>
                <a:spcPct val="90000"/>
              </a:lnSpc>
            </a:pPr>
            <a:r>
              <a:rPr lang="cs-CZ" altLang="cs-CZ" sz="2200" dirty="0" smtClean="0"/>
              <a:t>Sociální sítě přinášejí další možnosti pro rozvoj konfliktů (</a:t>
            </a:r>
            <a:r>
              <a:rPr lang="cs-CZ" altLang="cs-CZ" sz="2200" dirty="0" err="1" smtClean="0"/>
              <a:t>flaming</a:t>
            </a:r>
            <a:r>
              <a:rPr lang="cs-CZ" altLang="cs-CZ" sz="2200" dirty="0" smtClean="0"/>
              <a:t>, </a:t>
            </a:r>
            <a:r>
              <a:rPr lang="cs-CZ" altLang="cs-CZ" sz="2200" dirty="0" err="1" smtClean="0"/>
              <a:t>trolling</a:t>
            </a:r>
            <a:r>
              <a:rPr lang="cs-CZ" altLang="cs-CZ" sz="2200" dirty="0" smtClean="0"/>
              <a:t> atd.)</a:t>
            </a:r>
          </a:p>
          <a:p>
            <a:pPr>
              <a:lnSpc>
                <a:spcPct val="90000"/>
              </a:lnSpc>
            </a:pPr>
            <a:r>
              <a:rPr lang="cs-CZ" altLang="cs-CZ" sz="2300" dirty="0" smtClean="0"/>
              <a:t>Učitelé tráví hodně času a energie snahou urovnat konflikty ve třídě</a:t>
            </a:r>
          </a:p>
          <a:p>
            <a:pPr lvl="1">
              <a:lnSpc>
                <a:spcPct val="90000"/>
              </a:lnSpc>
            </a:pPr>
            <a:r>
              <a:rPr lang="cs-CZ" altLang="cs-CZ" sz="2200" dirty="0" smtClean="0"/>
              <a:t>mohou se týkat nedorozumění mezi studenty; pedagogy  školy či rodiči žáků, eventuálně nepedagogickým personálem</a:t>
            </a:r>
          </a:p>
          <a:p>
            <a:pPr lvl="1">
              <a:lnSpc>
                <a:spcPct val="90000"/>
              </a:lnSpc>
            </a:pPr>
            <a:r>
              <a:rPr lang="cs-CZ" altLang="cs-CZ" sz="2200" dirty="0" smtClean="0"/>
              <a:t>tyto konflikty mohou vést až k vyhrocené atmosféře uvnitř třídy či školy (problematické sociální klima) či patologickým jevům</a:t>
            </a:r>
          </a:p>
          <a:p>
            <a:pPr lvl="2">
              <a:lnSpc>
                <a:spcPct val="90000"/>
              </a:lnSpc>
            </a:pPr>
            <a:r>
              <a:rPr lang="cs-CZ" altLang="cs-CZ" sz="1800" dirty="0" smtClean="0"/>
              <a:t>Únikové reakce (záškoláctví, útěk do nemoci aj.)</a:t>
            </a:r>
          </a:p>
          <a:p>
            <a:pPr lvl="2">
              <a:lnSpc>
                <a:spcPct val="90000"/>
              </a:lnSpc>
            </a:pPr>
            <a:r>
              <a:rPr lang="cs-CZ" altLang="cs-CZ" sz="1800" dirty="0" smtClean="0"/>
              <a:t>Šikana (žáci mezi sebou, učitelé žáky, žáci učitele)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 altLang="cs-CZ" smtClean="0"/>
              <a:t>Můj způsob řešení konfliktu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r>
              <a:rPr lang="cs-CZ" altLang="cs-CZ" smtClean="0"/>
              <a:t>Při výměně názorů mě vždycky rozčíli, když...</a:t>
            </a:r>
          </a:p>
          <a:p>
            <a:endParaRPr lang="cs-CZ" altLang="cs-CZ" smtClean="0"/>
          </a:p>
          <a:p>
            <a:r>
              <a:rPr lang="cs-CZ" altLang="cs-CZ" smtClean="0"/>
              <a:t>Obvykle na to reaguji tak, že...</a:t>
            </a:r>
          </a:p>
          <a:p>
            <a:endParaRPr lang="cs-CZ" altLang="cs-CZ" smtClean="0"/>
          </a:p>
          <a:p>
            <a:endParaRPr lang="cs-CZ" altLang="cs-CZ" smtClean="0"/>
          </a:p>
          <a:p>
            <a:r>
              <a:rPr lang="cs-CZ" altLang="cs-CZ" smtClean="0"/>
              <a:t>Když chci situaci zlepšit, tak...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 altLang="cs-CZ" smtClean="0"/>
              <a:t>Postoje ke konfliktu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r>
              <a:rPr lang="cs-CZ" altLang="cs-CZ" sz="2900" dirty="0" smtClean="0"/>
              <a:t>Konflikt často </a:t>
            </a:r>
            <a:r>
              <a:rPr lang="cs-CZ" altLang="cs-CZ" sz="2900" b="1" dirty="0" smtClean="0"/>
              <a:t>spojován s negativními charakteristikami</a:t>
            </a:r>
            <a:r>
              <a:rPr lang="cs-CZ" altLang="cs-CZ" sz="2900" dirty="0" smtClean="0"/>
              <a:t>, mj.:</a:t>
            </a:r>
          </a:p>
          <a:p>
            <a:pPr lvl="1"/>
            <a:r>
              <a:rPr lang="cs-CZ" altLang="cs-CZ" sz="2400" i="1" dirty="0" smtClean="0"/>
              <a:t>Konflikt je špatný, </a:t>
            </a:r>
          </a:p>
          <a:p>
            <a:pPr lvl="1"/>
            <a:r>
              <a:rPr lang="cs-CZ" altLang="cs-CZ" sz="2400" i="1" dirty="0" smtClean="0"/>
              <a:t>způsobuje stres, obavy, negativní očekávání...</a:t>
            </a:r>
          </a:p>
          <a:p>
            <a:r>
              <a:rPr lang="cs-CZ" altLang="cs-CZ" sz="2900" dirty="0" smtClean="0"/>
              <a:t>Toto přesvědčení </a:t>
            </a:r>
            <a:r>
              <a:rPr lang="cs-CZ" altLang="cs-CZ" sz="2900" b="1" dirty="0" smtClean="0"/>
              <a:t>se utváří na základě sociální zkušenosti</a:t>
            </a:r>
            <a:r>
              <a:rPr lang="cs-CZ" altLang="cs-CZ" sz="2900" dirty="0" smtClean="0"/>
              <a:t> </a:t>
            </a:r>
            <a:r>
              <a:rPr lang="cs-CZ" altLang="cs-CZ" sz="2900" i="1" dirty="0" smtClean="0"/>
              <a:t>(vliv rodičů, sourozenců, kamarádů, médií...)</a:t>
            </a:r>
          </a:p>
          <a:p>
            <a:r>
              <a:rPr lang="cs-CZ" altLang="cs-CZ" sz="2900" dirty="0" smtClean="0"/>
              <a:t>Tyto </a:t>
            </a:r>
            <a:r>
              <a:rPr lang="cs-CZ" altLang="cs-CZ" sz="2900" b="1" dirty="0" smtClean="0"/>
              <a:t>postoje ke konfliktu</a:t>
            </a:r>
            <a:r>
              <a:rPr lang="cs-CZ" altLang="cs-CZ" sz="2900" dirty="0" smtClean="0"/>
              <a:t>, přesvědčení a očekávání potom </a:t>
            </a:r>
            <a:r>
              <a:rPr lang="cs-CZ" altLang="cs-CZ" sz="2900" b="1" dirty="0" smtClean="0"/>
              <a:t>ovlivňují naše chování</a:t>
            </a:r>
            <a:r>
              <a:rPr lang="cs-CZ" altLang="cs-CZ" sz="2900" dirty="0" smtClean="0"/>
              <a:t> v průběhu konfliktu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 altLang="cs-CZ" smtClean="0"/>
              <a:t>Přínos konfliktů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900" smtClean="0"/>
              <a:t>konflikt nemusí mít vždy negativní náboj</a:t>
            </a:r>
          </a:p>
          <a:p>
            <a:pPr>
              <a:lnSpc>
                <a:spcPct val="80000"/>
              </a:lnSpc>
            </a:pPr>
            <a:r>
              <a:rPr lang="cs-CZ" altLang="cs-CZ" sz="2900" smtClean="0"/>
              <a:t>konstruktivní přístup ke konfliktu může přinést i pozitiva</a:t>
            </a:r>
          </a:p>
          <a:p>
            <a:pPr lvl="1">
              <a:lnSpc>
                <a:spcPct val="80000"/>
              </a:lnSpc>
            </a:pPr>
            <a:r>
              <a:rPr lang="cs-CZ" altLang="cs-CZ" sz="2400" smtClean="0"/>
              <a:t>osvojení nových komunikačních dovedností</a:t>
            </a:r>
          </a:p>
          <a:p>
            <a:pPr lvl="1">
              <a:lnSpc>
                <a:spcPct val="80000"/>
              </a:lnSpc>
            </a:pPr>
            <a:r>
              <a:rPr lang="cs-CZ" altLang="cs-CZ" sz="2400" smtClean="0"/>
              <a:t>upevnění stávajících sociálních vztahů</a:t>
            </a:r>
          </a:p>
          <a:p>
            <a:pPr lvl="1">
              <a:lnSpc>
                <a:spcPct val="80000"/>
              </a:lnSpc>
            </a:pPr>
            <a:r>
              <a:rPr lang="cs-CZ" altLang="cs-CZ" sz="2400" smtClean="0"/>
              <a:t>dozvědět se něco nového o sobě i o ostatních</a:t>
            </a:r>
          </a:p>
          <a:p>
            <a:pPr>
              <a:lnSpc>
                <a:spcPct val="80000"/>
              </a:lnSpc>
            </a:pPr>
            <a:r>
              <a:rPr lang="cs-CZ" altLang="cs-CZ" sz="2900" smtClean="0"/>
              <a:t>schopnost řešit konflikty přináší prospěch jednotlivci i skupině</a:t>
            </a:r>
          </a:p>
          <a:p>
            <a:pPr lvl="1">
              <a:lnSpc>
                <a:spcPct val="80000"/>
              </a:lnSpc>
            </a:pPr>
            <a:r>
              <a:rPr lang="cs-CZ" altLang="cs-CZ" sz="2400" smtClean="0"/>
              <a:t>dovednost jasného vyjadřování stanovisek</a:t>
            </a:r>
          </a:p>
          <a:p>
            <a:pPr lvl="1">
              <a:lnSpc>
                <a:spcPct val="80000"/>
              </a:lnSpc>
            </a:pPr>
            <a:r>
              <a:rPr lang="cs-CZ" altLang="cs-CZ" sz="2400" smtClean="0"/>
              <a:t>dovednost efektivní komunikace</a:t>
            </a:r>
          </a:p>
          <a:p>
            <a:pPr lvl="1">
              <a:lnSpc>
                <a:spcPct val="80000"/>
              </a:lnSpc>
            </a:pPr>
            <a:r>
              <a:rPr lang="cs-CZ" altLang="cs-CZ" sz="2400" smtClean="0"/>
              <a:t>osvojení dovednosti naslouchat</a:t>
            </a:r>
          </a:p>
          <a:p>
            <a:pPr lvl="1">
              <a:lnSpc>
                <a:spcPct val="80000"/>
              </a:lnSpc>
            </a:pPr>
            <a:r>
              <a:rPr lang="cs-CZ" altLang="cs-CZ" sz="2400" smtClean="0"/>
              <a:t>konstruktivní přístup ke vzniklým neshodám</a:t>
            </a:r>
          </a:p>
          <a:p>
            <a:pPr lvl="1">
              <a:lnSpc>
                <a:spcPct val="80000"/>
              </a:lnSpc>
            </a:pPr>
            <a:endParaRPr lang="cs-CZ" altLang="cs-CZ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 altLang="cs-CZ" smtClean="0"/>
              <a:t>Konflikt - definice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r>
              <a:rPr lang="cs-CZ" altLang="cs-CZ" smtClean="0"/>
              <a:t>z latinského </a:t>
            </a:r>
            <a:r>
              <a:rPr lang="cs-CZ" altLang="cs-CZ" i="1" smtClean="0"/>
              <a:t>conflictus</a:t>
            </a:r>
            <a:r>
              <a:rPr lang="cs-CZ" altLang="cs-CZ" smtClean="0"/>
              <a:t> - „srazit se spolu“</a:t>
            </a:r>
          </a:p>
          <a:p>
            <a:r>
              <a:rPr lang="cs-CZ" altLang="cs-CZ" smtClean="0"/>
              <a:t>Jedná se o </a:t>
            </a:r>
            <a:r>
              <a:rPr lang="cs-CZ" altLang="cs-CZ" b="1" smtClean="0"/>
              <a:t>nedorozumění mezi dvěma nebo více lidmi</a:t>
            </a:r>
            <a:r>
              <a:rPr lang="cs-CZ" altLang="cs-CZ" smtClean="0"/>
              <a:t>.</a:t>
            </a:r>
          </a:p>
          <a:p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val 2"/>
          <p:cNvSpPr>
            <a:spLocks noChangeArrowheads="1"/>
          </p:cNvSpPr>
          <p:nvPr/>
        </p:nvSpPr>
        <p:spPr bwMode="auto">
          <a:xfrm>
            <a:off x="1706563" y="2033588"/>
            <a:ext cx="6429375" cy="3414712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0794" tIns="50397" rIns="100794" bIns="50397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mtClean="0"/>
              <a:t>Cyklus konfliktu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673100" y="3144838"/>
            <a:ext cx="1587500" cy="16097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cs-CZ" altLang="cs-CZ" b="1"/>
              <a:t>vyhrocení</a:t>
            </a:r>
          </a:p>
          <a:p>
            <a:pPr algn="ctr" eaLnBrk="1" hangingPunct="1"/>
            <a:r>
              <a:rPr lang="cs-CZ" altLang="cs-CZ" b="1"/>
              <a:t>zmírnění</a:t>
            </a:r>
          </a:p>
          <a:p>
            <a:pPr algn="ctr" eaLnBrk="1" hangingPunct="1"/>
            <a:r>
              <a:rPr lang="cs-CZ" altLang="cs-CZ" b="1"/>
              <a:t>řešení</a:t>
            </a:r>
          </a:p>
          <a:p>
            <a:pPr algn="ctr" eaLnBrk="1" hangingPunct="1"/>
            <a:r>
              <a:rPr lang="cs-CZ" altLang="cs-CZ" sz="1500" b="1"/>
              <a:t>stres, únava</a:t>
            </a:r>
          </a:p>
          <a:p>
            <a:pPr algn="ctr" eaLnBrk="1" hangingPunct="1"/>
            <a:r>
              <a:rPr lang="cs-CZ" altLang="cs-CZ" sz="1500" b="1"/>
              <a:t>poraněné</a:t>
            </a:r>
          </a:p>
          <a:p>
            <a:pPr algn="ctr" eaLnBrk="1" hangingPunct="1"/>
            <a:r>
              <a:rPr lang="cs-CZ" altLang="cs-CZ" sz="1500" b="1"/>
              <a:t>city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3214688" y="4891088"/>
            <a:ext cx="3967162" cy="6794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500" b="1"/>
              <a:t>reakce</a:t>
            </a:r>
          </a:p>
          <a:p>
            <a:pPr algn="ctr" eaLnBrk="1" hangingPunct="1">
              <a:spcBef>
                <a:spcPct val="50000"/>
              </a:spcBef>
            </a:pPr>
            <a:r>
              <a:rPr lang="cs-CZ" altLang="cs-CZ" sz="1500" b="1" i="1"/>
              <a:t>(co obvykle v konfliktu dělám)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6943725" y="3622675"/>
            <a:ext cx="2382838" cy="3317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500" b="1"/>
              <a:t>dochází ke konfliktu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3532188" y="1954213"/>
            <a:ext cx="3175000" cy="7239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b="1"/>
              <a:t>názory a stanoviska</a:t>
            </a:r>
            <a:r>
              <a:rPr lang="cs-CZ" altLang="cs-CZ" sz="1500" b="1"/>
              <a:t> </a:t>
            </a:r>
          </a:p>
          <a:p>
            <a:pPr algn="ctr" eaLnBrk="1" hangingPunct="1">
              <a:spcBef>
                <a:spcPct val="50000"/>
              </a:spcBef>
            </a:pPr>
            <a:r>
              <a:rPr lang="cs-CZ" altLang="cs-CZ" sz="1500" b="1"/>
              <a:t>ke konfliktu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2736850" y="5764213"/>
            <a:ext cx="2779713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cs-CZ" altLang="cs-CZ" sz="1500" b="1" i="1"/>
              <a:t>Ustoupíme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cs-CZ" altLang="cs-CZ" sz="1500" b="1" i="1"/>
              <a:t>Stěžujeme si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cs-CZ" altLang="cs-CZ" sz="1500" b="1" i="1"/>
              <a:t>Hledáme autoritu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cs-CZ" altLang="cs-CZ" sz="1500" b="1" i="1"/>
              <a:t>Nemluvíme s ním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5119688" y="5764213"/>
            <a:ext cx="3173412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cs-CZ" altLang="cs-CZ" sz="1500" b="1" i="1"/>
              <a:t>Brečíme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cs-CZ" altLang="cs-CZ" sz="1500" b="1" i="1"/>
              <a:t>Mlátíme kolem sebe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cs-CZ" altLang="cs-CZ" sz="1500" b="1" i="1"/>
              <a:t>Vtipkujeme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cs-CZ" altLang="cs-CZ" sz="1500" b="1" i="1"/>
              <a:t>Bavíme se o konfliktu</a:t>
            </a:r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>
            <a:off x="2736850" y="5684838"/>
            <a:ext cx="47640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0794" tIns="50397" rIns="100794" bIns="50397"/>
          <a:lstStyle/>
          <a:p>
            <a:endParaRPr lang="cs-CZ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>
            <a:off x="3532188" y="2192338"/>
            <a:ext cx="777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0794" tIns="50397" rIns="100794" bIns="50397"/>
          <a:lstStyle/>
          <a:p>
            <a:endParaRPr lang="cs-CZ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>
            <a:off x="8132763" y="3541713"/>
            <a:ext cx="0" cy="80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0794" tIns="50397" rIns="100794" bIns="50397"/>
          <a:lstStyle/>
          <a:p>
            <a:endParaRPr lang="cs-CZ"/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 flipH="1" flipV="1">
            <a:off x="2259013" y="4652963"/>
            <a:ext cx="41275" cy="80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0794" tIns="50397" rIns="100794" bIns="50397"/>
          <a:lstStyle/>
          <a:p>
            <a:endParaRPr lang="cs-CZ"/>
          </a:p>
        </p:txBody>
      </p:sp>
      <p:sp>
        <p:nvSpPr>
          <p:cNvPr id="15374" name="Line 14"/>
          <p:cNvSpPr>
            <a:spLocks noChangeShapeType="1"/>
          </p:cNvSpPr>
          <p:nvPr/>
        </p:nvSpPr>
        <p:spPr bwMode="auto">
          <a:xfrm flipH="1">
            <a:off x="7104063" y="4972050"/>
            <a:ext cx="79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0794" tIns="50397" rIns="100794" bIns="50397"/>
          <a:lstStyle/>
          <a:p>
            <a:endParaRPr lang="cs-CZ"/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1149350" y="2430463"/>
            <a:ext cx="309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500" b="1" i="1"/>
              <a:t>(zesiluje)      důsledky</a:t>
            </a:r>
          </a:p>
        </p:txBody>
      </p:sp>
      <p:sp>
        <p:nvSpPr>
          <p:cNvPr id="15376" name="Line 16"/>
          <p:cNvSpPr>
            <a:spLocks noChangeShapeType="1"/>
          </p:cNvSpPr>
          <p:nvPr/>
        </p:nvSpPr>
        <p:spPr bwMode="auto">
          <a:xfrm>
            <a:off x="4881563" y="1716088"/>
            <a:ext cx="0" cy="317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0794" tIns="50397" rIns="100794" bIns="50397"/>
          <a:lstStyle/>
          <a:p>
            <a:endParaRPr lang="cs-CZ"/>
          </a:p>
        </p:txBody>
      </p:sp>
      <p:sp>
        <p:nvSpPr>
          <p:cNvPr id="2" name="Šipka dolů 1"/>
          <p:cNvSpPr/>
          <p:nvPr/>
        </p:nvSpPr>
        <p:spPr>
          <a:xfrm>
            <a:off x="4697858" y="1638300"/>
            <a:ext cx="421829" cy="420362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Šipka doprava 2"/>
          <p:cNvSpPr/>
          <p:nvPr/>
        </p:nvSpPr>
        <p:spPr>
          <a:xfrm rot="10800000">
            <a:off x="311472" y="3641489"/>
            <a:ext cx="480367" cy="42638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 altLang="cs-CZ" smtClean="0"/>
              <a:t>Příčiny konfliktu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300" dirty="0" smtClean="0"/>
              <a:t>Konflikty kvůli </a:t>
            </a:r>
            <a:r>
              <a:rPr lang="cs-CZ" altLang="cs-CZ" sz="2300" b="1" dirty="0" smtClean="0"/>
              <a:t>majetku</a:t>
            </a:r>
            <a:endParaRPr lang="cs-CZ" altLang="cs-CZ" sz="2300" dirty="0" smtClean="0"/>
          </a:p>
          <a:p>
            <a:pPr lvl="1">
              <a:lnSpc>
                <a:spcPct val="80000"/>
              </a:lnSpc>
            </a:pPr>
            <a:r>
              <a:rPr lang="cs-CZ" altLang="cs-CZ" sz="2200" dirty="0" smtClean="0"/>
              <a:t>Dva nebo více lidí chtějí totéž, ale není toho dost.</a:t>
            </a:r>
          </a:p>
          <a:p>
            <a:pPr lvl="1">
              <a:lnSpc>
                <a:spcPct val="80000"/>
              </a:lnSpc>
            </a:pPr>
            <a:r>
              <a:rPr lang="cs-CZ" altLang="cs-CZ" sz="2200" i="1" dirty="0" smtClean="0"/>
              <a:t>„Sedí na mém místě.“ „Tohle je moje…“</a:t>
            </a:r>
          </a:p>
          <a:p>
            <a:pPr>
              <a:lnSpc>
                <a:spcPct val="80000"/>
              </a:lnSpc>
            </a:pPr>
            <a:r>
              <a:rPr lang="cs-CZ" altLang="cs-CZ" sz="2300" dirty="0" smtClean="0"/>
              <a:t>Konflikty způsobené </a:t>
            </a:r>
            <a:r>
              <a:rPr lang="cs-CZ" altLang="cs-CZ" sz="2300" b="1" dirty="0" smtClean="0"/>
              <a:t>psychickými potřebami</a:t>
            </a:r>
            <a:endParaRPr lang="cs-CZ" altLang="cs-CZ" sz="2300" dirty="0" smtClean="0"/>
          </a:p>
          <a:p>
            <a:pPr lvl="1">
              <a:lnSpc>
                <a:spcPct val="80000"/>
              </a:lnSpc>
            </a:pPr>
            <a:r>
              <a:rPr lang="cs-CZ" altLang="cs-CZ" sz="2200" dirty="0" smtClean="0"/>
              <a:t>Přátelství, láska, úspěch</a:t>
            </a:r>
          </a:p>
          <a:p>
            <a:pPr lvl="1">
              <a:lnSpc>
                <a:spcPct val="80000"/>
              </a:lnSpc>
            </a:pPr>
            <a:r>
              <a:rPr lang="cs-CZ" altLang="cs-CZ" sz="2200" dirty="0" smtClean="0"/>
              <a:t>Obtížněji řešitelné, „prezentují se“ často jako předchozí typ</a:t>
            </a:r>
          </a:p>
          <a:p>
            <a:pPr>
              <a:lnSpc>
                <a:spcPct val="80000"/>
              </a:lnSpc>
            </a:pPr>
            <a:r>
              <a:rPr lang="cs-CZ" altLang="cs-CZ" sz="2300" dirty="0" smtClean="0"/>
              <a:t>Konflikty na bázi rozdílů v hodnotových orientacích a </a:t>
            </a:r>
            <a:r>
              <a:rPr lang="cs-CZ" altLang="cs-CZ" sz="2300" b="1" dirty="0" smtClean="0"/>
              <a:t>hodnotách</a:t>
            </a:r>
            <a:r>
              <a:rPr lang="cs-CZ" altLang="cs-CZ" sz="2300" dirty="0" smtClean="0"/>
              <a:t>.</a:t>
            </a:r>
          </a:p>
          <a:p>
            <a:pPr lvl="1">
              <a:lnSpc>
                <a:spcPct val="80000"/>
              </a:lnSpc>
            </a:pPr>
            <a:r>
              <a:rPr lang="cs-CZ" altLang="cs-CZ" sz="2200" dirty="0" smtClean="0"/>
              <a:t>Nejhůře řešitelné </a:t>
            </a:r>
          </a:p>
          <a:p>
            <a:pPr lvl="1">
              <a:lnSpc>
                <a:spcPct val="80000"/>
              </a:lnSpc>
            </a:pPr>
            <a:r>
              <a:rPr lang="cs-CZ" altLang="cs-CZ" sz="2200" dirty="0" smtClean="0"/>
              <a:t>Atakují naše vnímání sebe sama (sebepojetí)</a:t>
            </a:r>
          </a:p>
          <a:p>
            <a:pPr lvl="1">
              <a:lnSpc>
                <a:spcPct val="80000"/>
              </a:lnSpc>
            </a:pPr>
            <a:r>
              <a:rPr lang="cs-CZ" altLang="cs-CZ" sz="2200" dirty="0" smtClean="0"/>
              <a:t>Reagujeme často stažením se </a:t>
            </a:r>
          </a:p>
          <a:p>
            <a:pPr lvl="1">
              <a:lnSpc>
                <a:spcPct val="80000"/>
              </a:lnSpc>
            </a:pPr>
            <a:r>
              <a:rPr lang="cs-CZ" altLang="cs-CZ" sz="2200" dirty="0" smtClean="0"/>
              <a:t>Minimální možnost ochoty reagovat jinak (např. významné životní změny)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 altLang="cs-CZ" smtClean="0"/>
              <a:t>Typy konfliktu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>
            <a:normAutofit fontScale="92500" lnSpcReduction="10000"/>
          </a:bodyPr>
          <a:lstStyle/>
          <a:p>
            <a:r>
              <a:rPr lang="cs-CZ" altLang="cs-CZ" dirty="0" smtClean="0"/>
              <a:t>Vnitřní (intrapsychické)</a:t>
            </a:r>
          </a:p>
          <a:p>
            <a:pPr lvl="1"/>
            <a:r>
              <a:rPr lang="cs-CZ" altLang="cs-CZ" i="1" dirty="0" smtClean="0"/>
              <a:t>„Chci zhubnout ale TAK miluju bůček…“</a:t>
            </a:r>
          </a:p>
          <a:p>
            <a:r>
              <a:rPr lang="cs-CZ" altLang="cs-CZ" dirty="0" smtClean="0"/>
              <a:t>Mezi osobami (</a:t>
            </a:r>
            <a:r>
              <a:rPr lang="cs-CZ" altLang="cs-CZ" dirty="0" err="1" smtClean="0"/>
              <a:t>interpersonání</a:t>
            </a:r>
            <a:r>
              <a:rPr lang="cs-CZ" altLang="cs-CZ" dirty="0" smtClean="0"/>
              <a:t>)</a:t>
            </a:r>
          </a:p>
          <a:p>
            <a:r>
              <a:rPr lang="cs-CZ" altLang="cs-CZ" dirty="0" smtClean="0"/>
              <a:t>Uvnitř sociální skupiny</a:t>
            </a:r>
          </a:p>
          <a:p>
            <a:pPr lvl="1"/>
            <a:r>
              <a:rPr lang="cs-CZ" altLang="cs-CZ" dirty="0" smtClean="0"/>
              <a:t>Např. </a:t>
            </a:r>
            <a:r>
              <a:rPr lang="cs-CZ" altLang="cs-CZ" i="1" dirty="0" smtClean="0"/>
              <a:t>zájmové</a:t>
            </a:r>
            <a:r>
              <a:rPr lang="cs-CZ" altLang="cs-CZ" dirty="0" smtClean="0"/>
              <a:t> </a:t>
            </a:r>
            <a:r>
              <a:rPr lang="cs-CZ" altLang="cs-CZ" i="1" dirty="0" smtClean="0"/>
              <a:t>„kliky“ uvnitř pedagogického sboru</a:t>
            </a:r>
            <a:r>
              <a:rPr lang="cs-CZ" altLang="cs-CZ" dirty="0" smtClean="0"/>
              <a:t>; </a:t>
            </a:r>
          </a:p>
          <a:p>
            <a:pPr lvl="1"/>
            <a:r>
              <a:rPr lang="cs-CZ" altLang="cs-CZ" dirty="0" smtClean="0"/>
              <a:t>typické pro vznikající či měnící se skupiny</a:t>
            </a:r>
          </a:p>
          <a:p>
            <a:pPr lvl="2"/>
            <a:r>
              <a:rPr lang="cs-CZ" altLang="cs-CZ" dirty="0" err="1" smtClean="0"/>
              <a:t>Obmněna</a:t>
            </a:r>
            <a:r>
              <a:rPr lang="cs-CZ" altLang="cs-CZ" dirty="0" smtClean="0"/>
              <a:t> sboru, změny ve složení tříd (víceletá gymnázia, přechod na vyšší stupeň školy)</a:t>
            </a:r>
          </a:p>
          <a:p>
            <a:r>
              <a:rPr lang="cs-CZ" altLang="cs-CZ" dirty="0" err="1" smtClean="0"/>
              <a:t>Meziskupinové</a:t>
            </a:r>
            <a:endParaRPr lang="cs-CZ" altLang="cs-CZ" dirty="0" smtClean="0"/>
          </a:p>
          <a:p>
            <a:pPr lvl="1"/>
            <a:r>
              <a:rPr lang="cs-CZ" altLang="cs-CZ" dirty="0" smtClean="0"/>
              <a:t>Např. </a:t>
            </a:r>
            <a:r>
              <a:rPr lang="cs-CZ" altLang="cs-CZ" i="1" dirty="0" smtClean="0"/>
              <a:t>žáci vs. učitelé </a:t>
            </a:r>
          </a:p>
          <a:p>
            <a:pPr lvl="2"/>
            <a:r>
              <a:rPr lang="cs-CZ" altLang="cs-CZ" i="1" dirty="0" smtClean="0"/>
              <a:t>mobily ve vyučování</a:t>
            </a:r>
            <a:r>
              <a:rPr lang="cs-CZ" altLang="cs-CZ" dirty="0" smtClean="0"/>
              <a:t> atp.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á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346</TotalTime>
  <Words>1378</Words>
  <Application>Microsoft Office PowerPoint</Application>
  <PresentationFormat>Vlastní</PresentationFormat>
  <Paragraphs>192</Paragraphs>
  <Slides>19</Slides>
  <Notes>19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6" baseType="lpstr">
      <vt:lpstr>Arial</vt:lpstr>
      <vt:lpstr>Times New Roman</vt:lpstr>
      <vt:lpstr>Tw Cen MT</vt:lpstr>
      <vt:lpstr>Verdana</vt:lpstr>
      <vt:lpstr>Wingdings</vt:lpstr>
      <vt:lpstr>Wingdings 2</vt:lpstr>
      <vt:lpstr>Medián</vt:lpstr>
      <vt:lpstr>Prezentace aplikace PowerPoint</vt:lpstr>
      <vt:lpstr>Konflikt v běžném životě i ve škole</vt:lpstr>
      <vt:lpstr>Můj způsob řešení konfliktu</vt:lpstr>
      <vt:lpstr>Postoje ke konfliktu</vt:lpstr>
      <vt:lpstr>Přínos konfliktů</vt:lpstr>
      <vt:lpstr>Konflikt - definice</vt:lpstr>
      <vt:lpstr>Cyklus konfliktu</vt:lpstr>
      <vt:lpstr>Příčiny konfliktu</vt:lpstr>
      <vt:lpstr>Typy konfliktu</vt:lpstr>
      <vt:lpstr>Utváření individuálních přístupů ke konfliktu</vt:lpstr>
      <vt:lpstr>Přístupy ke konfliktu - únik</vt:lpstr>
      <vt:lpstr>Přístupy ke konfliktu - konfrontace</vt:lpstr>
      <vt:lpstr>Přístupy ke konfliktu - profesionální</vt:lpstr>
      <vt:lpstr>Možné postupy při řešení konfliktu</vt:lpstr>
      <vt:lpstr>Řešení konfliktu</vt:lpstr>
      <vt:lpstr>Řešení spoluprací („neformální postup“) - fáze</vt:lpstr>
      <vt:lpstr>Formální řešení konfliktu</vt:lpstr>
      <vt:lpstr>Jak komunikovat efektivně?</vt:lpstr>
      <vt:lpstr>Komunikační brzdy?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k pedagogické psychologii</dc:title>
  <dc:creator>Mares</dc:creator>
  <cp:lastModifiedBy>lektor</cp:lastModifiedBy>
  <cp:revision>27</cp:revision>
  <dcterms:modified xsi:type="dcterms:W3CDTF">2016-10-11T09:31:07Z</dcterms:modified>
</cp:coreProperties>
</file>