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93" r:id="rId2"/>
    <p:sldId id="300" r:id="rId3"/>
    <p:sldId id="297" r:id="rId4"/>
    <p:sldId id="294" r:id="rId5"/>
    <p:sldId id="303" r:id="rId6"/>
    <p:sldId id="304" r:id="rId7"/>
    <p:sldId id="309" r:id="rId8"/>
    <p:sldId id="308" r:id="rId9"/>
    <p:sldId id="295" r:id="rId10"/>
    <p:sldId id="306" r:id="rId11"/>
    <p:sldId id="305" r:id="rId12"/>
    <p:sldId id="296" r:id="rId13"/>
    <p:sldId id="298" r:id="rId14"/>
    <p:sldId id="301" r:id="rId15"/>
    <p:sldId id="314" r:id="rId16"/>
    <p:sldId id="313" r:id="rId17"/>
    <p:sldId id="315" r:id="rId18"/>
    <p:sldId id="268" r:id="rId19"/>
    <p:sldId id="311" r:id="rId20"/>
    <p:sldId id="272" r:id="rId21"/>
    <p:sldId id="310" r:id="rId22"/>
    <p:sldId id="266" r:id="rId23"/>
    <p:sldId id="267" r:id="rId24"/>
    <p:sldId id="275" r:id="rId25"/>
    <p:sldId id="278" r:id="rId26"/>
    <p:sldId id="276" r:id="rId27"/>
    <p:sldId id="277" r:id="rId28"/>
    <p:sldId id="279" r:id="rId29"/>
    <p:sldId id="264" r:id="rId30"/>
    <p:sldId id="263" r:id="rId31"/>
    <p:sldId id="256" r:id="rId32"/>
    <p:sldId id="257" r:id="rId33"/>
    <p:sldId id="280" r:id="rId34"/>
    <p:sldId id="281" r:id="rId35"/>
    <p:sldId id="282" r:id="rId36"/>
    <p:sldId id="283" r:id="rId37"/>
    <p:sldId id="284" r:id="rId38"/>
    <p:sldId id="286" r:id="rId39"/>
    <p:sldId id="285" r:id="rId40"/>
    <p:sldId id="287" r:id="rId41"/>
    <p:sldId id="288" r:id="rId42"/>
    <p:sldId id="289" r:id="rId43"/>
    <p:sldId id="290" r:id="rId44"/>
    <p:sldId id="291" r:id="rId45"/>
    <p:sldId id="292" r:id="rId46"/>
    <p:sldId id="259" r:id="rId47"/>
    <p:sldId id="260" r:id="rId48"/>
    <p:sldId id="316" r:id="rId49"/>
    <p:sldId id="265" r:id="rId50"/>
    <p:sldId id="269" r:id="rId51"/>
    <p:sldId id="270" r:id="rId52"/>
    <p:sldId id="27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47" autoAdjust="0"/>
  </p:normalViewPr>
  <p:slideViewPr>
    <p:cSldViewPr>
      <p:cViewPr varScale="1">
        <p:scale>
          <a:sx n="104" d="100"/>
          <a:sy n="104" d="100"/>
        </p:scale>
        <p:origin x="12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7095A-D211-447A-BC57-35EFD7A04149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C3992-A18F-473D-BF03-15A19991D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fyziollfup.upol.cz/castwiki2/videosekvence/video11/Leb_1920x1080.flv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3ECC0ED-07AD-4FB4-8EDC-070D170CDA9C}" type="slidenum">
              <a:rPr lang="cs-CZ" altLang="en-US"/>
              <a:pPr>
                <a:spcBef>
                  <a:spcPct val="0"/>
                </a:spcBef>
              </a:pPr>
              <a:t>6</a:t>
            </a:fld>
            <a:endParaRPr lang="cs-CZ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27874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14A042-279C-4D78-BD9C-069A044DAB9B}" type="slidenum">
              <a:rPr lang="cs-CZ" altLang="cs-CZ"/>
              <a:pPr eaLnBrk="1" hangingPunct="1"/>
              <a:t>42</a:t>
            </a:fld>
            <a:endParaRPr lang="cs-CZ" alt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Digitální subtrakční angiografie (DSA) tepen zásobujících mozek – normální nález Selektivní nástřik </a:t>
            </a:r>
            <a:r>
              <a:rPr lang="cs-CZ" altLang="cs-CZ" i="1" smtClean="0"/>
              <a:t>a. carotis interna </a:t>
            </a:r>
            <a:r>
              <a:rPr lang="cs-CZ" altLang="cs-CZ" smtClean="0"/>
              <a:t>vlevo, předozadní projekce </a:t>
            </a:r>
          </a:p>
        </p:txBody>
      </p:sp>
    </p:spTree>
    <p:extLst>
      <p:ext uri="{BB962C8B-B14F-4D97-AF65-F5344CB8AC3E}">
        <p14:creationId xmlns:p14="http://schemas.microsoft.com/office/powerpoint/2010/main" val="1253347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AFAEC1-6443-47E5-B804-A52B3D8726A4}" type="slidenum">
              <a:rPr lang="cs-CZ" altLang="cs-CZ"/>
              <a:pPr eaLnBrk="1" hangingPunct="1"/>
              <a:t>43</a:t>
            </a:fld>
            <a:endParaRPr lang="cs-CZ" alt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b="1" dirty="0" smtClean="0"/>
              <a:t>MR angiografie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Magnetická rezonance (MR) umožňuje nejen výše popsané zobrazení („</a:t>
            </a:r>
            <a:r>
              <a:rPr lang="cs-CZ" altLang="cs-CZ" i="1" dirty="0" err="1" smtClean="0"/>
              <a:t>magnetic</a:t>
            </a:r>
            <a:r>
              <a:rPr lang="cs-CZ" altLang="cs-CZ" i="1" dirty="0" smtClean="0"/>
              <a:t> resonance </a:t>
            </a:r>
            <a:r>
              <a:rPr lang="cs-CZ" altLang="cs-CZ" i="1" dirty="0" err="1" smtClean="0"/>
              <a:t>imaging</a:t>
            </a:r>
            <a:r>
              <a:rPr lang="cs-CZ" altLang="cs-CZ" dirty="0" smtClean="0"/>
              <a:t>“ – </a:t>
            </a:r>
            <a:r>
              <a:rPr lang="cs-CZ" altLang="cs-CZ" b="1" dirty="0" smtClean="0"/>
              <a:t>MRI</a:t>
            </a:r>
            <a:r>
              <a:rPr lang="cs-CZ" altLang="cs-CZ" dirty="0" smtClean="0"/>
              <a:t>), ale i jiné typy vyšetření, jako např. zobrazení cév – </a:t>
            </a:r>
            <a:r>
              <a:rPr lang="cs-CZ" altLang="cs-CZ" b="1" dirty="0" smtClean="0"/>
              <a:t>MR angiografii</a:t>
            </a:r>
            <a:r>
              <a:rPr lang="cs-CZ" altLang="cs-CZ" dirty="0" smtClean="0"/>
              <a:t> (</a:t>
            </a:r>
            <a:r>
              <a:rPr lang="cs-CZ" altLang="cs-CZ" b="1" dirty="0" smtClean="0"/>
              <a:t>MRA</a:t>
            </a:r>
            <a:r>
              <a:rPr lang="cs-CZ" altLang="cs-CZ" dirty="0" smtClean="0"/>
              <a:t>) (obr. 4) a další (viz níže).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Obr. 4. MR angiografie (MRA) mozku – normální nález. Na rozdíl od CTA není při MRA nezbytná aplikace kontrastní látky. Lze „zobrazit pohyb“ – tok v cévách – i nativně. Takto byly získány i prezentované obrazy. (V některých případech však je nitrožilní aplikace kontrastní látky nutná.) Obr. </a:t>
            </a:r>
            <a:r>
              <a:rPr lang="cs-CZ" altLang="cs-CZ" b="1" dirty="0" smtClean="0"/>
              <a:t>4a–d</a:t>
            </a:r>
            <a:r>
              <a:rPr lang="cs-CZ" altLang="cs-CZ" dirty="0" smtClean="0"/>
              <a:t>. Obrazy MIP zachycující tepny i žíly. </a:t>
            </a:r>
            <a:r>
              <a:rPr lang="cs-CZ" altLang="cs-CZ" b="1" dirty="0" smtClean="0"/>
              <a:t>a </a:t>
            </a:r>
            <a:r>
              <a:rPr lang="cs-CZ" altLang="cs-CZ" dirty="0" smtClean="0"/>
              <a:t>– v axiální rovině, </a:t>
            </a:r>
            <a:r>
              <a:rPr lang="cs-CZ" altLang="cs-CZ" b="1" dirty="0" smtClean="0"/>
              <a:t>b</a:t>
            </a:r>
            <a:r>
              <a:rPr lang="cs-CZ" altLang="cs-CZ" dirty="0" smtClean="0"/>
              <a:t> – v sagitální rovině, </a:t>
            </a:r>
            <a:r>
              <a:rPr lang="cs-CZ" altLang="cs-CZ" b="1" dirty="0" smtClean="0"/>
              <a:t>c</a:t>
            </a:r>
            <a:r>
              <a:rPr lang="cs-CZ" altLang="cs-CZ" dirty="0" smtClean="0"/>
              <a:t> – ve frontální (koronální) rovině více frontálně – zobrazuje větvení vnitřních krkavic, </a:t>
            </a:r>
            <a:r>
              <a:rPr lang="cs-CZ" altLang="cs-CZ" b="1" dirty="0" smtClean="0"/>
              <a:t>d</a:t>
            </a:r>
            <a:r>
              <a:rPr lang="cs-CZ" altLang="cs-CZ" dirty="0" smtClean="0"/>
              <a:t> – ve frontální rovině více dorzálně – zobrazuje </a:t>
            </a:r>
            <a:r>
              <a:rPr lang="cs-CZ" altLang="cs-CZ" dirty="0" err="1" smtClean="0"/>
              <a:t>vertebro</a:t>
            </a:r>
            <a:r>
              <a:rPr lang="cs-CZ" altLang="cs-CZ" dirty="0" smtClean="0"/>
              <a:t>–bazilární povodí. Obr. </a:t>
            </a:r>
            <a:r>
              <a:rPr lang="cs-CZ" altLang="cs-CZ" b="1" dirty="0" smtClean="0"/>
              <a:t>4e–h</a:t>
            </a:r>
            <a:r>
              <a:rPr lang="cs-CZ" altLang="cs-CZ" dirty="0" smtClean="0"/>
              <a:t>. Barevné rekonstrukce typu „</a:t>
            </a:r>
            <a:r>
              <a:rPr lang="cs-CZ" altLang="cs-CZ" i="1" dirty="0" err="1" smtClean="0"/>
              <a:t>volume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rendering</a:t>
            </a:r>
            <a:r>
              <a:rPr lang="cs-CZ" altLang="cs-CZ" i="1" dirty="0" smtClean="0"/>
              <a:t>.</a:t>
            </a:r>
            <a:r>
              <a:rPr lang="cs-CZ" altLang="cs-CZ" dirty="0" smtClean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9708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E90457-2012-48DE-8ACF-F479CD389321}" type="slidenum">
              <a:rPr lang="cs-CZ" altLang="cs-CZ"/>
              <a:pPr eaLnBrk="1" hangingPunct="1"/>
              <a:t>44</a:t>
            </a:fld>
            <a:endParaRPr lang="cs-CZ" alt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Aneurizma MR angiografie (MRA) </a:t>
            </a:r>
          </a:p>
        </p:txBody>
      </p:sp>
    </p:spTree>
    <p:extLst>
      <p:ext uri="{BB962C8B-B14F-4D97-AF65-F5344CB8AC3E}">
        <p14:creationId xmlns:p14="http://schemas.microsoft.com/office/powerpoint/2010/main" val="4765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MRI axial FLAIR images of Brain show an infarct involving left frontal lobe anterior to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sylvian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fissure. Area of involvement corresponds to left MCA Superior Division territory.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95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 study of brain shows an infarct involving the left temporal lobe below the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Sylvian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fissure. Area of involvement corresponds to left MCA Inferior Division territory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7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6B10F-F090-4610-9DCC-BCDB56A14B2B}" type="slidenum">
              <a:rPr lang="cs-CZ" altLang="en-US"/>
              <a:pPr/>
              <a:t>51</a:t>
            </a:fld>
            <a:endParaRPr lang="cs-CZ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/>
              <a:t>Fig. 11 Coronal gadolinium-enhanced T1W image shows an</a:t>
            </a:r>
          </a:p>
          <a:p>
            <a:r>
              <a:rPr lang="cs-CZ" altLang="en-US"/>
              <a:t>enhancing right IIIrd nerve on its cavernous segment (thin white</a:t>
            </a:r>
          </a:p>
          <a:p>
            <a:r>
              <a:rPr lang="cs-CZ" altLang="en-US"/>
              <a:t>arrow), caused by a metastasis from colon carcinoma. Note the</a:t>
            </a:r>
          </a:p>
          <a:p>
            <a:r>
              <a:rPr lang="cs-CZ" altLang="en-US"/>
              <a:t>normal non-enhancing nerve seen as a grey dot in the lateral aspect</a:t>
            </a:r>
          </a:p>
          <a:p>
            <a:r>
              <a:rPr lang="cs-CZ" altLang="en-US"/>
              <a:t>of the cavernous sinus (thick white arrow)</a:t>
            </a:r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792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C9695-47D5-4B9D-B758-C9C0D0970BF9}" type="slidenum">
              <a:rPr lang="cs-CZ" altLang="en-US"/>
              <a:pPr/>
              <a:t>18</a:t>
            </a:fld>
            <a:endParaRPr lang="cs-CZ" alt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/>
              <a:t>zvýšený tlak CSF podél n. </a:t>
            </a:r>
            <a:r>
              <a:rPr lang="cs-CZ" altLang="en-US" dirty="0" err="1"/>
              <a:t>opticus</a:t>
            </a:r>
            <a:r>
              <a:rPr lang="cs-CZ" altLang="en-US" dirty="0"/>
              <a:t> způsobí kompresi v. </a:t>
            </a:r>
            <a:r>
              <a:rPr lang="cs-CZ" altLang="en-US" dirty="0" err="1"/>
              <a:t>centralis</a:t>
            </a:r>
            <a:r>
              <a:rPr lang="cs-CZ" altLang="en-US" dirty="0"/>
              <a:t> </a:t>
            </a:r>
            <a:r>
              <a:rPr lang="cs-CZ" altLang="en-US" dirty="0" err="1"/>
              <a:t>retinae</a:t>
            </a:r>
            <a:r>
              <a:rPr lang="cs-CZ" altLang="en-US" dirty="0"/>
              <a:t> – </a:t>
            </a:r>
            <a:r>
              <a:rPr lang="cs-CZ" altLang="en-US" dirty="0" err="1"/>
              <a:t>papilledema</a:t>
            </a:r>
            <a:r>
              <a:rPr lang="cs-CZ" altLang="en-US" dirty="0"/>
              <a:t>, papilární edém</a:t>
            </a:r>
          </a:p>
        </p:txBody>
      </p:sp>
    </p:spTree>
    <p:extLst>
      <p:ext uri="{BB962C8B-B14F-4D97-AF65-F5344CB8AC3E}">
        <p14:creationId xmlns:p14="http://schemas.microsoft.com/office/powerpoint/2010/main" val="167761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79533-371A-4034-9362-D36FA36C8358}" type="slidenum">
              <a:rPr lang="cs-CZ" altLang="en-US"/>
              <a:pPr/>
              <a:t>22</a:t>
            </a:fld>
            <a:endParaRPr lang="cs-CZ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 err="1"/>
              <a:t>epidural</a:t>
            </a:r>
            <a:r>
              <a:rPr lang="cs-CZ" altLang="en-US" dirty="0"/>
              <a:t> </a:t>
            </a:r>
            <a:r>
              <a:rPr lang="en-US" altLang="en-US" dirty="0"/>
              <a:t>hematoma</a:t>
            </a:r>
            <a:r>
              <a:rPr lang="cs-CZ" altLang="en-US" dirty="0"/>
              <a:t> – do potencionálního epidurálního prostoru při traumatu hlavy, krvácení z r. </a:t>
            </a:r>
            <a:r>
              <a:rPr lang="cs-CZ" altLang="en-US" dirty="0" err="1"/>
              <a:t>anterior</a:t>
            </a:r>
            <a:r>
              <a:rPr lang="cs-CZ" altLang="en-US" dirty="0"/>
              <a:t> nebo </a:t>
            </a:r>
            <a:r>
              <a:rPr lang="cs-CZ" altLang="en-US" dirty="0" err="1"/>
              <a:t>posterior</a:t>
            </a:r>
            <a:r>
              <a:rPr lang="cs-CZ" altLang="en-US" dirty="0"/>
              <a:t> z a. </a:t>
            </a:r>
            <a:r>
              <a:rPr lang="cs-CZ" altLang="en-US" dirty="0" err="1"/>
              <a:t>meningea</a:t>
            </a:r>
            <a:r>
              <a:rPr lang="cs-CZ" altLang="en-US" dirty="0"/>
              <a:t> media</a:t>
            </a:r>
          </a:p>
          <a:p>
            <a:r>
              <a:rPr lang="en-US" altLang="en-US" dirty="0"/>
              <a:t>subdural hematoma</a:t>
            </a:r>
            <a:r>
              <a:rPr lang="cs-CZ" altLang="en-US" dirty="0"/>
              <a:t> – vzniká z povrchových </a:t>
            </a:r>
            <a:r>
              <a:rPr lang="cs-CZ" altLang="en-US" dirty="0" smtClean="0"/>
              <a:t>cerebrálních </a:t>
            </a:r>
            <a:r>
              <a:rPr lang="cs-CZ" altLang="en-US" dirty="0"/>
              <a:t>vén, které procházejí do sinus </a:t>
            </a:r>
            <a:r>
              <a:rPr lang="cs-CZ" altLang="en-US" dirty="0" err="1"/>
              <a:t>sagittalis</a:t>
            </a:r>
            <a:r>
              <a:rPr lang="cs-CZ" altLang="en-US" dirty="0"/>
              <a:t> sup.  </a:t>
            </a:r>
          </a:p>
          <a:p>
            <a:r>
              <a:rPr lang="cs-CZ" altLang="en-US" dirty="0" err="1"/>
              <a:t>subarachnoideální</a:t>
            </a:r>
            <a:r>
              <a:rPr lang="cs-CZ" altLang="en-US" dirty="0"/>
              <a:t> krvácení - krvácení z cév procházejících - nejčastěji po prasknutí cévní výdutě (aneuryzmatu) - má za následek přítomnost krve v </a:t>
            </a:r>
            <a:r>
              <a:rPr lang="cs-CZ" altLang="en-US" dirty="0" err="1"/>
              <a:t>likvoru</a:t>
            </a:r>
            <a:r>
              <a:rPr lang="cs-CZ" altLang="en-US" dirty="0"/>
              <a:t> (</a:t>
            </a:r>
            <a:r>
              <a:rPr lang="cs-CZ" altLang="en-US" dirty="0" err="1"/>
              <a:t>subarachnoideové</a:t>
            </a:r>
            <a:r>
              <a:rPr lang="cs-CZ" altLang="en-US" dirty="0"/>
              <a:t> krvácení). </a:t>
            </a:r>
          </a:p>
          <a:p>
            <a:endParaRPr lang="cs-CZ" altLang="en-US" dirty="0"/>
          </a:p>
          <a:p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714075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99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Extrakraniální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bočná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znázorňující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carotis externa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černá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její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větví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šedá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carotis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světle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šedá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cestou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facialis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maxillaris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ophtalmica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 – durální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meningeae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nejvíce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vytvořeny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meningea media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větev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maxillaris,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tj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ACE) a ACM, E – 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a. occipitalis 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 – anastomózy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a. occipitalis a parietální větví a. meningea media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8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2. Intrakraniální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systém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bočná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znázorňující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spojky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(ACA, ACM, ACP)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tepnami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– a. communicans posterior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kolaterální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cirkulace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Willisova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okruhu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B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leptomeningeální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ACA a ACM, C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leptomeningeální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ACM a ACP, D – „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tektální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plexus“ anastomózy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úrovni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tentoria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cerebelli superiores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(SCA) a ACP, E – anastomózy v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povodí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mozečkových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uplatňující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především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mozečkových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infarktů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C3992-A18F-473D-BF03-15A19991D8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2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65480F-1ABA-4155-9430-59815F9B428F}" type="slidenum">
              <a:rPr lang="cs-CZ" altLang="cs-CZ"/>
              <a:pPr eaLnBrk="1" hangingPunct="1"/>
              <a:t>39</a:t>
            </a:fld>
            <a:endParaRPr lang="cs-CZ" alt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z="1000" smtClean="0"/>
              <a:t>Při CT vyšetření s rychlým nitrožilním podáním kontrastní látky lze zobrazit i cévy zásobující mozek – </a:t>
            </a:r>
            <a:r>
              <a:rPr lang="cs-CZ" altLang="cs-CZ" sz="1000" b="1" smtClean="0"/>
              <a:t>CT angiografii</a:t>
            </a:r>
            <a:r>
              <a:rPr lang="cs-CZ" altLang="cs-CZ" sz="1000" smtClean="0"/>
              <a:t> (</a:t>
            </a:r>
            <a:r>
              <a:rPr lang="cs-CZ" altLang="cs-CZ" sz="1000" b="1" smtClean="0"/>
              <a:t>CTA</a:t>
            </a:r>
            <a:r>
              <a:rPr lang="cs-CZ" altLang="cs-CZ" sz="1000" smtClean="0"/>
              <a:t>). Při CTA se využívá i dalších možností zpracování CT skenů, kterým jsou rekonstrukce v jiné rovině anebo trojrozměrná rekonstrukce (obr. 2 a </a:t>
            </a:r>
            <a:r>
              <a:rPr lang="cs-CZ" altLang="cs-CZ" sz="1000" smtClean="0">
                <a:hlinkClick r:id="rId3"/>
              </a:rPr>
              <a:t>videozáznam 2-1</a:t>
            </a:r>
            <a:r>
              <a:rPr lang="cs-CZ" altLang="cs-CZ" sz="1000" smtClean="0"/>
              <a:t>).</a:t>
            </a:r>
          </a:p>
          <a:p>
            <a:pPr>
              <a:spcBef>
                <a:spcPct val="0"/>
              </a:spcBef>
            </a:pPr>
            <a:r>
              <a:rPr lang="cs-CZ" altLang="cs-CZ" sz="1000" smtClean="0"/>
              <a:t>Obr. 2. CT angiografie (CTA) mozku – normální nález. CTA se provádí tak, že se nitrožilně aplikuje bolus kontrastní látky a v okamžiku její nejvyšší koncentrace v tepnách zásobujících mozek se provede rychlá série tenkých CT skenů. Z nich se potom rekonstruují různé typy obrazů zobrazující cévy zásobující mozek. Strany na skenech jsou orientovány stejně jako na základních CT skenech. Obrazy MIP („</a:t>
            </a:r>
            <a:r>
              <a:rPr lang="cs-CZ" altLang="cs-CZ" sz="1000" i="1" smtClean="0"/>
              <a:t>maximum intensity projection</a:t>
            </a:r>
            <a:r>
              <a:rPr lang="cs-CZ" altLang="cs-CZ" sz="1000" smtClean="0"/>
              <a:t>“) </a:t>
            </a:r>
            <a:r>
              <a:rPr lang="cs-CZ" altLang="cs-CZ" sz="1000" b="1" smtClean="0"/>
              <a:t>2a-d</a:t>
            </a:r>
            <a:r>
              <a:rPr lang="cs-CZ" altLang="cs-CZ" sz="1000" smtClean="0"/>
              <a:t> zachycují struktury určité denzity (zde cévy a skelet) ve vrstvě, jejíž šířku lze nastavit a podle potřeby měnit. </a:t>
            </a:r>
            <a:r>
              <a:rPr lang="cs-CZ" altLang="cs-CZ" sz="1000" b="1" smtClean="0"/>
              <a:t>a</a:t>
            </a:r>
            <a:r>
              <a:rPr lang="cs-CZ" altLang="cs-CZ" sz="1000" smtClean="0"/>
              <a:t> – 2D Obraz v axiální rovině, </a:t>
            </a:r>
            <a:r>
              <a:rPr lang="cs-CZ" altLang="cs-CZ" sz="1000" b="1" smtClean="0"/>
              <a:t>b</a:t>
            </a:r>
            <a:r>
              <a:rPr lang="cs-CZ" altLang="cs-CZ" sz="1000" smtClean="0"/>
              <a:t> – širší vrstva ve stejné rovině, </a:t>
            </a:r>
            <a:r>
              <a:rPr lang="cs-CZ" altLang="cs-CZ" sz="1000" b="1" smtClean="0"/>
              <a:t>c</a:t>
            </a:r>
            <a:r>
              <a:rPr lang="cs-CZ" altLang="cs-CZ" sz="1000" smtClean="0"/>
              <a:t> – silnější vrstva zachycující cévy v sousedství střední čáry v sagitální rovině, </a:t>
            </a:r>
            <a:r>
              <a:rPr lang="cs-CZ" altLang="cs-CZ" sz="1000" b="1" smtClean="0"/>
              <a:t>d</a:t>
            </a:r>
            <a:r>
              <a:rPr lang="cs-CZ" altLang="cs-CZ" sz="1000" smtClean="0"/>
              <a:t> – vrstva ve frontální (koronální) rovině zachycující větvení vnitřních krkavic (</a:t>
            </a:r>
            <a:r>
              <a:rPr lang="cs-CZ" altLang="cs-CZ" sz="1000" i="1" smtClean="0"/>
              <a:t>aa. carotides internae</a:t>
            </a:r>
            <a:r>
              <a:rPr lang="cs-CZ" altLang="cs-CZ" sz="1000" smtClean="0"/>
              <a:t>). Obr. 2. CT angiografie (CTA) mozku – normální nález. CTA se provádí tak, že se nitrožilně aplikuje bolus kontrastní látky a v okamžiku její nejvyšší koncentrace v tepnách zásobujících mozek se provede rychlá série tenkých CT skenů. Z nich se potom rekonstruují různé typy obrazů zobrazující cévy zásobující mozek. Strany na skenech jsou orientovány stejně jako na základních CT skenech. Obrazy MIP („</a:t>
            </a:r>
            <a:r>
              <a:rPr lang="cs-CZ" altLang="cs-CZ" sz="1000" i="1" smtClean="0"/>
              <a:t>maximum intensity projection</a:t>
            </a:r>
            <a:r>
              <a:rPr lang="cs-CZ" altLang="cs-CZ" sz="1000" smtClean="0"/>
              <a:t>“) </a:t>
            </a:r>
            <a:r>
              <a:rPr lang="cs-CZ" altLang="cs-CZ" sz="1000" b="1" smtClean="0"/>
              <a:t>2a-d</a:t>
            </a:r>
            <a:r>
              <a:rPr lang="cs-CZ" altLang="cs-CZ" sz="1000" smtClean="0"/>
              <a:t> zachycují struktury určité denzity (zde cévy a skelet) ve vrstvě, jejíž šířku lze nastavit a podle potřeby měnit. </a:t>
            </a:r>
            <a:r>
              <a:rPr lang="cs-CZ" altLang="cs-CZ" sz="1000" b="1" smtClean="0"/>
              <a:t>a</a:t>
            </a:r>
            <a:r>
              <a:rPr lang="cs-CZ" altLang="cs-CZ" sz="1000" smtClean="0"/>
              <a:t> – 2D Obraz v axiální rovině, </a:t>
            </a:r>
            <a:r>
              <a:rPr lang="cs-CZ" altLang="cs-CZ" sz="1000" b="1" smtClean="0"/>
              <a:t>b</a:t>
            </a:r>
            <a:r>
              <a:rPr lang="cs-CZ" altLang="cs-CZ" sz="1000" smtClean="0"/>
              <a:t> – širší vrstva ve stejné rovině, </a:t>
            </a:r>
            <a:r>
              <a:rPr lang="cs-CZ" altLang="cs-CZ" sz="1000" b="1" smtClean="0"/>
              <a:t>c</a:t>
            </a:r>
            <a:r>
              <a:rPr lang="cs-CZ" altLang="cs-CZ" sz="1000" smtClean="0"/>
              <a:t> – silnější vrstva zachycující cévy v sousedství střední čáry v sagitální rovině, </a:t>
            </a:r>
            <a:r>
              <a:rPr lang="cs-CZ" altLang="cs-CZ" sz="1000" b="1" smtClean="0"/>
              <a:t>d</a:t>
            </a:r>
            <a:r>
              <a:rPr lang="cs-CZ" altLang="cs-CZ" sz="1000" smtClean="0"/>
              <a:t> – vrstva ve frontální (koronální) rovině zachycující větvení vnitřních krkavic (</a:t>
            </a:r>
            <a:r>
              <a:rPr lang="cs-CZ" altLang="cs-CZ" sz="1000" i="1" smtClean="0"/>
              <a:t>aa. carotides internae</a:t>
            </a:r>
            <a:r>
              <a:rPr lang="cs-CZ" altLang="cs-CZ" sz="100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50615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2FBBE4-B88B-416F-8FC4-02C739F4306F}" type="slidenum">
              <a:rPr lang="cs-CZ" altLang="cs-CZ"/>
              <a:pPr eaLnBrk="1" hangingPunct="1"/>
              <a:t>40</a:t>
            </a:fld>
            <a:endParaRPr lang="cs-CZ" alt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dirty="0" smtClean="0"/>
              <a:t>Při angiografii se získává rychlá série obrazů v krátkém časovém období po nástřiku kontrastní látky do příslušné tepny. Angiografie mozkových tepen- zobrazení cév zásobujících mozek po nástřiku kontrastní látky do tepny – se používá při potřebě potvrdit či vyloučit jejich postižení (obr. 7). Ke spolehlivému zobrazení všech případných změn se provádí postupný nástřik všech tepen zásobujících mozek (obou krkavic a obou vertebrálních tepen) ve dvou (případně i více) projekcích. Protože však jde o vyšetření invazivní (je třeba píchnout do arterie – nejčastěji se napichuje tepna v třísle pacienta po místním znecitlivění), předchází jí v poslední době méně invazivní CT angiografie nebo MR angiografie. Při nich se kontrastní látka aplikuje do žíly; přitom některé MR angiografie však lze provést i bez aplikace kontrastní látky.</a:t>
            </a:r>
          </a:p>
          <a:p>
            <a:pPr>
              <a:spcBef>
                <a:spcPct val="0"/>
              </a:spcBef>
            </a:pPr>
            <a:r>
              <a:rPr lang="cs-CZ" altLang="cs-CZ" dirty="0" smtClean="0"/>
              <a:t>Diagnostické angiografické vyšetření se nejčastěji provádí těsně před na ně navazujícím radiologickým intervenčním výkonem, který v mnoha případech nahrazuje klasickou operaci. K nejčastěji prováděným radiologickým intervenčním výkonům v oblasti mozku patří léčba výdutí (aneuryzmat) tepen zásobujících mozek, </a:t>
            </a:r>
            <a:r>
              <a:rPr lang="cs-CZ" altLang="cs-CZ" dirty="0" err="1" smtClean="0"/>
              <a:t>rekanalizace</a:t>
            </a:r>
            <a:r>
              <a:rPr lang="cs-CZ" altLang="cs-CZ" dirty="0" smtClean="0"/>
              <a:t> (obnovení průtoku) neprůchodných tepen u pacientů s akutními cévními mozkovými příhodami a uzavírání </a:t>
            </a:r>
            <a:r>
              <a:rPr lang="cs-CZ" altLang="cs-CZ" dirty="0" err="1" smtClean="0"/>
              <a:t>arterio</a:t>
            </a:r>
            <a:r>
              <a:rPr lang="cs-CZ" altLang="cs-CZ" dirty="0" smtClean="0"/>
              <a:t>-venózních malformací. Tyto výkony jsou minimálně invazivní, je při nich nutné získat přístup do tepen.</a:t>
            </a:r>
          </a:p>
        </p:txBody>
      </p:sp>
    </p:spTree>
    <p:extLst>
      <p:ext uri="{BB962C8B-B14F-4D97-AF65-F5344CB8AC3E}">
        <p14:creationId xmlns:p14="http://schemas.microsoft.com/office/powerpoint/2010/main" val="1231965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65291F-550B-4252-9CAB-9371B813E63A}" type="slidenum">
              <a:rPr lang="cs-CZ" altLang="cs-CZ"/>
              <a:pPr eaLnBrk="1" hangingPunct="1"/>
              <a:t>41</a:t>
            </a:fld>
            <a:endParaRPr lang="cs-CZ" alt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Digitální subtrakční angiografie (DSA) tepen zásobujících mozek – normální nález </a:t>
            </a:r>
          </a:p>
        </p:txBody>
      </p:sp>
    </p:spTree>
    <p:extLst>
      <p:ext uri="{BB962C8B-B14F-4D97-AF65-F5344CB8AC3E}">
        <p14:creationId xmlns:p14="http://schemas.microsoft.com/office/powerpoint/2010/main" val="328879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66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7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8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4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7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4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6D3B1-D59C-464E-A075-7EBFCA829B47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8E88B-5788-4F1C-B242-8BD51D8CD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docid=GejMSLCWd9kT7M&amp;tbnid=fmlU0KT7U6Pc4M:&amp;ved=0CAUQjRw&amp;url=http://www.nan.upol.cz/neuro/cd624.html&amp;ei=WmKvUtrRKIPItQaEhoCwAQ&amp;bvm=bv.57967247,d.bGQ&amp;psig=AFQjCNEaDEFkRbOKkv69E4AkgkcNeFkmeQ&amp;ust=1387312058387535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www.google.cz/url?sa=i&amp;rct=j&amp;q=&amp;esrc=s&amp;source=images&amp;cd=&amp;cad=rja&amp;docid=8s7_VIDMLpuizM&amp;tbnid=Yl7xIo1JMU8ueM:&amp;ved=0CAUQjRw&amp;url=http://www.nan.upol.cz/neuro/cd597_2.html&amp;ei=gGCvUo6mGofBswbs7IEo&amp;bvm=bv.57967247,d.bGQ&amp;psig=AFQjCNETP-sNnrdAIT9KnlwW3vdetPRT1g&amp;ust=138731115307916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pfyziollfup.upol.cz/castwiki/wp-content/uploads/2012/09/3g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://pfyziollfup.upol.cz/castwiki/wp-content/uploads/2012/09/3h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//upload.wikimedia.org/wikipedia/commons/4/4a/Cerebral_vascular_territories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://pfyziollfup.upol.cz/castwiki/wp-content/uploads/2012/09/4a.jpg" TargetMode="External"/><Relationship Id="rId7" Type="http://schemas.openxmlformats.org/officeDocument/2006/relationships/hyperlink" Target="http://pfyziollfup.upol.cz/castwiki/wp-content/uploads/2012/09/4b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hyperlink" Target="http://pfyziollfup.upol.cz/castwiki/wp-content/uploads/2012/09/4c.jpg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61.jpeg"/><Relationship Id="rId9" Type="http://schemas.openxmlformats.org/officeDocument/2006/relationships/hyperlink" Target="http://pfyziollfup.upol.cz/castwiki/wp-content/uploads/2012/09/4d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hyperlink" Target="http://pfyziollfup.upol.cz/castwiki/wp-content/uploads/2012/09/4f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fyziollfup.upol.cz/castwiki/wp-content/uploads/2012/09/4e.jpg" TargetMode="External"/><Relationship Id="rId5" Type="http://schemas.openxmlformats.org/officeDocument/2006/relationships/image" Target="../media/image68.jpeg"/><Relationship Id="rId4" Type="http://schemas.openxmlformats.org/officeDocument/2006/relationships/hyperlink" Target="http://pfyziollfup.upol.cz/castwiki/wp-content/uploads/2012/09/4g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Nd9GcQq-CzjKT2zjU-tTdHBssMjyVltasNjrR2e9ztHOPrstNWs390rd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552728" cy="515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355932" y="188640"/>
            <a:ext cx="47389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chemeClr val="tx2"/>
                </a:solidFill>
              </a:rPr>
              <a:t>Komory, obaly a cévní zásobení </a:t>
            </a:r>
            <a:r>
              <a:rPr lang="cs-CZ" altLang="cs-CZ" sz="2000" b="1" dirty="0">
                <a:solidFill>
                  <a:schemeClr val="tx2"/>
                </a:solidFill>
              </a:rPr>
              <a:t>CNS</a:t>
            </a:r>
          </a:p>
        </p:txBody>
      </p:sp>
    </p:spTree>
    <p:extLst>
      <p:ext uri="{BB962C8B-B14F-4D97-AF65-F5344CB8AC3E}">
        <p14:creationId xmlns:p14="http://schemas.microsoft.com/office/powerpoint/2010/main" val="38312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obr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561263" cy="68532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4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obr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175"/>
            <a:ext cx="6900863" cy="686276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42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f62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57150"/>
            <a:ext cx="378618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f73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5563"/>
            <a:ext cx="38893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http://www.nan.upol.cz/neuro/images/upravene_fotky/zev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79800"/>
            <a:ext cx="38338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http://www.nan.upol.cz/neuro/images/upravene_fotky/zevc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459163"/>
            <a:ext cx="39227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82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0768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3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0768"/>
            <a:ext cx="42481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288" y="325438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CT vyšetření</a:t>
            </a:r>
          </a:p>
        </p:txBody>
      </p:sp>
    </p:spTree>
    <p:extLst>
      <p:ext uri="{BB962C8B-B14F-4D97-AF65-F5344CB8AC3E}">
        <p14:creationId xmlns:p14="http://schemas.microsoft.com/office/powerpoint/2010/main" val="23660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7"/>
          <a:stretch/>
        </p:blipFill>
        <p:spPr>
          <a:xfrm>
            <a:off x="1691680" y="-1"/>
            <a:ext cx="5544616" cy="6853761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12160" y="5229200"/>
            <a:ext cx="2351926" cy="37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cs-CZ" altLang="en-US" b="1" dirty="0" err="1"/>
              <a:t>foramen</a:t>
            </a:r>
            <a:r>
              <a:rPr lang="cs-CZ" altLang="en-US" b="1" dirty="0"/>
              <a:t> </a:t>
            </a:r>
            <a:r>
              <a:rPr lang="cs-CZ" altLang="en-US" b="1" dirty="0" err="1" smtClean="0"/>
              <a:t>Magendie</a:t>
            </a:r>
            <a:r>
              <a:rPr lang="cs-CZ" altLang="en-US" dirty="0" smtClean="0"/>
              <a:t> </a:t>
            </a:r>
            <a:endParaRPr lang="cs-CZ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22898" y="5602636"/>
            <a:ext cx="2330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cs-CZ" altLang="en-US" b="1" dirty="0" err="1"/>
              <a:t>foramina</a:t>
            </a:r>
            <a:r>
              <a:rPr lang="cs-CZ" altLang="en-US" b="1" dirty="0"/>
              <a:t> </a:t>
            </a:r>
            <a:r>
              <a:rPr lang="cs-CZ" altLang="en-US" b="1" dirty="0" err="1"/>
              <a:t>Luschkae</a:t>
            </a:r>
            <a:r>
              <a:rPr lang="cs-CZ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3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378"/>
            <a:ext cx="7164288" cy="584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2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4452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5538"/>
            <a:ext cx="33845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 bwMode="auto">
          <a:xfrm>
            <a:off x="3132138" y="1341438"/>
            <a:ext cx="1655762" cy="0"/>
          </a:xfrm>
          <a:prstGeom prst="line">
            <a:avLst/>
          </a:prstGeom>
          <a:ln w="38100">
            <a:solidFill>
              <a:srgbClr val="C00000"/>
            </a:solidFill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6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539552" y="908720"/>
            <a:ext cx="7596336" cy="51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5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brz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0"/>
            <a:ext cx="5741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508104" y="1700808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b="1" dirty="0"/>
              <a:t>zvýšený tlak </a:t>
            </a:r>
            <a:r>
              <a:rPr lang="cs-CZ" altLang="en-US" b="1" dirty="0" smtClean="0"/>
              <a:t>CST </a:t>
            </a:r>
            <a:r>
              <a:rPr lang="cs-CZ" altLang="en-US" b="1" dirty="0"/>
              <a:t>podél n. </a:t>
            </a:r>
            <a:r>
              <a:rPr lang="cs-CZ" altLang="en-US" b="1" dirty="0" err="1"/>
              <a:t>opticus</a:t>
            </a:r>
            <a:r>
              <a:rPr lang="cs-CZ" altLang="en-US" b="1" dirty="0"/>
              <a:t> </a:t>
            </a:r>
            <a:r>
              <a:rPr lang="cs-CZ" altLang="en-US" b="1" dirty="0" smtClean="0"/>
              <a:t>– </a:t>
            </a:r>
          </a:p>
          <a:p>
            <a:r>
              <a:rPr lang="cs-CZ" altLang="en-US" b="1" dirty="0" smtClean="0"/>
              <a:t>komprese </a:t>
            </a:r>
            <a:r>
              <a:rPr lang="cs-CZ" altLang="en-US" b="1" dirty="0"/>
              <a:t>v. </a:t>
            </a:r>
            <a:r>
              <a:rPr lang="cs-CZ" altLang="en-US" b="1" dirty="0" err="1"/>
              <a:t>centralis</a:t>
            </a:r>
            <a:r>
              <a:rPr lang="cs-CZ" altLang="en-US" b="1" dirty="0"/>
              <a:t> </a:t>
            </a:r>
            <a:r>
              <a:rPr lang="cs-CZ" altLang="en-US" b="1" dirty="0" err="1"/>
              <a:t>retinae</a:t>
            </a:r>
            <a:r>
              <a:rPr lang="cs-CZ" altLang="en-US" b="1" dirty="0"/>
              <a:t> – </a:t>
            </a:r>
            <a:endParaRPr lang="cs-CZ" altLang="en-US" b="1" dirty="0" smtClean="0"/>
          </a:p>
          <a:p>
            <a:r>
              <a:rPr lang="cs-CZ" altLang="en-US" b="1" dirty="0" err="1" smtClean="0"/>
              <a:t>papilledema</a:t>
            </a:r>
            <a:r>
              <a:rPr lang="cs-CZ" altLang="en-US" b="1" dirty="0"/>
              <a:t>, papilární edém</a:t>
            </a:r>
          </a:p>
        </p:txBody>
      </p:sp>
    </p:spTree>
    <p:extLst>
      <p:ext uri="{BB962C8B-B14F-4D97-AF65-F5344CB8AC3E}">
        <p14:creationId xmlns:p14="http://schemas.microsoft.com/office/powerpoint/2010/main" val="35537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"/>
            <a:ext cx="9144000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2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 b="38701"/>
          <a:stretch/>
        </p:blipFill>
        <p:spPr>
          <a:xfrm>
            <a:off x="395535" y="332657"/>
            <a:ext cx="8581911" cy="621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URA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7500" b="7895"/>
          <a:stretch>
            <a:fillRect/>
          </a:stretch>
        </p:blipFill>
        <p:spPr bwMode="auto">
          <a:xfrm>
            <a:off x="971550" y="692150"/>
            <a:ext cx="7315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635375" y="187325"/>
            <a:ext cx="170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400"/>
              <a:t>Obaly CNS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3865563" y="5032375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pia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389313" y="4437063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arachnoidea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3465513" y="3141663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dura mater</a:t>
            </a:r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 flipH="1">
            <a:off x="2052638" y="5229225"/>
            <a:ext cx="17272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 flipH="1">
            <a:off x="2987675" y="4868863"/>
            <a:ext cx="11509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11"/>
          <p:cNvSpPr>
            <a:spLocks noChangeShapeType="1"/>
          </p:cNvSpPr>
          <p:nvPr/>
        </p:nvSpPr>
        <p:spPr bwMode="auto">
          <a:xfrm flipH="1">
            <a:off x="2916238" y="3573463"/>
            <a:ext cx="1150937" cy="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2"/>
          <p:cNvSpPr>
            <a:spLocks noChangeShapeType="1"/>
          </p:cNvSpPr>
          <p:nvPr/>
        </p:nvSpPr>
        <p:spPr bwMode="auto">
          <a:xfrm flipH="1">
            <a:off x="2843213" y="2420938"/>
            <a:ext cx="935037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3395663" y="1989138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/>
              <a:t>endorhachis</a:t>
            </a:r>
          </a:p>
        </p:txBody>
      </p:sp>
      <p:sp>
        <p:nvSpPr>
          <p:cNvPr id="13324" name="Freeform 15"/>
          <p:cNvSpPr>
            <a:spLocks/>
          </p:cNvSpPr>
          <p:nvPr/>
        </p:nvSpPr>
        <p:spPr bwMode="auto">
          <a:xfrm>
            <a:off x="971550" y="3213100"/>
            <a:ext cx="1263650" cy="2663825"/>
          </a:xfrm>
          <a:custGeom>
            <a:avLst/>
            <a:gdLst>
              <a:gd name="T0" fmla="*/ 0 w 796"/>
              <a:gd name="T1" fmla="*/ 0 h 1678"/>
              <a:gd name="T2" fmla="*/ 304800 w 796"/>
              <a:gd name="T3" fmla="*/ 50800 h 1678"/>
              <a:gd name="T4" fmla="*/ 781050 w 796"/>
              <a:gd name="T5" fmla="*/ 285750 h 1678"/>
              <a:gd name="T6" fmla="*/ 1008063 w 796"/>
              <a:gd name="T7" fmla="*/ 576263 h 1678"/>
              <a:gd name="T8" fmla="*/ 1223963 w 796"/>
              <a:gd name="T9" fmla="*/ 1008063 h 1678"/>
              <a:gd name="T10" fmla="*/ 1244600 w 796"/>
              <a:gd name="T11" fmla="*/ 1308100 h 1678"/>
              <a:gd name="T12" fmla="*/ 1136650 w 796"/>
              <a:gd name="T13" fmla="*/ 1860550 h 1678"/>
              <a:gd name="T14" fmla="*/ 933450 w 796"/>
              <a:gd name="T15" fmla="*/ 2209800 h 1678"/>
              <a:gd name="T16" fmla="*/ 501650 w 796"/>
              <a:gd name="T17" fmla="*/ 2540000 h 1678"/>
              <a:gd name="T18" fmla="*/ 71438 w 796"/>
              <a:gd name="T19" fmla="*/ 2663825 h 16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96" h="1678">
                <a:moveTo>
                  <a:pt x="0" y="0"/>
                </a:moveTo>
                <a:cubicBezTo>
                  <a:pt x="32" y="5"/>
                  <a:pt x="110" y="2"/>
                  <a:pt x="192" y="32"/>
                </a:cubicBezTo>
                <a:cubicBezTo>
                  <a:pt x="274" y="62"/>
                  <a:pt x="418" y="125"/>
                  <a:pt x="492" y="180"/>
                </a:cubicBezTo>
                <a:cubicBezTo>
                  <a:pt x="566" y="235"/>
                  <a:pt x="589" y="287"/>
                  <a:pt x="635" y="363"/>
                </a:cubicBezTo>
                <a:cubicBezTo>
                  <a:pt x="681" y="439"/>
                  <a:pt x="746" y="558"/>
                  <a:pt x="771" y="635"/>
                </a:cubicBezTo>
                <a:cubicBezTo>
                  <a:pt x="796" y="712"/>
                  <a:pt x="793" y="734"/>
                  <a:pt x="784" y="824"/>
                </a:cubicBezTo>
                <a:cubicBezTo>
                  <a:pt x="775" y="914"/>
                  <a:pt x="749" y="1077"/>
                  <a:pt x="716" y="1172"/>
                </a:cubicBezTo>
                <a:cubicBezTo>
                  <a:pt x="683" y="1267"/>
                  <a:pt x="655" y="1321"/>
                  <a:pt x="588" y="1392"/>
                </a:cubicBezTo>
                <a:cubicBezTo>
                  <a:pt x="521" y="1463"/>
                  <a:pt x="406" y="1552"/>
                  <a:pt x="316" y="1600"/>
                </a:cubicBezTo>
                <a:cubicBezTo>
                  <a:pt x="226" y="1648"/>
                  <a:pt x="102" y="1662"/>
                  <a:pt x="45" y="1678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6"/>
          <p:cNvSpPr>
            <a:spLocks/>
          </p:cNvSpPr>
          <p:nvPr/>
        </p:nvSpPr>
        <p:spPr bwMode="auto">
          <a:xfrm>
            <a:off x="1042988" y="2349500"/>
            <a:ext cx="1989137" cy="3443288"/>
          </a:xfrm>
          <a:custGeom>
            <a:avLst/>
            <a:gdLst>
              <a:gd name="T0" fmla="*/ 0 w 1253"/>
              <a:gd name="T1" fmla="*/ 0 h 2169"/>
              <a:gd name="T2" fmla="*/ 360362 w 1253"/>
              <a:gd name="T3" fmla="*/ 71438 h 2169"/>
              <a:gd name="T4" fmla="*/ 792162 w 1253"/>
              <a:gd name="T5" fmla="*/ 215900 h 2169"/>
              <a:gd name="T6" fmla="*/ 1225550 w 1253"/>
              <a:gd name="T7" fmla="*/ 503238 h 2169"/>
              <a:gd name="T8" fmla="*/ 1535112 w 1253"/>
              <a:gd name="T9" fmla="*/ 844550 h 2169"/>
              <a:gd name="T10" fmla="*/ 1782762 w 1253"/>
              <a:gd name="T11" fmla="*/ 1289050 h 2169"/>
              <a:gd name="T12" fmla="*/ 1944687 w 1253"/>
              <a:gd name="T13" fmla="*/ 1800225 h 2169"/>
              <a:gd name="T14" fmla="*/ 1985962 w 1253"/>
              <a:gd name="T15" fmla="*/ 2146300 h 2169"/>
              <a:gd name="T16" fmla="*/ 1922462 w 1253"/>
              <a:gd name="T17" fmla="*/ 2654300 h 2169"/>
              <a:gd name="T18" fmla="*/ 1725612 w 1253"/>
              <a:gd name="T19" fmla="*/ 3321050 h 2169"/>
              <a:gd name="T20" fmla="*/ 1728787 w 1253"/>
              <a:gd name="T21" fmla="*/ 3384550 h 21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53" h="2169">
                <a:moveTo>
                  <a:pt x="0" y="0"/>
                </a:moveTo>
                <a:cubicBezTo>
                  <a:pt x="72" y="11"/>
                  <a:pt x="144" y="22"/>
                  <a:pt x="227" y="45"/>
                </a:cubicBezTo>
                <a:cubicBezTo>
                  <a:pt x="310" y="68"/>
                  <a:pt x="408" y="91"/>
                  <a:pt x="499" y="136"/>
                </a:cubicBezTo>
                <a:cubicBezTo>
                  <a:pt x="590" y="181"/>
                  <a:pt x="694" y="251"/>
                  <a:pt x="772" y="317"/>
                </a:cubicBezTo>
                <a:cubicBezTo>
                  <a:pt x="850" y="383"/>
                  <a:pt x="909" y="450"/>
                  <a:pt x="967" y="532"/>
                </a:cubicBezTo>
                <a:cubicBezTo>
                  <a:pt x="1025" y="614"/>
                  <a:pt x="1080" y="712"/>
                  <a:pt x="1123" y="812"/>
                </a:cubicBezTo>
                <a:cubicBezTo>
                  <a:pt x="1166" y="912"/>
                  <a:pt x="1204" y="1044"/>
                  <a:pt x="1225" y="1134"/>
                </a:cubicBezTo>
                <a:cubicBezTo>
                  <a:pt x="1246" y="1224"/>
                  <a:pt x="1253" y="1262"/>
                  <a:pt x="1251" y="1352"/>
                </a:cubicBezTo>
                <a:cubicBezTo>
                  <a:pt x="1249" y="1442"/>
                  <a:pt x="1238" y="1549"/>
                  <a:pt x="1211" y="1672"/>
                </a:cubicBezTo>
                <a:cubicBezTo>
                  <a:pt x="1184" y="1795"/>
                  <a:pt x="1107" y="2015"/>
                  <a:pt x="1087" y="2092"/>
                </a:cubicBezTo>
                <a:cubicBezTo>
                  <a:pt x="1067" y="2169"/>
                  <a:pt x="1089" y="2124"/>
                  <a:pt x="1089" y="2132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17"/>
          <p:cNvSpPr>
            <a:spLocks/>
          </p:cNvSpPr>
          <p:nvPr/>
        </p:nvSpPr>
        <p:spPr bwMode="auto">
          <a:xfrm>
            <a:off x="971550" y="2274888"/>
            <a:ext cx="2154238" cy="2335212"/>
          </a:xfrm>
          <a:custGeom>
            <a:avLst/>
            <a:gdLst>
              <a:gd name="T0" fmla="*/ 0 w 1357"/>
              <a:gd name="T1" fmla="*/ 1587 h 1471"/>
              <a:gd name="T2" fmla="*/ 285750 w 1357"/>
              <a:gd name="T3" fmla="*/ 17462 h 1471"/>
              <a:gd name="T4" fmla="*/ 622300 w 1357"/>
              <a:gd name="T5" fmla="*/ 106362 h 1471"/>
              <a:gd name="T6" fmla="*/ 1060450 w 1357"/>
              <a:gd name="T7" fmla="*/ 296862 h 1471"/>
              <a:gd name="T8" fmla="*/ 1416050 w 1357"/>
              <a:gd name="T9" fmla="*/ 563562 h 1471"/>
              <a:gd name="T10" fmla="*/ 1439863 w 1357"/>
              <a:gd name="T11" fmla="*/ 577850 h 1471"/>
              <a:gd name="T12" fmla="*/ 1714500 w 1357"/>
              <a:gd name="T13" fmla="*/ 931862 h 1471"/>
              <a:gd name="T14" fmla="*/ 1949450 w 1357"/>
              <a:gd name="T15" fmla="*/ 1363662 h 1471"/>
              <a:gd name="T16" fmla="*/ 2070100 w 1357"/>
              <a:gd name="T17" fmla="*/ 1725612 h 1471"/>
              <a:gd name="T18" fmla="*/ 2139950 w 1357"/>
              <a:gd name="T19" fmla="*/ 2163762 h 1471"/>
              <a:gd name="T20" fmla="*/ 2152650 w 1357"/>
              <a:gd name="T21" fmla="*/ 2335212 h 14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57" h="1471">
                <a:moveTo>
                  <a:pt x="0" y="1"/>
                </a:moveTo>
                <a:cubicBezTo>
                  <a:pt x="30" y="3"/>
                  <a:pt x="115" y="0"/>
                  <a:pt x="180" y="11"/>
                </a:cubicBezTo>
                <a:cubicBezTo>
                  <a:pt x="245" y="22"/>
                  <a:pt x="311" y="38"/>
                  <a:pt x="392" y="67"/>
                </a:cubicBezTo>
                <a:cubicBezTo>
                  <a:pt x="473" y="96"/>
                  <a:pt x="585" y="139"/>
                  <a:pt x="668" y="187"/>
                </a:cubicBezTo>
                <a:cubicBezTo>
                  <a:pt x="751" y="235"/>
                  <a:pt x="852" y="326"/>
                  <a:pt x="892" y="355"/>
                </a:cubicBezTo>
                <a:cubicBezTo>
                  <a:pt x="932" y="384"/>
                  <a:pt x="876" y="325"/>
                  <a:pt x="907" y="364"/>
                </a:cubicBezTo>
                <a:cubicBezTo>
                  <a:pt x="938" y="403"/>
                  <a:pt x="1026" y="505"/>
                  <a:pt x="1080" y="587"/>
                </a:cubicBezTo>
                <a:cubicBezTo>
                  <a:pt x="1134" y="669"/>
                  <a:pt x="1191" y="776"/>
                  <a:pt x="1228" y="859"/>
                </a:cubicBezTo>
                <a:cubicBezTo>
                  <a:pt x="1265" y="942"/>
                  <a:pt x="1284" y="1003"/>
                  <a:pt x="1304" y="1087"/>
                </a:cubicBezTo>
                <a:cubicBezTo>
                  <a:pt x="1324" y="1171"/>
                  <a:pt x="1339" y="1299"/>
                  <a:pt x="1348" y="1363"/>
                </a:cubicBezTo>
                <a:cubicBezTo>
                  <a:pt x="1357" y="1427"/>
                  <a:pt x="1354" y="1449"/>
                  <a:pt x="1356" y="1471"/>
                </a:cubicBezTo>
              </a:path>
            </a:pathLst>
          </a:custGeom>
          <a:noFill/>
          <a:ln w="57150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18"/>
          <p:cNvSpPr>
            <a:spLocks/>
          </p:cNvSpPr>
          <p:nvPr/>
        </p:nvSpPr>
        <p:spPr bwMode="auto">
          <a:xfrm>
            <a:off x="984250" y="1606550"/>
            <a:ext cx="2381250" cy="1676400"/>
          </a:xfrm>
          <a:custGeom>
            <a:avLst/>
            <a:gdLst>
              <a:gd name="T0" fmla="*/ 0 w 1500"/>
              <a:gd name="T1" fmla="*/ 0 h 1056"/>
              <a:gd name="T2" fmla="*/ 412750 w 1500"/>
              <a:gd name="T3" fmla="*/ 50800 h 1056"/>
              <a:gd name="T4" fmla="*/ 857250 w 1500"/>
              <a:gd name="T5" fmla="*/ 184150 h 1056"/>
              <a:gd name="T6" fmla="*/ 1200150 w 1500"/>
              <a:gd name="T7" fmla="*/ 336550 h 1056"/>
              <a:gd name="T8" fmla="*/ 1644650 w 1500"/>
              <a:gd name="T9" fmla="*/ 641350 h 1056"/>
              <a:gd name="T10" fmla="*/ 2044700 w 1500"/>
              <a:gd name="T11" fmla="*/ 1111250 h 1056"/>
              <a:gd name="T12" fmla="*/ 2317750 w 1500"/>
              <a:gd name="T13" fmla="*/ 1517650 h 1056"/>
              <a:gd name="T14" fmla="*/ 2381250 w 1500"/>
              <a:gd name="T15" fmla="*/ 1676400 h 10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00" h="1056">
                <a:moveTo>
                  <a:pt x="0" y="0"/>
                </a:moveTo>
                <a:cubicBezTo>
                  <a:pt x="43" y="5"/>
                  <a:pt x="170" y="13"/>
                  <a:pt x="260" y="32"/>
                </a:cubicBezTo>
                <a:cubicBezTo>
                  <a:pt x="350" y="51"/>
                  <a:pt x="457" y="86"/>
                  <a:pt x="540" y="116"/>
                </a:cubicBezTo>
                <a:cubicBezTo>
                  <a:pt x="623" y="146"/>
                  <a:pt x="673" y="164"/>
                  <a:pt x="756" y="212"/>
                </a:cubicBezTo>
                <a:cubicBezTo>
                  <a:pt x="839" y="260"/>
                  <a:pt x="947" y="323"/>
                  <a:pt x="1036" y="404"/>
                </a:cubicBezTo>
                <a:cubicBezTo>
                  <a:pt x="1125" y="485"/>
                  <a:pt x="1217" y="608"/>
                  <a:pt x="1288" y="700"/>
                </a:cubicBezTo>
                <a:cubicBezTo>
                  <a:pt x="1359" y="792"/>
                  <a:pt x="1425" y="897"/>
                  <a:pt x="1460" y="956"/>
                </a:cubicBezTo>
                <a:cubicBezTo>
                  <a:pt x="1495" y="1015"/>
                  <a:pt x="1492" y="1035"/>
                  <a:pt x="1500" y="1056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19"/>
          <p:cNvSpPr>
            <a:spLocks/>
          </p:cNvSpPr>
          <p:nvPr/>
        </p:nvSpPr>
        <p:spPr bwMode="auto">
          <a:xfrm>
            <a:off x="5524500" y="3035300"/>
            <a:ext cx="1208088" cy="2800350"/>
          </a:xfrm>
          <a:custGeom>
            <a:avLst/>
            <a:gdLst>
              <a:gd name="T0" fmla="*/ 28575 w 761"/>
              <a:gd name="T1" fmla="*/ 2800350 h 1764"/>
              <a:gd name="T2" fmla="*/ 263525 w 761"/>
              <a:gd name="T3" fmla="*/ 2724150 h 1764"/>
              <a:gd name="T4" fmla="*/ 715963 w 761"/>
              <a:gd name="T5" fmla="*/ 2479675 h 1764"/>
              <a:gd name="T6" fmla="*/ 960438 w 761"/>
              <a:gd name="T7" fmla="*/ 2178050 h 1764"/>
              <a:gd name="T8" fmla="*/ 1168400 w 761"/>
              <a:gd name="T9" fmla="*/ 1706563 h 1764"/>
              <a:gd name="T10" fmla="*/ 1196975 w 761"/>
              <a:gd name="T11" fmla="*/ 1385888 h 1764"/>
              <a:gd name="T12" fmla="*/ 1103313 w 761"/>
              <a:gd name="T13" fmla="*/ 830263 h 1764"/>
              <a:gd name="T14" fmla="*/ 885825 w 761"/>
              <a:gd name="T15" fmla="*/ 442913 h 1764"/>
              <a:gd name="T16" fmla="*/ 442913 w 761"/>
              <a:gd name="T17" fmla="*/ 131763 h 1764"/>
              <a:gd name="T18" fmla="*/ 0 w 761"/>
              <a:gd name="T19" fmla="*/ 0 h 17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61" h="1764">
                <a:moveTo>
                  <a:pt x="18" y="1764"/>
                </a:moveTo>
                <a:cubicBezTo>
                  <a:pt x="43" y="1756"/>
                  <a:pt x="94" y="1750"/>
                  <a:pt x="166" y="1716"/>
                </a:cubicBezTo>
                <a:cubicBezTo>
                  <a:pt x="238" y="1682"/>
                  <a:pt x="378" y="1619"/>
                  <a:pt x="451" y="1562"/>
                </a:cubicBezTo>
                <a:cubicBezTo>
                  <a:pt x="524" y="1505"/>
                  <a:pt x="558" y="1453"/>
                  <a:pt x="605" y="1372"/>
                </a:cubicBezTo>
                <a:cubicBezTo>
                  <a:pt x="652" y="1291"/>
                  <a:pt x="711" y="1158"/>
                  <a:pt x="736" y="1075"/>
                </a:cubicBezTo>
                <a:cubicBezTo>
                  <a:pt x="761" y="992"/>
                  <a:pt x="761" y="965"/>
                  <a:pt x="754" y="873"/>
                </a:cubicBezTo>
                <a:cubicBezTo>
                  <a:pt x="747" y="781"/>
                  <a:pt x="728" y="622"/>
                  <a:pt x="695" y="523"/>
                </a:cubicBezTo>
                <a:cubicBezTo>
                  <a:pt x="662" y="424"/>
                  <a:pt x="627" y="352"/>
                  <a:pt x="558" y="279"/>
                </a:cubicBezTo>
                <a:cubicBezTo>
                  <a:pt x="489" y="206"/>
                  <a:pt x="372" y="130"/>
                  <a:pt x="279" y="83"/>
                </a:cubicBezTo>
                <a:cubicBezTo>
                  <a:pt x="186" y="36"/>
                  <a:pt x="58" y="17"/>
                  <a:pt x="0" y="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0"/>
          <p:cNvSpPr>
            <a:spLocks/>
          </p:cNvSpPr>
          <p:nvPr/>
        </p:nvSpPr>
        <p:spPr bwMode="auto">
          <a:xfrm>
            <a:off x="5467350" y="1885950"/>
            <a:ext cx="2400300" cy="4090988"/>
          </a:xfrm>
          <a:custGeom>
            <a:avLst/>
            <a:gdLst>
              <a:gd name="T0" fmla="*/ 0 w 1512"/>
              <a:gd name="T1" fmla="*/ 0 h 2577"/>
              <a:gd name="T2" fmla="*/ 328613 w 1512"/>
              <a:gd name="T3" fmla="*/ 30163 h 2577"/>
              <a:gd name="T4" fmla="*/ 547688 w 1512"/>
              <a:gd name="T5" fmla="*/ 65088 h 2577"/>
              <a:gd name="T6" fmla="*/ 760413 w 1512"/>
              <a:gd name="T7" fmla="*/ 174625 h 2577"/>
              <a:gd name="T8" fmla="*/ 1193800 w 1512"/>
              <a:gd name="T9" fmla="*/ 461963 h 2577"/>
              <a:gd name="T10" fmla="*/ 1414463 w 1512"/>
              <a:gd name="T11" fmla="*/ 639763 h 2577"/>
              <a:gd name="T12" fmla="*/ 1649413 w 1512"/>
              <a:gd name="T13" fmla="*/ 725488 h 2577"/>
              <a:gd name="T14" fmla="*/ 1998663 w 1512"/>
              <a:gd name="T15" fmla="*/ 1130300 h 2577"/>
              <a:gd name="T16" fmla="*/ 2225675 w 1512"/>
              <a:gd name="T17" fmla="*/ 1639888 h 2577"/>
              <a:gd name="T18" fmla="*/ 2347913 w 1512"/>
              <a:gd name="T19" fmla="*/ 2157413 h 2577"/>
              <a:gd name="T20" fmla="*/ 2384425 w 1512"/>
              <a:gd name="T21" fmla="*/ 2752725 h 2577"/>
              <a:gd name="T22" fmla="*/ 2252663 w 1512"/>
              <a:gd name="T23" fmla="*/ 3440113 h 2577"/>
              <a:gd name="T24" fmla="*/ 1970088 w 1512"/>
              <a:gd name="T25" fmla="*/ 4090988 h 257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12" h="2577">
                <a:moveTo>
                  <a:pt x="0" y="0"/>
                </a:moveTo>
                <a:cubicBezTo>
                  <a:pt x="36" y="3"/>
                  <a:pt x="150" y="12"/>
                  <a:pt x="207" y="19"/>
                </a:cubicBezTo>
                <a:cubicBezTo>
                  <a:pt x="264" y="26"/>
                  <a:pt x="300" y="26"/>
                  <a:pt x="345" y="41"/>
                </a:cubicBezTo>
                <a:cubicBezTo>
                  <a:pt x="390" y="56"/>
                  <a:pt x="411" y="68"/>
                  <a:pt x="479" y="110"/>
                </a:cubicBezTo>
                <a:cubicBezTo>
                  <a:pt x="547" y="152"/>
                  <a:pt x="683" y="242"/>
                  <a:pt x="752" y="291"/>
                </a:cubicBezTo>
                <a:cubicBezTo>
                  <a:pt x="821" y="340"/>
                  <a:pt x="843" y="375"/>
                  <a:pt x="891" y="403"/>
                </a:cubicBezTo>
                <a:cubicBezTo>
                  <a:pt x="939" y="431"/>
                  <a:pt x="978" y="406"/>
                  <a:pt x="1039" y="457"/>
                </a:cubicBezTo>
                <a:cubicBezTo>
                  <a:pt x="1100" y="508"/>
                  <a:pt x="1199" y="616"/>
                  <a:pt x="1259" y="712"/>
                </a:cubicBezTo>
                <a:cubicBezTo>
                  <a:pt x="1319" y="808"/>
                  <a:pt x="1365" y="925"/>
                  <a:pt x="1402" y="1033"/>
                </a:cubicBezTo>
                <a:cubicBezTo>
                  <a:pt x="1439" y="1141"/>
                  <a:pt x="1462" y="1242"/>
                  <a:pt x="1479" y="1359"/>
                </a:cubicBezTo>
                <a:cubicBezTo>
                  <a:pt x="1496" y="1476"/>
                  <a:pt x="1512" y="1599"/>
                  <a:pt x="1502" y="1734"/>
                </a:cubicBezTo>
                <a:cubicBezTo>
                  <a:pt x="1492" y="1869"/>
                  <a:pt x="1462" y="2026"/>
                  <a:pt x="1419" y="2167"/>
                </a:cubicBezTo>
                <a:cubicBezTo>
                  <a:pt x="1376" y="2308"/>
                  <a:pt x="1278" y="2492"/>
                  <a:pt x="1241" y="2577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1"/>
          <p:cNvSpPr>
            <a:spLocks/>
          </p:cNvSpPr>
          <p:nvPr/>
        </p:nvSpPr>
        <p:spPr bwMode="auto">
          <a:xfrm>
            <a:off x="5534025" y="1798638"/>
            <a:ext cx="2432050" cy="2716212"/>
          </a:xfrm>
          <a:custGeom>
            <a:avLst/>
            <a:gdLst>
              <a:gd name="T0" fmla="*/ 0 w 1532"/>
              <a:gd name="T1" fmla="*/ 11112 h 1711"/>
              <a:gd name="T2" fmla="*/ 263525 w 1532"/>
              <a:gd name="T3" fmla="*/ 11112 h 1711"/>
              <a:gd name="T4" fmla="*/ 596900 w 1532"/>
              <a:gd name="T5" fmla="*/ 80962 h 1711"/>
              <a:gd name="T6" fmla="*/ 866775 w 1532"/>
              <a:gd name="T7" fmla="*/ 228600 h 1711"/>
              <a:gd name="T8" fmla="*/ 1027113 w 1532"/>
              <a:gd name="T9" fmla="*/ 388937 h 1711"/>
              <a:gd name="T10" fmla="*/ 1225550 w 1532"/>
              <a:gd name="T11" fmla="*/ 454025 h 1711"/>
              <a:gd name="T12" fmla="*/ 1319213 w 1532"/>
              <a:gd name="T13" fmla="*/ 661987 h 1711"/>
              <a:gd name="T14" fmla="*/ 1431925 w 1532"/>
              <a:gd name="T15" fmla="*/ 661987 h 1711"/>
              <a:gd name="T16" fmla="*/ 1733550 w 1532"/>
              <a:gd name="T17" fmla="*/ 841375 h 1711"/>
              <a:gd name="T18" fmla="*/ 2073275 w 1532"/>
              <a:gd name="T19" fmla="*/ 1274762 h 1711"/>
              <a:gd name="T20" fmla="*/ 2233613 w 1532"/>
              <a:gd name="T21" fmla="*/ 1717675 h 1711"/>
              <a:gd name="T22" fmla="*/ 2374900 w 1532"/>
              <a:gd name="T23" fmla="*/ 2160587 h 1711"/>
              <a:gd name="T24" fmla="*/ 2432050 w 1532"/>
              <a:gd name="T25" fmla="*/ 2716212 h 171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32" h="1711">
                <a:moveTo>
                  <a:pt x="0" y="7"/>
                </a:moveTo>
                <a:cubicBezTo>
                  <a:pt x="28" y="8"/>
                  <a:pt x="103" y="0"/>
                  <a:pt x="166" y="7"/>
                </a:cubicBezTo>
                <a:cubicBezTo>
                  <a:pt x="229" y="14"/>
                  <a:pt x="313" y="28"/>
                  <a:pt x="376" y="51"/>
                </a:cubicBezTo>
                <a:cubicBezTo>
                  <a:pt x="439" y="74"/>
                  <a:pt x="501" y="112"/>
                  <a:pt x="546" y="144"/>
                </a:cubicBezTo>
                <a:cubicBezTo>
                  <a:pt x="591" y="176"/>
                  <a:pt x="609" y="221"/>
                  <a:pt x="647" y="245"/>
                </a:cubicBezTo>
                <a:cubicBezTo>
                  <a:pt x="685" y="269"/>
                  <a:pt x="741" y="257"/>
                  <a:pt x="772" y="286"/>
                </a:cubicBezTo>
                <a:cubicBezTo>
                  <a:pt x="803" y="315"/>
                  <a:pt x="809" y="395"/>
                  <a:pt x="831" y="417"/>
                </a:cubicBezTo>
                <a:cubicBezTo>
                  <a:pt x="853" y="439"/>
                  <a:pt x="858" y="398"/>
                  <a:pt x="902" y="417"/>
                </a:cubicBezTo>
                <a:cubicBezTo>
                  <a:pt x="946" y="436"/>
                  <a:pt x="1025" y="466"/>
                  <a:pt x="1092" y="530"/>
                </a:cubicBezTo>
                <a:cubicBezTo>
                  <a:pt x="1159" y="594"/>
                  <a:pt x="1254" y="711"/>
                  <a:pt x="1306" y="803"/>
                </a:cubicBezTo>
                <a:cubicBezTo>
                  <a:pt x="1358" y="895"/>
                  <a:pt x="1375" y="989"/>
                  <a:pt x="1407" y="1082"/>
                </a:cubicBezTo>
                <a:cubicBezTo>
                  <a:pt x="1439" y="1175"/>
                  <a:pt x="1475" y="1256"/>
                  <a:pt x="1496" y="1361"/>
                </a:cubicBezTo>
                <a:cubicBezTo>
                  <a:pt x="1517" y="1466"/>
                  <a:pt x="1525" y="1638"/>
                  <a:pt x="1532" y="1711"/>
                </a:cubicBezTo>
              </a:path>
            </a:pathLst>
          </a:custGeom>
          <a:noFill/>
          <a:ln w="57150" cmpd="sng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2"/>
          <p:cNvSpPr>
            <a:spLocks/>
          </p:cNvSpPr>
          <p:nvPr/>
        </p:nvSpPr>
        <p:spPr bwMode="auto">
          <a:xfrm>
            <a:off x="5508625" y="1557338"/>
            <a:ext cx="2381250" cy="1676400"/>
          </a:xfrm>
          <a:custGeom>
            <a:avLst/>
            <a:gdLst>
              <a:gd name="T0" fmla="*/ 0 w 1500"/>
              <a:gd name="T1" fmla="*/ 0 h 1056"/>
              <a:gd name="T2" fmla="*/ 412750 w 1500"/>
              <a:gd name="T3" fmla="*/ 50800 h 1056"/>
              <a:gd name="T4" fmla="*/ 857250 w 1500"/>
              <a:gd name="T5" fmla="*/ 184150 h 1056"/>
              <a:gd name="T6" fmla="*/ 1200150 w 1500"/>
              <a:gd name="T7" fmla="*/ 336550 h 1056"/>
              <a:gd name="T8" fmla="*/ 1644650 w 1500"/>
              <a:gd name="T9" fmla="*/ 641350 h 1056"/>
              <a:gd name="T10" fmla="*/ 2044700 w 1500"/>
              <a:gd name="T11" fmla="*/ 1111250 h 1056"/>
              <a:gd name="T12" fmla="*/ 2317750 w 1500"/>
              <a:gd name="T13" fmla="*/ 1517650 h 1056"/>
              <a:gd name="T14" fmla="*/ 2381250 w 1500"/>
              <a:gd name="T15" fmla="*/ 1676400 h 10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00" h="1056">
                <a:moveTo>
                  <a:pt x="0" y="0"/>
                </a:moveTo>
                <a:cubicBezTo>
                  <a:pt x="43" y="5"/>
                  <a:pt x="170" y="13"/>
                  <a:pt x="260" y="32"/>
                </a:cubicBezTo>
                <a:cubicBezTo>
                  <a:pt x="350" y="51"/>
                  <a:pt x="457" y="86"/>
                  <a:pt x="540" y="116"/>
                </a:cubicBezTo>
                <a:cubicBezTo>
                  <a:pt x="623" y="146"/>
                  <a:pt x="673" y="164"/>
                  <a:pt x="756" y="212"/>
                </a:cubicBezTo>
                <a:cubicBezTo>
                  <a:pt x="839" y="260"/>
                  <a:pt x="947" y="323"/>
                  <a:pt x="1036" y="404"/>
                </a:cubicBezTo>
                <a:cubicBezTo>
                  <a:pt x="1125" y="485"/>
                  <a:pt x="1217" y="608"/>
                  <a:pt x="1288" y="700"/>
                </a:cubicBezTo>
                <a:cubicBezTo>
                  <a:pt x="1359" y="792"/>
                  <a:pt x="1425" y="897"/>
                  <a:pt x="1460" y="956"/>
                </a:cubicBezTo>
                <a:cubicBezTo>
                  <a:pt x="1495" y="1015"/>
                  <a:pt x="1492" y="1035"/>
                  <a:pt x="1500" y="1056"/>
                </a:cubicBezTo>
              </a:path>
            </a:pathLst>
          </a:custGeom>
          <a:noFill/>
          <a:ln w="57150" cmpd="sng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Line 24"/>
          <p:cNvSpPr>
            <a:spLocks noChangeShapeType="1"/>
          </p:cNvSpPr>
          <p:nvPr/>
        </p:nvSpPr>
        <p:spPr bwMode="auto">
          <a:xfrm>
            <a:off x="4356100" y="5229225"/>
            <a:ext cx="20161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Line 25"/>
          <p:cNvSpPr>
            <a:spLocks noChangeShapeType="1"/>
          </p:cNvSpPr>
          <p:nvPr/>
        </p:nvSpPr>
        <p:spPr bwMode="auto">
          <a:xfrm>
            <a:off x="4427538" y="4868863"/>
            <a:ext cx="33131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Line 26"/>
          <p:cNvSpPr>
            <a:spLocks noChangeShapeType="1"/>
          </p:cNvSpPr>
          <p:nvPr/>
        </p:nvSpPr>
        <p:spPr bwMode="auto">
          <a:xfrm>
            <a:off x="4427538" y="3573463"/>
            <a:ext cx="3384550" cy="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Line 27"/>
          <p:cNvSpPr>
            <a:spLocks noChangeShapeType="1"/>
          </p:cNvSpPr>
          <p:nvPr/>
        </p:nvSpPr>
        <p:spPr bwMode="auto">
          <a:xfrm>
            <a:off x="4140200" y="2420938"/>
            <a:ext cx="309562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45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9885"/>
            <a:ext cx="7272808" cy="654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obrz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804248" cy="450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68344" y="3284984"/>
            <a:ext cx="1205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en-US" b="1" dirty="0" smtClean="0"/>
              <a:t>epidurální </a:t>
            </a:r>
            <a:endParaRPr lang="en-US" altLang="en-US" b="1" dirty="0" smtClean="0"/>
          </a:p>
          <a:p>
            <a:r>
              <a:rPr lang="en-US" altLang="en-US" b="1" dirty="0" err="1" smtClean="0"/>
              <a:t>hematom</a:t>
            </a:r>
            <a:r>
              <a:rPr lang="cs-CZ" altLang="en-US" b="1" dirty="0" smtClean="0"/>
              <a:t> 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6798488" y="3447115"/>
            <a:ext cx="899592" cy="3419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827584" y="1340768"/>
            <a:ext cx="124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cs-CZ" altLang="en-US" dirty="0" smtClean="0"/>
              <a:t>subdurální </a:t>
            </a:r>
          </a:p>
          <a:p>
            <a:r>
              <a:rPr lang="cs-CZ" altLang="en-US" dirty="0" smtClean="0"/>
              <a:t>hematom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092254" y="1430891"/>
            <a:ext cx="1039585" cy="3419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779912" y="4509120"/>
            <a:ext cx="1039585" cy="849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596336" y="4564589"/>
            <a:ext cx="168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cs-CZ" altLang="en-US" dirty="0" err="1" smtClean="0"/>
              <a:t>Subarachnoi</a:t>
            </a:r>
            <a:r>
              <a:rPr lang="cs-CZ" altLang="en-US" dirty="0" smtClean="0"/>
              <a:t>-</a:t>
            </a:r>
          </a:p>
          <a:p>
            <a:r>
              <a:rPr lang="cs-CZ" altLang="en-US" dirty="0" err="1" smtClean="0"/>
              <a:t>deální</a:t>
            </a:r>
            <a:r>
              <a:rPr lang="cs-CZ" altLang="en-US" dirty="0" smtClean="0"/>
              <a:t> </a:t>
            </a:r>
            <a:r>
              <a:rPr lang="cs-CZ" altLang="en-US" dirty="0"/>
              <a:t>krvácení 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876256" y="4593896"/>
            <a:ext cx="720080" cy="617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4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brz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 b="3651"/>
          <a:stretch>
            <a:fillRect/>
          </a:stretch>
        </p:blipFill>
        <p:spPr bwMode="auto">
          <a:xfrm>
            <a:off x="1475656" y="188640"/>
            <a:ext cx="7524750" cy="35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erivaskulárn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2665" b="7358"/>
          <a:stretch/>
        </p:blipFill>
        <p:spPr bwMode="auto">
          <a:xfrm>
            <a:off x="107504" y="3170354"/>
            <a:ext cx="3744416" cy="36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79712" y="5877272"/>
            <a:ext cx="6022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  <a:defRPr/>
            </a:pPr>
            <a:r>
              <a:rPr lang="cs-CZ" altLang="cs-CZ" b="1" dirty="0" err="1" smtClean="0">
                <a:solidFill>
                  <a:srgbClr val="C00000"/>
                </a:solidFill>
                <a:latin typeface="Arial" pitchFamily="34" charset="0"/>
              </a:rPr>
              <a:t>Virchow-Robinův</a:t>
            </a:r>
            <a:r>
              <a:rPr lang="cs-CZ" altLang="cs-CZ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altLang="cs-CZ" b="1" dirty="0" err="1" smtClean="0">
                <a:solidFill>
                  <a:srgbClr val="C00000"/>
                </a:solidFill>
                <a:latin typeface="Arial" pitchFamily="34" charset="0"/>
              </a:rPr>
              <a:t>perivaskulární</a:t>
            </a:r>
            <a:r>
              <a:rPr lang="cs-CZ" altLang="cs-CZ" b="1" dirty="0" smtClean="0">
                <a:solidFill>
                  <a:srgbClr val="C00000"/>
                </a:solidFill>
                <a:latin typeface="Arial" pitchFamily="34" charset="0"/>
              </a:rPr>
              <a:t> prostor</a:t>
            </a:r>
            <a:endParaRPr lang="cs-CZ" altLang="cs-CZ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evZasMozku8circul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477838"/>
            <a:ext cx="4954588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evZasMozku8circu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2507" r="2664" b="2507"/>
          <a:stretch>
            <a:fillRect/>
          </a:stretch>
        </p:blipFill>
        <p:spPr bwMode="auto">
          <a:xfrm>
            <a:off x="0" y="477838"/>
            <a:ext cx="3708400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7164388" y="6310313"/>
            <a:ext cx="1916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post.</a:t>
            </a:r>
          </a:p>
        </p:txBody>
      </p:sp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5724525" y="6453188"/>
            <a:ext cx="130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vertebralis</a:t>
            </a:r>
            <a:endParaRPr lang="cs-CZ" altLang="en-US" sz="1400" b="1" dirty="0"/>
          </a:p>
        </p:txBody>
      </p:sp>
      <p:sp>
        <p:nvSpPr>
          <p:cNvPr id="16390" name="Rectangle 14"/>
          <p:cNvSpPr>
            <a:spLocks noChangeArrowheads="1"/>
          </p:cNvSpPr>
          <p:nvPr/>
        </p:nvSpPr>
        <p:spPr bwMode="auto">
          <a:xfrm>
            <a:off x="5003800" y="4437063"/>
            <a:ext cx="1130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basilaris</a:t>
            </a:r>
            <a:endParaRPr lang="cs-CZ" altLang="en-US" sz="1400" b="1" dirty="0"/>
          </a:p>
        </p:txBody>
      </p:sp>
      <p:sp>
        <p:nvSpPr>
          <p:cNvPr id="16391" name="Rectangle 15"/>
          <p:cNvSpPr>
            <a:spLocks noChangeArrowheads="1"/>
          </p:cNvSpPr>
          <p:nvPr/>
        </p:nvSpPr>
        <p:spPr bwMode="auto">
          <a:xfrm>
            <a:off x="7011988" y="5373688"/>
            <a:ext cx="180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ant.</a:t>
            </a:r>
          </a:p>
        </p:txBody>
      </p:sp>
      <p:sp>
        <p:nvSpPr>
          <p:cNvPr id="16392" name="Rectangle 16"/>
          <p:cNvSpPr>
            <a:spLocks noChangeArrowheads="1"/>
          </p:cNvSpPr>
          <p:nvPr/>
        </p:nvSpPr>
        <p:spPr bwMode="auto">
          <a:xfrm>
            <a:off x="7035800" y="4941888"/>
            <a:ext cx="1208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labyrinthi</a:t>
            </a:r>
          </a:p>
        </p:txBody>
      </p:sp>
      <p:sp>
        <p:nvSpPr>
          <p:cNvPr id="16393" name="Rectangle 17"/>
          <p:cNvSpPr>
            <a:spLocks noChangeArrowheads="1"/>
          </p:cNvSpPr>
          <p:nvPr/>
        </p:nvSpPr>
        <p:spPr bwMode="auto">
          <a:xfrm>
            <a:off x="6845300" y="4365625"/>
            <a:ext cx="1039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Aa. pontis</a:t>
            </a:r>
          </a:p>
        </p:txBody>
      </p:sp>
      <p:sp>
        <p:nvSpPr>
          <p:cNvPr id="16394" name="Rectangle 18"/>
          <p:cNvSpPr>
            <a:spLocks noChangeArrowheads="1"/>
          </p:cNvSpPr>
          <p:nvPr/>
        </p:nvSpPr>
        <p:spPr bwMode="auto">
          <a:xfrm>
            <a:off x="7489825" y="3357563"/>
            <a:ext cx="1474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 dirty="0"/>
              <a:t>A</a:t>
            </a:r>
            <a:r>
              <a:rPr lang="cs-CZ" altLang="en-US" sz="1400" b="1" dirty="0"/>
              <a:t>.</a:t>
            </a:r>
            <a:r>
              <a:rPr lang="it-IT" altLang="en-US" sz="1400" b="1" dirty="0"/>
              <a:t> cerebri pos</a:t>
            </a:r>
            <a:r>
              <a:rPr lang="cs-CZ" altLang="en-US" sz="1400" b="1" dirty="0"/>
              <a:t>t.</a:t>
            </a:r>
          </a:p>
        </p:txBody>
      </p:sp>
      <p:sp>
        <p:nvSpPr>
          <p:cNvPr id="16395" name="Rectangle 19"/>
          <p:cNvSpPr>
            <a:spLocks noChangeArrowheads="1"/>
          </p:cNvSpPr>
          <p:nvPr/>
        </p:nvSpPr>
        <p:spPr bwMode="auto">
          <a:xfrm>
            <a:off x="4140200" y="3717925"/>
            <a:ext cx="154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cerebelli sup.</a:t>
            </a:r>
          </a:p>
        </p:txBody>
      </p:sp>
      <p:sp>
        <p:nvSpPr>
          <p:cNvPr id="16396" name="Rectangle 20"/>
          <p:cNvSpPr>
            <a:spLocks noChangeArrowheads="1"/>
          </p:cNvSpPr>
          <p:nvPr/>
        </p:nvSpPr>
        <p:spPr bwMode="auto">
          <a:xfrm>
            <a:off x="3851275" y="2997200"/>
            <a:ext cx="2074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communicans post.</a:t>
            </a:r>
          </a:p>
        </p:txBody>
      </p:sp>
      <p:sp>
        <p:nvSpPr>
          <p:cNvPr id="16397" name="Rectangle 21"/>
          <p:cNvSpPr>
            <a:spLocks noChangeArrowheads="1"/>
          </p:cNvSpPr>
          <p:nvPr/>
        </p:nvSpPr>
        <p:spPr bwMode="auto">
          <a:xfrm>
            <a:off x="3779838" y="1773238"/>
            <a:ext cx="163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carotis interna</a:t>
            </a:r>
          </a:p>
        </p:txBody>
      </p:sp>
      <p:sp>
        <p:nvSpPr>
          <p:cNvPr id="16398" name="Rectangle 22"/>
          <p:cNvSpPr>
            <a:spLocks noChangeArrowheads="1"/>
          </p:cNvSpPr>
          <p:nvPr/>
        </p:nvSpPr>
        <p:spPr bwMode="auto">
          <a:xfrm>
            <a:off x="4211638" y="2763838"/>
            <a:ext cx="1565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/>
              <a:t>A</a:t>
            </a:r>
            <a:r>
              <a:rPr lang="cs-CZ" altLang="en-US" sz="1400" b="1"/>
              <a:t>. </a:t>
            </a:r>
            <a:r>
              <a:rPr lang="it-IT" altLang="en-US" sz="1400" b="1"/>
              <a:t>cerebri media</a:t>
            </a:r>
            <a:endParaRPr lang="cs-CZ" altLang="en-US" sz="1400" b="1"/>
          </a:p>
        </p:txBody>
      </p:sp>
      <p:sp>
        <p:nvSpPr>
          <p:cNvPr id="16399" name="Rectangle 23"/>
          <p:cNvSpPr>
            <a:spLocks noChangeArrowheads="1"/>
          </p:cNvSpPr>
          <p:nvPr/>
        </p:nvSpPr>
        <p:spPr bwMode="auto">
          <a:xfrm>
            <a:off x="442753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400" b="1"/>
              <a:t>A</a:t>
            </a:r>
            <a:r>
              <a:rPr lang="cs-CZ" altLang="en-US" sz="1400" b="1"/>
              <a:t>.</a:t>
            </a:r>
            <a:r>
              <a:rPr lang="it-IT" altLang="en-US" sz="1400" b="1"/>
              <a:t> cerebri ant</a:t>
            </a:r>
            <a:r>
              <a:rPr lang="cs-CZ" altLang="en-US" sz="1400" b="1"/>
              <a:t>.</a:t>
            </a:r>
          </a:p>
        </p:txBody>
      </p:sp>
      <p:sp>
        <p:nvSpPr>
          <p:cNvPr id="16400" name="Rectangle 24"/>
          <p:cNvSpPr>
            <a:spLocks noChangeArrowheads="1"/>
          </p:cNvSpPr>
          <p:nvPr/>
        </p:nvSpPr>
        <p:spPr bwMode="auto">
          <a:xfrm>
            <a:off x="6948488" y="908050"/>
            <a:ext cx="1966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/>
              <a:t>A. communicans ant.</a:t>
            </a:r>
          </a:p>
        </p:txBody>
      </p:sp>
      <p:sp>
        <p:nvSpPr>
          <p:cNvPr id="16401" name="Text Box 25"/>
          <p:cNvSpPr txBox="1">
            <a:spLocks noChangeArrowheads="1"/>
          </p:cNvSpPr>
          <p:nvPr/>
        </p:nvSpPr>
        <p:spPr bwMode="auto">
          <a:xfrm>
            <a:off x="2411413" y="84138"/>
            <a:ext cx="4311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/>
              <a:t>Circulus arteriosus cerebri (Willis)</a:t>
            </a:r>
          </a:p>
        </p:txBody>
      </p:sp>
    </p:spTree>
    <p:extLst>
      <p:ext uri="{BB962C8B-B14F-4D97-AF65-F5344CB8AC3E}">
        <p14:creationId xmlns:p14="http://schemas.microsoft.com/office/powerpoint/2010/main" val="381852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NettCirculusVi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08" y="941040"/>
            <a:ext cx="5521325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264358" y="4073624"/>
            <a:ext cx="1130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basilaris</a:t>
            </a:r>
            <a:endParaRPr lang="cs-CZ" altLang="en-US" sz="1400" b="1" dirty="0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843637" y="3577952"/>
            <a:ext cx="154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sup.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587145" y="5306144"/>
            <a:ext cx="130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vertebralis</a:t>
            </a:r>
            <a:endParaRPr lang="cs-CZ" altLang="en-US" sz="1400" b="1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21687" y="4937720"/>
            <a:ext cx="1916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post.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55871" y="4505672"/>
            <a:ext cx="180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1400" b="1" dirty="0"/>
              <a:t>A. </a:t>
            </a:r>
            <a:r>
              <a:rPr lang="cs-CZ" altLang="en-US" sz="1400" b="1" dirty="0" err="1"/>
              <a:t>cerebelli</a:t>
            </a:r>
            <a:r>
              <a:rPr lang="cs-CZ" altLang="en-US" sz="1400" b="1" dirty="0"/>
              <a:t> </a:t>
            </a:r>
            <a:r>
              <a:rPr lang="cs-CZ" altLang="en-US" sz="1400" b="1" dirty="0" err="1"/>
              <a:t>inf</a:t>
            </a:r>
            <a:r>
              <a:rPr lang="cs-CZ" altLang="en-US" sz="1400" b="1" dirty="0"/>
              <a:t>. ant.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346785" y="3730352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2429286" y="4226024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137799" y="5090120"/>
            <a:ext cx="111222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2490801" y="4658072"/>
            <a:ext cx="125727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3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evZasMozku8circul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r="1480"/>
          <a:stretch>
            <a:fillRect/>
          </a:stretch>
        </p:blipFill>
        <p:spPr bwMode="auto">
          <a:xfrm>
            <a:off x="0" y="333375"/>
            <a:ext cx="46799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NettCirculusVil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33375"/>
            <a:ext cx="44640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679004" y="5698083"/>
            <a:ext cx="2157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 </a:t>
            </a:r>
            <a:r>
              <a:rPr lang="it-IT" altLang="en-US" sz="2000" b="1" dirty="0"/>
              <a:t>cerebri media</a:t>
            </a:r>
            <a:endParaRPr lang="cs-CZ" altLang="en-US" sz="2000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5940152" y="3575976"/>
            <a:ext cx="0" cy="192366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049891" y="333375"/>
            <a:ext cx="189026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000" b="1" dirty="0">
                <a:latin typeface="Arial" panose="020B0604020202020204" pitchFamily="34" charset="0"/>
              </a:rPr>
              <a:t>A</a:t>
            </a:r>
            <a:r>
              <a:rPr lang="cs-CZ" altLang="en-US" sz="2000" b="1" dirty="0">
                <a:latin typeface="Arial" panose="020B0604020202020204" pitchFamily="34" charset="0"/>
              </a:rPr>
              <a:t>.</a:t>
            </a:r>
            <a:r>
              <a:rPr lang="it-IT" altLang="en-US" sz="2000" b="1" dirty="0">
                <a:latin typeface="Arial" panose="020B0604020202020204" pitchFamily="34" charset="0"/>
              </a:rPr>
              <a:t> cerebri ant</a:t>
            </a:r>
            <a:r>
              <a:rPr lang="cs-CZ" altLang="en-US" sz="2000" b="1" dirty="0">
                <a:latin typeface="Arial" panose="020B0604020202020204" pitchFamily="34" charset="0"/>
              </a:rPr>
              <a:t>.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4995021" y="733485"/>
            <a:ext cx="1841396" cy="145104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evZasMozku8circulus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1563" b="3253"/>
          <a:stretch>
            <a:fillRect/>
          </a:stretch>
        </p:blipFill>
        <p:spPr bwMode="auto">
          <a:xfrm>
            <a:off x="179388" y="549275"/>
            <a:ext cx="8748712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0"/>
          <p:cNvSpPr>
            <a:spLocks noChangeArrowheads="1"/>
          </p:cNvSpPr>
          <p:nvPr/>
        </p:nvSpPr>
        <p:spPr bwMode="auto">
          <a:xfrm>
            <a:off x="4427984" y="6453642"/>
            <a:ext cx="2030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/>
              <a:t>A</a:t>
            </a:r>
            <a:r>
              <a:rPr lang="cs-CZ" altLang="en-US" sz="2000" b="1"/>
              <a:t>.</a:t>
            </a:r>
            <a:r>
              <a:rPr lang="it-IT" altLang="en-US" sz="2000" b="1"/>
              <a:t> cerebri pos</a:t>
            </a:r>
            <a:r>
              <a:rPr lang="cs-CZ" altLang="en-US" sz="2000" b="1"/>
              <a:t>t.</a:t>
            </a: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1549077" y="6468836"/>
            <a:ext cx="21574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 </a:t>
            </a:r>
            <a:r>
              <a:rPr lang="it-IT" altLang="en-US" sz="2000" b="1" dirty="0"/>
              <a:t>cerebri media</a:t>
            </a:r>
            <a:endParaRPr lang="cs-CZ" altLang="en-US" sz="2000" b="1" dirty="0"/>
          </a:p>
        </p:txBody>
      </p:sp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323528" y="5654862"/>
            <a:ext cx="18748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cerebri ant</a:t>
            </a:r>
            <a:r>
              <a:rPr lang="cs-CZ" altLang="en-US" sz="2000" b="1" dirty="0"/>
              <a:t>.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900565" y="22295"/>
            <a:ext cx="1850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</a:t>
            </a:r>
            <a:r>
              <a:rPr lang="cs-CZ" altLang="en-US" sz="2000" b="1" dirty="0" err="1" smtClean="0"/>
              <a:t>pericallosa</a:t>
            </a:r>
            <a:endParaRPr lang="cs-CZ" altLang="en-US" sz="2000" b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4054138" y="429301"/>
            <a:ext cx="13038" cy="20635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563608" y="229246"/>
            <a:ext cx="25186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000" b="1" dirty="0"/>
              <a:t>A</a:t>
            </a:r>
            <a:r>
              <a:rPr lang="cs-CZ" altLang="en-US" sz="2000" b="1" dirty="0"/>
              <a:t>.</a:t>
            </a:r>
            <a:r>
              <a:rPr lang="it-IT" altLang="en-US" sz="2000" b="1" dirty="0"/>
              <a:t> </a:t>
            </a:r>
            <a:r>
              <a:rPr lang="cs-CZ" altLang="en-US" sz="2000" b="1" dirty="0" err="1" smtClean="0"/>
              <a:t>callosmarginalis</a:t>
            </a:r>
            <a:endParaRPr lang="cs-CZ" altLang="en-US" sz="2000" b="1" dirty="0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2627784" y="692696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197586" y="5666821"/>
            <a:ext cx="16789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b="1" dirty="0" smtClean="0"/>
              <a:t>r.</a:t>
            </a:r>
            <a:r>
              <a:rPr lang="it-IT" altLang="en-US" sz="2000" b="1" dirty="0" smtClean="0"/>
              <a:t> </a:t>
            </a:r>
            <a:r>
              <a:rPr lang="cs-CZ" altLang="en-US" sz="2000" b="1" dirty="0" err="1" smtClean="0"/>
              <a:t>calcarinus</a:t>
            </a:r>
            <a:endParaRPr lang="cs-CZ" altLang="en-US" sz="2000" b="1" dirty="0"/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7956376" y="4033865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5442109" y="4780343"/>
            <a:ext cx="0" cy="160014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3781367" y="4780343"/>
            <a:ext cx="0" cy="192366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1763688" y="4437112"/>
            <a:ext cx="1800200" cy="130506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7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NettCirculusVil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04250" cy="648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50825" y="188913"/>
            <a:ext cx="2889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7596188" y="5949950"/>
            <a:ext cx="1225550" cy="719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ovéPole 1"/>
          <p:cNvSpPr txBox="1"/>
          <p:nvPr/>
        </p:nvSpPr>
        <p:spPr>
          <a:xfrm>
            <a:off x="107504" y="838453"/>
            <a:ext cx="3024336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 err="1" smtClean="0"/>
              <a:t>a.centrales</a:t>
            </a:r>
            <a:r>
              <a:rPr lang="cs-CZ" sz="1600" b="1" dirty="0" smtClean="0"/>
              <a:t> </a:t>
            </a:r>
          </a:p>
          <a:p>
            <a:r>
              <a:rPr lang="cs-CZ" sz="1600" b="1" dirty="0" err="1" smtClean="0"/>
              <a:t>anterolaterales</a:t>
            </a:r>
            <a:r>
              <a:rPr lang="cs-CZ" sz="1600" b="1" dirty="0" smtClean="0"/>
              <a:t> (</a:t>
            </a:r>
            <a:r>
              <a:rPr lang="cs-CZ" sz="1600" b="1" dirty="0" err="1" smtClean="0"/>
              <a:t>leticulostriatae</a:t>
            </a:r>
            <a:r>
              <a:rPr lang="cs-CZ" sz="1600" b="1" dirty="0" smtClean="0"/>
              <a:t>)</a:t>
            </a:r>
            <a:endParaRPr lang="cs-CZ" sz="1600" b="1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91145" y="6094958"/>
            <a:ext cx="230864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>
                <a:solidFill>
                  <a:srgbClr val="C00000"/>
                </a:solidFill>
              </a:rPr>
              <a:t>A</a:t>
            </a:r>
            <a:r>
              <a:rPr lang="cs-CZ" altLang="en-US" b="1" dirty="0">
                <a:solidFill>
                  <a:srgbClr val="C00000"/>
                </a:solidFill>
              </a:rPr>
              <a:t>. </a:t>
            </a:r>
            <a:r>
              <a:rPr lang="it-IT" altLang="en-US" b="1" dirty="0">
                <a:solidFill>
                  <a:srgbClr val="C00000"/>
                </a:solidFill>
              </a:rPr>
              <a:t>cerebri media</a:t>
            </a:r>
            <a:endParaRPr lang="cs-CZ" alt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715819" y="4522440"/>
            <a:ext cx="172354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A</a:t>
            </a:r>
            <a:r>
              <a:rPr lang="cs-CZ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r>
              <a:rPr lang="it-IT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cerebri ant</a:t>
            </a:r>
            <a:r>
              <a:rPr lang="cs-CZ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715819" y="1187460"/>
            <a:ext cx="213925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b="1" dirty="0"/>
              <a:t>A</a:t>
            </a:r>
            <a:r>
              <a:rPr lang="cs-CZ" altLang="en-US" b="1" dirty="0"/>
              <a:t>.</a:t>
            </a:r>
            <a:r>
              <a:rPr lang="it-IT" altLang="en-US" b="1" dirty="0"/>
              <a:t> </a:t>
            </a:r>
            <a:r>
              <a:rPr lang="cs-CZ" altLang="en-US" b="1" dirty="0" err="1" smtClean="0"/>
              <a:t>pericallosa</a:t>
            </a:r>
            <a:endParaRPr lang="cs-CZ" altLang="en-US" b="1" dirty="0"/>
          </a:p>
        </p:txBody>
      </p:sp>
    </p:spTree>
    <p:extLst>
      <p:ext uri="{BB962C8B-B14F-4D97-AF65-F5344CB8AC3E}">
        <p14:creationId xmlns:p14="http://schemas.microsoft.com/office/powerpoint/2010/main" val="27399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Cerebral vascular territori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8057"/>
            <a:ext cx="6192688" cy="604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77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mese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63950"/>
            <a:ext cx="39243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hemmedR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1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e/ed/Cerebral_vascular_territories_mid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6605313" cy="64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90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6" y="116632"/>
            <a:ext cx="729681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516216" y="5661248"/>
            <a:ext cx="2420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O. </a:t>
            </a:r>
            <a:r>
              <a:rPr lang="en-US" sz="1100" b="1" dirty="0" smtClean="0"/>
              <a:t>Volný, </a:t>
            </a:r>
            <a:r>
              <a:rPr lang="en-US" sz="1100" b="1" dirty="0"/>
              <a:t>R. </a:t>
            </a:r>
            <a:r>
              <a:rPr lang="en-US" sz="1100" b="1" dirty="0" err="1" smtClean="0"/>
              <a:t>Mikulík</a:t>
            </a:r>
            <a:r>
              <a:rPr lang="cs-CZ" sz="1100" b="1" dirty="0" smtClean="0"/>
              <a:t> (2013)</a:t>
            </a:r>
            <a:endParaRPr lang="en-US" sz="1100" b="1" dirty="0"/>
          </a:p>
          <a:p>
            <a:r>
              <a:rPr lang="en-US" sz="1100" dirty="0"/>
              <a:t>1 </a:t>
            </a:r>
            <a:r>
              <a:rPr lang="en-US" sz="1100" dirty="0" err="1"/>
              <a:t>Mezinárodní</a:t>
            </a:r>
            <a:r>
              <a:rPr lang="en-US" sz="1100" dirty="0"/>
              <a:t> centrum </a:t>
            </a:r>
            <a:r>
              <a:rPr lang="en-US" sz="1100" dirty="0" err="1"/>
              <a:t>klinického</a:t>
            </a:r>
            <a:endParaRPr lang="en-US" sz="1100" dirty="0"/>
          </a:p>
          <a:p>
            <a:r>
              <a:rPr lang="en-US" sz="1100" dirty="0" err="1"/>
              <a:t>výzkumu</a:t>
            </a:r>
            <a:r>
              <a:rPr lang="en-US" sz="1100" dirty="0"/>
              <a:t> (ICRC), Brno</a:t>
            </a:r>
          </a:p>
          <a:p>
            <a:r>
              <a:rPr lang="en-US" sz="1100" dirty="0"/>
              <a:t>2 Anatomický ústav LF MU, Brno</a:t>
            </a:r>
          </a:p>
          <a:p>
            <a:r>
              <a:rPr lang="pl-PL" sz="1100" dirty="0"/>
              <a:t>3 I. neurologická klinika LF MU a FN</a:t>
            </a:r>
          </a:p>
          <a:p>
            <a:r>
              <a:rPr lang="pl-PL" sz="1100" dirty="0"/>
              <a:t>u sv. Anny v Brně</a:t>
            </a:r>
            <a:endParaRPr lang="en-US" sz="1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7544" y="6038664"/>
            <a:ext cx="553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Extrakraniální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systém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kolaterální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cirkulace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44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7" y="116632"/>
            <a:ext cx="7413381" cy="556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516216" y="5661248"/>
            <a:ext cx="2420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O. </a:t>
            </a:r>
            <a:r>
              <a:rPr lang="en-US" sz="1100" b="1" dirty="0" smtClean="0"/>
              <a:t>Volný, </a:t>
            </a:r>
            <a:r>
              <a:rPr lang="en-US" sz="1100" b="1" dirty="0"/>
              <a:t>R. </a:t>
            </a:r>
            <a:r>
              <a:rPr lang="en-US" sz="1100" b="1" dirty="0" err="1" smtClean="0"/>
              <a:t>Mikulík</a:t>
            </a:r>
            <a:r>
              <a:rPr lang="cs-CZ" sz="1100" b="1" dirty="0" smtClean="0"/>
              <a:t> (2013)</a:t>
            </a:r>
            <a:endParaRPr lang="en-US" sz="1100" b="1" dirty="0"/>
          </a:p>
          <a:p>
            <a:r>
              <a:rPr lang="en-US" sz="1100" dirty="0"/>
              <a:t>1 </a:t>
            </a:r>
            <a:r>
              <a:rPr lang="en-US" sz="1100" dirty="0" err="1"/>
              <a:t>Mezinárodní</a:t>
            </a:r>
            <a:r>
              <a:rPr lang="en-US" sz="1100" dirty="0"/>
              <a:t> centrum </a:t>
            </a:r>
            <a:r>
              <a:rPr lang="en-US" sz="1100" dirty="0" err="1"/>
              <a:t>klinického</a:t>
            </a:r>
            <a:endParaRPr lang="en-US" sz="1100" dirty="0"/>
          </a:p>
          <a:p>
            <a:r>
              <a:rPr lang="en-US" sz="1100" dirty="0" err="1"/>
              <a:t>výzkumu</a:t>
            </a:r>
            <a:r>
              <a:rPr lang="en-US" sz="1100" dirty="0"/>
              <a:t> (ICRC), Brno</a:t>
            </a:r>
          </a:p>
          <a:p>
            <a:r>
              <a:rPr lang="en-US" sz="1100" dirty="0"/>
              <a:t>2 Anatomický ústav LF MU, Brno</a:t>
            </a:r>
          </a:p>
          <a:p>
            <a:r>
              <a:rPr lang="pl-PL" sz="1100" dirty="0"/>
              <a:t>3 I. neurologická klinika LF MU a FN</a:t>
            </a:r>
          </a:p>
          <a:p>
            <a:r>
              <a:rPr lang="pl-PL" sz="1100" dirty="0"/>
              <a:t>u sv. Anny v Brně</a:t>
            </a:r>
            <a:endParaRPr lang="en-US" sz="11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6038664"/>
            <a:ext cx="549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Intra</a:t>
            </a:r>
            <a:r>
              <a:rPr lang="en-US" sz="2400" b="1" dirty="0" err="1" smtClean="0">
                <a:solidFill>
                  <a:srgbClr val="C00000"/>
                </a:solidFill>
              </a:rPr>
              <a:t>kraniální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systém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kolaterální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cirkulace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30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938"/>
            <a:ext cx="6011863" cy="57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7950" y="103188"/>
            <a:ext cx="82089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RTG snímek hlavy dítěte v boční projekci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Angiografie = kontrastní vyšetření mozkových cév, větvení a.carotis interna</a:t>
            </a:r>
            <a:r>
              <a:rPr lang="cs-CZ" altLang="cs-CZ" sz="1600" baseline="-25000"/>
              <a:t> </a:t>
            </a:r>
            <a:endParaRPr lang="cs-CZ" altLang="cs-CZ" sz="160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156325" y="1196975"/>
            <a:ext cx="2743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A.carotis</a:t>
            </a:r>
            <a:r>
              <a:rPr lang="cs-CZ" altLang="cs-CZ" sz="1600" dirty="0"/>
              <a:t> interna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/>
              <a:t>Karotický sifon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anterior</a:t>
            </a:r>
            <a:endParaRPr lang="cs-CZ" altLang="cs-CZ" sz="16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media</a:t>
            </a:r>
            <a:endParaRPr lang="cs-CZ" altLang="cs-CZ" sz="1600" dirty="0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286000" y="54102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1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771650" y="45720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/>
              <a:t>2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209800" y="41148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3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743200" y="37338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548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487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RTG snímek hlavy v boční projekci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Angiografie - větvení a.carotis interna</a:t>
            </a:r>
            <a:r>
              <a:rPr lang="cs-CZ" altLang="cs-CZ" sz="1600" baseline="-25000"/>
              <a:t> 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640388" y="1125538"/>
            <a:ext cx="2819400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/>
              <a:t>karotický sifon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/>
              <a:t>a.cerebri anterior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/>
              <a:t>a.cerebri media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/>
              <a:t>a.pericallosa</a:t>
            </a:r>
          </a:p>
        </p:txBody>
      </p:sp>
      <p:grpSp>
        <p:nvGrpSpPr>
          <p:cNvPr id="22532" name="Group 9"/>
          <p:cNvGrpSpPr>
            <a:grpSpLocks/>
          </p:cNvGrpSpPr>
          <p:nvPr/>
        </p:nvGrpSpPr>
        <p:grpSpPr bwMode="auto">
          <a:xfrm>
            <a:off x="179388" y="1052513"/>
            <a:ext cx="4968875" cy="5689600"/>
            <a:chOff x="144" y="1056"/>
            <a:chExt cx="2445" cy="3120"/>
          </a:xfrm>
        </p:grpSpPr>
        <p:pic>
          <p:nvPicPr>
            <p:cNvPr id="22533" name="Picture 2" descr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56"/>
              <a:ext cx="2445" cy="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Text Box 5"/>
            <p:cNvSpPr txBox="1">
              <a:spLocks noChangeArrowheads="1"/>
            </p:cNvSpPr>
            <p:nvPr/>
          </p:nvSpPr>
          <p:spPr bwMode="auto">
            <a:xfrm>
              <a:off x="1053" y="2304"/>
              <a:ext cx="147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rgbClr val="FF3300"/>
                  </a:solidFill>
                </a:rPr>
                <a:t>1</a:t>
              </a:r>
            </a:p>
          </p:txBody>
        </p:sp>
        <p:sp>
          <p:nvSpPr>
            <p:cNvPr id="22535" name="Text Box 6"/>
            <p:cNvSpPr txBox="1">
              <a:spLocks noChangeArrowheads="1"/>
            </p:cNvSpPr>
            <p:nvPr/>
          </p:nvSpPr>
          <p:spPr bwMode="auto">
            <a:xfrm>
              <a:off x="912" y="2016"/>
              <a:ext cx="240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2536" name="Text Box 7"/>
            <p:cNvSpPr txBox="1">
              <a:spLocks noChangeArrowheads="1"/>
            </p:cNvSpPr>
            <p:nvPr/>
          </p:nvSpPr>
          <p:spPr bwMode="auto">
            <a:xfrm>
              <a:off x="1296" y="1872"/>
              <a:ext cx="240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2537" name="Text Box 8"/>
            <p:cNvSpPr txBox="1">
              <a:spLocks noChangeArrowheads="1"/>
            </p:cNvSpPr>
            <p:nvPr/>
          </p:nvSpPr>
          <p:spPr bwMode="auto">
            <a:xfrm>
              <a:off x="864" y="1632"/>
              <a:ext cx="240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6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74650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23850" y="188913"/>
            <a:ext cx="4343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RTG snímek hlavy v předozadní projekci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Angiografie - větvení a. carotis interna</a:t>
            </a:r>
            <a:r>
              <a:rPr lang="cs-CZ" altLang="cs-CZ" sz="1600" baseline="-25000"/>
              <a:t>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76825" y="1628775"/>
            <a:ext cx="36576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a.carotis</a:t>
            </a:r>
            <a:r>
              <a:rPr lang="cs-CZ" altLang="cs-CZ" sz="1600" dirty="0"/>
              <a:t> interna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/>
              <a:t>karotický sifon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 smtClean="0"/>
              <a:t>a.cerebri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media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a.cerebri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anterior</a:t>
            </a:r>
            <a:endParaRPr lang="cs-CZ" altLang="cs-CZ" sz="16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600" dirty="0" err="1"/>
              <a:t>a.pericallosa</a:t>
            </a:r>
            <a:endParaRPr lang="cs-CZ" altLang="cs-CZ" sz="1600" dirty="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371600" y="5410200"/>
            <a:ext cx="22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1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600200" y="44958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2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371600" y="39624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3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905000" y="38862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4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905000" y="327660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 b="1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905000" y="3200400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96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381000" y="188913"/>
            <a:ext cx="441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RTG snímek hlavy v boční projekci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Angiografie - větvení a. vertebralis</a:t>
            </a:r>
            <a:r>
              <a:rPr lang="cs-CZ" altLang="cs-CZ" sz="1600" baseline="-25000"/>
              <a:t> 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486400" y="1676400"/>
            <a:ext cx="25146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A.vertebralis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A.basilaris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A.cerebri posterior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cs-CZ" altLang="cs-CZ" sz="1400" i="1"/>
          </a:p>
        </p:txBody>
      </p:sp>
      <p:grpSp>
        <p:nvGrpSpPr>
          <p:cNvPr id="24580" name="Group 8"/>
          <p:cNvGrpSpPr>
            <a:grpSpLocks/>
          </p:cNvGrpSpPr>
          <p:nvPr/>
        </p:nvGrpSpPr>
        <p:grpSpPr bwMode="auto">
          <a:xfrm>
            <a:off x="179388" y="1052513"/>
            <a:ext cx="5113337" cy="5689600"/>
            <a:chOff x="240" y="1056"/>
            <a:chExt cx="2605" cy="3163"/>
          </a:xfrm>
        </p:grpSpPr>
        <p:pic>
          <p:nvPicPr>
            <p:cNvPr id="24581" name="Picture 2" descr="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056"/>
              <a:ext cx="2605" cy="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 Box 5"/>
            <p:cNvSpPr txBox="1">
              <a:spLocks noChangeArrowheads="1"/>
            </p:cNvSpPr>
            <p:nvPr/>
          </p:nvSpPr>
          <p:spPr bwMode="auto">
            <a:xfrm>
              <a:off x="1776" y="3456"/>
              <a:ext cx="192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  <p:sp>
          <p:nvSpPr>
            <p:cNvPr id="24583" name="Text Box 6"/>
            <p:cNvSpPr txBox="1">
              <a:spLocks noChangeArrowheads="1"/>
            </p:cNvSpPr>
            <p:nvPr/>
          </p:nvSpPr>
          <p:spPr bwMode="auto">
            <a:xfrm>
              <a:off x="1488" y="2640"/>
              <a:ext cx="24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4584" name="Text Box 7"/>
            <p:cNvSpPr txBox="1">
              <a:spLocks noChangeArrowheads="1"/>
            </p:cNvSpPr>
            <p:nvPr/>
          </p:nvSpPr>
          <p:spPr bwMode="auto">
            <a:xfrm>
              <a:off x="1728" y="2208"/>
              <a:ext cx="288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4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228600" y="152400"/>
            <a:ext cx="441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RTG snímek hlavy v předozadní projekci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Angiografie - větvení a.vertebralis</a:t>
            </a:r>
            <a:r>
              <a:rPr lang="cs-CZ" altLang="cs-CZ" sz="1600" baseline="-25000"/>
              <a:t> 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953000" y="1600200"/>
            <a:ext cx="3429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A.vertebralis dextra, sinistra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A.basilaris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400"/>
              <a:t>Aa.cerebri posteriores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179388" y="1196975"/>
            <a:ext cx="4321175" cy="5545138"/>
            <a:chOff x="192" y="1008"/>
            <a:chExt cx="2450" cy="3163"/>
          </a:xfrm>
        </p:grpSpPr>
        <p:pic>
          <p:nvPicPr>
            <p:cNvPr id="25605" name="Picture 2" descr="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08"/>
              <a:ext cx="2450" cy="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 Box 5"/>
            <p:cNvSpPr txBox="1">
              <a:spLocks noChangeArrowheads="1"/>
            </p:cNvSpPr>
            <p:nvPr/>
          </p:nvSpPr>
          <p:spPr bwMode="auto">
            <a:xfrm>
              <a:off x="1152" y="3840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  <p:sp>
          <p:nvSpPr>
            <p:cNvPr id="25607" name="Text Box 6"/>
            <p:cNvSpPr txBox="1">
              <a:spLocks noChangeArrowheads="1"/>
            </p:cNvSpPr>
            <p:nvPr/>
          </p:nvSpPr>
          <p:spPr bwMode="auto">
            <a:xfrm>
              <a:off x="1344" y="2784"/>
              <a:ext cx="15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2</a:t>
              </a:r>
            </a:p>
          </p:txBody>
        </p:sp>
        <p:sp>
          <p:nvSpPr>
            <p:cNvPr id="25608" name="Text Box 7"/>
            <p:cNvSpPr txBox="1">
              <a:spLocks noChangeArrowheads="1"/>
            </p:cNvSpPr>
            <p:nvPr/>
          </p:nvSpPr>
          <p:spPr bwMode="auto">
            <a:xfrm>
              <a:off x="1152" y="2592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5609" name="Rectangle 8"/>
            <p:cNvSpPr>
              <a:spLocks noChangeArrowheads="1"/>
            </p:cNvSpPr>
            <p:nvPr/>
          </p:nvSpPr>
          <p:spPr bwMode="auto">
            <a:xfrm>
              <a:off x="1536" y="2592"/>
              <a:ext cx="1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/>
                <a:t>3</a:t>
              </a:r>
            </a:p>
          </p:txBody>
        </p:sp>
        <p:sp>
          <p:nvSpPr>
            <p:cNvPr id="25610" name="Rectangle 9"/>
            <p:cNvSpPr>
              <a:spLocks noChangeArrowheads="1"/>
            </p:cNvSpPr>
            <p:nvPr/>
          </p:nvSpPr>
          <p:spPr bwMode="auto">
            <a:xfrm>
              <a:off x="1632" y="3840"/>
              <a:ext cx="16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evZasMozku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3581" r="2765" b="2895"/>
          <a:stretch>
            <a:fillRect/>
          </a:stretch>
        </p:blipFill>
        <p:spPr bwMode="auto">
          <a:xfrm>
            <a:off x="0" y="0"/>
            <a:ext cx="377983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CevZasMozk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3822" r="4800" b="2924"/>
          <a:stretch>
            <a:fillRect/>
          </a:stretch>
        </p:blipFill>
        <p:spPr bwMode="auto">
          <a:xfrm>
            <a:off x="4106863" y="0"/>
            <a:ext cx="5037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CevZasMozku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2950" r="3139" b="1900"/>
          <a:stretch>
            <a:fillRect/>
          </a:stretch>
        </p:blipFill>
        <p:spPr bwMode="auto">
          <a:xfrm>
            <a:off x="0" y="3192463"/>
            <a:ext cx="3779838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569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t="8337" r="12137"/>
          <a:stretch>
            <a:fillRect/>
          </a:stretch>
        </p:blipFill>
        <p:spPr bwMode="auto">
          <a:xfrm>
            <a:off x="0" y="836613"/>
            <a:ext cx="28432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r="8720" b="13033"/>
          <a:stretch>
            <a:fillRect/>
          </a:stretch>
        </p:blipFill>
        <p:spPr bwMode="auto">
          <a:xfrm>
            <a:off x="2484438" y="3730625"/>
            <a:ext cx="345598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2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3229" r="11771" b="11771"/>
          <a:stretch>
            <a:fillRect/>
          </a:stretch>
        </p:blipFill>
        <p:spPr bwMode="auto">
          <a:xfrm>
            <a:off x="5580063" y="908050"/>
            <a:ext cx="35639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23850" y="260350"/>
            <a:ext cx="86407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CT vyšetření s rychlým nitrožilním podáním kontrastní látky </a:t>
            </a:r>
            <a:r>
              <a:rPr lang="cs-CZ" altLang="cs-CZ" sz="1800" b="1"/>
              <a:t>CT angiografie</a:t>
            </a:r>
            <a:r>
              <a:rPr lang="cs-CZ" altLang="cs-CZ" sz="1800"/>
              <a:t> (</a:t>
            </a:r>
            <a:r>
              <a:rPr lang="cs-CZ" altLang="cs-CZ" sz="1800" b="1"/>
              <a:t>CTA</a:t>
            </a:r>
            <a:r>
              <a:rPr lang="cs-CZ" altLang="cs-CZ" sz="1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06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omor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97125"/>
            <a:ext cx="50038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omor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114827" y="221891"/>
            <a:ext cx="15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frontale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114827" y="670086"/>
            <a:ext cx="1434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pars</a:t>
            </a:r>
            <a:r>
              <a:rPr lang="cs-CZ" i="1" dirty="0"/>
              <a:t> </a:t>
            </a:r>
            <a:r>
              <a:rPr lang="cs-CZ" i="1" dirty="0" err="1"/>
              <a:t>centralis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114827" y="1118281"/>
            <a:ext cx="165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occipitale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114827" y="1566475"/>
            <a:ext cx="173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temporale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9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r="13348"/>
          <a:stretch>
            <a:fillRect/>
          </a:stretch>
        </p:blipFill>
        <p:spPr bwMode="auto">
          <a:xfrm>
            <a:off x="0" y="641350"/>
            <a:ext cx="4530725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r="13181"/>
          <a:stretch>
            <a:fillRect/>
          </a:stretch>
        </p:blipFill>
        <p:spPr bwMode="auto">
          <a:xfrm>
            <a:off x="4649788" y="641350"/>
            <a:ext cx="4530725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4925" y="109538"/>
            <a:ext cx="644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SONOGRAFIE - po nástřiku kontrastní látky, a. carotis interna</a:t>
            </a:r>
          </a:p>
        </p:txBody>
      </p:sp>
    </p:spTree>
    <p:extLst>
      <p:ext uri="{BB962C8B-B14F-4D97-AF65-F5344CB8AC3E}">
        <p14:creationId xmlns:p14="http://schemas.microsoft.com/office/powerpoint/2010/main" val="241567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7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" r="3081"/>
          <a:stretch>
            <a:fillRect/>
          </a:stretch>
        </p:blipFill>
        <p:spPr bwMode="auto">
          <a:xfrm>
            <a:off x="250825" y="1125538"/>
            <a:ext cx="4300538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7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3764"/>
          <a:stretch>
            <a:fillRect/>
          </a:stretch>
        </p:blipFill>
        <p:spPr bwMode="auto">
          <a:xfrm>
            <a:off x="4643438" y="1125538"/>
            <a:ext cx="4300537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79388" y="325438"/>
            <a:ext cx="644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SONOGRAFIE - po nástřiku kontrastní látky, a. carotis interna</a:t>
            </a:r>
          </a:p>
        </p:txBody>
      </p:sp>
    </p:spTree>
    <p:extLst>
      <p:ext uri="{BB962C8B-B14F-4D97-AF65-F5344CB8AC3E}">
        <p14:creationId xmlns:p14="http://schemas.microsoft.com/office/powerpoint/2010/main" val="17396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7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863"/>
            <a:ext cx="47879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7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12250"/>
          <a:stretch>
            <a:fillRect/>
          </a:stretch>
        </p:blipFill>
        <p:spPr bwMode="auto">
          <a:xfrm>
            <a:off x="4746625" y="931863"/>
            <a:ext cx="4397375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79388" y="325438"/>
            <a:ext cx="644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SONOGRAFIE - po nástřiku kontrastní látky, a. carotis interna</a:t>
            </a:r>
          </a:p>
        </p:txBody>
      </p:sp>
    </p:spTree>
    <p:extLst>
      <p:ext uri="{BB962C8B-B14F-4D97-AF65-F5344CB8AC3E}">
        <p14:creationId xmlns:p14="http://schemas.microsoft.com/office/powerpoint/2010/main" val="326303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20713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4c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716338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4498975" y="1041400"/>
            <a:ext cx="3744913" cy="5340350"/>
            <a:chOff x="2517" y="432"/>
            <a:chExt cx="2359" cy="3364"/>
          </a:xfrm>
        </p:grpSpPr>
        <p:pic>
          <p:nvPicPr>
            <p:cNvPr id="33798" name="Picture 5" descr="4b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3" b="11589"/>
            <a:stretch>
              <a:fillRect/>
            </a:stretch>
          </p:blipFill>
          <p:spPr bwMode="auto">
            <a:xfrm>
              <a:off x="2517" y="432"/>
              <a:ext cx="2359" cy="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6" descr="4d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64" b="9076"/>
            <a:stretch>
              <a:fillRect/>
            </a:stretch>
          </p:blipFill>
          <p:spPr bwMode="auto">
            <a:xfrm>
              <a:off x="2517" y="2160"/>
              <a:ext cx="2359" cy="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395288" y="188913"/>
            <a:ext cx="173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cs-CZ" altLang="cs-CZ" sz="1800"/>
              <a:t>MR angiografie</a:t>
            </a:r>
          </a:p>
        </p:txBody>
      </p:sp>
    </p:spTree>
    <p:extLst>
      <p:ext uri="{BB962C8B-B14F-4D97-AF65-F5344CB8AC3E}">
        <p14:creationId xmlns:p14="http://schemas.microsoft.com/office/powerpoint/2010/main" val="4363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c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39449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1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08050"/>
            <a:ext cx="3943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98525" y="6302375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MR angiografie (MRA) 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003800" y="6302375"/>
            <a:ext cx="241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CT angiografie (CTA) 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36525" y="333375"/>
            <a:ext cx="371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Cévní zásobení mozku -aneurizma</a:t>
            </a:r>
          </a:p>
        </p:txBody>
      </p:sp>
    </p:spTree>
    <p:extLst>
      <p:ext uri="{BB962C8B-B14F-4D97-AF65-F5344CB8AC3E}">
        <p14:creationId xmlns:p14="http://schemas.microsoft.com/office/powerpoint/2010/main" val="39944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4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4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4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47625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3" descr="4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70213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323850" y="115888"/>
            <a:ext cx="568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MR - 3D rekonstrukce po odstranění ostatních struktur</a:t>
            </a:r>
          </a:p>
        </p:txBody>
      </p:sp>
    </p:spTree>
    <p:extLst>
      <p:ext uri="{BB962C8B-B14F-4D97-AF65-F5344CB8AC3E}">
        <p14:creationId xmlns:p14="http://schemas.microsoft.com/office/powerpoint/2010/main" val="9798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-8An_d670ecE/UF9gxjx7MSI/AAAAAAAB774/enIZoNq_aUs/s1600/mca+superior+division+infar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410450" cy="45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23728" y="251356"/>
            <a:ext cx="475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Obraz infarktu levého frontálního kortexu v MRI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38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.bp.blogspot.com/-I5AIwDp1jJM/UF9gqPEw4vI/AAAAAAAB77M/VfLRw2JDEiY/s1600/mca+inferior+division+infarct+ct+br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80728"/>
            <a:ext cx="753329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23728" y="251356"/>
            <a:ext cx="502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Obraz infarktu levého temporálního kortexu v 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436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ránky o mozkové aneurysma — Stock ilust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69" y="188640"/>
            <a:ext cx="5613215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2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6987"/>
          <a:stretch/>
        </p:blipFill>
        <p:spPr>
          <a:xfrm>
            <a:off x="5203011" y="1285875"/>
            <a:ext cx="3875496" cy="45624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9" b="4607"/>
          <a:stretch/>
        </p:blipFill>
        <p:spPr>
          <a:xfrm>
            <a:off x="-108520" y="0"/>
            <a:ext cx="5483294" cy="653415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23527" y="1340768"/>
            <a:ext cx="751553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97778" y="1807384"/>
            <a:ext cx="751553" cy="2534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97778" y="3068960"/>
            <a:ext cx="751553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434151"/>
            <a:ext cx="751553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1560" y="3751600"/>
            <a:ext cx="813547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923928" y="3068960"/>
            <a:ext cx="1279083" cy="2713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580112" y="2564904"/>
            <a:ext cx="751553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765582" y="2132856"/>
            <a:ext cx="751553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6876256" y="1752660"/>
            <a:ext cx="1080120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7812360" y="1571204"/>
            <a:ext cx="463521" cy="1814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9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b="50624"/>
          <a:stretch/>
        </p:blipFill>
        <p:spPr>
          <a:xfrm>
            <a:off x="74221" y="620688"/>
            <a:ext cx="898857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averSinu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275"/>
            <a:ext cx="7921625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3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6202362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dub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2"/>
          <a:stretch>
            <a:fillRect/>
          </a:stretch>
        </p:blipFill>
        <p:spPr bwMode="auto">
          <a:xfrm>
            <a:off x="-8334" y="360363"/>
            <a:ext cx="9144000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2311439"/>
            <a:ext cx="1656185" cy="8794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03920" y="3501008"/>
            <a:ext cx="1656185" cy="4397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99592" y="1268760"/>
            <a:ext cx="1656185" cy="2957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092280" y="2813347"/>
            <a:ext cx="1800200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619672" y="620688"/>
            <a:ext cx="1800200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230541" y="3360826"/>
            <a:ext cx="1373907" cy="360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29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obr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9144000" cy="48355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1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62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58841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f73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9" y="1196752"/>
            <a:ext cx="4741281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595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Komory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5234" r="2205" b="5013"/>
          <a:stretch>
            <a:fillRect/>
          </a:stretch>
        </p:blipFill>
        <p:spPr bwMode="auto">
          <a:xfrm>
            <a:off x="0" y="0"/>
            <a:ext cx="4859338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3549"/>
          <a:stretch>
            <a:fillRect/>
          </a:stretch>
        </p:blipFill>
        <p:spPr bwMode="auto">
          <a:xfrm>
            <a:off x="4914900" y="2420938"/>
            <a:ext cx="4229100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71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omory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00350"/>
            <a:ext cx="4932362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Komory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6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7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1694</Words>
  <Application>Microsoft Office PowerPoint</Application>
  <PresentationFormat>Předvádění na obrazovce (4:3)</PresentationFormat>
  <Paragraphs>183</Paragraphs>
  <Slides>52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5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Dubový</dc:creator>
  <cp:lastModifiedBy>Petr Dubový</cp:lastModifiedBy>
  <cp:revision>56</cp:revision>
  <dcterms:created xsi:type="dcterms:W3CDTF">2014-04-23T09:14:22Z</dcterms:created>
  <dcterms:modified xsi:type="dcterms:W3CDTF">2017-04-12T05:48:48Z</dcterms:modified>
</cp:coreProperties>
</file>