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69" r:id="rId2"/>
    <p:sldId id="264" r:id="rId3"/>
    <p:sldId id="296" r:id="rId4"/>
    <p:sldId id="270" r:id="rId5"/>
    <p:sldId id="298" r:id="rId6"/>
    <p:sldId id="262" r:id="rId7"/>
    <p:sldId id="286" r:id="rId8"/>
    <p:sldId id="287" r:id="rId9"/>
    <p:sldId id="288" r:id="rId10"/>
    <p:sldId id="289" r:id="rId11"/>
    <p:sldId id="311" r:id="rId12"/>
    <p:sldId id="309" r:id="rId13"/>
    <p:sldId id="290" r:id="rId14"/>
    <p:sldId id="258" r:id="rId15"/>
    <p:sldId id="304" r:id="rId16"/>
    <p:sldId id="295" r:id="rId17"/>
    <p:sldId id="310" r:id="rId18"/>
    <p:sldId id="305" r:id="rId19"/>
    <p:sldId id="292" r:id="rId20"/>
    <p:sldId id="275" r:id="rId21"/>
    <p:sldId id="291" r:id="rId22"/>
    <p:sldId id="306" r:id="rId23"/>
    <p:sldId id="274" r:id="rId24"/>
    <p:sldId id="284" r:id="rId25"/>
    <p:sldId id="257" r:id="rId26"/>
    <p:sldId id="256" r:id="rId27"/>
    <p:sldId id="308" r:id="rId28"/>
    <p:sldId id="319" r:id="rId29"/>
    <p:sldId id="312" r:id="rId30"/>
    <p:sldId id="294" r:id="rId31"/>
    <p:sldId id="313" r:id="rId32"/>
    <p:sldId id="316" r:id="rId33"/>
    <p:sldId id="314" r:id="rId34"/>
  </p:sldIdLst>
  <p:sldSz cx="9144000" cy="6858000" type="screen4x3"/>
  <p:notesSz cx="6858000" cy="9144000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CC"/>
    <a:srgbClr val="FF0000"/>
    <a:srgbClr val="009900"/>
    <a:srgbClr val="8000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8539" autoAdjust="0"/>
  </p:normalViewPr>
  <p:slideViewPr>
    <p:cSldViewPr>
      <p:cViewPr varScale="1">
        <p:scale>
          <a:sx n="100" d="100"/>
          <a:sy n="100" d="100"/>
        </p:scale>
        <p:origin x="21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56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en-US" noProof="0" smtClean="0"/>
              <a:t>Klepnutím lze upravit styly předlohy textu.</a:t>
            </a:r>
          </a:p>
          <a:p>
            <a:pPr lvl="1"/>
            <a:r>
              <a:rPr lang="cs-CZ" altLang="en-US" noProof="0" smtClean="0"/>
              <a:t>Druhá úroveň</a:t>
            </a:r>
          </a:p>
          <a:p>
            <a:pPr lvl="2"/>
            <a:r>
              <a:rPr lang="cs-CZ" altLang="en-US" noProof="0" smtClean="0"/>
              <a:t>Třetí úroveň</a:t>
            </a:r>
          </a:p>
          <a:p>
            <a:pPr lvl="3"/>
            <a:r>
              <a:rPr lang="cs-CZ" altLang="en-US" noProof="0" smtClean="0"/>
              <a:t>Čtvrtá úroveň</a:t>
            </a:r>
          </a:p>
          <a:p>
            <a:pPr lvl="4"/>
            <a:r>
              <a:rPr lang="cs-CZ" altLang="en-US" noProof="0" smtClean="0"/>
              <a:t>Pátá úroveň</a:t>
            </a:r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256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CD10F0DE-00E3-4A30-A766-666D66275F0F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2750099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Mastication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D65D5DC0-2299-468C-9235-6BA540F9ACEB}" type="slidenum">
              <a:rPr lang="cs-CZ" altLang="en-US" smtClean="0"/>
              <a:pPr/>
              <a:t>1</a:t>
            </a:fld>
            <a:endParaRPr lang="cs-CZ" altLang="en-US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32254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6E803169-A66F-4551-A9C2-98696D9FDB00}" type="slidenum">
              <a:rPr lang="cs-CZ" altLang="en-US" smtClean="0"/>
              <a:pPr/>
              <a:t>14</a:t>
            </a:fld>
            <a:endParaRPr lang="cs-CZ" altLang="en-US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48825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1- a. </a:t>
            </a:r>
            <a:r>
              <a:rPr lang="cs-CZ" dirty="0" err="1" smtClean="0"/>
              <a:t>carotis</a:t>
            </a:r>
            <a:r>
              <a:rPr lang="cs-CZ" dirty="0" smtClean="0"/>
              <a:t> </a:t>
            </a:r>
            <a:r>
              <a:rPr lang="cs-CZ" dirty="0" err="1" smtClean="0"/>
              <a:t>int</a:t>
            </a:r>
            <a:r>
              <a:rPr lang="cs-CZ" dirty="0" smtClean="0"/>
              <a:t>.; 6 – m. tensor </a:t>
            </a:r>
            <a:r>
              <a:rPr lang="cs-CZ" dirty="0" err="1" smtClean="0"/>
              <a:t>veli</a:t>
            </a:r>
            <a:r>
              <a:rPr lang="cs-CZ" dirty="0" smtClean="0"/>
              <a:t> </a:t>
            </a:r>
            <a:r>
              <a:rPr lang="cs-CZ" dirty="0" err="1" smtClean="0"/>
              <a:t>palatini</a:t>
            </a:r>
            <a:r>
              <a:rPr lang="cs-CZ" dirty="0" smtClean="0"/>
              <a:t>;</a:t>
            </a:r>
            <a:r>
              <a:rPr lang="cs-CZ" baseline="0" dirty="0" smtClean="0"/>
              <a:t> 7- m. </a:t>
            </a:r>
            <a:r>
              <a:rPr lang="cs-CZ" baseline="0" dirty="0" err="1" smtClean="0"/>
              <a:t>salpingopharyngeus</a:t>
            </a:r>
            <a:r>
              <a:rPr lang="cs-CZ" baseline="0" dirty="0" smtClean="0"/>
              <a:t>;</a:t>
            </a:r>
            <a:r>
              <a:rPr lang="cs-CZ" dirty="0" smtClean="0"/>
              <a:t> 8-m. levator </a:t>
            </a:r>
            <a:r>
              <a:rPr lang="cs-CZ" dirty="0" err="1" smtClean="0"/>
              <a:t>veli</a:t>
            </a:r>
            <a:r>
              <a:rPr lang="cs-CZ" dirty="0" smtClean="0"/>
              <a:t> </a:t>
            </a:r>
            <a:r>
              <a:rPr lang="cs-CZ" dirty="0" err="1" smtClean="0"/>
              <a:t>palatini</a:t>
            </a:r>
            <a:r>
              <a:rPr lang="cs-CZ" dirty="0" smtClean="0"/>
              <a:t>;</a:t>
            </a:r>
            <a:r>
              <a:rPr lang="cs-CZ" baseline="0" dirty="0" smtClean="0"/>
              <a:t> </a:t>
            </a:r>
            <a:r>
              <a:rPr lang="cs-CZ" dirty="0" smtClean="0"/>
              <a:t>9-nasopharynx; 2-lamina </a:t>
            </a:r>
            <a:r>
              <a:rPr lang="cs-CZ" dirty="0" err="1" smtClean="0"/>
              <a:t>lateralis</a:t>
            </a:r>
            <a:r>
              <a:rPr lang="cs-CZ" dirty="0" smtClean="0"/>
              <a:t> et 4-medialis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10F0DE-00E3-4A30-A766-666D66275F0F}" type="slidenum">
              <a:rPr lang="cs-CZ" altLang="en-US" smtClean="0"/>
              <a:pPr>
                <a:defRPr/>
              </a:pPr>
              <a:t>15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39666227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2- tensor; 3- levator; 6</a:t>
            </a:r>
            <a:r>
              <a:rPr lang="cs-CZ" baseline="0" dirty="0" smtClean="0"/>
              <a:t>- m. </a:t>
            </a:r>
            <a:r>
              <a:rPr lang="cs-CZ" baseline="0" dirty="0" err="1" smtClean="0"/>
              <a:t>salpingopharyngeus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10F0DE-00E3-4A30-A766-666D66275F0F}" type="slidenum">
              <a:rPr lang="cs-CZ" altLang="en-US" smtClean="0"/>
              <a:pPr>
                <a:defRPr/>
              </a:pPr>
              <a:t>16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18934918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2C027190-3CE5-41F2-806A-6A4A2EE3F4B7}" type="slidenum">
              <a:rPr lang="cs-CZ" altLang="en-US" smtClean="0"/>
              <a:pPr/>
              <a:t>19</a:t>
            </a:fld>
            <a:endParaRPr lang="cs-CZ" altLang="en-US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09296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75CD5709-AD38-4CAF-9078-7165F9D0422A}" type="slidenum">
              <a:rPr lang="cs-CZ" altLang="en-US" smtClean="0"/>
              <a:pPr/>
              <a:t>20</a:t>
            </a:fld>
            <a:endParaRPr lang="cs-CZ" altLang="en-US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21632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43A25020-EBC5-483F-A8FC-C90DA91696C9}" type="slidenum">
              <a:rPr lang="cs-CZ" altLang="en-US" smtClean="0"/>
              <a:pPr/>
              <a:t>21</a:t>
            </a:fld>
            <a:endParaRPr lang="cs-CZ" altLang="en-US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46557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Zástupný symbol pro poznámky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cs-CZ" altLang="en-US" smtClean="0">
                <a:latin typeface="Arial" charset="0"/>
              </a:rPr>
              <a:t>Caecum vestibulare ductus cochlearis</a:t>
            </a:r>
            <a:endParaRPr lang="en-US" altLang="en-US" smtClean="0">
              <a:latin typeface="Arial" charset="0"/>
            </a:endParaRPr>
          </a:p>
        </p:txBody>
      </p:sp>
      <p:sp>
        <p:nvSpPr>
          <p:cNvPr id="35844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57E129C1-04D0-488D-B2C9-4C3B6B8683B0}" type="slidenum">
              <a:rPr lang="cs-CZ" altLang="en-US"/>
              <a:pPr/>
              <a:t>22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272206655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5CEE5C4F-2FD8-4B4E-B64C-A1BE6DCEA9CD}" type="slidenum">
              <a:rPr lang="cs-CZ" altLang="en-US" smtClean="0"/>
              <a:pPr/>
              <a:t>23</a:t>
            </a:fld>
            <a:endParaRPr lang="cs-CZ" altLang="en-US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261631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C2E11C57-E9F9-451B-8716-7F41D37A72E1}" type="slidenum">
              <a:rPr lang="cs-CZ" altLang="en-US" smtClean="0"/>
              <a:pPr/>
              <a:t>25</a:t>
            </a:fld>
            <a:endParaRPr lang="cs-CZ" altLang="en-US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160075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4D15C375-B33D-4E47-B39B-AF0E73D428D3}" type="slidenum">
              <a:rPr lang="cs-CZ" altLang="en-US" smtClean="0"/>
              <a:pPr/>
              <a:t>26</a:t>
            </a:fld>
            <a:endParaRPr lang="cs-CZ" altLang="en-US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67533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4BF02EAD-2E57-4D62-AE34-45790FFE4C8D}" type="slidenum">
              <a:rPr lang="cs-CZ" altLang="en-US" smtClean="0"/>
              <a:pPr/>
              <a:t>2</a:t>
            </a:fld>
            <a:endParaRPr lang="cs-CZ" altLang="en-US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033974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40D00CFB-E7D9-4793-9808-CDA5D45F93D6}" type="slidenum">
              <a:rPr lang="cs-CZ" altLang="en-US" smtClean="0"/>
              <a:pPr/>
              <a:t>30</a:t>
            </a:fld>
            <a:endParaRPr lang="cs-CZ" altLang="en-US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95211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6094AB32-9FB3-44A2-81F7-D665A0DF2CC3}" type="slidenum">
              <a:rPr lang="cs-CZ" altLang="en-US" smtClean="0"/>
              <a:pPr/>
              <a:t>4</a:t>
            </a:fld>
            <a:endParaRPr lang="cs-CZ" altLang="en-US" smtClean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0309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FE301315-3AEA-4C98-9038-021C842C754B}" type="slidenum">
              <a:rPr lang="cs-CZ" altLang="en-US" smtClean="0"/>
              <a:pPr/>
              <a:t>6</a:t>
            </a:fld>
            <a:endParaRPr lang="cs-CZ" altLang="en-US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80618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C6F68E69-654C-4F18-AE65-88AC0FC9B070}" type="slidenum">
              <a:rPr lang="cs-CZ" altLang="en-US" smtClean="0"/>
              <a:pPr/>
              <a:t>7</a:t>
            </a:fld>
            <a:endParaRPr lang="cs-CZ" altLang="en-US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28933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ADA0FBD4-2419-422F-A21B-CF85DE348CA6}" type="slidenum">
              <a:rPr lang="cs-CZ" altLang="en-US" smtClean="0"/>
              <a:pPr/>
              <a:t>8</a:t>
            </a:fld>
            <a:endParaRPr lang="cs-CZ" altLang="en-US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45823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C5880180-89F0-4DE6-AF56-FC62FE4149FC}" type="slidenum">
              <a:rPr lang="cs-CZ" altLang="en-US" smtClean="0"/>
              <a:pPr/>
              <a:t>9</a:t>
            </a:fld>
            <a:endParaRPr lang="cs-CZ" altLang="en-US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cs-CZ" smtClean="0">
                <a:latin typeface="Arial" charset="0"/>
              </a:rPr>
              <a:t>Tensor tympani muscle / Its role is to dampen sounds, such as those produced from </a:t>
            </a:r>
            <a:r>
              <a:rPr lang="en-US" altLang="cs-CZ" smtClean="0">
                <a:latin typeface="Arial" charset="0"/>
                <a:hlinkClick r:id="rId3" tooltip="Mastication"/>
              </a:rPr>
              <a:t>chewing</a:t>
            </a:r>
            <a:r>
              <a:rPr lang="en-US" altLang="cs-CZ" smtClean="0">
                <a:latin typeface="Arial" charset="0"/>
              </a:rPr>
              <a:t>.</a:t>
            </a:r>
            <a:endParaRPr lang="en-US" alt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69247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E2B231A2-B6DE-46DF-8BA0-8C03F93FD540}" type="slidenum">
              <a:rPr lang="cs-CZ" altLang="en-US" smtClean="0"/>
              <a:pPr/>
              <a:t>10</a:t>
            </a:fld>
            <a:endParaRPr lang="cs-CZ" altLang="en-US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87356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46891DCE-B73E-46E1-9776-FC85C12B384B}" type="slidenum">
              <a:rPr lang="cs-CZ" altLang="en-US" smtClean="0"/>
              <a:pPr/>
              <a:t>13</a:t>
            </a:fld>
            <a:endParaRPr lang="cs-CZ" altLang="en-US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23438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30109B-AB24-4FC5-A4A1-0B3AFDAE0FCB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20136264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1B115D-4CB5-4DF8-808B-2345CBFE4A86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39994354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7918E1-3698-442E-AD1B-0F3F2646775E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2837735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16155A-206E-49B5-AB49-B98A702D77D0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41243786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00D4EC-929C-4377-8BE3-921669DACC59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2722776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B4A5B3-3F53-4207-84F6-C131AE2F7E27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40975906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F83F51-DA60-4684-8D61-1D1FEB25D215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864169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DA8B0E-4A1E-4F0C-A1C2-623AE1FB0664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39552719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F7D440-0FB9-43CF-82A1-1F9EAAABEC3D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420922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144CA5-0F49-4BDF-AAC9-D4809D6AE359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8372576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13BA2B-886E-4452-AB2F-4E28139A07B2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3557420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en-US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en-US" smtClean="0"/>
              <a:t>Klepnutím lze upravit styly předlohy textu.</a:t>
            </a:r>
          </a:p>
          <a:p>
            <a:pPr lvl="1"/>
            <a:r>
              <a:rPr lang="cs-CZ" altLang="en-US" smtClean="0"/>
              <a:t>Druhá úroveň</a:t>
            </a:r>
          </a:p>
          <a:p>
            <a:pPr lvl="2"/>
            <a:r>
              <a:rPr lang="cs-CZ" altLang="en-US" smtClean="0"/>
              <a:t>Třetí úroveň</a:t>
            </a:r>
          </a:p>
          <a:p>
            <a:pPr lvl="3"/>
            <a:r>
              <a:rPr lang="cs-CZ" altLang="en-US" smtClean="0"/>
              <a:t>Čtvrtá úroveň</a:t>
            </a:r>
          </a:p>
          <a:p>
            <a:pPr lvl="4"/>
            <a:r>
              <a:rPr lang="cs-CZ" altLang="en-US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58D46D26-0F8B-458E-B0AE-196AEB8EF7F8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z/url?sa=i&amp;rct=j&amp;q=&amp;esrc=s&amp;source=images&amp;cd=&amp;cad=rja&amp;uact=8&amp;ved=0ahUKEwit5-7Q58_LAhXBuBQKHVqGBJcQjRwIBw&amp;url=http://www.ent-surgery.com.au/the-eustachian-tube/&amp;bvm=bv.117218890,d.bGQ&amp;psig=AFQjCNFztJyGANFIpnIhio3UMpagyRZabw&amp;ust=1458582017612690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google.cz/url?sa=i&amp;rct=j&amp;q=&amp;esrc=s&amp;source=images&amp;cd=&amp;cad=rja&amp;uact=8&amp;ved=0ahUKEwjHmP39h8_LAhWsPZoKHXNaCSQQjRwIBw&amp;url=http://doctorsgates.blogspot.com/2010/12/anatomy-of-ear-drum-as-seen-on.html&amp;bvm=bv.117218890,d.d24&amp;psig=AFQjCNGkMKY4b-FggkfN5p4o2r9SauayAQ&amp;ust=1458556342092788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hyperlink" Target="http://www.google.cz/url?sa=i&amp;rct=j&amp;q=&amp;esrc=s&amp;source=images&amp;cd=&amp;cad=rja&amp;uact=8&amp;ved=0ahUKEwjEr_beic_LAhULSJoKHVXxCawQjRwIBw&amp;url=http://www.londonentclinic.com/ear-symptoms/&amp;bvm=bv.117218890,d.d24&amp;psig=AFQjCNGkMKY4b-FggkfN5p4o2r9SauayAQ&amp;ust=1458556342092788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4"/>
          <p:cNvSpPr txBox="1">
            <a:spLocks noChangeArrowheads="1"/>
          </p:cNvSpPr>
          <p:nvPr/>
        </p:nvSpPr>
        <p:spPr bwMode="auto">
          <a:xfrm>
            <a:off x="684213" y="981075"/>
            <a:ext cx="3587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800" b="1"/>
              <a:t>Auris externa, media et interna</a:t>
            </a:r>
            <a:r>
              <a:rPr lang="cs-CZ" altLang="en-US" sz="1800"/>
              <a:t> </a:t>
            </a:r>
          </a:p>
        </p:txBody>
      </p:sp>
      <p:sp>
        <p:nvSpPr>
          <p:cNvPr id="2051" name="Text Box 5"/>
          <p:cNvSpPr txBox="1">
            <a:spLocks noChangeArrowheads="1"/>
          </p:cNvSpPr>
          <p:nvPr/>
        </p:nvSpPr>
        <p:spPr bwMode="auto">
          <a:xfrm>
            <a:off x="2944813" y="1773238"/>
            <a:ext cx="2952750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800"/>
              <a:t>Auricula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800"/>
              <a:t>Meatus acusticus externus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800"/>
              <a:t>Membrana tympani </a:t>
            </a:r>
          </a:p>
        </p:txBody>
      </p:sp>
      <p:sp>
        <p:nvSpPr>
          <p:cNvPr id="2052" name="Text Box 6"/>
          <p:cNvSpPr txBox="1">
            <a:spLocks noChangeArrowheads="1"/>
          </p:cNvSpPr>
          <p:nvPr/>
        </p:nvSpPr>
        <p:spPr bwMode="auto">
          <a:xfrm>
            <a:off x="2944813" y="3160713"/>
            <a:ext cx="1924050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800"/>
              <a:t>Cavitas tympani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800"/>
              <a:t>Ossicula auditus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800"/>
              <a:t>Tuba auditiva </a:t>
            </a:r>
          </a:p>
        </p:txBody>
      </p:sp>
      <p:sp>
        <p:nvSpPr>
          <p:cNvPr id="2053" name="Text Box 7"/>
          <p:cNvSpPr txBox="1">
            <a:spLocks noChangeArrowheads="1"/>
          </p:cNvSpPr>
          <p:nvPr/>
        </p:nvSpPr>
        <p:spPr bwMode="auto">
          <a:xfrm>
            <a:off x="2944813" y="4673600"/>
            <a:ext cx="30670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800"/>
              <a:t>Labyrinthus osseus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800"/>
              <a:t>Labyrinthus membranaceus </a:t>
            </a:r>
          </a:p>
        </p:txBody>
      </p:sp>
      <p:sp>
        <p:nvSpPr>
          <p:cNvPr id="2054" name="Text Box 8"/>
          <p:cNvSpPr txBox="1">
            <a:spLocks noChangeArrowheads="1"/>
          </p:cNvSpPr>
          <p:nvPr/>
        </p:nvSpPr>
        <p:spPr bwMode="auto">
          <a:xfrm>
            <a:off x="2771775" y="333375"/>
            <a:ext cx="4273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800" b="1">
                <a:solidFill>
                  <a:srgbClr val="800000"/>
                </a:solidFill>
              </a:rPr>
              <a:t>ORGANUM VESTIBULOCOCHLEARE </a:t>
            </a:r>
          </a:p>
        </p:txBody>
      </p:sp>
      <p:sp>
        <p:nvSpPr>
          <p:cNvPr id="2055" name="Rectangle 9"/>
          <p:cNvSpPr>
            <a:spLocks noChangeArrowheads="1"/>
          </p:cNvSpPr>
          <p:nvPr/>
        </p:nvSpPr>
        <p:spPr bwMode="auto">
          <a:xfrm>
            <a:off x="684213" y="1773238"/>
            <a:ext cx="1644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800" b="1"/>
              <a:t>Auris externa</a:t>
            </a:r>
          </a:p>
        </p:txBody>
      </p:sp>
      <p:sp>
        <p:nvSpPr>
          <p:cNvPr id="2056" name="Rectangle 10"/>
          <p:cNvSpPr>
            <a:spLocks noChangeArrowheads="1"/>
          </p:cNvSpPr>
          <p:nvPr/>
        </p:nvSpPr>
        <p:spPr bwMode="auto">
          <a:xfrm>
            <a:off x="684213" y="3160713"/>
            <a:ext cx="1492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800" b="1"/>
              <a:t>Auris media</a:t>
            </a:r>
            <a:endParaRPr lang="cs-CZ" altLang="en-US" sz="1800"/>
          </a:p>
        </p:txBody>
      </p:sp>
      <p:sp>
        <p:nvSpPr>
          <p:cNvPr id="2057" name="Rectangle 11"/>
          <p:cNvSpPr>
            <a:spLocks noChangeArrowheads="1"/>
          </p:cNvSpPr>
          <p:nvPr/>
        </p:nvSpPr>
        <p:spPr bwMode="auto">
          <a:xfrm>
            <a:off x="684213" y="4673600"/>
            <a:ext cx="1593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800" b="1"/>
              <a:t>Auris interna</a:t>
            </a:r>
            <a:endParaRPr lang="cs-CZ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sluch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0"/>
            <a:ext cx="7956550" cy="676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0" y="3573463"/>
            <a:ext cx="310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en-US" sz="1800" b="1"/>
              <a:t>Meatus acusticus externus</a:t>
            </a:r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3635375" y="0"/>
            <a:ext cx="1835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en-US" sz="1800" b="1">
                <a:solidFill>
                  <a:srgbClr val="FF3300"/>
                </a:solidFill>
              </a:rPr>
              <a:t>Lig. mallei sup.</a:t>
            </a:r>
          </a:p>
        </p:txBody>
      </p:sp>
      <p:sp>
        <p:nvSpPr>
          <p:cNvPr id="11269" name="Line 5"/>
          <p:cNvSpPr>
            <a:spLocks noChangeShapeType="1"/>
          </p:cNvSpPr>
          <p:nvPr/>
        </p:nvSpPr>
        <p:spPr bwMode="auto">
          <a:xfrm flipH="1">
            <a:off x="3348038" y="404813"/>
            <a:ext cx="503237" cy="576262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1835150" y="2781300"/>
            <a:ext cx="1695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en-US" sz="1800" b="1">
                <a:solidFill>
                  <a:srgbClr val="FF3300"/>
                </a:solidFill>
              </a:rPr>
              <a:t>Lig. mallei lat.</a:t>
            </a:r>
          </a:p>
        </p:txBody>
      </p:sp>
      <p:sp>
        <p:nvSpPr>
          <p:cNvPr id="11271" name="Line 7"/>
          <p:cNvSpPr>
            <a:spLocks noChangeShapeType="1"/>
          </p:cNvSpPr>
          <p:nvPr/>
        </p:nvSpPr>
        <p:spPr bwMode="auto">
          <a:xfrm flipV="1">
            <a:off x="2843213" y="2349500"/>
            <a:ext cx="360362" cy="358775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5003800" y="1700213"/>
            <a:ext cx="2139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en-US" sz="1800" b="1">
                <a:solidFill>
                  <a:srgbClr val="FF3300"/>
                </a:solidFill>
              </a:rPr>
              <a:t>M. tensor tympani</a:t>
            </a:r>
          </a:p>
        </p:txBody>
      </p:sp>
      <p:sp>
        <p:nvSpPr>
          <p:cNvPr id="11273" name="Line 10"/>
          <p:cNvSpPr>
            <a:spLocks noChangeShapeType="1"/>
          </p:cNvSpPr>
          <p:nvPr/>
        </p:nvSpPr>
        <p:spPr bwMode="auto">
          <a:xfrm flipH="1">
            <a:off x="4787900" y="1989138"/>
            <a:ext cx="504825" cy="287337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4" name="Line 11"/>
          <p:cNvSpPr>
            <a:spLocks noChangeShapeType="1"/>
          </p:cNvSpPr>
          <p:nvPr/>
        </p:nvSpPr>
        <p:spPr bwMode="auto">
          <a:xfrm>
            <a:off x="5651500" y="1916113"/>
            <a:ext cx="0" cy="504825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5" name="Rectangle 12"/>
          <p:cNvSpPr>
            <a:spLocks noChangeArrowheads="1"/>
          </p:cNvSpPr>
          <p:nvPr/>
        </p:nvSpPr>
        <p:spPr bwMode="auto">
          <a:xfrm>
            <a:off x="4716463" y="620713"/>
            <a:ext cx="2914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en-US" sz="1800" b="1"/>
              <a:t>Recessus epitympanicus</a:t>
            </a:r>
          </a:p>
        </p:txBody>
      </p:sp>
      <p:sp>
        <p:nvSpPr>
          <p:cNvPr id="11276" name="Line 13"/>
          <p:cNvSpPr>
            <a:spLocks noChangeShapeType="1"/>
          </p:cNvSpPr>
          <p:nvPr/>
        </p:nvSpPr>
        <p:spPr bwMode="auto">
          <a:xfrm flipH="1">
            <a:off x="4211638" y="908050"/>
            <a:ext cx="720725" cy="504825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7" name="Text Box 14"/>
          <p:cNvSpPr txBox="1">
            <a:spLocks noChangeArrowheads="1"/>
          </p:cNvSpPr>
          <p:nvPr/>
        </p:nvSpPr>
        <p:spPr bwMode="auto">
          <a:xfrm>
            <a:off x="5292725" y="3213100"/>
            <a:ext cx="831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en-US" sz="1800" b="1"/>
              <a:t>Prom.</a:t>
            </a:r>
          </a:p>
        </p:txBody>
      </p:sp>
      <p:sp>
        <p:nvSpPr>
          <p:cNvPr id="19470" name="Rectangle 15"/>
          <p:cNvSpPr>
            <a:spLocks noChangeArrowheads="1"/>
          </p:cNvSpPr>
          <p:nvPr/>
        </p:nvSpPr>
        <p:spPr bwMode="auto">
          <a:xfrm>
            <a:off x="2411413" y="1484313"/>
            <a:ext cx="7810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cs-CZ" altLang="en-US" b="1" dirty="0" err="1" smtClean="0">
                <a:solidFill>
                  <a:schemeClr val="accent2">
                    <a:lumMod val="75000"/>
                  </a:schemeClr>
                </a:solidFill>
              </a:rPr>
              <a:t>Incus</a:t>
            </a:r>
            <a:endParaRPr lang="cs-CZ" altLang="en-US" b="1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12776"/>
            <a:ext cx="8037179" cy="4008390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107504" y="6525344"/>
            <a:ext cx="341632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cs-CZ"/>
            </a:defPPr>
            <a:lvl1pPr>
              <a:defRPr sz="1000" i="1"/>
            </a:lvl1pPr>
          </a:lstStyle>
          <a:p>
            <a:r>
              <a:rPr lang="cs-CZ" dirty="0" err="1"/>
              <a:t>Gilroy</a:t>
            </a:r>
            <a:r>
              <a:rPr lang="cs-CZ" dirty="0"/>
              <a:t> et al. </a:t>
            </a:r>
            <a:r>
              <a:rPr lang="en-US" dirty="0"/>
              <a:t>Atlas of Anatomy 2nd Edition</a:t>
            </a:r>
            <a:r>
              <a:rPr lang="cs-CZ" dirty="0"/>
              <a:t>, </a:t>
            </a:r>
            <a:r>
              <a:rPr lang="cs-CZ" dirty="0" err="1"/>
              <a:t>Thieme</a:t>
            </a:r>
            <a:r>
              <a:rPr lang="cs-CZ" dirty="0"/>
              <a:t> 2012.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94823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562" y="548680"/>
            <a:ext cx="8600259" cy="5904655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107504" y="6525344"/>
            <a:ext cx="341632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cs-CZ"/>
            </a:defPPr>
            <a:lvl1pPr>
              <a:defRPr sz="1000" i="1"/>
            </a:lvl1pPr>
          </a:lstStyle>
          <a:p>
            <a:r>
              <a:rPr lang="cs-CZ" dirty="0" err="1"/>
              <a:t>Gilroy</a:t>
            </a:r>
            <a:r>
              <a:rPr lang="cs-CZ" dirty="0"/>
              <a:t> et al. </a:t>
            </a:r>
            <a:r>
              <a:rPr lang="en-US" dirty="0"/>
              <a:t>Atlas of Anatomy 2nd Edition</a:t>
            </a:r>
            <a:r>
              <a:rPr lang="cs-CZ" dirty="0"/>
              <a:t>, </a:t>
            </a:r>
            <a:r>
              <a:rPr lang="cs-CZ" dirty="0" err="1"/>
              <a:t>Thieme</a:t>
            </a:r>
            <a:r>
              <a:rPr lang="cs-CZ" dirty="0"/>
              <a:t> 2012.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4747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" descr="sluch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981075"/>
            <a:ext cx="3598863" cy="566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Rectangle 4"/>
          <p:cNvSpPr>
            <a:spLocks noChangeArrowheads="1"/>
          </p:cNvSpPr>
          <p:nvPr/>
        </p:nvSpPr>
        <p:spPr bwMode="auto">
          <a:xfrm>
            <a:off x="1619250" y="260350"/>
            <a:ext cx="6330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en-US" sz="1800" b="1">
                <a:solidFill>
                  <a:srgbClr val="800000"/>
                </a:solidFill>
              </a:rPr>
              <a:t>TUBA AUDITIVA, SLUCHOVÁ (EUSTACHOVA) TRUBICE </a:t>
            </a:r>
          </a:p>
        </p:txBody>
      </p:sp>
      <p:sp>
        <p:nvSpPr>
          <p:cNvPr id="13316" name="Rectangle 5"/>
          <p:cNvSpPr>
            <a:spLocks noChangeArrowheads="1"/>
          </p:cNvSpPr>
          <p:nvPr/>
        </p:nvSpPr>
        <p:spPr bwMode="auto">
          <a:xfrm>
            <a:off x="4067175" y="1333500"/>
            <a:ext cx="4044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en-US" sz="1800" b="1"/>
              <a:t>pars ossea tubae auditivae (10mm)</a:t>
            </a:r>
            <a:r>
              <a:rPr lang="cs-CZ" altLang="en-US" sz="1800"/>
              <a:t> </a:t>
            </a:r>
          </a:p>
        </p:txBody>
      </p:sp>
      <p:sp>
        <p:nvSpPr>
          <p:cNvPr id="13317" name="Rectangle 6"/>
          <p:cNvSpPr>
            <a:spLocks noChangeArrowheads="1"/>
          </p:cNvSpPr>
          <p:nvPr/>
        </p:nvSpPr>
        <p:spPr bwMode="auto">
          <a:xfrm>
            <a:off x="4067175" y="2171700"/>
            <a:ext cx="4730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en-US" sz="1800" b="1"/>
              <a:t>pars cartilaginea tubae auditivae (25 mm)</a:t>
            </a:r>
            <a:r>
              <a:rPr lang="cs-CZ" altLang="en-US" sz="1800"/>
              <a:t>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en-US" sz="1800"/>
              <a:t>lamina medialis et lateralis</a:t>
            </a:r>
          </a:p>
        </p:txBody>
      </p:sp>
      <p:sp>
        <p:nvSpPr>
          <p:cNvPr id="13318" name="Rectangle 7"/>
          <p:cNvSpPr>
            <a:spLocks noChangeArrowheads="1"/>
          </p:cNvSpPr>
          <p:nvPr/>
        </p:nvSpPr>
        <p:spPr bwMode="auto">
          <a:xfrm>
            <a:off x="4067175" y="2865438"/>
            <a:ext cx="4159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en-US" sz="1800" b="1"/>
              <a:t>ostium pharyngeum tubae auditivae</a:t>
            </a:r>
            <a:r>
              <a:rPr lang="cs-CZ" altLang="en-US" sz="1800"/>
              <a:t> </a:t>
            </a:r>
          </a:p>
        </p:txBody>
      </p:sp>
      <p:sp>
        <p:nvSpPr>
          <p:cNvPr id="13319" name="Rectangle 8"/>
          <p:cNvSpPr>
            <a:spLocks noChangeArrowheads="1"/>
          </p:cNvSpPr>
          <p:nvPr/>
        </p:nvSpPr>
        <p:spPr bwMode="auto">
          <a:xfrm>
            <a:off x="4067175" y="1752600"/>
            <a:ext cx="4133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en-US" sz="1800" b="1"/>
              <a:t>ostium tympanicum tubae auditivae</a:t>
            </a:r>
            <a:r>
              <a:rPr lang="cs-CZ" altLang="en-US" sz="1800"/>
              <a:t> </a:t>
            </a:r>
          </a:p>
        </p:txBody>
      </p:sp>
      <p:grpSp>
        <p:nvGrpSpPr>
          <p:cNvPr id="13320" name="Group 11"/>
          <p:cNvGrpSpPr>
            <a:grpSpLocks/>
          </p:cNvGrpSpPr>
          <p:nvPr/>
        </p:nvGrpSpPr>
        <p:grpSpPr bwMode="auto">
          <a:xfrm>
            <a:off x="4067175" y="3284538"/>
            <a:ext cx="3448050" cy="655637"/>
            <a:chOff x="2562" y="2069"/>
            <a:chExt cx="2172" cy="413"/>
          </a:xfrm>
        </p:grpSpPr>
        <p:sp>
          <p:nvSpPr>
            <p:cNvPr id="13321" name="Rectangle 9"/>
            <p:cNvSpPr>
              <a:spLocks noChangeArrowheads="1"/>
            </p:cNvSpPr>
            <p:nvPr/>
          </p:nvSpPr>
          <p:spPr bwMode="auto">
            <a:xfrm>
              <a:off x="2562" y="2069"/>
              <a:ext cx="102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cs-CZ" altLang="en-US" sz="1800"/>
                <a:t>torus tubarius </a:t>
              </a:r>
            </a:p>
          </p:txBody>
        </p:sp>
        <p:sp>
          <p:nvSpPr>
            <p:cNvPr id="13322" name="Rectangle 10"/>
            <p:cNvSpPr>
              <a:spLocks noChangeArrowheads="1"/>
            </p:cNvSpPr>
            <p:nvPr/>
          </p:nvSpPr>
          <p:spPr bwMode="auto">
            <a:xfrm>
              <a:off x="2562" y="2251"/>
              <a:ext cx="217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cs-CZ" altLang="en-US" sz="1800"/>
                <a:t>lymfatická tkáň (tonsilla tubaria) 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ChangeArrowheads="1"/>
          </p:cNvSpPr>
          <p:nvPr/>
        </p:nvSpPr>
        <p:spPr bwMode="auto">
          <a:xfrm>
            <a:off x="1619250" y="116632"/>
            <a:ext cx="6330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800" b="1" dirty="0">
                <a:solidFill>
                  <a:srgbClr val="800000"/>
                </a:solidFill>
              </a:rPr>
              <a:t>TUBA AUDITIVA, SLUCHOVÁ (EUSTACHOVA) TRUBICE </a:t>
            </a:r>
          </a:p>
        </p:txBody>
      </p:sp>
      <p:sp>
        <p:nvSpPr>
          <p:cNvPr id="14339" name="Rectangle 5"/>
          <p:cNvSpPr>
            <a:spLocks noChangeArrowheads="1"/>
          </p:cNvSpPr>
          <p:nvPr/>
        </p:nvSpPr>
        <p:spPr bwMode="auto">
          <a:xfrm>
            <a:off x="378644" y="509587"/>
            <a:ext cx="4044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800" b="1"/>
              <a:t>pars ossea tubae auditivae (10mm)</a:t>
            </a:r>
            <a:r>
              <a:rPr lang="cs-CZ" altLang="en-US" sz="1800"/>
              <a:t> </a:t>
            </a:r>
          </a:p>
        </p:txBody>
      </p:sp>
      <p:sp>
        <p:nvSpPr>
          <p:cNvPr id="14340" name="Rectangle 6"/>
          <p:cNvSpPr>
            <a:spLocks noChangeArrowheads="1"/>
          </p:cNvSpPr>
          <p:nvPr/>
        </p:nvSpPr>
        <p:spPr bwMode="auto">
          <a:xfrm>
            <a:off x="378644" y="1347787"/>
            <a:ext cx="4730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800" b="1"/>
              <a:t>pars cartilaginea tubae auditivae (25 mm)</a:t>
            </a:r>
            <a:r>
              <a:rPr lang="cs-CZ" altLang="en-US" sz="1800"/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800"/>
              <a:t>lamina medialis et lateralis</a:t>
            </a:r>
          </a:p>
        </p:txBody>
      </p:sp>
      <p:sp>
        <p:nvSpPr>
          <p:cNvPr id="14341" name="Rectangle 7"/>
          <p:cNvSpPr>
            <a:spLocks noChangeArrowheads="1"/>
          </p:cNvSpPr>
          <p:nvPr/>
        </p:nvSpPr>
        <p:spPr bwMode="auto">
          <a:xfrm>
            <a:off x="378644" y="2041525"/>
            <a:ext cx="4159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800" b="1"/>
              <a:t>ostium pharyngeum tubae auditivae</a:t>
            </a:r>
            <a:r>
              <a:rPr lang="cs-CZ" altLang="en-US" sz="1800"/>
              <a:t> </a:t>
            </a:r>
          </a:p>
        </p:txBody>
      </p:sp>
      <p:sp>
        <p:nvSpPr>
          <p:cNvPr id="14342" name="Rectangle 8"/>
          <p:cNvSpPr>
            <a:spLocks noChangeArrowheads="1"/>
          </p:cNvSpPr>
          <p:nvPr/>
        </p:nvSpPr>
        <p:spPr bwMode="auto">
          <a:xfrm>
            <a:off x="378644" y="928687"/>
            <a:ext cx="4133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800" b="1" dirty="0"/>
              <a:t>ostium </a:t>
            </a:r>
            <a:r>
              <a:rPr lang="cs-CZ" altLang="en-US" sz="1800" b="1" dirty="0" err="1"/>
              <a:t>tympanicum</a:t>
            </a:r>
            <a:r>
              <a:rPr lang="cs-CZ" altLang="en-US" sz="1800" b="1" dirty="0"/>
              <a:t> </a:t>
            </a:r>
            <a:r>
              <a:rPr lang="cs-CZ" altLang="en-US" sz="1800" b="1" dirty="0" err="1"/>
              <a:t>tubae</a:t>
            </a:r>
            <a:r>
              <a:rPr lang="cs-CZ" altLang="en-US" sz="1800" b="1" dirty="0"/>
              <a:t> </a:t>
            </a:r>
            <a:r>
              <a:rPr lang="cs-CZ" altLang="en-US" sz="1800" b="1" dirty="0" err="1"/>
              <a:t>auditivae</a:t>
            </a:r>
            <a:r>
              <a:rPr lang="cs-CZ" altLang="en-US" sz="1800" dirty="0"/>
              <a:t> </a:t>
            </a:r>
          </a:p>
        </p:txBody>
      </p:sp>
      <p:sp>
        <p:nvSpPr>
          <p:cNvPr id="14343" name="Rectangle 9"/>
          <p:cNvSpPr>
            <a:spLocks noChangeArrowheads="1"/>
          </p:cNvSpPr>
          <p:nvPr/>
        </p:nvSpPr>
        <p:spPr bwMode="auto">
          <a:xfrm>
            <a:off x="378644" y="2460625"/>
            <a:ext cx="1784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800" b="1"/>
              <a:t>torus tubarius </a:t>
            </a:r>
          </a:p>
        </p:txBody>
      </p:sp>
      <p:sp>
        <p:nvSpPr>
          <p:cNvPr id="14344" name="Rectangle 10"/>
          <p:cNvSpPr>
            <a:spLocks noChangeArrowheads="1"/>
          </p:cNvSpPr>
          <p:nvPr/>
        </p:nvSpPr>
        <p:spPr bwMode="auto">
          <a:xfrm>
            <a:off x="378644" y="2749550"/>
            <a:ext cx="34480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800"/>
              <a:t>lymfatická tkáň (tonsilla tubaria) </a:t>
            </a:r>
          </a:p>
        </p:txBody>
      </p:sp>
      <p:pic>
        <p:nvPicPr>
          <p:cNvPr id="10" name="Picture 2" descr="http://cdn.ent-surgery.com.au/wp-content/uploads/2012/02/the-eustachian-tube.jpg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09" t="5843" r="6969" b="13065"/>
          <a:stretch/>
        </p:blipFill>
        <p:spPr bwMode="auto">
          <a:xfrm>
            <a:off x="2709522" y="3114111"/>
            <a:ext cx="6398982" cy="3636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 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101" r="29630"/>
          <a:stretch/>
        </p:blipFill>
        <p:spPr bwMode="auto">
          <a:xfrm>
            <a:off x="755576" y="1268760"/>
            <a:ext cx="3780589" cy="4776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1619250" y="116632"/>
            <a:ext cx="6330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800" b="1" dirty="0">
                <a:solidFill>
                  <a:srgbClr val="800000"/>
                </a:solidFill>
              </a:rPr>
              <a:t>TUBA AUDITIVA, SLUCHOVÁ (EUSTACHOVA) TRUBICE </a:t>
            </a:r>
          </a:p>
        </p:txBody>
      </p:sp>
      <p:sp>
        <p:nvSpPr>
          <p:cNvPr id="4" name="Obdélník 3"/>
          <p:cNvSpPr/>
          <p:nvPr/>
        </p:nvSpPr>
        <p:spPr>
          <a:xfrm>
            <a:off x="5220072" y="1902860"/>
            <a:ext cx="371013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1- a. </a:t>
            </a:r>
            <a:r>
              <a:rPr lang="cs-CZ" dirty="0" err="1"/>
              <a:t>carotis</a:t>
            </a:r>
            <a:r>
              <a:rPr lang="cs-CZ" dirty="0"/>
              <a:t> </a:t>
            </a:r>
            <a:r>
              <a:rPr lang="cs-CZ" dirty="0" err="1"/>
              <a:t>int</a:t>
            </a:r>
            <a:r>
              <a:rPr lang="cs-CZ" dirty="0"/>
              <a:t>.; </a:t>
            </a:r>
            <a:endParaRPr lang="cs-CZ" dirty="0" smtClean="0"/>
          </a:p>
          <a:p>
            <a:r>
              <a:rPr lang="cs-CZ" dirty="0" smtClean="0"/>
              <a:t>2-lamina </a:t>
            </a:r>
            <a:r>
              <a:rPr lang="cs-CZ" dirty="0" err="1"/>
              <a:t>lateralis</a:t>
            </a:r>
            <a:r>
              <a:rPr lang="cs-CZ" dirty="0"/>
              <a:t> et </a:t>
            </a:r>
            <a:r>
              <a:rPr lang="cs-CZ" dirty="0" smtClean="0"/>
              <a:t>4-medialis; </a:t>
            </a:r>
          </a:p>
          <a:p>
            <a:r>
              <a:rPr lang="cs-CZ" dirty="0" smtClean="0"/>
              <a:t>6 </a:t>
            </a:r>
            <a:r>
              <a:rPr lang="cs-CZ" dirty="0"/>
              <a:t>– m. tensor </a:t>
            </a:r>
            <a:r>
              <a:rPr lang="cs-CZ" dirty="0" err="1"/>
              <a:t>veli</a:t>
            </a:r>
            <a:r>
              <a:rPr lang="cs-CZ" dirty="0"/>
              <a:t> </a:t>
            </a:r>
            <a:r>
              <a:rPr lang="cs-CZ" dirty="0" err="1"/>
              <a:t>palatini</a:t>
            </a:r>
            <a:r>
              <a:rPr lang="cs-CZ" dirty="0"/>
              <a:t>; </a:t>
            </a:r>
            <a:endParaRPr lang="cs-CZ" dirty="0" smtClean="0"/>
          </a:p>
          <a:p>
            <a:r>
              <a:rPr lang="cs-CZ" dirty="0" smtClean="0"/>
              <a:t>7- </a:t>
            </a:r>
            <a:r>
              <a:rPr lang="cs-CZ" dirty="0"/>
              <a:t>m. </a:t>
            </a:r>
            <a:r>
              <a:rPr lang="cs-CZ" dirty="0" err="1"/>
              <a:t>salpingopharyngeus</a:t>
            </a:r>
            <a:r>
              <a:rPr lang="cs-CZ" dirty="0"/>
              <a:t>; </a:t>
            </a:r>
            <a:endParaRPr lang="cs-CZ" dirty="0" smtClean="0"/>
          </a:p>
          <a:p>
            <a:r>
              <a:rPr lang="cs-CZ" dirty="0" smtClean="0"/>
              <a:t>8-m</a:t>
            </a:r>
            <a:r>
              <a:rPr lang="cs-CZ" dirty="0"/>
              <a:t>. levator </a:t>
            </a:r>
            <a:r>
              <a:rPr lang="cs-CZ" dirty="0" err="1"/>
              <a:t>veli</a:t>
            </a:r>
            <a:r>
              <a:rPr lang="cs-CZ" dirty="0"/>
              <a:t> </a:t>
            </a:r>
            <a:r>
              <a:rPr lang="cs-CZ" dirty="0" err="1"/>
              <a:t>palatini</a:t>
            </a:r>
            <a:r>
              <a:rPr lang="cs-CZ" dirty="0"/>
              <a:t>; </a:t>
            </a:r>
            <a:endParaRPr lang="cs-CZ" dirty="0" smtClean="0"/>
          </a:p>
          <a:p>
            <a:r>
              <a:rPr lang="cs-CZ" dirty="0" smtClean="0"/>
              <a:t>9-nasopharynx</a:t>
            </a:r>
            <a:r>
              <a:rPr lang="cs-CZ" dirty="0"/>
              <a:t>;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7564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 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053" r="50000"/>
          <a:stretch/>
        </p:blipFill>
        <p:spPr bwMode="auto">
          <a:xfrm>
            <a:off x="395536" y="741047"/>
            <a:ext cx="5490006" cy="5688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1187624" y="248557"/>
            <a:ext cx="6938963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en-US" b="1" dirty="0">
                <a:solidFill>
                  <a:srgbClr val="800000"/>
                </a:solidFill>
              </a:rPr>
              <a:t>TORUS TUBARIUS, torus </a:t>
            </a:r>
            <a:r>
              <a:rPr lang="cs-CZ" altLang="en-US" b="1" dirty="0" err="1">
                <a:solidFill>
                  <a:srgbClr val="800000"/>
                </a:solidFill>
              </a:rPr>
              <a:t>levatorius</a:t>
            </a:r>
            <a:r>
              <a:rPr lang="cs-CZ" altLang="en-US" b="1" dirty="0">
                <a:solidFill>
                  <a:srgbClr val="800000"/>
                </a:solidFill>
              </a:rPr>
              <a:t>, </a:t>
            </a:r>
            <a:r>
              <a:rPr lang="cs-CZ" altLang="en-US" b="1" dirty="0" err="1">
                <a:solidFill>
                  <a:srgbClr val="800000"/>
                </a:solidFill>
              </a:rPr>
              <a:t>plica</a:t>
            </a:r>
            <a:r>
              <a:rPr lang="cs-CZ" altLang="en-US" b="1" dirty="0">
                <a:solidFill>
                  <a:srgbClr val="800000"/>
                </a:solidFill>
              </a:rPr>
              <a:t> </a:t>
            </a:r>
            <a:r>
              <a:rPr lang="cs-CZ" altLang="en-US" b="1" dirty="0" err="1">
                <a:solidFill>
                  <a:srgbClr val="800000"/>
                </a:solidFill>
              </a:rPr>
              <a:t>salpingopharyngea</a:t>
            </a:r>
            <a:r>
              <a:rPr lang="cs-CZ" altLang="en-US" b="1" dirty="0">
                <a:solidFill>
                  <a:srgbClr val="800000"/>
                </a:solidFill>
              </a:rPr>
              <a:t> 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5885542" y="2276872"/>
            <a:ext cx="32896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/>
              <a:t>2- </a:t>
            </a:r>
            <a:r>
              <a:rPr lang="cs-CZ" sz="1600" dirty="0" smtClean="0"/>
              <a:t>m. tensor </a:t>
            </a:r>
            <a:r>
              <a:rPr lang="cs-CZ" sz="1600" dirty="0" err="1" smtClean="0"/>
              <a:t>v.p</a:t>
            </a:r>
            <a:r>
              <a:rPr lang="cs-CZ" sz="1600" dirty="0" smtClean="0"/>
              <a:t>.; </a:t>
            </a:r>
            <a:r>
              <a:rPr lang="cs-CZ" sz="1600" dirty="0"/>
              <a:t>3- </a:t>
            </a:r>
            <a:r>
              <a:rPr lang="cs-CZ" sz="1600" dirty="0" err="1" smtClean="0"/>
              <a:t>m.levator</a:t>
            </a:r>
            <a:r>
              <a:rPr lang="cs-CZ" sz="1600" dirty="0" smtClean="0"/>
              <a:t> </a:t>
            </a:r>
            <a:r>
              <a:rPr lang="cs-CZ" sz="1600" dirty="0" err="1" smtClean="0"/>
              <a:t>v.p</a:t>
            </a:r>
            <a:r>
              <a:rPr lang="cs-CZ" sz="1600" dirty="0" smtClean="0"/>
              <a:t>; </a:t>
            </a:r>
          </a:p>
          <a:p>
            <a:r>
              <a:rPr lang="cs-CZ" sz="1600" dirty="0" smtClean="0"/>
              <a:t>6- </a:t>
            </a:r>
            <a:r>
              <a:rPr lang="cs-CZ" sz="1600" dirty="0"/>
              <a:t>m. </a:t>
            </a:r>
            <a:r>
              <a:rPr lang="cs-CZ" sz="1600" dirty="0" err="1" smtClean="0"/>
              <a:t>salpingopharyngeus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124744"/>
            <a:ext cx="6937150" cy="4608511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107504" y="6525344"/>
            <a:ext cx="341632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cs-CZ"/>
            </a:defPPr>
            <a:lvl1pPr>
              <a:defRPr sz="1000" i="1"/>
            </a:lvl1pPr>
          </a:lstStyle>
          <a:p>
            <a:r>
              <a:rPr lang="cs-CZ" dirty="0" err="1"/>
              <a:t>Gilroy</a:t>
            </a:r>
            <a:r>
              <a:rPr lang="cs-CZ" dirty="0"/>
              <a:t> et al. </a:t>
            </a:r>
            <a:r>
              <a:rPr lang="en-US" dirty="0"/>
              <a:t>Atlas of Anatomy 2nd Edition</a:t>
            </a:r>
            <a:r>
              <a:rPr lang="cs-CZ" dirty="0"/>
              <a:t>, </a:t>
            </a:r>
            <a:r>
              <a:rPr lang="cs-CZ" dirty="0" err="1"/>
              <a:t>Thieme</a:t>
            </a:r>
            <a:r>
              <a:rPr lang="cs-CZ" dirty="0"/>
              <a:t> 2012.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63615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F:\Obrázky\Anatomie\eustachian-tube-4-63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6900" b="6338"/>
          <a:stretch/>
        </p:blipFill>
        <p:spPr bwMode="auto">
          <a:xfrm>
            <a:off x="971599" y="1484784"/>
            <a:ext cx="7061073" cy="4069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179512" y="6523038"/>
            <a:ext cx="386035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i="1" dirty="0" err="1" smtClean="0"/>
              <a:t>Dhingra</a:t>
            </a:r>
            <a:r>
              <a:rPr lang="en-US" sz="1000" i="1" dirty="0" smtClean="0"/>
              <a:t>: Disease of Ear, Nose and Throat, 5th ed., Elsevier 2010.</a:t>
            </a:r>
            <a:endParaRPr lang="en-US" sz="1000" i="1" dirty="0"/>
          </a:p>
        </p:txBody>
      </p:sp>
    </p:spTree>
    <p:extLst>
      <p:ext uri="{BB962C8B-B14F-4D97-AF65-F5344CB8AC3E}">
        <p14:creationId xmlns:p14="http://schemas.microsoft.com/office/powerpoint/2010/main" val="775431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 descr="90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9" r="4547" b="13560"/>
          <a:stretch>
            <a:fillRect/>
          </a:stretch>
        </p:blipFill>
        <p:spPr bwMode="auto">
          <a:xfrm>
            <a:off x="323850" y="1268413"/>
            <a:ext cx="3887788" cy="367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ext Box 6"/>
          <p:cNvSpPr txBox="1">
            <a:spLocks noChangeArrowheads="1"/>
          </p:cNvSpPr>
          <p:nvPr/>
        </p:nvSpPr>
        <p:spPr bwMode="auto">
          <a:xfrm>
            <a:off x="5076825" y="3789363"/>
            <a:ext cx="1174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en-US" sz="1800" b="1"/>
              <a:t>- cochlea</a:t>
            </a:r>
          </a:p>
        </p:txBody>
      </p:sp>
      <p:sp>
        <p:nvSpPr>
          <p:cNvPr id="16388" name="Text Box 12"/>
          <p:cNvSpPr txBox="1">
            <a:spLocks noChangeArrowheads="1"/>
          </p:cNvSpPr>
          <p:nvPr/>
        </p:nvSpPr>
        <p:spPr bwMode="auto">
          <a:xfrm>
            <a:off x="2555875" y="2565400"/>
            <a:ext cx="2127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en-US" sz="1800" b="1"/>
              <a:t>fenestra vestibuli </a:t>
            </a:r>
          </a:p>
        </p:txBody>
      </p:sp>
      <p:sp>
        <p:nvSpPr>
          <p:cNvPr id="16389" name="Text Box 13"/>
          <p:cNvSpPr txBox="1">
            <a:spLocks noChangeArrowheads="1"/>
          </p:cNvSpPr>
          <p:nvPr/>
        </p:nvSpPr>
        <p:spPr bwMode="auto">
          <a:xfrm>
            <a:off x="1835150" y="4868863"/>
            <a:ext cx="21780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en-US" sz="1800" b="1"/>
              <a:t>fenestra cochleae </a:t>
            </a:r>
          </a:p>
        </p:txBody>
      </p:sp>
      <p:sp>
        <p:nvSpPr>
          <p:cNvPr id="16390" name="Rectangle 16"/>
          <p:cNvSpPr>
            <a:spLocks noChangeArrowheads="1"/>
          </p:cNvSpPr>
          <p:nvPr/>
        </p:nvSpPr>
        <p:spPr bwMode="auto">
          <a:xfrm>
            <a:off x="2339975" y="260350"/>
            <a:ext cx="4895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en-US" sz="1800" b="1">
                <a:solidFill>
                  <a:srgbClr val="800000"/>
                </a:solidFill>
              </a:rPr>
              <a:t>AURIS INTERNA - LABYRINTHUS OSSEUS </a:t>
            </a:r>
          </a:p>
        </p:txBody>
      </p:sp>
      <p:sp>
        <p:nvSpPr>
          <p:cNvPr id="16391" name="Rectangle 17"/>
          <p:cNvSpPr>
            <a:spLocks noChangeArrowheads="1"/>
          </p:cNvSpPr>
          <p:nvPr/>
        </p:nvSpPr>
        <p:spPr bwMode="auto">
          <a:xfrm>
            <a:off x="5076825" y="1196975"/>
            <a:ext cx="1530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en-US" sz="1800" b="1"/>
              <a:t>- vestibulum</a:t>
            </a:r>
          </a:p>
        </p:txBody>
      </p:sp>
      <p:sp>
        <p:nvSpPr>
          <p:cNvPr id="16392" name="Rectangle 18"/>
          <p:cNvSpPr>
            <a:spLocks noChangeArrowheads="1"/>
          </p:cNvSpPr>
          <p:nvPr/>
        </p:nvSpPr>
        <p:spPr bwMode="auto">
          <a:xfrm>
            <a:off x="5076825" y="1628775"/>
            <a:ext cx="340995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Char char="-"/>
            </a:pPr>
            <a:r>
              <a:rPr lang="cs-CZ" altLang="en-US" sz="1800" b="1"/>
              <a:t>canales semicirculares</a:t>
            </a:r>
            <a:r>
              <a:rPr lang="cs-CZ" altLang="en-US" sz="1800"/>
              <a:t> </a:t>
            </a:r>
            <a:r>
              <a:rPr lang="cs-CZ" altLang="en-US" sz="1800" b="1"/>
              <a:t>ossei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en-US" sz="1800" b="1"/>
              <a:t> 	</a:t>
            </a:r>
            <a:r>
              <a:rPr lang="cs-CZ" altLang="en-US" sz="1800" b="1" i="1"/>
              <a:t>anterior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en-US" sz="1800" b="1" i="1"/>
              <a:t>	posterior</a:t>
            </a:r>
            <a:r>
              <a:rPr lang="cs-CZ" altLang="en-US" sz="1800"/>
              <a:t>  </a:t>
            </a:r>
          </a:p>
        </p:txBody>
      </p:sp>
      <p:grpSp>
        <p:nvGrpSpPr>
          <p:cNvPr id="16393" name="Group 22"/>
          <p:cNvGrpSpPr>
            <a:grpSpLocks/>
          </p:cNvGrpSpPr>
          <p:nvPr/>
        </p:nvGrpSpPr>
        <p:grpSpPr bwMode="auto">
          <a:xfrm>
            <a:off x="6011863" y="2420938"/>
            <a:ext cx="1873250" cy="588962"/>
            <a:chOff x="3833" y="1611"/>
            <a:chExt cx="1180" cy="371"/>
          </a:xfrm>
        </p:grpSpPr>
        <p:sp>
          <p:nvSpPr>
            <p:cNvPr id="16397" name="Rectangle 19"/>
            <p:cNvSpPr>
              <a:spLocks noChangeArrowheads="1"/>
            </p:cNvSpPr>
            <p:nvPr/>
          </p:nvSpPr>
          <p:spPr bwMode="auto">
            <a:xfrm>
              <a:off x="3833" y="1751"/>
              <a:ext cx="108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cs-CZ" altLang="en-US" sz="1800" i="1"/>
                <a:t>ampulla ossea </a:t>
              </a:r>
            </a:p>
          </p:txBody>
        </p:sp>
        <p:sp>
          <p:nvSpPr>
            <p:cNvPr id="16398" name="Rectangle 20"/>
            <p:cNvSpPr>
              <a:spLocks noChangeArrowheads="1"/>
            </p:cNvSpPr>
            <p:nvPr/>
          </p:nvSpPr>
          <p:spPr bwMode="auto">
            <a:xfrm>
              <a:off x="3833" y="1611"/>
              <a:ext cx="118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cs-CZ" altLang="en-US" sz="1800" i="1"/>
                <a:t>crus communae </a:t>
              </a:r>
            </a:p>
          </p:txBody>
        </p:sp>
      </p:grpSp>
      <p:grpSp>
        <p:nvGrpSpPr>
          <p:cNvPr id="16394" name="Group 24"/>
          <p:cNvGrpSpPr>
            <a:grpSpLocks/>
          </p:cNvGrpSpPr>
          <p:nvPr/>
        </p:nvGrpSpPr>
        <p:grpSpPr bwMode="auto">
          <a:xfrm>
            <a:off x="6011863" y="2925763"/>
            <a:ext cx="1517650" cy="654050"/>
            <a:chOff x="3833" y="1979"/>
            <a:chExt cx="956" cy="412"/>
          </a:xfrm>
        </p:grpSpPr>
        <p:sp>
          <p:nvSpPr>
            <p:cNvPr id="16395" name="Rectangle 21"/>
            <p:cNvSpPr>
              <a:spLocks noChangeArrowheads="1"/>
            </p:cNvSpPr>
            <p:nvPr/>
          </p:nvSpPr>
          <p:spPr bwMode="auto">
            <a:xfrm>
              <a:off x="3833" y="2160"/>
              <a:ext cx="95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cs-CZ" altLang="en-US" sz="1800" i="1"/>
                <a:t>crus simplex </a:t>
              </a:r>
            </a:p>
          </p:txBody>
        </p:sp>
        <p:sp>
          <p:nvSpPr>
            <p:cNvPr id="16396" name="Rectangle 23"/>
            <p:cNvSpPr>
              <a:spLocks noChangeArrowheads="1"/>
            </p:cNvSpPr>
            <p:nvPr/>
          </p:nvSpPr>
          <p:spPr bwMode="auto">
            <a:xfrm>
              <a:off x="3833" y="1979"/>
              <a:ext cx="70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cs-CZ" altLang="en-US" sz="1800" b="1"/>
                <a:t>lateralis</a:t>
              </a:r>
              <a:r>
                <a:rPr lang="cs-CZ" altLang="en-US" sz="1800"/>
                <a:t> </a:t>
              </a:r>
            </a:p>
          </p:txBody>
        </p:sp>
      </p:grpSp>
      <p:sp>
        <p:nvSpPr>
          <p:cNvPr id="15" name="Obdélník 14"/>
          <p:cNvSpPr/>
          <p:nvPr/>
        </p:nvSpPr>
        <p:spPr>
          <a:xfrm>
            <a:off x="179512" y="6452629"/>
            <a:ext cx="226857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i="1" dirty="0" err="1"/>
              <a:t>Sinělnikov</a:t>
            </a:r>
            <a:r>
              <a:rPr lang="en-US" sz="1000" i="1" dirty="0"/>
              <a:t> R.D</a:t>
            </a:r>
            <a:r>
              <a:rPr lang="cs-CZ" sz="1000" i="1" dirty="0"/>
              <a:t>. 1980. Atlas člověka. </a:t>
            </a:r>
            <a:endParaRPr lang="en-US" sz="10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3" descr="bubine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3068638"/>
            <a:ext cx="3109912" cy="300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23"/>
          <p:cNvSpPr>
            <a:spLocks noChangeArrowheads="1"/>
          </p:cNvSpPr>
          <p:nvPr/>
        </p:nvSpPr>
        <p:spPr bwMode="auto">
          <a:xfrm>
            <a:off x="3348038" y="333375"/>
            <a:ext cx="2635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800" b="1">
                <a:solidFill>
                  <a:srgbClr val="800000"/>
                </a:solidFill>
              </a:rPr>
              <a:t>MEMBRANA TYMPANI</a:t>
            </a:r>
          </a:p>
        </p:txBody>
      </p:sp>
      <p:sp>
        <p:nvSpPr>
          <p:cNvPr id="3076" name="Text Box 8"/>
          <p:cNvSpPr txBox="1">
            <a:spLocks noChangeArrowheads="1"/>
          </p:cNvSpPr>
          <p:nvPr/>
        </p:nvSpPr>
        <p:spPr bwMode="auto">
          <a:xfrm>
            <a:off x="5905500" y="4724400"/>
            <a:ext cx="27701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600" b="1"/>
              <a:t>umbo membranae tympani</a:t>
            </a:r>
          </a:p>
        </p:txBody>
      </p:sp>
      <p:sp>
        <p:nvSpPr>
          <p:cNvPr id="3077" name="Text Box 9"/>
          <p:cNvSpPr txBox="1">
            <a:spLocks noChangeArrowheads="1"/>
          </p:cNvSpPr>
          <p:nvPr/>
        </p:nvSpPr>
        <p:spPr bwMode="auto">
          <a:xfrm>
            <a:off x="5986463" y="4387850"/>
            <a:ext cx="28543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600" b="1" dirty="0" err="1"/>
              <a:t>stria</a:t>
            </a:r>
            <a:r>
              <a:rPr lang="cs-CZ" altLang="en-US" sz="1600" b="1" dirty="0"/>
              <a:t> </a:t>
            </a:r>
            <a:r>
              <a:rPr lang="cs-CZ" altLang="en-US" sz="1600" b="1" dirty="0" err="1"/>
              <a:t>mallearis</a:t>
            </a:r>
            <a:r>
              <a:rPr lang="cs-CZ" altLang="en-US" sz="1600" b="1" dirty="0"/>
              <a:t> (</a:t>
            </a:r>
            <a:r>
              <a:rPr lang="cs-CZ" altLang="en-US" sz="1600" b="1" dirty="0" err="1"/>
              <a:t>manubrium</a:t>
            </a:r>
            <a:r>
              <a:rPr lang="cs-CZ" altLang="en-US" sz="1600" b="1" dirty="0"/>
              <a:t>)</a:t>
            </a:r>
          </a:p>
        </p:txBody>
      </p:sp>
      <p:sp>
        <p:nvSpPr>
          <p:cNvPr id="3078" name="Text Box 10"/>
          <p:cNvSpPr txBox="1">
            <a:spLocks noChangeArrowheads="1"/>
          </p:cNvSpPr>
          <p:nvPr/>
        </p:nvSpPr>
        <p:spPr bwMode="auto">
          <a:xfrm>
            <a:off x="6110288" y="3646488"/>
            <a:ext cx="22875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600" b="1"/>
              <a:t>prominentia mallearis</a:t>
            </a:r>
          </a:p>
        </p:txBody>
      </p:sp>
      <p:sp>
        <p:nvSpPr>
          <p:cNvPr id="3079" name="Text Box 11"/>
          <p:cNvSpPr txBox="1">
            <a:spLocks noChangeArrowheads="1"/>
          </p:cNvSpPr>
          <p:nvPr/>
        </p:nvSpPr>
        <p:spPr bwMode="auto">
          <a:xfrm>
            <a:off x="5457825" y="2924175"/>
            <a:ext cx="35782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600" b="1" dirty="0" err="1"/>
              <a:t>plica</a:t>
            </a:r>
            <a:r>
              <a:rPr lang="cs-CZ" altLang="en-US" sz="1600" b="1" dirty="0"/>
              <a:t> </a:t>
            </a:r>
            <a:r>
              <a:rPr lang="cs-CZ" altLang="en-US" sz="1600" b="1" dirty="0" err="1"/>
              <a:t>mallearis</a:t>
            </a:r>
            <a:r>
              <a:rPr lang="cs-CZ" altLang="en-US" sz="1600" b="1" dirty="0"/>
              <a:t> </a:t>
            </a:r>
            <a:r>
              <a:rPr lang="cs-CZ" altLang="en-US" sz="1600" b="1" dirty="0" err="1"/>
              <a:t>anterior</a:t>
            </a:r>
            <a:r>
              <a:rPr lang="cs-CZ" altLang="en-US" sz="1600" b="1" dirty="0"/>
              <a:t> et </a:t>
            </a:r>
            <a:r>
              <a:rPr lang="cs-CZ" altLang="en-US" sz="1600" b="1" dirty="0" err="1"/>
              <a:t>posterior</a:t>
            </a:r>
            <a:endParaRPr lang="cs-CZ" altLang="en-US" sz="1600" b="1" dirty="0"/>
          </a:p>
        </p:txBody>
      </p:sp>
      <p:sp>
        <p:nvSpPr>
          <p:cNvPr id="3080" name="Text Box 12"/>
          <p:cNvSpPr txBox="1">
            <a:spLocks noChangeArrowheads="1"/>
          </p:cNvSpPr>
          <p:nvPr/>
        </p:nvSpPr>
        <p:spPr bwMode="auto">
          <a:xfrm>
            <a:off x="2138363" y="2660650"/>
            <a:ext cx="57785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600" b="1"/>
              <a:t>pars flaccida membranae tympani (membrana Shrapnelli) </a:t>
            </a:r>
          </a:p>
        </p:txBody>
      </p:sp>
      <p:sp>
        <p:nvSpPr>
          <p:cNvPr id="3081" name="Text Box 13"/>
          <p:cNvSpPr txBox="1">
            <a:spLocks noChangeArrowheads="1"/>
          </p:cNvSpPr>
          <p:nvPr/>
        </p:nvSpPr>
        <p:spPr bwMode="auto">
          <a:xfrm>
            <a:off x="2066925" y="5410200"/>
            <a:ext cx="12573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600" b="1"/>
              <a:t>pars tensa </a:t>
            </a:r>
          </a:p>
        </p:txBody>
      </p:sp>
      <p:sp>
        <p:nvSpPr>
          <p:cNvPr id="3082" name="Text Box 14"/>
          <p:cNvSpPr txBox="1">
            <a:spLocks noChangeArrowheads="1"/>
          </p:cNvSpPr>
          <p:nvPr/>
        </p:nvSpPr>
        <p:spPr bwMode="auto">
          <a:xfrm>
            <a:off x="3290888" y="6188075"/>
            <a:ext cx="34067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600" b="1" dirty="0"/>
              <a:t>světelný reflex (</a:t>
            </a:r>
            <a:r>
              <a:rPr lang="cs-CZ" altLang="en-US" sz="1600" b="1" dirty="0" err="1"/>
              <a:t>trigonum</a:t>
            </a:r>
            <a:r>
              <a:rPr lang="cs-CZ" altLang="en-US" sz="1600" b="1" dirty="0"/>
              <a:t> </a:t>
            </a:r>
            <a:r>
              <a:rPr lang="cs-CZ" altLang="en-US" sz="1600" b="1" dirty="0" err="1"/>
              <a:t>Woodi</a:t>
            </a:r>
            <a:r>
              <a:rPr lang="cs-CZ" altLang="en-US" sz="1600" b="1" dirty="0"/>
              <a:t>) </a:t>
            </a:r>
          </a:p>
        </p:txBody>
      </p:sp>
      <p:sp>
        <p:nvSpPr>
          <p:cNvPr id="3083" name="Line 15"/>
          <p:cNvSpPr>
            <a:spLocks noChangeShapeType="1"/>
          </p:cNvSpPr>
          <p:nvPr/>
        </p:nvSpPr>
        <p:spPr bwMode="auto">
          <a:xfrm flipH="1">
            <a:off x="4514850" y="4581525"/>
            <a:ext cx="14398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84" name="Line 16"/>
          <p:cNvSpPr>
            <a:spLocks noChangeShapeType="1"/>
          </p:cNvSpPr>
          <p:nvPr/>
        </p:nvSpPr>
        <p:spPr bwMode="auto">
          <a:xfrm flipH="1">
            <a:off x="5219700" y="4005263"/>
            <a:ext cx="86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85" name="Line 17"/>
          <p:cNvSpPr>
            <a:spLocks noChangeShapeType="1"/>
          </p:cNvSpPr>
          <p:nvPr/>
        </p:nvSpPr>
        <p:spPr bwMode="auto">
          <a:xfrm flipH="1">
            <a:off x="4643438" y="3213100"/>
            <a:ext cx="792162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86" name="Line 18"/>
          <p:cNvSpPr>
            <a:spLocks noChangeShapeType="1"/>
          </p:cNvSpPr>
          <p:nvPr/>
        </p:nvSpPr>
        <p:spPr bwMode="auto">
          <a:xfrm>
            <a:off x="5435600" y="3213100"/>
            <a:ext cx="0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87" name="Line 19"/>
          <p:cNvSpPr>
            <a:spLocks noChangeShapeType="1"/>
          </p:cNvSpPr>
          <p:nvPr/>
        </p:nvSpPr>
        <p:spPr bwMode="auto">
          <a:xfrm>
            <a:off x="4802188" y="2997200"/>
            <a:ext cx="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88" name="Line 20"/>
          <p:cNvSpPr>
            <a:spLocks noChangeShapeType="1"/>
          </p:cNvSpPr>
          <p:nvPr/>
        </p:nvSpPr>
        <p:spPr bwMode="auto">
          <a:xfrm flipV="1">
            <a:off x="2643188" y="5086350"/>
            <a:ext cx="719137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89" name="Line 21"/>
          <p:cNvSpPr>
            <a:spLocks noChangeShapeType="1"/>
          </p:cNvSpPr>
          <p:nvPr/>
        </p:nvSpPr>
        <p:spPr bwMode="auto">
          <a:xfrm flipV="1">
            <a:off x="4443413" y="5589588"/>
            <a:ext cx="0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90" name="Line 22"/>
          <p:cNvSpPr>
            <a:spLocks noChangeShapeType="1"/>
          </p:cNvSpPr>
          <p:nvPr/>
        </p:nvSpPr>
        <p:spPr bwMode="auto">
          <a:xfrm flipH="1">
            <a:off x="4356100" y="4868863"/>
            <a:ext cx="14398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91" name="Rectangle 24"/>
          <p:cNvSpPr>
            <a:spLocks noChangeArrowheads="1"/>
          </p:cNvSpPr>
          <p:nvPr/>
        </p:nvSpPr>
        <p:spPr bwMode="auto">
          <a:xfrm>
            <a:off x="34925" y="3640138"/>
            <a:ext cx="2601913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600" b="1"/>
              <a:t>anulus fibrocartilagineus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600" b="1"/>
              <a:t>(sulcus tympanicus) </a:t>
            </a:r>
          </a:p>
        </p:txBody>
      </p:sp>
      <p:sp>
        <p:nvSpPr>
          <p:cNvPr id="3092" name="Line 25"/>
          <p:cNvSpPr>
            <a:spLocks noChangeShapeType="1"/>
          </p:cNvSpPr>
          <p:nvPr/>
        </p:nvSpPr>
        <p:spPr bwMode="auto">
          <a:xfrm>
            <a:off x="2339975" y="4078288"/>
            <a:ext cx="86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93" name="Rectangle 28"/>
          <p:cNvSpPr>
            <a:spLocks noChangeArrowheads="1"/>
          </p:cNvSpPr>
          <p:nvPr/>
        </p:nvSpPr>
        <p:spPr bwMode="auto">
          <a:xfrm>
            <a:off x="6110288" y="3933825"/>
            <a:ext cx="28543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600" b="1" dirty="0"/>
              <a:t>(</a:t>
            </a:r>
            <a:r>
              <a:rPr lang="cs-CZ" altLang="en-US" sz="1600" b="1" dirty="0" err="1"/>
              <a:t>processus</a:t>
            </a:r>
            <a:r>
              <a:rPr lang="cs-CZ" altLang="en-US" sz="1600" b="1" dirty="0"/>
              <a:t> </a:t>
            </a:r>
            <a:r>
              <a:rPr lang="cs-CZ" altLang="en-US" sz="1600" b="1" dirty="0" err="1"/>
              <a:t>lateralis</a:t>
            </a:r>
            <a:r>
              <a:rPr lang="cs-CZ" altLang="en-US" sz="1600" b="1" dirty="0"/>
              <a:t> </a:t>
            </a:r>
            <a:r>
              <a:rPr lang="cs-CZ" altLang="en-US" sz="1600" b="1" dirty="0" err="1"/>
              <a:t>mallei</a:t>
            </a:r>
            <a:r>
              <a:rPr lang="cs-CZ" altLang="en-US" sz="1600" b="1" dirty="0"/>
              <a:t>) </a:t>
            </a:r>
          </a:p>
        </p:txBody>
      </p:sp>
      <p:sp>
        <p:nvSpPr>
          <p:cNvPr id="3094" name="Rectangle 30"/>
          <p:cNvSpPr>
            <a:spLocks noChangeArrowheads="1"/>
          </p:cNvSpPr>
          <p:nvPr/>
        </p:nvSpPr>
        <p:spPr bwMode="auto">
          <a:xfrm>
            <a:off x="611188" y="908050"/>
            <a:ext cx="50657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600" b="1"/>
              <a:t>střední vazivová vrstva – stratum membranaceum </a:t>
            </a:r>
          </a:p>
        </p:txBody>
      </p:sp>
      <p:sp>
        <p:nvSpPr>
          <p:cNvPr id="3095" name="Rectangle 31"/>
          <p:cNvSpPr>
            <a:spLocks noChangeArrowheads="1"/>
          </p:cNvSpPr>
          <p:nvPr/>
        </p:nvSpPr>
        <p:spPr bwMode="auto">
          <a:xfrm>
            <a:off x="611188" y="1376363"/>
            <a:ext cx="33496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600" b="1"/>
              <a:t>zevní vrstva - stratum cutaneum </a:t>
            </a:r>
          </a:p>
        </p:txBody>
      </p:sp>
      <p:sp>
        <p:nvSpPr>
          <p:cNvPr id="3096" name="Rectangle 32"/>
          <p:cNvSpPr>
            <a:spLocks noChangeArrowheads="1"/>
          </p:cNvSpPr>
          <p:nvPr/>
        </p:nvSpPr>
        <p:spPr bwMode="auto">
          <a:xfrm>
            <a:off x="611188" y="1844675"/>
            <a:ext cx="34639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600" b="1"/>
              <a:t>vnitřní vrstva - stratum mucosum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4"/>
          <p:cNvSpPr>
            <a:spLocks noChangeArrowheads="1"/>
          </p:cNvSpPr>
          <p:nvPr/>
        </p:nvSpPr>
        <p:spPr bwMode="auto">
          <a:xfrm>
            <a:off x="2700338" y="333375"/>
            <a:ext cx="3841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800" b="1">
                <a:solidFill>
                  <a:srgbClr val="800000"/>
                </a:solidFill>
              </a:rPr>
              <a:t>COCHLEA</a:t>
            </a:r>
            <a:r>
              <a:rPr lang="cs-CZ" altLang="en-US" sz="1800">
                <a:solidFill>
                  <a:srgbClr val="800000"/>
                </a:solidFill>
              </a:rPr>
              <a:t> (KOSTĚNÝ HLEMÝŽĎ) </a:t>
            </a:r>
          </a:p>
        </p:txBody>
      </p:sp>
      <p:sp>
        <p:nvSpPr>
          <p:cNvPr id="17411" name="Rectangle 5"/>
          <p:cNvSpPr>
            <a:spLocks noChangeArrowheads="1"/>
          </p:cNvSpPr>
          <p:nvPr/>
        </p:nvSpPr>
        <p:spPr bwMode="auto">
          <a:xfrm>
            <a:off x="323850" y="1341438"/>
            <a:ext cx="1263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800" b="1"/>
              <a:t>modiolus</a:t>
            </a:r>
            <a:r>
              <a:rPr lang="cs-CZ" altLang="en-US" sz="1800"/>
              <a:t> </a:t>
            </a:r>
          </a:p>
        </p:txBody>
      </p:sp>
      <p:sp>
        <p:nvSpPr>
          <p:cNvPr id="17412" name="Rectangle 6"/>
          <p:cNvSpPr>
            <a:spLocks noChangeArrowheads="1"/>
          </p:cNvSpPr>
          <p:nvPr/>
        </p:nvSpPr>
        <p:spPr bwMode="auto">
          <a:xfrm>
            <a:off x="323850" y="1790700"/>
            <a:ext cx="2546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800" b="1"/>
              <a:t>lamina spiralis ossea</a:t>
            </a:r>
            <a:r>
              <a:rPr lang="cs-CZ" altLang="en-US" sz="1800"/>
              <a:t> </a:t>
            </a:r>
          </a:p>
        </p:txBody>
      </p:sp>
      <p:sp>
        <p:nvSpPr>
          <p:cNvPr id="17413" name="Rectangle 7"/>
          <p:cNvSpPr>
            <a:spLocks noChangeArrowheads="1"/>
          </p:cNvSpPr>
          <p:nvPr/>
        </p:nvSpPr>
        <p:spPr bwMode="auto">
          <a:xfrm>
            <a:off x="323850" y="2241550"/>
            <a:ext cx="2736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800" b="1"/>
              <a:t>canalis spiralis osseus</a:t>
            </a:r>
            <a:r>
              <a:rPr lang="cs-CZ" altLang="en-US" sz="1800"/>
              <a:t> </a:t>
            </a:r>
          </a:p>
        </p:txBody>
      </p:sp>
      <p:sp>
        <p:nvSpPr>
          <p:cNvPr id="17414" name="Rectangle 8"/>
          <p:cNvSpPr>
            <a:spLocks noChangeArrowheads="1"/>
          </p:cNvSpPr>
          <p:nvPr/>
        </p:nvSpPr>
        <p:spPr bwMode="auto">
          <a:xfrm>
            <a:off x="323850" y="2690813"/>
            <a:ext cx="2698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800" b="1"/>
              <a:t>canales longitudinales</a:t>
            </a:r>
            <a:r>
              <a:rPr lang="cs-CZ" altLang="en-US" sz="1800"/>
              <a:t> </a:t>
            </a:r>
          </a:p>
        </p:txBody>
      </p:sp>
      <p:sp>
        <p:nvSpPr>
          <p:cNvPr id="17415" name="Rectangle 9"/>
          <p:cNvSpPr>
            <a:spLocks noChangeArrowheads="1"/>
          </p:cNvSpPr>
          <p:nvPr/>
        </p:nvSpPr>
        <p:spPr bwMode="auto">
          <a:xfrm>
            <a:off x="323850" y="3141663"/>
            <a:ext cx="3308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800" b="1"/>
              <a:t>tractus spiralis foraminosus</a:t>
            </a:r>
            <a:r>
              <a:rPr lang="cs-CZ" altLang="en-US" sz="180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 descr="sluch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611188"/>
            <a:ext cx="7199313" cy="6246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Rectangle 5"/>
          <p:cNvSpPr>
            <a:spLocks noChangeArrowheads="1"/>
          </p:cNvSpPr>
          <p:nvPr/>
        </p:nvSpPr>
        <p:spPr bwMode="auto">
          <a:xfrm>
            <a:off x="3635375" y="188913"/>
            <a:ext cx="1974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en-US" sz="1800" b="1">
                <a:solidFill>
                  <a:srgbClr val="800000"/>
                </a:solidFill>
              </a:rPr>
              <a:t>AURIS INTERNA</a:t>
            </a:r>
          </a:p>
        </p:txBody>
      </p:sp>
      <p:sp>
        <p:nvSpPr>
          <p:cNvPr id="4" name="Obdélník 3"/>
          <p:cNvSpPr/>
          <p:nvPr/>
        </p:nvSpPr>
        <p:spPr>
          <a:xfrm>
            <a:off x="53165" y="6525344"/>
            <a:ext cx="226857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i="1" dirty="0" err="1"/>
              <a:t>Sinělnikov</a:t>
            </a:r>
            <a:r>
              <a:rPr lang="en-US" sz="1000" i="1" dirty="0"/>
              <a:t> R.D</a:t>
            </a:r>
            <a:r>
              <a:rPr lang="cs-CZ" sz="1000" i="1" dirty="0"/>
              <a:t>. 1980. Atlas člověka. </a:t>
            </a:r>
            <a:endParaRPr lang="en-US" sz="10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" y="1484313"/>
            <a:ext cx="6784975" cy="410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9" name="Rectangle 9"/>
          <p:cNvSpPr>
            <a:spLocks noChangeArrowheads="1"/>
          </p:cNvSpPr>
          <p:nvPr/>
        </p:nvSpPr>
        <p:spPr bwMode="auto">
          <a:xfrm>
            <a:off x="3276600" y="260350"/>
            <a:ext cx="1670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800" b="1">
                <a:solidFill>
                  <a:srgbClr val="800000"/>
                </a:solidFill>
              </a:rPr>
              <a:t>VESTIBULUM</a:t>
            </a:r>
          </a:p>
        </p:txBody>
      </p:sp>
      <p:sp>
        <p:nvSpPr>
          <p:cNvPr id="4" name="Rectangle 25"/>
          <p:cNvSpPr>
            <a:spLocks noChangeArrowheads="1"/>
          </p:cNvSpPr>
          <p:nvPr/>
        </p:nvSpPr>
        <p:spPr bwMode="auto">
          <a:xfrm>
            <a:off x="5652120" y="1700808"/>
            <a:ext cx="96051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cs-CZ" altLang="en-US" sz="14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Utriculus</a:t>
            </a:r>
            <a:endParaRPr lang="cs-CZ" altLang="en-US" sz="1400" b="1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4821" name="Text Box 24"/>
          <p:cNvSpPr txBox="1">
            <a:spLocks noChangeArrowheads="1"/>
          </p:cNvSpPr>
          <p:nvPr/>
        </p:nvSpPr>
        <p:spPr bwMode="auto">
          <a:xfrm>
            <a:off x="7561784" y="3536950"/>
            <a:ext cx="101983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en-US" sz="1400" b="1" dirty="0" err="1" smtClean="0">
                <a:solidFill>
                  <a:srgbClr val="7575D1"/>
                </a:solidFill>
              </a:rPr>
              <a:t>Sacculus</a:t>
            </a:r>
            <a:r>
              <a:rPr lang="cs-CZ" altLang="en-US" sz="1400" b="1" dirty="0" smtClean="0">
                <a:solidFill>
                  <a:srgbClr val="7575D1"/>
                </a:solidFill>
              </a:rPr>
              <a:t> </a:t>
            </a:r>
          </a:p>
        </p:txBody>
      </p:sp>
      <p:sp>
        <p:nvSpPr>
          <p:cNvPr id="6" name="Rectangle 26"/>
          <p:cNvSpPr>
            <a:spLocks noChangeArrowheads="1"/>
          </p:cNvSpPr>
          <p:nvPr/>
        </p:nvSpPr>
        <p:spPr bwMode="auto">
          <a:xfrm>
            <a:off x="1979613" y="5589588"/>
            <a:ext cx="216437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altLang="en-US" sz="14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n. </a:t>
            </a:r>
            <a:r>
              <a:rPr lang="cs-CZ" altLang="en-US" sz="14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ampullaris</a:t>
            </a:r>
            <a:r>
              <a:rPr lang="cs-CZ" altLang="en-US" sz="14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cs-CZ" altLang="en-US" sz="14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posterior</a:t>
            </a:r>
            <a:r>
              <a:rPr lang="cs-CZ" altLang="en-US" sz="14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endParaRPr lang="cs-CZ" altLang="en-US" sz="14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grpSp>
        <p:nvGrpSpPr>
          <p:cNvPr id="3" name="Skupina 2"/>
          <p:cNvGrpSpPr/>
          <p:nvPr/>
        </p:nvGrpSpPr>
        <p:grpSpPr>
          <a:xfrm>
            <a:off x="4152060" y="3280792"/>
            <a:ext cx="810451" cy="952872"/>
            <a:chOff x="4152060" y="3280792"/>
            <a:chExt cx="810451" cy="952872"/>
          </a:xfrm>
        </p:grpSpPr>
        <p:sp>
          <p:nvSpPr>
            <p:cNvPr id="2" name="Ovál 1"/>
            <p:cNvSpPr/>
            <p:nvPr/>
          </p:nvSpPr>
          <p:spPr>
            <a:xfrm>
              <a:off x="4152060" y="3280792"/>
              <a:ext cx="720080" cy="364232"/>
            </a:xfrm>
            <a:prstGeom prst="ellipse">
              <a:avLst/>
            </a:prstGeom>
            <a:solidFill>
              <a:schemeClr val="accent1">
                <a:alpha val="62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ál 7"/>
            <p:cNvSpPr/>
            <p:nvPr/>
          </p:nvSpPr>
          <p:spPr>
            <a:xfrm>
              <a:off x="4527961" y="3717032"/>
              <a:ext cx="434550" cy="516632"/>
            </a:xfrm>
            <a:prstGeom prst="ellipse">
              <a:avLst/>
            </a:prstGeom>
            <a:solidFill>
              <a:schemeClr val="accent1">
                <a:alpha val="62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7" name="Přímá spojnice se šipkou 6"/>
          <p:cNvCxnSpPr/>
          <p:nvPr/>
        </p:nvCxnSpPr>
        <p:spPr>
          <a:xfrm>
            <a:off x="2987824" y="3140968"/>
            <a:ext cx="360040" cy="32194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bdélník 4"/>
          <p:cNvSpPr/>
          <p:nvPr/>
        </p:nvSpPr>
        <p:spPr>
          <a:xfrm>
            <a:off x="6033447" y="1966793"/>
            <a:ext cx="204414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en-US" sz="14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cs-CZ" altLang="en-US" sz="14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n</a:t>
            </a:r>
            <a:r>
              <a:rPr lang="cs-CZ" altLang="en-US" sz="14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. </a:t>
            </a:r>
            <a:r>
              <a:rPr lang="cs-CZ" altLang="en-US" sz="14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utriculoampullaris</a:t>
            </a:r>
            <a:r>
              <a:rPr lang="cs-CZ" altLang="en-US" sz="14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endParaRPr lang="en-US" sz="14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7239844" y="2401143"/>
            <a:ext cx="131799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en-US" sz="1400" b="1" dirty="0" smtClean="0">
                <a:solidFill>
                  <a:srgbClr val="7575D1"/>
                </a:solidFill>
              </a:rPr>
              <a:t>n</a:t>
            </a:r>
            <a:r>
              <a:rPr lang="cs-CZ" altLang="en-US" sz="1400" b="1" dirty="0">
                <a:solidFill>
                  <a:srgbClr val="7575D1"/>
                </a:solidFill>
              </a:rPr>
              <a:t>. </a:t>
            </a:r>
            <a:r>
              <a:rPr lang="cs-CZ" altLang="en-US" sz="1400" b="1" dirty="0" err="1" smtClean="0">
                <a:solidFill>
                  <a:srgbClr val="7575D1"/>
                </a:solidFill>
              </a:rPr>
              <a:t>saccularis</a:t>
            </a:r>
            <a:r>
              <a:rPr lang="cs-CZ" altLang="en-US" sz="1400" b="1" dirty="0" smtClean="0">
                <a:solidFill>
                  <a:srgbClr val="7575D1"/>
                </a:solidFill>
              </a:rPr>
              <a:t> </a:t>
            </a:r>
            <a:endParaRPr lang="cs-CZ" altLang="en-US" sz="1400" b="1" dirty="0">
              <a:solidFill>
                <a:srgbClr val="7575D1"/>
              </a:solidFill>
            </a:endParaRPr>
          </a:p>
        </p:txBody>
      </p:sp>
      <p:sp>
        <p:nvSpPr>
          <p:cNvPr id="13" name="Rectangle 16"/>
          <p:cNvSpPr>
            <a:spLocks noChangeArrowheads="1"/>
          </p:cNvSpPr>
          <p:nvPr/>
        </p:nvSpPr>
        <p:spPr bwMode="auto">
          <a:xfrm>
            <a:off x="4247479" y="5445224"/>
            <a:ext cx="112883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en-US" sz="1400" b="1" dirty="0" err="1" smtClean="0">
                <a:solidFill>
                  <a:srgbClr val="7575D1"/>
                </a:solidFill>
              </a:rPr>
              <a:t>Caecum</a:t>
            </a:r>
            <a:endParaRPr lang="cs-CZ" altLang="en-US" sz="1400" b="1" dirty="0" smtClean="0">
              <a:solidFill>
                <a:srgbClr val="7575D1"/>
              </a:solidFill>
            </a:endParaRPr>
          </a:p>
          <a:p>
            <a:r>
              <a:rPr lang="cs-CZ" altLang="en-US" sz="1400" b="1" dirty="0" err="1" smtClean="0">
                <a:solidFill>
                  <a:srgbClr val="7575D1"/>
                </a:solidFill>
              </a:rPr>
              <a:t>vestibulare</a:t>
            </a:r>
            <a:endParaRPr lang="cs-CZ" altLang="en-US" sz="1400" b="1" dirty="0">
              <a:solidFill>
                <a:srgbClr val="7575D1"/>
              </a:solidFill>
            </a:endParaRPr>
          </a:p>
        </p:txBody>
      </p:sp>
      <p:sp>
        <p:nvSpPr>
          <p:cNvPr id="14" name="Obdélník 13"/>
          <p:cNvSpPr/>
          <p:nvPr/>
        </p:nvSpPr>
        <p:spPr>
          <a:xfrm>
            <a:off x="179512" y="6452629"/>
            <a:ext cx="226857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i="1" dirty="0" err="1"/>
              <a:t>Sinělnikov</a:t>
            </a:r>
            <a:r>
              <a:rPr lang="en-US" sz="1000" i="1" dirty="0"/>
              <a:t> R.D</a:t>
            </a:r>
            <a:r>
              <a:rPr lang="cs-CZ" sz="1000" i="1" dirty="0"/>
              <a:t>. 1980. Atlas člověka. </a:t>
            </a:r>
            <a:endParaRPr lang="en-US" sz="1000" i="1" dirty="0"/>
          </a:p>
        </p:txBody>
      </p:sp>
    </p:spTree>
    <p:extLst>
      <p:ext uri="{BB962C8B-B14F-4D97-AF65-F5344CB8AC3E}">
        <p14:creationId xmlns:p14="http://schemas.microsoft.com/office/powerpoint/2010/main" val="4221957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4"/>
          <p:cNvSpPr>
            <a:spLocks noChangeArrowheads="1"/>
          </p:cNvSpPr>
          <p:nvPr/>
        </p:nvSpPr>
        <p:spPr bwMode="auto">
          <a:xfrm>
            <a:off x="34925" y="971550"/>
            <a:ext cx="8934450" cy="1519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800" b="1" u="sng"/>
              <a:t>labyrinthus vestibularis</a:t>
            </a:r>
            <a:r>
              <a:rPr lang="cs-CZ" altLang="en-US" sz="1800"/>
              <a:t> </a:t>
            </a:r>
          </a:p>
          <a:p>
            <a:pPr eaLnBrk="1" hangingPunct="1">
              <a:lnSpc>
                <a:spcPct val="140000"/>
              </a:lnSpc>
              <a:spcBef>
                <a:spcPct val="0"/>
              </a:spcBef>
              <a:buFontTx/>
              <a:buChar char="-"/>
            </a:pPr>
            <a:r>
              <a:rPr lang="cs-CZ" altLang="en-US" sz="1800" b="1"/>
              <a:t> </a:t>
            </a:r>
            <a:r>
              <a:rPr lang="cs-CZ" altLang="en-US" sz="1800"/>
              <a:t>utriculus et sacculus </a:t>
            </a:r>
          </a:p>
          <a:p>
            <a:pPr eaLnBrk="1" hangingPunct="1">
              <a:lnSpc>
                <a:spcPct val="140000"/>
              </a:lnSpc>
              <a:spcBef>
                <a:spcPct val="0"/>
              </a:spcBef>
              <a:buFontTx/>
              <a:buChar char="-"/>
            </a:pPr>
            <a:r>
              <a:rPr lang="cs-CZ" altLang="en-US" sz="1800"/>
              <a:t> d. utriculosaccularis</a:t>
            </a:r>
            <a:r>
              <a:rPr lang="cs-CZ" altLang="en-US" sz="1800">
                <a:cs typeface="Arial" charset="0"/>
              </a:rPr>
              <a:t>→</a:t>
            </a:r>
            <a:r>
              <a:rPr lang="cs-CZ" altLang="en-US" sz="1800"/>
              <a:t>d.endolymphaticus (aquaductus vestibuli)</a:t>
            </a:r>
            <a:r>
              <a:rPr lang="cs-CZ" altLang="en-US" sz="1800">
                <a:cs typeface="Arial" charset="0"/>
              </a:rPr>
              <a:t>→</a:t>
            </a:r>
            <a:r>
              <a:rPr lang="cs-CZ" altLang="en-US" sz="1800"/>
              <a:t>saccus endolymph.</a:t>
            </a:r>
          </a:p>
          <a:p>
            <a:pPr eaLnBrk="1" hangingPunct="1">
              <a:lnSpc>
                <a:spcPct val="140000"/>
              </a:lnSpc>
              <a:spcBef>
                <a:spcPct val="0"/>
              </a:spcBef>
              <a:buFontTx/>
              <a:buChar char="-"/>
            </a:pPr>
            <a:r>
              <a:rPr lang="cs-CZ" altLang="en-US" sz="1800"/>
              <a:t> ductus semicirculares </a:t>
            </a:r>
          </a:p>
        </p:txBody>
      </p:sp>
      <p:sp>
        <p:nvSpPr>
          <p:cNvPr id="20483" name="Text Box 5"/>
          <p:cNvSpPr txBox="1">
            <a:spLocks noChangeArrowheads="1"/>
          </p:cNvSpPr>
          <p:nvPr/>
        </p:nvSpPr>
        <p:spPr bwMode="auto">
          <a:xfrm>
            <a:off x="2916238" y="260350"/>
            <a:ext cx="3943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800" b="1">
                <a:solidFill>
                  <a:srgbClr val="800000"/>
                </a:solidFill>
              </a:rPr>
              <a:t>LABYRINTHUS MEMBRANACEUS </a:t>
            </a:r>
          </a:p>
        </p:txBody>
      </p:sp>
      <p:sp>
        <p:nvSpPr>
          <p:cNvPr id="20484" name="Rectangle 6"/>
          <p:cNvSpPr>
            <a:spLocks noChangeArrowheads="1"/>
          </p:cNvSpPr>
          <p:nvPr/>
        </p:nvSpPr>
        <p:spPr bwMode="auto">
          <a:xfrm>
            <a:off x="179388" y="2701925"/>
            <a:ext cx="3752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800" b="1" i="1" dirty="0" err="1">
                <a:solidFill>
                  <a:srgbClr val="0070C0"/>
                </a:solidFill>
              </a:rPr>
              <a:t>macula</a:t>
            </a:r>
            <a:r>
              <a:rPr lang="cs-CZ" altLang="en-US" sz="1800" b="1" i="1" dirty="0">
                <a:solidFill>
                  <a:srgbClr val="0070C0"/>
                </a:solidFill>
              </a:rPr>
              <a:t> </a:t>
            </a:r>
            <a:r>
              <a:rPr lang="cs-CZ" altLang="en-US" sz="1800" b="1" i="1" dirty="0" err="1">
                <a:solidFill>
                  <a:srgbClr val="0070C0"/>
                </a:solidFill>
              </a:rPr>
              <a:t>statica</a:t>
            </a:r>
            <a:r>
              <a:rPr lang="cs-CZ" altLang="en-US" sz="1800" b="1" i="1" dirty="0">
                <a:solidFill>
                  <a:srgbClr val="0070C0"/>
                </a:solidFill>
              </a:rPr>
              <a:t> </a:t>
            </a:r>
            <a:r>
              <a:rPr lang="cs-CZ" altLang="en-US" sz="1800" b="1" i="1" dirty="0" err="1">
                <a:solidFill>
                  <a:srgbClr val="0070C0"/>
                </a:solidFill>
              </a:rPr>
              <a:t>utriculi</a:t>
            </a:r>
            <a:r>
              <a:rPr lang="cs-CZ" altLang="en-US" sz="1800" b="1" i="1" dirty="0">
                <a:solidFill>
                  <a:srgbClr val="0070C0"/>
                </a:solidFill>
              </a:rPr>
              <a:t> et </a:t>
            </a:r>
            <a:r>
              <a:rPr lang="cs-CZ" altLang="en-US" sz="1800" b="1" i="1" dirty="0" err="1">
                <a:solidFill>
                  <a:srgbClr val="0070C0"/>
                </a:solidFill>
              </a:rPr>
              <a:t>sacculi</a:t>
            </a:r>
            <a:r>
              <a:rPr lang="cs-CZ" altLang="en-US" sz="1800" i="1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20485" name="Rectangle 7"/>
          <p:cNvSpPr>
            <a:spLocks noChangeArrowheads="1"/>
          </p:cNvSpPr>
          <p:nvPr/>
        </p:nvSpPr>
        <p:spPr bwMode="auto">
          <a:xfrm>
            <a:off x="179388" y="3062288"/>
            <a:ext cx="2254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800" b="1" i="1">
                <a:solidFill>
                  <a:srgbClr val="0070C0"/>
                </a:solidFill>
              </a:rPr>
              <a:t>cristae ampullares</a:t>
            </a:r>
            <a:r>
              <a:rPr lang="cs-CZ" altLang="en-US" sz="1800" i="1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20486" name="Rectangle 8"/>
          <p:cNvSpPr>
            <a:spLocks noChangeArrowheads="1"/>
          </p:cNvSpPr>
          <p:nvPr/>
        </p:nvSpPr>
        <p:spPr bwMode="auto">
          <a:xfrm>
            <a:off x="34925" y="3808413"/>
            <a:ext cx="2673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800" b="1" u="sng"/>
              <a:t>labyrinthus cochlearis</a:t>
            </a:r>
            <a:r>
              <a:rPr lang="cs-CZ" altLang="en-US" sz="1800"/>
              <a:t> </a:t>
            </a:r>
          </a:p>
        </p:txBody>
      </p:sp>
      <p:sp>
        <p:nvSpPr>
          <p:cNvPr id="20487" name="Rectangle 9"/>
          <p:cNvSpPr>
            <a:spLocks noChangeArrowheads="1"/>
          </p:cNvSpPr>
          <p:nvPr/>
        </p:nvSpPr>
        <p:spPr bwMode="auto">
          <a:xfrm>
            <a:off x="34925" y="4241800"/>
            <a:ext cx="2152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800"/>
              <a:t>- ductus cochlearis </a:t>
            </a:r>
          </a:p>
        </p:txBody>
      </p:sp>
      <p:sp>
        <p:nvSpPr>
          <p:cNvPr id="20488" name="Rectangle 10"/>
          <p:cNvSpPr>
            <a:spLocks noChangeArrowheads="1"/>
          </p:cNvSpPr>
          <p:nvPr/>
        </p:nvSpPr>
        <p:spPr bwMode="auto">
          <a:xfrm>
            <a:off x="2195513" y="4241800"/>
            <a:ext cx="349885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800" i="1"/>
              <a:t>lamina basilaris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800" i="1"/>
              <a:t>membrana vestibularis Reissneri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800" i="1"/>
              <a:t>stěna kostěného kanálku </a:t>
            </a:r>
          </a:p>
        </p:txBody>
      </p:sp>
      <p:sp>
        <p:nvSpPr>
          <p:cNvPr id="20489" name="Rectangle 11"/>
          <p:cNvSpPr>
            <a:spLocks noChangeArrowheads="1"/>
          </p:cNvSpPr>
          <p:nvPr/>
        </p:nvSpPr>
        <p:spPr bwMode="auto">
          <a:xfrm>
            <a:off x="106363" y="5510213"/>
            <a:ext cx="2622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800" b="1" i="1" dirty="0">
                <a:solidFill>
                  <a:srgbClr val="0070C0"/>
                </a:solidFill>
              </a:rPr>
              <a:t>organum </a:t>
            </a:r>
            <a:r>
              <a:rPr lang="cs-CZ" altLang="en-US" sz="1800" b="1" i="1" dirty="0" err="1">
                <a:solidFill>
                  <a:srgbClr val="0070C0"/>
                </a:solidFill>
              </a:rPr>
              <a:t>spirale</a:t>
            </a:r>
            <a:r>
              <a:rPr lang="cs-CZ" altLang="en-US" sz="1800" b="1" i="1" dirty="0">
                <a:solidFill>
                  <a:srgbClr val="0070C0"/>
                </a:solidFill>
              </a:rPr>
              <a:t> Corti</a:t>
            </a:r>
            <a:r>
              <a:rPr lang="cs-CZ" altLang="en-US" sz="1800" i="1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20490" name="Rectangle 12"/>
          <p:cNvSpPr>
            <a:spLocks noChangeArrowheads="1"/>
          </p:cNvSpPr>
          <p:nvPr/>
        </p:nvSpPr>
        <p:spPr bwMode="auto">
          <a:xfrm>
            <a:off x="2698750" y="5510213"/>
            <a:ext cx="2292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800" b="1" i="1"/>
              <a:t>membrana tectoria</a:t>
            </a:r>
            <a:r>
              <a:rPr lang="cs-CZ" altLang="en-US" sz="1800" i="1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Text Box 27"/>
          <p:cNvSpPr txBox="1">
            <a:spLocks noChangeArrowheads="1"/>
          </p:cNvSpPr>
          <p:nvPr/>
        </p:nvSpPr>
        <p:spPr bwMode="auto">
          <a:xfrm>
            <a:off x="3059113" y="188913"/>
            <a:ext cx="3943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800" b="1">
                <a:solidFill>
                  <a:srgbClr val="800000"/>
                </a:solidFill>
              </a:rPr>
              <a:t>LABYRINTHUS MEMBRANACEUS </a:t>
            </a:r>
          </a:p>
        </p:txBody>
      </p:sp>
      <p:pic>
        <p:nvPicPr>
          <p:cNvPr id="22534" name="Picture 6" descr="http://i65.photobucket.com/albums/h230/sleepy_yuci/e-learning/Ear/18Membranouslabyrinth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26"/>
          <a:stretch/>
        </p:blipFill>
        <p:spPr bwMode="auto">
          <a:xfrm>
            <a:off x="107504" y="947887"/>
            <a:ext cx="8478057" cy="5115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Line 9"/>
          <p:cNvSpPr>
            <a:spLocks noChangeShapeType="1"/>
          </p:cNvSpPr>
          <p:nvPr/>
        </p:nvSpPr>
        <p:spPr bwMode="auto">
          <a:xfrm rot="3314680" flipH="1">
            <a:off x="5362967" y="1963970"/>
            <a:ext cx="893076" cy="1275956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2" name="Rectangle 5"/>
          <p:cNvSpPr>
            <a:spLocks noChangeArrowheads="1"/>
          </p:cNvSpPr>
          <p:nvPr/>
        </p:nvSpPr>
        <p:spPr bwMode="auto">
          <a:xfrm>
            <a:off x="6631834" y="2478087"/>
            <a:ext cx="252028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200" b="1" dirty="0" err="1"/>
              <a:t>Ductus</a:t>
            </a:r>
            <a:r>
              <a:rPr lang="cs-CZ" altLang="en-US" sz="1200" b="1" dirty="0"/>
              <a:t> </a:t>
            </a:r>
            <a:r>
              <a:rPr lang="cs-CZ" altLang="en-US" sz="1200" b="1" dirty="0" err="1" smtClean="0"/>
              <a:t>endolymphaticus</a:t>
            </a:r>
            <a:endParaRPr lang="cs-CZ" altLang="en-US" sz="1200" b="1" dirty="0" smtClean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200" b="1" dirty="0" smtClean="0"/>
              <a:t> </a:t>
            </a:r>
            <a:r>
              <a:rPr lang="cs-CZ" altLang="en-US" sz="1200" b="1" dirty="0"/>
              <a:t>(</a:t>
            </a:r>
            <a:r>
              <a:rPr lang="cs-CZ" altLang="en-US" sz="1200" b="1" dirty="0" err="1"/>
              <a:t>aquaductus</a:t>
            </a:r>
            <a:r>
              <a:rPr lang="cs-CZ" altLang="en-US" sz="1200" b="1" dirty="0"/>
              <a:t> </a:t>
            </a:r>
            <a:r>
              <a:rPr lang="cs-CZ" altLang="en-US" sz="1200" b="1" dirty="0" err="1"/>
              <a:t>vestibuli</a:t>
            </a:r>
            <a:r>
              <a:rPr lang="cs-CZ" altLang="en-US" sz="1200" b="1" dirty="0"/>
              <a:t>)</a:t>
            </a:r>
          </a:p>
        </p:txBody>
      </p:sp>
      <p:sp>
        <p:nvSpPr>
          <p:cNvPr id="7" name="Rectangle 12"/>
          <p:cNvSpPr>
            <a:spLocks noChangeArrowheads="1"/>
          </p:cNvSpPr>
          <p:nvPr/>
        </p:nvSpPr>
        <p:spPr bwMode="auto">
          <a:xfrm>
            <a:off x="539552" y="3599543"/>
            <a:ext cx="170591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400" b="1" dirty="0" smtClean="0"/>
              <a:t>* </a:t>
            </a:r>
            <a:r>
              <a:rPr lang="cs-CZ" altLang="en-US" sz="1400" b="1" dirty="0" err="1" smtClean="0"/>
              <a:t>Ductus</a:t>
            </a:r>
            <a:r>
              <a:rPr lang="cs-CZ" altLang="en-US" sz="1400" b="1" dirty="0" smtClean="0"/>
              <a:t> </a:t>
            </a:r>
            <a:r>
              <a:rPr lang="cs-CZ" altLang="en-US" sz="1400" b="1" dirty="0" err="1"/>
              <a:t>reuniens</a:t>
            </a:r>
            <a:endParaRPr lang="cs-CZ" altLang="en-US" sz="1400" b="1" dirty="0"/>
          </a:p>
        </p:txBody>
      </p:sp>
      <p:sp>
        <p:nvSpPr>
          <p:cNvPr id="2" name="TextovéPole 1"/>
          <p:cNvSpPr txBox="1"/>
          <p:nvPr/>
        </p:nvSpPr>
        <p:spPr>
          <a:xfrm>
            <a:off x="4211960" y="3933056"/>
            <a:ext cx="3449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dirty="0" smtClean="0"/>
              <a:t>*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35" descr="VnitrUch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1700213"/>
            <a:ext cx="4621212" cy="407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Rectangle 4"/>
          <p:cNvSpPr>
            <a:spLocks noChangeArrowheads="1"/>
          </p:cNvSpPr>
          <p:nvPr/>
        </p:nvSpPr>
        <p:spPr bwMode="auto">
          <a:xfrm>
            <a:off x="3059113" y="981075"/>
            <a:ext cx="369684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400" dirty="0" err="1"/>
              <a:t>Saccus</a:t>
            </a:r>
            <a:r>
              <a:rPr lang="cs-CZ" altLang="en-US" sz="1400" dirty="0"/>
              <a:t> </a:t>
            </a:r>
            <a:r>
              <a:rPr lang="cs-CZ" altLang="en-US" sz="1400" dirty="0" err="1" smtClean="0"/>
              <a:t>endolymphaticus</a:t>
            </a:r>
            <a:r>
              <a:rPr lang="cs-CZ" altLang="en-US" sz="1400" dirty="0" smtClean="0"/>
              <a:t> (</a:t>
            </a:r>
            <a:r>
              <a:rPr lang="cs-CZ" altLang="en-US" sz="1400" i="1" dirty="0" err="1" smtClean="0"/>
              <a:t>fossa</a:t>
            </a:r>
            <a:r>
              <a:rPr lang="cs-CZ" altLang="en-US" sz="1400" i="1" dirty="0" smtClean="0"/>
              <a:t> </a:t>
            </a:r>
            <a:r>
              <a:rPr lang="cs-CZ" altLang="en-US" sz="1400" i="1" dirty="0" err="1" smtClean="0"/>
              <a:t>subarcuata</a:t>
            </a:r>
            <a:r>
              <a:rPr lang="cs-CZ" altLang="en-US" sz="1400" dirty="0" smtClean="0"/>
              <a:t>)</a:t>
            </a:r>
            <a:endParaRPr lang="cs-CZ" altLang="en-US" sz="1400" dirty="0"/>
          </a:p>
        </p:txBody>
      </p:sp>
      <p:sp>
        <p:nvSpPr>
          <p:cNvPr id="21508" name="Rectangle 5"/>
          <p:cNvSpPr>
            <a:spLocks noChangeArrowheads="1"/>
          </p:cNvSpPr>
          <p:nvPr/>
        </p:nvSpPr>
        <p:spPr bwMode="auto">
          <a:xfrm>
            <a:off x="6156325" y="1773238"/>
            <a:ext cx="2351088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400"/>
              <a:t>Ductus endolymphaticus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400"/>
              <a:t>         (aquaductus vestibuli)</a:t>
            </a:r>
          </a:p>
        </p:txBody>
      </p:sp>
      <p:sp>
        <p:nvSpPr>
          <p:cNvPr id="21509" name="Line 8"/>
          <p:cNvSpPr>
            <a:spLocks noChangeShapeType="1"/>
          </p:cNvSpPr>
          <p:nvPr/>
        </p:nvSpPr>
        <p:spPr bwMode="auto">
          <a:xfrm rot="-2658297">
            <a:off x="4500563" y="1125538"/>
            <a:ext cx="287337" cy="9350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0" name="Line 9"/>
          <p:cNvSpPr>
            <a:spLocks noChangeShapeType="1"/>
          </p:cNvSpPr>
          <p:nvPr/>
        </p:nvSpPr>
        <p:spPr bwMode="auto">
          <a:xfrm rot="3314680" flipH="1">
            <a:off x="5651501" y="1773237"/>
            <a:ext cx="360362" cy="12239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1" name="Rectangle 11"/>
          <p:cNvSpPr>
            <a:spLocks noChangeArrowheads="1"/>
          </p:cNvSpPr>
          <p:nvPr/>
        </p:nvSpPr>
        <p:spPr bwMode="auto">
          <a:xfrm>
            <a:off x="250825" y="3573463"/>
            <a:ext cx="21463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400"/>
              <a:t>Ductus utriculosaccularis</a:t>
            </a:r>
          </a:p>
        </p:txBody>
      </p:sp>
      <p:sp>
        <p:nvSpPr>
          <p:cNvPr id="21512" name="Rectangle 12"/>
          <p:cNvSpPr>
            <a:spLocks noChangeArrowheads="1"/>
          </p:cNvSpPr>
          <p:nvPr/>
        </p:nvSpPr>
        <p:spPr bwMode="auto">
          <a:xfrm>
            <a:off x="611188" y="3860800"/>
            <a:ext cx="14652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400" dirty="0" err="1"/>
              <a:t>Ductus</a:t>
            </a:r>
            <a:r>
              <a:rPr lang="cs-CZ" altLang="en-US" sz="1400" dirty="0"/>
              <a:t> </a:t>
            </a:r>
            <a:r>
              <a:rPr lang="cs-CZ" altLang="en-US" sz="1400" dirty="0" err="1"/>
              <a:t>reuniens</a:t>
            </a:r>
            <a:endParaRPr lang="cs-CZ" altLang="en-US" sz="1400" dirty="0"/>
          </a:p>
        </p:txBody>
      </p:sp>
      <p:sp>
        <p:nvSpPr>
          <p:cNvPr id="21513" name="Line 13"/>
          <p:cNvSpPr>
            <a:spLocks noChangeShapeType="1"/>
          </p:cNvSpPr>
          <p:nvPr/>
        </p:nvSpPr>
        <p:spPr bwMode="auto">
          <a:xfrm>
            <a:off x="2195513" y="4005263"/>
            <a:ext cx="21605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4" name="Line 15"/>
          <p:cNvSpPr>
            <a:spLocks noChangeShapeType="1"/>
          </p:cNvSpPr>
          <p:nvPr/>
        </p:nvSpPr>
        <p:spPr bwMode="auto">
          <a:xfrm rot="20156737" flipV="1">
            <a:off x="4572000" y="4149725"/>
            <a:ext cx="0" cy="1366838"/>
          </a:xfrm>
          <a:prstGeom prst="line">
            <a:avLst/>
          </a:prstGeom>
          <a:noFill/>
          <a:ln w="9525">
            <a:solidFill>
              <a:srgbClr val="8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5" name="Rectangle 16"/>
          <p:cNvSpPr>
            <a:spLocks noChangeArrowheads="1"/>
          </p:cNvSpPr>
          <p:nvPr/>
        </p:nvSpPr>
        <p:spPr bwMode="auto">
          <a:xfrm>
            <a:off x="4859338" y="5373688"/>
            <a:ext cx="175101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400" dirty="0" err="1"/>
              <a:t>Caecum</a:t>
            </a:r>
            <a:r>
              <a:rPr lang="cs-CZ" altLang="en-US" sz="1400" dirty="0"/>
              <a:t> </a:t>
            </a:r>
            <a:r>
              <a:rPr lang="cs-CZ" altLang="en-US" sz="1400" dirty="0" err="1"/>
              <a:t>vestibulare</a:t>
            </a:r>
            <a:endParaRPr lang="cs-CZ" altLang="en-US" sz="1400" dirty="0"/>
          </a:p>
        </p:txBody>
      </p:sp>
      <p:sp>
        <p:nvSpPr>
          <p:cNvPr id="21516" name="Line 18"/>
          <p:cNvSpPr>
            <a:spLocks noChangeShapeType="1"/>
          </p:cNvSpPr>
          <p:nvPr/>
        </p:nvSpPr>
        <p:spPr bwMode="auto">
          <a:xfrm flipV="1">
            <a:off x="4356100" y="3644900"/>
            <a:ext cx="0" cy="287338"/>
          </a:xfrm>
          <a:prstGeom prst="line">
            <a:avLst/>
          </a:prstGeom>
          <a:noFill/>
          <a:ln w="9525">
            <a:solidFill>
              <a:srgbClr val="8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7" name="Rectangle 19"/>
          <p:cNvSpPr>
            <a:spLocks noChangeArrowheads="1"/>
          </p:cNvSpPr>
          <p:nvPr/>
        </p:nvSpPr>
        <p:spPr bwMode="auto">
          <a:xfrm>
            <a:off x="6659563" y="3213100"/>
            <a:ext cx="15843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400"/>
              <a:t>Ductus cochlearis</a:t>
            </a:r>
          </a:p>
        </p:txBody>
      </p:sp>
      <p:sp>
        <p:nvSpPr>
          <p:cNvPr id="21518" name="Line 20"/>
          <p:cNvSpPr>
            <a:spLocks noChangeShapeType="1"/>
          </p:cNvSpPr>
          <p:nvPr/>
        </p:nvSpPr>
        <p:spPr bwMode="auto">
          <a:xfrm rot="10800000">
            <a:off x="6227763" y="3357563"/>
            <a:ext cx="4333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9" name="Rectangle 24"/>
          <p:cNvSpPr>
            <a:spLocks noChangeArrowheads="1"/>
          </p:cNvSpPr>
          <p:nvPr/>
        </p:nvSpPr>
        <p:spPr bwMode="auto">
          <a:xfrm>
            <a:off x="1547813" y="1916113"/>
            <a:ext cx="4794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400"/>
              <a:t>ant.</a:t>
            </a:r>
          </a:p>
        </p:txBody>
      </p:sp>
      <p:sp>
        <p:nvSpPr>
          <p:cNvPr id="21520" name="Rectangle 25"/>
          <p:cNvSpPr>
            <a:spLocks noChangeArrowheads="1"/>
          </p:cNvSpPr>
          <p:nvPr/>
        </p:nvSpPr>
        <p:spPr bwMode="auto">
          <a:xfrm>
            <a:off x="1042988" y="2636838"/>
            <a:ext cx="5683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400"/>
              <a:t>post.</a:t>
            </a:r>
          </a:p>
        </p:txBody>
      </p:sp>
      <p:sp>
        <p:nvSpPr>
          <p:cNvPr id="21521" name="Rectangle 26"/>
          <p:cNvSpPr>
            <a:spLocks noChangeArrowheads="1"/>
          </p:cNvSpPr>
          <p:nvPr/>
        </p:nvSpPr>
        <p:spPr bwMode="auto">
          <a:xfrm>
            <a:off x="1547813" y="2924175"/>
            <a:ext cx="4206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400"/>
              <a:t>lat.</a:t>
            </a:r>
          </a:p>
        </p:txBody>
      </p:sp>
      <p:sp>
        <p:nvSpPr>
          <p:cNvPr id="21522" name="Text Box 27"/>
          <p:cNvSpPr txBox="1">
            <a:spLocks noChangeArrowheads="1"/>
          </p:cNvSpPr>
          <p:nvPr/>
        </p:nvSpPr>
        <p:spPr bwMode="auto">
          <a:xfrm>
            <a:off x="3059113" y="188913"/>
            <a:ext cx="3943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800" b="1">
                <a:solidFill>
                  <a:srgbClr val="800000"/>
                </a:solidFill>
              </a:rPr>
              <a:t>LABYRINTHUS MEMBRANACEUS </a:t>
            </a:r>
          </a:p>
        </p:txBody>
      </p:sp>
      <p:sp>
        <p:nvSpPr>
          <p:cNvPr id="21523" name="Text Box 28"/>
          <p:cNvSpPr txBox="1">
            <a:spLocks noChangeArrowheads="1"/>
          </p:cNvSpPr>
          <p:nvPr/>
        </p:nvSpPr>
        <p:spPr bwMode="auto">
          <a:xfrm>
            <a:off x="539750" y="2276475"/>
            <a:ext cx="18605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400"/>
              <a:t>Ductus semicircularis</a:t>
            </a:r>
          </a:p>
        </p:txBody>
      </p:sp>
      <p:sp>
        <p:nvSpPr>
          <p:cNvPr id="21524" name="Rectangle 6"/>
          <p:cNvSpPr>
            <a:spLocks noChangeArrowheads="1"/>
          </p:cNvSpPr>
          <p:nvPr/>
        </p:nvSpPr>
        <p:spPr bwMode="auto">
          <a:xfrm>
            <a:off x="4451350" y="3357563"/>
            <a:ext cx="336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800">
                <a:solidFill>
                  <a:schemeClr val="bg1"/>
                </a:solidFill>
              </a:rPr>
              <a:t>S</a:t>
            </a:r>
          </a:p>
        </p:txBody>
      </p:sp>
      <p:sp>
        <p:nvSpPr>
          <p:cNvPr id="21525" name="Line 30"/>
          <p:cNvSpPr>
            <a:spLocks noChangeShapeType="1"/>
          </p:cNvSpPr>
          <p:nvPr/>
        </p:nvSpPr>
        <p:spPr bwMode="auto">
          <a:xfrm>
            <a:off x="4500563" y="3573463"/>
            <a:ext cx="0" cy="287337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1526" name="Group 41"/>
          <p:cNvGrpSpPr>
            <a:grpSpLocks/>
          </p:cNvGrpSpPr>
          <p:nvPr/>
        </p:nvGrpSpPr>
        <p:grpSpPr bwMode="auto">
          <a:xfrm>
            <a:off x="3924300" y="3278188"/>
            <a:ext cx="349250" cy="366712"/>
            <a:chOff x="2789" y="2160"/>
            <a:chExt cx="220" cy="231"/>
          </a:xfrm>
        </p:grpSpPr>
        <p:sp>
          <p:nvSpPr>
            <p:cNvPr id="21535" name="Rectangle 10"/>
            <p:cNvSpPr>
              <a:spLocks noChangeArrowheads="1"/>
            </p:cNvSpPr>
            <p:nvPr/>
          </p:nvSpPr>
          <p:spPr bwMode="auto">
            <a:xfrm>
              <a:off x="2789" y="2160"/>
              <a:ext cx="22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en-US" sz="1800">
                  <a:solidFill>
                    <a:schemeClr val="bg1"/>
                  </a:solidFill>
                </a:rPr>
                <a:t>U</a:t>
              </a:r>
            </a:p>
          </p:txBody>
        </p:sp>
        <p:sp>
          <p:nvSpPr>
            <p:cNvPr id="21536" name="Line 31"/>
            <p:cNvSpPr>
              <a:spLocks noChangeShapeType="1"/>
            </p:cNvSpPr>
            <p:nvPr/>
          </p:nvSpPr>
          <p:spPr bwMode="auto">
            <a:xfrm>
              <a:off x="2835" y="2387"/>
              <a:ext cx="136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1527" name="Line 32"/>
          <p:cNvSpPr>
            <a:spLocks noChangeShapeType="1"/>
          </p:cNvSpPr>
          <p:nvPr/>
        </p:nvSpPr>
        <p:spPr bwMode="auto">
          <a:xfrm flipH="1">
            <a:off x="6372225" y="4005263"/>
            <a:ext cx="10080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28" name="Text Box 33"/>
          <p:cNvSpPr txBox="1">
            <a:spLocks noChangeArrowheads="1"/>
          </p:cNvSpPr>
          <p:nvPr/>
        </p:nvSpPr>
        <p:spPr bwMode="auto">
          <a:xfrm>
            <a:off x="7283450" y="3716338"/>
            <a:ext cx="1877437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400" dirty="0" err="1"/>
              <a:t>Canaliculus</a:t>
            </a:r>
            <a:r>
              <a:rPr lang="cs-CZ" altLang="en-US" sz="1400" dirty="0"/>
              <a:t> </a:t>
            </a:r>
            <a:r>
              <a:rPr lang="cs-CZ" altLang="en-US" sz="1400" dirty="0" err="1" smtClean="0"/>
              <a:t>cochleae</a:t>
            </a:r>
            <a:endParaRPr lang="cs-CZ" altLang="en-US" sz="1400" dirty="0" smtClean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400" dirty="0" smtClean="0"/>
              <a:t>(</a:t>
            </a:r>
            <a:r>
              <a:rPr lang="cs-CZ" altLang="en-US" sz="1400" i="1" dirty="0" smtClean="0"/>
              <a:t>apertura </a:t>
            </a:r>
            <a:r>
              <a:rPr lang="cs-CZ" altLang="en-US" sz="1400" i="1" dirty="0" err="1" smtClean="0"/>
              <a:t>externa</a:t>
            </a:r>
            <a:r>
              <a:rPr lang="cs-CZ" altLang="en-US" sz="1400" i="1" dirty="0" smtClean="0"/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400" i="1" dirty="0" err="1" smtClean="0"/>
              <a:t>canaliculi</a:t>
            </a:r>
            <a:r>
              <a:rPr lang="cs-CZ" altLang="en-US" sz="1400" i="1" dirty="0" smtClean="0"/>
              <a:t> </a:t>
            </a:r>
            <a:r>
              <a:rPr lang="cs-CZ" altLang="en-US" sz="1400" i="1" dirty="0" err="1" smtClean="0"/>
              <a:t>cochlae</a:t>
            </a:r>
            <a:r>
              <a:rPr lang="cs-CZ" altLang="en-US" sz="1400" dirty="0" smtClean="0"/>
              <a:t>)</a:t>
            </a:r>
            <a:endParaRPr lang="cs-CZ" altLang="en-US" sz="1400" dirty="0"/>
          </a:p>
        </p:txBody>
      </p:sp>
      <p:sp>
        <p:nvSpPr>
          <p:cNvPr id="21529" name="Line 17"/>
          <p:cNvSpPr>
            <a:spLocks noChangeShapeType="1"/>
          </p:cNvSpPr>
          <p:nvPr/>
        </p:nvSpPr>
        <p:spPr bwMode="auto">
          <a:xfrm>
            <a:off x="2195513" y="3933825"/>
            <a:ext cx="2160587" cy="0"/>
          </a:xfrm>
          <a:prstGeom prst="line">
            <a:avLst/>
          </a:prstGeom>
          <a:noFill/>
          <a:ln w="12700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30" name="Line 14"/>
          <p:cNvSpPr>
            <a:spLocks noChangeShapeType="1"/>
          </p:cNvSpPr>
          <p:nvPr/>
        </p:nvSpPr>
        <p:spPr bwMode="auto">
          <a:xfrm>
            <a:off x="1619250" y="2852738"/>
            <a:ext cx="12239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31" name="Line 36"/>
          <p:cNvSpPr>
            <a:spLocks noChangeShapeType="1"/>
          </p:cNvSpPr>
          <p:nvPr/>
        </p:nvSpPr>
        <p:spPr bwMode="auto">
          <a:xfrm>
            <a:off x="2051050" y="3068638"/>
            <a:ext cx="12239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32" name="Line 37"/>
          <p:cNvSpPr>
            <a:spLocks noChangeShapeType="1"/>
          </p:cNvSpPr>
          <p:nvPr/>
        </p:nvSpPr>
        <p:spPr bwMode="auto">
          <a:xfrm>
            <a:off x="2124075" y="2060575"/>
            <a:ext cx="1800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33" name="Line 38"/>
          <p:cNvSpPr>
            <a:spLocks noChangeShapeType="1"/>
          </p:cNvSpPr>
          <p:nvPr/>
        </p:nvSpPr>
        <p:spPr bwMode="auto">
          <a:xfrm rot="3956737" flipV="1">
            <a:off x="3526632" y="4114006"/>
            <a:ext cx="0" cy="1366837"/>
          </a:xfrm>
          <a:prstGeom prst="line">
            <a:avLst/>
          </a:prstGeom>
          <a:noFill/>
          <a:ln w="9525">
            <a:solidFill>
              <a:srgbClr val="8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34" name="Text Box 39"/>
          <p:cNvSpPr txBox="1">
            <a:spLocks noChangeArrowheads="1"/>
          </p:cNvSpPr>
          <p:nvPr/>
        </p:nvSpPr>
        <p:spPr bwMode="auto">
          <a:xfrm>
            <a:off x="827088" y="4941888"/>
            <a:ext cx="20748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400"/>
              <a:t>Membrana tympani sec.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5" descr="VnitrUcho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476250"/>
            <a:ext cx="6697663" cy="6256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Rectangle 13"/>
          <p:cNvSpPr>
            <a:spLocks noChangeArrowheads="1"/>
          </p:cNvSpPr>
          <p:nvPr/>
        </p:nvSpPr>
        <p:spPr bwMode="auto">
          <a:xfrm>
            <a:off x="3924300" y="1700213"/>
            <a:ext cx="17716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800" b="1">
                <a:solidFill>
                  <a:srgbClr val="009900"/>
                </a:solidFill>
              </a:rPr>
              <a:t>Scala vestibuli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800" b="1">
                <a:solidFill>
                  <a:srgbClr val="009900"/>
                </a:solidFill>
              </a:rPr>
              <a:t>(perilymfa)</a:t>
            </a:r>
          </a:p>
        </p:txBody>
      </p:sp>
      <p:sp>
        <p:nvSpPr>
          <p:cNvPr id="23556" name="Rectangle 14"/>
          <p:cNvSpPr>
            <a:spLocks noChangeArrowheads="1"/>
          </p:cNvSpPr>
          <p:nvPr/>
        </p:nvSpPr>
        <p:spPr bwMode="auto">
          <a:xfrm>
            <a:off x="3851275" y="4868863"/>
            <a:ext cx="17208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800" b="1">
                <a:solidFill>
                  <a:srgbClr val="009900"/>
                </a:solidFill>
              </a:rPr>
              <a:t>Scala tympani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800" b="1">
                <a:solidFill>
                  <a:srgbClr val="009900"/>
                </a:solidFill>
              </a:rPr>
              <a:t>(perilymfa)</a:t>
            </a:r>
          </a:p>
        </p:txBody>
      </p:sp>
      <p:sp>
        <p:nvSpPr>
          <p:cNvPr id="23557" name="Rectangle 15"/>
          <p:cNvSpPr>
            <a:spLocks noChangeArrowheads="1"/>
          </p:cNvSpPr>
          <p:nvPr/>
        </p:nvSpPr>
        <p:spPr bwMode="auto">
          <a:xfrm>
            <a:off x="2587625" y="2565400"/>
            <a:ext cx="1336675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600" b="1">
                <a:solidFill>
                  <a:srgbClr val="FF0000"/>
                </a:solidFill>
              </a:rPr>
              <a:t>Ductus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600" b="1">
                <a:solidFill>
                  <a:srgbClr val="FF0000"/>
                </a:solidFill>
              </a:rPr>
              <a:t>cochlearis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600" b="1">
                <a:solidFill>
                  <a:srgbClr val="FF0000"/>
                </a:solidFill>
              </a:rPr>
              <a:t>(endolymfa)</a:t>
            </a:r>
          </a:p>
        </p:txBody>
      </p:sp>
      <p:sp>
        <p:nvSpPr>
          <p:cNvPr id="23558" name="Rectangle 16"/>
          <p:cNvSpPr>
            <a:spLocks noChangeArrowheads="1"/>
          </p:cNvSpPr>
          <p:nvPr/>
        </p:nvSpPr>
        <p:spPr bwMode="auto">
          <a:xfrm>
            <a:off x="0" y="2919413"/>
            <a:ext cx="1268413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600" b="1">
                <a:solidFill>
                  <a:srgbClr val="0066CC"/>
                </a:solidFill>
              </a:rPr>
              <a:t>membrana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600" b="1">
                <a:solidFill>
                  <a:srgbClr val="0066CC"/>
                </a:solidFill>
              </a:rPr>
              <a:t>tectoria</a:t>
            </a:r>
          </a:p>
        </p:txBody>
      </p:sp>
      <p:sp>
        <p:nvSpPr>
          <p:cNvPr id="23559" name="Line 17"/>
          <p:cNvSpPr>
            <a:spLocks noChangeShapeType="1"/>
          </p:cNvSpPr>
          <p:nvPr/>
        </p:nvSpPr>
        <p:spPr bwMode="auto">
          <a:xfrm>
            <a:off x="684213" y="3500438"/>
            <a:ext cx="2592387" cy="0"/>
          </a:xfrm>
          <a:prstGeom prst="line">
            <a:avLst/>
          </a:prstGeom>
          <a:noFill/>
          <a:ln w="38100">
            <a:solidFill>
              <a:srgbClr val="0066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60" name="Text Box 18"/>
          <p:cNvSpPr txBox="1">
            <a:spLocks noChangeArrowheads="1"/>
          </p:cNvSpPr>
          <p:nvPr/>
        </p:nvSpPr>
        <p:spPr bwMode="auto">
          <a:xfrm>
            <a:off x="2843213" y="4437063"/>
            <a:ext cx="20939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600" b="1">
                <a:solidFill>
                  <a:srgbClr val="0066CC"/>
                </a:solidFill>
              </a:rPr>
              <a:t>membrana basilaris</a:t>
            </a:r>
          </a:p>
        </p:txBody>
      </p:sp>
      <p:sp>
        <p:nvSpPr>
          <p:cNvPr id="23561" name="Text Box 19"/>
          <p:cNvSpPr txBox="1">
            <a:spLocks noChangeArrowheads="1"/>
          </p:cNvSpPr>
          <p:nvPr/>
        </p:nvSpPr>
        <p:spPr bwMode="auto">
          <a:xfrm>
            <a:off x="4787900" y="2565400"/>
            <a:ext cx="34274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600" b="1">
                <a:solidFill>
                  <a:srgbClr val="0066CC"/>
                </a:solidFill>
              </a:rPr>
              <a:t>membrana vestibularis Reissneri </a:t>
            </a:r>
          </a:p>
        </p:txBody>
      </p:sp>
      <p:sp>
        <p:nvSpPr>
          <p:cNvPr id="23562" name="Line 20"/>
          <p:cNvSpPr>
            <a:spLocks noChangeShapeType="1"/>
          </p:cNvSpPr>
          <p:nvPr/>
        </p:nvSpPr>
        <p:spPr bwMode="auto">
          <a:xfrm flipH="1">
            <a:off x="4140200" y="2781300"/>
            <a:ext cx="576263" cy="0"/>
          </a:xfrm>
          <a:prstGeom prst="line">
            <a:avLst/>
          </a:prstGeom>
          <a:noFill/>
          <a:ln w="38100">
            <a:solidFill>
              <a:srgbClr val="0066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63" name="Rectangle 22"/>
          <p:cNvSpPr>
            <a:spLocks noChangeArrowheads="1"/>
          </p:cNvSpPr>
          <p:nvPr/>
        </p:nvSpPr>
        <p:spPr bwMode="auto">
          <a:xfrm>
            <a:off x="3059113" y="115888"/>
            <a:ext cx="2774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800" b="1">
                <a:solidFill>
                  <a:srgbClr val="800000"/>
                </a:solidFill>
              </a:rPr>
              <a:t>DUCTUS COCHLEARIS</a:t>
            </a:r>
            <a:r>
              <a:rPr lang="cs-CZ" altLang="en-US" sz="1800">
                <a:solidFill>
                  <a:srgbClr val="800000"/>
                </a:solidFill>
              </a:rPr>
              <a:t> </a:t>
            </a:r>
          </a:p>
        </p:txBody>
      </p:sp>
      <p:sp>
        <p:nvSpPr>
          <p:cNvPr id="23564" name="Rectangle 23"/>
          <p:cNvSpPr>
            <a:spLocks noChangeArrowheads="1"/>
          </p:cNvSpPr>
          <p:nvPr/>
        </p:nvSpPr>
        <p:spPr bwMode="auto">
          <a:xfrm>
            <a:off x="0" y="3716338"/>
            <a:ext cx="23542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600" b="1">
                <a:solidFill>
                  <a:srgbClr val="0066CC"/>
                </a:solidFill>
              </a:rPr>
              <a:t>organum spirale Corti</a:t>
            </a:r>
            <a:r>
              <a:rPr lang="cs-CZ" altLang="en-US" sz="1600">
                <a:solidFill>
                  <a:srgbClr val="0066CC"/>
                </a:solidFill>
              </a:rPr>
              <a:t> </a:t>
            </a:r>
          </a:p>
        </p:txBody>
      </p:sp>
      <p:sp>
        <p:nvSpPr>
          <p:cNvPr id="23565" name="Line 24"/>
          <p:cNvSpPr>
            <a:spLocks noChangeShapeType="1"/>
          </p:cNvSpPr>
          <p:nvPr/>
        </p:nvSpPr>
        <p:spPr bwMode="auto">
          <a:xfrm>
            <a:off x="2268538" y="3933825"/>
            <a:ext cx="1079500" cy="0"/>
          </a:xfrm>
          <a:prstGeom prst="line">
            <a:avLst/>
          </a:prstGeom>
          <a:noFill/>
          <a:ln w="38100">
            <a:solidFill>
              <a:srgbClr val="0066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048"/>
          <a:stretch/>
        </p:blipFill>
        <p:spPr>
          <a:xfrm>
            <a:off x="395536" y="1196752"/>
            <a:ext cx="8467460" cy="4248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327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0400" y="0"/>
            <a:ext cx="5283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91377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35594"/>
            <a:ext cx="9144000" cy="5386812"/>
          </a:xfrm>
          <a:prstGeom prst="rect">
            <a:avLst/>
          </a:prstGeom>
        </p:spPr>
      </p:pic>
      <p:sp>
        <p:nvSpPr>
          <p:cNvPr id="3" name="Text Box 27"/>
          <p:cNvSpPr txBox="1">
            <a:spLocks noChangeArrowheads="1"/>
          </p:cNvSpPr>
          <p:nvPr/>
        </p:nvSpPr>
        <p:spPr bwMode="auto">
          <a:xfrm>
            <a:off x="2627313" y="188913"/>
            <a:ext cx="4054475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800" b="1" dirty="0">
                <a:solidFill>
                  <a:srgbClr val="800000"/>
                </a:solidFill>
              </a:rPr>
              <a:t>NERVUS VESTIBULOCOCHLEARIS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107504" y="6525344"/>
            <a:ext cx="341632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cs-CZ"/>
            </a:defPPr>
            <a:lvl1pPr>
              <a:defRPr sz="1000" i="1"/>
            </a:lvl1pPr>
          </a:lstStyle>
          <a:p>
            <a:r>
              <a:rPr lang="cs-CZ" dirty="0" err="1"/>
              <a:t>Gilroy</a:t>
            </a:r>
            <a:r>
              <a:rPr lang="cs-CZ" dirty="0"/>
              <a:t> et al. </a:t>
            </a:r>
            <a:r>
              <a:rPr lang="en-US" dirty="0"/>
              <a:t>Atlas of Anatomy 2nd Edition</a:t>
            </a:r>
            <a:r>
              <a:rPr lang="cs-CZ" dirty="0"/>
              <a:t>, </a:t>
            </a:r>
            <a:r>
              <a:rPr lang="cs-CZ" dirty="0" err="1"/>
              <a:t>Thieme</a:t>
            </a:r>
            <a:r>
              <a:rPr lang="cs-CZ" dirty="0"/>
              <a:t> 2012.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769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http://2.bp.blogspot.com/_ZWqgYBROGHw/TQfHU45T-II/AAAAAAAAB_M/C41WYO69fXk/s1600/20080324-normal-eardrum-1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71" y="921929"/>
            <a:ext cx="3877931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420" name="Picture 4" descr="http://www.londonentclinic.com/wp-content/uploads/2012/09/CSOM1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919450"/>
            <a:ext cx="3810000" cy="3762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4192835" y="1498688"/>
            <a:ext cx="22875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600" b="1" dirty="0" err="1"/>
              <a:t>prominentia</a:t>
            </a:r>
            <a:r>
              <a:rPr lang="cs-CZ" altLang="en-US" sz="1600" b="1" dirty="0"/>
              <a:t> </a:t>
            </a:r>
            <a:r>
              <a:rPr lang="cs-CZ" altLang="en-US" sz="1600" b="1" dirty="0" err="1"/>
              <a:t>mallearis</a:t>
            </a:r>
            <a:endParaRPr lang="cs-CZ" altLang="en-US" sz="1600" b="1" dirty="0"/>
          </a:p>
        </p:txBody>
      </p:sp>
      <p:sp>
        <p:nvSpPr>
          <p:cNvPr id="5" name="Line 16"/>
          <p:cNvSpPr>
            <a:spLocks noChangeShapeType="1"/>
          </p:cNvSpPr>
          <p:nvPr/>
        </p:nvSpPr>
        <p:spPr bwMode="auto">
          <a:xfrm flipH="1">
            <a:off x="2820177" y="1786025"/>
            <a:ext cx="130663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Rectangle 28"/>
          <p:cNvSpPr>
            <a:spLocks noChangeArrowheads="1"/>
          </p:cNvSpPr>
          <p:nvPr/>
        </p:nvSpPr>
        <p:spPr bwMode="auto">
          <a:xfrm>
            <a:off x="4192835" y="1786025"/>
            <a:ext cx="28543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600" b="1" dirty="0"/>
              <a:t>(</a:t>
            </a:r>
            <a:r>
              <a:rPr lang="cs-CZ" altLang="en-US" sz="1600" b="1" dirty="0" err="1"/>
              <a:t>processus</a:t>
            </a:r>
            <a:r>
              <a:rPr lang="cs-CZ" altLang="en-US" sz="1600" b="1" dirty="0"/>
              <a:t> </a:t>
            </a:r>
            <a:r>
              <a:rPr lang="cs-CZ" altLang="en-US" sz="1600" b="1" dirty="0" err="1"/>
              <a:t>lateralis</a:t>
            </a:r>
            <a:r>
              <a:rPr lang="cs-CZ" altLang="en-US" sz="1600" b="1" dirty="0"/>
              <a:t> </a:t>
            </a:r>
            <a:r>
              <a:rPr lang="cs-CZ" altLang="en-US" sz="1600" b="1" dirty="0" err="1"/>
              <a:t>mallei</a:t>
            </a:r>
            <a:r>
              <a:rPr lang="cs-CZ" altLang="en-US" sz="1600" b="1" dirty="0"/>
              <a:t>) </a:t>
            </a:r>
          </a:p>
        </p:txBody>
      </p: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1064788" y="4666345"/>
            <a:ext cx="34067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600" b="1" dirty="0"/>
              <a:t>světelný reflex (</a:t>
            </a:r>
            <a:r>
              <a:rPr lang="cs-CZ" altLang="en-US" sz="1600" b="1" dirty="0" err="1"/>
              <a:t>trigonum</a:t>
            </a:r>
            <a:r>
              <a:rPr lang="cs-CZ" altLang="en-US" sz="1600" b="1" dirty="0"/>
              <a:t> </a:t>
            </a:r>
            <a:r>
              <a:rPr lang="cs-CZ" altLang="en-US" sz="1600" b="1" dirty="0" err="1"/>
              <a:t>Woodi</a:t>
            </a:r>
            <a:r>
              <a:rPr lang="cs-CZ" altLang="en-US" sz="1600" b="1" dirty="0"/>
              <a:t>) </a:t>
            </a:r>
          </a:p>
        </p:txBody>
      </p:sp>
      <p:sp>
        <p:nvSpPr>
          <p:cNvPr id="8" name="Line 16"/>
          <p:cNvSpPr>
            <a:spLocks noChangeShapeType="1"/>
          </p:cNvSpPr>
          <p:nvPr/>
        </p:nvSpPr>
        <p:spPr bwMode="auto">
          <a:xfrm flipH="1" flipV="1">
            <a:off x="2920575" y="2938153"/>
            <a:ext cx="0" cy="1584176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1028945" y="223335"/>
            <a:ext cx="254909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600" b="1" dirty="0" err="1"/>
              <a:t>plica</a:t>
            </a:r>
            <a:r>
              <a:rPr lang="cs-CZ" altLang="en-US" sz="1600" b="1" dirty="0"/>
              <a:t> </a:t>
            </a:r>
            <a:r>
              <a:rPr lang="cs-CZ" altLang="en-US" sz="1600" b="1" dirty="0" err="1"/>
              <a:t>mallearis</a:t>
            </a:r>
            <a:r>
              <a:rPr lang="cs-CZ" altLang="en-US" sz="1600" b="1" dirty="0"/>
              <a:t> </a:t>
            </a:r>
            <a:r>
              <a:rPr lang="cs-CZ" altLang="en-US" sz="1600" b="1" dirty="0" err="1" smtClean="0"/>
              <a:t>posterior</a:t>
            </a:r>
            <a:endParaRPr lang="cs-CZ" altLang="en-US" sz="1600" b="1" dirty="0"/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4419397" y="2181263"/>
            <a:ext cx="28543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600" b="1" dirty="0" err="1"/>
              <a:t>stria</a:t>
            </a:r>
            <a:r>
              <a:rPr lang="cs-CZ" altLang="en-US" sz="1600" b="1" dirty="0"/>
              <a:t> </a:t>
            </a:r>
            <a:r>
              <a:rPr lang="cs-CZ" altLang="en-US" sz="1600" b="1" dirty="0" err="1"/>
              <a:t>mallearis</a:t>
            </a:r>
            <a:r>
              <a:rPr lang="cs-CZ" altLang="en-US" sz="1600" b="1" dirty="0"/>
              <a:t> (</a:t>
            </a:r>
            <a:r>
              <a:rPr lang="cs-CZ" altLang="en-US" sz="1600" b="1" dirty="0" err="1"/>
              <a:t>manubrium</a:t>
            </a:r>
            <a:r>
              <a:rPr lang="cs-CZ" altLang="en-US" sz="1600" b="1" dirty="0"/>
              <a:t>)</a:t>
            </a:r>
          </a:p>
        </p:txBody>
      </p:sp>
      <p:sp>
        <p:nvSpPr>
          <p:cNvPr id="11" name="Line 16"/>
          <p:cNvSpPr>
            <a:spLocks noChangeShapeType="1"/>
          </p:cNvSpPr>
          <p:nvPr/>
        </p:nvSpPr>
        <p:spPr bwMode="auto">
          <a:xfrm flipH="1" flipV="1">
            <a:off x="2768174" y="2122575"/>
            <a:ext cx="1566508" cy="2269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Line 16"/>
          <p:cNvSpPr>
            <a:spLocks noChangeShapeType="1"/>
          </p:cNvSpPr>
          <p:nvPr/>
        </p:nvSpPr>
        <p:spPr bwMode="auto">
          <a:xfrm flipH="1">
            <a:off x="2102436" y="561889"/>
            <a:ext cx="0" cy="151216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08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1"/>
          <p:cNvGrpSpPr/>
          <p:nvPr/>
        </p:nvGrpSpPr>
        <p:grpSpPr>
          <a:xfrm>
            <a:off x="107504" y="404664"/>
            <a:ext cx="7019751" cy="3500438"/>
            <a:chOff x="1187624" y="1412875"/>
            <a:chExt cx="7019751" cy="3500438"/>
          </a:xfrm>
        </p:grpSpPr>
        <p:pic>
          <p:nvPicPr>
            <p:cNvPr id="24578" name="Picture 4" descr="90c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30" t="15457"/>
            <a:stretch>
              <a:fillRect/>
            </a:stretch>
          </p:blipFill>
          <p:spPr bwMode="auto">
            <a:xfrm>
              <a:off x="3059113" y="1412875"/>
              <a:ext cx="5148262" cy="3500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579" name="Text Box 13"/>
            <p:cNvSpPr txBox="1">
              <a:spLocks noChangeArrowheads="1"/>
            </p:cNvSpPr>
            <p:nvPr/>
          </p:nvSpPr>
          <p:spPr bwMode="auto">
            <a:xfrm>
              <a:off x="1187624" y="2924175"/>
              <a:ext cx="146685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cs-CZ" altLang="en-US" sz="1800" dirty="0"/>
                <a:t>n. </a:t>
              </a:r>
              <a:r>
                <a:rPr lang="cs-CZ" altLang="en-US" sz="1800" dirty="0" err="1"/>
                <a:t>cochlearis</a:t>
              </a:r>
              <a:endParaRPr lang="cs-CZ" altLang="en-US" sz="1800" dirty="0"/>
            </a:p>
          </p:txBody>
        </p:sp>
        <p:sp>
          <p:nvSpPr>
            <p:cNvPr id="24580" name="Text Box 14"/>
            <p:cNvSpPr txBox="1">
              <a:spLocks noChangeArrowheads="1"/>
            </p:cNvSpPr>
            <p:nvPr/>
          </p:nvSpPr>
          <p:spPr bwMode="auto">
            <a:xfrm>
              <a:off x="1475656" y="4076700"/>
              <a:ext cx="208262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cs-CZ" altLang="en-US" sz="1800" dirty="0" err="1"/>
                <a:t>ggl</a:t>
              </a:r>
              <a:r>
                <a:rPr lang="cs-CZ" altLang="en-US" sz="1800" dirty="0"/>
                <a:t>. </a:t>
              </a:r>
              <a:r>
                <a:rPr lang="cs-CZ" altLang="en-US" sz="1800" dirty="0" err="1" smtClean="0"/>
                <a:t>vestibulare</a:t>
              </a:r>
              <a:endParaRPr lang="cs-CZ" altLang="en-US" sz="1800" dirty="0" smtClean="0"/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cs-CZ" altLang="en-US" sz="1800" dirty="0" smtClean="0"/>
                <a:t>superior et </a:t>
              </a:r>
              <a:r>
                <a:rPr lang="cs-CZ" altLang="en-US" sz="1800" dirty="0" err="1" smtClean="0"/>
                <a:t>inferior</a:t>
              </a:r>
              <a:endParaRPr lang="cs-CZ" altLang="en-US" sz="1800" dirty="0"/>
            </a:p>
          </p:txBody>
        </p:sp>
        <p:sp>
          <p:nvSpPr>
            <p:cNvPr id="24581" name="Line 21"/>
            <p:cNvSpPr>
              <a:spLocks noChangeShapeType="1"/>
            </p:cNvSpPr>
            <p:nvPr/>
          </p:nvSpPr>
          <p:spPr bwMode="auto">
            <a:xfrm>
              <a:off x="2627848" y="3140075"/>
              <a:ext cx="576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82" name="Line 22"/>
            <p:cNvSpPr>
              <a:spLocks noChangeShapeType="1"/>
            </p:cNvSpPr>
            <p:nvPr/>
          </p:nvSpPr>
          <p:spPr bwMode="auto">
            <a:xfrm flipV="1">
              <a:off x="3348038" y="3500438"/>
              <a:ext cx="647700" cy="6477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83" name="Text Box 24"/>
            <p:cNvSpPr txBox="1">
              <a:spLocks noChangeArrowheads="1"/>
            </p:cNvSpPr>
            <p:nvPr/>
          </p:nvSpPr>
          <p:spPr bwMode="auto">
            <a:xfrm>
              <a:off x="3635375" y="4005263"/>
              <a:ext cx="1517650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cs-CZ" altLang="en-US" sz="1800"/>
                <a:t>n. saccularis </a:t>
              </a:r>
            </a:p>
          </p:txBody>
        </p:sp>
        <p:sp>
          <p:nvSpPr>
            <p:cNvPr id="24584" name="Rectangle 25"/>
            <p:cNvSpPr>
              <a:spLocks noChangeArrowheads="1"/>
            </p:cNvSpPr>
            <p:nvPr/>
          </p:nvSpPr>
          <p:spPr bwMode="auto">
            <a:xfrm>
              <a:off x="3706813" y="1628775"/>
              <a:ext cx="227965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cs-CZ" altLang="en-US" sz="1800"/>
                <a:t>n. utriculoampullaris </a:t>
              </a:r>
            </a:p>
          </p:txBody>
        </p:sp>
        <p:sp>
          <p:nvSpPr>
            <p:cNvPr id="24585" name="Rectangle 26"/>
            <p:cNvSpPr>
              <a:spLocks noChangeArrowheads="1"/>
            </p:cNvSpPr>
            <p:nvPr/>
          </p:nvSpPr>
          <p:spPr bwMode="auto">
            <a:xfrm>
              <a:off x="3851275" y="4546600"/>
              <a:ext cx="254635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cs-CZ" altLang="en-US" sz="1800"/>
                <a:t>n. ampullae posterioris </a:t>
              </a:r>
            </a:p>
          </p:txBody>
        </p:sp>
        <p:sp>
          <p:nvSpPr>
            <p:cNvPr id="24586" name="Text Box 28"/>
            <p:cNvSpPr txBox="1">
              <a:spLocks noChangeArrowheads="1"/>
            </p:cNvSpPr>
            <p:nvPr/>
          </p:nvSpPr>
          <p:spPr bwMode="auto">
            <a:xfrm>
              <a:off x="1262658" y="3284538"/>
              <a:ext cx="1581150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cs-CZ" altLang="en-US" sz="1800" dirty="0"/>
                <a:t>n. </a:t>
              </a:r>
              <a:r>
                <a:rPr lang="cs-CZ" altLang="en-US" sz="1800" dirty="0" err="1"/>
                <a:t>vestibularis</a:t>
              </a:r>
              <a:endParaRPr lang="cs-CZ" altLang="en-US" sz="1800" dirty="0"/>
            </a:p>
          </p:txBody>
        </p:sp>
        <p:sp>
          <p:nvSpPr>
            <p:cNvPr id="24587" name="Line 29"/>
            <p:cNvSpPr>
              <a:spLocks noChangeShapeType="1"/>
            </p:cNvSpPr>
            <p:nvPr/>
          </p:nvSpPr>
          <p:spPr bwMode="auto">
            <a:xfrm>
              <a:off x="2843888" y="3500438"/>
              <a:ext cx="720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88" name="Line 30"/>
            <p:cNvSpPr>
              <a:spLocks noChangeShapeType="1"/>
            </p:cNvSpPr>
            <p:nvPr/>
          </p:nvSpPr>
          <p:spPr bwMode="auto">
            <a:xfrm flipV="1">
              <a:off x="4572000" y="3500438"/>
              <a:ext cx="215900" cy="5048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89" name="Line 31"/>
            <p:cNvSpPr>
              <a:spLocks noChangeShapeType="1"/>
            </p:cNvSpPr>
            <p:nvPr/>
          </p:nvSpPr>
          <p:spPr bwMode="auto">
            <a:xfrm flipV="1">
              <a:off x="5219700" y="4005263"/>
              <a:ext cx="0" cy="5746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90" name="Line 32"/>
            <p:cNvSpPr>
              <a:spLocks noChangeShapeType="1"/>
            </p:cNvSpPr>
            <p:nvPr/>
          </p:nvSpPr>
          <p:spPr bwMode="auto">
            <a:xfrm>
              <a:off x="5219700" y="1989138"/>
              <a:ext cx="0" cy="7905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4591" name="Text Box 27"/>
          <p:cNvSpPr txBox="1">
            <a:spLocks noChangeArrowheads="1"/>
          </p:cNvSpPr>
          <p:nvPr/>
        </p:nvSpPr>
        <p:spPr bwMode="auto">
          <a:xfrm>
            <a:off x="2627313" y="116632"/>
            <a:ext cx="4054475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800" b="1" dirty="0">
                <a:solidFill>
                  <a:srgbClr val="800000"/>
                </a:solidFill>
              </a:rPr>
              <a:t>NERVUS VESTIBULOCOCHLEARIS</a:t>
            </a:r>
          </a:p>
        </p:txBody>
      </p:sp>
      <p:grpSp>
        <p:nvGrpSpPr>
          <p:cNvPr id="29" name="Skupina 28"/>
          <p:cNvGrpSpPr>
            <a:grpSpLocks noChangeAspect="1"/>
          </p:cNvGrpSpPr>
          <p:nvPr/>
        </p:nvGrpSpPr>
        <p:grpSpPr>
          <a:xfrm>
            <a:off x="2273219" y="4121002"/>
            <a:ext cx="6848044" cy="2611327"/>
            <a:chOff x="467544" y="2204864"/>
            <a:chExt cx="10949361" cy="4175264"/>
          </a:xfrm>
        </p:grpSpPr>
        <p:pic>
          <p:nvPicPr>
            <p:cNvPr id="30" name="Obrázek 29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78" t="25850" r="38498" b="27950"/>
            <a:stretch/>
          </p:blipFill>
          <p:spPr>
            <a:xfrm>
              <a:off x="467544" y="2204864"/>
              <a:ext cx="5040560" cy="3168352"/>
            </a:xfrm>
            <a:prstGeom prst="rect">
              <a:avLst/>
            </a:prstGeom>
          </p:spPr>
        </p:pic>
        <p:sp>
          <p:nvSpPr>
            <p:cNvPr id="31" name="TextovéPole 30"/>
            <p:cNvSpPr txBox="1"/>
            <p:nvPr/>
          </p:nvSpPr>
          <p:spPr>
            <a:xfrm>
              <a:off x="6012160" y="2636912"/>
              <a:ext cx="23903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smtClean="0"/>
                <a:t>introitus </a:t>
              </a:r>
              <a:r>
                <a:rPr lang="cs-CZ" dirty="0" err="1" smtClean="0"/>
                <a:t>canalis</a:t>
              </a:r>
              <a:r>
                <a:rPr lang="cs-CZ" dirty="0" smtClean="0"/>
                <a:t> n. VII</a:t>
              </a:r>
              <a:endParaRPr lang="en-US" dirty="0"/>
            </a:p>
          </p:txBody>
        </p:sp>
        <p:cxnSp>
          <p:nvCxnSpPr>
            <p:cNvPr id="32" name="Přímá spojnice se šipkou 31"/>
            <p:cNvCxnSpPr/>
            <p:nvPr/>
          </p:nvCxnSpPr>
          <p:spPr>
            <a:xfrm flipH="1">
              <a:off x="3890392" y="2913911"/>
              <a:ext cx="1788736" cy="184666"/>
            </a:xfrm>
            <a:prstGeom prst="straightConnector1">
              <a:avLst/>
            </a:prstGeom>
            <a:ln w="317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Přímá spojnice se šipkou 32"/>
            <p:cNvCxnSpPr/>
            <p:nvPr/>
          </p:nvCxnSpPr>
          <p:spPr>
            <a:xfrm flipH="1" flipV="1">
              <a:off x="4223424" y="3283243"/>
              <a:ext cx="1788736" cy="1741"/>
            </a:xfrm>
            <a:prstGeom prst="straightConnector1">
              <a:avLst/>
            </a:prstGeom>
            <a:ln w="317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Přímá spojnice se šipkou 33"/>
            <p:cNvCxnSpPr/>
            <p:nvPr/>
          </p:nvCxnSpPr>
          <p:spPr>
            <a:xfrm flipH="1" flipV="1">
              <a:off x="4122016" y="3933057"/>
              <a:ext cx="887764" cy="1440159"/>
            </a:xfrm>
            <a:prstGeom prst="straightConnector1">
              <a:avLst/>
            </a:prstGeom>
            <a:ln w="317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Přímá spojnice se šipkou 34"/>
            <p:cNvCxnSpPr/>
            <p:nvPr/>
          </p:nvCxnSpPr>
          <p:spPr>
            <a:xfrm flipH="1" flipV="1">
              <a:off x="4122016" y="3525816"/>
              <a:ext cx="2106168" cy="797849"/>
            </a:xfrm>
            <a:prstGeom prst="straightConnector1">
              <a:avLst/>
            </a:prstGeom>
            <a:ln w="317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Přímá spojnice se šipkou 35"/>
            <p:cNvCxnSpPr/>
            <p:nvPr/>
          </p:nvCxnSpPr>
          <p:spPr>
            <a:xfrm flipV="1">
              <a:off x="3561074" y="4077073"/>
              <a:ext cx="5310" cy="1455295"/>
            </a:xfrm>
            <a:prstGeom prst="straightConnector1">
              <a:avLst/>
            </a:prstGeom>
            <a:ln w="317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ovéPole 36"/>
            <p:cNvSpPr txBox="1"/>
            <p:nvPr/>
          </p:nvSpPr>
          <p:spPr>
            <a:xfrm>
              <a:off x="6282137" y="4138999"/>
              <a:ext cx="187743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err="1"/>
                <a:t>c</a:t>
              </a:r>
              <a:r>
                <a:rPr lang="cs-CZ" dirty="0" err="1" smtClean="0"/>
                <a:t>rista</a:t>
              </a:r>
              <a:r>
                <a:rPr lang="cs-CZ" dirty="0" smtClean="0"/>
                <a:t> transversa</a:t>
              </a:r>
              <a:endParaRPr lang="en-US" dirty="0"/>
            </a:p>
          </p:txBody>
        </p:sp>
        <p:sp>
          <p:nvSpPr>
            <p:cNvPr id="38" name="TextovéPole 37"/>
            <p:cNvSpPr txBox="1"/>
            <p:nvPr/>
          </p:nvSpPr>
          <p:spPr>
            <a:xfrm>
              <a:off x="6030416" y="3089551"/>
              <a:ext cx="4416643" cy="10334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smtClean="0"/>
                <a:t>area </a:t>
              </a:r>
              <a:r>
                <a:rPr lang="cs-CZ" dirty="0" err="1" smtClean="0"/>
                <a:t>vestibularis</a:t>
              </a:r>
              <a:r>
                <a:rPr lang="cs-CZ" dirty="0" smtClean="0"/>
                <a:t> superior</a:t>
              </a:r>
            </a:p>
            <a:p>
              <a:r>
                <a:rPr lang="cs-CZ" dirty="0" smtClean="0"/>
                <a:t>(n. </a:t>
              </a:r>
              <a:r>
                <a:rPr lang="cs-CZ" dirty="0" err="1" smtClean="0"/>
                <a:t>utriculoampullaris</a:t>
              </a:r>
              <a:r>
                <a:rPr lang="cs-CZ" dirty="0" smtClean="0"/>
                <a:t>)</a:t>
              </a:r>
              <a:endParaRPr lang="en-US" dirty="0"/>
            </a:p>
          </p:txBody>
        </p:sp>
        <p:sp>
          <p:nvSpPr>
            <p:cNvPr id="39" name="TextovéPole 38"/>
            <p:cNvSpPr txBox="1"/>
            <p:nvPr/>
          </p:nvSpPr>
          <p:spPr>
            <a:xfrm>
              <a:off x="4488474" y="5346706"/>
              <a:ext cx="6928431" cy="10334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smtClean="0"/>
                <a:t>area </a:t>
              </a:r>
              <a:r>
                <a:rPr lang="cs-CZ" dirty="0" err="1" smtClean="0"/>
                <a:t>vestibularis</a:t>
              </a:r>
              <a:r>
                <a:rPr lang="cs-CZ" dirty="0" smtClean="0"/>
                <a:t> </a:t>
              </a:r>
              <a:r>
                <a:rPr lang="cs-CZ" dirty="0" err="1" smtClean="0"/>
                <a:t>inferior</a:t>
              </a:r>
              <a:r>
                <a:rPr lang="cs-CZ" dirty="0" smtClean="0"/>
                <a:t> (n. </a:t>
              </a:r>
              <a:r>
                <a:rPr lang="cs-CZ" dirty="0" err="1" smtClean="0"/>
                <a:t>saccularis</a:t>
              </a:r>
              <a:r>
                <a:rPr lang="cs-CZ" dirty="0" smtClean="0"/>
                <a:t>)</a:t>
              </a:r>
            </a:p>
            <a:p>
              <a:r>
                <a:rPr lang="cs-CZ" dirty="0" smtClean="0"/>
                <a:t>+ </a:t>
              </a:r>
              <a:r>
                <a:rPr lang="cs-CZ" dirty="0" err="1" smtClean="0"/>
                <a:t>foramen</a:t>
              </a:r>
              <a:r>
                <a:rPr lang="cs-CZ" dirty="0" smtClean="0"/>
                <a:t> </a:t>
              </a:r>
              <a:r>
                <a:rPr lang="cs-CZ" dirty="0" err="1" smtClean="0"/>
                <a:t>singulare</a:t>
              </a:r>
              <a:r>
                <a:rPr lang="cs-CZ" dirty="0" smtClean="0"/>
                <a:t> (</a:t>
              </a:r>
              <a:r>
                <a:rPr lang="cs-CZ" dirty="0"/>
                <a:t>n. </a:t>
              </a:r>
              <a:r>
                <a:rPr lang="cs-CZ" dirty="0" err="1"/>
                <a:t>ampularis</a:t>
              </a:r>
              <a:r>
                <a:rPr lang="cs-CZ" dirty="0"/>
                <a:t>. post</a:t>
              </a:r>
              <a:r>
                <a:rPr lang="cs-CZ" dirty="0" smtClean="0"/>
                <a:t>.)</a:t>
              </a:r>
              <a:endParaRPr lang="en-US" dirty="0"/>
            </a:p>
          </p:txBody>
        </p:sp>
        <p:sp>
          <p:nvSpPr>
            <p:cNvPr id="40" name="TextovéPole 39"/>
            <p:cNvSpPr txBox="1"/>
            <p:nvPr/>
          </p:nvSpPr>
          <p:spPr>
            <a:xfrm>
              <a:off x="1725262" y="5532368"/>
              <a:ext cx="1659428" cy="646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err="1" smtClean="0"/>
                <a:t>tractus</a:t>
              </a:r>
              <a:r>
                <a:rPr lang="cs-CZ" dirty="0" smtClean="0"/>
                <a:t> </a:t>
              </a:r>
              <a:r>
                <a:rPr lang="cs-CZ" dirty="0" err="1" smtClean="0"/>
                <a:t>spiralis</a:t>
              </a:r>
              <a:endParaRPr lang="cs-CZ" dirty="0" smtClean="0"/>
            </a:p>
            <a:p>
              <a:r>
                <a:rPr lang="cs-CZ" dirty="0" err="1" smtClean="0"/>
                <a:t>foraminosus</a:t>
              </a:r>
              <a:endParaRPr lang="en-US" dirty="0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06787"/>
            <a:ext cx="9144000" cy="4844425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107504" y="6525344"/>
            <a:ext cx="341632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cs-CZ"/>
            </a:defPPr>
            <a:lvl1pPr>
              <a:defRPr sz="1000" i="1"/>
            </a:lvl1pPr>
          </a:lstStyle>
          <a:p>
            <a:r>
              <a:rPr lang="cs-CZ" dirty="0" err="1"/>
              <a:t>Gilroy</a:t>
            </a:r>
            <a:r>
              <a:rPr lang="cs-CZ" dirty="0"/>
              <a:t> et al. </a:t>
            </a:r>
            <a:r>
              <a:rPr lang="en-US" dirty="0"/>
              <a:t>Atlas of Anatomy 2nd Edition</a:t>
            </a:r>
            <a:r>
              <a:rPr lang="cs-CZ" dirty="0"/>
              <a:t>, </a:t>
            </a:r>
            <a:r>
              <a:rPr lang="cs-CZ" dirty="0" err="1"/>
              <a:t>Thieme</a:t>
            </a:r>
            <a:r>
              <a:rPr lang="cs-CZ" dirty="0"/>
              <a:t> 2012.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4619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2411760" y="620688"/>
            <a:ext cx="33009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Fundus </a:t>
            </a:r>
            <a:r>
              <a:rPr lang="cs-CZ" dirty="0" err="1" smtClean="0"/>
              <a:t>meatus</a:t>
            </a:r>
            <a:r>
              <a:rPr lang="cs-CZ" dirty="0" smtClean="0"/>
              <a:t> </a:t>
            </a:r>
            <a:r>
              <a:rPr lang="cs-CZ" dirty="0" err="1" smtClean="0"/>
              <a:t>acustici</a:t>
            </a:r>
            <a:r>
              <a:rPr lang="cs-CZ" dirty="0" smtClean="0"/>
              <a:t> </a:t>
            </a:r>
            <a:r>
              <a:rPr lang="cs-CZ" dirty="0" err="1" smtClean="0"/>
              <a:t>interni</a:t>
            </a:r>
            <a:endParaRPr lang="en-US" dirty="0"/>
          </a:p>
        </p:txBody>
      </p:sp>
      <p:grpSp>
        <p:nvGrpSpPr>
          <p:cNvPr id="21" name="Skupina 20"/>
          <p:cNvGrpSpPr/>
          <p:nvPr/>
        </p:nvGrpSpPr>
        <p:grpSpPr>
          <a:xfrm>
            <a:off x="467544" y="2204864"/>
            <a:ext cx="8679366" cy="4250948"/>
            <a:chOff x="467544" y="2204864"/>
            <a:chExt cx="8679366" cy="4250948"/>
          </a:xfrm>
        </p:grpSpPr>
        <p:pic>
          <p:nvPicPr>
            <p:cNvPr id="2" name="Obrázek 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78" t="25850" r="38498" b="27950"/>
            <a:stretch/>
          </p:blipFill>
          <p:spPr>
            <a:xfrm>
              <a:off x="467544" y="2204864"/>
              <a:ext cx="5040560" cy="3168352"/>
            </a:xfrm>
            <a:prstGeom prst="rect">
              <a:avLst/>
            </a:prstGeom>
          </p:spPr>
        </p:pic>
        <p:sp>
          <p:nvSpPr>
            <p:cNvPr id="4" name="TextovéPole 3"/>
            <p:cNvSpPr txBox="1"/>
            <p:nvPr/>
          </p:nvSpPr>
          <p:spPr>
            <a:xfrm>
              <a:off x="6012160" y="2636912"/>
              <a:ext cx="23903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smtClean="0"/>
                <a:t>introitus </a:t>
              </a:r>
              <a:r>
                <a:rPr lang="cs-CZ" dirty="0" err="1" smtClean="0"/>
                <a:t>canalis</a:t>
              </a:r>
              <a:r>
                <a:rPr lang="cs-CZ" dirty="0" smtClean="0"/>
                <a:t> n. VII</a:t>
              </a:r>
              <a:endParaRPr lang="en-US" dirty="0"/>
            </a:p>
          </p:txBody>
        </p:sp>
        <p:cxnSp>
          <p:nvCxnSpPr>
            <p:cNvPr id="6" name="Přímá spojnice se šipkou 5"/>
            <p:cNvCxnSpPr/>
            <p:nvPr/>
          </p:nvCxnSpPr>
          <p:spPr>
            <a:xfrm flipH="1">
              <a:off x="3890392" y="2913911"/>
              <a:ext cx="1788736" cy="184666"/>
            </a:xfrm>
            <a:prstGeom prst="straightConnector1">
              <a:avLst/>
            </a:prstGeom>
            <a:ln w="317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Přímá spojnice se šipkou 7"/>
            <p:cNvCxnSpPr/>
            <p:nvPr/>
          </p:nvCxnSpPr>
          <p:spPr>
            <a:xfrm flipH="1" flipV="1">
              <a:off x="4223424" y="3283243"/>
              <a:ext cx="1788736" cy="1741"/>
            </a:xfrm>
            <a:prstGeom prst="straightConnector1">
              <a:avLst/>
            </a:prstGeom>
            <a:ln w="317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Přímá spojnice se šipkou 9"/>
            <p:cNvCxnSpPr/>
            <p:nvPr/>
          </p:nvCxnSpPr>
          <p:spPr>
            <a:xfrm flipH="1" flipV="1">
              <a:off x="4122016" y="3933057"/>
              <a:ext cx="887764" cy="1440159"/>
            </a:xfrm>
            <a:prstGeom prst="straightConnector1">
              <a:avLst/>
            </a:prstGeom>
            <a:ln w="317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Přímá spojnice se šipkou 10"/>
            <p:cNvCxnSpPr/>
            <p:nvPr/>
          </p:nvCxnSpPr>
          <p:spPr>
            <a:xfrm flipH="1" flipV="1">
              <a:off x="4122016" y="3525816"/>
              <a:ext cx="2106168" cy="797849"/>
            </a:xfrm>
            <a:prstGeom prst="straightConnector1">
              <a:avLst/>
            </a:prstGeom>
            <a:ln w="317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Přímá spojnice se šipkou 12"/>
            <p:cNvCxnSpPr/>
            <p:nvPr/>
          </p:nvCxnSpPr>
          <p:spPr>
            <a:xfrm flipV="1">
              <a:off x="3563888" y="4077072"/>
              <a:ext cx="2496" cy="1681685"/>
            </a:xfrm>
            <a:prstGeom prst="straightConnector1">
              <a:avLst/>
            </a:prstGeom>
            <a:ln w="317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ovéPole 16"/>
            <p:cNvSpPr txBox="1"/>
            <p:nvPr/>
          </p:nvSpPr>
          <p:spPr>
            <a:xfrm>
              <a:off x="6282137" y="4138999"/>
              <a:ext cx="187743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err="1"/>
                <a:t>c</a:t>
              </a:r>
              <a:r>
                <a:rPr lang="cs-CZ" dirty="0" err="1" smtClean="0"/>
                <a:t>rista</a:t>
              </a:r>
              <a:r>
                <a:rPr lang="cs-CZ" dirty="0" smtClean="0"/>
                <a:t> transversa</a:t>
              </a:r>
              <a:endParaRPr lang="en-US" dirty="0"/>
            </a:p>
          </p:txBody>
        </p:sp>
        <p:sp>
          <p:nvSpPr>
            <p:cNvPr id="18" name="TextovéPole 17"/>
            <p:cNvSpPr txBox="1"/>
            <p:nvPr/>
          </p:nvSpPr>
          <p:spPr>
            <a:xfrm>
              <a:off x="6030416" y="3089551"/>
              <a:ext cx="276229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smtClean="0"/>
                <a:t>area </a:t>
              </a:r>
              <a:r>
                <a:rPr lang="cs-CZ" dirty="0" err="1" smtClean="0"/>
                <a:t>vestibularis</a:t>
              </a:r>
              <a:r>
                <a:rPr lang="cs-CZ" dirty="0" smtClean="0"/>
                <a:t> superior</a:t>
              </a:r>
            </a:p>
            <a:p>
              <a:r>
                <a:rPr lang="cs-CZ" dirty="0" smtClean="0"/>
                <a:t>(n. </a:t>
              </a:r>
              <a:r>
                <a:rPr lang="cs-CZ" dirty="0" err="1" smtClean="0"/>
                <a:t>utriculoampullaris</a:t>
              </a:r>
              <a:r>
                <a:rPr lang="cs-CZ" dirty="0" smtClean="0"/>
                <a:t>)</a:t>
              </a:r>
              <a:endParaRPr lang="en-US" dirty="0"/>
            </a:p>
          </p:txBody>
        </p:sp>
        <p:sp>
          <p:nvSpPr>
            <p:cNvPr id="19" name="TextovéPole 18"/>
            <p:cNvSpPr txBox="1"/>
            <p:nvPr/>
          </p:nvSpPr>
          <p:spPr>
            <a:xfrm>
              <a:off x="4788024" y="5346706"/>
              <a:ext cx="435888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smtClean="0"/>
                <a:t>area </a:t>
              </a:r>
              <a:r>
                <a:rPr lang="cs-CZ" dirty="0" err="1" smtClean="0"/>
                <a:t>vestibularis</a:t>
              </a:r>
              <a:r>
                <a:rPr lang="cs-CZ" dirty="0" smtClean="0"/>
                <a:t> </a:t>
              </a:r>
              <a:r>
                <a:rPr lang="cs-CZ" dirty="0" err="1" smtClean="0"/>
                <a:t>inferior</a:t>
              </a:r>
              <a:r>
                <a:rPr lang="cs-CZ" dirty="0" smtClean="0"/>
                <a:t> (n. </a:t>
              </a:r>
              <a:r>
                <a:rPr lang="cs-CZ" dirty="0" err="1" smtClean="0"/>
                <a:t>saccularis</a:t>
              </a:r>
              <a:r>
                <a:rPr lang="cs-CZ" dirty="0" smtClean="0"/>
                <a:t>)</a:t>
              </a:r>
            </a:p>
            <a:p>
              <a:r>
                <a:rPr lang="cs-CZ" dirty="0" smtClean="0"/>
                <a:t>+ </a:t>
              </a:r>
              <a:r>
                <a:rPr lang="cs-CZ" dirty="0" err="1" smtClean="0"/>
                <a:t>foramen</a:t>
              </a:r>
              <a:r>
                <a:rPr lang="cs-CZ" dirty="0" smtClean="0"/>
                <a:t> </a:t>
              </a:r>
              <a:r>
                <a:rPr lang="cs-CZ" dirty="0" err="1" smtClean="0"/>
                <a:t>singulare</a:t>
              </a:r>
              <a:r>
                <a:rPr lang="cs-CZ" dirty="0" smtClean="0"/>
                <a:t> (n. </a:t>
              </a:r>
              <a:r>
                <a:rPr lang="cs-CZ" dirty="0" err="1" smtClean="0"/>
                <a:t>ampularis</a:t>
              </a:r>
              <a:r>
                <a:rPr lang="cs-CZ" dirty="0" smtClean="0"/>
                <a:t>. post.)</a:t>
              </a:r>
              <a:endParaRPr lang="en-US" dirty="0"/>
            </a:p>
          </p:txBody>
        </p:sp>
        <p:sp>
          <p:nvSpPr>
            <p:cNvPr id="20" name="TextovéPole 19"/>
            <p:cNvSpPr txBox="1"/>
            <p:nvPr/>
          </p:nvSpPr>
          <p:spPr>
            <a:xfrm>
              <a:off x="2888833" y="5809481"/>
              <a:ext cx="165942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err="1" smtClean="0"/>
                <a:t>tractus</a:t>
              </a:r>
              <a:r>
                <a:rPr lang="cs-CZ" dirty="0" smtClean="0"/>
                <a:t> </a:t>
              </a:r>
              <a:r>
                <a:rPr lang="cs-CZ" dirty="0" err="1" smtClean="0"/>
                <a:t>spiralis</a:t>
              </a:r>
              <a:endParaRPr lang="cs-CZ" dirty="0" smtClean="0"/>
            </a:p>
            <a:p>
              <a:r>
                <a:rPr lang="cs-CZ" dirty="0" err="1" smtClean="0"/>
                <a:t>foraminosus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46394176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692696"/>
            <a:ext cx="7888857" cy="5579573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6948264" y="2636912"/>
            <a:ext cx="2034531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sz="1400" dirty="0" smtClean="0"/>
              <a:t>n. </a:t>
            </a:r>
            <a:r>
              <a:rPr lang="cs-CZ" sz="1400" dirty="0" err="1" smtClean="0"/>
              <a:t>ampullaris</a:t>
            </a:r>
            <a:r>
              <a:rPr lang="cs-CZ" sz="1400" dirty="0" smtClean="0"/>
              <a:t> ant. et lat.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5107224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ChangeArrowheads="1"/>
          </p:cNvSpPr>
          <p:nvPr/>
        </p:nvSpPr>
        <p:spPr bwMode="auto">
          <a:xfrm>
            <a:off x="3492500" y="260350"/>
            <a:ext cx="2279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800" b="1">
                <a:solidFill>
                  <a:srgbClr val="800000"/>
                </a:solidFill>
              </a:rPr>
              <a:t>CAVITAS TYMPANI</a:t>
            </a:r>
          </a:p>
        </p:txBody>
      </p:sp>
      <p:grpSp>
        <p:nvGrpSpPr>
          <p:cNvPr id="4099" name="Group 14"/>
          <p:cNvGrpSpPr>
            <a:grpSpLocks/>
          </p:cNvGrpSpPr>
          <p:nvPr/>
        </p:nvGrpSpPr>
        <p:grpSpPr bwMode="auto">
          <a:xfrm>
            <a:off x="4356100" y="1484313"/>
            <a:ext cx="3816350" cy="4032250"/>
            <a:chOff x="1791" y="935"/>
            <a:chExt cx="2404" cy="2540"/>
          </a:xfrm>
        </p:grpSpPr>
        <p:sp>
          <p:nvSpPr>
            <p:cNvPr id="4122" name="AutoShape 5"/>
            <p:cNvSpPr>
              <a:spLocks noChangeArrowheads="1"/>
            </p:cNvSpPr>
            <p:nvPr/>
          </p:nvSpPr>
          <p:spPr bwMode="auto">
            <a:xfrm>
              <a:off x="1791" y="935"/>
              <a:ext cx="2404" cy="2540"/>
            </a:xfrm>
            <a:prstGeom prst="cube">
              <a:avLst>
                <a:gd name="adj" fmla="val 25000"/>
              </a:avLst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4123" name="Line 7"/>
            <p:cNvSpPr>
              <a:spLocks noChangeShapeType="1"/>
            </p:cNvSpPr>
            <p:nvPr/>
          </p:nvSpPr>
          <p:spPr bwMode="auto">
            <a:xfrm>
              <a:off x="2381" y="935"/>
              <a:ext cx="0" cy="195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24" name="Line 8"/>
            <p:cNvSpPr>
              <a:spLocks noChangeShapeType="1"/>
            </p:cNvSpPr>
            <p:nvPr/>
          </p:nvSpPr>
          <p:spPr bwMode="auto">
            <a:xfrm flipV="1">
              <a:off x="1791" y="2886"/>
              <a:ext cx="590" cy="5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25" name="Line 9"/>
            <p:cNvSpPr>
              <a:spLocks noChangeShapeType="1"/>
            </p:cNvSpPr>
            <p:nvPr/>
          </p:nvSpPr>
          <p:spPr bwMode="auto">
            <a:xfrm flipH="1">
              <a:off x="2381" y="2886"/>
              <a:ext cx="181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100" name="Group 34"/>
          <p:cNvGrpSpPr>
            <a:grpSpLocks/>
          </p:cNvGrpSpPr>
          <p:nvPr/>
        </p:nvGrpSpPr>
        <p:grpSpPr bwMode="auto">
          <a:xfrm>
            <a:off x="179388" y="2451100"/>
            <a:ext cx="3676650" cy="609600"/>
            <a:chOff x="113" y="400"/>
            <a:chExt cx="2316" cy="384"/>
          </a:xfrm>
        </p:grpSpPr>
        <p:sp>
          <p:nvSpPr>
            <p:cNvPr id="4120" name="Rectangle 15"/>
            <p:cNvSpPr>
              <a:spLocks noChangeArrowheads="1"/>
            </p:cNvSpPr>
            <p:nvPr/>
          </p:nvSpPr>
          <p:spPr bwMode="auto">
            <a:xfrm>
              <a:off x="113" y="400"/>
              <a:ext cx="1063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en-US" sz="1600" b="1"/>
                <a:t>paries jugularis</a:t>
              </a:r>
            </a:p>
          </p:txBody>
        </p:sp>
        <p:sp>
          <p:nvSpPr>
            <p:cNvPr id="4121" name="Rectangle 17"/>
            <p:cNvSpPr>
              <a:spLocks noChangeArrowheads="1"/>
            </p:cNvSpPr>
            <p:nvPr/>
          </p:nvSpPr>
          <p:spPr bwMode="auto">
            <a:xfrm>
              <a:off x="158" y="572"/>
              <a:ext cx="2271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en-US" sz="1600"/>
                <a:t>- apertura externa canaliculi tympanici</a:t>
              </a:r>
            </a:p>
          </p:txBody>
        </p:sp>
      </p:grpSp>
      <p:grpSp>
        <p:nvGrpSpPr>
          <p:cNvPr id="4101" name="Group 35"/>
          <p:cNvGrpSpPr>
            <a:grpSpLocks/>
          </p:cNvGrpSpPr>
          <p:nvPr/>
        </p:nvGrpSpPr>
        <p:grpSpPr bwMode="auto">
          <a:xfrm>
            <a:off x="179388" y="3119438"/>
            <a:ext cx="3470275" cy="611187"/>
            <a:chOff x="113" y="808"/>
            <a:chExt cx="2186" cy="385"/>
          </a:xfrm>
        </p:grpSpPr>
        <p:sp>
          <p:nvSpPr>
            <p:cNvPr id="4118" name="Rectangle 18"/>
            <p:cNvSpPr>
              <a:spLocks noChangeArrowheads="1"/>
            </p:cNvSpPr>
            <p:nvPr/>
          </p:nvSpPr>
          <p:spPr bwMode="auto">
            <a:xfrm>
              <a:off x="113" y="808"/>
              <a:ext cx="127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en-US" sz="1600" b="1"/>
                <a:t>paries tegmentalis </a:t>
              </a:r>
            </a:p>
          </p:txBody>
        </p:sp>
        <p:sp>
          <p:nvSpPr>
            <p:cNvPr id="4119" name="Rectangle 19"/>
            <p:cNvSpPr>
              <a:spLocks noChangeArrowheads="1"/>
            </p:cNvSpPr>
            <p:nvPr/>
          </p:nvSpPr>
          <p:spPr bwMode="auto">
            <a:xfrm>
              <a:off x="113" y="981"/>
              <a:ext cx="218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en-US" sz="1600"/>
                <a:t>- hiatus canalis nervi petrosi minoris </a:t>
              </a:r>
            </a:p>
          </p:txBody>
        </p:sp>
      </p:grpSp>
      <p:grpSp>
        <p:nvGrpSpPr>
          <p:cNvPr id="4102" name="Group 36"/>
          <p:cNvGrpSpPr>
            <a:grpSpLocks/>
          </p:cNvGrpSpPr>
          <p:nvPr/>
        </p:nvGrpSpPr>
        <p:grpSpPr bwMode="auto">
          <a:xfrm>
            <a:off x="179388" y="3790950"/>
            <a:ext cx="3744912" cy="1377950"/>
            <a:chOff x="113" y="1307"/>
            <a:chExt cx="2359" cy="868"/>
          </a:xfrm>
        </p:grpSpPr>
        <p:sp>
          <p:nvSpPr>
            <p:cNvPr id="4113" name="Rectangle 20"/>
            <p:cNvSpPr>
              <a:spLocks noChangeArrowheads="1"/>
            </p:cNvSpPr>
            <p:nvPr/>
          </p:nvSpPr>
          <p:spPr bwMode="auto">
            <a:xfrm>
              <a:off x="113" y="1307"/>
              <a:ext cx="113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en-US" sz="1600" b="1"/>
                <a:t>paries caroticus</a:t>
              </a:r>
              <a:r>
                <a:rPr lang="cs-CZ" altLang="en-US" sz="1600"/>
                <a:t> </a:t>
              </a:r>
            </a:p>
          </p:txBody>
        </p:sp>
        <p:sp>
          <p:nvSpPr>
            <p:cNvPr id="4114" name="Rectangle 21"/>
            <p:cNvSpPr>
              <a:spLocks noChangeArrowheads="1"/>
            </p:cNvSpPr>
            <p:nvPr/>
          </p:nvSpPr>
          <p:spPr bwMode="auto">
            <a:xfrm>
              <a:off x="113" y="1480"/>
              <a:ext cx="1779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en-US" sz="1600"/>
                <a:t>- canaliculi caroticotympanici </a:t>
              </a:r>
            </a:p>
          </p:txBody>
        </p:sp>
        <p:sp>
          <p:nvSpPr>
            <p:cNvPr id="4115" name="Rectangle 22"/>
            <p:cNvSpPr>
              <a:spLocks noChangeArrowheads="1"/>
            </p:cNvSpPr>
            <p:nvPr/>
          </p:nvSpPr>
          <p:spPr bwMode="auto">
            <a:xfrm>
              <a:off x="113" y="1616"/>
              <a:ext cx="1595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en-US" sz="1600"/>
                <a:t>- canalis musculotubarius </a:t>
              </a:r>
            </a:p>
          </p:txBody>
        </p:sp>
        <p:sp>
          <p:nvSpPr>
            <p:cNvPr id="4116" name="Rectangle 23"/>
            <p:cNvSpPr>
              <a:spLocks noChangeArrowheads="1"/>
            </p:cNvSpPr>
            <p:nvPr/>
          </p:nvSpPr>
          <p:spPr bwMode="auto">
            <a:xfrm>
              <a:off x="280" y="1788"/>
              <a:ext cx="219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en-US" sz="1600" i="1"/>
                <a:t>semicanalis musculi tensori tympani </a:t>
              </a:r>
            </a:p>
          </p:txBody>
        </p:sp>
        <p:sp>
          <p:nvSpPr>
            <p:cNvPr id="4117" name="Rectangle 24"/>
            <p:cNvSpPr>
              <a:spLocks noChangeArrowheads="1"/>
            </p:cNvSpPr>
            <p:nvPr/>
          </p:nvSpPr>
          <p:spPr bwMode="auto">
            <a:xfrm>
              <a:off x="280" y="1963"/>
              <a:ext cx="172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en-US" sz="1600" i="1"/>
                <a:t>semicanalis tubae auditivae </a:t>
              </a:r>
            </a:p>
          </p:txBody>
        </p:sp>
      </p:grpSp>
      <p:grpSp>
        <p:nvGrpSpPr>
          <p:cNvPr id="4103" name="Group 39"/>
          <p:cNvGrpSpPr>
            <a:grpSpLocks/>
          </p:cNvGrpSpPr>
          <p:nvPr/>
        </p:nvGrpSpPr>
        <p:grpSpPr bwMode="auto">
          <a:xfrm>
            <a:off x="179388" y="1404938"/>
            <a:ext cx="2162175" cy="985837"/>
            <a:chOff x="340" y="845"/>
            <a:chExt cx="1362" cy="621"/>
          </a:xfrm>
        </p:grpSpPr>
        <p:sp>
          <p:nvSpPr>
            <p:cNvPr id="4108" name="Rectangle 29"/>
            <p:cNvSpPr>
              <a:spLocks noChangeArrowheads="1"/>
            </p:cNvSpPr>
            <p:nvPr/>
          </p:nvSpPr>
          <p:spPr bwMode="auto">
            <a:xfrm>
              <a:off x="340" y="1117"/>
              <a:ext cx="1191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en-US" sz="1600"/>
                <a:t>- fenestra vestibuli </a:t>
              </a:r>
            </a:p>
          </p:txBody>
        </p:sp>
        <p:grpSp>
          <p:nvGrpSpPr>
            <p:cNvPr id="4109" name="Group 37"/>
            <p:cNvGrpSpPr>
              <a:grpSpLocks/>
            </p:cNvGrpSpPr>
            <p:nvPr/>
          </p:nvGrpSpPr>
          <p:grpSpPr bwMode="auto">
            <a:xfrm>
              <a:off x="340" y="845"/>
              <a:ext cx="1362" cy="621"/>
              <a:chOff x="158" y="2205"/>
              <a:chExt cx="1362" cy="621"/>
            </a:xfrm>
          </p:grpSpPr>
          <p:sp>
            <p:nvSpPr>
              <p:cNvPr id="4110" name="Rectangle 26"/>
              <p:cNvSpPr>
                <a:spLocks noChangeArrowheads="1"/>
              </p:cNvSpPr>
              <p:nvPr/>
            </p:nvSpPr>
            <p:spPr bwMode="auto">
              <a:xfrm>
                <a:off x="158" y="2205"/>
                <a:ext cx="1362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cs-CZ" altLang="en-US" sz="1600" b="1"/>
                  <a:t>paries labyrinthicus </a:t>
                </a:r>
              </a:p>
            </p:txBody>
          </p:sp>
          <p:sp>
            <p:nvSpPr>
              <p:cNvPr id="4111" name="Rectangle 27"/>
              <p:cNvSpPr>
                <a:spLocks noChangeArrowheads="1"/>
              </p:cNvSpPr>
              <p:nvPr/>
            </p:nvSpPr>
            <p:spPr bwMode="auto">
              <a:xfrm>
                <a:off x="159" y="2356"/>
                <a:ext cx="1021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cs-CZ" altLang="en-US" sz="1600"/>
                  <a:t>- promontorium </a:t>
                </a:r>
              </a:p>
            </p:txBody>
          </p:sp>
          <p:sp>
            <p:nvSpPr>
              <p:cNvPr id="4112" name="Rectangle 30"/>
              <p:cNvSpPr>
                <a:spLocks noChangeArrowheads="1"/>
              </p:cNvSpPr>
              <p:nvPr/>
            </p:nvSpPr>
            <p:spPr bwMode="auto">
              <a:xfrm>
                <a:off x="159" y="2614"/>
                <a:ext cx="1241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cs-CZ" altLang="en-US" sz="1600"/>
                  <a:t>- fenestra cochleae </a:t>
                </a:r>
              </a:p>
            </p:txBody>
          </p:sp>
        </p:grpSp>
      </p:grpSp>
      <p:grpSp>
        <p:nvGrpSpPr>
          <p:cNvPr id="4104" name="Group 38"/>
          <p:cNvGrpSpPr>
            <a:grpSpLocks/>
          </p:cNvGrpSpPr>
          <p:nvPr/>
        </p:nvGrpSpPr>
        <p:grpSpPr bwMode="auto">
          <a:xfrm>
            <a:off x="179388" y="5229225"/>
            <a:ext cx="2163762" cy="576263"/>
            <a:chOff x="158" y="2886"/>
            <a:chExt cx="1363" cy="363"/>
          </a:xfrm>
        </p:grpSpPr>
        <p:sp>
          <p:nvSpPr>
            <p:cNvPr id="4106" name="Rectangle 31"/>
            <p:cNvSpPr>
              <a:spLocks noChangeArrowheads="1"/>
            </p:cNvSpPr>
            <p:nvPr/>
          </p:nvSpPr>
          <p:spPr bwMode="auto">
            <a:xfrm>
              <a:off x="204" y="2886"/>
              <a:ext cx="127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en-US" sz="1600" b="1"/>
                <a:t>paries mastoideus </a:t>
              </a:r>
            </a:p>
          </p:txBody>
        </p:sp>
        <p:sp>
          <p:nvSpPr>
            <p:cNvPr id="4107" name="Rectangle 32"/>
            <p:cNvSpPr>
              <a:spLocks noChangeArrowheads="1"/>
            </p:cNvSpPr>
            <p:nvPr/>
          </p:nvSpPr>
          <p:spPr bwMode="auto">
            <a:xfrm>
              <a:off x="158" y="3037"/>
              <a:ext cx="1363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en-US" sz="1600"/>
                <a:t>- antrum mastoideum </a:t>
              </a:r>
            </a:p>
          </p:txBody>
        </p:sp>
      </p:grpSp>
      <p:sp>
        <p:nvSpPr>
          <p:cNvPr id="4105" name="Rectangle 33"/>
          <p:cNvSpPr>
            <a:spLocks noChangeArrowheads="1"/>
          </p:cNvSpPr>
          <p:nvPr/>
        </p:nvSpPr>
        <p:spPr bwMode="auto">
          <a:xfrm>
            <a:off x="179388" y="765175"/>
            <a:ext cx="2328862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600" b="1"/>
              <a:t>paries membranaceus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600"/>
              <a:t>- bubínek</a:t>
            </a:r>
            <a:r>
              <a:rPr lang="cs-CZ" altLang="en-US" sz="1600" b="1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"/>
          <p:cNvSpPr>
            <a:spLocks noChangeArrowheads="1"/>
          </p:cNvSpPr>
          <p:nvPr/>
        </p:nvSpPr>
        <p:spPr bwMode="auto">
          <a:xfrm>
            <a:off x="5376013" y="188169"/>
            <a:ext cx="2279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800" b="1" dirty="0">
                <a:solidFill>
                  <a:srgbClr val="800000"/>
                </a:solidFill>
              </a:rPr>
              <a:t>CAVITAS TYMPANI</a:t>
            </a:r>
          </a:p>
        </p:txBody>
      </p:sp>
      <p:grpSp>
        <p:nvGrpSpPr>
          <p:cNvPr id="73728" name="Skupina 73727"/>
          <p:cNvGrpSpPr/>
          <p:nvPr/>
        </p:nvGrpSpPr>
        <p:grpSpPr>
          <a:xfrm>
            <a:off x="-108520" y="371526"/>
            <a:ext cx="7254044" cy="6369842"/>
            <a:chOff x="630325" y="72232"/>
            <a:chExt cx="7254044" cy="6369842"/>
          </a:xfrm>
        </p:grpSpPr>
        <p:pic>
          <p:nvPicPr>
            <p:cNvPr id="73730" name="Picture 2" descr="http://i65.photobucket.com/albums/h230/sleepy_yuci/e-learning/Ear/06Boundariesofthemiddleear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9592" y="1412776"/>
              <a:ext cx="5819775" cy="46196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Obdélník 5"/>
            <p:cNvSpPr/>
            <p:nvPr/>
          </p:nvSpPr>
          <p:spPr>
            <a:xfrm>
              <a:off x="2987824" y="72232"/>
              <a:ext cx="1576388" cy="43180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cs-CZ" sz="1100" b="1" dirty="0" err="1">
                  <a:latin typeface="+mn-lt"/>
                  <a:ea typeface="Times New Roman" panose="02020603050405020304" pitchFamily="18" charset="0"/>
                </a:rPr>
                <a:t>hiatus</a:t>
              </a:r>
              <a:r>
                <a:rPr lang="cs-CZ" sz="1100" b="1" dirty="0">
                  <a:latin typeface="+mn-lt"/>
                  <a:ea typeface="Times New Roman" panose="02020603050405020304" pitchFamily="18" charset="0"/>
                </a:rPr>
                <a:t> </a:t>
              </a:r>
              <a:r>
                <a:rPr lang="cs-CZ" sz="1100" b="1" dirty="0" err="1">
                  <a:latin typeface="+mn-lt"/>
                  <a:ea typeface="Times New Roman" panose="02020603050405020304" pitchFamily="18" charset="0"/>
                </a:rPr>
                <a:t>canalis</a:t>
              </a:r>
              <a:r>
                <a:rPr lang="cs-CZ" sz="1100" b="1" dirty="0">
                  <a:latin typeface="+mn-lt"/>
                  <a:ea typeface="Times New Roman" panose="02020603050405020304" pitchFamily="18" charset="0"/>
                </a:rPr>
                <a:t> </a:t>
              </a:r>
            </a:p>
            <a:p>
              <a:pPr eaLnBrk="1" hangingPunct="1">
                <a:defRPr/>
              </a:pPr>
              <a:r>
                <a:rPr lang="cs-CZ" sz="1100" b="1" dirty="0">
                  <a:latin typeface="+mn-lt"/>
                  <a:ea typeface="Times New Roman" panose="02020603050405020304" pitchFamily="18" charset="0"/>
                </a:rPr>
                <a:t>nervi </a:t>
              </a:r>
              <a:r>
                <a:rPr lang="cs-CZ" sz="1100" b="1" dirty="0" err="1">
                  <a:latin typeface="+mn-lt"/>
                  <a:ea typeface="Times New Roman" panose="02020603050405020304" pitchFamily="18" charset="0"/>
                </a:rPr>
                <a:t>petrosi</a:t>
              </a:r>
              <a:r>
                <a:rPr lang="cs-CZ" sz="1100" b="1" dirty="0">
                  <a:latin typeface="+mn-lt"/>
                  <a:ea typeface="Times New Roman" panose="02020603050405020304" pitchFamily="18" charset="0"/>
                </a:rPr>
                <a:t> </a:t>
              </a:r>
              <a:r>
                <a:rPr lang="cs-CZ" sz="1100" b="1" dirty="0" err="1">
                  <a:latin typeface="+mn-lt"/>
                  <a:ea typeface="Times New Roman" panose="02020603050405020304" pitchFamily="18" charset="0"/>
                </a:rPr>
                <a:t>minoris</a:t>
              </a:r>
              <a:endParaRPr lang="en-US" sz="1100" b="1" dirty="0">
                <a:latin typeface="+mn-lt"/>
                <a:ea typeface="Times New Roman" panose="02020603050405020304" pitchFamily="18" charset="0"/>
              </a:endParaRPr>
            </a:p>
          </p:txBody>
        </p:sp>
        <p:sp>
          <p:nvSpPr>
            <p:cNvPr id="7" name="Ovál 6"/>
            <p:cNvSpPr/>
            <p:nvPr/>
          </p:nvSpPr>
          <p:spPr>
            <a:xfrm>
              <a:off x="3485485" y="1943101"/>
              <a:ext cx="133350" cy="9207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" name="Obdélník 1"/>
            <p:cNvSpPr/>
            <p:nvPr/>
          </p:nvSpPr>
          <p:spPr>
            <a:xfrm>
              <a:off x="899592" y="1196752"/>
              <a:ext cx="4680520" cy="3600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bdélník 9"/>
            <p:cNvSpPr/>
            <p:nvPr/>
          </p:nvSpPr>
          <p:spPr>
            <a:xfrm>
              <a:off x="3563888" y="1340768"/>
              <a:ext cx="792088" cy="3600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bdélník 10"/>
            <p:cNvSpPr/>
            <p:nvPr/>
          </p:nvSpPr>
          <p:spPr>
            <a:xfrm>
              <a:off x="1051992" y="1349152"/>
              <a:ext cx="927720" cy="3600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bdélník 11"/>
            <p:cNvSpPr/>
            <p:nvPr/>
          </p:nvSpPr>
          <p:spPr>
            <a:xfrm>
              <a:off x="630325" y="1340768"/>
              <a:ext cx="1296144" cy="45116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bdélník 12"/>
            <p:cNvSpPr/>
            <p:nvPr/>
          </p:nvSpPr>
          <p:spPr>
            <a:xfrm>
              <a:off x="1469219" y="5852381"/>
              <a:ext cx="4680520" cy="3600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bdélník 13"/>
            <p:cNvSpPr/>
            <p:nvPr/>
          </p:nvSpPr>
          <p:spPr>
            <a:xfrm>
              <a:off x="3959933" y="5229199"/>
              <a:ext cx="3924436" cy="62318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bdélník 14"/>
            <p:cNvSpPr/>
            <p:nvPr/>
          </p:nvSpPr>
          <p:spPr>
            <a:xfrm>
              <a:off x="5256077" y="1844043"/>
              <a:ext cx="1332148" cy="3600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bdélník 15"/>
            <p:cNvSpPr/>
            <p:nvPr/>
          </p:nvSpPr>
          <p:spPr>
            <a:xfrm>
              <a:off x="5616118" y="3479800"/>
              <a:ext cx="1230918" cy="5252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ovéPole 3"/>
            <p:cNvSpPr txBox="1">
              <a:spLocks noChangeArrowheads="1"/>
            </p:cNvSpPr>
            <p:nvPr/>
          </p:nvSpPr>
          <p:spPr bwMode="auto">
            <a:xfrm>
              <a:off x="2375978" y="668474"/>
              <a:ext cx="1028700" cy="431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en-US" sz="1100" b="1" dirty="0" err="1">
                  <a:cs typeface="Times New Roman" pitchFamily="18" charset="0"/>
                </a:rPr>
                <a:t>prominentia</a:t>
              </a:r>
              <a:r>
                <a:rPr lang="cs-CZ" altLang="en-US" sz="1100" b="1" dirty="0">
                  <a:cs typeface="Times New Roman" pitchFamily="18" charset="0"/>
                </a:rPr>
                <a:t> 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en-US" sz="1100" b="1" dirty="0">
                  <a:cs typeface="Times New Roman" pitchFamily="18" charset="0"/>
                </a:rPr>
                <a:t>c. n. </a:t>
              </a:r>
              <a:r>
                <a:rPr lang="cs-CZ" altLang="en-US" sz="1100" b="1" dirty="0" err="1">
                  <a:cs typeface="Times New Roman" pitchFamily="18" charset="0"/>
                </a:rPr>
                <a:t>facialis</a:t>
              </a:r>
              <a:endParaRPr lang="en-US" altLang="en-US" sz="1100" b="1" dirty="0">
                <a:cs typeface="Times New Roman" pitchFamily="18" charset="0"/>
              </a:endParaRPr>
            </a:p>
          </p:txBody>
        </p:sp>
        <p:cxnSp>
          <p:nvCxnSpPr>
            <p:cNvPr id="17" name="Přímá spojnice 16"/>
            <p:cNvCxnSpPr/>
            <p:nvPr/>
          </p:nvCxnSpPr>
          <p:spPr>
            <a:xfrm flipV="1">
              <a:off x="3185846" y="1124744"/>
              <a:ext cx="0" cy="89932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Obdélník 23"/>
            <p:cNvSpPr/>
            <p:nvPr/>
          </p:nvSpPr>
          <p:spPr>
            <a:xfrm rot="16200000">
              <a:off x="3081090" y="993775"/>
              <a:ext cx="1149350" cy="26193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cs-CZ" sz="1100" b="1" dirty="0" err="1">
                  <a:latin typeface="+mn-lt"/>
                  <a:ea typeface="Times New Roman" panose="02020603050405020304" pitchFamily="18" charset="0"/>
                </a:rPr>
                <a:t>promontorium</a:t>
              </a:r>
              <a:endParaRPr lang="en-US" sz="1100" dirty="0">
                <a:latin typeface="+mn-lt"/>
              </a:endParaRPr>
            </a:p>
          </p:txBody>
        </p:sp>
        <p:sp>
          <p:nvSpPr>
            <p:cNvPr id="25" name="Obdélník 24"/>
            <p:cNvSpPr/>
            <p:nvPr/>
          </p:nvSpPr>
          <p:spPr>
            <a:xfrm>
              <a:off x="4425206" y="1334418"/>
              <a:ext cx="1265237" cy="26035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cs-CZ" sz="1100" b="1" dirty="0" err="1">
                  <a:latin typeface="+mn-lt"/>
                  <a:ea typeface="Times New Roman" panose="02020603050405020304" pitchFamily="18" charset="0"/>
                </a:rPr>
                <a:t>tegmen</a:t>
              </a:r>
              <a:r>
                <a:rPr lang="cs-CZ" sz="1100" b="1" dirty="0">
                  <a:latin typeface="+mn-lt"/>
                  <a:ea typeface="Times New Roman" panose="02020603050405020304" pitchFamily="18" charset="0"/>
                </a:rPr>
                <a:t> </a:t>
              </a:r>
              <a:r>
                <a:rPr lang="cs-CZ" sz="1100" b="1" dirty="0" err="1">
                  <a:latin typeface="+mn-lt"/>
                  <a:ea typeface="Times New Roman" panose="02020603050405020304" pitchFamily="18" charset="0"/>
                </a:rPr>
                <a:t>tympani</a:t>
              </a:r>
              <a:endParaRPr lang="en-US" sz="1100" b="1" dirty="0">
                <a:latin typeface="+mn-lt"/>
                <a:ea typeface="Times New Roman" panose="02020603050405020304" pitchFamily="18" charset="0"/>
              </a:endParaRPr>
            </a:p>
          </p:txBody>
        </p:sp>
        <p:sp>
          <p:nvSpPr>
            <p:cNvPr id="26" name="Obdélník 25"/>
            <p:cNvSpPr/>
            <p:nvPr/>
          </p:nvSpPr>
          <p:spPr>
            <a:xfrm>
              <a:off x="5334745" y="1942145"/>
              <a:ext cx="1395412" cy="261938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cs-CZ" sz="1100" b="1" dirty="0">
                  <a:latin typeface="+mn-lt"/>
                  <a:ea typeface="Times New Roman" panose="02020603050405020304" pitchFamily="18" charset="0"/>
                </a:rPr>
                <a:t>m. tensor </a:t>
              </a:r>
              <a:r>
                <a:rPr lang="cs-CZ" sz="1100" b="1" dirty="0" err="1">
                  <a:latin typeface="+mn-lt"/>
                  <a:ea typeface="Times New Roman" panose="02020603050405020304" pitchFamily="18" charset="0"/>
                </a:rPr>
                <a:t>tympani</a:t>
              </a:r>
              <a:endParaRPr lang="en-US" sz="1100" b="1" dirty="0">
                <a:latin typeface="+mn-lt"/>
                <a:ea typeface="Times New Roman" panose="02020603050405020304" pitchFamily="18" charset="0"/>
              </a:endParaRPr>
            </a:p>
          </p:txBody>
        </p:sp>
        <p:sp>
          <p:nvSpPr>
            <p:cNvPr id="27" name="Obdélník 26"/>
            <p:cNvSpPr/>
            <p:nvPr/>
          </p:nvSpPr>
          <p:spPr>
            <a:xfrm>
              <a:off x="5652120" y="2492896"/>
              <a:ext cx="1296144" cy="21544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eaLnBrk="1" hangingPunct="1">
                <a:defRPr/>
              </a:pPr>
              <a:r>
                <a:rPr lang="cs-CZ" sz="800" b="1" dirty="0" smtClean="0">
                  <a:latin typeface="+mn-lt"/>
                  <a:ea typeface="Times New Roman" panose="02020603050405020304" pitchFamily="18" charset="0"/>
                </a:rPr>
                <a:t>tuba </a:t>
              </a:r>
              <a:r>
                <a:rPr lang="cs-CZ" sz="800" b="1" dirty="0" err="1" smtClean="0">
                  <a:latin typeface="+mn-lt"/>
                  <a:ea typeface="Times New Roman" panose="02020603050405020304" pitchFamily="18" charset="0"/>
                </a:rPr>
                <a:t>auditiva</a:t>
              </a:r>
              <a:endParaRPr lang="en-US" sz="800" b="1" dirty="0">
                <a:latin typeface="+mn-lt"/>
                <a:ea typeface="Times New Roman" panose="02020603050405020304" pitchFamily="18" charset="0"/>
              </a:endParaRPr>
            </a:p>
          </p:txBody>
        </p:sp>
        <p:sp>
          <p:nvSpPr>
            <p:cNvPr id="28" name="Obdélník 27"/>
            <p:cNvSpPr/>
            <p:nvPr/>
          </p:nvSpPr>
          <p:spPr>
            <a:xfrm>
              <a:off x="5334745" y="3611463"/>
              <a:ext cx="1639887" cy="26193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cs-CZ" sz="1100" b="1" dirty="0" err="1">
                  <a:latin typeface="+mn-lt"/>
                  <a:ea typeface="Times New Roman" panose="02020603050405020304" pitchFamily="18" charset="0"/>
                </a:rPr>
                <a:t>nn</a:t>
              </a:r>
              <a:r>
                <a:rPr lang="cs-CZ" sz="1100" b="1" dirty="0">
                  <a:latin typeface="+mn-lt"/>
                  <a:ea typeface="Times New Roman" panose="02020603050405020304" pitchFamily="18" charset="0"/>
                </a:rPr>
                <a:t>. </a:t>
              </a:r>
              <a:r>
                <a:rPr lang="cs-CZ" sz="1100" b="1" dirty="0" err="1">
                  <a:latin typeface="+mn-lt"/>
                  <a:ea typeface="Times New Roman" panose="02020603050405020304" pitchFamily="18" charset="0"/>
                </a:rPr>
                <a:t>caroticotympanici</a:t>
              </a:r>
              <a:endParaRPr lang="en-US" sz="1100" b="1" dirty="0">
                <a:latin typeface="+mn-lt"/>
                <a:ea typeface="Times New Roman" panose="02020603050405020304" pitchFamily="18" charset="0"/>
              </a:endParaRPr>
            </a:p>
          </p:txBody>
        </p:sp>
        <p:sp>
          <p:nvSpPr>
            <p:cNvPr id="29" name="Obdélník 28"/>
            <p:cNvSpPr/>
            <p:nvPr/>
          </p:nvSpPr>
          <p:spPr>
            <a:xfrm>
              <a:off x="2404598" y="4914910"/>
              <a:ext cx="781248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eaLnBrk="1" hangingPunct="1">
                <a:defRPr/>
              </a:pPr>
              <a:r>
                <a:rPr lang="cs-CZ" sz="1000" b="1" dirty="0" err="1">
                  <a:latin typeface="+mn-lt"/>
                  <a:ea typeface="Times New Roman" panose="02020603050405020304" pitchFamily="18" charset="0"/>
                </a:rPr>
                <a:t>fenestra</a:t>
              </a:r>
              <a:r>
                <a:rPr lang="cs-CZ" sz="1000" b="1" dirty="0">
                  <a:latin typeface="+mn-lt"/>
                  <a:ea typeface="Times New Roman" panose="02020603050405020304" pitchFamily="18" charset="0"/>
                </a:rPr>
                <a:t> </a:t>
              </a:r>
            </a:p>
            <a:p>
              <a:pPr eaLnBrk="1" hangingPunct="1">
                <a:defRPr/>
              </a:pPr>
              <a:r>
                <a:rPr lang="cs-CZ" sz="1000" b="1" dirty="0" err="1">
                  <a:latin typeface="+mn-lt"/>
                  <a:ea typeface="Times New Roman" panose="02020603050405020304" pitchFamily="18" charset="0"/>
                </a:rPr>
                <a:t>cochleae</a:t>
              </a:r>
              <a:r>
                <a:rPr lang="cs-CZ" sz="1000" b="1" dirty="0">
                  <a:latin typeface="+mn-lt"/>
                  <a:ea typeface="Times New Roman" panose="02020603050405020304" pitchFamily="18" charset="0"/>
                </a:rPr>
                <a:t> </a:t>
              </a:r>
              <a:endParaRPr lang="en-US" sz="1000" dirty="0">
                <a:latin typeface="+mn-lt"/>
              </a:endParaRPr>
            </a:p>
          </p:txBody>
        </p:sp>
        <p:sp>
          <p:nvSpPr>
            <p:cNvPr id="30" name="TextovéPole 17"/>
            <p:cNvSpPr txBox="1">
              <a:spLocks noChangeArrowheads="1"/>
            </p:cNvSpPr>
            <p:nvPr/>
          </p:nvSpPr>
          <p:spPr bwMode="auto">
            <a:xfrm rot="2650784">
              <a:off x="3855923" y="5662255"/>
              <a:ext cx="839787" cy="2619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en-US" sz="1100" b="1" dirty="0">
                  <a:cs typeface="Times New Roman" pitchFamily="18" charset="0"/>
                </a:rPr>
                <a:t>v. jug. </a:t>
              </a:r>
              <a:r>
                <a:rPr lang="cs-CZ" altLang="en-US" sz="1100" b="1" dirty="0" err="1">
                  <a:cs typeface="Times New Roman" pitchFamily="18" charset="0"/>
                </a:rPr>
                <a:t>int</a:t>
              </a:r>
              <a:r>
                <a:rPr lang="cs-CZ" altLang="en-US" sz="1100" b="1" dirty="0">
                  <a:cs typeface="Times New Roman" pitchFamily="18" charset="0"/>
                </a:rPr>
                <a:t>.</a:t>
              </a:r>
              <a:endParaRPr lang="en-US" altLang="en-US" sz="1100" b="1" dirty="0">
                <a:cs typeface="Times New Roman" pitchFamily="18" charset="0"/>
              </a:endParaRPr>
            </a:p>
          </p:txBody>
        </p:sp>
        <p:sp>
          <p:nvSpPr>
            <p:cNvPr id="31" name="TextovéPole 18"/>
            <p:cNvSpPr txBox="1">
              <a:spLocks noChangeArrowheads="1"/>
            </p:cNvSpPr>
            <p:nvPr/>
          </p:nvSpPr>
          <p:spPr bwMode="auto">
            <a:xfrm rot="2726592">
              <a:off x="3919861" y="5530849"/>
              <a:ext cx="1562100" cy="2603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en-US" sz="1100" b="1" dirty="0">
                  <a:cs typeface="Times New Roman" pitchFamily="18" charset="0"/>
                </a:rPr>
                <a:t>n. </a:t>
              </a:r>
              <a:r>
                <a:rPr lang="cs-CZ" altLang="en-US" sz="1100" b="1" dirty="0" err="1">
                  <a:cs typeface="Times New Roman" pitchFamily="18" charset="0"/>
                </a:rPr>
                <a:t>tympanicus</a:t>
              </a:r>
              <a:r>
                <a:rPr lang="cs-CZ" altLang="en-US" sz="1100" b="1" dirty="0">
                  <a:cs typeface="Times New Roman" pitchFamily="18" charset="0"/>
                </a:rPr>
                <a:t> (</a:t>
              </a:r>
              <a:r>
                <a:rPr lang="cs-CZ" altLang="en-US" sz="1100" b="1" dirty="0" err="1">
                  <a:cs typeface="Times New Roman" pitchFamily="18" charset="0"/>
                </a:rPr>
                <a:t>n.IX</a:t>
              </a:r>
              <a:r>
                <a:rPr lang="cs-CZ" altLang="en-US" sz="1100" b="1" dirty="0">
                  <a:cs typeface="Times New Roman" pitchFamily="18" charset="0"/>
                </a:rPr>
                <a:t>)</a:t>
              </a:r>
              <a:endParaRPr lang="en-US" altLang="en-US" sz="1100" b="1" dirty="0">
                <a:cs typeface="Times New Roman" pitchFamily="18" charset="0"/>
              </a:endParaRPr>
            </a:p>
          </p:txBody>
        </p:sp>
        <p:sp>
          <p:nvSpPr>
            <p:cNvPr id="32" name="Ovál 31"/>
            <p:cNvSpPr/>
            <p:nvPr/>
          </p:nvSpPr>
          <p:spPr>
            <a:xfrm>
              <a:off x="3514204" y="4255268"/>
              <a:ext cx="133350" cy="9366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33" name="Obdélník 32"/>
            <p:cNvSpPr/>
            <p:nvPr/>
          </p:nvSpPr>
          <p:spPr>
            <a:xfrm>
              <a:off x="1150194" y="2973388"/>
              <a:ext cx="793750" cy="430213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cs-CZ" sz="1100" b="1" dirty="0" err="1">
                  <a:latin typeface="+mn-lt"/>
                  <a:ea typeface="Times New Roman" panose="02020603050405020304" pitchFamily="18" charset="0"/>
                </a:rPr>
                <a:t>fenestra</a:t>
              </a:r>
              <a:r>
                <a:rPr lang="cs-CZ" sz="1100" b="1" dirty="0">
                  <a:latin typeface="+mn-lt"/>
                  <a:ea typeface="Times New Roman" panose="02020603050405020304" pitchFamily="18" charset="0"/>
                </a:rPr>
                <a:t> </a:t>
              </a:r>
            </a:p>
            <a:p>
              <a:pPr eaLnBrk="1" hangingPunct="1">
                <a:defRPr/>
              </a:pPr>
              <a:r>
                <a:rPr lang="cs-CZ" sz="1100" b="1" dirty="0" err="1">
                  <a:latin typeface="+mn-lt"/>
                  <a:ea typeface="Times New Roman" panose="02020603050405020304" pitchFamily="18" charset="0"/>
                </a:rPr>
                <a:t>vestibuli</a:t>
              </a:r>
              <a:r>
                <a:rPr lang="cs-CZ" sz="1100" b="1" dirty="0">
                  <a:latin typeface="+mn-lt"/>
                  <a:ea typeface="Times New Roman" panose="02020603050405020304" pitchFamily="18" charset="0"/>
                </a:rPr>
                <a:t> </a:t>
              </a:r>
              <a:endParaRPr lang="en-US" sz="1100" dirty="0">
                <a:latin typeface="+mn-lt"/>
              </a:endParaRPr>
            </a:p>
          </p:txBody>
        </p:sp>
        <p:sp>
          <p:nvSpPr>
            <p:cNvPr id="34" name="Obdélník 33"/>
            <p:cNvSpPr/>
            <p:nvPr/>
          </p:nvSpPr>
          <p:spPr>
            <a:xfrm>
              <a:off x="985825" y="3356992"/>
              <a:ext cx="966787" cy="43180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cs-CZ" sz="1100" b="1" dirty="0" err="1">
                  <a:latin typeface="+mn-lt"/>
                  <a:ea typeface="Times New Roman" panose="02020603050405020304" pitchFamily="18" charset="0"/>
                </a:rPr>
                <a:t>eminentia</a:t>
              </a:r>
              <a:r>
                <a:rPr lang="cs-CZ" sz="1100" b="1" dirty="0">
                  <a:latin typeface="+mn-lt"/>
                  <a:ea typeface="Times New Roman" panose="02020603050405020304" pitchFamily="18" charset="0"/>
                </a:rPr>
                <a:t> </a:t>
              </a:r>
            </a:p>
            <a:p>
              <a:pPr eaLnBrk="1" hangingPunct="1">
                <a:defRPr/>
              </a:pPr>
              <a:r>
                <a:rPr lang="cs-CZ" sz="1100" b="1" dirty="0" err="1">
                  <a:latin typeface="+mn-lt"/>
                  <a:ea typeface="Times New Roman" panose="02020603050405020304" pitchFamily="18" charset="0"/>
                </a:rPr>
                <a:t>pyramidalis</a:t>
              </a:r>
              <a:endParaRPr lang="en-US" sz="1100" dirty="0">
                <a:latin typeface="+mn-lt"/>
              </a:endParaRPr>
            </a:p>
          </p:txBody>
        </p:sp>
        <p:sp>
          <p:nvSpPr>
            <p:cNvPr id="35" name="Obdélník 34"/>
            <p:cNvSpPr/>
            <p:nvPr/>
          </p:nvSpPr>
          <p:spPr>
            <a:xfrm>
              <a:off x="1220044" y="4149080"/>
              <a:ext cx="723900" cy="43180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cs-CZ" sz="1100" b="1" dirty="0">
                  <a:latin typeface="+mn-lt"/>
                  <a:ea typeface="Times New Roman" panose="02020603050405020304" pitchFamily="18" charset="0"/>
                </a:rPr>
                <a:t>chorda </a:t>
              </a:r>
            </a:p>
            <a:p>
              <a:pPr eaLnBrk="1" hangingPunct="1">
                <a:defRPr/>
              </a:pPr>
              <a:r>
                <a:rPr lang="cs-CZ" sz="1100" b="1" dirty="0" err="1">
                  <a:latin typeface="+mn-lt"/>
                  <a:ea typeface="Times New Roman" panose="02020603050405020304" pitchFamily="18" charset="0"/>
                </a:rPr>
                <a:t>tympani</a:t>
              </a:r>
              <a:endParaRPr lang="en-US" sz="1100" b="1" dirty="0">
                <a:latin typeface="+mn-lt"/>
                <a:ea typeface="Times New Roman" panose="02020603050405020304" pitchFamily="18" charset="0"/>
              </a:endParaRPr>
            </a:p>
          </p:txBody>
        </p:sp>
        <p:sp>
          <p:nvSpPr>
            <p:cNvPr id="36" name="Obdélník 35"/>
            <p:cNvSpPr/>
            <p:nvPr/>
          </p:nvSpPr>
          <p:spPr>
            <a:xfrm rot="2706213">
              <a:off x="4695874" y="5190769"/>
              <a:ext cx="723900" cy="43180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cs-CZ" sz="1100" b="1" dirty="0">
                  <a:latin typeface="+mn-lt"/>
                  <a:ea typeface="Times New Roman" panose="02020603050405020304" pitchFamily="18" charset="0"/>
                </a:rPr>
                <a:t>chorda </a:t>
              </a:r>
            </a:p>
            <a:p>
              <a:pPr eaLnBrk="1" hangingPunct="1">
                <a:defRPr/>
              </a:pPr>
              <a:r>
                <a:rPr lang="cs-CZ" sz="1100" b="1" dirty="0" err="1">
                  <a:latin typeface="+mn-lt"/>
                  <a:ea typeface="Times New Roman" panose="02020603050405020304" pitchFamily="18" charset="0"/>
                </a:rPr>
                <a:t>tympani</a:t>
              </a:r>
              <a:endParaRPr lang="en-US" sz="1100" b="1" dirty="0">
                <a:latin typeface="+mn-lt"/>
                <a:ea typeface="Times New Roman" panose="02020603050405020304" pitchFamily="18" charset="0"/>
              </a:endParaRPr>
            </a:p>
          </p:txBody>
        </p:sp>
        <p:sp>
          <p:nvSpPr>
            <p:cNvPr id="37" name="Obdélník 36"/>
            <p:cNvSpPr/>
            <p:nvPr/>
          </p:nvSpPr>
          <p:spPr>
            <a:xfrm>
              <a:off x="917067" y="2287270"/>
              <a:ext cx="1015021" cy="43088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cs-CZ" sz="1100" b="1" dirty="0">
                  <a:latin typeface="+mn-lt"/>
                  <a:ea typeface="Times New Roman" panose="02020603050405020304" pitchFamily="18" charset="0"/>
                </a:rPr>
                <a:t>antrum </a:t>
              </a:r>
              <a:endParaRPr lang="cs-CZ" sz="1100" b="1" dirty="0" smtClean="0">
                <a:latin typeface="+mn-lt"/>
                <a:ea typeface="Times New Roman" panose="02020603050405020304" pitchFamily="18" charset="0"/>
              </a:endParaRPr>
            </a:p>
            <a:p>
              <a:pPr eaLnBrk="1" hangingPunct="1">
                <a:defRPr/>
              </a:pPr>
              <a:r>
                <a:rPr lang="cs-CZ" sz="1100" b="1" dirty="0" err="1" smtClean="0">
                  <a:latin typeface="+mn-lt"/>
                  <a:ea typeface="Times New Roman" panose="02020603050405020304" pitchFamily="18" charset="0"/>
                </a:rPr>
                <a:t>mastoideum</a:t>
              </a:r>
              <a:endParaRPr lang="en-US" sz="1100" b="1" dirty="0">
                <a:latin typeface="+mn-lt"/>
                <a:ea typeface="Times New Roman" panose="02020603050405020304" pitchFamily="18" charset="0"/>
              </a:endParaRPr>
            </a:p>
          </p:txBody>
        </p:sp>
        <p:cxnSp>
          <p:nvCxnSpPr>
            <p:cNvPr id="8" name="Přímá spojnice 7"/>
            <p:cNvCxnSpPr/>
            <p:nvPr/>
          </p:nvCxnSpPr>
          <p:spPr>
            <a:xfrm flipH="1" flipV="1">
              <a:off x="3533726" y="506414"/>
              <a:ext cx="18434" cy="1435100"/>
            </a:xfrm>
            <a:prstGeom prst="line">
              <a:avLst/>
            </a:prstGeom>
            <a:ln w="9525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40" name="Obdélník 39"/>
            <p:cNvSpPr/>
            <p:nvPr/>
          </p:nvSpPr>
          <p:spPr>
            <a:xfrm>
              <a:off x="1057086" y="5431514"/>
              <a:ext cx="824265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cs-CZ" sz="1100" b="1" dirty="0" smtClean="0">
                  <a:latin typeface="+mn-lt"/>
                  <a:ea typeface="Times New Roman" panose="02020603050405020304" pitchFamily="18" charset="0"/>
                </a:rPr>
                <a:t>n. </a:t>
              </a:r>
              <a:r>
                <a:rPr lang="cs-CZ" sz="1100" b="1" dirty="0" err="1" smtClean="0">
                  <a:latin typeface="+mn-lt"/>
                  <a:ea typeface="Times New Roman" panose="02020603050405020304" pitchFamily="18" charset="0"/>
                </a:rPr>
                <a:t>facialis</a:t>
              </a:r>
              <a:endParaRPr lang="en-US" sz="1100" b="1" dirty="0">
                <a:latin typeface="+mn-lt"/>
                <a:ea typeface="Times New Roman" panose="02020603050405020304" pitchFamily="18" charset="0"/>
              </a:endParaRPr>
            </a:p>
          </p:txBody>
        </p:sp>
        <p:sp>
          <p:nvSpPr>
            <p:cNvPr id="41" name="Obdélník 40"/>
            <p:cNvSpPr/>
            <p:nvPr/>
          </p:nvSpPr>
          <p:spPr>
            <a:xfrm>
              <a:off x="5724996" y="4450075"/>
              <a:ext cx="1579278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cs-CZ" sz="1100" b="1" dirty="0" smtClean="0">
                  <a:latin typeface="+mn-lt"/>
                  <a:ea typeface="Times New Roman" panose="02020603050405020304" pitchFamily="18" charset="0"/>
                </a:rPr>
                <a:t>plexus </a:t>
              </a:r>
              <a:r>
                <a:rPr lang="cs-CZ" sz="1100" b="1" dirty="0" err="1" smtClean="0">
                  <a:latin typeface="+mn-lt"/>
                  <a:ea typeface="Times New Roman" panose="02020603050405020304" pitchFamily="18" charset="0"/>
                </a:rPr>
                <a:t>sympathicus</a:t>
              </a:r>
              <a:endParaRPr lang="en-US" sz="1100" b="1" dirty="0">
                <a:latin typeface="+mn-lt"/>
                <a:ea typeface="Times New Roman" panose="02020603050405020304" pitchFamily="18" charset="0"/>
              </a:endParaRPr>
            </a:p>
          </p:txBody>
        </p:sp>
        <p:sp>
          <p:nvSpPr>
            <p:cNvPr id="42" name="Obdélník 41"/>
            <p:cNvSpPr/>
            <p:nvPr/>
          </p:nvSpPr>
          <p:spPr>
            <a:xfrm>
              <a:off x="5691981" y="4870420"/>
              <a:ext cx="1309974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cs-CZ" sz="1100" b="1" dirty="0" smtClean="0">
                  <a:latin typeface="+mn-lt"/>
                  <a:ea typeface="Times New Roman" panose="02020603050405020304" pitchFamily="18" charset="0"/>
                </a:rPr>
                <a:t>a. </a:t>
              </a:r>
              <a:r>
                <a:rPr lang="cs-CZ" sz="1100" b="1" dirty="0" err="1" smtClean="0">
                  <a:latin typeface="+mn-lt"/>
                  <a:ea typeface="Times New Roman" panose="02020603050405020304" pitchFamily="18" charset="0"/>
                </a:rPr>
                <a:t>carotis</a:t>
              </a:r>
              <a:r>
                <a:rPr lang="cs-CZ" sz="1100" b="1" dirty="0" smtClean="0">
                  <a:latin typeface="+mn-lt"/>
                  <a:ea typeface="Times New Roman" panose="02020603050405020304" pitchFamily="18" charset="0"/>
                </a:rPr>
                <a:t> interna</a:t>
              </a:r>
              <a:endParaRPr lang="en-US" sz="1100" b="1" dirty="0">
                <a:latin typeface="+mn-lt"/>
                <a:ea typeface="Times New Roman" panose="02020603050405020304" pitchFamily="18" charset="0"/>
              </a:endParaRPr>
            </a:p>
          </p:txBody>
        </p:sp>
        <p:sp>
          <p:nvSpPr>
            <p:cNvPr id="4" name="Obdélník 3"/>
            <p:cNvSpPr/>
            <p:nvPr/>
          </p:nvSpPr>
          <p:spPr>
            <a:xfrm>
              <a:off x="1763857" y="1189896"/>
              <a:ext cx="1185863" cy="43021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cs-CZ" sz="1100" b="1" dirty="0" err="1">
                  <a:latin typeface="+mn-lt"/>
                  <a:ea typeface="Times New Roman" panose="02020603050405020304" pitchFamily="18" charset="0"/>
                </a:rPr>
                <a:t>prominentia</a:t>
              </a:r>
              <a:r>
                <a:rPr lang="cs-CZ" sz="1100" b="1" dirty="0">
                  <a:latin typeface="+mn-lt"/>
                  <a:ea typeface="Times New Roman" panose="02020603050405020304" pitchFamily="18" charset="0"/>
                </a:rPr>
                <a:t> c. </a:t>
              </a:r>
            </a:p>
            <a:p>
              <a:pPr eaLnBrk="1" hangingPunct="1">
                <a:defRPr/>
              </a:pPr>
              <a:r>
                <a:rPr lang="cs-CZ" sz="1100" b="1" dirty="0" err="1">
                  <a:latin typeface="+mn-lt"/>
                  <a:ea typeface="Times New Roman" panose="02020603050405020304" pitchFamily="18" charset="0"/>
                </a:rPr>
                <a:t>semicirc</a:t>
              </a:r>
              <a:r>
                <a:rPr lang="cs-CZ" sz="1100" b="1" dirty="0">
                  <a:latin typeface="+mn-lt"/>
                  <a:ea typeface="Times New Roman" panose="02020603050405020304" pitchFamily="18" charset="0"/>
                </a:rPr>
                <a:t>. lat.</a:t>
              </a:r>
              <a:endParaRPr lang="en-US" sz="1100" dirty="0">
                <a:latin typeface="+mn-lt"/>
              </a:endParaRPr>
            </a:p>
          </p:txBody>
        </p:sp>
      </p:grpSp>
      <p:sp>
        <p:nvSpPr>
          <p:cNvPr id="45" name="Obdélník 44"/>
          <p:cNvSpPr/>
          <p:nvPr/>
        </p:nvSpPr>
        <p:spPr>
          <a:xfrm>
            <a:off x="7803307" y="2534608"/>
            <a:ext cx="1321196" cy="43088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cs-CZ" sz="1100" b="1" dirty="0" err="1">
                <a:latin typeface="+mn-lt"/>
                <a:ea typeface="Times New Roman" panose="02020603050405020304" pitchFamily="18" charset="0"/>
              </a:rPr>
              <a:t>canalis</a:t>
            </a:r>
            <a:r>
              <a:rPr lang="cs-CZ" sz="1100" b="1" dirty="0">
                <a:latin typeface="+mn-lt"/>
                <a:ea typeface="Times New Roman" panose="02020603050405020304" pitchFamily="18" charset="0"/>
              </a:rPr>
              <a:t> </a:t>
            </a:r>
            <a:endParaRPr lang="cs-CZ" sz="1100" b="1" dirty="0" smtClean="0">
              <a:latin typeface="+mn-lt"/>
              <a:ea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cs-CZ" sz="1100" b="1" dirty="0" err="1" smtClean="0">
                <a:latin typeface="+mn-lt"/>
                <a:ea typeface="Times New Roman" panose="02020603050405020304" pitchFamily="18" charset="0"/>
              </a:rPr>
              <a:t>musculotubarius</a:t>
            </a:r>
            <a:endParaRPr lang="en-US" sz="1100" dirty="0">
              <a:latin typeface="+mn-lt"/>
            </a:endParaRPr>
          </a:p>
        </p:txBody>
      </p:sp>
      <p:sp>
        <p:nvSpPr>
          <p:cNvPr id="46" name="Obdélník 45"/>
          <p:cNvSpPr/>
          <p:nvPr/>
        </p:nvSpPr>
        <p:spPr>
          <a:xfrm>
            <a:off x="5868144" y="2193295"/>
            <a:ext cx="1882247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cs-CZ" sz="1100" b="1" dirty="0" err="1">
                <a:latin typeface="+mn-lt"/>
                <a:ea typeface="Times New Roman" panose="02020603050405020304" pitchFamily="18" charset="0"/>
              </a:rPr>
              <a:t>semicanalis</a:t>
            </a:r>
            <a:r>
              <a:rPr lang="cs-CZ" sz="1100" b="1" dirty="0">
                <a:latin typeface="+mn-lt"/>
                <a:ea typeface="Times New Roman" panose="02020603050405020304" pitchFamily="18" charset="0"/>
              </a:rPr>
              <a:t> </a:t>
            </a:r>
          </a:p>
          <a:p>
            <a:pPr eaLnBrk="1" hangingPunct="1">
              <a:defRPr/>
            </a:pPr>
            <a:r>
              <a:rPr lang="cs-CZ" sz="1100" b="1" dirty="0" err="1">
                <a:latin typeface="+mn-lt"/>
                <a:ea typeface="Times New Roman" panose="02020603050405020304" pitchFamily="18" charset="0"/>
              </a:rPr>
              <a:t>musculi</a:t>
            </a:r>
            <a:r>
              <a:rPr lang="cs-CZ" sz="1100" b="1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cs-CZ" sz="1100" b="1" dirty="0" err="1" smtClean="0">
                <a:latin typeface="+mn-lt"/>
                <a:ea typeface="Times New Roman" panose="02020603050405020304" pitchFamily="18" charset="0"/>
              </a:rPr>
              <a:t>tensoris</a:t>
            </a:r>
            <a:r>
              <a:rPr lang="cs-CZ" sz="1100" b="1" dirty="0" smtClean="0">
                <a:latin typeface="+mn-lt"/>
                <a:ea typeface="Times New Roman" panose="02020603050405020304" pitchFamily="18" charset="0"/>
              </a:rPr>
              <a:t> </a:t>
            </a:r>
            <a:r>
              <a:rPr lang="cs-CZ" sz="1100" b="1" dirty="0" err="1">
                <a:latin typeface="+mn-lt"/>
                <a:ea typeface="Times New Roman" panose="02020603050405020304" pitchFamily="18" charset="0"/>
              </a:rPr>
              <a:t>tympani</a:t>
            </a:r>
            <a:endParaRPr lang="en-US" sz="1100" dirty="0">
              <a:latin typeface="+mn-lt"/>
            </a:endParaRPr>
          </a:p>
        </p:txBody>
      </p:sp>
      <p:sp>
        <p:nvSpPr>
          <p:cNvPr id="47" name="Pravá složená závorka 46"/>
          <p:cNvSpPr/>
          <p:nvPr/>
        </p:nvSpPr>
        <p:spPr>
          <a:xfrm>
            <a:off x="7673132" y="2288545"/>
            <a:ext cx="128587" cy="768350"/>
          </a:xfrm>
          <a:prstGeom prst="rightBrace">
            <a:avLst/>
          </a:prstGeom>
          <a:noFill/>
          <a:effectLst>
            <a:outerShdw dir="5400000" algn="ctr" rotWithShape="0">
              <a:schemeClr val="tx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cxnSp>
        <p:nvCxnSpPr>
          <p:cNvPr id="9" name="Přímá spojnice 8"/>
          <p:cNvCxnSpPr>
            <a:stCxn id="32" idx="0"/>
          </p:cNvCxnSpPr>
          <p:nvPr/>
        </p:nvCxnSpPr>
        <p:spPr>
          <a:xfrm flipH="1" flipV="1">
            <a:off x="2825044" y="2336190"/>
            <a:ext cx="16990" cy="2218372"/>
          </a:xfrm>
          <a:prstGeom prst="line">
            <a:avLst/>
          </a:prstGeom>
          <a:ln w="317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6360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ChangeArrowheads="1"/>
          </p:cNvSpPr>
          <p:nvPr/>
        </p:nvSpPr>
        <p:spPr bwMode="auto">
          <a:xfrm>
            <a:off x="395288" y="1196975"/>
            <a:ext cx="11699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400"/>
              <a:t>Caput mallei</a:t>
            </a:r>
          </a:p>
        </p:txBody>
      </p:sp>
      <p:sp>
        <p:nvSpPr>
          <p:cNvPr id="7171" name="Rectangle 5"/>
          <p:cNvSpPr>
            <a:spLocks noChangeArrowheads="1"/>
          </p:cNvSpPr>
          <p:nvPr/>
        </p:nvSpPr>
        <p:spPr bwMode="auto">
          <a:xfrm>
            <a:off x="395288" y="2012950"/>
            <a:ext cx="16732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400"/>
              <a:t>Processus lateralis</a:t>
            </a:r>
          </a:p>
        </p:txBody>
      </p:sp>
      <p:sp>
        <p:nvSpPr>
          <p:cNvPr id="7172" name="Rectangle 7"/>
          <p:cNvSpPr>
            <a:spLocks noChangeArrowheads="1"/>
          </p:cNvSpPr>
          <p:nvPr/>
        </p:nvSpPr>
        <p:spPr bwMode="auto">
          <a:xfrm>
            <a:off x="395288" y="2420938"/>
            <a:ext cx="166211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400"/>
              <a:t>Processus anterior</a:t>
            </a:r>
          </a:p>
        </p:txBody>
      </p:sp>
      <p:sp>
        <p:nvSpPr>
          <p:cNvPr id="7173" name="Rectangle 8"/>
          <p:cNvSpPr>
            <a:spLocks noChangeArrowheads="1"/>
          </p:cNvSpPr>
          <p:nvPr/>
        </p:nvSpPr>
        <p:spPr bwMode="auto">
          <a:xfrm>
            <a:off x="395288" y="1604963"/>
            <a:ext cx="15827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400"/>
              <a:t>Manubrium mallei</a:t>
            </a:r>
          </a:p>
        </p:txBody>
      </p:sp>
      <p:sp>
        <p:nvSpPr>
          <p:cNvPr id="7174" name="Line 14"/>
          <p:cNvSpPr>
            <a:spLocks noChangeShapeType="1"/>
          </p:cNvSpPr>
          <p:nvPr/>
        </p:nvSpPr>
        <p:spPr bwMode="auto">
          <a:xfrm flipH="1">
            <a:off x="1692275" y="4508500"/>
            <a:ext cx="9350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5" name="Rectangle 17"/>
          <p:cNvSpPr>
            <a:spLocks noChangeArrowheads="1"/>
          </p:cNvSpPr>
          <p:nvPr/>
        </p:nvSpPr>
        <p:spPr bwMode="auto">
          <a:xfrm>
            <a:off x="2700338" y="4365625"/>
            <a:ext cx="20335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400" b="1"/>
              <a:t>Art. incudostapedialis</a:t>
            </a:r>
          </a:p>
        </p:txBody>
      </p:sp>
      <p:sp>
        <p:nvSpPr>
          <p:cNvPr id="7176" name="Rectangle 22"/>
          <p:cNvSpPr>
            <a:spLocks noChangeArrowheads="1"/>
          </p:cNvSpPr>
          <p:nvPr/>
        </p:nvSpPr>
        <p:spPr bwMode="auto">
          <a:xfrm>
            <a:off x="2700338" y="2636838"/>
            <a:ext cx="18891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400" b="1"/>
              <a:t>Art. incudomallearis</a:t>
            </a:r>
          </a:p>
        </p:txBody>
      </p:sp>
      <p:sp>
        <p:nvSpPr>
          <p:cNvPr id="7177" name="Rectangle 29"/>
          <p:cNvSpPr>
            <a:spLocks noChangeArrowheads="1"/>
          </p:cNvSpPr>
          <p:nvPr/>
        </p:nvSpPr>
        <p:spPr bwMode="auto">
          <a:xfrm>
            <a:off x="3276600" y="188913"/>
            <a:ext cx="2508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800" b="1">
                <a:solidFill>
                  <a:srgbClr val="800000"/>
                </a:solidFill>
              </a:rPr>
              <a:t>OSSICULA AUDITUS </a:t>
            </a:r>
          </a:p>
        </p:txBody>
      </p:sp>
      <p:sp>
        <p:nvSpPr>
          <p:cNvPr id="7178" name="Line 31"/>
          <p:cNvSpPr>
            <a:spLocks noChangeShapeType="1"/>
          </p:cNvSpPr>
          <p:nvPr/>
        </p:nvSpPr>
        <p:spPr bwMode="auto">
          <a:xfrm flipH="1">
            <a:off x="1835150" y="2852738"/>
            <a:ext cx="7207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9" name="Text Box 32"/>
          <p:cNvSpPr txBox="1">
            <a:spLocks noChangeArrowheads="1"/>
          </p:cNvSpPr>
          <p:nvPr/>
        </p:nvSpPr>
        <p:spPr bwMode="auto">
          <a:xfrm>
            <a:off x="376238" y="784225"/>
            <a:ext cx="1022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800" b="1">
                <a:solidFill>
                  <a:srgbClr val="800000"/>
                </a:solidFill>
              </a:rPr>
              <a:t>Malleus</a:t>
            </a:r>
          </a:p>
        </p:txBody>
      </p:sp>
      <p:grpSp>
        <p:nvGrpSpPr>
          <p:cNvPr id="7180" name="Group 37"/>
          <p:cNvGrpSpPr>
            <a:grpSpLocks/>
          </p:cNvGrpSpPr>
          <p:nvPr/>
        </p:nvGrpSpPr>
        <p:grpSpPr bwMode="auto">
          <a:xfrm>
            <a:off x="468313" y="2924175"/>
            <a:ext cx="1357312" cy="1457325"/>
            <a:chOff x="295" y="1842"/>
            <a:chExt cx="855" cy="918"/>
          </a:xfrm>
        </p:grpSpPr>
        <p:sp>
          <p:nvSpPr>
            <p:cNvPr id="7193" name="Rectangle 11"/>
            <p:cNvSpPr>
              <a:spLocks noChangeArrowheads="1"/>
            </p:cNvSpPr>
            <p:nvPr/>
          </p:nvSpPr>
          <p:spPr bwMode="auto">
            <a:xfrm>
              <a:off x="295" y="2069"/>
              <a:ext cx="855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en-US" sz="1400"/>
                <a:t>Corpus incudis</a:t>
              </a:r>
            </a:p>
          </p:txBody>
        </p:sp>
        <p:sp>
          <p:nvSpPr>
            <p:cNvPr id="7194" name="Rectangle 15"/>
            <p:cNvSpPr>
              <a:spLocks noChangeArrowheads="1"/>
            </p:cNvSpPr>
            <p:nvPr/>
          </p:nvSpPr>
          <p:spPr bwMode="auto">
            <a:xfrm>
              <a:off x="295" y="2568"/>
              <a:ext cx="66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en-US" sz="1400"/>
                <a:t>Crus breve</a:t>
              </a:r>
            </a:p>
          </p:txBody>
        </p:sp>
        <p:sp>
          <p:nvSpPr>
            <p:cNvPr id="7195" name="Rectangle 16"/>
            <p:cNvSpPr>
              <a:spLocks noChangeArrowheads="1"/>
            </p:cNvSpPr>
            <p:nvPr/>
          </p:nvSpPr>
          <p:spPr bwMode="auto">
            <a:xfrm>
              <a:off x="295" y="2318"/>
              <a:ext cx="749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en-US" sz="1400"/>
                <a:t>Crus longum</a:t>
              </a:r>
            </a:p>
          </p:txBody>
        </p:sp>
        <p:sp>
          <p:nvSpPr>
            <p:cNvPr id="7196" name="Text Box 33"/>
            <p:cNvSpPr txBox="1">
              <a:spLocks noChangeArrowheads="1"/>
            </p:cNvSpPr>
            <p:nvPr/>
          </p:nvSpPr>
          <p:spPr bwMode="auto">
            <a:xfrm>
              <a:off x="295" y="1842"/>
              <a:ext cx="49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en-US" sz="1800" b="1">
                  <a:solidFill>
                    <a:srgbClr val="800000"/>
                  </a:solidFill>
                </a:rPr>
                <a:t>Incus</a:t>
              </a:r>
            </a:p>
          </p:txBody>
        </p:sp>
      </p:grpSp>
      <p:grpSp>
        <p:nvGrpSpPr>
          <p:cNvPr id="7181" name="Group 36"/>
          <p:cNvGrpSpPr>
            <a:grpSpLocks/>
          </p:cNvGrpSpPr>
          <p:nvPr/>
        </p:nvGrpSpPr>
        <p:grpSpPr bwMode="auto">
          <a:xfrm>
            <a:off x="468313" y="4508500"/>
            <a:ext cx="1366837" cy="1889125"/>
            <a:chOff x="340" y="2840"/>
            <a:chExt cx="861" cy="1190"/>
          </a:xfrm>
        </p:grpSpPr>
        <p:grpSp>
          <p:nvGrpSpPr>
            <p:cNvPr id="7187" name="Group 35"/>
            <p:cNvGrpSpPr>
              <a:grpSpLocks/>
            </p:cNvGrpSpPr>
            <p:nvPr/>
          </p:nvGrpSpPr>
          <p:grpSpPr bwMode="auto">
            <a:xfrm>
              <a:off x="340" y="3067"/>
              <a:ext cx="861" cy="963"/>
              <a:chOff x="385" y="3067"/>
              <a:chExt cx="861" cy="963"/>
            </a:xfrm>
          </p:grpSpPr>
          <p:sp>
            <p:nvSpPr>
              <p:cNvPr id="7189" name="Rectangle 19"/>
              <p:cNvSpPr>
                <a:spLocks noChangeArrowheads="1"/>
              </p:cNvSpPr>
              <p:nvPr/>
            </p:nvSpPr>
            <p:spPr bwMode="auto">
              <a:xfrm>
                <a:off x="385" y="3581"/>
                <a:ext cx="836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cs-CZ" altLang="en-US" sz="1400"/>
                  <a:t>Crus posterius</a:t>
                </a:r>
              </a:p>
            </p:txBody>
          </p:sp>
          <p:sp>
            <p:nvSpPr>
              <p:cNvPr id="7190" name="Rectangle 20"/>
              <p:cNvSpPr>
                <a:spLocks noChangeArrowheads="1"/>
              </p:cNvSpPr>
              <p:nvPr/>
            </p:nvSpPr>
            <p:spPr bwMode="auto">
              <a:xfrm>
                <a:off x="385" y="3324"/>
                <a:ext cx="780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cs-CZ" altLang="en-US" sz="1400"/>
                  <a:t>Crus anterius</a:t>
                </a:r>
              </a:p>
            </p:txBody>
          </p:sp>
          <p:sp>
            <p:nvSpPr>
              <p:cNvPr id="7191" name="Rectangle 21"/>
              <p:cNvSpPr>
                <a:spLocks noChangeArrowheads="1"/>
              </p:cNvSpPr>
              <p:nvPr/>
            </p:nvSpPr>
            <p:spPr bwMode="auto">
              <a:xfrm>
                <a:off x="385" y="3838"/>
                <a:ext cx="837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cs-CZ" altLang="en-US" sz="1400"/>
                  <a:t>Basis stapedis</a:t>
                </a:r>
              </a:p>
            </p:txBody>
          </p:sp>
          <p:sp>
            <p:nvSpPr>
              <p:cNvPr id="7192" name="Rectangle 30"/>
              <p:cNvSpPr>
                <a:spLocks noChangeArrowheads="1"/>
              </p:cNvSpPr>
              <p:nvPr/>
            </p:nvSpPr>
            <p:spPr bwMode="auto">
              <a:xfrm>
                <a:off x="385" y="3067"/>
                <a:ext cx="861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cs-CZ" altLang="en-US" sz="1400"/>
                  <a:t>Caput stapedis</a:t>
                </a:r>
              </a:p>
            </p:txBody>
          </p:sp>
        </p:grpSp>
        <p:sp>
          <p:nvSpPr>
            <p:cNvPr id="7188" name="Text Box 34"/>
            <p:cNvSpPr txBox="1">
              <a:spLocks noChangeArrowheads="1"/>
            </p:cNvSpPr>
            <p:nvPr/>
          </p:nvSpPr>
          <p:spPr bwMode="auto">
            <a:xfrm>
              <a:off x="340" y="2840"/>
              <a:ext cx="5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en-US" sz="1800" b="1">
                  <a:solidFill>
                    <a:srgbClr val="800000"/>
                  </a:solidFill>
                </a:rPr>
                <a:t>Stapes</a:t>
              </a:r>
            </a:p>
          </p:txBody>
        </p:sp>
      </p:grpSp>
      <p:pic>
        <p:nvPicPr>
          <p:cNvPr id="718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8888" y="3533775"/>
            <a:ext cx="4040187" cy="268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3" name="Obrázek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784225"/>
            <a:ext cx="2674937" cy="163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4" name="Obrázek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2575" y="2974975"/>
            <a:ext cx="2109788" cy="132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5" name="Obrázek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9850" y="4859338"/>
            <a:ext cx="2533650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6" name="Obrázek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7588" y="1076325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sluch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836613"/>
            <a:ext cx="5111750" cy="499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2771775" y="1052513"/>
            <a:ext cx="15430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en-US" sz="1800" b="1"/>
              <a:t>Caput mallei</a:t>
            </a:r>
          </a:p>
        </p:txBody>
      </p:sp>
      <p:sp>
        <p:nvSpPr>
          <p:cNvPr id="8196" name="Line 4"/>
          <p:cNvSpPr>
            <a:spLocks noChangeShapeType="1"/>
          </p:cNvSpPr>
          <p:nvPr/>
        </p:nvSpPr>
        <p:spPr bwMode="auto">
          <a:xfrm>
            <a:off x="3419475" y="1412875"/>
            <a:ext cx="792163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1476375" y="1773238"/>
            <a:ext cx="2266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en-US" sz="1800" b="1"/>
              <a:t>Processus lateralis</a:t>
            </a:r>
          </a:p>
        </p:txBody>
      </p:sp>
      <p:sp>
        <p:nvSpPr>
          <p:cNvPr id="8198" name="Line 6"/>
          <p:cNvSpPr>
            <a:spLocks noChangeShapeType="1"/>
          </p:cNvSpPr>
          <p:nvPr/>
        </p:nvSpPr>
        <p:spPr bwMode="auto">
          <a:xfrm>
            <a:off x="3203575" y="2133600"/>
            <a:ext cx="504825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9" name="Rectangle 7"/>
          <p:cNvSpPr>
            <a:spLocks noChangeArrowheads="1"/>
          </p:cNvSpPr>
          <p:nvPr/>
        </p:nvSpPr>
        <p:spPr bwMode="auto">
          <a:xfrm>
            <a:off x="755650" y="3429000"/>
            <a:ext cx="2254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en-US" sz="1800" b="1"/>
              <a:t>Processus anterior</a:t>
            </a:r>
          </a:p>
        </p:txBody>
      </p:sp>
      <p:sp>
        <p:nvSpPr>
          <p:cNvPr id="8200" name="Rectangle 8"/>
          <p:cNvSpPr>
            <a:spLocks noChangeArrowheads="1"/>
          </p:cNvSpPr>
          <p:nvPr/>
        </p:nvSpPr>
        <p:spPr bwMode="auto">
          <a:xfrm>
            <a:off x="1547813" y="3933825"/>
            <a:ext cx="2127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en-US" sz="1800" b="1"/>
              <a:t>Manubrium mallei</a:t>
            </a:r>
          </a:p>
        </p:txBody>
      </p:sp>
      <p:sp>
        <p:nvSpPr>
          <p:cNvPr id="8201" name="Line 9"/>
          <p:cNvSpPr>
            <a:spLocks noChangeShapeType="1"/>
          </p:cNvSpPr>
          <p:nvPr/>
        </p:nvSpPr>
        <p:spPr bwMode="auto">
          <a:xfrm>
            <a:off x="3059113" y="4365625"/>
            <a:ext cx="8651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2" name="Line 10"/>
          <p:cNvSpPr>
            <a:spLocks noChangeShapeType="1"/>
          </p:cNvSpPr>
          <p:nvPr/>
        </p:nvSpPr>
        <p:spPr bwMode="auto">
          <a:xfrm flipV="1">
            <a:off x="1619250" y="3213100"/>
            <a:ext cx="649288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3" name="Rectangle 11"/>
          <p:cNvSpPr>
            <a:spLocks noChangeArrowheads="1"/>
          </p:cNvSpPr>
          <p:nvPr/>
        </p:nvSpPr>
        <p:spPr bwMode="auto">
          <a:xfrm>
            <a:off x="5219700" y="1557338"/>
            <a:ext cx="1047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en-US" sz="1800" b="1"/>
              <a:t>Corpus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en-US" sz="1800" b="1"/>
              <a:t>incudis</a:t>
            </a:r>
          </a:p>
        </p:txBody>
      </p:sp>
      <p:sp>
        <p:nvSpPr>
          <p:cNvPr id="8204" name="Line 13"/>
          <p:cNvSpPr>
            <a:spLocks noChangeShapeType="1"/>
          </p:cNvSpPr>
          <p:nvPr/>
        </p:nvSpPr>
        <p:spPr bwMode="auto">
          <a:xfrm flipH="1">
            <a:off x="6516688" y="1557338"/>
            <a:ext cx="86360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5" name="Line 14"/>
          <p:cNvSpPr>
            <a:spLocks noChangeShapeType="1"/>
          </p:cNvSpPr>
          <p:nvPr/>
        </p:nvSpPr>
        <p:spPr bwMode="auto">
          <a:xfrm flipH="1">
            <a:off x="5076825" y="3644900"/>
            <a:ext cx="9350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6" name="Rectangle 15"/>
          <p:cNvSpPr>
            <a:spLocks noChangeArrowheads="1"/>
          </p:cNvSpPr>
          <p:nvPr/>
        </p:nvSpPr>
        <p:spPr bwMode="auto">
          <a:xfrm>
            <a:off x="7380288" y="1341438"/>
            <a:ext cx="1377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en-US" sz="1800" b="1"/>
              <a:t>Crus breve</a:t>
            </a:r>
          </a:p>
        </p:txBody>
      </p:sp>
      <p:sp>
        <p:nvSpPr>
          <p:cNvPr id="8207" name="Rectangle 16"/>
          <p:cNvSpPr>
            <a:spLocks noChangeArrowheads="1"/>
          </p:cNvSpPr>
          <p:nvPr/>
        </p:nvSpPr>
        <p:spPr bwMode="auto">
          <a:xfrm>
            <a:off x="6084888" y="3429000"/>
            <a:ext cx="1593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en-US" sz="1800" b="1"/>
              <a:t>Crus longum</a:t>
            </a:r>
          </a:p>
        </p:txBody>
      </p:sp>
      <p:sp>
        <p:nvSpPr>
          <p:cNvPr id="8208" name="Rectangle 17"/>
          <p:cNvSpPr>
            <a:spLocks noChangeArrowheads="1"/>
          </p:cNvSpPr>
          <p:nvPr/>
        </p:nvSpPr>
        <p:spPr bwMode="auto">
          <a:xfrm>
            <a:off x="5435600" y="3716338"/>
            <a:ext cx="2571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en-US" sz="1800" b="1"/>
              <a:t>Art. incudostapedialis</a:t>
            </a:r>
          </a:p>
        </p:txBody>
      </p:sp>
      <p:sp>
        <p:nvSpPr>
          <p:cNvPr id="8209" name="Rectangle 19"/>
          <p:cNvSpPr>
            <a:spLocks noChangeArrowheads="1"/>
          </p:cNvSpPr>
          <p:nvPr/>
        </p:nvSpPr>
        <p:spPr bwMode="auto">
          <a:xfrm>
            <a:off x="6372225" y="4652963"/>
            <a:ext cx="17970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en-US" sz="1800" b="1"/>
              <a:t>Crus posterius</a:t>
            </a:r>
          </a:p>
        </p:txBody>
      </p:sp>
      <p:sp>
        <p:nvSpPr>
          <p:cNvPr id="8210" name="Rectangle 20"/>
          <p:cNvSpPr>
            <a:spLocks noChangeArrowheads="1"/>
          </p:cNvSpPr>
          <p:nvPr/>
        </p:nvSpPr>
        <p:spPr bwMode="auto">
          <a:xfrm>
            <a:off x="2700338" y="5013325"/>
            <a:ext cx="1657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en-US" sz="1800" b="1"/>
              <a:t>Crus anterius</a:t>
            </a:r>
          </a:p>
        </p:txBody>
      </p:sp>
      <p:sp>
        <p:nvSpPr>
          <p:cNvPr id="8211" name="Rectangle 21"/>
          <p:cNvSpPr>
            <a:spLocks noChangeArrowheads="1"/>
          </p:cNvSpPr>
          <p:nvPr/>
        </p:nvSpPr>
        <p:spPr bwMode="auto">
          <a:xfrm>
            <a:off x="4716463" y="5805488"/>
            <a:ext cx="1784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en-US" sz="1800" b="1"/>
              <a:t>Basis stapedis</a:t>
            </a:r>
          </a:p>
        </p:txBody>
      </p:sp>
      <p:sp>
        <p:nvSpPr>
          <p:cNvPr id="8212" name="Rectangle 22"/>
          <p:cNvSpPr>
            <a:spLocks noChangeArrowheads="1"/>
          </p:cNvSpPr>
          <p:nvPr/>
        </p:nvSpPr>
        <p:spPr bwMode="auto">
          <a:xfrm>
            <a:off x="4356100" y="692150"/>
            <a:ext cx="2381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en-US" sz="1800" b="1"/>
              <a:t>Art. incudomallearis</a:t>
            </a:r>
          </a:p>
        </p:txBody>
      </p:sp>
      <p:sp>
        <p:nvSpPr>
          <p:cNvPr id="8213" name="Line 23"/>
          <p:cNvSpPr>
            <a:spLocks noChangeShapeType="1"/>
          </p:cNvSpPr>
          <p:nvPr/>
        </p:nvSpPr>
        <p:spPr bwMode="auto">
          <a:xfrm>
            <a:off x="4211638" y="4941888"/>
            <a:ext cx="5762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14" name="Line 24"/>
          <p:cNvSpPr>
            <a:spLocks noChangeShapeType="1"/>
          </p:cNvSpPr>
          <p:nvPr/>
        </p:nvSpPr>
        <p:spPr bwMode="auto">
          <a:xfrm flipH="1">
            <a:off x="5795963" y="4797425"/>
            <a:ext cx="5762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15" name="Line 25"/>
          <p:cNvSpPr>
            <a:spLocks noChangeShapeType="1"/>
          </p:cNvSpPr>
          <p:nvPr/>
        </p:nvSpPr>
        <p:spPr bwMode="auto">
          <a:xfrm flipH="1">
            <a:off x="5076825" y="4005263"/>
            <a:ext cx="3587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16" name="Line 26"/>
          <p:cNvSpPr>
            <a:spLocks noChangeShapeType="1"/>
          </p:cNvSpPr>
          <p:nvPr/>
        </p:nvSpPr>
        <p:spPr bwMode="auto">
          <a:xfrm>
            <a:off x="4643438" y="1052513"/>
            <a:ext cx="0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17" name="Line 28"/>
          <p:cNvSpPr>
            <a:spLocks noChangeShapeType="1"/>
          </p:cNvSpPr>
          <p:nvPr/>
        </p:nvSpPr>
        <p:spPr bwMode="auto">
          <a:xfrm flipV="1">
            <a:off x="5292725" y="5373688"/>
            <a:ext cx="0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18" name="Rectangle 29"/>
          <p:cNvSpPr>
            <a:spLocks noChangeArrowheads="1"/>
          </p:cNvSpPr>
          <p:nvPr/>
        </p:nvSpPr>
        <p:spPr bwMode="auto">
          <a:xfrm>
            <a:off x="3276600" y="188913"/>
            <a:ext cx="2508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en-US" sz="1800" b="1">
                <a:solidFill>
                  <a:srgbClr val="800000"/>
                </a:solidFill>
              </a:rPr>
              <a:t>OSSICULA AUDITUS </a:t>
            </a:r>
          </a:p>
        </p:txBody>
      </p:sp>
      <p:sp>
        <p:nvSpPr>
          <p:cNvPr id="8219" name="Rectangle 30"/>
          <p:cNvSpPr>
            <a:spLocks noChangeArrowheads="1"/>
          </p:cNvSpPr>
          <p:nvPr/>
        </p:nvSpPr>
        <p:spPr bwMode="auto">
          <a:xfrm>
            <a:off x="6084888" y="4076700"/>
            <a:ext cx="1822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en-US" sz="1800" b="1"/>
              <a:t>Caput stapedis</a:t>
            </a:r>
          </a:p>
        </p:txBody>
      </p:sp>
      <p:sp>
        <p:nvSpPr>
          <p:cNvPr id="8220" name="Line 31"/>
          <p:cNvSpPr>
            <a:spLocks noChangeShapeType="1"/>
          </p:cNvSpPr>
          <p:nvPr/>
        </p:nvSpPr>
        <p:spPr bwMode="auto">
          <a:xfrm flipH="1">
            <a:off x="5219700" y="4221163"/>
            <a:ext cx="7207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sluch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0"/>
            <a:ext cx="5838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5076825" y="3573463"/>
            <a:ext cx="2571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en-US" sz="1800" b="1">
                <a:solidFill>
                  <a:srgbClr val="FF3300"/>
                </a:solidFill>
              </a:rPr>
              <a:t>Art. incudostapedialis</a:t>
            </a:r>
          </a:p>
        </p:txBody>
      </p:sp>
      <p:sp>
        <p:nvSpPr>
          <p:cNvPr id="9220" name="Line 4"/>
          <p:cNvSpPr>
            <a:spLocks noChangeShapeType="1"/>
          </p:cNvSpPr>
          <p:nvPr/>
        </p:nvSpPr>
        <p:spPr bwMode="auto">
          <a:xfrm flipH="1">
            <a:off x="4787900" y="3860800"/>
            <a:ext cx="360363" cy="21590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5508625" y="4076700"/>
            <a:ext cx="2317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en-US" sz="1800" b="1">
                <a:solidFill>
                  <a:srgbClr val="FF3300"/>
                </a:solidFill>
              </a:rPr>
              <a:t>M. stapedius, tendo</a:t>
            </a:r>
          </a:p>
        </p:txBody>
      </p:sp>
      <p:sp>
        <p:nvSpPr>
          <p:cNvPr id="9222" name="Rectangle 6"/>
          <p:cNvSpPr>
            <a:spLocks noChangeArrowheads="1"/>
          </p:cNvSpPr>
          <p:nvPr/>
        </p:nvSpPr>
        <p:spPr bwMode="auto">
          <a:xfrm>
            <a:off x="6804025" y="1916113"/>
            <a:ext cx="2063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en-US" sz="1800" b="1">
                <a:solidFill>
                  <a:srgbClr val="FF3300"/>
                </a:solidFill>
              </a:rPr>
              <a:t>Lig. incudis post.</a:t>
            </a:r>
          </a:p>
        </p:txBody>
      </p:sp>
      <p:sp>
        <p:nvSpPr>
          <p:cNvPr id="9223" name="Line 7"/>
          <p:cNvSpPr>
            <a:spLocks noChangeShapeType="1"/>
          </p:cNvSpPr>
          <p:nvPr/>
        </p:nvSpPr>
        <p:spPr bwMode="auto">
          <a:xfrm flipH="1" flipV="1">
            <a:off x="6948488" y="1484313"/>
            <a:ext cx="503237" cy="288925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4" name="Line 8"/>
          <p:cNvSpPr>
            <a:spLocks noChangeShapeType="1"/>
          </p:cNvSpPr>
          <p:nvPr/>
        </p:nvSpPr>
        <p:spPr bwMode="auto">
          <a:xfrm flipH="1">
            <a:off x="4716463" y="3860800"/>
            <a:ext cx="360362" cy="2159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5" name="Rectangle 9"/>
          <p:cNvSpPr>
            <a:spLocks noChangeArrowheads="1"/>
          </p:cNvSpPr>
          <p:nvPr/>
        </p:nvSpPr>
        <p:spPr bwMode="auto">
          <a:xfrm>
            <a:off x="4356100" y="2349500"/>
            <a:ext cx="2381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en-US" sz="1800" b="1">
                <a:solidFill>
                  <a:srgbClr val="FF3300"/>
                </a:solidFill>
              </a:rPr>
              <a:t>Art. incudomallearis</a:t>
            </a:r>
          </a:p>
        </p:txBody>
      </p:sp>
      <p:sp>
        <p:nvSpPr>
          <p:cNvPr id="9226" name="Rectangle 10"/>
          <p:cNvSpPr>
            <a:spLocks noChangeArrowheads="1"/>
          </p:cNvSpPr>
          <p:nvPr/>
        </p:nvSpPr>
        <p:spPr bwMode="auto">
          <a:xfrm>
            <a:off x="6804025" y="0"/>
            <a:ext cx="1987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en-US" sz="1800" b="1">
                <a:solidFill>
                  <a:srgbClr val="FF3300"/>
                </a:solidFill>
              </a:rPr>
              <a:t>Lig. incudis sup.</a:t>
            </a:r>
          </a:p>
        </p:txBody>
      </p:sp>
      <p:sp>
        <p:nvSpPr>
          <p:cNvPr id="9227" name="Line 11"/>
          <p:cNvSpPr>
            <a:spLocks noChangeShapeType="1"/>
          </p:cNvSpPr>
          <p:nvPr/>
        </p:nvSpPr>
        <p:spPr bwMode="auto">
          <a:xfrm flipH="1">
            <a:off x="5219700" y="188913"/>
            <a:ext cx="1512888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8" name="Line 12"/>
          <p:cNvSpPr>
            <a:spLocks noChangeShapeType="1"/>
          </p:cNvSpPr>
          <p:nvPr/>
        </p:nvSpPr>
        <p:spPr bwMode="auto">
          <a:xfrm flipH="1" flipV="1">
            <a:off x="4500563" y="1916113"/>
            <a:ext cx="358775" cy="433387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9" name="Rectangle 13"/>
          <p:cNvSpPr>
            <a:spLocks noChangeArrowheads="1"/>
          </p:cNvSpPr>
          <p:nvPr/>
        </p:nvSpPr>
        <p:spPr bwMode="auto">
          <a:xfrm>
            <a:off x="0" y="476250"/>
            <a:ext cx="1835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en-US" sz="1800" b="1">
                <a:solidFill>
                  <a:srgbClr val="FF3300"/>
                </a:solidFill>
              </a:rPr>
              <a:t>Lig. mallei sup.</a:t>
            </a:r>
          </a:p>
        </p:txBody>
      </p:sp>
      <p:sp>
        <p:nvSpPr>
          <p:cNvPr id="9230" name="Line 14"/>
          <p:cNvSpPr>
            <a:spLocks noChangeShapeType="1"/>
          </p:cNvSpPr>
          <p:nvPr/>
        </p:nvSpPr>
        <p:spPr bwMode="auto">
          <a:xfrm>
            <a:off x="1619250" y="404813"/>
            <a:ext cx="208915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1" name="Rectangle 15"/>
          <p:cNvSpPr>
            <a:spLocks noChangeArrowheads="1"/>
          </p:cNvSpPr>
          <p:nvPr/>
        </p:nvSpPr>
        <p:spPr bwMode="auto">
          <a:xfrm>
            <a:off x="0" y="1196975"/>
            <a:ext cx="1695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en-US" sz="1800" b="1">
                <a:solidFill>
                  <a:srgbClr val="FF3300"/>
                </a:solidFill>
              </a:rPr>
              <a:t>Lig. mallei lat.</a:t>
            </a:r>
          </a:p>
        </p:txBody>
      </p:sp>
      <p:sp>
        <p:nvSpPr>
          <p:cNvPr id="9232" name="Line 16"/>
          <p:cNvSpPr>
            <a:spLocks noChangeShapeType="1"/>
          </p:cNvSpPr>
          <p:nvPr/>
        </p:nvSpPr>
        <p:spPr bwMode="auto">
          <a:xfrm>
            <a:off x="1619250" y="1628775"/>
            <a:ext cx="1370013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3" name="Rectangle 17"/>
          <p:cNvSpPr>
            <a:spLocks noChangeArrowheads="1"/>
          </p:cNvSpPr>
          <p:nvPr/>
        </p:nvSpPr>
        <p:spPr bwMode="auto">
          <a:xfrm>
            <a:off x="5076825" y="1196975"/>
            <a:ext cx="1377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en-US" sz="1800" b="1"/>
              <a:t>Crus breve</a:t>
            </a:r>
          </a:p>
        </p:txBody>
      </p:sp>
      <p:sp>
        <p:nvSpPr>
          <p:cNvPr id="9234" name="Rectangle 18"/>
          <p:cNvSpPr>
            <a:spLocks noChangeArrowheads="1"/>
          </p:cNvSpPr>
          <p:nvPr/>
        </p:nvSpPr>
        <p:spPr bwMode="auto">
          <a:xfrm>
            <a:off x="0" y="3357563"/>
            <a:ext cx="248443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en-US" sz="1800" b="1">
                <a:solidFill>
                  <a:srgbClr val="FF3300"/>
                </a:solidFill>
              </a:rPr>
              <a:t>M. tensor tympani, tendo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sluch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250"/>
            <a:ext cx="9144000" cy="572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Rectangle 5"/>
          <p:cNvSpPr>
            <a:spLocks noChangeArrowheads="1"/>
          </p:cNvSpPr>
          <p:nvPr/>
        </p:nvSpPr>
        <p:spPr bwMode="auto">
          <a:xfrm>
            <a:off x="755650" y="1989138"/>
            <a:ext cx="160813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en-US" sz="1800" b="1" dirty="0">
                <a:solidFill>
                  <a:schemeClr val="bg1"/>
                </a:solidFill>
              </a:rPr>
              <a:t>tuba </a:t>
            </a:r>
            <a:r>
              <a:rPr lang="cs-CZ" altLang="en-US" sz="1800" b="1" dirty="0" err="1" smtClean="0">
                <a:solidFill>
                  <a:schemeClr val="bg1"/>
                </a:solidFill>
              </a:rPr>
              <a:t>auditiva</a:t>
            </a:r>
            <a:endParaRPr lang="cs-CZ" altLang="en-US" sz="1800" b="1" dirty="0">
              <a:solidFill>
                <a:schemeClr val="bg1"/>
              </a:solidFill>
            </a:endParaRPr>
          </a:p>
        </p:txBody>
      </p:sp>
      <p:sp>
        <p:nvSpPr>
          <p:cNvPr id="10244" name="Rectangle 6"/>
          <p:cNvSpPr>
            <a:spLocks noChangeArrowheads="1"/>
          </p:cNvSpPr>
          <p:nvPr/>
        </p:nvSpPr>
        <p:spPr bwMode="auto">
          <a:xfrm>
            <a:off x="250825" y="4581525"/>
            <a:ext cx="2038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en-US" sz="1800" b="1"/>
              <a:t>canalis caroticus</a:t>
            </a:r>
          </a:p>
        </p:txBody>
      </p:sp>
      <p:sp>
        <p:nvSpPr>
          <p:cNvPr id="17413" name="Rectangle 7"/>
          <p:cNvSpPr>
            <a:spLocks noChangeArrowheads="1"/>
          </p:cNvSpPr>
          <p:nvPr/>
        </p:nvSpPr>
        <p:spPr bwMode="auto">
          <a:xfrm>
            <a:off x="6227763" y="3716338"/>
            <a:ext cx="2292350" cy="36671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cs-CZ" altLang="en-US" b="1" dirty="0" err="1" smtClean="0"/>
              <a:t>plica</a:t>
            </a:r>
            <a:r>
              <a:rPr lang="cs-CZ" altLang="en-US" b="1" dirty="0" smtClean="0"/>
              <a:t> </a:t>
            </a:r>
            <a:r>
              <a:rPr lang="cs-CZ" altLang="en-US" b="1" dirty="0" err="1" smtClean="0"/>
              <a:t>mallearis</a:t>
            </a:r>
            <a:r>
              <a:rPr lang="cs-CZ" altLang="en-US" b="1" dirty="0" smtClean="0"/>
              <a:t> </a:t>
            </a:r>
            <a:r>
              <a:rPr lang="cs-CZ" altLang="en-US" b="1" dirty="0" err="1" smtClean="0"/>
              <a:t>pos</a:t>
            </a:r>
            <a:r>
              <a:rPr lang="cs-CZ" altLang="en-US" b="1" dirty="0" smtClean="0"/>
              <a:t>.</a:t>
            </a:r>
          </a:p>
        </p:txBody>
      </p:sp>
      <p:sp>
        <p:nvSpPr>
          <p:cNvPr id="10246" name="Rectangle 8"/>
          <p:cNvSpPr>
            <a:spLocks noChangeArrowheads="1"/>
          </p:cNvSpPr>
          <p:nvPr/>
        </p:nvSpPr>
        <p:spPr bwMode="auto">
          <a:xfrm>
            <a:off x="4500563" y="0"/>
            <a:ext cx="2249487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en-US" sz="1800" b="1"/>
              <a:t>plica mallearis ant.</a:t>
            </a:r>
          </a:p>
        </p:txBody>
      </p:sp>
      <p:sp>
        <p:nvSpPr>
          <p:cNvPr id="10247" name="Line 9"/>
          <p:cNvSpPr>
            <a:spLocks noChangeShapeType="1"/>
          </p:cNvSpPr>
          <p:nvPr/>
        </p:nvSpPr>
        <p:spPr bwMode="auto">
          <a:xfrm flipH="1">
            <a:off x="5508625" y="333375"/>
            <a:ext cx="144463" cy="1439863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8" name="Line 10"/>
          <p:cNvSpPr>
            <a:spLocks noChangeShapeType="1"/>
          </p:cNvSpPr>
          <p:nvPr/>
        </p:nvSpPr>
        <p:spPr bwMode="auto">
          <a:xfrm flipH="1" flipV="1">
            <a:off x="6011863" y="3573463"/>
            <a:ext cx="431800" cy="142875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9" name="Rectangle 11"/>
          <p:cNvSpPr>
            <a:spLocks noChangeArrowheads="1"/>
          </p:cNvSpPr>
          <p:nvPr/>
        </p:nvSpPr>
        <p:spPr bwMode="auto">
          <a:xfrm>
            <a:off x="6813550" y="0"/>
            <a:ext cx="2254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en-US" sz="1800" b="1"/>
              <a:t>rec. epitympanicus</a:t>
            </a:r>
          </a:p>
        </p:txBody>
      </p:sp>
      <p:sp>
        <p:nvSpPr>
          <p:cNvPr id="10250" name="Line 12"/>
          <p:cNvSpPr>
            <a:spLocks noChangeShapeType="1"/>
          </p:cNvSpPr>
          <p:nvPr/>
        </p:nvSpPr>
        <p:spPr bwMode="auto">
          <a:xfrm flipH="1">
            <a:off x="6877050" y="333375"/>
            <a:ext cx="287338" cy="6477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1" name="Rectangle 13"/>
          <p:cNvSpPr>
            <a:spLocks noChangeArrowheads="1"/>
          </p:cNvSpPr>
          <p:nvPr/>
        </p:nvSpPr>
        <p:spPr bwMode="auto">
          <a:xfrm>
            <a:off x="7156450" y="3429000"/>
            <a:ext cx="1911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en-US" sz="1800" b="1"/>
              <a:t>lig. incudis pos.</a:t>
            </a:r>
          </a:p>
        </p:txBody>
      </p:sp>
      <p:sp>
        <p:nvSpPr>
          <p:cNvPr id="17420" name="Rectangle 14"/>
          <p:cNvSpPr>
            <a:spLocks noChangeArrowheads="1"/>
          </p:cNvSpPr>
          <p:nvPr/>
        </p:nvSpPr>
        <p:spPr bwMode="auto">
          <a:xfrm>
            <a:off x="7156450" y="1916113"/>
            <a:ext cx="1911350" cy="36671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cs-CZ" altLang="en-US" b="1" dirty="0" smtClean="0">
                <a:solidFill>
                  <a:srgbClr val="FF3300"/>
                </a:solidFill>
              </a:rPr>
              <a:t>lig. </a:t>
            </a:r>
            <a:r>
              <a:rPr lang="cs-CZ" altLang="en-US" b="1" dirty="0" err="1" smtClean="0">
                <a:solidFill>
                  <a:srgbClr val="FF3300"/>
                </a:solidFill>
              </a:rPr>
              <a:t>incudis</a:t>
            </a:r>
            <a:r>
              <a:rPr lang="cs-CZ" altLang="en-US" b="1" dirty="0" smtClean="0">
                <a:solidFill>
                  <a:srgbClr val="FF3300"/>
                </a:solidFill>
              </a:rPr>
              <a:t> sup.</a:t>
            </a:r>
          </a:p>
        </p:txBody>
      </p:sp>
      <p:sp>
        <p:nvSpPr>
          <p:cNvPr id="10253" name="Line 15"/>
          <p:cNvSpPr>
            <a:spLocks noChangeShapeType="1"/>
          </p:cNvSpPr>
          <p:nvPr/>
        </p:nvSpPr>
        <p:spPr bwMode="auto">
          <a:xfrm flipH="1" flipV="1">
            <a:off x="7380288" y="1628775"/>
            <a:ext cx="431800" cy="287338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4" name="Line 16"/>
          <p:cNvSpPr>
            <a:spLocks noChangeShapeType="1"/>
          </p:cNvSpPr>
          <p:nvPr/>
        </p:nvSpPr>
        <p:spPr bwMode="auto">
          <a:xfrm flipH="1" flipV="1">
            <a:off x="7667625" y="3284538"/>
            <a:ext cx="360363" cy="2159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5" name="Rectangle 17"/>
          <p:cNvSpPr>
            <a:spLocks noChangeArrowheads="1"/>
          </p:cNvSpPr>
          <p:nvPr/>
        </p:nvSpPr>
        <p:spPr bwMode="auto">
          <a:xfrm>
            <a:off x="5940425" y="1125538"/>
            <a:ext cx="8572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en-US" sz="1800" b="1"/>
              <a:t>caput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en-US" sz="1800" b="1"/>
              <a:t>mallei</a:t>
            </a:r>
          </a:p>
        </p:txBody>
      </p:sp>
      <p:sp>
        <p:nvSpPr>
          <p:cNvPr id="17424" name="Rectangle 18"/>
          <p:cNvSpPr>
            <a:spLocks noChangeArrowheads="1"/>
          </p:cNvSpPr>
          <p:nvPr/>
        </p:nvSpPr>
        <p:spPr bwMode="auto">
          <a:xfrm>
            <a:off x="7308850" y="692150"/>
            <a:ext cx="1758950" cy="36671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cs-CZ" altLang="en-US" b="1" dirty="0" smtClean="0">
                <a:solidFill>
                  <a:srgbClr val="FF3300"/>
                </a:solidFill>
              </a:rPr>
              <a:t>lig. </a:t>
            </a:r>
            <a:r>
              <a:rPr lang="cs-CZ" altLang="en-US" b="1" dirty="0" err="1" smtClean="0">
                <a:solidFill>
                  <a:srgbClr val="FF3300"/>
                </a:solidFill>
              </a:rPr>
              <a:t>mallei</a:t>
            </a:r>
            <a:r>
              <a:rPr lang="cs-CZ" altLang="en-US" b="1" dirty="0" smtClean="0">
                <a:solidFill>
                  <a:srgbClr val="FF3300"/>
                </a:solidFill>
              </a:rPr>
              <a:t> sup.</a:t>
            </a:r>
          </a:p>
        </p:txBody>
      </p:sp>
      <p:sp>
        <p:nvSpPr>
          <p:cNvPr id="10257" name="Line 20"/>
          <p:cNvSpPr>
            <a:spLocks noChangeShapeType="1"/>
          </p:cNvSpPr>
          <p:nvPr/>
        </p:nvSpPr>
        <p:spPr bwMode="auto">
          <a:xfrm flipH="1">
            <a:off x="7235825" y="1052513"/>
            <a:ext cx="576263" cy="144462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8" name="Rectangle 21"/>
          <p:cNvSpPr>
            <a:spLocks noChangeArrowheads="1"/>
          </p:cNvSpPr>
          <p:nvPr/>
        </p:nvSpPr>
        <p:spPr bwMode="auto">
          <a:xfrm rot="-1554391">
            <a:off x="5221288" y="2573338"/>
            <a:ext cx="1555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en-US" sz="1800" b="1"/>
              <a:t>crus longum</a:t>
            </a:r>
          </a:p>
        </p:txBody>
      </p:sp>
      <p:sp>
        <p:nvSpPr>
          <p:cNvPr id="10259" name="Rectangle 22"/>
          <p:cNvSpPr>
            <a:spLocks noChangeArrowheads="1"/>
          </p:cNvSpPr>
          <p:nvPr/>
        </p:nvSpPr>
        <p:spPr bwMode="auto">
          <a:xfrm>
            <a:off x="6372225" y="1916113"/>
            <a:ext cx="7810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en-US" sz="1800" b="1"/>
              <a:t>Incus</a:t>
            </a:r>
          </a:p>
        </p:txBody>
      </p:sp>
      <p:sp>
        <p:nvSpPr>
          <p:cNvPr id="10260" name="Text Box 23"/>
          <p:cNvSpPr txBox="1">
            <a:spLocks noChangeArrowheads="1"/>
          </p:cNvSpPr>
          <p:nvPr/>
        </p:nvSpPr>
        <p:spPr bwMode="auto">
          <a:xfrm rot="3296724">
            <a:off x="6746082" y="2486818"/>
            <a:ext cx="793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en-US" sz="1800" b="1"/>
              <a:t>breve</a:t>
            </a:r>
          </a:p>
        </p:txBody>
      </p:sp>
      <p:sp>
        <p:nvSpPr>
          <p:cNvPr id="10261" name="Rectangle 24"/>
          <p:cNvSpPr>
            <a:spLocks noChangeArrowheads="1"/>
          </p:cNvSpPr>
          <p:nvPr/>
        </p:nvSpPr>
        <p:spPr bwMode="auto">
          <a:xfrm>
            <a:off x="1547813" y="1125538"/>
            <a:ext cx="22320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en-US" sz="1800" b="1">
                <a:solidFill>
                  <a:schemeClr val="bg1"/>
                </a:solidFill>
              </a:rPr>
              <a:t>m. tensor tympani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1420</TotalTime>
  <Words>1037</Words>
  <Application>Microsoft Office PowerPoint</Application>
  <PresentationFormat>Předvádění na obrazovce (4:3)</PresentationFormat>
  <Paragraphs>308</Paragraphs>
  <Slides>33</Slides>
  <Notes>20</Notes>
  <HiddenSlides>1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33</vt:i4>
      </vt:variant>
    </vt:vector>
  </HeadingPairs>
  <TitlesOfParts>
    <vt:vector size="36" baseType="lpstr">
      <vt:lpstr>Arial</vt:lpstr>
      <vt:lpstr>Times New Roman</vt:lpstr>
      <vt:lpstr>Výchozí návrh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Anatomický ústav, oddělení neuroanatomie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Petr Dubový</dc:creator>
  <cp:lastModifiedBy>Petr Dubový</cp:lastModifiedBy>
  <cp:revision>80</cp:revision>
  <dcterms:created xsi:type="dcterms:W3CDTF">2002-12-02T16:39:05Z</dcterms:created>
  <dcterms:modified xsi:type="dcterms:W3CDTF">2017-04-19T07:23:43Z</dcterms:modified>
</cp:coreProperties>
</file>