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79" r:id="rId2"/>
    <p:sldId id="276" r:id="rId3"/>
    <p:sldId id="267" r:id="rId4"/>
    <p:sldId id="268" r:id="rId5"/>
    <p:sldId id="259" r:id="rId6"/>
    <p:sldId id="277" r:id="rId7"/>
    <p:sldId id="278" r:id="rId8"/>
    <p:sldId id="265" r:id="rId9"/>
    <p:sldId id="280" r:id="rId10"/>
    <p:sldId id="260" r:id="rId11"/>
    <p:sldId id="269" r:id="rId12"/>
    <p:sldId id="27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0F9B-1A02-402B-835C-4F9800D2080D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56B2-EFD9-4906-ADE9-F0CFA677E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56B2-EFD9-4906-ADE9-F0CFA677E30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0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7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42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61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77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72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13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9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0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56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6882-C1D1-40CF-B44F-A0B416130622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6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93913" y="1122363"/>
            <a:ext cx="10204174" cy="1220787"/>
          </a:xfrm>
        </p:spPr>
        <p:txBody>
          <a:bodyPr>
            <a:normAutofit/>
          </a:bodyPr>
          <a:lstStyle/>
          <a:p>
            <a:r>
              <a:rPr lang="cs-CZ" sz="4400" dirty="0" smtClean="0"/>
              <a:t>(VII.) Palpační vyšetření tepu</a:t>
            </a:r>
            <a:endParaRPr lang="en-GB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59384"/>
            <a:ext cx="9144000" cy="998415"/>
          </a:xfrm>
        </p:spPr>
        <p:txBody>
          <a:bodyPr/>
          <a:lstStyle/>
          <a:p>
            <a:r>
              <a:rPr lang="cs-CZ" dirty="0" smtClean="0"/>
              <a:t>Fyziologie - cvičení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486400" y="6096001"/>
            <a:ext cx="6572359" cy="598512"/>
          </a:xfrm>
        </p:spPr>
        <p:txBody>
          <a:bodyPr/>
          <a:lstStyle/>
          <a:p>
            <a:r>
              <a:rPr lang="cs-CZ" sz="1800" dirty="0" smtClean="0"/>
              <a:t>Fyziologický ústav LF MU, 2015 © Michal Hendrych, Tibor Stračina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7138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3" y="273685"/>
            <a:ext cx="10515600" cy="926465"/>
          </a:xfrm>
        </p:spPr>
        <p:txBody>
          <a:bodyPr/>
          <a:lstStyle/>
          <a:p>
            <a:r>
              <a:rPr lang="cs-CZ" dirty="0" smtClean="0"/>
              <a:t>Respirační sinusová arytmie (RSA)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1470" y="1127516"/>
            <a:ext cx="8180852" cy="32334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400" dirty="0" smtClean="0"/>
              <a:t>Změny SF vázané </a:t>
            </a:r>
            <a:r>
              <a:rPr lang="cs-CZ" sz="2400" dirty="0"/>
              <a:t>na </a:t>
            </a:r>
            <a:r>
              <a:rPr lang="cs-CZ" sz="2400" dirty="0" smtClean="0"/>
              <a:t>dýchání, </a:t>
            </a:r>
            <a:r>
              <a:rPr lang="cs-CZ" sz="2400" dirty="0"/>
              <a:t>nejedná se </a:t>
            </a:r>
            <a:r>
              <a:rPr lang="cs-CZ" sz="2400" dirty="0" smtClean="0"/>
              <a:t>o poruchu </a:t>
            </a:r>
            <a:r>
              <a:rPr lang="cs-CZ" sz="2400" dirty="0"/>
              <a:t>rytmu jako </a:t>
            </a:r>
            <a:r>
              <a:rPr lang="cs-CZ" sz="2400" dirty="0" smtClean="0"/>
              <a:t>takovou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400" dirty="0" smtClean="0"/>
              <a:t>Při </a:t>
            </a:r>
            <a:r>
              <a:rPr lang="cs-CZ" sz="2400" dirty="0"/>
              <a:t>nádechu dochází k zvýšení </a:t>
            </a:r>
            <a:r>
              <a:rPr lang="cs-CZ" sz="2400" dirty="0" smtClean="0"/>
              <a:t>SF </a:t>
            </a:r>
            <a:r>
              <a:rPr lang="cs-CZ" sz="2400" dirty="0"/>
              <a:t>a ve výdechu k jejímu </a:t>
            </a:r>
            <a:r>
              <a:rPr lang="cs-CZ" sz="2400" dirty="0" smtClean="0"/>
              <a:t>snížení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400" dirty="0"/>
              <a:t>N</a:t>
            </a:r>
            <a:r>
              <a:rPr lang="cs-CZ" sz="2400" dirty="0" smtClean="0"/>
              <a:t>ejvýraznější u mladých lidí, souvisí s vyšší vagovou aktivitou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400" dirty="0"/>
              <a:t>Vymizí se zvýšením srdeční frekvence (zátěž, vyšší věk, vyšší sympatická aktivita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11" name="Obdélník 10"/>
          <p:cNvSpPr/>
          <p:nvPr/>
        </p:nvSpPr>
        <p:spPr>
          <a:xfrm>
            <a:off x="287215" y="3538755"/>
            <a:ext cx="1179927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Mechanismy podílející se na vzniku </a:t>
            </a:r>
            <a:r>
              <a:rPr lang="cs-CZ" sz="2400" b="1" dirty="0" smtClean="0"/>
              <a:t>RSA:</a:t>
            </a:r>
            <a:endParaRPr lang="en-GB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Baroreflex</a:t>
            </a:r>
            <a:r>
              <a:rPr lang="cs-CZ" sz="2000" dirty="0"/>
              <a:t>: v </a:t>
            </a:r>
            <a:r>
              <a:rPr lang="cs-CZ" sz="2000" dirty="0" err="1"/>
              <a:t>inspiriu</a:t>
            </a:r>
            <a:r>
              <a:rPr lang="cs-CZ" sz="2000" dirty="0"/>
              <a:t> – pokles </a:t>
            </a:r>
            <a:r>
              <a:rPr lang="cs-CZ" sz="2000" dirty="0" err="1"/>
              <a:t>intratorakálního</a:t>
            </a:r>
            <a:r>
              <a:rPr lang="cs-CZ" sz="2000" dirty="0"/>
              <a:t> tlaku → ↑plnění srdce (zvýšení tlakového gradientu) → ↑systolický výdej → ↑TK (TK = SF * SV * TPR) → zaznamenají baroreceptory → přes baroreflex (zpoždění cca 2 s) → ↓</a:t>
            </a:r>
            <a:r>
              <a:rPr lang="cs-CZ" sz="2000" dirty="0" smtClean="0"/>
              <a:t>SF (projeví se až ve výdechu) </a:t>
            </a:r>
            <a:r>
              <a:rPr lang="cs-CZ" sz="2000" dirty="0"/>
              <a:t>→ ↓</a:t>
            </a:r>
            <a:r>
              <a:rPr lang="cs-CZ" sz="2000" dirty="0" smtClean="0"/>
              <a:t>TK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Centrální generátor</a:t>
            </a:r>
            <a:r>
              <a:rPr lang="cs-CZ" sz="2000" dirty="0" smtClean="0"/>
              <a:t>: iradiace impulzů z respiračního do </a:t>
            </a:r>
            <a:r>
              <a:rPr lang="cs-CZ" sz="2000" dirty="0" err="1" smtClean="0"/>
              <a:t>kardiomotorického</a:t>
            </a:r>
            <a:r>
              <a:rPr lang="cs-CZ" sz="2000" dirty="0" smtClean="0"/>
              <a:t> </a:t>
            </a:r>
            <a:r>
              <a:rPr lang="cs-CZ" sz="2000" dirty="0" smtClean="0"/>
              <a:t>centra v prodloužené míše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err="1" smtClean="0"/>
              <a:t>Bainbridgeův</a:t>
            </a:r>
            <a:r>
              <a:rPr lang="cs-CZ" sz="2000" b="1" dirty="0" smtClean="0"/>
              <a:t> reflex</a:t>
            </a:r>
            <a:r>
              <a:rPr lang="cs-CZ" sz="2000" dirty="0" smtClean="0"/>
              <a:t>: zvýšení žilního návratu při nádechu – rozpětí síní – podráždění </a:t>
            </a:r>
            <a:r>
              <a:rPr lang="cs-CZ" sz="2000" dirty="0" err="1" smtClean="0"/>
              <a:t>stretch</a:t>
            </a:r>
            <a:r>
              <a:rPr lang="cs-CZ" sz="2000" dirty="0" smtClean="0"/>
              <a:t> receptorů – stimulace vagu – stimulace SA uzlu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Lokální zdroj – mechanické napínání SA uzlu v nádechu urychluje jeho depolarizaci (slabá RSA přítomná i u transplantovaného srdce)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Další: reflexy z plic ovlivňující aktivitu vagu, </a:t>
            </a:r>
            <a:r>
              <a:rPr lang="cs-CZ" dirty="0" err="1" smtClean="0"/>
              <a:t>chemoreflex</a:t>
            </a:r>
            <a:r>
              <a:rPr lang="cs-CZ" dirty="0" smtClean="0"/>
              <a:t> (oscilace pCO2, pO2, pH během dýchání)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8512322" y="898708"/>
            <a:ext cx="3434958" cy="2436557"/>
            <a:chOff x="8512322" y="898708"/>
            <a:chExt cx="3434958" cy="2436557"/>
          </a:xfrm>
        </p:grpSpPr>
        <p:grpSp>
          <p:nvGrpSpPr>
            <p:cNvPr id="10" name="Skupina 9"/>
            <p:cNvGrpSpPr/>
            <p:nvPr/>
          </p:nvGrpSpPr>
          <p:grpSpPr>
            <a:xfrm>
              <a:off x="8512322" y="898708"/>
              <a:ext cx="3434958" cy="2137563"/>
              <a:chOff x="8512322" y="898708"/>
              <a:chExt cx="3434958" cy="2137563"/>
            </a:xfrm>
          </p:grpSpPr>
          <p:grpSp>
            <p:nvGrpSpPr>
              <p:cNvPr id="6" name="Skupina 5"/>
              <p:cNvGrpSpPr/>
              <p:nvPr/>
            </p:nvGrpSpPr>
            <p:grpSpPr>
              <a:xfrm>
                <a:off x="8557846" y="1268040"/>
                <a:ext cx="3389434" cy="1768231"/>
                <a:chOff x="5168412" y="330200"/>
                <a:chExt cx="8280262" cy="3989560"/>
              </a:xfrm>
            </p:grpSpPr>
            <p:pic>
              <p:nvPicPr>
                <p:cNvPr id="4" name="Obrázek 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193" b="42854"/>
                <a:stretch/>
              </p:blipFill>
              <p:spPr>
                <a:xfrm>
                  <a:off x="5314950" y="330200"/>
                  <a:ext cx="8127862" cy="3327400"/>
                </a:xfrm>
                <a:prstGeom prst="rect">
                  <a:avLst/>
                </a:prstGeom>
              </p:spPr>
            </p:pic>
            <p:pic>
              <p:nvPicPr>
                <p:cNvPr id="5" name="Obrázek 4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678" t="76675" b="10290"/>
                <a:stretch/>
              </p:blipFill>
              <p:spPr>
                <a:xfrm>
                  <a:off x="5168412" y="3560788"/>
                  <a:ext cx="8280262" cy="758972"/>
                </a:xfrm>
                <a:prstGeom prst="rect">
                  <a:avLst/>
                </a:prstGeom>
              </p:spPr>
            </p:pic>
          </p:grpSp>
          <p:sp>
            <p:nvSpPr>
              <p:cNvPr id="7" name="TextovéPole 6"/>
              <p:cNvSpPr txBox="1"/>
              <p:nvPr/>
            </p:nvSpPr>
            <p:spPr>
              <a:xfrm>
                <a:off x="8546122" y="898708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EKG</a:t>
                </a:r>
                <a:endParaRPr lang="cs-CZ" sz="2000" dirty="0"/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8512322" y="1588019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TK</a:t>
                </a:r>
                <a:endParaRPr lang="cs-CZ" sz="2000" dirty="0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8557846" y="2121474"/>
                <a:ext cx="17814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dýchání</a:t>
                </a:r>
                <a:endParaRPr lang="cs-CZ" sz="2000" dirty="0"/>
              </a:p>
            </p:txBody>
          </p:sp>
        </p:grpSp>
        <p:sp>
          <p:nvSpPr>
            <p:cNvPr id="12" name="TextovéPole 11"/>
            <p:cNvSpPr txBox="1"/>
            <p:nvPr/>
          </p:nvSpPr>
          <p:spPr>
            <a:xfrm>
              <a:off x="10925663" y="2965933"/>
              <a:ext cx="1019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č</a:t>
              </a:r>
              <a:r>
                <a:rPr lang="cs-CZ" dirty="0" smtClean="0"/>
                <a:t>as </a:t>
              </a:r>
              <a:r>
                <a:rPr lang="en-US" dirty="0" smtClean="0"/>
                <a:t>[s]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02548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570" y="365125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/>
              <a:t>Tepová frekvence při změnách </a:t>
            </a:r>
            <a:r>
              <a:rPr lang="cs-CZ" dirty="0" smtClean="0"/>
              <a:t>polohy těla</a:t>
            </a:r>
            <a:br>
              <a:rPr lang="cs-CZ" dirty="0" smtClean="0"/>
            </a:br>
            <a:r>
              <a:rPr lang="cs-CZ" sz="4000" dirty="0" smtClean="0"/>
              <a:t>(demonstrace funkce baroreflexu)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398276"/>
            <a:ext cx="11597640" cy="5185404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Při změnách polohy </a:t>
            </a:r>
            <a:r>
              <a:rPr lang="cs-CZ" dirty="0"/>
              <a:t>těla v gravitačním poli dochází k </a:t>
            </a:r>
            <a:r>
              <a:rPr lang="cs-CZ" dirty="0" smtClean="0"/>
              <a:t>změnám TK v závislosti na poloze vůči srdci (efekt hydrostatického tlaku). Změny TK v horní polovině těla jsou minimalizovány pomocí krátkodobé regulace TK (baroreflexu).</a:t>
            </a:r>
          </a:p>
          <a:p>
            <a:pPr lvl="0"/>
            <a:r>
              <a:rPr lang="cs-CZ" b="1" dirty="0" err="1" smtClean="0"/>
              <a:t>Klinostatická</a:t>
            </a:r>
            <a:r>
              <a:rPr lang="cs-CZ" b="1" dirty="0" smtClean="0"/>
              <a:t> </a:t>
            </a:r>
            <a:r>
              <a:rPr lang="cs-CZ" b="1" dirty="0"/>
              <a:t>reakce </a:t>
            </a:r>
            <a:r>
              <a:rPr lang="cs-CZ" dirty="0"/>
              <a:t>– změna polohy ze stoje do </a:t>
            </a:r>
            <a:r>
              <a:rPr lang="cs-CZ" dirty="0" smtClean="0"/>
              <a:t>lehu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 smtClean="0"/>
              <a:t>↑žilní návrat krve z dolní poloviny těla </a:t>
            </a:r>
            <a:r>
              <a:rPr lang="cs-CZ" sz="2400" dirty="0"/>
              <a:t>→ </a:t>
            </a:r>
            <a:r>
              <a:rPr lang="cs-CZ" sz="2400" dirty="0" smtClean="0"/>
              <a:t>↑plnění srdce (</a:t>
            </a:r>
            <a:r>
              <a:rPr lang="cs-CZ" sz="2400" dirty="0" err="1" smtClean="0"/>
              <a:t>preload</a:t>
            </a:r>
            <a:r>
              <a:rPr lang="cs-CZ" sz="2400" dirty="0" smtClean="0"/>
              <a:t>) </a:t>
            </a:r>
            <a:r>
              <a:rPr lang="cs-CZ" sz="2400" dirty="0"/>
              <a:t>→ </a:t>
            </a:r>
            <a:r>
              <a:rPr lang="cs-CZ" sz="2400" dirty="0" smtClean="0"/>
              <a:t>↑</a:t>
            </a:r>
            <a:r>
              <a:rPr lang="cs-CZ" sz="2400" dirty="0"/>
              <a:t>SV → </a:t>
            </a:r>
            <a:r>
              <a:rPr lang="cs-CZ" sz="2400" dirty="0" smtClean="0"/>
              <a:t>↑TK </a:t>
            </a:r>
            <a:br>
              <a:rPr lang="cs-CZ" sz="2400" dirty="0" smtClean="0"/>
            </a:br>
            <a:r>
              <a:rPr lang="cs-CZ" sz="2400" dirty="0" smtClean="0"/>
              <a:t>→ přes baroreflex  dojde k ↓SF </a:t>
            </a:r>
            <a:r>
              <a:rPr lang="cs-CZ" sz="2400" dirty="0"/>
              <a:t>a </a:t>
            </a:r>
            <a:r>
              <a:rPr lang="cs-CZ" sz="2400" dirty="0" smtClean="0"/>
              <a:t>↓TPR</a:t>
            </a:r>
            <a:endParaRPr lang="en-GB" sz="2400" dirty="0"/>
          </a:p>
          <a:p>
            <a:r>
              <a:rPr lang="cs-CZ" b="1" dirty="0"/>
              <a:t>Ortostatická reakce </a:t>
            </a:r>
            <a:r>
              <a:rPr lang="cs-CZ" dirty="0"/>
              <a:t>– změna polohy z lehu do </a:t>
            </a:r>
            <a:r>
              <a:rPr lang="cs-CZ" dirty="0" smtClean="0"/>
              <a:t>stoje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 smtClean="0"/>
              <a:t>↓žilní </a:t>
            </a:r>
            <a:r>
              <a:rPr lang="cs-CZ" sz="2400" dirty="0"/>
              <a:t>návrat krve z dolní poloviny těla → </a:t>
            </a:r>
            <a:r>
              <a:rPr lang="cs-CZ" sz="2400" dirty="0" smtClean="0"/>
              <a:t>↓plnění srdce (</a:t>
            </a:r>
            <a:r>
              <a:rPr lang="cs-CZ" sz="2400" dirty="0" err="1" smtClean="0"/>
              <a:t>preload</a:t>
            </a:r>
            <a:r>
              <a:rPr lang="cs-CZ" sz="2400" dirty="0" smtClean="0"/>
              <a:t>) </a:t>
            </a:r>
            <a:r>
              <a:rPr lang="cs-CZ" sz="2400" dirty="0"/>
              <a:t>→ </a:t>
            </a:r>
            <a:r>
              <a:rPr lang="cs-CZ" sz="2400" dirty="0" smtClean="0"/>
              <a:t>↓SV </a:t>
            </a:r>
            <a:r>
              <a:rPr lang="cs-CZ" sz="2400" dirty="0"/>
              <a:t>→ </a:t>
            </a:r>
            <a:r>
              <a:rPr lang="cs-CZ" sz="2400" dirty="0" smtClean="0"/>
              <a:t>↓TK </a:t>
            </a:r>
            <a:br>
              <a:rPr lang="cs-CZ" sz="2400" dirty="0" smtClean="0"/>
            </a:br>
            <a:r>
              <a:rPr lang="cs-CZ" sz="2400" dirty="0" smtClean="0"/>
              <a:t>→ </a:t>
            </a:r>
            <a:r>
              <a:rPr lang="cs-CZ" sz="2400" dirty="0"/>
              <a:t>přes baroreflex  dojde k </a:t>
            </a:r>
            <a:r>
              <a:rPr lang="cs-CZ" sz="2400" dirty="0" smtClean="0"/>
              <a:t>↑</a:t>
            </a:r>
            <a:r>
              <a:rPr lang="cs-CZ" sz="2400" dirty="0"/>
              <a:t>SF a </a:t>
            </a:r>
            <a:r>
              <a:rPr lang="cs-CZ" sz="2400" dirty="0" smtClean="0"/>
              <a:t>↑TPR</a:t>
            </a:r>
          </a:p>
          <a:p>
            <a:pPr lvl="1"/>
            <a:r>
              <a:rPr lang="cs-CZ" sz="2200" dirty="0"/>
              <a:t>O</a:t>
            </a:r>
            <a:r>
              <a:rPr lang="cs-CZ" sz="2200" dirty="0" smtClean="0"/>
              <a:t>dpověď srdeční větvě baroreflexu je rychlejší ale méně účinná– SF roste během 1 s od poklesu TK, zabrání poklesu </a:t>
            </a:r>
            <a:r>
              <a:rPr lang="cs-CZ" sz="2200" dirty="0" err="1" smtClean="0"/>
              <a:t>perfúze</a:t>
            </a:r>
            <a:r>
              <a:rPr lang="cs-CZ" sz="2200" dirty="0" smtClean="0"/>
              <a:t> mozku v prvních sekundách</a:t>
            </a:r>
          </a:p>
          <a:p>
            <a:pPr lvl="1"/>
            <a:r>
              <a:rPr lang="cs-CZ" sz="2200" dirty="0" smtClean="0"/>
              <a:t>Periferní větev baroreflexu reaguje pomaleji ale je účinnější – TPR roste </a:t>
            </a:r>
            <a:r>
              <a:rPr lang="cs-CZ" sz="2200" dirty="0"/>
              <a:t>po cca 6 </a:t>
            </a:r>
            <a:r>
              <a:rPr lang="cs-CZ" sz="2200" dirty="0" smtClean="0"/>
              <a:t>s, stabilizuje TK po další čas stání → v průběhu stání SF klesá na klidovou hodnotu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566369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3290" cy="903605"/>
          </a:xfrm>
        </p:spPr>
        <p:txBody>
          <a:bodyPr>
            <a:normAutofit/>
          </a:bodyPr>
          <a:lstStyle/>
          <a:p>
            <a:r>
              <a:rPr lang="cs-CZ" dirty="0"/>
              <a:t>Změny tepové frekvence vlivem pracovní zátěže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118" y="1485900"/>
            <a:ext cx="10591682" cy="5120640"/>
          </a:xfrm>
        </p:spPr>
        <p:txBody>
          <a:bodyPr>
            <a:normAutofit/>
          </a:bodyPr>
          <a:lstStyle/>
          <a:p>
            <a:r>
              <a:rPr lang="cs-CZ" dirty="0" smtClean="0"/>
              <a:t>Pracující sval má zvýšené metabolické nároky – dochází k zvýšenému prokrvení </a:t>
            </a:r>
            <a:r>
              <a:rPr lang="cs-CZ" b="1" dirty="0" smtClean="0"/>
              <a:t>(metabolická autoregulace krevního průtoku</a:t>
            </a:r>
            <a:r>
              <a:rPr lang="cs-CZ" dirty="0" smtClean="0"/>
              <a:t>)</a:t>
            </a:r>
          </a:p>
          <a:p>
            <a:r>
              <a:rPr lang="cs-CZ" dirty="0" smtClean="0"/>
              <a:t>Fyzická práce zvyšuje tonus sympatiku („</a:t>
            </a:r>
            <a:r>
              <a:rPr lang="cs-CZ" dirty="0" err="1" smtClean="0"/>
              <a:t>ergotropní</a:t>
            </a:r>
            <a:r>
              <a:rPr lang="cs-CZ" dirty="0" smtClean="0"/>
              <a:t> systém“)</a:t>
            </a:r>
          </a:p>
          <a:p>
            <a:pPr lvl="1"/>
            <a:r>
              <a:rPr lang="cs-CZ" dirty="0" smtClean="0"/>
              <a:t>anticipace</a:t>
            </a:r>
          </a:p>
          <a:p>
            <a:r>
              <a:rPr lang="cs-CZ" dirty="0" smtClean="0"/>
              <a:t>Dochází ke kompenzační vazokonstrikci </a:t>
            </a:r>
            <a:r>
              <a:rPr lang="cs-CZ" dirty="0"/>
              <a:t>v cévách tkání, které zrovna nejsou metabolicky zatíženy (GIT, kůže</a:t>
            </a:r>
            <a:r>
              <a:rPr lang="cs-CZ" dirty="0" smtClean="0"/>
              <a:t>). To zabezpečí </a:t>
            </a:r>
            <a:r>
              <a:rPr lang="cs-CZ" b="1" dirty="0" smtClean="0"/>
              <a:t>redistribuci krve</a:t>
            </a:r>
            <a:r>
              <a:rPr lang="cs-CZ" dirty="0" smtClean="0"/>
              <a:t>.</a:t>
            </a:r>
          </a:p>
          <a:p>
            <a:r>
              <a:rPr lang="cs-CZ" dirty="0" smtClean="0"/>
              <a:t>To vše ovlivní srdeční činnost:</a:t>
            </a:r>
          </a:p>
          <a:p>
            <a:pPr lvl="1"/>
            <a:r>
              <a:rPr lang="cs-CZ" dirty="0" smtClean="0"/>
              <a:t>Vazodilatace ve </a:t>
            </a:r>
            <a:r>
              <a:rPr lang="cs-CZ" dirty="0"/>
              <a:t>svalech </a:t>
            </a:r>
            <a:r>
              <a:rPr lang="cs-CZ" dirty="0" smtClean="0"/>
              <a:t>→ ↓TPR → ↓TK</a:t>
            </a:r>
            <a:r>
              <a:rPr lang="cs-CZ" dirty="0"/>
              <a:t> </a:t>
            </a:r>
            <a:r>
              <a:rPr lang="cs-CZ" dirty="0" smtClean="0"/>
              <a:t>→ baroreflex → ↑SF</a:t>
            </a:r>
          </a:p>
          <a:p>
            <a:pPr lvl="1"/>
            <a:r>
              <a:rPr lang="cs-CZ" dirty="0" smtClean="0"/>
              <a:t>Sympatikus</a:t>
            </a:r>
            <a:r>
              <a:rPr lang="cs-CZ" dirty="0"/>
              <a:t>: ↑</a:t>
            </a:r>
            <a:r>
              <a:rPr lang="cs-CZ" dirty="0" smtClean="0"/>
              <a:t>SF</a:t>
            </a:r>
            <a:endParaRPr lang="sk-SK" dirty="0"/>
          </a:p>
          <a:p>
            <a:endParaRPr lang="cs-CZ" dirty="0" smtClean="0"/>
          </a:p>
          <a:p>
            <a:r>
              <a:rPr lang="cs-CZ" dirty="0" smtClean="0"/>
              <a:t>Sportovní srdce</a:t>
            </a:r>
          </a:p>
        </p:txBody>
      </p:sp>
    </p:spTree>
    <p:extLst>
      <p:ext uri="{BB962C8B-B14F-4D97-AF65-F5344CB8AC3E}">
        <p14:creationId xmlns:p14="http://schemas.microsoft.com/office/powerpoint/2010/main" val="243222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Tep (</a:t>
            </a:r>
            <a:r>
              <a:rPr lang="sk-SK" dirty="0" err="1" smtClean="0"/>
              <a:t>pulsus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2910" y="1825625"/>
            <a:ext cx="5223510" cy="4351338"/>
          </a:xfrm>
        </p:spPr>
        <p:txBody>
          <a:bodyPr/>
          <a:lstStyle/>
          <a:p>
            <a:r>
              <a:rPr lang="cs-CZ" dirty="0" smtClean="0"/>
              <a:t>Mechanický projev srdeční činnosti hmatný v periferii</a:t>
            </a:r>
          </a:p>
          <a:p>
            <a:r>
              <a:rPr lang="cs-CZ" dirty="0" smtClean="0"/>
              <a:t>Mechanická (tlaková) vlna, která vzniká v ejekční fázi systoly komor a šíří se arteriemi do periferie (</a:t>
            </a:r>
            <a:r>
              <a:rPr lang="cs-CZ" dirty="0"/>
              <a:t>pulzová vlna) </a:t>
            </a:r>
            <a:endParaRPr lang="cs-CZ" dirty="0" smtClean="0"/>
          </a:p>
          <a:p>
            <a:r>
              <a:rPr lang="cs-CZ" dirty="0" smtClean="0"/>
              <a:t>Jednoduše </a:t>
            </a:r>
            <a:r>
              <a:rPr lang="cs-CZ" dirty="0" err="1" smtClean="0"/>
              <a:t>vyšetřitelný</a:t>
            </a:r>
            <a:r>
              <a:rPr lang="cs-CZ" dirty="0" smtClean="0"/>
              <a:t> palpací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60" y="685800"/>
            <a:ext cx="5335331" cy="4240530"/>
          </a:xfrm>
          <a:prstGeom prst="rect">
            <a:avLst/>
          </a:prstGeom>
        </p:spPr>
      </p:pic>
      <p:pic>
        <p:nvPicPr>
          <p:cNvPr id="62" name="Obrázek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2" y="5166360"/>
            <a:ext cx="6616018" cy="1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Palpační vyšetření tepu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71345"/>
            <a:ext cx="10515600" cy="4351338"/>
          </a:xfrm>
        </p:spPr>
        <p:txBody>
          <a:bodyPr/>
          <a:lstStyle/>
          <a:p>
            <a:r>
              <a:rPr lang="cs-CZ" dirty="0"/>
              <a:t>Tep hmatáme na</a:t>
            </a:r>
            <a:r>
              <a:rPr lang="cs-CZ" dirty="0" smtClean="0"/>
              <a:t>: </a:t>
            </a:r>
            <a:endParaRPr lang="en-GB" dirty="0"/>
          </a:p>
          <a:p>
            <a:pPr lvl="1"/>
            <a:r>
              <a:rPr lang="cs-CZ" dirty="0"/>
              <a:t>A. </a:t>
            </a:r>
            <a:r>
              <a:rPr lang="cs-CZ" dirty="0" err="1"/>
              <a:t>radialis</a:t>
            </a:r>
            <a:endParaRPr lang="en-GB" dirty="0"/>
          </a:p>
          <a:p>
            <a:pPr lvl="1"/>
            <a:r>
              <a:rPr lang="cs-CZ" dirty="0"/>
              <a:t>A. </a:t>
            </a:r>
            <a:r>
              <a:rPr lang="cs-CZ" dirty="0" err="1" smtClean="0"/>
              <a:t>carotis</a:t>
            </a:r>
            <a:endParaRPr lang="en-GB" dirty="0"/>
          </a:p>
          <a:p>
            <a:pPr lvl="1"/>
            <a:r>
              <a:rPr lang="cs-CZ" dirty="0"/>
              <a:t>A. </a:t>
            </a:r>
            <a:r>
              <a:rPr lang="cs-CZ" dirty="0" err="1"/>
              <a:t>femoralis</a:t>
            </a:r>
            <a:endParaRPr lang="en-GB" dirty="0"/>
          </a:p>
          <a:p>
            <a:pPr lvl="1"/>
            <a:r>
              <a:rPr lang="cs-CZ" dirty="0"/>
              <a:t>A. </a:t>
            </a:r>
            <a:r>
              <a:rPr lang="cs-CZ" dirty="0" err="1"/>
              <a:t>brachialis</a:t>
            </a:r>
            <a:endParaRPr lang="en-GB" dirty="0"/>
          </a:p>
          <a:p>
            <a:pPr lvl="1"/>
            <a:r>
              <a:rPr lang="cs-CZ" dirty="0"/>
              <a:t>A. </a:t>
            </a:r>
            <a:r>
              <a:rPr lang="cs-CZ" dirty="0" err="1" smtClean="0"/>
              <a:t>poplitea</a:t>
            </a:r>
            <a:endParaRPr lang="cs-CZ" dirty="0" smtClean="0"/>
          </a:p>
          <a:p>
            <a:pPr lvl="1"/>
            <a:r>
              <a:rPr lang="cs-CZ" dirty="0" smtClean="0"/>
              <a:t>A. </a:t>
            </a:r>
            <a:r>
              <a:rPr lang="cs-CZ" dirty="0" err="1" smtClean="0"/>
              <a:t>tibialis</a:t>
            </a:r>
            <a:r>
              <a:rPr lang="cs-CZ" dirty="0" smtClean="0"/>
              <a:t> </a:t>
            </a:r>
            <a:r>
              <a:rPr lang="cs-CZ" dirty="0" err="1" smtClean="0"/>
              <a:t>posterior</a:t>
            </a:r>
            <a:endParaRPr lang="en-GB" dirty="0"/>
          </a:p>
          <a:p>
            <a:pPr lvl="1"/>
            <a:r>
              <a:rPr lang="cs-CZ" dirty="0"/>
              <a:t>A. dorsalis </a:t>
            </a:r>
            <a:r>
              <a:rPr lang="cs-CZ" dirty="0" err="1"/>
              <a:t>pedis</a:t>
            </a:r>
            <a:endParaRPr lang="en-GB" dirty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r="46875" b="20828"/>
          <a:stretch/>
        </p:blipFill>
        <p:spPr>
          <a:xfrm>
            <a:off x="6583680" y="25855"/>
            <a:ext cx="3257550" cy="662340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62600" y="651944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http://docplayer.cz/docs-images/40/13777908/images/page_5.jpg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46570" y="6515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carotis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806940" y="2928104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radialis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51220" y="281963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femoralis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345930" y="4463296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poplitea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448800" y="5501998"/>
            <a:ext cx="211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/>
              <a:t>t</a:t>
            </a:r>
            <a:r>
              <a:rPr lang="cs-CZ" sz="2000" dirty="0" err="1" smtClean="0"/>
              <a:t>ibialis</a:t>
            </a:r>
            <a:r>
              <a:rPr lang="cs-CZ" sz="2000" dirty="0" smtClean="0"/>
              <a:t> </a:t>
            </a:r>
            <a:r>
              <a:rPr lang="cs-CZ" sz="2000" dirty="0" err="1" smtClean="0"/>
              <a:t>posterior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496425" y="6003876"/>
            <a:ext cx="211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dorsalis </a:t>
            </a:r>
            <a:r>
              <a:rPr lang="cs-CZ" sz="2000" dirty="0" err="1" smtClean="0"/>
              <a:t>pedis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20740" y="1943338"/>
            <a:ext cx="150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</a:t>
            </a:r>
            <a:r>
              <a:rPr lang="cs-CZ" sz="2000" dirty="0" smtClean="0"/>
              <a:t>orta </a:t>
            </a:r>
            <a:r>
              <a:rPr lang="cs-CZ" sz="2000" dirty="0" err="1" smtClean="0"/>
              <a:t>abdominalis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841230" y="203477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brachialis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810750" y="148994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axillaris</a:t>
            </a:r>
            <a:endParaRPr lang="cs-CZ" sz="2000" dirty="0"/>
          </a:p>
        </p:txBody>
      </p:sp>
      <p:sp>
        <p:nvSpPr>
          <p:cNvPr id="16" name="Obdélník 15"/>
          <p:cNvSpPr/>
          <p:nvPr/>
        </p:nvSpPr>
        <p:spPr>
          <a:xfrm>
            <a:off x="8686800" y="117294"/>
            <a:ext cx="1413510" cy="10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9403080" y="95654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subclavia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5693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Palpační vyšetření tepu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2" y="1487606"/>
            <a:ext cx="11103928" cy="507696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Frekvence: počet tepů za minutu </a:t>
            </a:r>
            <a:r>
              <a:rPr lang="cs-CZ" sz="2200" dirty="0" smtClean="0"/>
              <a:t>(</a:t>
            </a:r>
            <a:r>
              <a:rPr lang="cs-CZ" sz="2200" dirty="0" err="1" smtClean="0"/>
              <a:t>bpm</a:t>
            </a:r>
            <a:r>
              <a:rPr lang="cs-CZ" sz="2200" dirty="0" smtClean="0"/>
              <a:t>, beat per </a:t>
            </a:r>
            <a:r>
              <a:rPr lang="cs-CZ" sz="2200" dirty="0" err="1" smtClean="0"/>
              <a:t>minute</a:t>
            </a:r>
            <a:r>
              <a:rPr lang="cs-CZ" sz="2200" dirty="0" smtClean="0"/>
              <a:t>)</a:t>
            </a:r>
            <a:r>
              <a:rPr lang="cs-CZ" dirty="0" smtClean="0"/>
              <a:t> = </a:t>
            </a:r>
            <a:r>
              <a:rPr lang="cs-CZ" b="1" dirty="0" smtClean="0"/>
              <a:t>tepová frekvence</a:t>
            </a:r>
          </a:p>
          <a:p>
            <a:r>
              <a:rPr lang="cs-CZ" dirty="0" smtClean="0"/>
              <a:t>Kvalita: pravidelnost, síla, stlačitelnost</a:t>
            </a:r>
          </a:p>
          <a:p>
            <a:r>
              <a:rPr lang="cs-CZ" dirty="0" smtClean="0"/>
              <a:t>Dle kvality popisujeme:</a:t>
            </a:r>
            <a:endParaRPr lang="en-GB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regularis</a:t>
            </a:r>
            <a:endParaRPr lang="en-GB" i="1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irregularis</a:t>
            </a:r>
            <a:endParaRPr lang="en-GB" i="1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celer </a:t>
            </a:r>
            <a:r>
              <a:rPr lang="cs-CZ" dirty="0"/>
              <a:t>(mrštný) </a:t>
            </a:r>
            <a:r>
              <a:rPr lang="cs-CZ" dirty="0" smtClean="0"/>
              <a:t>– jednotlivé tepy mají krátké trvání – při periferní vazodilataci, </a:t>
            </a:r>
            <a:r>
              <a:rPr lang="cs-CZ" dirty="0"/>
              <a:t>aortální </a:t>
            </a:r>
            <a:r>
              <a:rPr lang="cs-CZ" dirty="0" smtClean="0"/>
              <a:t>regurgitaci (</a:t>
            </a:r>
            <a:r>
              <a:rPr lang="cs-CZ" dirty="0" err="1" smtClean="0"/>
              <a:t>Corriganův</a:t>
            </a:r>
            <a:r>
              <a:rPr lang="cs-CZ" dirty="0" smtClean="0"/>
              <a:t> pulz: </a:t>
            </a:r>
            <a:r>
              <a:rPr lang="cs-CZ" i="1" dirty="0" smtClean="0"/>
              <a:t>P. celer, </a:t>
            </a:r>
            <a:r>
              <a:rPr lang="cs-CZ" i="1" dirty="0" err="1" smtClean="0"/>
              <a:t>altus</a:t>
            </a:r>
            <a:r>
              <a:rPr lang="cs-CZ" i="1" dirty="0" smtClean="0"/>
              <a:t>, </a:t>
            </a:r>
            <a:r>
              <a:rPr lang="cs-CZ" i="1" dirty="0" err="1" smtClean="0"/>
              <a:t>frequens</a:t>
            </a:r>
            <a:r>
              <a:rPr lang="cs-CZ" dirty="0" smtClean="0"/>
              <a:t>)</a:t>
            </a:r>
            <a:endParaRPr lang="en-GB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 smtClean="0"/>
              <a:t>tardus</a:t>
            </a:r>
            <a:endParaRPr lang="en-GB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durus</a:t>
            </a:r>
            <a:r>
              <a:rPr lang="cs-CZ" i="1" dirty="0"/>
              <a:t> </a:t>
            </a:r>
            <a:r>
              <a:rPr lang="cs-CZ" dirty="0"/>
              <a:t>– těžko stlačitelný tep – hypertenze </a:t>
            </a:r>
            <a:endParaRPr lang="en-GB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mollis</a:t>
            </a:r>
            <a:r>
              <a:rPr lang="cs-CZ" i="1" dirty="0"/>
              <a:t> </a:t>
            </a:r>
            <a:r>
              <a:rPr lang="cs-CZ" dirty="0"/>
              <a:t>– lehce stlačitelný tep – hypotenze </a:t>
            </a:r>
            <a:endParaRPr lang="en-GB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magnus</a:t>
            </a:r>
            <a:r>
              <a:rPr lang="cs-CZ" i="1" dirty="0"/>
              <a:t> </a:t>
            </a:r>
            <a:r>
              <a:rPr lang="cs-CZ" dirty="0"/>
              <a:t>– velká amplituda tepu</a:t>
            </a:r>
            <a:endParaRPr lang="en-GB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parvus</a:t>
            </a:r>
            <a:r>
              <a:rPr lang="cs-CZ" i="1" dirty="0"/>
              <a:t> </a:t>
            </a:r>
            <a:r>
              <a:rPr lang="cs-CZ" dirty="0"/>
              <a:t>– malá amplituda </a:t>
            </a:r>
            <a:endParaRPr lang="en-GB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filiformis</a:t>
            </a:r>
            <a:r>
              <a:rPr lang="cs-CZ" i="1" dirty="0"/>
              <a:t> </a:t>
            </a:r>
            <a:r>
              <a:rPr lang="cs-CZ" dirty="0"/>
              <a:t>– nitkovitý tep – při šoku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73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Tepová frekvence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0" y="1547951"/>
            <a:ext cx="11332529" cy="3218359"/>
          </a:xfrm>
        </p:spPr>
        <p:txBody>
          <a:bodyPr>
            <a:normAutofit/>
          </a:bodyPr>
          <a:lstStyle/>
          <a:p>
            <a:r>
              <a:rPr lang="cs-CZ" dirty="0" smtClean="0"/>
              <a:t>Počet tepů za minutu </a:t>
            </a:r>
            <a:r>
              <a:rPr lang="cs-CZ" dirty="0"/>
              <a:t>(Fyziologicky 60 – </a:t>
            </a:r>
            <a:r>
              <a:rPr lang="cs-CZ" dirty="0" smtClean="0"/>
              <a:t>100/min  v klidu)</a:t>
            </a:r>
          </a:p>
          <a:p>
            <a:r>
              <a:rPr lang="cs-CZ" dirty="0" smtClean="0"/>
              <a:t>Tachykardie: zvýšení </a:t>
            </a:r>
            <a:r>
              <a:rPr lang="cs-CZ" dirty="0"/>
              <a:t>tepové </a:t>
            </a:r>
            <a:r>
              <a:rPr lang="cs-CZ" dirty="0" smtClean="0"/>
              <a:t>frekvence </a:t>
            </a:r>
          </a:p>
          <a:p>
            <a:pPr lvl="1"/>
            <a:r>
              <a:rPr lang="cs-CZ" dirty="0" smtClean="0"/>
              <a:t>Klidová tachykardie: TF nad 100/min</a:t>
            </a:r>
          </a:p>
          <a:p>
            <a:r>
              <a:rPr lang="cs-CZ" dirty="0" smtClean="0"/>
              <a:t>Bradykardie: snížení tepové frekvence</a:t>
            </a:r>
          </a:p>
          <a:p>
            <a:pPr lvl="1"/>
            <a:r>
              <a:rPr lang="cs-CZ" dirty="0" smtClean="0"/>
              <a:t>Klidová bradykardie: TF pod 60/min</a:t>
            </a:r>
          </a:p>
          <a:p>
            <a:r>
              <a:rPr lang="cs-CZ" dirty="0" smtClean="0"/>
              <a:t>Arytmie: porucha srdečního rytmu </a:t>
            </a:r>
            <a:r>
              <a:rPr lang="cs-CZ" sz="2400" dirty="0" smtClean="0"/>
              <a:t>(kromě sinusové respirační arytmie, viz dále)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86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Tepová</a:t>
            </a:r>
            <a:r>
              <a:rPr lang="sk-SK" dirty="0" smtClean="0"/>
              <a:t> </a:t>
            </a:r>
            <a:r>
              <a:rPr lang="sk-SK" dirty="0" err="1" smtClean="0"/>
              <a:t>frekvence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/>
              <a:t>s</a:t>
            </a:r>
            <a:r>
              <a:rPr lang="sk-SK" dirty="0" smtClean="0"/>
              <a:t>rdeční </a:t>
            </a:r>
            <a:r>
              <a:rPr lang="sk-SK" dirty="0" err="1" smtClean="0"/>
              <a:t>frekvence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Srdeční frekvence je počet srdečních cyklů za jednu minutu</a:t>
            </a:r>
          </a:p>
          <a:p>
            <a:pPr lvl="1"/>
            <a:r>
              <a:rPr lang="cs-CZ" dirty="0" smtClean="0"/>
              <a:t>Přesně stanovíme z EKG</a:t>
            </a:r>
          </a:p>
          <a:p>
            <a:endParaRPr lang="cs-CZ" dirty="0" smtClean="0"/>
          </a:p>
          <a:p>
            <a:r>
              <a:rPr lang="cs-CZ" dirty="0" smtClean="0"/>
              <a:t>Tepová frekvence (stanovena jako počet pulzů naměřený na arterii za jednu minutu) obvykle odpovídá srdeční frekvenci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67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Ovlivnění srdeční frekvence autonomním nervovým systémem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3096" y="1825624"/>
            <a:ext cx="11025808" cy="5523866"/>
          </a:xfrm>
        </p:spPr>
        <p:txBody>
          <a:bodyPr>
            <a:normAutofit/>
          </a:bodyPr>
          <a:lstStyle/>
          <a:p>
            <a:r>
              <a:rPr lang="cs-CZ" dirty="0"/>
              <a:t>Autonomní </a:t>
            </a:r>
            <a:r>
              <a:rPr lang="cs-CZ" dirty="0" smtClean="0"/>
              <a:t>nervový systém moduluje srdeční </a:t>
            </a:r>
            <a:r>
              <a:rPr lang="cs-CZ" dirty="0" err="1" smtClean="0"/>
              <a:t>automacii</a:t>
            </a:r>
            <a:r>
              <a:rPr lang="cs-CZ" dirty="0" smtClean="0"/>
              <a:t> 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Parasympatikus – </a:t>
            </a:r>
            <a:r>
              <a:rPr lang="cs-CZ" dirty="0" err="1" smtClean="0"/>
              <a:t>nervus</a:t>
            </a:r>
            <a:r>
              <a:rPr lang="cs-CZ" dirty="0" smtClean="0"/>
              <a:t> vagus – „nervi </a:t>
            </a:r>
            <a:r>
              <a:rPr lang="cs-CZ" dirty="0" err="1" smtClean="0"/>
              <a:t>retardantes</a:t>
            </a:r>
            <a:r>
              <a:rPr lang="cs-CZ" dirty="0" smtClean="0"/>
              <a:t>“</a:t>
            </a:r>
          </a:p>
          <a:p>
            <a:pPr lvl="2"/>
            <a:r>
              <a:rPr lang="cs-CZ" dirty="0" smtClean="0"/>
              <a:t>přes M2 receptory</a:t>
            </a:r>
          </a:p>
          <a:p>
            <a:pPr lvl="2"/>
            <a:r>
              <a:rPr lang="cs-CZ" dirty="0" smtClean="0"/>
              <a:t>negativně </a:t>
            </a:r>
            <a:r>
              <a:rPr lang="cs-CZ" dirty="0" err="1" smtClean="0"/>
              <a:t>chronotropní</a:t>
            </a:r>
            <a:r>
              <a:rPr lang="cs-CZ" dirty="0" smtClean="0"/>
              <a:t> efekt</a:t>
            </a:r>
          </a:p>
          <a:p>
            <a:pPr lvl="2"/>
            <a:r>
              <a:rPr lang="cs-CZ" dirty="0"/>
              <a:t>pokles </a:t>
            </a:r>
            <a:r>
              <a:rPr lang="cs-CZ" dirty="0" smtClean="0"/>
              <a:t>aktivity vagu </a:t>
            </a:r>
            <a:r>
              <a:rPr lang="cs-CZ" dirty="0"/>
              <a:t>= vzestup </a:t>
            </a:r>
            <a:r>
              <a:rPr lang="cs-CZ" dirty="0" smtClean="0"/>
              <a:t>SF; vzestup aktivity vagu = pokles SF</a:t>
            </a:r>
          </a:p>
          <a:p>
            <a:pPr lvl="1"/>
            <a:r>
              <a:rPr lang="cs-CZ" dirty="0" smtClean="0"/>
              <a:t>Sympatikus </a:t>
            </a:r>
            <a:r>
              <a:rPr lang="cs-CZ" dirty="0"/>
              <a:t>– nervi </a:t>
            </a:r>
            <a:r>
              <a:rPr lang="cs-CZ" dirty="0" err="1" smtClean="0"/>
              <a:t>cardiaci</a:t>
            </a:r>
            <a:r>
              <a:rPr lang="cs-CZ" dirty="0" smtClean="0"/>
              <a:t> – „nervi </a:t>
            </a:r>
            <a:r>
              <a:rPr lang="cs-CZ" dirty="0" err="1" smtClean="0"/>
              <a:t>accelerantes</a:t>
            </a:r>
            <a:r>
              <a:rPr lang="cs-CZ" dirty="0" smtClean="0"/>
              <a:t>“</a:t>
            </a:r>
            <a:endParaRPr lang="cs-CZ" dirty="0"/>
          </a:p>
          <a:p>
            <a:pPr lvl="2"/>
            <a:r>
              <a:rPr lang="sk-SK" dirty="0" err="1"/>
              <a:t>p</a:t>
            </a:r>
            <a:r>
              <a:rPr lang="sk-SK" dirty="0" err="1" smtClean="0"/>
              <a:t>řes</a:t>
            </a:r>
            <a:r>
              <a:rPr lang="sk-SK" dirty="0" smtClean="0"/>
              <a:t> </a:t>
            </a:r>
            <a:r>
              <a:rPr lang="el-GR" dirty="0" smtClean="0"/>
              <a:t>β1</a:t>
            </a:r>
            <a:r>
              <a:rPr lang="cs-CZ" dirty="0" smtClean="0"/>
              <a:t> receptory</a:t>
            </a:r>
            <a:endParaRPr lang="cs-CZ" dirty="0"/>
          </a:p>
          <a:p>
            <a:pPr lvl="2"/>
            <a:r>
              <a:rPr lang="cs-CZ" dirty="0" smtClean="0"/>
              <a:t>pozitivně </a:t>
            </a:r>
            <a:r>
              <a:rPr lang="cs-CZ" dirty="0" err="1" smtClean="0"/>
              <a:t>chronotropní</a:t>
            </a:r>
            <a:r>
              <a:rPr lang="cs-CZ" dirty="0" smtClean="0"/>
              <a:t> efekt</a:t>
            </a:r>
          </a:p>
          <a:p>
            <a:pPr lvl="2"/>
            <a:r>
              <a:rPr lang="cs-CZ" dirty="0" smtClean="0"/>
              <a:t>Vzestup aktivity sympatiku = vzestup SF	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Sympatikus a parasympatikus obvykle působí současně, projeví se efekt toho z nich, který má aktuálně silnější tonus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239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760" y="196989"/>
            <a:ext cx="10515600" cy="957442"/>
          </a:xfrm>
        </p:spPr>
        <p:txBody>
          <a:bodyPr/>
          <a:lstStyle/>
          <a:p>
            <a:r>
              <a:rPr lang="cs-CZ" b="1" dirty="0" err="1" smtClean="0"/>
              <a:t>Baroreflex</a:t>
            </a:r>
            <a:r>
              <a:rPr lang="cs-CZ" b="1" dirty="0" smtClean="0"/>
              <a:t> 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891" y="1131570"/>
            <a:ext cx="11510010" cy="5726430"/>
          </a:xfrm>
        </p:spPr>
        <p:txBody>
          <a:bodyPr>
            <a:normAutofit/>
          </a:bodyPr>
          <a:lstStyle/>
          <a:p>
            <a:r>
              <a:rPr lang="cs-CZ" dirty="0" smtClean="0"/>
              <a:t>Reflexní mechanizmus pro krátkodobou regulaci arteriálního krevního tlaku</a:t>
            </a:r>
          </a:p>
          <a:p>
            <a:r>
              <a:rPr lang="cs-CZ" dirty="0" smtClean="0"/>
              <a:t>Optimální krevní tlak je důležitý zejména pro zachování optimální </a:t>
            </a:r>
            <a:r>
              <a:rPr lang="cs-CZ" dirty="0" err="1" smtClean="0"/>
              <a:t>perfuze</a:t>
            </a:r>
            <a:r>
              <a:rPr lang="cs-CZ" dirty="0" smtClean="0"/>
              <a:t> mozku </a:t>
            </a:r>
          </a:p>
          <a:p>
            <a:pPr lvl="1"/>
            <a:r>
              <a:rPr lang="cs-CZ" dirty="0" smtClean="0"/>
              <a:t>Střední arteriální krevní </a:t>
            </a:r>
            <a:r>
              <a:rPr lang="cs-CZ" dirty="0"/>
              <a:t>tlak je detekován </a:t>
            </a:r>
            <a:r>
              <a:rPr lang="cs-CZ" b="1" dirty="0"/>
              <a:t>baroreceptory</a:t>
            </a:r>
            <a:r>
              <a:rPr lang="cs-CZ" dirty="0"/>
              <a:t> v </a:t>
            </a:r>
            <a:r>
              <a:rPr lang="cs-CZ" b="1" dirty="0"/>
              <a:t>sinus </a:t>
            </a:r>
            <a:r>
              <a:rPr lang="cs-CZ" b="1" dirty="0" err="1"/>
              <a:t>aorticus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/>
              <a:t>sinus </a:t>
            </a:r>
            <a:r>
              <a:rPr lang="cs-CZ" b="1" dirty="0" err="1" smtClean="0"/>
              <a:t>caroticus</a:t>
            </a:r>
            <a:endParaRPr lang="cs-CZ" dirty="0"/>
          </a:p>
          <a:p>
            <a:pPr lvl="2"/>
            <a:r>
              <a:rPr lang="cs-CZ" dirty="0" err="1" smtClean="0"/>
              <a:t>stretch</a:t>
            </a:r>
            <a:r>
              <a:rPr lang="cs-CZ" dirty="0" smtClean="0"/>
              <a:t>-receptory (reagují </a:t>
            </a:r>
            <a:r>
              <a:rPr lang="cs-CZ" dirty="0"/>
              <a:t>na </a:t>
            </a:r>
            <a:r>
              <a:rPr lang="cs-CZ" dirty="0" smtClean="0"/>
              <a:t>protažení) </a:t>
            </a:r>
          </a:p>
          <a:p>
            <a:pPr lvl="1"/>
            <a:r>
              <a:rPr lang="cs-CZ" dirty="0" smtClean="0"/>
              <a:t>Aferentní dráha: senzitivní vlákna </a:t>
            </a:r>
            <a:r>
              <a:rPr lang="cs-CZ" dirty="0" err="1"/>
              <a:t>nervus</a:t>
            </a:r>
            <a:r>
              <a:rPr lang="cs-CZ" dirty="0"/>
              <a:t> </a:t>
            </a:r>
            <a:r>
              <a:rPr lang="cs-CZ" dirty="0" smtClean="0"/>
              <a:t>vagus a </a:t>
            </a:r>
            <a:r>
              <a:rPr lang="cs-CZ" dirty="0" err="1" smtClean="0"/>
              <a:t>glosopharyngeus</a:t>
            </a:r>
            <a:endParaRPr lang="cs-CZ" dirty="0" smtClean="0"/>
          </a:p>
          <a:p>
            <a:pPr lvl="1"/>
            <a:r>
              <a:rPr lang="cs-CZ" dirty="0" smtClean="0"/>
              <a:t>Centrum: jádro baroreflexu v </a:t>
            </a:r>
            <a:r>
              <a:rPr lang="cs-CZ" b="1" dirty="0" smtClean="0"/>
              <a:t>prodloužené míše</a:t>
            </a:r>
          </a:p>
          <a:p>
            <a:pPr lvl="1"/>
            <a:r>
              <a:rPr lang="cs-CZ" dirty="0" smtClean="0"/>
              <a:t>Eferentní dráhy: </a:t>
            </a:r>
            <a:endParaRPr lang="cs-CZ" dirty="0"/>
          </a:p>
          <a:p>
            <a:pPr lvl="2"/>
            <a:r>
              <a:rPr lang="cs-CZ" sz="2400" dirty="0" smtClean="0"/>
              <a:t>Srdeční větev (změny SF a kontraktility)</a:t>
            </a:r>
          </a:p>
          <a:p>
            <a:pPr lvl="3"/>
            <a:r>
              <a:rPr lang="cs-CZ" sz="2400" dirty="0" smtClean="0"/>
              <a:t>parasympatická </a:t>
            </a:r>
            <a:r>
              <a:rPr lang="cs-CZ" sz="2400" dirty="0" smtClean="0"/>
              <a:t>vlákna n. vagus </a:t>
            </a:r>
          </a:p>
          <a:p>
            <a:pPr lvl="3"/>
            <a:r>
              <a:rPr lang="cs-CZ" sz="2400" dirty="0"/>
              <a:t>sympatická inervace </a:t>
            </a:r>
            <a:r>
              <a:rPr lang="cs-CZ" sz="2400" dirty="0" smtClean="0"/>
              <a:t>srdce</a:t>
            </a:r>
          </a:p>
          <a:p>
            <a:pPr lvl="2"/>
            <a:r>
              <a:rPr lang="cs-CZ" sz="2400" dirty="0"/>
              <a:t>P</a:t>
            </a:r>
            <a:r>
              <a:rPr lang="cs-CZ" sz="2400" dirty="0" smtClean="0"/>
              <a:t>eriferní větev (změny periferní rezistence - TPR)</a:t>
            </a:r>
          </a:p>
          <a:p>
            <a:pPr lvl="3"/>
            <a:r>
              <a:rPr lang="cs-CZ" sz="2400" dirty="0" smtClean="0"/>
              <a:t>sympatická </a:t>
            </a:r>
            <a:r>
              <a:rPr lang="cs-CZ" sz="2400" dirty="0"/>
              <a:t>vlákna </a:t>
            </a:r>
            <a:r>
              <a:rPr lang="cs-CZ" sz="2400" dirty="0" err="1"/>
              <a:t>inervující</a:t>
            </a:r>
            <a:r>
              <a:rPr lang="cs-CZ" sz="2400" dirty="0"/>
              <a:t> </a:t>
            </a:r>
            <a:r>
              <a:rPr lang="cs-CZ" sz="2400" dirty="0" smtClean="0"/>
              <a:t>cévy</a:t>
            </a:r>
          </a:p>
        </p:txBody>
      </p:sp>
    </p:spTree>
    <p:extLst>
      <p:ext uri="{BB962C8B-B14F-4D97-AF65-F5344CB8AC3E}">
        <p14:creationId xmlns:p14="http://schemas.microsoft.com/office/powerpoint/2010/main" val="398715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760" y="196989"/>
            <a:ext cx="10515600" cy="957442"/>
          </a:xfrm>
        </p:spPr>
        <p:txBody>
          <a:bodyPr/>
          <a:lstStyle/>
          <a:p>
            <a:r>
              <a:rPr lang="cs-CZ" b="1" dirty="0" err="1" smtClean="0"/>
              <a:t>Baroreflex</a:t>
            </a:r>
            <a:r>
              <a:rPr lang="cs-CZ" b="1" dirty="0" smtClean="0"/>
              <a:t> 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891" y="1195883"/>
            <a:ext cx="5372099" cy="5547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Mechanizmus: </a:t>
            </a:r>
          </a:p>
          <a:p>
            <a:r>
              <a:rPr lang="cs-CZ" altLang="sk-SK" b="1" dirty="0" smtClean="0"/>
              <a:t>↓</a:t>
            </a:r>
            <a:r>
              <a:rPr lang="cs-CZ" altLang="sk-SK" b="1" dirty="0"/>
              <a:t>střední </a:t>
            </a:r>
            <a:r>
              <a:rPr lang="cs-CZ" altLang="sk-SK" b="1" dirty="0" smtClean="0"/>
              <a:t>TK</a:t>
            </a:r>
            <a:endParaRPr lang="cs-CZ" altLang="sk-SK" dirty="0"/>
          </a:p>
          <a:p>
            <a:r>
              <a:rPr lang="cs-CZ" altLang="sk-SK" dirty="0" smtClean="0"/>
              <a:t>↓</a:t>
            </a:r>
            <a:r>
              <a:rPr lang="cs-CZ" altLang="sk-SK" dirty="0"/>
              <a:t>aferentních signálů z baroreceptorů </a:t>
            </a:r>
          </a:p>
          <a:p>
            <a:r>
              <a:rPr lang="cs-CZ" altLang="sk-SK" dirty="0" smtClean="0"/>
              <a:t>zpracování  centrem</a:t>
            </a:r>
          </a:p>
          <a:p>
            <a:r>
              <a:rPr lang="cs-CZ" altLang="sk-SK" b="1" dirty="0" smtClean="0"/>
              <a:t>↓aktivita vagu, ↑aktivita sympatiku</a:t>
            </a:r>
          </a:p>
          <a:p>
            <a:r>
              <a:rPr lang="cs-CZ" altLang="sk-SK" b="1" dirty="0" smtClean="0"/>
              <a:t>↑SF </a:t>
            </a:r>
            <a:r>
              <a:rPr lang="cs-CZ" altLang="sk-SK" sz="2000" dirty="0" smtClean="0"/>
              <a:t>(a kontraktilita srdce)</a:t>
            </a:r>
            <a:r>
              <a:rPr lang="cs-CZ" altLang="sk-SK" b="1" dirty="0" smtClean="0"/>
              <a:t> a </a:t>
            </a:r>
            <a:r>
              <a:rPr lang="cs-CZ" altLang="sk-SK" b="1" dirty="0"/>
              <a:t>↑ </a:t>
            </a:r>
            <a:r>
              <a:rPr lang="cs-CZ" altLang="sk-SK" b="1" dirty="0" smtClean="0"/>
              <a:t>TPR</a:t>
            </a:r>
            <a:br>
              <a:rPr lang="cs-CZ" altLang="sk-SK" b="1" dirty="0" smtClean="0"/>
            </a:br>
            <a:r>
              <a:rPr lang="cs-CZ" altLang="sk-SK" dirty="0" smtClean="0"/>
              <a:t>vzestupem SF a TPR dojde k nárůstu krevního tlaku </a:t>
            </a:r>
            <a:br>
              <a:rPr lang="cs-CZ" altLang="sk-SK" dirty="0" smtClean="0"/>
            </a:br>
            <a:r>
              <a:rPr lang="cs-CZ" altLang="sk-SK" dirty="0" smtClean="0"/>
              <a:t>(</a:t>
            </a:r>
            <a:r>
              <a:rPr lang="cs-CZ" altLang="sk-SK" dirty="0"/>
              <a:t>TK = SF </a:t>
            </a:r>
            <a:r>
              <a:rPr lang="cs-CZ" altLang="sk-SK" dirty="0" smtClean="0"/>
              <a:t>* </a:t>
            </a:r>
            <a:r>
              <a:rPr lang="cs-CZ" altLang="sk-SK" dirty="0"/>
              <a:t>SV </a:t>
            </a:r>
            <a:r>
              <a:rPr lang="cs-CZ" altLang="sk-SK" dirty="0" smtClean="0"/>
              <a:t>* TPR)</a:t>
            </a:r>
          </a:p>
          <a:p>
            <a:pPr marL="0" indent="0">
              <a:buNone/>
            </a:pPr>
            <a:r>
              <a:rPr lang="cs-CZ" dirty="0" smtClean="0"/>
              <a:t>Vzestup TK vede k opačným dějům</a:t>
            </a:r>
          </a:p>
        </p:txBody>
      </p:sp>
      <p:sp>
        <p:nvSpPr>
          <p:cNvPr id="5" name="Obdélník 4"/>
          <p:cNvSpPr/>
          <p:nvPr/>
        </p:nvSpPr>
        <p:spPr>
          <a:xfrm>
            <a:off x="6032696" y="625375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/>
              <a:t>http://ars.els-cdn.com/content/image/1-s2.0-B9780444534910000080-f08-01-9780444534910.jpg?httpAccept=%2A%2F%2A</a:t>
            </a:r>
          </a:p>
        </p:txBody>
      </p:sp>
      <p:grpSp>
        <p:nvGrpSpPr>
          <p:cNvPr id="42" name="Skupina 41"/>
          <p:cNvGrpSpPr/>
          <p:nvPr/>
        </p:nvGrpSpPr>
        <p:grpSpPr>
          <a:xfrm>
            <a:off x="4827554" y="280360"/>
            <a:ext cx="7231095" cy="5796766"/>
            <a:chOff x="4827554" y="280360"/>
            <a:chExt cx="7231095" cy="5796766"/>
          </a:xfrm>
        </p:grpSpPr>
        <p:grpSp>
          <p:nvGrpSpPr>
            <p:cNvPr id="40" name="Skupina 39"/>
            <p:cNvGrpSpPr/>
            <p:nvPr/>
          </p:nvGrpSpPr>
          <p:grpSpPr>
            <a:xfrm>
              <a:off x="4827554" y="280360"/>
              <a:ext cx="7231095" cy="5796766"/>
              <a:chOff x="4701824" y="280360"/>
              <a:chExt cx="7231095" cy="5796766"/>
            </a:xfrm>
          </p:grpSpPr>
          <p:pic>
            <p:nvPicPr>
              <p:cNvPr id="4" name="Obrázek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9468" y="280360"/>
                <a:ext cx="5763451" cy="5796766"/>
              </a:xfrm>
              <a:prstGeom prst="rect">
                <a:avLst/>
              </a:prstGeom>
            </p:spPr>
          </p:pic>
          <p:sp>
            <p:nvSpPr>
              <p:cNvPr id="13" name="Obdélník 12"/>
              <p:cNvSpPr/>
              <p:nvPr/>
            </p:nvSpPr>
            <p:spPr>
              <a:xfrm>
                <a:off x="6798943" y="1703070"/>
                <a:ext cx="950598" cy="303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169468" y="1177739"/>
                <a:ext cx="997142" cy="342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6096000" y="1423484"/>
                <a:ext cx="1402080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6791323" y="1821180"/>
                <a:ext cx="1154432" cy="2639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9174480" y="330200"/>
                <a:ext cx="1399735" cy="48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9484262" y="656492"/>
                <a:ext cx="699867" cy="363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8971231" y="1976593"/>
                <a:ext cx="1485754" cy="4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9346369" y="2093824"/>
                <a:ext cx="1008000" cy="554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9080696" y="3017708"/>
                <a:ext cx="1009649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Obdélník 21"/>
              <p:cNvSpPr/>
              <p:nvPr/>
            </p:nvSpPr>
            <p:spPr>
              <a:xfrm>
                <a:off x="9197926" y="3193554"/>
                <a:ext cx="1116000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Obdélník 22"/>
              <p:cNvSpPr/>
              <p:nvPr/>
            </p:nvSpPr>
            <p:spPr>
              <a:xfrm>
                <a:off x="9320430" y="416965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Obdélník 23"/>
              <p:cNvSpPr/>
              <p:nvPr/>
            </p:nvSpPr>
            <p:spPr>
              <a:xfrm>
                <a:off x="9672121" y="443928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9824521" y="4638574"/>
                <a:ext cx="1851664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10597955" y="5006973"/>
                <a:ext cx="1078230" cy="924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8049358" y="5171095"/>
                <a:ext cx="1364566" cy="360000"/>
              </a:xfrm>
              <a:prstGeom prst="rect">
                <a:avLst/>
              </a:prstGeom>
              <a:gradFill flip="none" rotWithShape="1">
                <a:gsLst>
                  <a:gs pos="93000">
                    <a:srgbClr val="FFFFFF"/>
                  </a:gs>
                  <a:gs pos="8000">
                    <a:srgbClr val="FFFFFF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7240754" y="3795541"/>
                <a:ext cx="1211583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7602118" y="3623465"/>
                <a:ext cx="850219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6984600" y="2623045"/>
                <a:ext cx="972000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Obdélník 30"/>
              <p:cNvSpPr/>
              <p:nvPr/>
            </p:nvSpPr>
            <p:spPr>
              <a:xfrm>
                <a:off x="7113554" y="2822337"/>
                <a:ext cx="732991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9181476" y="2186427"/>
                <a:ext cx="1145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n. vagus</a:t>
                </a:r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TextovéPole 5"/>
              <p:cNvSpPr txBox="1"/>
              <p:nvPr/>
            </p:nvSpPr>
            <p:spPr>
              <a:xfrm>
                <a:off x="5005958" y="840970"/>
                <a:ext cx="24117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baroreceptory v karotických sinech</a:t>
                </a:r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4701824" y="3939161"/>
                <a:ext cx="24117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baroreceptory v oblouku aorty</a:t>
                </a:r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7678615" y="4969024"/>
                <a:ext cx="22358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vazomotorické sympatické nervy</a:t>
                </a:r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9212724" y="3748649"/>
                <a:ext cx="17134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srdeční sympatikus</a:t>
                </a:r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9457589" y="504889"/>
                <a:ext cx="14756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prodloužená mícha</a:t>
                </a:r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6439319" y="2449417"/>
                <a:ext cx="19567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arasympatická </a:t>
                </a:r>
                <a:r>
                  <a:rPr lang="cs-CZ" dirty="0" err="1" smtClean="0">
                    <a:latin typeface="Arial" pitchFamily="34" charset="0"/>
                    <a:cs typeface="Arial" pitchFamily="34" charset="0"/>
                  </a:rPr>
                  <a:t>aferentace</a:t>
                </a:r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6327777" y="1668780"/>
                <a:ext cx="22224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>
                    <a:latin typeface="Arial" pitchFamily="34" charset="0"/>
                    <a:cs typeface="Arial" pitchFamily="34" charset="0"/>
                  </a:rPr>
                  <a:t>n. </a:t>
                </a:r>
                <a:r>
                  <a:rPr lang="cs-CZ" sz="1600" dirty="0" err="1" smtClean="0">
                    <a:latin typeface="Arial" pitchFamily="34" charset="0"/>
                    <a:cs typeface="Arial" pitchFamily="34" charset="0"/>
                  </a:rPr>
                  <a:t>glosopharingeus</a:t>
                </a:r>
                <a:endParaRPr lang="cs-CZ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7411823" y="3616787"/>
                <a:ext cx="10405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>
                    <a:latin typeface="Arial" pitchFamily="34" charset="0"/>
                    <a:cs typeface="Arial" pitchFamily="34" charset="0"/>
                  </a:rPr>
                  <a:t>n. vagus</a:t>
                </a:r>
                <a:endParaRPr lang="cs-CZ" sz="1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6" name="Přímá spojnice 35"/>
              <p:cNvCxnSpPr/>
              <p:nvPr/>
            </p:nvCxnSpPr>
            <p:spPr>
              <a:xfrm>
                <a:off x="6012180" y="1549484"/>
                <a:ext cx="427139" cy="8216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nice 36"/>
              <p:cNvCxnSpPr/>
              <p:nvPr/>
            </p:nvCxnSpPr>
            <p:spPr>
              <a:xfrm flipV="1">
                <a:off x="6320576" y="3911465"/>
                <a:ext cx="664024" cy="5278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ovéPole 40"/>
            <p:cNvSpPr txBox="1"/>
            <p:nvPr/>
          </p:nvSpPr>
          <p:spPr>
            <a:xfrm>
              <a:off x="9194700" y="3045565"/>
              <a:ext cx="1956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eferentace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3" name="Přímá spojnice 42"/>
          <p:cNvCxnSpPr/>
          <p:nvPr/>
        </p:nvCxnSpPr>
        <p:spPr>
          <a:xfrm flipH="1">
            <a:off x="8675931" y="1348964"/>
            <a:ext cx="1364230" cy="472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6100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723</Words>
  <Application>Microsoft Office PowerPoint</Application>
  <PresentationFormat>Širokoúhlá obrazovka</PresentationFormat>
  <Paragraphs>131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(VII.) Palpační vyšetření tepu</vt:lpstr>
      <vt:lpstr>Tep (pulsus)</vt:lpstr>
      <vt:lpstr>Palpační vyšetření tepu</vt:lpstr>
      <vt:lpstr>Palpační vyšetření tepu</vt:lpstr>
      <vt:lpstr>Tepová frekvence</vt:lpstr>
      <vt:lpstr>Tepová frekvence vs. srdeční frekvence</vt:lpstr>
      <vt:lpstr>Ovlivnění srdeční frekvence autonomním nervovým systémem</vt:lpstr>
      <vt:lpstr>Baroreflex </vt:lpstr>
      <vt:lpstr>Baroreflex </vt:lpstr>
      <vt:lpstr>Respirační sinusová arytmie (RSA)</vt:lpstr>
      <vt:lpstr>Tepová frekvence při změnách polohy těla (demonstrace funkce baroreflexu) </vt:lpstr>
      <vt:lpstr>Změny tepové frekvence vlivem pracovní zátěže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z fyziologie</dc:title>
  <dc:creator>Michal Hendrych</dc:creator>
  <cp:lastModifiedBy>Zuzana Nováková</cp:lastModifiedBy>
  <cp:revision>108</cp:revision>
  <dcterms:created xsi:type="dcterms:W3CDTF">2014-10-04T15:35:56Z</dcterms:created>
  <dcterms:modified xsi:type="dcterms:W3CDTF">2017-03-10T09:54:07Z</dcterms:modified>
</cp:coreProperties>
</file>